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7" r:id="rId3"/>
    <p:sldId id="264" r:id="rId4"/>
    <p:sldId id="265" r:id="rId5"/>
    <p:sldId id="257" r:id="rId6"/>
    <p:sldId id="259" r:id="rId7"/>
    <p:sldId id="262" r:id="rId8"/>
    <p:sldId id="261" r:id="rId9"/>
    <p:sldId id="260" r:id="rId10"/>
    <p:sldId id="263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FFF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71EF0-6E8E-4D7B-895E-46ECC4BDD034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E50F5-2E0C-49FA-9AF0-EC21EC1D5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25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719F-C869-4AFE-9EA6-138D174A53DF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6FA0-7EEE-4521-AC75-C31CF102E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79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719F-C869-4AFE-9EA6-138D174A53DF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6FA0-7EEE-4521-AC75-C31CF102E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46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719F-C869-4AFE-9EA6-138D174A53DF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6FA0-7EEE-4521-AC75-C31CF102E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03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719F-C869-4AFE-9EA6-138D174A53DF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6FA0-7EEE-4521-AC75-C31CF102E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31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719F-C869-4AFE-9EA6-138D174A53DF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6FA0-7EEE-4521-AC75-C31CF102E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1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719F-C869-4AFE-9EA6-138D174A53DF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6FA0-7EEE-4521-AC75-C31CF102E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0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719F-C869-4AFE-9EA6-138D174A53DF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6FA0-7EEE-4521-AC75-C31CF102E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47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719F-C869-4AFE-9EA6-138D174A53DF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6FA0-7EEE-4521-AC75-C31CF102E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99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719F-C869-4AFE-9EA6-138D174A53DF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6FA0-7EEE-4521-AC75-C31CF102E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23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719F-C869-4AFE-9EA6-138D174A53DF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6FA0-7EEE-4521-AC75-C31CF102E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48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719F-C869-4AFE-9EA6-138D174A53DF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6FA0-7EEE-4521-AC75-C31CF102E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26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5719F-C869-4AFE-9EA6-138D174A53DF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6FA0-7EEE-4521-AC75-C31CF102E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51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microsoft.com/office/2007/relationships/hdphoto" Target="../media/hdphoto2.wdp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2.jfif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40205F3-A472-9EDD-46F0-B4E284498F10}"/>
              </a:ext>
            </a:extLst>
          </p:cNvPr>
          <p:cNvSpPr/>
          <p:nvPr/>
        </p:nvSpPr>
        <p:spPr>
          <a:xfrm>
            <a:off x="1780070" y="1276001"/>
            <a:ext cx="8763000" cy="458828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CD5F6AA-1BE5-8AA3-D857-0402330E3C4B}"/>
              </a:ext>
            </a:extLst>
          </p:cNvPr>
          <p:cNvGrpSpPr/>
          <p:nvPr/>
        </p:nvGrpSpPr>
        <p:grpSpPr>
          <a:xfrm>
            <a:off x="823894" y="1311147"/>
            <a:ext cx="495171" cy="378934"/>
            <a:chOff x="838200" y="1675173"/>
            <a:chExt cx="628650" cy="38303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8F4D1C4B-9307-F58F-3F59-62B2C0D07D63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1675173"/>
              <a:ext cx="628650" cy="0"/>
            </a:xfrm>
            <a:prstGeom prst="line">
              <a:avLst/>
            </a:prstGeom>
            <a:ln w="381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AF73E114-0C2E-B6C9-E9E1-8A64F191E928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1865260"/>
              <a:ext cx="628650" cy="0"/>
            </a:xfrm>
            <a:prstGeom prst="line">
              <a:avLst/>
            </a:prstGeom>
            <a:ln w="381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AFA3A90D-B353-C990-F89A-620C776A8D9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058203"/>
              <a:ext cx="628650" cy="0"/>
            </a:xfrm>
            <a:prstGeom prst="line">
              <a:avLst/>
            </a:prstGeom>
            <a:ln w="381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D83ACFF-3BBC-22C7-6EEF-4A974168EF81}"/>
              </a:ext>
            </a:extLst>
          </p:cNvPr>
          <p:cNvSpPr txBox="1"/>
          <p:nvPr/>
        </p:nvSpPr>
        <p:spPr>
          <a:xfrm>
            <a:off x="2523997" y="1320830"/>
            <a:ext cx="771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Degustar ?</a:t>
            </a:r>
          </a:p>
        </p:txBody>
      </p:sp>
      <p:pic>
        <p:nvPicPr>
          <p:cNvPr id="21" name="Imagem 20" descr="Texto&#10;&#10;Descrição gerada automaticamente">
            <a:extLst>
              <a:ext uri="{FF2B5EF4-FFF2-40B4-BE49-F238E27FC236}">
                <a16:creationId xmlns:a16="http://schemas.microsoft.com/office/drawing/2014/main" id="{6371D885-319E-87F2-8B2D-5131BBBFB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86" y="-259430"/>
            <a:ext cx="3836004" cy="2159913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171DE934-3F94-E31D-EABB-A03DD31B44F1}"/>
              </a:ext>
            </a:extLst>
          </p:cNvPr>
          <p:cNvSpPr txBox="1"/>
          <p:nvPr/>
        </p:nvSpPr>
        <p:spPr>
          <a:xfrm>
            <a:off x="823894" y="1948208"/>
            <a:ext cx="375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Bem-vindo ao Lounge e ifood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F6C6715-2D10-539F-29A5-D0542A5AA893}"/>
              </a:ext>
            </a:extLst>
          </p:cNvPr>
          <p:cNvSpPr txBox="1"/>
          <p:nvPr/>
        </p:nvSpPr>
        <p:spPr>
          <a:xfrm>
            <a:off x="823894" y="2345886"/>
            <a:ext cx="4486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cap="all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Veja as Ótimas receitas que temos para você!</a:t>
            </a:r>
          </a:p>
        </p:txBody>
      </p:sp>
      <p:pic>
        <p:nvPicPr>
          <p:cNvPr id="1026" name="Picture 2" descr="Bolo delicioso de brigadeiro com morango">
            <a:extLst>
              <a:ext uri="{FF2B5EF4-FFF2-40B4-BE49-F238E27FC236}">
                <a16:creationId xmlns:a16="http://schemas.microsoft.com/office/drawing/2014/main" id="{90248BB8-D2EA-549D-4FAB-57DECBF22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3" b="1833"/>
          <a:stretch/>
        </p:blipFill>
        <p:spPr bwMode="auto">
          <a:xfrm>
            <a:off x="675100" y="2787094"/>
            <a:ext cx="4019550" cy="2705133"/>
          </a:xfrm>
          <a:prstGeom prst="round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54D5A0C0-952F-DCF7-9A12-78FCF8987928}"/>
              </a:ext>
            </a:extLst>
          </p:cNvPr>
          <p:cNvSpPr txBox="1"/>
          <p:nvPr/>
        </p:nvSpPr>
        <p:spPr>
          <a:xfrm>
            <a:off x="682716" y="5528762"/>
            <a:ext cx="384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cap="all" dirty="0">
                <a:solidFill>
                  <a:schemeClr val="accent6">
                    <a:lumMod val="50000"/>
                  </a:schemeClr>
                </a:solidFill>
                <a:effectLst/>
                <a:latin typeface="Bahnschrift" panose="020B0502040204020203" pitchFamily="34" charset="0"/>
              </a:rPr>
              <a:t>BOLO DE CHOCOLATE COM MORANGO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65" y="2917508"/>
            <a:ext cx="543802" cy="543802"/>
          </a:xfrm>
          <a:prstGeom prst="rect">
            <a:avLst/>
          </a:prstGeom>
        </p:spPr>
      </p:pic>
      <p:grpSp>
        <p:nvGrpSpPr>
          <p:cNvPr id="11" name="Agrupar 10"/>
          <p:cNvGrpSpPr/>
          <p:nvPr/>
        </p:nvGrpSpPr>
        <p:grpSpPr>
          <a:xfrm>
            <a:off x="90766" y="3739112"/>
            <a:ext cx="753874" cy="757524"/>
            <a:chOff x="35887" y="3846449"/>
            <a:chExt cx="753874" cy="757524"/>
          </a:xfrm>
        </p:grpSpPr>
        <p:pic>
          <p:nvPicPr>
            <p:cNvPr id="32" name="Imagem 31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EA900CA2-E610-E531-0922-C4888060E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021" y="3862422"/>
              <a:ext cx="510906" cy="510906"/>
            </a:xfrm>
            <a:prstGeom prst="rect">
              <a:avLst/>
            </a:prstGeom>
          </p:spPr>
        </p:pic>
        <p:sp>
          <p:nvSpPr>
            <p:cNvPr id="5" name="Retângulo Arredondado 4"/>
            <p:cNvSpPr/>
            <p:nvPr/>
          </p:nvSpPr>
          <p:spPr>
            <a:xfrm>
              <a:off x="35887" y="3846449"/>
              <a:ext cx="753874" cy="75752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8" cstate="hq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0061" y="3947569"/>
              <a:ext cx="555283" cy="555283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6" name="Picture 6" descr="Estrela confessa que perde a esperança, 5 estrelas, ângulo, texto, logotipo  png | PNGWi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16" y="6145781"/>
            <a:ext cx="1455573" cy="33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 descr="Forma&#10;&#10;Descrição gerada automaticamente com confiança baixa">
            <a:extLst>
              <a:ext uri="{FF2B5EF4-FFF2-40B4-BE49-F238E27FC236}">
                <a16:creationId xmlns:a16="http://schemas.microsoft.com/office/drawing/2014/main" id="{EA900CA2-E610-E531-0922-C4888060EDD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72487" y="3890028"/>
            <a:ext cx="510906" cy="510906"/>
          </a:xfrm>
          <a:prstGeom prst="rect">
            <a:avLst/>
          </a:prstGeom>
        </p:spPr>
      </p:pic>
      <p:grpSp>
        <p:nvGrpSpPr>
          <p:cNvPr id="13" name="Agrupar 12"/>
          <p:cNvGrpSpPr/>
          <p:nvPr/>
        </p:nvGrpSpPr>
        <p:grpSpPr>
          <a:xfrm>
            <a:off x="7350559" y="2450915"/>
            <a:ext cx="4410449" cy="3889200"/>
            <a:chOff x="6715559" y="2594649"/>
            <a:chExt cx="4410449" cy="3889200"/>
          </a:xfrm>
        </p:grpSpPr>
        <p:pic>
          <p:nvPicPr>
            <p:cNvPr id="1028" name="Picture 4" descr="smoothie refrescante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5559" y="2594649"/>
              <a:ext cx="3841361" cy="2897578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aixaDeTexto 24"/>
            <p:cNvSpPr txBox="1"/>
            <p:nvPr/>
          </p:nvSpPr>
          <p:spPr>
            <a:xfrm>
              <a:off x="6796497" y="5528763"/>
              <a:ext cx="37604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cap="all" dirty="0">
                  <a:solidFill>
                    <a:schemeClr val="accent6">
                      <a:lumMod val="50000"/>
                    </a:schemeClr>
                  </a:solidFill>
                  <a:latin typeface="Bahnschrift" panose="020B0502040204020203" pitchFamily="34" charset="0"/>
                </a:rPr>
                <a:t>Smoothie de banana com chocolate</a:t>
              </a:r>
            </a:p>
            <a:p>
              <a:endParaRPr lang="pt-BR" dirty="0"/>
            </a:p>
          </p:txBody>
        </p:sp>
        <p:grpSp>
          <p:nvGrpSpPr>
            <p:cNvPr id="10" name="Agrupar 9"/>
            <p:cNvGrpSpPr/>
            <p:nvPr/>
          </p:nvGrpSpPr>
          <p:grpSpPr>
            <a:xfrm>
              <a:off x="10372134" y="3739112"/>
              <a:ext cx="753874" cy="757524"/>
              <a:chOff x="10372134" y="3605495"/>
              <a:chExt cx="753874" cy="757524"/>
            </a:xfrm>
          </p:grpSpPr>
          <p:sp>
            <p:nvSpPr>
              <p:cNvPr id="29" name="Retângulo Arredondado 28"/>
              <p:cNvSpPr/>
              <p:nvPr/>
            </p:nvSpPr>
            <p:spPr>
              <a:xfrm>
                <a:off x="10372134" y="3605495"/>
                <a:ext cx="753874" cy="75752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8" name="Imagem 27"/>
              <p:cNvPicPr>
                <a:picLocks noChangeAspect="1"/>
              </p:cNvPicPr>
              <p:nvPr/>
            </p:nvPicPr>
            <p:blipFill>
              <a:blip r:embed="rId8" cstate="hq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15996" y="3706615"/>
                <a:ext cx="555283" cy="555283"/>
              </a:xfrm>
              <a:prstGeom prst="rect">
                <a:avLst/>
              </a:prstGeom>
              <a:noFill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31" name="Picture 6" descr="Estrela confessa que perde a esperança, 5 estrelas, ângulo, texto, logotipo  png | PNGWi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6497" y="6145780"/>
              <a:ext cx="1455573" cy="338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8332" y="2705607"/>
              <a:ext cx="543802" cy="543802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11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57" y="1153794"/>
            <a:ext cx="627529" cy="62752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167" y="1138914"/>
            <a:ext cx="657290" cy="65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59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6371D885-319E-87F2-8B2D-5131BBBFB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4" y="-397271"/>
            <a:ext cx="3836004" cy="2159913"/>
          </a:xfrm>
          <a:prstGeom prst="rect">
            <a:avLst/>
          </a:prstGeom>
        </p:spPr>
      </p:pic>
      <p:sp>
        <p:nvSpPr>
          <p:cNvPr id="9" name="Multiplicar 8"/>
          <p:cNvSpPr/>
          <p:nvPr/>
        </p:nvSpPr>
        <p:spPr>
          <a:xfrm>
            <a:off x="820615" y="560677"/>
            <a:ext cx="675249" cy="610954"/>
          </a:xfrm>
          <a:prstGeom prst="mathMultiply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2B7B60CB-1ABF-FBBD-4E2A-1B923F074F7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738" y="768357"/>
            <a:ext cx="403274" cy="40327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158239" y="1689727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Receitas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122455" y="2380629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Artigos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122455" y="2953006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Marcas recomendadas 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122455" y="3514904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Livros de Culinária 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799587" y="4202010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Seu perfil 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8" y="4016532"/>
            <a:ext cx="627529" cy="627529"/>
          </a:xfrm>
          <a:prstGeom prst="rect">
            <a:avLst/>
          </a:prstGeom>
        </p:spPr>
      </p:pic>
      <p:cxnSp>
        <p:nvCxnSpPr>
          <p:cNvPr id="17" name="Conector reto 16"/>
          <p:cNvCxnSpPr/>
          <p:nvPr/>
        </p:nvCxnSpPr>
        <p:spPr>
          <a:xfrm>
            <a:off x="1175991" y="2409468"/>
            <a:ext cx="9426251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1144923" y="2871876"/>
            <a:ext cx="9444003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175991" y="3386240"/>
            <a:ext cx="9444003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1167114" y="3914045"/>
            <a:ext cx="9444003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1026360" y="5829300"/>
            <a:ext cx="9488384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75136" y="1802732"/>
            <a:ext cx="463424" cy="463424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63180" y="4114408"/>
            <a:ext cx="351564" cy="351564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75136" y="2953796"/>
            <a:ext cx="463424" cy="463424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75136" y="2473538"/>
            <a:ext cx="463424" cy="46342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108204" y="4841981"/>
            <a:ext cx="293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cap="all" dirty="0">
                <a:solidFill>
                  <a:schemeClr val="accent6"/>
                </a:solidFill>
                <a:latin typeface="Bahnschrift" panose="020B0502040204020203" pitchFamily="34" charset="0"/>
              </a:rPr>
              <a:t>Entrar 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2108204" y="5203438"/>
            <a:ext cx="3243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Criar Conta 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07250" y="3468159"/>
            <a:ext cx="463424" cy="46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2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Arredondado 27"/>
          <p:cNvSpPr/>
          <p:nvPr/>
        </p:nvSpPr>
        <p:spPr>
          <a:xfrm>
            <a:off x="7481310" y="3456943"/>
            <a:ext cx="3505200" cy="544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481310" y="2768025"/>
            <a:ext cx="3505200" cy="544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CD5F6AA-1BE5-8AA3-D857-0402330E3C4B}"/>
              </a:ext>
            </a:extLst>
          </p:cNvPr>
          <p:cNvGrpSpPr/>
          <p:nvPr/>
        </p:nvGrpSpPr>
        <p:grpSpPr>
          <a:xfrm>
            <a:off x="797569" y="418381"/>
            <a:ext cx="495171" cy="378934"/>
            <a:chOff x="838200" y="1675173"/>
            <a:chExt cx="628650" cy="38303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8F4D1C4B-9307-F58F-3F59-62B2C0D07D63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1675173"/>
              <a:ext cx="628650" cy="0"/>
            </a:xfrm>
            <a:prstGeom prst="line">
              <a:avLst/>
            </a:prstGeom>
            <a:ln w="381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AF73E114-0C2E-B6C9-E9E1-8A64F191E928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1865260"/>
              <a:ext cx="628650" cy="0"/>
            </a:xfrm>
            <a:prstGeom prst="line">
              <a:avLst/>
            </a:prstGeom>
            <a:ln w="381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AFA3A90D-B353-C990-F89A-620C776A8D9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058203"/>
              <a:ext cx="628650" cy="0"/>
            </a:xfrm>
            <a:prstGeom prst="line">
              <a:avLst/>
            </a:prstGeom>
            <a:ln w="381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21" name="Imagem 20" descr="Texto&#10;&#10;Descrição gerada automaticamente">
            <a:extLst>
              <a:ext uri="{FF2B5EF4-FFF2-40B4-BE49-F238E27FC236}">
                <a16:creationId xmlns:a16="http://schemas.microsoft.com/office/drawing/2014/main" id="{6371D885-319E-87F2-8B2D-5131BBBFB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08" y="-472108"/>
            <a:ext cx="3836004" cy="2159913"/>
          </a:xfrm>
          <a:prstGeom prst="rect">
            <a:avLst/>
          </a:prstGeom>
        </p:spPr>
      </p:pic>
      <p:pic>
        <p:nvPicPr>
          <p:cNvPr id="27" name="Imagem 26" descr="Forma&#10;&#10;Descrição gerada automaticamente com confiança baixa">
            <a:extLst>
              <a:ext uri="{FF2B5EF4-FFF2-40B4-BE49-F238E27FC236}">
                <a16:creationId xmlns:a16="http://schemas.microsoft.com/office/drawing/2014/main" id="{EA900CA2-E610-E531-0922-C4888060EDD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72487" y="3890028"/>
            <a:ext cx="510906" cy="51090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055" y="311641"/>
            <a:ext cx="627529" cy="62752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865" y="296760"/>
            <a:ext cx="657290" cy="65729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2061344" y="-10547"/>
            <a:ext cx="130655" cy="6868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12061343" y="1406178"/>
            <a:ext cx="160416" cy="16343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3263900" y="1854007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ACESSE A SUA CONTA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595610" y="2856350"/>
            <a:ext cx="344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E-MAIL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7595622" y="3521728"/>
            <a:ext cx="344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SENHA</a:t>
            </a:r>
          </a:p>
        </p:txBody>
      </p:sp>
      <p:sp>
        <p:nvSpPr>
          <p:cNvPr id="31" name="Retângulo Arredondado 30"/>
          <p:cNvSpPr/>
          <p:nvPr/>
        </p:nvSpPr>
        <p:spPr>
          <a:xfrm>
            <a:off x="1435100" y="2749932"/>
            <a:ext cx="3965238" cy="55765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2922335" y="2805785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Entre com o Google</a:t>
            </a:r>
          </a:p>
        </p:txBody>
      </p:sp>
      <p:grpSp>
        <p:nvGrpSpPr>
          <p:cNvPr id="19" name="Agrupar 18"/>
          <p:cNvGrpSpPr/>
          <p:nvPr/>
        </p:nvGrpSpPr>
        <p:grpSpPr>
          <a:xfrm>
            <a:off x="7480533" y="4187106"/>
            <a:ext cx="1028700" cy="495300"/>
            <a:chOff x="8001000" y="4305300"/>
            <a:chExt cx="1028700" cy="4953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Retângulo Arredondado 16"/>
            <p:cNvSpPr/>
            <p:nvPr/>
          </p:nvSpPr>
          <p:spPr>
            <a:xfrm>
              <a:off x="8001000" y="4305300"/>
              <a:ext cx="1028700" cy="4953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8064500" y="4368284"/>
              <a:ext cx="96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ENTRAR</a:t>
              </a: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8764010" y="4187106"/>
            <a:ext cx="2095500" cy="495300"/>
            <a:chOff x="8891010" y="4210646"/>
            <a:chExt cx="2095500" cy="495300"/>
          </a:xfrm>
        </p:grpSpPr>
        <p:sp>
          <p:nvSpPr>
            <p:cNvPr id="20" name="Retângulo Arredondado 19"/>
            <p:cNvSpPr/>
            <p:nvPr/>
          </p:nvSpPr>
          <p:spPr>
            <a:xfrm>
              <a:off x="8891010" y="4210646"/>
              <a:ext cx="2095500" cy="49530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9021250" y="4298971"/>
              <a:ext cx="177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CRIAR CONTA</a:t>
              </a:r>
            </a:p>
          </p:txBody>
        </p:sp>
      </p:grpSp>
      <p:pic>
        <p:nvPicPr>
          <p:cNvPr id="32" name="Imagem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04" y="2816070"/>
            <a:ext cx="425374" cy="425374"/>
          </a:xfrm>
          <a:prstGeom prst="rect">
            <a:avLst/>
          </a:prstGeom>
        </p:spPr>
      </p:pic>
      <p:sp>
        <p:nvSpPr>
          <p:cNvPr id="33" name="Retângulo Arredondado 32"/>
          <p:cNvSpPr/>
          <p:nvPr/>
        </p:nvSpPr>
        <p:spPr>
          <a:xfrm>
            <a:off x="1435100" y="3655402"/>
            <a:ext cx="3835412" cy="5203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745392" y="3705362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Entre com o Facebook 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8" y="3663406"/>
            <a:ext cx="504388" cy="504388"/>
          </a:xfrm>
          <a:prstGeom prst="rect">
            <a:avLst/>
          </a:prstGeom>
        </p:spPr>
      </p:pic>
      <p:sp>
        <p:nvSpPr>
          <p:cNvPr id="37" name="CaixaDeTexto 36"/>
          <p:cNvSpPr txBox="1"/>
          <p:nvPr/>
        </p:nvSpPr>
        <p:spPr>
          <a:xfrm>
            <a:off x="7480533" y="5126950"/>
            <a:ext cx="286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cap="all" dirty="0">
                <a:solidFill>
                  <a:schemeClr val="accent6"/>
                </a:solidFill>
                <a:latin typeface="Bahnschrift" panose="020B0502040204020203" pitchFamily="34" charset="0"/>
              </a:rPr>
              <a:t>ESQUECI A SENHA</a:t>
            </a:r>
          </a:p>
        </p:txBody>
      </p:sp>
    </p:spTree>
    <p:extLst>
      <p:ext uri="{BB962C8B-B14F-4D97-AF65-F5344CB8AC3E}">
        <p14:creationId xmlns:p14="http://schemas.microsoft.com/office/powerpoint/2010/main" val="135737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poste no pinterest esta imagem de receita de salada">
            <a:extLst>
              <a:ext uri="{FF2B5EF4-FFF2-40B4-BE49-F238E27FC236}">
                <a16:creationId xmlns:a16="http://schemas.microsoft.com/office/drawing/2014/main" id="{FB97348D-4C2C-21F1-F2A4-1CC13C81A2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8" r="523" b="28484"/>
          <a:stretch/>
        </p:blipFill>
        <p:spPr bwMode="auto">
          <a:xfrm>
            <a:off x="579586" y="3169228"/>
            <a:ext cx="2190521" cy="233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40205F3-A472-9EDD-46F0-B4E284498F10}"/>
              </a:ext>
            </a:extLst>
          </p:cNvPr>
          <p:cNvSpPr/>
          <p:nvPr/>
        </p:nvSpPr>
        <p:spPr>
          <a:xfrm>
            <a:off x="1780070" y="1276001"/>
            <a:ext cx="8763000" cy="458828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CD5F6AA-1BE5-8AA3-D857-0402330E3C4B}"/>
              </a:ext>
            </a:extLst>
          </p:cNvPr>
          <p:cNvGrpSpPr/>
          <p:nvPr/>
        </p:nvGrpSpPr>
        <p:grpSpPr>
          <a:xfrm>
            <a:off x="823894" y="1311147"/>
            <a:ext cx="495171" cy="378934"/>
            <a:chOff x="838200" y="1675173"/>
            <a:chExt cx="628650" cy="38303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8F4D1C4B-9307-F58F-3F59-62B2C0D07D63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1675173"/>
              <a:ext cx="628650" cy="0"/>
            </a:xfrm>
            <a:prstGeom prst="line">
              <a:avLst/>
            </a:prstGeom>
            <a:ln w="381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AF73E114-0C2E-B6C9-E9E1-8A64F191E928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1865260"/>
              <a:ext cx="628650" cy="0"/>
            </a:xfrm>
            <a:prstGeom prst="line">
              <a:avLst/>
            </a:prstGeom>
            <a:ln w="381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AFA3A90D-B353-C990-F89A-620C776A8D9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058203"/>
              <a:ext cx="628650" cy="0"/>
            </a:xfrm>
            <a:prstGeom prst="line">
              <a:avLst/>
            </a:prstGeom>
            <a:ln w="381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D83ACFF-3BBC-22C7-6EEF-4A974168EF81}"/>
              </a:ext>
            </a:extLst>
          </p:cNvPr>
          <p:cNvSpPr txBox="1"/>
          <p:nvPr/>
        </p:nvSpPr>
        <p:spPr>
          <a:xfrm>
            <a:off x="2523997" y="1320830"/>
            <a:ext cx="771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Saladas</a:t>
            </a:r>
          </a:p>
        </p:txBody>
      </p:sp>
      <p:pic>
        <p:nvPicPr>
          <p:cNvPr id="21" name="Imagem 20" descr="Texto&#10;&#10;Descrição gerada automaticamente">
            <a:extLst>
              <a:ext uri="{FF2B5EF4-FFF2-40B4-BE49-F238E27FC236}">
                <a16:creationId xmlns:a16="http://schemas.microsoft.com/office/drawing/2014/main" id="{6371D885-319E-87F2-8B2D-5131BBBFB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86" y="-259430"/>
            <a:ext cx="3836004" cy="2159913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171DE934-3F94-E31D-EABB-A03DD31B44F1}"/>
              </a:ext>
            </a:extLst>
          </p:cNvPr>
          <p:cNvSpPr txBox="1"/>
          <p:nvPr/>
        </p:nvSpPr>
        <p:spPr>
          <a:xfrm>
            <a:off x="266568" y="1979734"/>
            <a:ext cx="375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Resultados para: “Saladas”</a:t>
            </a:r>
          </a:p>
        </p:txBody>
      </p:sp>
      <p:pic>
        <p:nvPicPr>
          <p:cNvPr id="27" name="Imagem 26" descr="Forma&#10;&#10;Descrição gerada automaticamente com confiança baixa">
            <a:extLst>
              <a:ext uri="{FF2B5EF4-FFF2-40B4-BE49-F238E27FC236}">
                <a16:creationId xmlns:a16="http://schemas.microsoft.com/office/drawing/2014/main" id="{EA900CA2-E610-E531-0922-C4888060EDD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72487" y="3890028"/>
            <a:ext cx="510906" cy="51090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595" y="1185436"/>
            <a:ext cx="627529" cy="62752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18" y="1354349"/>
            <a:ext cx="335732" cy="335732"/>
          </a:xfrm>
          <a:prstGeom prst="rect">
            <a:avLst/>
          </a:prstGeom>
        </p:spPr>
      </p:pic>
      <p:pic>
        <p:nvPicPr>
          <p:cNvPr id="8" name="Imagem 7" descr="Padrão do plano de fundo&#10;&#10;Descrição gerada automaticamente">
            <a:extLst>
              <a:ext uri="{FF2B5EF4-FFF2-40B4-BE49-F238E27FC236}">
                <a16:creationId xmlns:a16="http://schemas.microsoft.com/office/drawing/2014/main" id="{766666C0-16B4-5580-C3BC-D9CC9165A5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781" y="1379975"/>
            <a:ext cx="244936" cy="244936"/>
          </a:xfrm>
          <a:prstGeom prst="rect">
            <a:avLst/>
          </a:prstGeom>
        </p:spPr>
      </p:pic>
      <p:pic>
        <p:nvPicPr>
          <p:cNvPr id="30" name="Imagem 29" descr="Tigela com comida&#10;&#10;Descrição gerada automaticamente">
            <a:extLst>
              <a:ext uri="{FF2B5EF4-FFF2-40B4-BE49-F238E27FC236}">
                <a16:creationId xmlns:a16="http://schemas.microsoft.com/office/drawing/2014/main" id="{52C8A781-BA60-464E-7149-C915158DC26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6" t="-301" r="13753" b="492"/>
          <a:stretch/>
        </p:blipFill>
        <p:spPr>
          <a:xfrm>
            <a:off x="7227392" y="3240532"/>
            <a:ext cx="1939279" cy="229663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67" y="3209599"/>
            <a:ext cx="306039" cy="30603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1D0E3611-CB76-B440-3A9D-8304B24AEF64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384" y="3362619"/>
            <a:ext cx="306039" cy="306039"/>
          </a:xfrm>
          <a:prstGeom prst="rect">
            <a:avLst/>
          </a:prstGeom>
        </p:spPr>
      </p:pic>
      <p:pic>
        <p:nvPicPr>
          <p:cNvPr id="1030" name="Picture 6" descr="Dicas de saladas para o almoço | Frigorífico Juliatto">
            <a:extLst>
              <a:ext uri="{FF2B5EF4-FFF2-40B4-BE49-F238E27FC236}">
                <a16:creationId xmlns:a16="http://schemas.microsoft.com/office/drawing/2014/main" id="{E9E27ADE-8039-3797-7D6A-1B0CBEEF5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296" y="3297680"/>
            <a:ext cx="2254906" cy="228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4680C4CD-219E-4F34-CD7A-B1F3BA774A07}"/>
              </a:ext>
            </a:extLst>
          </p:cNvPr>
          <p:cNvSpPr txBox="1"/>
          <p:nvPr/>
        </p:nvSpPr>
        <p:spPr>
          <a:xfrm>
            <a:off x="3871296" y="5650609"/>
            <a:ext cx="185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Salada Caesar</a:t>
            </a:r>
          </a:p>
          <a:p>
            <a:endParaRPr lang="pt-BR" sz="14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EC6C65D-1B95-2068-7D48-B025A09DCBE9}"/>
              </a:ext>
            </a:extLst>
          </p:cNvPr>
          <p:cNvSpPr txBox="1"/>
          <p:nvPr/>
        </p:nvSpPr>
        <p:spPr>
          <a:xfrm>
            <a:off x="504309" y="5537170"/>
            <a:ext cx="2551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 cap="all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pt-BR" sz="1400" dirty="0"/>
              <a:t>SALADA COM QUEIJO DE CABRA</a:t>
            </a:r>
          </a:p>
          <a:p>
            <a:endParaRPr lang="pt-BR" sz="1400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65A6DF2-53CB-3C20-2B5E-82793BB1CAFB}"/>
              </a:ext>
            </a:extLst>
          </p:cNvPr>
          <p:cNvSpPr txBox="1"/>
          <p:nvPr/>
        </p:nvSpPr>
        <p:spPr>
          <a:xfrm>
            <a:off x="7227392" y="5537170"/>
            <a:ext cx="2433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400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Salada Colorida de Legumes</a:t>
            </a:r>
          </a:p>
        </p:txBody>
      </p:sp>
      <p:pic>
        <p:nvPicPr>
          <p:cNvPr id="1040" name="Picture 16" descr="6 tipos de salada que vão te ajudar a variar no cardápio diário">
            <a:extLst>
              <a:ext uri="{FF2B5EF4-FFF2-40B4-BE49-F238E27FC236}">
                <a16:creationId xmlns:a16="http://schemas.microsoft.com/office/drawing/2014/main" id="{BD55F524-DFF7-2020-3C81-B5FB1B903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7" t="2648" b="5533"/>
          <a:stretch/>
        </p:blipFill>
        <p:spPr bwMode="auto">
          <a:xfrm>
            <a:off x="9746099" y="3263557"/>
            <a:ext cx="2003208" cy="227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A0F95630-A897-C55A-1B76-9675C449CDD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812" y="3319832"/>
            <a:ext cx="306039" cy="306039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F9603A4C-1659-9A7E-785E-96720372D96F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71" y="3412787"/>
            <a:ext cx="306039" cy="306039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A784B25A-655A-C11B-BC69-D1E5043D5223}"/>
              </a:ext>
            </a:extLst>
          </p:cNvPr>
          <p:cNvSpPr txBox="1"/>
          <p:nvPr/>
        </p:nvSpPr>
        <p:spPr>
          <a:xfrm>
            <a:off x="9771311" y="5589054"/>
            <a:ext cx="229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Salada de alface</a:t>
            </a:r>
          </a:p>
          <a:p>
            <a:endParaRPr lang="pt-BR" dirty="0"/>
          </a:p>
        </p:txBody>
      </p:sp>
      <p:pic>
        <p:nvPicPr>
          <p:cNvPr id="45" name="Picture 6" descr="Estrela confessa que perde a esperança, 5 estrelas, ângulo, texto, logotipo  png | PNGWing">
            <a:extLst>
              <a:ext uri="{FF2B5EF4-FFF2-40B4-BE49-F238E27FC236}">
                <a16:creationId xmlns:a16="http://schemas.microsoft.com/office/drawing/2014/main" id="{B829DE1A-A1C9-D9CE-2A54-F7FA591C7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87" y="6031498"/>
            <a:ext cx="863806" cy="20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Estrela confessa que perde a esperança, 5 estrelas, ângulo, texto, logotipo  png | PNGWing">
            <a:extLst>
              <a:ext uri="{FF2B5EF4-FFF2-40B4-BE49-F238E27FC236}">
                <a16:creationId xmlns:a16="http://schemas.microsoft.com/office/drawing/2014/main" id="{6D9F952F-C6E6-858B-3B95-A48525844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296" y="5987311"/>
            <a:ext cx="863806" cy="20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Estrela confessa que perde a esperança, 5 estrelas, ângulo, texto, logotipo  png | PNGWing">
            <a:extLst>
              <a:ext uri="{FF2B5EF4-FFF2-40B4-BE49-F238E27FC236}">
                <a16:creationId xmlns:a16="http://schemas.microsoft.com/office/drawing/2014/main" id="{3AFC2FAF-6074-EBF4-B609-C0EB18613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392" y="6132666"/>
            <a:ext cx="863806" cy="20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Estrela confessa que perde a esperança, 5 estrelas, ângulo, texto, logotipo  png | PNGWing">
            <a:extLst>
              <a:ext uri="{FF2B5EF4-FFF2-40B4-BE49-F238E27FC236}">
                <a16:creationId xmlns:a16="http://schemas.microsoft.com/office/drawing/2014/main" id="{30308A97-DFF4-55FA-AA77-0A9994FF2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791" y="5994524"/>
            <a:ext cx="863806" cy="20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C96B737B-45BE-893D-884B-13D698455617}"/>
              </a:ext>
            </a:extLst>
          </p:cNvPr>
          <p:cNvSpPr txBox="1"/>
          <p:nvPr/>
        </p:nvSpPr>
        <p:spPr>
          <a:xfrm>
            <a:off x="266568" y="2399611"/>
            <a:ext cx="2551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cap="all" dirty="0">
                <a:solidFill>
                  <a:schemeClr val="accent6"/>
                </a:solidFill>
                <a:latin typeface="Bahnschrift" panose="020B0502040204020203" pitchFamily="34" charset="0"/>
              </a:rPr>
              <a:t>Total de resultado: 150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97AD9F47-959C-2711-CDB0-E6098B72549D}"/>
              </a:ext>
            </a:extLst>
          </p:cNvPr>
          <p:cNvSpPr txBox="1"/>
          <p:nvPr/>
        </p:nvSpPr>
        <p:spPr>
          <a:xfrm>
            <a:off x="11267524" y="6435288"/>
            <a:ext cx="97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</a:t>
            </a:r>
            <a:r>
              <a:rPr lang="pt-BR" sz="1100" dirty="0">
                <a:latin typeface="Bahnschrift" panose="020B0502040204020203" pitchFamily="34" charset="0"/>
              </a:rPr>
              <a:t>2  3 á 25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972A422-EE84-F64B-1BAB-C959AB9270DC}"/>
              </a:ext>
            </a:extLst>
          </p:cNvPr>
          <p:cNvSpPr txBox="1"/>
          <p:nvPr/>
        </p:nvSpPr>
        <p:spPr>
          <a:xfrm>
            <a:off x="11267524" y="6404510"/>
            <a:ext cx="228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073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40205F3-A472-9EDD-46F0-B4E284498F10}"/>
              </a:ext>
            </a:extLst>
          </p:cNvPr>
          <p:cNvSpPr/>
          <p:nvPr/>
        </p:nvSpPr>
        <p:spPr>
          <a:xfrm>
            <a:off x="1780070" y="1097010"/>
            <a:ext cx="8763000" cy="458828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CD5F6AA-1BE5-8AA3-D857-0402330E3C4B}"/>
              </a:ext>
            </a:extLst>
          </p:cNvPr>
          <p:cNvGrpSpPr/>
          <p:nvPr/>
        </p:nvGrpSpPr>
        <p:grpSpPr>
          <a:xfrm>
            <a:off x="708669" y="1071051"/>
            <a:ext cx="495171" cy="378934"/>
            <a:chOff x="838200" y="1675173"/>
            <a:chExt cx="628650" cy="38303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8F4D1C4B-9307-F58F-3F59-62B2C0D07D63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1675173"/>
              <a:ext cx="628650" cy="0"/>
            </a:xfrm>
            <a:prstGeom prst="line">
              <a:avLst/>
            </a:prstGeom>
            <a:ln w="381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AF73E114-0C2E-B6C9-E9E1-8A64F191E928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1865260"/>
              <a:ext cx="628650" cy="0"/>
            </a:xfrm>
            <a:prstGeom prst="line">
              <a:avLst/>
            </a:prstGeom>
            <a:ln w="381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AFA3A90D-B353-C990-F89A-620C776A8D9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058203"/>
              <a:ext cx="628650" cy="0"/>
            </a:xfrm>
            <a:prstGeom prst="line">
              <a:avLst/>
            </a:prstGeom>
            <a:ln w="381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D83ACFF-3BBC-22C7-6EEF-4A974168EF81}"/>
              </a:ext>
            </a:extLst>
          </p:cNvPr>
          <p:cNvSpPr txBox="1"/>
          <p:nvPr/>
        </p:nvSpPr>
        <p:spPr>
          <a:xfrm>
            <a:off x="2523997" y="1141839"/>
            <a:ext cx="771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Degustar ?</a:t>
            </a:r>
          </a:p>
        </p:txBody>
      </p:sp>
      <p:pic>
        <p:nvPicPr>
          <p:cNvPr id="21" name="Imagem 20" descr="Texto&#10;&#10;Descrição gerada automaticamente">
            <a:extLst>
              <a:ext uri="{FF2B5EF4-FFF2-40B4-BE49-F238E27FC236}">
                <a16:creationId xmlns:a16="http://schemas.microsoft.com/office/drawing/2014/main" id="{6371D885-319E-87F2-8B2D-5131BBBFB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08" y="-472108"/>
            <a:ext cx="3836004" cy="2159913"/>
          </a:xfrm>
          <a:prstGeom prst="rect">
            <a:avLst/>
          </a:prstGeom>
        </p:spPr>
      </p:pic>
      <p:pic>
        <p:nvPicPr>
          <p:cNvPr id="1026" name="Picture 2" descr="Bolo delicioso de brigadeiro com morango">
            <a:extLst>
              <a:ext uri="{FF2B5EF4-FFF2-40B4-BE49-F238E27FC236}">
                <a16:creationId xmlns:a16="http://schemas.microsoft.com/office/drawing/2014/main" id="{90248BB8-D2EA-549D-4FAB-57DECBF22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3" b="1833"/>
          <a:stretch/>
        </p:blipFill>
        <p:spPr bwMode="auto">
          <a:xfrm>
            <a:off x="3708049" y="2345731"/>
            <a:ext cx="4529235" cy="3048148"/>
          </a:xfrm>
          <a:prstGeom prst="round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54D5A0C0-952F-DCF7-9A12-78FCF8987928}"/>
              </a:ext>
            </a:extLst>
          </p:cNvPr>
          <p:cNvSpPr txBox="1"/>
          <p:nvPr/>
        </p:nvSpPr>
        <p:spPr>
          <a:xfrm>
            <a:off x="135791" y="2004717"/>
            <a:ext cx="384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cap="all" dirty="0">
                <a:solidFill>
                  <a:schemeClr val="accent6">
                    <a:lumMod val="50000"/>
                  </a:schemeClr>
                </a:solidFill>
                <a:effectLst/>
                <a:latin typeface="Bahnschrift" panose="020B0502040204020203" pitchFamily="34" charset="0"/>
              </a:rPr>
              <a:t>BOLO DE CHOCOLATE COM MORANGO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86" y="1836961"/>
            <a:ext cx="428406" cy="428406"/>
          </a:xfrm>
          <a:prstGeom prst="rect">
            <a:avLst/>
          </a:prstGeom>
        </p:spPr>
      </p:pic>
      <p:pic>
        <p:nvPicPr>
          <p:cNvPr id="26" name="Picture 6" descr="Estrela confessa que perde a esperança, 5 estrelas, ângulo, texto, logotipo  png | PNGW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299" y="5746941"/>
            <a:ext cx="1455573" cy="33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 descr="Forma&#10;&#10;Descrição gerada automaticamente com confiança baixa">
            <a:extLst>
              <a:ext uri="{FF2B5EF4-FFF2-40B4-BE49-F238E27FC236}">
                <a16:creationId xmlns:a16="http://schemas.microsoft.com/office/drawing/2014/main" id="{EA900CA2-E610-E531-0922-C4888060EDD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72487" y="3890028"/>
            <a:ext cx="510906" cy="51090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9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57" y="974803"/>
            <a:ext cx="627529" cy="62752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991" y="984708"/>
            <a:ext cx="657290" cy="65729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54D5A0C0-952F-DCF7-9A12-78FCF8987928}"/>
              </a:ext>
            </a:extLst>
          </p:cNvPr>
          <p:cNvSpPr txBox="1"/>
          <p:nvPr/>
        </p:nvSpPr>
        <p:spPr>
          <a:xfrm>
            <a:off x="3769831" y="5474243"/>
            <a:ext cx="3844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400" b="1" i="0" cap="all" dirty="0">
                <a:solidFill>
                  <a:schemeClr val="accent6">
                    <a:lumMod val="50000"/>
                  </a:schemeClr>
                </a:solidFill>
                <a:effectLst/>
                <a:latin typeface="Bahnschrift" panose="020B0502040204020203" pitchFamily="34" charset="0"/>
              </a:rPr>
              <a:t>Avalie a receita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256" y="1818454"/>
            <a:ext cx="453594" cy="45359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640" y="1822767"/>
            <a:ext cx="487267" cy="487267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86863" y="2752835"/>
            <a:ext cx="31864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cap="all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Aprenda a fazer um bolo de brigadeiro com morango típico de aniversário.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625" y="2647983"/>
            <a:ext cx="784096" cy="78409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452" y="3833123"/>
            <a:ext cx="697817" cy="697817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01" y="4854070"/>
            <a:ext cx="784720" cy="784720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9542890" y="2780419"/>
            <a:ext cx="234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Rendimento</a:t>
            </a:r>
          </a:p>
          <a:p>
            <a:pPr algn="ctr"/>
            <a:r>
              <a:rPr lang="pt-BR" cap="all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12 porções 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9677436" y="3820856"/>
            <a:ext cx="2119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Tempo de Preparo</a:t>
            </a:r>
          </a:p>
          <a:p>
            <a:pPr algn="ctr"/>
            <a:r>
              <a:rPr lang="pt-BR" cap="all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1 hora e 30 min</a:t>
            </a:r>
          </a:p>
          <a:p>
            <a:pPr algn="ctr"/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9501721" y="4992459"/>
            <a:ext cx="234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Dificuldade</a:t>
            </a:r>
          </a:p>
          <a:p>
            <a:pPr algn="ctr"/>
            <a:r>
              <a:rPr lang="pt-BR" cap="all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Fácil 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86863" y="3395247"/>
            <a:ext cx="280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cap="all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Como não pensar em um bolo de chocolate com morango e não salivar, certo? O bolo sensação é o doce que conquista o paladar de muita gente, já que o morango quebra o gosto adocicado do chocolate.</a:t>
            </a:r>
          </a:p>
          <a:p>
            <a:r>
              <a:rPr lang="pt-BR" sz="1200" cap="all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Pensando nisso, pedimos para a confeiteira Bia Forte, da confeitaria Brigadeiro, te ensinar a fazer um bolo com morango e chocolate, além de uma boa dose de brigadeiro.</a:t>
            </a:r>
          </a:p>
          <a:p>
            <a:r>
              <a:rPr lang="pt-BR" sz="1200" cap="all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Se você deseja celebrar alguma data especial, essa é a escolha de bolo certa.</a:t>
            </a:r>
          </a:p>
          <a:p>
            <a:endParaRPr lang="pt-BR" sz="1200" cap="all" dirty="0">
              <a:solidFill>
                <a:schemeClr val="accent6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endParaRPr lang="pt-BR" sz="1200" cap="all" dirty="0">
              <a:solidFill>
                <a:schemeClr val="accent6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endParaRPr lang="pt-BR" sz="1200" cap="all" dirty="0">
              <a:solidFill>
                <a:schemeClr val="accent6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endParaRPr lang="pt-BR" sz="1200" cap="all" dirty="0">
              <a:solidFill>
                <a:schemeClr val="accent6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70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CD5F6AA-1BE5-8AA3-D857-0402330E3C4B}"/>
              </a:ext>
            </a:extLst>
          </p:cNvPr>
          <p:cNvGrpSpPr/>
          <p:nvPr/>
        </p:nvGrpSpPr>
        <p:grpSpPr>
          <a:xfrm>
            <a:off x="797569" y="418381"/>
            <a:ext cx="495171" cy="378934"/>
            <a:chOff x="838200" y="1675173"/>
            <a:chExt cx="628650" cy="38303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8F4D1C4B-9307-F58F-3F59-62B2C0D07D63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1675173"/>
              <a:ext cx="628650" cy="0"/>
            </a:xfrm>
            <a:prstGeom prst="line">
              <a:avLst/>
            </a:prstGeom>
            <a:ln w="381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AF73E114-0C2E-B6C9-E9E1-8A64F191E928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1865260"/>
              <a:ext cx="628650" cy="0"/>
            </a:xfrm>
            <a:prstGeom prst="line">
              <a:avLst/>
            </a:prstGeom>
            <a:ln w="381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AFA3A90D-B353-C990-F89A-620C776A8D9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058203"/>
              <a:ext cx="628650" cy="0"/>
            </a:xfrm>
            <a:prstGeom prst="line">
              <a:avLst/>
            </a:prstGeom>
            <a:ln w="381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21" name="Imagem 20" descr="Texto&#10;&#10;Descrição gerada automaticamente">
            <a:extLst>
              <a:ext uri="{FF2B5EF4-FFF2-40B4-BE49-F238E27FC236}">
                <a16:creationId xmlns:a16="http://schemas.microsoft.com/office/drawing/2014/main" id="{6371D885-319E-87F2-8B2D-5131BBBFB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08" y="-472108"/>
            <a:ext cx="3836004" cy="2159913"/>
          </a:xfrm>
          <a:prstGeom prst="rect">
            <a:avLst/>
          </a:prstGeom>
        </p:spPr>
      </p:pic>
      <p:pic>
        <p:nvPicPr>
          <p:cNvPr id="26" name="Picture 6" descr="Estrela confessa que perde a esperança, 5 estrelas, ângulo, texto, logotipo  png | PNGW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20" y="1551089"/>
            <a:ext cx="1455573" cy="33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 descr="Forma&#10;&#10;Descrição gerada automaticamente com confiança baixa">
            <a:extLst>
              <a:ext uri="{FF2B5EF4-FFF2-40B4-BE49-F238E27FC236}">
                <a16:creationId xmlns:a16="http://schemas.microsoft.com/office/drawing/2014/main" id="{EA900CA2-E610-E531-0922-C4888060EDD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72487" y="3890028"/>
            <a:ext cx="510906" cy="51090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055" y="311641"/>
            <a:ext cx="627529" cy="62752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765" y="311641"/>
            <a:ext cx="657290" cy="65729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54D5A0C0-952F-DCF7-9A12-78FCF8987928}"/>
              </a:ext>
            </a:extLst>
          </p:cNvPr>
          <p:cNvSpPr txBox="1"/>
          <p:nvPr/>
        </p:nvSpPr>
        <p:spPr>
          <a:xfrm>
            <a:off x="5448452" y="1278391"/>
            <a:ext cx="3844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400" b="1" i="0" cap="all" dirty="0">
                <a:solidFill>
                  <a:schemeClr val="accent6">
                    <a:lumMod val="50000"/>
                  </a:schemeClr>
                </a:solidFill>
                <a:effectLst/>
                <a:latin typeface="Bahnschrift" panose="020B0502040204020203" pitchFamily="34" charset="0"/>
              </a:rPr>
              <a:t>Avalie a receita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645" y="1087648"/>
            <a:ext cx="784720" cy="784720"/>
          </a:xfrm>
          <a:prstGeom prst="rect">
            <a:avLst/>
          </a:prstGeom>
        </p:spPr>
      </p:pic>
      <p:sp>
        <p:nvSpPr>
          <p:cNvPr id="39" name="CaixaDeTexto 38"/>
          <p:cNvSpPr txBox="1"/>
          <p:nvPr/>
        </p:nvSpPr>
        <p:spPr>
          <a:xfrm>
            <a:off x="9528365" y="1325754"/>
            <a:ext cx="234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Dificuldade</a:t>
            </a:r>
          </a:p>
          <a:p>
            <a:pPr algn="ctr"/>
            <a:r>
              <a:rPr lang="pt-BR" cap="all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Fácil 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656618" y="1196660"/>
            <a:ext cx="280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cap="all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Se você deseja celebrar alguma data especial, essa é a escolha de bolo certa.</a:t>
            </a:r>
          </a:p>
          <a:p>
            <a:endParaRPr lang="pt-BR" sz="1200" cap="all" dirty="0">
              <a:solidFill>
                <a:schemeClr val="accent6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endParaRPr lang="pt-BR" sz="1200" cap="all" dirty="0">
              <a:solidFill>
                <a:schemeClr val="accent6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endParaRPr lang="pt-BR" sz="1200" cap="all" dirty="0">
              <a:solidFill>
                <a:schemeClr val="accent6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endParaRPr lang="pt-BR" sz="1200" cap="all" dirty="0">
              <a:solidFill>
                <a:schemeClr val="accent6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2061344" y="-10547"/>
            <a:ext cx="130655" cy="6868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12046975" y="2968278"/>
            <a:ext cx="160416" cy="16343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56618" y="2291772"/>
            <a:ext cx="324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INGREDIENTES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207594" y="2681280"/>
            <a:ext cx="5163282" cy="36009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Massa de chocolate sem leite e sem manteiga</a:t>
            </a:r>
          </a:p>
          <a:p>
            <a:r>
              <a:rPr lang="pt-BR" sz="1200" cap="all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2 xícaras de chá de farinha de trigo</a:t>
            </a:r>
          </a:p>
          <a:p>
            <a:r>
              <a:rPr lang="pt-BR" sz="1200" cap="all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2 xícaras de chá de açúcar</a:t>
            </a:r>
          </a:p>
          <a:p>
            <a:r>
              <a:rPr lang="pt-BR" sz="1200" cap="all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1 xícara de chá de chocolate em pó</a:t>
            </a:r>
          </a:p>
          <a:p>
            <a:r>
              <a:rPr lang="pt-BR" sz="1200" cap="all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1 colher (sopa) de fermento em pó</a:t>
            </a:r>
          </a:p>
          <a:p>
            <a:r>
              <a:rPr lang="pt-BR" sz="1200" cap="all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4 ovos</a:t>
            </a:r>
          </a:p>
          <a:p>
            <a:r>
              <a:rPr lang="pt-BR" sz="1200" cap="all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1 xícara de chá de óleo</a:t>
            </a:r>
          </a:p>
          <a:p>
            <a:r>
              <a:rPr lang="pt-BR" sz="1200" cap="all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1 xícara de chá de água quente</a:t>
            </a:r>
          </a:p>
          <a:p>
            <a:r>
              <a:rPr lang="pt-BR" sz="1400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Brigadeiro mole</a:t>
            </a:r>
          </a:p>
          <a:p>
            <a:r>
              <a:rPr lang="pt-BR" sz="1200" cap="all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1 lata de leite condensado</a:t>
            </a:r>
          </a:p>
          <a:p>
            <a:r>
              <a:rPr lang="pt-BR" sz="1200" cap="all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1 colher (sopa) de chocolate em pó</a:t>
            </a:r>
          </a:p>
          <a:p>
            <a:r>
              <a:rPr lang="pt-BR" sz="1200" cap="all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1 colher (sopa) bem caprichada de manteiga</a:t>
            </a:r>
          </a:p>
          <a:p>
            <a:r>
              <a:rPr lang="pt-BR" sz="1200" cap="all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1 colher (chá) de mel</a:t>
            </a:r>
          </a:p>
          <a:p>
            <a:r>
              <a:rPr lang="pt-BR" sz="1400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Montagem Massa</a:t>
            </a:r>
          </a:p>
          <a:p>
            <a:r>
              <a:rPr lang="pt-BR" sz="1200" cap="all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Brigadeiro que você preparou</a:t>
            </a:r>
          </a:p>
          <a:p>
            <a:r>
              <a:rPr lang="pt-BR" sz="1200" cap="all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2 caixinhas de morango</a:t>
            </a:r>
          </a:p>
          <a:p>
            <a:r>
              <a:rPr lang="pt-BR" sz="1200" cap="all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Granulado belga ao leite</a:t>
            </a: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24856" y="6117776"/>
            <a:ext cx="750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MODO DE PREPARO </a:t>
            </a:r>
          </a:p>
        </p:txBody>
      </p:sp>
    </p:spTree>
    <p:extLst>
      <p:ext uri="{BB962C8B-B14F-4D97-AF65-F5344CB8AC3E}">
        <p14:creationId xmlns:p14="http://schemas.microsoft.com/office/powerpoint/2010/main" val="85903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6371D885-319E-87F2-8B2D-5131BBBFB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4" y="-397271"/>
            <a:ext cx="3836004" cy="2159913"/>
          </a:xfrm>
          <a:prstGeom prst="rect">
            <a:avLst/>
          </a:prstGeom>
        </p:spPr>
      </p:pic>
      <p:sp>
        <p:nvSpPr>
          <p:cNvPr id="9" name="Multiplicar 8"/>
          <p:cNvSpPr/>
          <p:nvPr/>
        </p:nvSpPr>
        <p:spPr>
          <a:xfrm>
            <a:off x="820615" y="560677"/>
            <a:ext cx="675249" cy="610954"/>
          </a:xfrm>
          <a:prstGeom prst="mathMultiply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2B7B60CB-1ABF-FBBD-4E2A-1B923F074F7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738" y="768357"/>
            <a:ext cx="403274" cy="40327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158239" y="1878045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Receitas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158239" y="2722429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Artigos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158239" y="3446981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Marcas recomendadas 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158239" y="4037321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Livros de Culinária 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785768" y="4886262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Seu perfil 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39" y="4729578"/>
            <a:ext cx="627529" cy="627529"/>
          </a:xfrm>
          <a:prstGeom prst="rect">
            <a:avLst/>
          </a:prstGeom>
        </p:spPr>
      </p:pic>
      <p:cxnSp>
        <p:nvCxnSpPr>
          <p:cNvPr id="17" name="Conector reto 16"/>
          <p:cNvCxnSpPr/>
          <p:nvPr/>
        </p:nvCxnSpPr>
        <p:spPr>
          <a:xfrm>
            <a:off x="1175991" y="2409468"/>
            <a:ext cx="9426251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1122733" y="3136058"/>
            <a:ext cx="9444003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158239" y="3866783"/>
            <a:ext cx="9444003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1158239" y="4503474"/>
            <a:ext cx="9444003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1122733" y="5486400"/>
            <a:ext cx="9444003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03312" y="1984576"/>
            <a:ext cx="463424" cy="463424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75136" y="2696094"/>
            <a:ext cx="463424" cy="463424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03312" y="3397085"/>
            <a:ext cx="463424" cy="463424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03312" y="4067616"/>
            <a:ext cx="463424" cy="463424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72360" y="4966898"/>
            <a:ext cx="463424" cy="46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3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6371D885-319E-87F2-8B2D-5131BBBFB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4" y="-397271"/>
            <a:ext cx="3836004" cy="2159913"/>
          </a:xfrm>
          <a:prstGeom prst="rect">
            <a:avLst/>
          </a:prstGeom>
        </p:spPr>
      </p:pic>
      <p:sp>
        <p:nvSpPr>
          <p:cNvPr id="9" name="Multiplicar 8"/>
          <p:cNvSpPr/>
          <p:nvPr/>
        </p:nvSpPr>
        <p:spPr>
          <a:xfrm>
            <a:off x="820615" y="560677"/>
            <a:ext cx="675249" cy="610954"/>
          </a:xfrm>
          <a:prstGeom prst="mathMultiply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2B7B60CB-1ABF-FBBD-4E2A-1B923F074F7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738" y="768357"/>
            <a:ext cx="403274" cy="40327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94557" y="1436688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Receitas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175991" y="4411650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Artigos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122733" y="4933095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Marcas recomendadas 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094557" y="5408510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Livros de Culinária 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750262" y="6037150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Seu perfil 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33" y="5865709"/>
            <a:ext cx="627529" cy="627529"/>
          </a:xfrm>
          <a:prstGeom prst="rect">
            <a:avLst/>
          </a:prstGeom>
        </p:spPr>
      </p:pic>
      <p:cxnSp>
        <p:nvCxnSpPr>
          <p:cNvPr id="29" name="Conector reto 28"/>
          <p:cNvCxnSpPr/>
          <p:nvPr/>
        </p:nvCxnSpPr>
        <p:spPr>
          <a:xfrm>
            <a:off x="1175991" y="4812458"/>
            <a:ext cx="9444003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167114" y="5402285"/>
            <a:ext cx="9444003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1094557" y="5865709"/>
            <a:ext cx="9472179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1158239" y="6502400"/>
            <a:ext cx="9444003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75136" y="1436688"/>
            <a:ext cx="369332" cy="36933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03312" y="4234127"/>
            <a:ext cx="463424" cy="463424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75136" y="4917042"/>
            <a:ext cx="463424" cy="463424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03312" y="5402285"/>
            <a:ext cx="463424" cy="463424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03312" y="6038976"/>
            <a:ext cx="463424" cy="46342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094557" y="1920927"/>
            <a:ext cx="2024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Sobremesas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122733" y="2267385"/>
            <a:ext cx="2024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Massas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092003" y="2659699"/>
            <a:ext cx="2024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Fácil e Pratico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092003" y="3052406"/>
            <a:ext cx="226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Datas</a:t>
            </a:r>
            <a:r>
              <a:rPr lang="pt-BR" dirty="0"/>
              <a:t> </a:t>
            </a:r>
            <a:r>
              <a:rPr lang="pt-BR" sz="1200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Comemorativas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094597" y="3942812"/>
            <a:ext cx="2024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Dietas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092002" y="3517656"/>
            <a:ext cx="2024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Jantar Romântico</a:t>
            </a:r>
          </a:p>
        </p:txBody>
      </p:sp>
      <p:cxnSp>
        <p:nvCxnSpPr>
          <p:cNvPr id="34" name="Conector reto 33"/>
          <p:cNvCxnSpPr/>
          <p:nvPr/>
        </p:nvCxnSpPr>
        <p:spPr>
          <a:xfrm>
            <a:off x="1094557" y="1806020"/>
            <a:ext cx="9472179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6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6371D885-319E-87F2-8B2D-5131BBBFB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4" y="-397271"/>
            <a:ext cx="3836004" cy="2159913"/>
          </a:xfrm>
          <a:prstGeom prst="rect">
            <a:avLst/>
          </a:prstGeom>
        </p:spPr>
      </p:pic>
      <p:sp>
        <p:nvSpPr>
          <p:cNvPr id="9" name="Multiplicar 8"/>
          <p:cNvSpPr/>
          <p:nvPr/>
        </p:nvSpPr>
        <p:spPr>
          <a:xfrm>
            <a:off x="820615" y="560677"/>
            <a:ext cx="675249" cy="610954"/>
          </a:xfrm>
          <a:prstGeom prst="mathMultiply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2B7B60CB-1ABF-FBBD-4E2A-1B923F074F7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738" y="768357"/>
            <a:ext cx="403274" cy="40327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158239" y="1689727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Receitas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122455" y="2380629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Artigos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122733" y="4717509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Marcas recomendadas 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122733" y="5310342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Livros de Culinária 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785768" y="5837058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Seu perfil 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39" y="5747871"/>
            <a:ext cx="627529" cy="627529"/>
          </a:xfrm>
          <a:prstGeom prst="rect">
            <a:avLst/>
          </a:prstGeom>
        </p:spPr>
      </p:pic>
      <p:cxnSp>
        <p:nvCxnSpPr>
          <p:cNvPr id="17" name="Conector reto 16"/>
          <p:cNvCxnSpPr/>
          <p:nvPr/>
        </p:nvCxnSpPr>
        <p:spPr>
          <a:xfrm>
            <a:off x="1175991" y="2409468"/>
            <a:ext cx="9426251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1144923" y="2871876"/>
            <a:ext cx="9444003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175991" y="5212634"/>
            <a:ext cx="9444003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1167114" y="5730145"/>
            <a:ext cx="9444003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1122733" y="6375400"/>
            <a:ext cx="9488384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75136" y="1802732"/>
            <a:ext cx="463424" cy="463424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75136" y="2542121"/>
            <a:ext cx="351564" cy="351564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03312" y="4725751"/>
            <a:ext cx="463424" cy="463424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03312" y="5181251"/>
            <a:ext cx="463424" cy="46342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122452" y="3098000"/>
            <a:ext cx="2557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Dicas de Receitas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122454" y="3474419"/>
            <a:ext cx="2557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Dicas de Cozinha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122452" y="3845732"/>
            <a:ext cx="2557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Dieta e Nutrição 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104820" y="4248555"/>
            <a:ext cx="2557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Curiosidades Culinárias </a:t>
            </a:r>
          </a:p>
        </p:txBody>
      </p:sp>
    </p:spTree>
    <p:extLst>
      <p:ext uri="{BB962C8B-B14F-4D97-AF65-F5344CB8AC3E}">
        <p14:creationId xmlns:p14="http://schemas.microsoft.com/office/powerpoint/2010/main" val="7008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6371D885-319E-87F2-8B2D-5131BBBFB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4" y="-397271"/>
            <a:ext cx="3836004" cy="2159913"/>
          </a:xfrm>
          <a:prstGeom prst="rect">
            <a:avLst/>
          </a:prstGeom>
        </p:spPr>
      </p:pic>
      <p:sp>
        <p:nvSpPr>
          <p:cNvPr id="9" name="Multiplicar 8"/>
          <p:cNvSpPr/>
          <p:nvPr/>
        </p:nvSpPr>
        <p:spPr>
          <a:xfrm>
            <a:off x="820615" y="560677"/>
            <a:ext cx="675249" cy="610954"/>
          </a:xfrm>
          <a:prstGeom prst="mathMultiply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2B7B60CB-1ABF-FBBD-4E2A-1B923F074F7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738" y="768357"/>
            <a:ext cx="403274" cy="40327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175991" y="1687939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Receitas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175991" y="2098099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Artigos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122732" y="2523509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Marcas recomendadas 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122732" y="4915922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Livros de Culinária 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750261" y="5774367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Seu perfil 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32" y="5591177"/>
            <a:ext cx="627529" cy="627529"/>
          </a:xfrm>
          <a:prstGeom prst="rect">
            <a:avLst/>
          </a:prstGeom>
        </p:spPr>
      </p:pic>
      <p:cxnSp>
        <p:nvCxnSpPr>
          <p:cNvPr id="17" name="Conector reto 16"/>
          <p:cNvCxnSpPr/>
          <p:nvPr/>
        </p:nvCxnSpPr>
        <p:spPr>
          <a:xfrm flipV="1">
            <a:off x="1175991" y="2041378"/>
            <a:ext cx="9426251" cy="9675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1122732" y="2467431"/>
            <a:ext cx="9444003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175991" y="2959775"/>
            <a:ext cx="9444003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1122731" y="5379774"/>
            <a:ext cx="9444003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1091781" y="6311900"/>
            <a:ext cx="9444003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03312" y="1577952"/>
            <a:ext cx="463424" cy="463424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72360" y="2051053"/>
            <a:ext cx="463424" cy="463424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03312" y="2535952"/>
            <a:ext cx="341640" cy="341640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64032" y="4893430"/>
            <a:ext cx="463424" cy="463424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72360" y="5828862"/>
            <a:ext cx="463424" cy="463424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1175991" y="3231057"/>
            <a:ext cx="2024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cap="all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hellmann's</a:t>
            </a:r>
            <a:endParaRPr lang="pt-BR" sz="1200" b="1" cap="all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1175991" y="3558620"/>
            <a:ext cx="2024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heinz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175991" y="3941852"/>
            <a:ext cx="2024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Nutella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175991" y="4336444"/>
            <a:ext cx="2024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Nestle</a:t>
            </a:r>
          </a:p>
        </p:txBody>
      </p:sp>
    </p:spTree>
    <p:extLst>
      <p:ext uri="{BB962C8B-B14F-4D97-AF65-F5344CB8AC3E}">
        <p14:creationId xmlns:p14="http://schemas.microsoft.com/office/powerpoint/2010/main" val="323607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6371D885-319E-87F2-8B2D-5131BBBFB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4" y="-397271"/>
            <a:ext cx="3836004" cy="2159913"/>
          </a:xfrm>
          <a:prstGeom prst="rect">
            <a:avLst/>
          </a:prstGeom>
        </p:spPr>
      </p:pic>
      <p:sp>
        <p:nvSpPr>
          <p:cNvPr id="9" name="Multiplicar 8"/>
          <p:cNvSpPr/>
          <p:nvPr/>
        </p:nvSpPr>
        <p:spPr>
          <a:xfrm>
            <a:off x="820615" y="560677"/>
            <a:ext cx="675249" cy="610954"/>
          </a:xfrm>
          <a:prstGeom prst="mathMultiply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2B7B60CB-1ABF-FBBD-4E2A-1B923F074F7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738" y="768357"/>
            <a:ext cx="403274" cy="40327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158239" y="1689727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Receitas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122455" y="2380629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Artigos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122455" y="2953006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Marcas recomendadas 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122455" y="3514904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Livros de Culinária 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785768" y="5837058"/>
            <a:ext cx="6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Seu perfil 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39" y="5747871"/>
            <a:ext cx="627529" cy="627529"/>
          </a:xfrm>
          <a:prstGeom prst="rect">
            <a:avLst/>
          </a:prstGeom>
        </p:spPr>
      </p:pic>
      <p:cxnSp>
        <p:nvCxnSpPr>
          <p:cNvPr id="17" name="Conector reto 16"/>
          <p:cNvCxnSpPr/>
          <p:nvPr/>
        </p:nvCxnSpPr>
        <p:spPr>
          <a:xfrm>
            <a:off x="1175991" y="2409468"/>
            <a:ext cx="9426251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1144923" y="2871876"/>
            <a:ext cx="9444003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175991" y="3386240"/>
            <a:ext cx="9444003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1167114" y="3914045"/>
            <a:ext cx="9444003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1122733" y="6375400"/>
            <a:ext cx="9488384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75136" y="1802732"/>
            <a:ext cx="463424" cy="463424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79092" y="3531502"/>
            <a:ext cx="351564" cy="351564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75136" y="2953796"/>
            <a:ext cx="463424" cy="463424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75136" y="2473538"/>
            <a:ext cx="463424" cy="46342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153552" y="4216324"/>
            <a:ext cx="293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Livros de culinária brasileira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158239" y="4598552"/>
            <a:ext cx="3243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Livros de culinária estrangera 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139991" y="4976413"/>
            <a:ext cx="2962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cap="all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Livros de culinária Profissional 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75136" y="5922588"/>
            <a:ext cx="463424" cy="46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30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425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Bahnschrift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ARTHUR BRITO DE SOUZA</dc:creator>
  <cp:lastModifiedBy>ARTHUR BRITO DE SOUZA</cp:lastModifiedBy>
  <cp:revision>9</cp:revision>
  <dcterms:created xsi:type="dcterms:W3CDTF">2023-03-29T00:23:33Z</dcterms:created>
  <dcterms:modified xsi:type="dcterms:W3CDTF">2023-03-29T23:09:04Z</dcterms:modified>
</cp:coreProperties>
</file>