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1" d="100"/>
          <a:sy n="61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8466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2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6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237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6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0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5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64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11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1D5982-4397-4F25-AEEF-058D77B83DA2}" type="datetimeFigureOut">
              <a:rPr lang="fr-FR" smtClean="0"/>
              <a:t>23/11/2021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6E8AC8-DABA-47B2-8821-9742FB9EB86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10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C1C24-61BF-471E-97C7-3F41C9A97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6692"/>
            <a:ext cx="9144000" cy="1728192"/>
          </a:xfrm>
        </p:spPr>
        <p:txBody>
          <a:bodyPr/>
          <a:lstStyle/>
          <a:p>
            <a:r>
              <a:rPr lang="fr-FR" b="1" u="sng" dirty="0"/>
              <a:t>GRASP EXPLAINED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0FB239-C447-41F2-9050-809152C1E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500" y="2384884"/>
            <a:ext cx="9144000" cy="511038"/>
          </a:xfrm>
        </p:spPr>
        <p:txBody>
          <a:bodyPr/>
          <a:lstStyle/>
          <a:p>
            <a:r>
              <a:rPr lang="fr-FR"/>
              <a:t>9 </a:t>
            </a:r>
            <a:r>
              <a:rPr lang="fr-FR">
                <a:solidFill>
                  <a:srgbClr val="C00000"/>
                </a:solidFill>
              </a:rPr>
              <a:t>General Responsability Assignement Software Patterns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95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1B763-A544-4562-A058-00D6D2C0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9. </a:t>
            </a:r>
            <a:r>
              <a:rPr lang="fr-FR" dirty="0" err="1"/>
              <a:t>Protected</a:t>
            </a:r>
            <a:r>
              <a:rPr lang="fr-FR" dirty="0"/>
              <a:t> variations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59AE85-01AD-4A61-B45F-4DD88014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Identify</a:t>
            </a:r>
            <a:r>
              <a:rPr lang="fr-FR" b="1" dirty="0"/>
              <a:t> points of </a:t>
            </a:r>
            <a:r>
              <a:rPr lang="fr-FR" b="1" dirty="0" err="1"/>
              <a:t>predicted</a:t>
            </a:r>
            <a:r>
              <a:rPr lang="fr-FR" b="1" dirty="0"/>
              <a:t> variation or </a:t>
            </a:r>
            <a:r>
              <a:rPr lang="fr-FR" b="1" dirty="0" err="1"/>
              <a:t>instability</a:t>
            </a:r>
            <a:r>
              <a:rPr lang="fr-FR" b="1" dirty="0"/>
              <a:t>, </a:t>
            </a:r>
            <a:r>
              <a:rPr lang="fr-FR" b="1" dirty="0" err="1"/>
              <a:t>assign</a:t>
            </a:r>
            <a:r>
              <a:rPr lang="fr-FR" b="1" dirty="0"/>
              <a:t> </a:t>
            </a:r>
            <a:r>
              <a:rPr lang="fr-FR" b="1" dirty="0" err="1"/>
              <a:t>responsibilities</a:t>
            </a:r>
            <a:r>
              <a:rPr lang="fr-FR" b="1" dirty="0"/>
              <a:t> to </a:t>
            </a:r>
            <a:r>
              <a:rPr lang="fr-FR" b="1" dirty="0" err="1"/>
              <a:t>create</a:t>
            </a:r>
            <a:r>
              <a:rPr lang="fr-FR" b="1" dirty="0"/>
              <a:t> a stable interface </a:t>
            </a:r>
            <a:r>
              <a:rPr lang="fr-FR" b="1" dirty="0" err="1"/>
              <a:t>around</a:t>
            </a:r>
            <a:r>
              <a:rPr lang="fr-FR" b="1" dirty="0"/>
              <a:t> </a:t>
            </a:r>
            <a:r>
              <a:rPr lang="fr-FR" b="1" dirty="0" err="1"/>
              <a:t>them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pPr marL="0" indent="0">
              <a:lnSpc>
                <a:spcPct val="100000"/>
              </a:lnSpc>
              <a:buNone/>
            </a:pPr>
            <a:r>
              <a:rPr lang="fr-FR" dirty="0"/>
              <a:t>         The </a:t>
            </a:r>
            <a:r>
              <a:rPr lang="fr-FR" dirty="0" err="1"/>
              <a:t>most</a:t>
            </a:r>
            <a:r>
              <a:rPr lang="fr-FR" dirty="0"/>
              <a:t> important </a:t>
            </a:r>
            <a:r>
              <a:rPr lang="fr-FR" dirty="0" err="1"/>
              <a:t>principle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indirectly</a:t>
            </a:r>
            <a:r>
              <a:rPr lang="fr-FR" dirty="0"/>
              <a:t> </a:t>
            </a:r>
            <a:r>
              <a:rPr lang="fr-FR" dirty="0" err="1"/>
              <a:t>related</a:t>
            </a:r>
            <a:r>
              <a:rPr lang="fr-FR" dirty="0"/>
              <a:t> to the </a:t>
            </a:r>
            <a:r>
              <a:rPr lang="fr-FR" dirty="0" err="1"/>
              <a:t>rest</a:t>
            </a:r>
            <a:r>
              <a:rPr lang="fr-FR" dirty="0"/>
              <a:t> GRASP </a:t>
            </a:r>
            <a:r>
              <a:rPr lang="fr-FR" dirty="0" err="1"/>
              <a:t>principles</a:t>
            </a:r>
            <a:r>
              <a:rPr lang="fr-FR" dirty="0"/>
              <a:t>. </a:t>
            </a:r>
          </a:p>
        </p:txBody>
      </p:sp>
      <p:pic>
        <p:nvPicPr>
          <p:cNvPr id="5" name="Graphique 4" descr="Avertissement avec un remplissage uni">
            <a:extLst>
              <a:ext uri="{FF2B5EF4-FFF2-40B4-BE49-F238E27FC236}">
                <a16:creationId xmlns:a16="http://schemas.microsoft.com/office/drawing/2014/main" id="{3936AC41-F5DD-4F4F-99B6-2969222F1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08345-314B-488B-99F9-733E7142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98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F6F4F-8183-4AC3-8B53-DF1214B4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780"/>
            <a:ext cx="9601200" cy="4418620"/>
          </a:xfrm>
        </p:spPr>
        <p:txBody>
          <a:bodyPr>
            <a:normAutofit/>
          </a:bodyPr>
          <a:lstStyle/>
          <a:p>
            <a:r>
              <a:rPr lang="fr-FR" sz="2800" b="1" dirty="0"/>
              <a:t>In conclusion, GRASP help us to code </a:t>
            </a:r>
            <a:r>
              <a:rPr lang="fr-FR" sz="2800" b="1" dirty="0" err="1"/>
              <a:t>properly</a:t>
            </a:r>
            <a:r>
              <a:rPr lang="fr-FR" sz="2800" b="1" dirty="0"/>
              <a:t> </a:t>
            </a:r>
            <a:r>
              <a:rPr lang="fr-FR" sz="2800" b="1" dirty="0" err="1"/>
              <a:t>with</a:t>
            </a:r>
            <a:r>
              <a:rPr lang="fr-FR" sz="2800" b="1" dirty="0"/>
              <a:t> more </a:t>
            </a:r>
            <a:r>
              <a:rPr lang="fr-FR" sz="2800" b="1" dirty="0" err="1"/>
              <a:t>efficiency</a:t>
            </a:r>
            <a:r>
              <a:rPr lang="fr-FR" sz="2800" b="1" dirty="0"/>
              <a:t>.</a:t>
            </a:r>
          </a:p>
          <a:p>
            <a:endParaRPr lang="fr-FR" sz="2800" b="1" dirty="0"/>
          </a:p>
          <a:p>
            <a:r>
              <a:rPr lang="fr-FR" sz="2800" b="1" dirty="0" err="1"/>
              <a:t>With</a:t>
            </a:r>
            <a:r>
              <a:rPr lang="fr-FR" sz="2800" b="1" dirty="0"/>
              <a:t> </a:t>
            </a:r>
            <a:r>
              <a:rPr lang="fr-FR" sz="2800" b="1" dirty="0" err="1"/>
              <a:t>following</a:t>
            </a:r>
            <a:r>
              <a:rPr lang="fr-FR" sz="2800" b="1" dirty="0"/>
              <a:t> the 9 </a:t>
            </a:r>
            <a:r>
              <a:rPr lang="fr-FR" sz="2800" b="1" dirty="0" err="1"/>
              <a:t>principles</a:t>
            </a:r>
            <a:r>
              <a:rPr lang="fr-FR" sz="2800" b="1" dirty="0"/>
              <a:t> of GRASP, </a:t>
            </a:r>
            <a:r>
              <a:rPr lang="fr-FR" sz="2800" b="1" dirty="0" err="1"/>
              <a:t>we</a:t>
            </a:r>
            <a:r>
              <a:rPr lang="fr-FR" sz="2800" b="1" dirty="0"/>
              <a:t> have a code </a:t>
            </a:r>
            <a:r>
              <a:rPr lang="fr-FR" sz="2800" b="1" dirty="0" err="1"/>
              <a:t>reusable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69351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DF451-932B-4BF6-AF4B-C2797417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Information expert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DCB60-344A-4F7E-ADC0-5939F8D8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5703"/>
          </a:xfrm>
        </p:spPr>
        <p:txBody>
          <a:bodyPr/>
          <a:lstStyle/>
          <a:p>
            <a:r>
              <a:rPr lang="fr-FR" b="1" dirty="0"/>
              <a:t>The information expert </a:t>
            </a:r>
            <a:r>
              <a:rPr lang="fr-FR" b="1" dirty="0" err="1"/>
              <a:t>assign</a:t>
            </a:r>
            <a:r>
              <a:rPr lang="fr-FR" b="1" dirty="0"/>
              <a:t> a </a:t>
            </a:r>
            <a:r>
              <a:rPr lang="fr-FR" b="1" dirty="0" err="1"/>
              <a:t>responsability</a:t>
            </a:r>
            <a:r>
              <a:rPr lang="fr-FR" b="1" dirty="0"/>
              <a:t> to the class </a:t>
            </a:r>
            <a:r>
              <a:rPr lang="fr-FR" b="1" dirty="0" err="1"/>
              <a:t>that</a:t>
            </a:r>
            <a:r>
              <a:rPr lang="fr-FR" b="1" dirty="0"/>
              <a:t> has the information </a:t>
            </a:r>
            <a:r>
              <a:rPr lang="fr-FR" b="1" dirty="0" err="1"/>
              <a:t>needed</a:t>
            </a:r>
            <a:r>
              <a:rPr lang="fr-FR" b="1" dirty="0"/>
              <a:t> to </a:t>
            </a:r>
            <a:r>
              <a:rPr lang="fr-FR" b="1" dirty="0" err="1"/>
              <a:t>fulfill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 </a:t>
            </a: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private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800080"/>
                </a:solidFill>
                <a:effectLst/>
                <a:latin typeface="inherit"/>
              </a:rPr>
              <a:t>readonly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List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Order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&gt; 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_orders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GetOrdersTotal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Guid</a:t>
            </a:r>
            <a:r>
              <a:rPr lang="en-US" sz="20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orderId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return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2000" b="0" i="0" dirty="0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orders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4ED0"/>
                </a:solidFill>
                <a:effectLst/>
                <a:latin typeface="inherit"/>
              </a:rPr>
              <a:t>Sum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2000" b="0" i="0" dirty="0">
                <a:solidFill>
                  <a:srgbClr val="002D7A"/>
                </a:solidFill>
                <a:effectLst/>
                <a:latin typeface="inherit"/>
              </a:rPr>
              <a:t>x</a:t>
            </a:r>
            <a:r>
              <a:rPr lang="en-US" sz="2000" b="0" i="0" dirty="0">
                <a:solidFill>
                  <a:srgbClr val="006FE0"/>
                </a:solidFill>
                <a:effectLst/>
                <a:latin typeface="inherit"/>
              </a:rPr>
              <a:t> =&gt; 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x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2000" b="0" i="0" dirty="0" err="1">
                <a:solidFill>
                  <a:srgbClr val="002D7A"/>
                </a:solidFill>
                <a:effectLst/>
                <a:latin typeface="inherit"/>
              </a:rPr>
              <a:t>Value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</a:p>
          <a:p>
            <a:pPr marL="0" indent="0" algn="l" fontAlgn="base">
              <a:buNone/>
            </a:pPr>
            <a:endParaRPr lang="en-US" sz="2000" dirty="0">
              <a:solidFill>
                <a:srgbClr val="333333"/>
              </a:solidFill>
              <a:latin typeface="inherit"/>
            </a:endParaRPr>
          </a:p>
          <a:p>
            <a:pPr marL="0" indent="0" algn="l" fontAlgn="base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67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51831-CDC1-4D98-B9BF-DFD5853F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Creator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3EBB4-1F78-4558-AC46-856F8FAB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fr-FR" b="1" dirty="0"/>
              <a:t>The </a:t>
            </a:r>
            <a:r>
              <a:rPr lang="fr-FR" b="1" dirty="0" err="1"/>
              <a:t>creator</a:t>
            </a:r>
            <a:r>
              <a:rPr lang="fr-FR" b="1" dirty="0"/>
              <a:t> phase </a:t>
            </a:r>
            <a:r>
              <a:rPr lang="fr-FR" b="1" dirty="0" err="1"/>
              <a:t>assign</a:t>
            </a:r>
            <a:r>
              <a:rPr lang="fr-FR" b="1" dirty="0"/>
              <a:t> a class B the </a:t>
            </a:r>
            <a:r>
              <a:rPr lang="fr-FR" b="1" dirty="0" err="1"/>
              <a:t>responsability</a:t>
            </a:r>
            <a:r>
              <a:rPr lang="fr-FR" b="1" dirty="0"/>
              <a:t> to </a:t>
            </a:r>
            <a:r>
              <a:rPr lang="fr-FR" b="1" dirty="0" err="1"/>
              <a:t>create</a:t>
            </a:r>
            <a:r>
              <a:rPr lang="fr-FR" b="1" dirty="0"/>
              <a:t> </a:t>
            </a:r>
            <a:r>
              <a:rPr lang="fr-FR" b="1" dirty="0" err="1"/>
              <a:t>object</a:t>
            </a:r>
            <a:r>
              <a:rPr lang="fr-FR" b="1" dirty="0"/>
              <a:t> A.</a:t>
            </a:r>
          </a:p>
          <a:p>
            <a:endParaRPr lang="fr-FR" b="1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 :</a:t>
            </a: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void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AddOrder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>
                <a:solidFill>
                  <a:srgbClr val="002D7A"/>
                </a:solidFill>
                <a:effectLst/>
                <a:latin typeface="inherit"/>
              </a:rPr>
              <a:t>List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OrderProduct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&gt;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orderProducts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 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var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Order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orderProducts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>
                <a:solidFill>
                  <a:srgbClr val="FF8000"/>
                </a:solidFill>
                <a:effectLst/>
                <a:latin typeface="inherit"/>
              </a:rPr>
              <a:t>// Creator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000000"/>
                </a:solidFill>
                <a:effectLst/>
                <a:latin typeface="Monaco"/>
              </a:rPr>
              <a:t>   </a:t>
            </a: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if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orders</a:t>
            </a:r>
            <a:r>
              <a:rPr lang="fr-FR" sz="22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Count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>
                <a:solidFill>
                  <a:srgbClr val="002D7A"/>
                </a:solidFill>
                <a:effectLst/>
                <a:latin typeface="inherit"/>
              </a:rPr>
              <a:t>x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=&gt;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x</a:t>
            </a:r>
            <a:r>
              <a:rPr lang="fr-FR" sz="22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IsOrderedToday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())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&gt;= </a:t>
            </a:r>
            <a:r>
              <a:rPr lang="fr-FR" sz="2200" b="0" i="0" dirty="0">
                <a:solidFill>
                  <a:srgbClr val="CE0000"/>
                </a:solidFill>
                <a:effectLst/>
                <a:latin typeface="inherit"/>
              </a:rPr>
              <a:t>2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    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throw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BusinessRuleValidationException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"You </a:t>
            </a:r>
            <a:r>
              <a:rPr lang="fr-FR" sz="2200" b="0" i="0" dirty="0" err="1">
                <a:solidFill>
                  <a:srgbClr val="008000"/>
                </a:solidFill>
                <a:effectLst/>
                <a:latin typeface="inherit"/>
              </a:rPr>
              <a:t>cannot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8000"/>
                </a:solidFill>
                <a:effectLst/>
                <a:latin typeface="inherit"/>
              </a:rPr>
              <a:t>order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 more </a:t>
            </a:r>
            <a:r>
              <a:rPr lang="fr-FR" sz="2200" b="0" i="0" dirty="0" err="1">
                <a:solidFill>
                  <a:srgbClr val="008000"/>
                </a:solidFill>
                <a:effectLst/>
                <a:latin typeface="inherit"/>
              </a:rPr>
              <a:t>than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 2 </a:t>
            </a:r>
            <a:r>
              <a:rPr lang="fr-FR" sz="2200" b="0" i="0" dirty="0" err="1">
                <a:solidFill>
                  <a:srgbClr val="008000"/>
                </a:solidFill>
                <a:effectLst/>
                <a:latin typeface="inherit"/>
              </a:rPr>
              <a:t>orders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 on the </a:t>
            </a:r>
            <a:r>
              <a:rPr lang="fr-FR" sz="2200" b="0" i="0" dirty="0" err="1">
                <a:solidFill>
                  <a:srgbClr val="008000"/>
                </a:solidFill>
                <a:effectLst/>
                <a:latin typeface="inherit"/>
              </a:rPr>
              <a:t>same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8000"/>
                </a:solidFill>
                <a:effectLst/>
                <a:latin typeface="inherit"/>
              </a:rPr>
              <a:t>day</a:t>
            </a:r>
            <a:r>
              <a:rPr lang="fr-FR" sz="2200" b="0" i="0" dirty="0">
                <a:solidFill>
                  <a:srgbClr val="008000"/>
                </a:solidFill>
                <a:effectLst/>
                <a:latin typeface="inherit"/>
              </a:rPr>
              <a:t>"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); }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000000"/>
                </a:solidFill>
                <a:effectLst/>
                <a:latin typeface="Monaco"/>
              </a:rPr>
              <a:t>   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 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orders</a:t>
            </a:r>
            <a:r>
              <a:rPr lang="fr-FR" sz="22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Add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 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2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AddDomainEvent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OrderAddedEvent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order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));</a:t>
            </a:r>
          </a:p>
          <a:p>
            <a:pPr marL="0" indent="0" algn="l" fontAlgn="base">
              <a:buNone/>
            </a:pPr>
            <a:endParaRPr lang="fr-FR" sz="2200" dirty="0">
              <a:solidFill>
                <a:srgbClr val="333333"/>
              </a:solidFill>
              <a:latin typeface="inherit"/>
            </a:endParaRPr>
          </a:p>
          <a:p>
            <a:pPr marL="0" indent="0" algn="l" fontAlgn="base">
              <a:buNone/>
            </a:pP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2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540E1-7B97-4185-AA61-84EB4DE1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56350-6430-49AC-8B74-E4E8D56CE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Now</a:t>
            </a:r>
            <a:r>
              <a:rPr lang="fr-FR" b="1" dirty="0"/>
              <a:t>, </a:t>
            </a:r>
            <a:r>
              <a:rPr lang="fr-FR" b="1" dirty="0" err="1"/>
              <a:t>we</a:t>
            </a:r>
            <a:r>
              <a:rPr lang="fr-FR" b="1" dirty="0"/>
              <a:t> </a:t>
            </a:r>
            <a:r>
              <a:rPr lang="fr-FR" b="1" dirty="0" err="1"/>
              <a:t>assign</a:t>
            </a:r>
            <a:r>
              <a:rPr lang="fr-FR" b="1" dirty="0"/>
              <a:t> the </a:t>
            </a:r>
            <a:r>
              <a:rPr lang="fr-FR" b="1" dirty="0" err="1"/>
              <a:t>responsability</a:t>
            </a:r>
            <a:r>
              <a:rPr lang="fr-FR" b="1" dirty="0"/>
              <a:t> to an </a:t>
            </a:r>
            <a:r>
              <a:rPr lang="fr-FR" b="1" dirty="0" err="1"/>
              <a:t>object</a:t>
            </a:r>
            <a:r>
              <a:rPr lang="fr-FR" b="1" dirty="0"/>
              <a:t> </a:t>
            </a:r>
            <a:r>
              <a:rPr lang="fr-FR" b="1" dirty="0" err="1"/>
              <a:t>represting</a:t>
            </a:r>
            <a:r>
              <a:rPr lang="fr-FR" b="1" dirty="0"/>
              <a:t> one of </a:t>
            </a:r>
            <a:r>
              <a:rPr lang="fr-FR" b="1" dirty="0" err="1"/>
              <a:t>these</a:t>
            </a:r>
            <a:r>
              <a:rPr lang="fr-FR" b="1" dirty="0"/>
              <a:t> </a:t>
            </a:r>
            <a:r>
              <a:rPr lang="fr-FR" b="1" dirty="0" err="1"/>
              <a:t>choices</a:t>
            </a:r>
            <a:r>
              <a:rPr lang="fr-FR" b="1" dirty="0"/>
              <a:t>: </a:t>
            </a:r>
          </a:p>
          <a:p>
            <a:pPr marL="0" indent="0">
              <a:buNone/>
            </a:pPr>
            <a:r>
              <a:rPr lang="fr-FR" b="1" dirty="0"/>
              <a:t>-</a:t>
            </a:r>
            <a:r>
              <a:rPr lang="fr-FR" b="1" dirty="0" err="1"/>
              <a:t>Represents</a:t>
            </a:r>
            <a:r>
              <a:rPr lang="fr-FR" b="1" dirty="0"/>
              <a:t> the </a:t>
            </a:r>
            <a:r>
              <a:rPr lang="fr-FR" b="1" dirty="0" err="1"/>
              <a:t>overall</a:t>
            </a:r>
            <a:r>
              <a:rPr lang="fr-FR" b="1" dirty="0"/>
              <a:t> « system », « root </a:t>
            </a:r>
            <a:r>
              <a:rPr lang="fr-FR" b="1" dirty="0" err="1"/>
              <a:t>object</a:t>
            </a:r>
            <a:r>
              <a:rPr lang="fr-FR" b="1" dirty="0"/>
              <a:t> », </a:t>
            </a:r>
            <a:r>
              <a:rPr lang="fr-FR" b="1" dirty="0" err="1"/>
              <a:t>device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the software </a:t>
            </a:r>
            <a:r>
              <a:rPr lang="fr-FR" b="1" dirty="0" err="1"/>
              <a:t>is</a:t>
            </a:r>
            <a:r>
              <a:rPr lang="fr-FR" b="1" dirty="0"/>
              <a:t> running </a:t>
            </a:r>
            <a:r>
              <a:rPr lang="fr-FR" b="1" dirty="0" err="1"/>
              <a:t>within</a:t>
            </a:r>
            <a:r>
              <a:rPr lang="fr-FR" b="1" dirty="0"/>
              <a:t>, or a major </a:t>
            </a:r>
            <a:r>
              <a:rPr lang="fr-FR" b="1" dirty="0" err="1"/>
              <a:t>subsystem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-</a:t>
            </a:r>
            <a:r>
              <a:rPr lang="fr-FR" b="1" dirty="0" err="1"/>
              <a:t>Represents</a:t>
            </a:r>
            <a:r>
              <a:rPr lang="fr-FR" b="1" dirty="0"/>
              <a:t> a use case scenario </a:t>
            </a:r>
            <a:r>
              <a:rPr lang="fr-FR" b="1" dirty="0" err="1"/>
              <a:t>within</a:t>
            </a:r>
            <a:r>
              <a:rPr lang="fr-FR" b="1" dirty="0"/>
              <a:t> </a:t>
            </a:r>
            <a:r>
              <a:rPr lang="fr-FR" b="1" dirty="0" err="1"/>
              <a:t>which</a:t>
            </a:r>
            <a:r>
              <a:rPr lang="fr-FR" b="1" dirty="0"/>
              <a:t> the system </a:t>
            </a:r>
            <a:r>
              <a:rPr lang="fr-FR" b="1" dirty="0" err="1"/>
              <a:t>operation</a:t>
            </a:r>
            <a:r>
              <a:rPr lang="fr-FR" b="1" dirty="0"/>
              <a:t> </a:t>
            </a:r>
            <a:r>
              <a:rPr lang="fr-FR" b="1" dirty="0" err="1"/>
              <a:t>occurs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5892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07328-19EE-478A-87E8-B736AD06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Low </a:t>
            </a:r>
            <a:r>
              <a:rPr lang="fr-FR" dirty="0" err="1"/>
              <a:t>coupling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DFC68-DBE8-471B-8790-F8B6B9C6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Coupling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 </a:t>
            </a:r>
            <a:r>
              <a:rPr lang="fr-FR" b="1" dirty="0" err="1"/>
              <a:t>measure</a:t>
            </a:r>
            <a:r>
              <a:rPr lang="fr-FR" b="1" dirty="0"/>
              <a:t> how one </a:t>
            </a:r>
            <a:r>
              <a:rPr lang="fr-FR" b="1" dirty="0" err="1"/>
              <a:t>element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related</a:t>
            </a:r>
            <a:r>
              <a:rPr lang="fr-FR" b="1" dirty="0"/>
              <a:t> to </a:t>
            </a:r>
            <a:r>
              <a:rPr lang="fr-FR" b="1" dirty="0" err="1"/>
              <a:t>another</a:t>
            </a:r>
            <a:r>
              <a:rPr lang="fr-FR" b="1" dirty="0"/>
              <a:t>. The </a:t>
            </a:r>
            <a:r>
              <a:rPr lang="fr-FR" b="1" dirty="0" err="1"/>
              <a:t>higher</a:t>
            </a:r>
            <a:r>
              <a:rPr lang="fr-FR" b="1" dirty="0"/>
              <a:t> the </a:t>
            </a:r>
            <a:r>
              <a:rPr lang="fr-FR" b="1" dirty="0" err="1"/>
              <a:t>coupling</a:t>
            </a:r>
            <a:r>
              <a:rPr lang="fr-FR" b="1" dirty="0"/>
              <a:t>, the </a:t>
            </a:r>
            <a:r>
              <a:rPr lang="fr-FR" b="1" dirty="0" err="1"/>
              <a:t>greater</a:t>
            </a:r>
            <a:r>
              <a:rPr lang="fr-FR" b="1" dirty="0"/>
              <a:t> the dépendance of one </a:t>
            </a:r>
            <a:r>
              <a:rPr lang="fr-FR" b="1" dirty="0" err="1"/>
              <a:t>element</a:t>
            </a:r>
            <a:r>
              <a:rPr lang="fr-FR" b="1" dirty="0"/>
              <a:t> to the </a:t>
            </a:r>
            <a:r>
              <a:rPr lang="fr-FR" b="1" dirty="0" err="1"/>
              <a:t>another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r>
              <a:rPr lang="fr-FR" b="1" dirty="0"/>
              <a:t>This phase </a:t>
            </a:r>
            <a:r>
              <a:rPr lang="fr-FR" b="1" dirty="0" err="1"/>
              <a:t>assign</a:t>
            </a:r>
            <a:r>
              <a:rPr lang="fr-FR" b="1" dirty="0"/>
              <a:t> </a:t>
            </a:r>
            <a:r>
              <a:rPr lang="fr-FR" b="1" dirty="0" err="1"/>
              <a:t>responsibilities</a:t>
            </a:r>
            <a:r>
              <a:rPr lang="fr-FR" b="1" dirty="0"/>
              <a:t>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coupling</a:t>
            </a:r>
            <a:r>
              <a:rPr lang="fr-FR" b="1" dirty="0"/>
              <a:t> </a:t>
            </a:r>
            <a:r>
              <a:rPr lang="fr-FR" b="1" dirty="0" err="1"/>
              <a:t>remains</a:t>
            </a:r>
            <a:r>
              <a:rPr lang="fr-FR" b="1" dirty="0"/>
              <a:t> </a:t>
            </a:r>
            <a:r>
              <a:rPr lang="fr-FR" b="1" dirty="0" err="1"/>
              <a:t>low</a:t>
            </a:r>
            <a:r>
              <a:rPr lang="fr-FR" b="1" dirty="0"/>
              <a:t>. Low </a:t>
            </a:r>
            <a:r>
              <a:rPr lang="fr-FR" b="1" dirty="0" err="1"/>
              <a:t>coupling</a:t>
            </a:r>
            <a:r>
              <a:rPr lang="fr-FR" b="1" dirty="0"/>
              <a:t> </a:t>
            </a:r>
            <a:r>
              <a:rPr lang="fr-FR" b="1" dirty="0" err="1"/>
              <a:t>means</a:t>
            </a:r>
            <a:r>
              <a:rPr lang="fr-FR" b="1" dirty="0"/>
              <a:t> </a:t>
            </a:r>
            <a:r>
              <a:rPr lang="fr-FR" b="1" dirty="0" err="1"/>
              <a:t>our</a:t>
            </a:r>
            <a:r>
              <a:rPr lang="fr-FR" b="1" dirty="0"/>
              <a:t> </a:t>
            </a:r>
            <a:r>
              <a:rPr lang="fr-FR" b="1" dirty="0" err="1"/>
              <a:t>objects</a:t>
            </a:r>
            <a:r>
              <a:rPr lang="fr-FR" b="1" dirty="0"/>
              <a:t> are more </a:t>
            </a:r>
            <a:r>
              <a:rPr lang="fr-FR" b="1" dirty="0" err="1"/>
              <a:t>independant</a:t>
            </a:r>
            <a:r>
              <a:rPr lang="fr-FR" b="1" dirty="0"/>
              <a:t> and </a:t>
            </a:r>
            <a:r>
              <a:rPr lang="fr-FR" b="1" dirty="0" err="1"/>
              <a:t>isolated</a:t>
            </a:r>
            <a:r>
              <a:rPr lang="fr-F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747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2E0D7-FE49-433F-B4E9-34690587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High </a:t>
            </a:r>
            <a:r>
              <a:rPr lang="fr-FR" dirty="0" err="1"/>
              <a:t>cohesion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3C836-671D-4423-A27B-E605C6DB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780"/>
            <a:ext cx="10515600" cy="4728183"/>
          </a:xfrm>
        </p:spPr>
        <p:txBody>
          <a:bodyPr>
            <a:normAutofit fontScale="70000" lnSpcReduction="20000"/>
          </a:bodyPr>
          <a:lstStyle/>
          <a:p>
            <a:r>
              <a:rPr lang="fr-FR" sz="3800" b="1" dirty="0" err="1"/>
              <a:t>Cohesion</a:t>
            </a:r>
            <a:r>
              <a:rPr lang="fr-FR" sz="3800" b="1" dirty="0"/>
              <a:t> </a:t>
            </a:r>
            <a:r>
              <a:rPr lang="fr-FR" sz="3800" b="1" dirty="0" err="1"/>
              <a:t>is</a:t>
            </a:r>
            <a:r>
              <a:rPr lang="fr-FR" sz="3800" b="1" dirty="0"/>
              <a:t> a </a:t>
            </a:r>
            <a:r>
              <a:rPr lang="fr-FR" sz="3800" b="1" dirty="0" err="1"/>
              <a:t>measure</a:t>
            </a:r>
            <a:r>
              <a:rPr lang="fr-FR" sz="3800" b="1" dirty="0"/>
              <a:t> how </a:t>
            </a:r>
            <a:r>
              <a:rPr lang="fr-FR" sz="3800" b="1" dirty="0" err="1"/>
              <a:t>strongly</a:t>
            </a:r>
            <a:r>
              <a:rPr lang="fr-FR" sz="3800" b="1" dirty="0"/>
              <a:t> all </a:t>
            </a:r>
            <a:r>
              <a:rPr lang="fr-FR" sz="3800" b="1" dirty="0" err="1"/>
              <a:t>responsibilities</a:t>
            </a:r>
            <a:r>
              <a:rPr lang="fr-FR" sz="3800" b="1" dirty="0"/>
              <a:t> of the </a:t>
            </a:r>
            <a:r>
              <a:rPr lang="fr-FR" sz="3800" b="1" dirty="0" err="1"/>
              <a:t>element</a:t>
            </a:r>
            <a:r>
              <a:rPr lang="fr-FR" sz="3800" b="1" dirty="0"/>
              <a:t> are </a:t>
            </a:r>
            <a:r>
              <a:rPr lang="fr-FR" sz="3800" b="1" dirty="0" err="1"/>
              <a:t>related</a:t>
            </a:r>
            <a:r>
              <a:rPr lang="fr-FR" sz="3800" b="1" dirty="0"/>
              <a:t>. It </a:t>
            </a:r>
            <a:r>
              <a:rPr lang="fr-FR" sz="3800" b="1" dirty="0" err="1"/>
              <a:t>assign</a:t>
            </a:r>
            <a:r>
              <a:rPr lang="fr-FR" sz="3800" b="1" dirty="0"/>
              <a:t> a </a:t>
            </a:r>
            <a:r>
              <a:rPr lang="fr-FR" sz="3800" b="1" dirty="0" err="1"/>
              <a:t>responsibility</a:t>
            </a:r>
            <a:r>
              <a:rPr lang="fr-FR" sz="3800" b="1" dirty="0"/>
              <a:t> </a:t>
            </a:r>
            <a:r>
              <a:rPr lang="fr-FR" sz="3800" b="1" dirty="0" err="1"/>
              <a:t>so</a:t>
            </a:r>
            <a:r>
              <a:rPr lang="fr-FR" sz="3800" b="1" dirty="0"/>
              <a:t> </a:t>
            </a:r>
            <a:r>
              <a:rPr lang="fr-FR" sz="3800" b="1" dirty="0" err="1"/>
              <a:t>that</a:t>
            </a:r>
            <a:r>
              <a:rPr lang="fr-FR" sz="3800" b="1" dirty="0"/>
              <a:t> </a:t>
            </a:r>
            <a:r>
              <a:rPr lang="fr-FR" sz="3800" b="1" dirty="0" err="1"/>
              <a:t>cohesion</a:t>
            </a:r>
            <a:r>
              <a:rPr lang="fr-FR" sz="3800" b="1" dirty="0"/>
              <a:t> </a:t>
            </a:r>
            <a:r>
              <a:rPr lang="fr-FR" sz="3800" b="1" dirty="0" err="1"/>
              <a:t>remains</a:t>
            </a:r>
            <a:r>
              <a:rPr lang="fr-FR" sz="3800" b="1" dirty="0"/>
              <a:t> high.</a:t>
            </a:r>
          </a:p>
          <a:p>
            <a:pPr marL="0" indent="0">
              <a:buNone/>
            </a:pPr>
            <a:endParaRPr lang="fr-FR" sz="3800" dirty="0"/>
          </a:p>
          <a:p>
            <a:r>
              <a:rPr lang="fr-FR" sz="3800" dirty="0"/>
              <a:t>For </a:t>
            </a:r>
            <a:r>
              <a:rPr lang="fr-FR" sz="3800" dirty="0" err="1"/>
              <a:t>example</a:t>
            </a:r>
            <a:r>
              <a:rPr lang="fr-FR" sz="3800" dirty="0"/>
              <a:t>: The </a:t>
            </a:r>
            <a:r>
              <a:rPr lang="fr-FR" sz="3800" b="1" dirty="0"/>
              <a:t>Customer</a:t>
            </a:r>
            <a:r>
              <a:rPr lang="fr-FR" sz="3800" dirty="0"/>
              <a:t> class has high </a:t>
            </a:r>
            <a:r>
              <a:rPr lang="fr-FR" sz="3800" dirty="0" err="1"/>
              <a:t>cohesion</a:t>
            </a:r>
            <a:r>
              <a:rPr lang="fr-FR" sz="3800" dirty="0"/>
              <a:t> </a:t>
            </a:r>
            <a:r>
              <a:rPr lang="fr-FR" sz="3800" dirty="0" err="1"/>
              <a:t>because</a:t>
            </a:r>
            <a:r>
              <a:rPr lang="fr-FR" sz="3800" dirty="0"/>
              <a:t> </a:t>
            </a:r>
            <a:r>
              <a:rPr lang="fr-FR" sz="3800" dirty="0" err="1"/>
              <a:t>now</a:t>
            </a:r>
            <a:r>
              <a:rPr lang="fr-FR" sz="3800" dirty="0"/>
              <a:t> </a:t>
            </a:r>
            <a:r>
              <a:rPr lang="fr-FR" sz="3800" dirty="0" err="1"/>
              <a:t>it</a:t>
            </a:r>
            <a:r>
              <a:rPr lang="fr-FR" sz="3800" dirty="0"/>
              <a:t> </a:t>
            </a:r>
            <a:r>
              <a:rPr lang="fr-FR" sz="3800" dirty="0" err="1"/>
              <a:t>does</a:t>
            </a:r>
            <a:r>
              <a:rPr lang="fr-FR" sz="3800" dirty="0"/>
              <a:t> </a:t>
            </a:r>
            <a:r>
              <a:rPr lang="fr-FR" sz="3800" dirty="0" err="1"/>
              <a:t>only</a:t>
            </a:r>
            <a:r>
              <a:rPr lang="fr-FR" sz="3800" dirty="0"/>
              <a:t> one </a:t>
            </a:r>
            <a:r>
              <a:rPr lang="fr-FR" sz="3800" dirty="0" err="1"/>
              <a:t>thing</a:t>
            </a:r>
            <a:r>
              <a:rPr lang="fr-FR" sz="3800" dirty="0"/>
              <a:t>, manage the </a:t>
            </a:r>
            <a:r>
              <a:rPr lang="fr-FR" sz="3800" b="1" dirty="0" err="1"/>
              <a:t>Orders</a:t>
            </a:r>
            <a:endParaRPr lang="fr-FR" sz="3800" b="1" dirty="0"/>
          </a:p>
          <a:p>
            <a:pPr marL="0" indent="0" algn="l" fontAlgn="base">
              <a:buNone/>
            </a:pPr>
            <a:endParaRPr lang="fr-FR" sz="2400" b="0" i="0" dirty="0">
              <a:solidFill>
                <a:srgbClr val="80008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fr-FR" sz="24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>
                <a:solidFill>
                  <a:srgbClr val="800080"/>
                </a:solidFill>
                <a:effectLst/>
                <a:latin typeface="inherit"/>
              </a:rPr>
              <a:t>class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>
                <a:solidFill>
                  <a:srgbClr val="002D7A"/>
                </a:solidFill>
                <a:effectLst/>
                <a:latin typeface="inherit"/>
              </a:rPr>
              <a:t>Customer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: 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Entity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 err="1">
                <a:solidFill>
                  <a:srgbClr val="004ED0"/>
                </a:solidFill>
                <a:effectLst/>
                <a:latin typeface="inherit"/>
              </a:rPr>
              <a:t>IAggregateRoot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fr-FR" sz="2400" b="0" i="0" dirty="0" err="1">
                <a:solidFill>
                  <a:srgbClr val="800080"/>
                </a:solidFill>
                <a:effectLst/>
                <a:latin typeface="inherit"/>
              </a:rPr>
              <a:t>private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 err="1">
                <a:solidFill>
                  <a:srgbClr val="800080"/>
                </a:solidFill>
                <a:effectLst/>
                <a:latin typeface="inherit"/>
              </a:rPr>
              <a:t>readonly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>
                <a:solidFill>
                  <a:srgbClr val="002D7A"/>
                </a:solidFill>
                <a:effectLst/>
                <a:latin typeface="inherit"/>
              </a:rPr>
              <a:t>List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Order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&gt; </a:t>
            </a:r>
            <a:r>
              <a:rPr lang="fr-FR" sz="24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orders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400" b="0" i="0" dirty="0">
                <a:solidFill>
                  <a:srgbClr val="800080"/>
                </a:solidFill>
                <a:effectLst/>
                <a:latin typeface="inherit"/>
              </a:rPr>
              <a:t>    public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 err="1">
                <a:solidFill>
                  <a:srgbClr val="004ED0"/>
                </a:solidFill>
                <a:effectLst/>
                <a:latin typeface="inherit"/>
              </a:rPr>
              <a:t>GetOrdersTotal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400" b="0" i="0" dirty="0" err="1">
                <a:solidFill>
                  <a:srgbClr val="004ED0"/>
                </a:solidFill>
                <a:effectLst/>
                <a:latin typeface="inherit"/>
              </a:rPr>
              <a:t>Guid</a:t>
            </a:r>
            <a:r>
              <a:rPr lang="fr-FR" sz="24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orderId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400" b="0" i="0" dirty="0">
                <a:solidFill>
                  <a:srgbClr val="800080"/>
                </a:solidFill>
                <a:effectLst/>
                <a:latin typeface="inherit"/>
              </a:rPr>
              <a:t>          return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4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4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orders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400" b="0" i="0" dirty="0" err="1">
                <a:solidFill>
                  <a:srgbClr val="004ED0"/>
                </a:solidFill>
                <a:effectLst/>
                <a:latin typeface="inherit"/>
              </a:rPr>
              <a:t>Sum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400" b="0" i="0" dirty="0">
                <a:solidFill>
                  <a:srgbClr val="002D7A"/>
                </a:solidFill>
                <a:effectLst/>
                <a:latin typeface="inherit"/>
              </a:rPr>
              <a:t>x</a:t>
            </a:r>
            <a:r>
              <a:rPr lang="fr-FR" sz="2400" b="0" i="0" dirty="0">
                <a:solidFill>
                  <a:srgbClr val="006FE0"/>
                </a:solidFill>
                <a:effectLst/>
                <a:latin typeface="inherit"/>
              </a:rPr>
              <a:t> =&gt; 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x</a:t>
            </a:r>
            <a:r>
              <a:rPr lang="fr-FR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400" b="0" i="0" dirty="0" err="1">
                <a:solidFill>
                  <a:srgbClr val="002D7A"/>
                </a:solidFill>
                <a:effectLst/>
                <a:latin typeface="inherit"/>
              </a:rPr>
              <a:t>Value</a:t>
            </a: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     }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4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fr-FR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fr-FR" sz="3800" b="1" dirty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621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70634-4AC5-4EE2-9967-331CD778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6. Indirection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F8339A-9DA4-4340-AE36-3BD801F6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b="1" dirty="0" err="1"/>
              <a:t>Assign</a:t>
            </a:r>
            <a:r>
              <a:rPr lang="fr-FR" b="1" dirty="0"/>
              <a:t> the </a:t>
            </a:r>
            <a:r>
              <a:rPr lang="fr-FR" b="1" dirty="0" err="1"/>
              <a:t>responsibility</a:t>
            </a:r>
            <a:r>
              <a:rPr lang="fr-FR" b="1" dirty="0"/>
              <a:t> to an </a:t>
            </a:r>
            <a:r>
              <a:rPr lang="fr-FR" b="1" dirty="0" err="1"/>
              <a:t>intermediate</a:t>
            </a:r>
            <a:r>
              <a:rPr lang="fr-FR" b="1" dirty="0"/>
              <a:t> </a:t>
            </a:r>
            <a:r>
              <a:rPr lang="fr-FR" b="1" dirty="0" err="1"/>
              <a:t>object</a:t>
            </a:r>
            <a:r>
              <a:rPr lang="fr-FR" b="1" dirty="0"/>
              <a:t> to </a:t>
            </a:r>
            <a:r>
              <a:rPr lang="fr-FR" b="1" dirty="0" err="1"/>
              <a:t>mediate</a:t>
            </a:r>
            <a:r>
              <a:rPr lang="fr-FR" b="1" dirty="0"/>
              <a:t> </a:t>
            </a:r>
            <a:r>
              <a:rPr lang="fr-FR" b="1" dirty="0" err="1"/>
              <a:t>between</a:t>
            </a:r>
            <a:r>
              <a:rPr lang="fr-FR" b="1" dirty="0"/>
              <a:t> </a:t>
            </a:r>
            <a:r>
              <a:rPr lang="fr-FR" b="1" dirty="0" err="1"/>
              <a:t>other</a:t>
            </a:r>
            <a:r>
              <a:rPr lang="fr-FR" b="1" dirty="0"/>
              <a:t> components or services </a:t>
            </a:r>
            <a:r>
              <a:rPr lang="fr-FR" b="1" dirty="0" err="1"/>
              <a:t>so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they</a:t>
            </a:r>
            <a:r>
              <a:rPr lang="fr-FR" b="1" dirty="0"/>
              <a:t> are not </a:t>
            </a:r>
            <a:r>
              <a:rPr lang="fr-FR" b="1" dirty="0" err="1"/>
              <a:t>directly</a:t>
            </a:r>
            <a:r>
              <a:rPr lang="fr-FR" b="1" dirty="0"/>
              <a:t> </a:t>
            </a:r>
            <a:r>
              <a:rPr lang="fr-FR" b="1" dirty="0" err="1"/>
              <a:t>coupled</a:t>
            </a:r>
            <a:r>
              <a:rPr lang="fr-FR" b="1" dirty="0"/>
              <a:t>.</a:t>
            </a:r>
          </a:p>
          <a:p>
            <a:endParaRPr lang="fr-FR" b="1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</a:t>
            </a: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CustomerOrdersController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IMediator</a:t>
            </a:r>
            <a:r>
              <a:rPr lang="fr-FR" sz="22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mediator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 {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     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mediator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mediator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000000"/>
                </a:solidFill>
                <a:effectLst/>
                <a:latin typeface="Monaco"/>
              </a:rPr>
              <a:t> </a:t>
            </a: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async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Task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&lt;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IActionResult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&gt;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AddCustomerOrder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FromRoute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Guid</a:t>
            </a:r>
            <a:r>
              <a:rPr lang="fr-FR" sz="22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customerId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FromBody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CustomerOrderRequest</a:t>
            </a:r>
            <a:r>
              <a:rPr lang="fr-FR" sz="22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request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 {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      </a:t>
            </a:r>
            <a:r>
              <a:rPr lang="fr-FR" sz="2200" b="0" i="0" dirty="0" err="1">
                <a:solidFill>
                  <a:srgbClr val="800080"/>
                </a:solidFill>
                <a:effectLst/>
                <a:latin typeface="inherit"/>
              </a:rPr>
              <a:t>await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>
                <a:solidFill>
                  <a:srgbClr val="002D7A"/>
                </a:solidFill>
                <a:effectLst/>
                <a:latin typeface="inherit"/>
              </a:rPr>
              <a:t>_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mediator</a:t>
            </a:r>
            <a:r>
              <a:rPr lang="fr-FR" sz="22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Send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fr-FR" sz="22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200" b="0" i="0" dirty="0" err="1">
                <a:solidFill>
                  <a:srgbClr val="004ED0"/>
                </a:solidFill>
                <a:effectLst/>
                <a:latin typeface="inherit"/>
              </a:rPr>
              <a:t>AddCustomerOrderCommand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customerId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2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request</a:t>
            </a:r>
            <a:r>
              <a:rPr lang="fr-FR" sz="22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200" b="0" i="0" dirty="0" err="1">
                <a:solidFill>
                  <a:srgbClr val="002D7A"/>
                </a:solidFill>
                <a:effectLst/>
                <a:latin typeface="inherit"/>
              </a:rPr>
              <a:t>Products</a:t>
            </a:r>
            <a:r>
              <a:rPr lang="fr-FR" sz="2200" b="0" i="0" dirty="0">
                <a:solidFill>
                  <a:srgbClr val="333333"/>
                </a:solidFill>
                <a:effectLst/>
                <a:latin typeface="inherit"/>
              </a:rPr>
              <a:t>));</a:t>
            </a:r>
            <a:endParaRPr lang="fr-FR" sz="22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60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8F98-3F86-4D9F-93AF-9CD8FF07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</a:t>
            </a:r>
            <a:r>
              <a:rPr lang="fr-FR" dirty="0" err="1"/>
              <a:t>Polymorphism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4D294-60AA-40B7-983B-439F854E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9679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/>
              <a:t>Polymorphism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fundamental</a:t>
            </a:r>
            <a:r>
              <a:rPr lang="fr-FR" b="1" dirty="0"/>
              <a:t> </a:t>
            </a:r>
            <a:r>
              <a:rPr lang="fr-FR" b="1" dirty="0" err="1"/>
              <a:t>principle</a:t>
            </a:r>
            <a:r>
              <a:rPr lang="fr-FR" b="1" dirty="0"/>
              <a:t> of Object-</a:t>
            </a:r>
            <a:r>
              <a:rPr lang="fr-FR" b="1" dirty="0" err="1"/>
              <a:t>Oriented</a:t>
            </a:r>
            <a:r>
              <a:rPr lang="fr-FR" b="1" dirty="0"/>
              <a:t> Design. In </a:t>
            </a:r>
            <a:r>
              <a:rPr lang="fr-FR" b="1" dirty="0" err="1"/>
              <a:t>this</a:t>
            </a:r>
            <a:r>
              <a:rPr lang="fr-FR" b="1" dirty="0"/>
              <a:t> </a:t>
            </a:r>
            <a:r>
              <a:rPr lang="fr-FR" b="1" dirty="0" err="1"/>
              <a:t>context</a:t>
            </a:r>
            <a:r>
              <a:rPr lang="fr-FR" b="1" dirty="0"/>
              <a:t>, </a:t>
            </a:r>
            <a:r>
              <a:rPr lang="fr-FR" b="1" dirty="0" err="1"/>
              <a:t>principle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strongly</a:t>
            </a:r>
            <a:r>
              <a:rPr lang="fr-FR" b="1" dirty="0"/>
              <a:t> </a:t>
            </a:r>
            <a:r>
              <a:rPr lang="fr-FR" b="1" dirty="0" err="1"/>
              <a:t>connected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Strategy</a:t>
            </a:r>
            <a:r>
              <a:rPr lang="fr-FR" b="1" dirty="0"/>
              <a:t> Pattern.</a:t>
            </a:r>
          </a:p>
          <a:p>
            <a:r>
              <a:rPr lang="fr-FR" b="1" dirty="0" err="1"/>
              <a:t>Assign</a:t>
            </a:r>
            <a:r>
              <a:rPr lang="fr-FR" b="1" dirty="0"/>
              <a:t> </a:t>
            </a:r>
            <a:r>
              <a:rPr lang="fr-FR" b="1" dirty="0" err="1"/>
              <a:t>responsibility</a:t>
            </a:r>
            <a:r>
              <a:rPr lang="fr-FR" b="1" dirty="0"/>
              <a:t> for the </a:t>
            </a:r>
            <a:r>
              <a:rPr lang="fr-FR" b="1" dirty="0" err="1"/>
              <a:t>behavior</a:t>
            </a:r>
            <a:r>
              <a:rPr lang="fr-FR" b="1" dirty="0"/>
              <a:t> to the types for </a:t>
            </a:r>
            <a:r>
              <a:rPr lang="fr-FR" b="1" dirty="0" err="1"/>
              <a:t>which</a:t>
            </a:r>
            <a:r>
              <a:rPr lang="fr-FR" b="1" dirty="0"/>
              <a:t> the </a:t>
            </a:r>
            <a:r>
              <a:rPr lang="fr-FR" b="1" dirty="0" err="1"/>
              <a:t>behavior</a:t>
            </a:r>
            <a:r>
              <a:rPr lang="fr-FR" b="1" dirty="0"/>
              <a:t> varies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</a:t>
            </a:r>
          </a:p>
          <a:p>
            <a:pPr marL="0" indent="0" algn="l" fontAlgn="base">
              <a:buNone/>
            </a:pP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public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>
                <a:solidFill>
                  <a:srgbClr val="004ED0"/>
                </a:solidFill>
                <a:effectLst/>
                <a:latin typeface="inherit"/>
              </a:rPr>
              <a:t>Customer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string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>
                <a:solidFill>
                  <a:srgbClr val="002D7A"/>
                </a:solidFill>
                <a:effectLst/>
                <a:latin typeface="inherit"/>
              </a:rPr>
              <a:t>email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string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4ED0"/>
                </a:solidFill>
                <a:effectLst/>
                <a:latin typeface="inherit"/>
              </a:rPr>
              <a:t>ICustomerUniquenessChecker</a:t>
            </a:r>
            <a:r>
              <a:rPr lang="fr-FR" sz="2600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customerUniquenessChecker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) {</a:t>
            </a:r>
            <a:endParaRPr lang="fr-FR" sz="26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     </a:t>
            </a:r>
            <a:r>
              <a:rPr lang="fr-FR" sz="26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6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Email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600" b="0" i="0" dirty="0">
                <a:solidFill>
                  <a:srgbClr val="002D7A"/>
                </a:solidFill>
                <a:effectLst/>
                <a:latin typeface="inherit"/>
              </a:rPr>
              <a:t>email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fr-FR" sz="26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     </a:t>
            </a:r>
            <a:r>
              <a:rPr lang="fr-FR" sz="26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6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name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fr-FR" sz="26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600" b="0" i="0" dirty="0">
                <a:solidFill>
                  <a:srgbClr val="000000"/>
                </a:solidFill>
                <a:effectLst/>
                <a:latin typeface="Monaco"/>
              </a:rPr>
              <a:t>     </a:t>
            </a: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var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isUnique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customerUniquenessChecker</a:t>
            </a:r>
            <a:r>
              <a:rPr lang="fr-FR" sz="26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fr-FR" sz="2600" b="0" i="0" dirty="0" err="1">
                <a:solidFill>
                  <a:srgbClr val="004ED0"/>
                </a:solidFill>
                <a:effectLst/>
                <a:latin typeface="inherit"/>
              </a:rPr>
              <a:t>IsUnique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600" b="0" i="0" dirty="0" err="1">
                <a:solidFill>
                  <a:srgbClr val="800080"/>
                </a:solidFill>
                <a:effectLst/>
                <a:latin typeface="inherit"/>
              </a:rPr>
              <a:t>this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fr-FR" sz="2600" b="0" i="0" dirty="0" err="1">
                <a:solidFill>
                  <a:srgbClr val="FF8000"/>
                </a:solidFill>
                <a:effectLst/>
                <a:latin typeface="inherit"/>
              </a:rPr>
              <a:t>doing</a:t>
            </a:r>
            <a:r>
              <a:rPr lang="fr-FR" sz="2600" b="0" i="0" dirty="0">
                <a:solidFill>
                  <a:srgbClr val="FF8000"/>
                </a:solidFill>
                <a:effectLst/>
                <a:latin typeface="inherit"/>
              </a:rPr>
              <a:t> - </a:t>
            </a:r>
            <a:r>
              <a:rPr lang="fr-FR" sz="2600" b="0" i="0" dirty="0" err="1">
                <a:solidFill>
                  <a:srgbClr val="FF8000"/>
                </a:solidFill>
                <a:effectLst/>
                <a:latin typeface="inherit"/>
              </a:rPr>
              <a:t>initiate</a:t>
            </a:r>
            <a:r>
              <a:rPr lang="fr-FR" sz="2600" b="0" i="0" dirty="0">
                <a:solidFill>
                  <a:srgbClr val="FF8000"/>
                </a:solidFill>
                <a:effectLst/>
                <a:latin typeface="inherit"/>
              </a:rPr>
              <a:t> and </a:t>
            </a:r>
            <a:r>
              <a:rPr lang="fr-FR" sz="2600" b="0" i="0" dirty="0" err="1">
                <a:solidFill>
                  <a:srgbClr val="FF8000"/>
                </a:solidFill>
                <a:effectLst/>
                <a:latin typeface="inherit"/>
              </a:rPr>
              <a:t>coordinate</a:t>
            </a:r>
            <a:r>
              <a:rPr lang="fr-FR" sz="2600" b="0" i="0" dirty="0">
                <a:solidFill>
                  <a:srgbClr val="FF8000"/>
                </a:solidFill>
                <a:effectLst/>
                <a:latin typeface="inherit"/>
              </a:rPr>
              <a:t> actions </a:t>
            </a:r>
            <a:r>
              <a:rPr lang="fr-FR" sz="2600" b="0" i="0" dirty="0" err="1">
                <a:solidFill>
                  <a:srgbClr val="FF8000"/>
                </a:solidFill>
                <a:effectLst/>
                <a:latin typeface="inherit"/>
              </a:rPr>
              <a:t>with</a:t>
            </a:r>
            <a:r>
              <a:rPr lang="fr-FR" sz="2600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FF8000"/>
                </a:solidFill>
                <a:effectLst/>
                <a:latin typeface="inherit"/>
              </a:rPr>
              <a:t>other</a:t>
            </a:r>
            <a:r>
              <a:rPr lang="fr-FR" sz="2600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FF8000"/>
                </a:solidFill>
                <a:effectLst/>
                <a:latin typeface="inherit"/>
              </a:rPr>
              <a:t>objects</a:t>
            </a:r>
            <a:endParaRPr lang="fr-FR" sz="26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     if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!</a:t>
            </a:r>
            <a:r>
              <a:rPr lang="fr-FR" sz="2600" b="0" i="0" dirty="0" err="1">
                <a:solidFill>
                  <a:srgbClr val="002D7A"/>
                </a:solidFill>
                <a:effectLst/>
                <a:latin typeface="inherit"/>
              </a:rPr>
              <a:t>isUnique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fr-FR" sz="2600" dirty="0">
                <a:solidFill>
                  <a:srgbClr val="000000"/>
                </a:solidFill>
                <a:latin typeface="Monaco"/>
              </a:rPr>
              <a:t> 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fr-FR" sz="2600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          </a:t>
            </a:r>
            <a:r>
              <a:rPr lang="fr-FR" sz="2600" b="0" i="0" dirty="0" err="1">
                <a:solidFill>
                  <a:srgbClr val="800080"/>
                </a:solidFill>
                <a:effectLst/>
                <a:latin typeface="inherit"/>
              </a:rPr>
              <a:t>throw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fr-FR" sz="26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4ED0"/>
                </a:solidFill>
                <a:effectLst/>
                <a:latin typeface="inherit"/>
              </a:rPr>
              <a:t>BusinessRuleValidationException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fr-FR" sz="2600" b="0" i="0" dirty="0">
                <a:solidFill>
                  <a:srgbClr val="008000"/>
                </a:solidFill>
                <a:effectLst/>
                <a:latin typeface="inherit"/>
              </a:rPr>
              <a:t>"Customer </a:t>
            </a:r>
            <a:r>
              <a:rPr lang="fr-FR" sz="2600" b="0" i="0" dirty="0" err="1">
                <a:solidFill>
                  <a:srgbClr val="008000"/>
                </a:solidFill>
                <a:effectLst/>
                <a:latin typeface="inherit"/>
              </a:rPr>
              <a:t>with</a:t>
            </a:r>
            <a:r>
              <a:rPr lang="fr-FR" sz="2600" b="0" i="0" dirty="0">
                <a:solidFill>
                  <a:srgbClr val="00800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8000"/>
                </a:solidFill>
                <a:effectLst/>
                <a:latin typeface="inherit"/>
              </a:rPr>
              <a:t>this</a:t>
            </a:r>
            <a:r>
              <a:rPr lang="fr-FR" sz="2600" b="0" i="0" dirty="0">
                <a:solidFill>
                  <a:srgbClr val="008000"/>
                </a:solidFill>
                <a:effectLst/>
                <a:latin typeface="inherit"/>
              </a:rPr>
              <a:t> email </a:t>
            </a:r>
            <a:r>
              <a:rPr lang="fr-FR" sz="2600" b="0" i="0" dirty="0" err="1">
                <a:solidFill>
                  <a:srgbClr val="008000"/>
                </a:solidFill>
                <a:effectLst/>
                <a:latin typeface="inherit"/>
              </a:rPr>
              <a:t>already</a:t>
            </a:r>
            <a:r>
              <a:rPr lang="fr-FR" sz="2600" b="0" i="0" dirty="0">
                <a:solidFill>
                  <a:srgbClr val="008000"/>
                </a:solidFill>
                <a:effectLst/>
                <a:latin typeface="inherit"/>
              </a:rPr>
              <a:t> </a:t>
            </a:r>
            <a:r>
              <a:rPr lang="fr-FR" sz="2600" b="0" i="0" dirty="0" err="1">
                <a:solidFill>
                  <a:srgbClr val="008000"/>
                </a:solidFill>
                <a:effectLst/>
                <a:latin typeface="inherit"/>
              </a:rPr>
              <a:t>exists</a:t>
            </a:r>
            <a:r>
              <a:rPr lang="fr-FR" sz="2600" b="0" i="0" dirty="0">
                <a:solidFill>
                  <a:srgbClr val="008000"/>
                </a:solidFill>
                <a:effectLst/>
                <a:latin typeface="inherit"/>
              </a:rPr>
              <a:t>."</a:t>
            </a:r>
            <a:r>
              <a:rPr lang="fr-FR" sz="2600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endParaRPr lang="fr-FR" sz="2600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0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A1264-7120-4900-B53A-7B81E589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Pure fabrication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4D49C-2B87-4E8B-85EF-DFEEDC0D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Assign</a:t>
            </a:r>
            <a:r>
              <a:rPr lang="fr-FR" b="1" dirty="0"/>
              <a:t> a </a:t>
            </a:r>
            <a:r>
              <a:rPr lang="fr-FR" b="1" dirty="0" err="1"/>
              <a:t>highly</a:t>
            </a:r>
            <a:r>
              <a:rPr lang="fr-FR" b="1" dirty="0"/>
              <a:t> </a:t>
            </a:r>
            <a:r>
              <a:rPr lang="fr-FR" b="1" dirty="0" err="1"/>
              <a:t>cohesive</a:t>
            </a:r>
            <a:r>
              <a:rPr lang="fr-FR" b="1" dirty="0"/>
              <a:t> set of </a:t>
            </a:r>
            <a:r>
              <a:rPr lang="fr-FR" b="1" dirty="0" err="1"/>
              <a:t>responsibilities</a:t>
            </a:r>
            <a:r>
              <a:rPr lang="fr-FR" b="1" dirty="0"/>
              <a:t> to an </a:t>
            </a:r>
            <a:r>
              <a:rPr lang="fr-FR" b="1" dirty="0" err="1"/>
              <a:t>artifical</a:t>
            </a:r>
            <a:r>
              <a:rPr lang="fr-FR" b="1" dirty="0"/>
              <a:t> or </a:t>
            </a:r>
            <a:r>
              <a:rPr lang="fr-FR" b="1" dirty="0" err="1"/>
              <a:t>convenience</a:t>
            </a:r>
            <a:r>
              <a:rPr lang="fr-FR" b="1" dirty="0"/>
              <a:t> class </a:t>
            </a:r>
            <a:r>
              <a:rPr lang="fr-FR" b="1" dirty="0" err="1"/>
              <a:t>that</a:t>
            </a:r>
            <a:r>
              <a:rPr lang="fr-FR" b="1" dirty="0"/>
              <a:t> </a:t>
            </a:r>
            <a:r>
              <a:rPr lang="fr-FR" b="1" dirty="0" err="1"/>
              <a:t>does</a:t>
            </a:r>
            <a:r>
              <a:rPr lang="fr-FR" b="1" dirty="0"/>
              <a:t> not </a:t>
            </a:r>
            <a:r>
              <a:rPr lang="fr-FR" b="1" dirty="0" err="1"/>
              <a:t>represent</a:t>
            </a:r>
            <a:r>
              <a:rPr lang="fr-FR" b="1" dirty="0"/>
              <a:t> a </a:t>
            </a:r>
            <a:r>
              <a:rPr lang="fr-FR" b="1" dirty="0" err="1"/>
              <a:t>problem</a:t>
            </a:r>
            <a:r>
              <a:rPr lang="fr-FR" b="1" dirty="0"/>
              <a:t> </a:t>
            </a:r>
            <a:r>
              <a:rPr lang="fr-FR" b="1" dirty="0" err="1"/>
              <a:t>domain</a:t>
            </a:r>
            <a:r>
              <a:rPr lang="fr-FR" b="1" dirty="0"/>
              <a:t> concept.</a:t>
            </a:r>
          </a:p>
          <a:p>
            <a:endParaRPr lang="fr-FR" b="1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in e-commerce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have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one </a:t>
            </a:r>
            <a:r>
              <a:rPr lang="fr-FR" dirty="0" err="1"/>
              <a:t>currency</a:t>
            </a:r>
            <a:r>
              <a:rPr lang="fr-FR" dirty="0"/>
              <a:t> to </a:t>
            </a:r>
            <a:r>
              <a:rPr lang="fr-FR" dirty="0" err="1"/>
              <a:t>another</a:t>
            </a:r>
            <a:r>
              <a:rPr lang="fr-FR" dirty="0"/>
              <a:t>.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hard to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placed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the best option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new class and interface.</a:t>
            </a:r>
          </a:p>
        </p:txBody>
      </p:sp>
    </p:spTree>
    <p:extLst>
      <p:ext uri="{BB962C8B-B14F-4D97-AF65-F5344CB8AC3E}">
        <p14:creationId xmlns:p14="http://schemas.microsoft.com/office/powerpoint/2010/main" val="451004995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76</TotalTime>
  <Words>671</Words>
  <Application>Microsoft Office PowerPoint</Application>
  <PresentationFormat>Grand écran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Franklin Gothic Book</vt:lpstr>
      <vt:lpstr>inherit</vt:lpstr>
      <vt:lpstr>Monaco</vt:lpstr>
      <vt:lpstr>Cadrage</vt:lpstr>
      <vt:lpstr>GRASP EXPLAINED</vt:lpstr>
      <vt:lpstr>1. Information expert </vt:lpstr>
      <vt:lpstr>2. Creator </vt:lpstr>
      <vt:lpstr>3. Controller</vt:lpstr>
      <vt:lpstr>4. Low coupling </vt:lpstr>
      <vt:lpstr>5. High cohesion</vt:lpstr>
      <vt:lpstr>6. Indirection </vt:lpstr>
      <vt:lpstr>7. Polymorphism</vt:lpstr>
      <vt:lpstr>8. Pure fabrication</vt:lpstr>
      <vt:lpstr>9. Protected variations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 EXPLAINED</dc:title>
  <dc:creator>Arthus Grisel</dc:creator>
  <cp:lastModifiedBy>Arthus Grisel</cp:lastModifiedBy>
  <cp:revision>1</cp:revision>
  <dcterms:created xsi:type="dcterms:W3CDTF">2021-11-23T13:53:39Z</dcterms:created>
  <dcterms:modified xsi:type="dcterms:W3CDTF">2021-11-23T15:10:31Z</dcterms:modified>
</cp:coreProperties>
</file>