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3"/>
  </p:notesMasterIdLst>
  <p:sldIdLst>
    <p:sldId id="256" r:id="rId5"/>
    <p:sldId id="257" r:id="rId6"/>
    <p:sldId id="271" r:id="rId7"/>
    <p:sldId id="272" r:id="rId8"/>
    <p:sldId id="274" r:id="rId9"/>
    <p:sldId id="273" r:id="rId10"/>
    <p:sldId id="276" r:id="rId11"/>
    <p:sldId id="275" r:id="rId12"/>
    <p:sldId id="277" r:id="rId13"/>
    <p:sldId id="278" r:id="rId14"/>
    <p:sldId id="281" r:id="rId15"/>
    <p:sldId id="282" r:id="rId16"/>
    <p:sldId id="269" r:id="rId17"/>
    <p:sldId id="283" r:id="rId18"/>
    <p:sldId id="284" r:id="rId19"/>
    <p:sldId id="280" r:id="rId20"/>
    <p:sldId id="279"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CC99"/>
    <a:srgbClr val="FE3526"/>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4/29/2024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 Id="rId5" Type="http://schemas.openxmlformats.org/officeDocument/2006/relationships/image" Target="../media/image27.jpe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8100000" scaled="1"/>
            <a:tileRect/>
          </a:gradFill>
          <a:effectLst>
            <a:outerShdw blurRad="50800" dist="38100" dir="2700000" algn="tl" rotWithShape="0">
              <a:prstClr val="black">
                <a:alpha val="40000"/>
              </a:prstClr>
            </a:outerShdw>
          </a:effectLst>
        </p:spPr>
        <p:txBody>
          <a:bodyPr anchor="ctr">
            <a:normAutofit/>
          </a:bodyPr>
          <a:lstStyle/>
          <a:p>
            <a:pPr algn="ctr"/>
            <a:r>
              <a:rPr lang="en-US" sz="6000" dirty="0">
                <a:solidFill>
                  <a:schemeClr val="tx1"/>
                </a:solidFill>
                <a:latin typeface="Arial Black" panose="020B0A04020102020204" pitchFamily="34" charset="0"/>
                <a:cs typeface="Times New Roman" panose="02020603050405020304" pitchFamily="18" charset="0"/>
              </a:rPr>
              <a:t>MEDI-CONSULT</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a:solidFill>
            <a:schemeClr val="tx2">
              <a:lumMod val="75000"/>
            </a:schemeClr>
          </a:solidFill>
        </p:spPr>
        <p:txBody>
          <a:bodyPr>
            <a:normAutofit/>
          </a:bodyPr>
          <a:lstStyle/>
          <a:p>
            <a:pPr algn="ctr"/>
            <a:r>
              <a:rPr lang="en-US" sz="2400" dirty="0">
                <a:solidFill>
                  <a:schemeClr val="bg1"/>
                </a:solidFill>
                <a:latin typeface="Times New Roman" panose="02020603050405020304" pitchFamily="18" charset="0"/>
                <a:cs typeface="Times New Roman" panose="02020603050405020304" pitchFamily="18" charset="0"/>
              </a:rPr>
              <a:t>DISEASE PREDICTION FROM SYMPTOMS</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4182-35CE-0D75-42EF-3D0799D45FD4}"/>
              </a:ext>
            </a:extLst>
          </p:cNvPr>
          <p:cNvSpPr>
            <a:spLocks noGrp="1"/>
          </p:cNvSpPr>
          <p:nvPr>
            <p:ph type="title"/>
          </p:nvPr>
        </p:nvSpPr>
        <p:spPr>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path path="circle">
              <a:fillToRect t="100000" r="100000"/>
            </a:path>
            <a:tileRect l="-100000" b="-100000"/>
          </a:gradFill>
        </p:spPr>
        <p:txBody>
          <a:bodyPr anchor="ctr"/>
          <a:lstStyle/>
          <a:p>
            <a:pPr algn="ctr"/>
            <a:r>
              <a:rPr lang="en-IN" b="1" dirty="0">
                <a:solidFill>
                  <a:schemeClr val="tx1"/>
                </a:solidFill>
                <a:latin typeface="Arial Black" panose="020B0A04020102020204" pitchFamily="34" charset="0"/>
              </a:rPr>
              <a:t>Modules</a:t>
            </a:r>
          </a:p>
        </p:txBody>
      </p:sp>
      <p:sp>
        <p:nvSpPr>
          <p:cNvPr id="3" name="SmartArt Placeholder 2">
            <a:extLst>
              <a:ext uri="{FF2B5EF4-FFF2-40B4-BE49-F238E27FC236}">
                <a16:creationId xmlns:a16="http://schemas.microsoft.com/office/drawing/2014/main" id="{9C1F3E12-E63E-9975-9B89-36547CFA3C52}"/>
              </a:ext>
            </a:extLst>
          </p:cNvPr>
          <p:cNvSpPr>
            <a:spLocks noGrp="1"/>
          </p:cNvSpPr>
          <p:nvPr>
            <p:ph type="dgm" sz="quarter" idx="13"/>
          </p:nvPr>
        </p:nvSpPr>
        <p:spPr/>
      </p:sp>
      <p:sp>
        <p:nvSpPr>
          <p:cNvPr id="4" name="SmartArt Placeholder 3">
            <a:extLst>
              <a:ext uri="{FF2B5EF4-FFF2-40B4-BE49-F238E27FC236}">
                <a16:creationId xmlns:a16="http://schemas.microsoft.com/office/drawing/2014/main" id="{8EA917C1-5117-430F-BE59-FE9955E32322}"/>
              </a:ext>
            </a:extLst>
          </p:cNvPr>
          <p:cNvSpPr>
            <a:spLocks noGrp="1"/>
          </p:cNvSpPr>
          <p:nvPr>
            <p:ph type="dgm" sz="quarter" idx="14"/>
          </p:nvPr>
        </p:nvSpPr>
        <p:spPr/>
      </p:sp>
      <p:sp>
        <p:nvSpPr>
          <p:cNvPr id="5" name="SmartArt Placeholder 4">
            <a:extLst>
              <a:ext uri="{FF2B5EF4-FFF2-40B4-BE49-F238E27FC236}">
                <a16:creationId xmlns:a16="http://schemas.microsoft.com/office/drawing/2014/main" id="{1D9D9D18-8BF8-376C-9A31-8CC885353956}"/>
              </a:ext>
            </a:extLst>
          </p:cNvPr>
          <p:cNvSpPr>
            <a:spLocks noGrp="1"/>
          </p:cNvSpPr>
          <p:nvPr>
            <p:ph type="dgm" sz="quarter" idx="15"/>
          </p:nvPr>
        </p:nvSpPr>
        <p:spPr/>
      </p:sp>
      <p:sp>
        <p:nvSpPr>
          <p:cNvPr id="6" name="SmartArt Placeholder 5">
            <a:extLst>
              <a:ext uri="{FF2B5EF4-FFF2-40B4-BE49-F238E27FC236}">
                <a16:creationId xmlns:a16="http://schemas.microsoft.com/office/drawing/2014/main" id="{96C9F4E0-9EC5-E440-157D-659E9F30E97F}"/>
              </a:ext>
            </a:extLst>
          </p:cNvPr>
          <p:cNvSpPr>
            <a:spLocks noGrp="1"/>
          </p:cNvSpPr>
          <p:nvPr>
            <p:ph type="dgm" sz="quarter" idx="16"/>
          </p:nvPr>
        </p:nvSpPr>
        <p:spPr/>
      </p:sp>
      <p:sp>
        <p:nvSpPr>
          <p:cNvPr id="11" name="Text Placeholder 10">
            <a:extLst>
              <a:ext uri="{FF2B5EF4-FFF2-40B4-BE49-F238E27FC236}">
                <a16:creationId xmlns:a16="http://schemas.microsoft.com/office/drawing/2014/main" id="{E36E83EB-43EE-D347-2A42-A00E62B0722B}"/>
              </a:ext>
            </a:extLst>
          </p:cNvPr>
          <p:cNvSpPr>
            <a:spLocks noGrp="1"/>
          </p:cNvSpPr>
          <p:nvPr>
            <p:ph type="body" sz="quarter" idx="21"/>
          </p:nvPr>
        </p:nvSpPr>
        <p:spPr>
          <a:xfrm>
            <a:off x="3508376" y="3337627"/>
            <a:ext cx="2286000" cy="365760"/>
          </a:xfrm>
        </p:spPr>
        <p:txBody>
          <a:bodyPr/>
          <a:lstStyle/>
          <a:p>
            <a:endParaRPr lang="en-IN" dirty="0"/>
          </a:p>
        </p:txBody>
      </p:sp>
      <p:sp>
        <p:nvSpPr>
          <p:cNvPr id="12" name="Text Placeholder 11">
            <a:extLst>
              <a:ext uri="{FF2B5EF4-FFF2-40B4-BE49-F238E27FC236}">
                <a16:creationId xmlns:a16="http://schemas.microsoft.com/office/drawing/2014/main" id="{A54334A2-3E79-3105-5AFD-D6E8AAF36250}"/>
              </a:ext>
            </a:extLst>
          </p:cNvPr>
          <p:cNvSpPr>
            <a:spLocks noGrp="1"/>
          </p:cNvSpPr>
          <p:nvPr>
            <p:ph type="body" sz="quarter" idx="22"/>
          </p:nvPr>
        </p:nvSpPr>
        <p:spPr>
          <a:xfrm>
            <a:off x="575894" y="3316624"/>
            <a:ext cx="2286000" cy="365760"/>
          </a:xfrm>
        </p:spPr>
        <p:txBody>
          <a:bodyPr/>
          <a:lstStyle/>
          <a:p>
            <a:endParaRPr lang="en-IN" dirty="0"/>
          </a:p>
        </p:txBody>
      </p:sp>
      <p:sp>
        <p:nvSpPr>
          <p:cNvPr id="13" name="Text Placeholder 12">
            <a:extLst>
              <a:ext uri="{FF2B5EF4-FFF2-40B4-BE49-F238E27FC236}">
                <a16:creationId xmlns:a16="http://schemas.microsoft.com/office/drawing/2014/main" id="{9BE15A3B-505B-ADA1-BDE5-19C230A656D5}"/>
              </a:ext>
            </a:extLst>
          </p:cNvPr>
          <p:cNvSpPr>
            <a:spLocks noGrp="1"/>
          </p:cNvSpPr>
          <p:nvPr>
            <p:ph type="body" sz="quarter" idx="23"/>
          </p:nvPr>
        </p:nvSpPr>
        <p:spPr>
          <a:xfrm>
            <a:off x="9296756" y="3399789"/>
            <a:ext cx="2286000" cy="365760"/>
          </a:xfrm>
        </p:spPr>
        <p:txBody>
          <a:bodyPr/>
          <a:lstStyle/>
          <a:p>
            <a:endParaRPr lang="en-IN" dirty="0"/>
          </a:p>
        </p:txBody>
      </p:sp>
      <p:sp>
        <p:nvSpPr>
          <p:cNvPr id="14" name="Text Placeholder 13">
            <a:extLst>
              <a:ext uri="{FF2B5EF4-FFF2-40B4-BE49-F238E27FC236}">
                <a16:creationId xmlns:a16="http://schemas.microsoft.com/office/drawing/2014/main" id="{1C87B8FD-F428-BE2E-0476-FF979FE1A04C}"/>
              </a:ext>
            </a:extLst>
          </p:cNvPr>
          <p:cNvSpPr>
            <a:spLocks noGrp="1"/>
          </p:cNvSpPr>
          <p:nvPr>
            <p:ph type="body" sz="quarter" idx="24"/>
          </p:nvPr>
        </p:nvSpPr>
        <p:spPr>
          <a:xfrm>
            <a:off x="6355402" y="3428216"/>
            <a:ext cx="2286000" cy="365760"/>
          </a:xfrm>
        </p:spPr>
        <p:txBody>
          <a:bodyPr/>
          <a:lstStyle/>
          <a:p>
            <a:endParaRPr lang="en-IN" dirty="0"/>
          </a:p>
        </p:txBody>
      </p:sp>
      <p:sp>
        <p:nvSpPr>
          <p:cNvPr id="15" name="Footer Placeholder 14">
            <a:extLst>
              <a:ext uri="{FF2B5EF4-FFF2-40B4-BE49-F238E27FC236}">
                <a16:creationId xmlns:a16="http://schemas.microsoft.com/office/drawing/2014/main" id="{2F6D1FBC-E985-E967-9310-AE134606290F}"/>
              </a:ext>
            </a:extLst>
          </p:cNvPr>
          <p:cNvSpPr>
            <a:spLocks noGrp="1"/>
          </p:cNvSpPr>
          <p:nvPr>
            <p:ph type="ftr" sz="quarter" idx="11"/>
          </p:nvPr>
        </p:nvSpPr>
        <p:spPr/>
        <p:txBody>
          <a:bodyPr/>
          <a:lstStyle/>
          <a:p>
            <a:r>
              <a:rPr lang="en-US" dirty="0"/>
              <a:t>MEDI-CONSULT</a:t>
            </a:r>
          </a:p>
        </p:txBody>
      </p:sp>
      <p:sp>
        <p:nvSpPr>
          <p:cNvPr id="17" name="Slide Number Placeholder 16">
            <a:extLst>
              <a:ext uri="{FF2B5EF4-FFF2-40B4-BE49-F238E27FC236}">
                <a16:creationId xmlns:a16="http://schemas.microsoft.com/office/drawing/2014/main" id="{AF43A3BE-E86D-04BD-3E75-948CF2A572DD}"/>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8" name="Rectangle 17">
            <a:extLst>
              <a:ext uri="{FF2B5EF4-FFF2-40B4-BE49-F238E27FC236}">
                <a16:creationId xmlns:a16="http://schemas.microsoft.com/office/drawing/2014/main" id="{3402A8BB-127F-BEDE-DD67-0D5F5F59170E}"/>
              </a:ext>
            </a:extLst>
          </p:cNvPr>
          <p:cNvSpPr/>
          <p:nvPr/>
        </p:nvSpPr>
        <p:spPr>
          <a:xfrm>
            <a:off x="597881" y="2290762"/>
            <a:ext cx="2264013" cy="2545780"/>
          </a:xfrm>
          <a:prstGeom prst="rect">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DECISION TREE</a:t>
            </a:r>
          </a:p>
        </p:txBody>
      </p:sp>
      <p:sp>
        <p:nvSpPr>
          <p:cNvPr id="19" name="Rectangle 18">
            <a:extLst>
              <a:ext uri="{FF2B5EF4-FFF2-40B4-BE49-F238E27FC236}">
                <a16:creationId xmlns:a16="http://schemas.microsoft.com/office/drawing/2014/main" id="{7B06F90C-1E95-86BA-EF64-4B9282A02E0A}"/>
              </a:ext>
            </a:extLst>
          </p:cNvPr>
          <p:cNvSpPr/>
          <p:nvPr/>
        </p:nvSpPr>
        <p:spPr>
          <a:xfrm>
            <a:off x="3508746" y="2290762"/>
            <a:ext cx="2264013" cy="2545780"/>
          </a:xfrm>
          <a:prstGeom prst="rect">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RANDOM FOREST</a:t>
            </a:r>
          </a:p>
        </p:txBody>
      </p:sp>
      <p:sp>
        <p:nvSpPr>
          <p:cNvPr id="20" name="Rectangle 19">
            <a:extLst>
              <a:ext uri="{FF2B5EF4-FFF2-40B4-BE49-F238E27FC236}">
                <a16:creationId xmlns:a16="http://schemas.microsoft.com/office/drawing/2014/main" id="{679B0FB1-8D5F-0E98-7032-B020A7CAED85}"/>
              </a:ext>
            </a:extLst>
          </p:cNvPr>
          <p:cNvSpPr/>
          <p:nvPr/>
        </p:nvSpPr>
        <p:spPr>
          <a:xfrm>
            <a:off x="6407877" y="2309779"/>
            <a:ext cx="2264013" cy="2545780"/>
          </a:xfrm>
          <a:prstGeom prst="rect">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NAÏVE BAYES</a:t>
            </a:r>
          </a:p>
        </p:txBody>
      </p:sp>
      <p:sp>
        <p:nvSpPr>
          <p:cNvPr id="21" name="Rectangle 20">
            <a:extLst>
              <a:ext uri="{FF2B5EF4-FFF2-40B4-BE49-F238E27FC236}">
                <a16:creationId xmlns:a16="http://schemas.microsoft.com/office/drawing/2014/main" id="{B0457BFF-B951-FC20-F6DC-2B4440690B56}"/>
              </a:ext>
            </a:extLst>
          </p:cNvPr>
          <p:cNvSpPr/>
          <p:nvPr/>
        </p:nvSpPr>
        <p:spPr>
          <a:xfrm>
            <a:off x="9318743" y="2275172"/>
            <a:ext cx="2264013" cy="2545780"/>
          </a:xfrm>
          <a:prstGeom prst="rect">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TKINTER</a:t>
            </a:r>
          </a:p>
        </p:txBody>
      </p:sp>
    </p:spTree>
    <p:extLst>
      <p:ext uri="{BB962C8B-B14F-4D97-AF65-F5344CB8AC3E}">
        <p14:creationId xmlns:p14="http://schemas.microsoft.com/office/powerpoint/2010/main" val="137251079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0DDE-07F2-CB14-6E29-3055042259D3}"/>
              </a:ext>
            </a:extLst>
          </p:cNvPr>
          <p:cNvSpPr>
            <a:spLocks noGrp="1"/>
          </p:cNvSpPr>
          <p:nvPr>
            <p:ph type="title"/>
          </p:nvPr>
        </p:nvSpPr>
        <p:spPr>
          <a:xfrm>
            <a:off x="5218507" y="731520"/>
            <a:ext cx="6575388" cy="987552"/>
          </a:xfr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anchor="ctr"/>
          <a:lstStyle/>
          <a:p>
            <a:r>
              <a:rPr lang="en-IN" b="1" dirty="0">
                <a:solidFill>
                  <a:schemeClr val="tx1"/>
                </a:solidFill>
                <a:latin typeface="Arial Black" panose="020B0A04020102020204" pitchFamily="34" charset="0"/>
              </a:rPr>
              <a:t>LIBRARIES </a:t>
            </a:r>
          </a:p>
        </p:txBody>
      </p:sp>
      <p:sp>
        <p:nvSpPr>
          <p:cNvPr id="3" name="Content Placeholder 2">
            <a:extLst>
              <a:ext uri="{FF2B5EF4-FFF2-40B4-BE49-F238E27FC236}">
                <a16:creationId xmlns:a16="http://schemas.microsoft.com/office/drawing/2014/main" id="{13F077AD-0FAA-D9A5-D370-3AC4B1C68F06}"/>
              </a:ext>
            </a:extLst>
          </p:cNvPr>
          <p:cNvSpPr>
            <a:spLocks noGrp="1"/>
          </p:cNvSpPr>
          <p:nvPr>
            <p:ph idx="1"/>
          </p:nvPr>
        </p:nvSpPr>
        <p:spPr>
          <a:xfrm>
            <a:off x="5218507" y="2254250"/>
            <a:ext cx="6575388" cy="3634486"/>
          </a:xfr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5400000" scaled="1"/>
            <a:tileRect/>
          </a:gradFill>
        </p:spPr>
        <p:txBody>
          <a:bodyPr/>
          <a:lstStyle/>
          <a:p>
            <a:r>
              <a:rPr lang="en-IN" dirty="0">
                <a:solidFill>
                  <a:schemeClr val="tx1"/>
                </a:solidFill>
                <a:latin typeface="Arial Rounded MT Bold" panose="020F0704030504030204" pitchFamily="34" charset="0"/>
              </a:rPr>
              <a:t>NUMPY – It is used for working with arrays. It is used for performing mathematical and scientific calculation.</a:t>
            </a:r>
          </a:p>
          <a:p>
            <a:r>
              <a:rPr lang="en-IN" dirty="0">
                <a:solidFill>
                  <a:schemeClr val="tx1"/>
                </a:solidFill>
                <a:latin typeface="Arial Rounded MT Bold" panose="020F0704030504030204" pitchFamily="34" charset="0"/>
              </a:rPr>
              <a:t>PANDAS – It is used for data analysis and machine learning tasks. It supports multi-dimensional arrays.</a:t>
            </a:r>
          </a:p>
          <a:p>
            <a:r>
              <a:rPr lang="en-IN" dirty="0">
                <a:solidFill>
                  <a:schemeClr val="tx1"/>
                </a:solidFill>
                <a:latin typeface="Arial Rounded MT Bold" panose="020F0704030504030204" pitchFamily="34" charset="0"/>
              </a:rPr>
              <a:t>SKLEARN – It provides selection of efficient tools for machine learning including classification, regression etc</a:t>
            </a:r>
          </a:p>
        </p:txBody>
      </p:sp>
      <p:sp>
        <p:nvSpPr>
          <p:cNvPr id="4" name="Footer Placeholder 3">
            <a:extLst>
              <a:ext uri="{FF2B5EF4-FFF2-40B4-BE49-F238E27FC236}">
                <a16:creationId xmlns:a16="http://schemas.microsoft.com/office/drawing/2014/main" id="{7670249C-D42B-7700-64D3-1645B2AB9F52}"/>
              </a:ext>
            </a:extLst>
          </p:cNvPr>
          <p:cNvSpPr>
            <a:spLocks noGrp="1"/>
          </p:cNvSpPr>
          <p:nvPr>
            <p:ph type="ftr" sz="quarter" idx="11"/>
          </p:nvPr>
        </p:nvSpPr>
        <p:spPr/>
        <p:txBody>
          <a:bodyPr/>
          <a:lstStyle/>
          <a:p>
            <a:r>
              <a:rPr lang="en-US" dirty="0"/>
              <a:t>MEDI-CONSULT</a:t>
            </a:r>
          </a:p>
        </p:txBody>
      </p:sp>
      <p:sp>
        <p:nvSpPr>
          <p:cNvPr id="6" name="Slide Number Placeholder 5">
            <a:extLst>
              <a:ext uri="{FF2B5EF4-FFF2-40B4-BE49-F238E27FC236}">
                <a16:creationId xmlns:a16="http://schemas.microsoft.com/office/drawing/2014/main" id="{289B5FD6-1D75-6341-F093-A3EE9C415451}"/>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1026" name="Picture 2" descr="NumPy">
            <a:extLst>
              <a:ext uri="{FF2B5EF4-FFF2-40B4-BE49-F238E27FC236}">
                <a16:creationId xmlns:a16="http://schemas.microsoft.com/office/drawing/2014/main" id="{5B3E8880-5A8B-DEAF-60C4-79B1F93E3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51" y="972719"/>
            <a:ext cx="2143125" cy="200238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28" name="Picture 4" descr="Category:Pandas (software) - Wikimedia Commons">
            <a:extLst>
              <a:ext uri="{FF2B5EF4-FFF2-40B4-BE49-F238E27FC236}">
                <a16:creationId xmlns:a16="http://schemas.microsoft.com/office/drawing/2014/main" id="{439D48BB-32B5-7DE6-A5BC-761626148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666" y="1020762"/>
            <a:ext cx="1847850"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30" name="Picture 6" descr="Sklearn Tutorial Python - Ander Fernández">
            <a:extLst>
              <a:ext uri="{FF2B5EF4-FFF2-40B4-BE49-F238E27FC236}">
                <a16:creationId xmlns:a16="http://schemas.microsoft.com/office/drawing/2014/main" id="{A19532DF-F0D1-E9FF-05C9-EDCB7709C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320" y="3455358"/>
            <a:ext cx="3603851" cy="246697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3080200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6BE1-D57D-3081-24FA-8C2273FC8387}"/>
              </a:ext>
            </a:extLst>
          </p:cNvPr>
          <p:cNvSpPr>
            <a:spLocks noGrp="1"/>
          </p:cNvSpPr>
          <p:nvPr>
            <p:ph type="title"/>
          </p:nvPr>
        </p:nvSpPr>
        <p:spPr>
          <a:xfrm>
            <a:off x="581192" y="796834"/>
            <a:ext cx="6080865" cy="987552"/>
          </a:xfr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5400000" scaled="1"/>
            <a:tileRect/>
          </a:gradFill>
        </p:spPr>
        <p:txBody>
          <a:bodyPr anchor="ctr"/>
          <a:lstStyle/>
          <a:p>
            <a:r>
              <a:rPr lang="en-IN" dirty="0">
                <a:solidFill>
                  <a:schemeClr val="tx1"/>
                </a:solidFill>
                <a:latin typeface="Arial Black" panose="020B0A04020102020204" pitchFamily="34" charset="0"/>
              </a:rPr>
              <a:t>SYSTEM REQUIREMENTS</a:t>
            </a:r>
          </a:p>
        </p:txBody>
      </p:sp>
      <p:sp>
        <p:nvSpPr>
          <p:cNvPr id="3" name="Content Placeholder 2">
            <a:extLst>
              <a:ext uri="{FF2B5EF4-FFF2-40B4-BE49-F238E27FC236}">
                <a16:creationId xmlns:a16="http://schemas.microsoft.com/office/drawing/2014/main" id="{1553BAE8-CADB-E4A1-7550-B425B3A34B8E}"/>
              </a:ext>
            </a:extLst>
          </p:cNvPr>
          <p:cNvSpPr>
            <a:spLocks noGrp="1"/>
          </p:cNvSpPr>
          <p:nvPr>
            <p:ph idx="1"/>
          </p:nvPr>
        </p:nvSpPr>
        <p:spPr>
          <a:xfrm>
            <a:off x="581192" y="2340864"/>
            <a:ext cx="6080865" cy="3634486"/>
          </a:xfrm>
          <a:gradFill flip="none" rotWithShape="1">
            <a:gsLst>
              <a:gs pos="0">
                <a:srgbClr val="FF7C80">
                  <a:tint val="66000"/>
                  <a:satMod val="160000"/>
                </a:srgbClr>
              </a:gs>
              <a:gs pos="50000">
                <a:srgbClr val="FF7C80">
                  <a:tint val="44500"/>
                  <a:satMod val="160000"/>
                </a:srgbClr>
              </a:gs>
              <a:gs pos="100000">
                <a:srgbClr val="FF7C80">
                  <a:tint val="23500"/>
                  <a:satMod val="160000"/>
                </a:srgbClr>
              </a:gs>
            </a:gsLst>
            <a:lin ang="5400000" scaled="1"/>
            <a:tileRect/>
          </a:gradFill>
        </p:spPr>
        <p:txBody>
          <a:bodyPr/>
          <a:lstStyle/>
          <a:p>
            <a:pPr>
              <a:lnSpc>
                <a:spcPct val="115000"/>
              </a:lnSpc>
              <a:spcAft>
                <a:spcPts val="1000"/>
              </a:spcAft>
            </a:pPr>
            <a:r>
              <a:rPr lang="en-US" sz="18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rPr>
              <a:t>Operating system: WINDOWS</a:t>
            </a:r>
            <a:endParaRPr lang="en-IN" sz="18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rPr>
              <a:t>IDE: Jupyter notebook, Anaconda, pycharm, Google collab, etc.</a:t>
            </a:r>
            <a:endParaRPr lang="en-IN" sz="18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rPr>
              <a:t>Dataset: CSV</a:t>
            </a:r>
            <a:endParaRPr lang="en-IN" sz="18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endParaRPr>
          </a:p>
          <a:p>
            <a:r>
              <a:rPr lang="en-US" sz="1800" dirty="0">
                <a:solidFill>
                  <a:schemeClr val="tx1"/>
                </a:solidFill>
                <a:effectLst/>
                <a:latin typeface="Arial Rounded MT Bold" panose="020F0704030504030204" pitchFamily="34" charset="0"/>
                <a:ea typeface="Calibri" panose="020F0502020204030204" pitchFamily="34" charset="0"/>
              </a:rPr>
              <a:t>Programming: Python</a:t>
            </a:r>
            <a:endParaRPr lang="en-IN" dirty="0">
              <a:solidFill>
                <a:schemeClr val="tx1"/>
              </a:solidFill>
              <a:latin typeface="Arial Rounded MT Bold" panose="020F0704030504030204" pitchFamily="34" charset="0"/>
            </a:endParaRPr>
          </a:p>
        </p:txBody>
      </p:sp>
      <p:sp>
        <p:nvSpPr>
          <p:cNvPr id="4" name="Footer Placeholder 3">
            <a:extLst>
              <a:ext uri="{FF2B5EF4-FFF2-40B4-BE49-F238E27FC236}">
                <a16:creationId xmlns:a16="http://schemas.microsoft.com/office/drawing/2014/main" id="{A0A21BE6-57C9-5D64-7B00-E603ECDEBCF1}"/>
              </a:ext>
            </a:extLst>
          </p:cNvPr>
          <p:cNvSpPr>
            <a:spLocks noGrp="1"/>
          </p:cNvSpPr>
          <p:nvPr>
            <p:ph type="ftr" sz="quarter" idx="11"/>
          </p:nvPr>
        </p:nvSpPr>
        <p:spPr/>
        <p:txBody>
          <a:bodyPr/>
          <a:lstStyle/>
          <a:p>
            <a:r>
              <a:rPr lang="en-US" dirty="0"/>
              <a:t>Medi-consult</a:t>
            </a:r>
          </a:p>
        </p:txBody>
      </p:sp>
      <p:sp>
        <p:nvSpPr>
          <p:cNvPr id="6" name="Slide Number Placeholder 5">
            <a:extLst>
              <a:ext uri="{FF2B5EF4-FFF2-40B4-BE49-F238E27FC236}">
                <a16:creationId xmlns:a16="http://schemas.microsoft.com/office/drawing/2014/main" id="{F4CB3AC8-73E2-096A-05AF-B339E3D82716}"/>
              </a:ext>
            </a:extLst>
          </p:cNvPr>
          <p:cNvSpPr>
            <a:spLocks noGrp="1"/>
          </p:cNvSpPr>
          <p:nvPr>
            <p:ph type="sldNum" sz="quarter" idx="12"/>
          </p:nvPr>
        </p:nvSpPr>
        <p:spPr/>
        <p:txBody>
          <a:bodyPr/>
          <a:lstStyle/>
          <a:p>
            <a:fld id="{3A98EE3D-8CD1-4C3F-BD1C-C98C9596463C}" type="slidenum">
              <a:rPr lang="en-US" smtClean="0"/>
              <a:t>12</a:t>
            </a:fld>
            <a:endParaRPr lang="en-US" dirty="0"/>
          </a:p>
        </p:txBody>
      </p:sp>
      <p:pic>
        <p:nvPicPr>
          <p:cNvPr id="2050" name="Picture 2" descr="Python (programming language) - Wikipedia">
            <a:extLst>
              <a:ext uri="{FF2B5EF4-FFF2-40B4-BE49-F238E27FC236}">
                <a16:creationId xmlns:a16="http://schemas.microsoft.com/office/drawing/2014/main" id="{1970FBC6-539C-638C-0E7F-97E14B098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5728" y="79683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65F4FC6-F321-8662-4A39-8A7302551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416" y="2644169"/>
            <a:ext cx="2276475" cy="20097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8FCBE8C-B413-DE74-A94A-7E5D7F5A1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690" y="4049291"/>
            <a:ext cx="19812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79295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DDF4-5E5F-4266-BD01-618D384D0E9F}"/>
              </a:ext>
            </a:extLst>
          </p:cNvPr>
          <p:cNvSpPr>
            <a:spLocks noGrp="1"/>
          </p:cNvSpPr>
          <p:nvPr>
            <p:ph type="ctrTitle"/>
          </p:nvPr>
        </p:nvSpPr>
        <p:spPr>
          <a:xfrm>
            <a:off x="581191" y="1020431"/>
            <a:ext cx="10993549" cy="1475013"/>
          </a:xfrm>
          <a:solidFill>
            <a:schemeClr val="accent5">
              <a:lumMod val="75000"/>
            </a:schemeClr>
          </a:solidFill>
        </p:spPr>
        <p:txBody>
          <a:bodyPr anchor="ctr" anchorCtr="0">
            <a:normAutofit/>
          </a:bodyPr>
          <a:lstStyle/>
          <a:p>
            <a:pPr algn="ctr"/>
            <a:r>
              <a:rPr lang="en-US" sz="4400" dirty="0">
                <a:solidFill>
                  <a:schemeClr val="tx1"/>
                </a:solidFill>
                <a:latin typeface="Arial Black" panose="020B0A04020102020204" pitchFamily="34" charset="0"/>
              </a:rPr>
              <a:t>KILL THE DISEASE BEFORE THE DISEASE KILLS YOU !!!</a:t>
            </a:r>
          </a:p>
        </p:txBody>
      </p:sp>
      <p:sp>
        <p:nvSpPr>
          <p:cNvPr id="11" name="Footer Placeholder 10">
            <a:extLst>
              <a:ext uri="{FF2B5EF4-FFF2-40B4-BE49-F238E27FC236}">
                <a16:creationId xmlns:a16="http://schemas.microsoft.com/office/drawing/2014/main" id="{EEF02178-D437-443B-87D5-5E6B8F763F5C}"/>
              </a:ext>
            </a:extLst>
          </p:cNvPr>
          <p:cNvSpPr>
            <a:spLocks noGrp="1"/>
          </p:cNvSpPr>
          <p:nvPr>
            <p:ph type="ftr" sz="quarter" idx="11"/>
          </p:nvPr>
        </p:nvSpPr>
        <p:spPr>
          <a:xfrm>
            <a:off x="581192" y="6423914"/>
            <a:ext cx="6917210" cy="365125"/>
          </a:xfrm>
        </p:spPr>
        <p:txBody>
          <a:bodyPr/>
          <a:lstStyle/>
          <a:p>
            <a:r>
              <a:rPr lang="en-US" dirty="0"/>
              <a:t>MEDI-CONSULT</a:t>
            </a:r>
          </a:p>
        </p:txBody>
      </p:sp>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13</a:t>
            </a:fld>
            <a:endParaRPr lang="en-US" dirty="0"/>
          </a:p>
        </p:txBody>
      </p:sp>
      <p:sp>
        <p:nvSpPr>
          <p:cNvPr id="8" name="Picture Placeholder 7">
            <a:extLst>
              <a:ext uri="{FF2B5EF4-FFF2-40B4-BE49-F238E27FC236}">
                <a16:creationId xmlns:a16="http://schemas.microsoft.com/office/drawing/2014/main" id="{12F00E02-8229-EDBC-0045-5F6F741CAF52}"/>
              </a:ext>
            </a:extLst>
          </p:cNvPr>
          <p:cNvSpPr>
            <a:spLocks noGrp="1"/>
          </p:cNvSpPr>
          <p:nvPr>
            <p:ph type="pic" sz="quarter" idx="13"/>
          </p:nvPr>
        </p:nvSpPr>
        <p:spPr/>
      </p:sp>
      <p:pic>
        <p:nvPicPr>
          <p:cNvPr id="5122" name="Picture 2" descr="Funny Cartoon Character of Drug Capsule Superhero Fight Against Outbreak  Corona Viruses. Power of Medicine Concept To Cure Disease Stock Vector -  Illustration of internet, capsule: 175684456">
            <a:extLst>
              <a:ext uri="{FF2B5EF4-FFF2-40B4-BE49-F238E27FC236}">
                <a16:creationId xmlns:a16="http://schemas.microsoft.com/office/drawing/2014/main" id="{C1F0109C-6283-EF28-C32F-C502624DA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56" y="3081528"/>
            <a:ext cx="5486400" cy="3342386"/>
          </a:xfrm>
          <a:prstGeom prst="rect">
            <a:avLst/>
          </a:prstGeom>
          <a:ln>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Picture Placeholder 14">
            <a:extLst>
              <a:ext uri="{FF2B5EF4-FFF2-40B4-BE49-F238E27FC236}">
                <a16:creationId xmlns:a16="http://schemas.microsoft.com/office/drawing/2014/main" id="{DD31484C-391E-F1D8-99A0-27E3BE3A0799}"/>
              </a:ext>
            </a:extLst>
          </p:cNvPr>
          <p:cNvSpPr>
            <a:spLocks noGrp="1"/>
          </p:cNvSpPr>
          <p:nvPr>
            <p:ph type="pic" sz="quarter" idx="14"/>
          </p:nvPr>
        </p:nvSpPr>
        <p:spPr/>
      </p:sp>
      <p:pic>
        <p:nvPicPr>
          <p:cNvPr id="5126" name="Picture 6" descr="Premium Vector | Tiny male and female characters take pills in time to treat  disease or stop pain. daily dose of medication, health treatment, pharmacy  and medicine cure concept. cartoon people vector">
            <a:extLst>
              <a:ext uri="{FF2B5EF4-FFF2-40B4-BE49-F238E27FC236}">
                <a16:creationId xmlns:a16="http://schemas.microsoft.com/office/drawing/2014/main" id="{88C227A1-BF38-2402-0343-807AAAB3B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081527"/>
            <a:ext cx="5511546" cy="3310127"/>
          </a:xfrm>
          <a:prstGeom prst="rect">
            <a:avLst/>
          </a:prstGeom>
          <a:ln>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392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D603-D317-EACD-7318-E9F2C0E07763}"/>
              </a:ext>
            </a:extLst>
          </p:cNvPr>
          <p:cNvSpPr>
            <a:spLocks noGrp="1"/>
          </p:cNvSpPr>
          <p:nvPr>
            <p:ph type="title"/>
          </p:nvPr>
        </p:nvSpPr>
        <p:spPr>
          <a:xfrm>
            <a:off x="581192" y="646852"/>
            <a:ext cx="5446384" cy="65010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b="1" dirty="0"/>
              <a:t>Implementation</a:t>
            </a:r>
            <a:r>
              <a:rPr lang="en-IN" dirty="0"/>
              <a:t> &amp; </a:t>
            </a:r>
            <a:r>
              <a:rPr lang="en-IN" b="1" dirty="0"/>
              <a:t>result</a:t>
            </a:r>
          </a:p>
        </p:txBody>
      </p:sp>
      <p:pic>
        <p:nvPicPr>
          <p:cNvPr id="8" name="Content Placeholder 7">
            <a:extLst>
              <a:ext uri="{FF2B5EF4-FFF2-40B4-BE49-F238E27FC236}">
                <a16:creationId xmlns:a16="http://schemas.microsoft.com/office/drawing/2014/main" id="{847957AD-5FAE-4C19-D06E-8D654BF1A683}"/>
              </a:ext>
            </a:extLst>
          </p:cNvPr>
          <p:cNvPicPr>
            <a:picLocks noGrp="1" noChangeAspect="1"/>
          </p:cNvPicPr>
          <p:nvPr>
            <p:ph idx="1"/>
          </p:nvPr>
        </p:nvPicPr>
        <p:blipFill>
          <a:blip r:embed="rId2"/>
          <a:stretch>
            <a:fillRect/>
          </a:stretch>
        </p:blipFill>
        <p:spPr>
          <a:xfrm>
            <a:off x="2010794" y="2043405"/>
            <a:ext cx="8170412" cy="3931946"/>
          </a:xfrm>
        </p:spPr>
      </p:pic>
      <p:sp>
        <p:nvSpPr>
          <p:cNvPr id="4" name="Footer Placeholder 3">
            <a:extLst>
              <a:ext uri="{FF2B5EF4-FFF2-40B4-BE49-F238E27FC236}">
                <a16:creationId xmlns:a16="http://schemas.microsoft.com/office/drawing/2014/main" id="{4E113B60-0A77-0ED5-A7D8-53F351820DAB}"/>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D68A17E2-0B5F-00EC-0B6F-ED3D77A5F52A}"/>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654D12D4-9BA5-D11B-E2FD-FFA1FE27E59C}"/>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2404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6642004-0800-0F11-3DE8-0E45CC11B557}"/>
              </a:ext>
            </a:extLst>
          </p:cNvPr>
          <p:cNvPicPr>
            <a:picLocks noGrp="1" noChangeAspect="1"/>
          </p:cNvPicPr>
          <p:nvPr>
            <p:ph idx="1"/>
          </p:nvPr>
        </p:nvPicPr>
        <p:blipFill>
          <a:blip r:embed="rId2"/>
          <a:stretch>
            <a:fillRect/>
          </a:stretch>
        </p:blipFill>
        <p:spPr>
          <a:xfrm>
            <a:off x="1946762" y="1800809"/>
            <a:ext cx="8298476" cy="4174542"/>
          </a:xfrm>
        </p:spPr>
      </p:pic>
      <p:sp>
        <p:nvSpPr>
          <p:cNvPr id="4" name="Footer Placeholder 3">
            <a:extLst>
              <a:ext uri="{FF2B5EF4-FFF2-40B4-BE49-F238E27FC236}">
                <a16:creationId xmlns:a16="http://schemas.microsoft.com/office/drawing/2014/main" id="{D66037EE-44E1-A978-CEE4-9A0D1ACC1816}"/>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FC363A92-4523-EA80-C6B4-6576541D67C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597F08E6-FD65-E25E-146F-02ABD4A14C27}"/>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9" name="Title 1">
            <a:extLst>
              <a:ext uri="{FF2B5EF4-FFF2-40B4-BE49-F238E27FC236}">
                <a16:creationId xmlns:a16="http://schemas.microsoft.com/office/drawing/2014/main" id="{B819E1EC-F46C-D01E-D475-11A1DC0007B6}"/>
              </a:ext>
            </a:extLst>
          </p:cNvPr>
          <p:cNvSpPr>
            <a:spLocks noGrp="1"/>
          </p:cNvSpPr>
          <p:nvPr>
            <p:ph type="title"/>
          </p:nvPr>
        </p:nvSpPr>
        <p:spPr>
          <a:xfrm>
            <a:off x="581192" y="646852"/>
            <a:ext cx="5446384" cy="65010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b="1" dirty="0"/>
              <a:t>Implementation</a:t>
            </a:r>
            <a:r>
              <a:rPr lang="en-IN" dirty="0"/>
              <a:t> &amp; </a:t>
            </a:r>
            <a:r>
              <a:rPr lang="en-IN" b="1" dirty="0"/>
              <a:t>result</a:t>
            </a:r>
          </a:p>
        </p:txBody>
      </p:sp>
    </p:spTree>
    <p:extLst>
      <p:ext uri="{BB962C8B-B14F-4D97-AF65-F5344CB8AC3E}">
        <p14:creationId xmlns:p14="http://schemas.microsoft.com/office/powerpoint/2010/main" val="835471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3B83-A6EA-204E-06CB-4C3A5FF82693}"/>
              </a:ext>
            </a:extLst>
          </p:cNvPr>
          <p:cNvSpPr>
            <a:spLocks noGrp="1"/>
          </p:cNvSpPr>
          <p:nvPr>
            <p:ph type="title"/>
          </p:nvPr>
        </p:nvSpPr>
        <p:spPr>
          <a:xfrm>
            <a:off x="581192" y="731520"/>
            <a:ext cx="5427722" cy="987552"/>
          </a:xfr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p:spPr>
        <p:txBody>
          <a:bodyPr/>
          <a:lstStyle/>
          <a:p>
            <a:r>
              <a:rPr lang="en-IN" dirty="0">
                <a:solidFill>
                  <a:schemeClr val="tx1"/>
                </a:solidFill>
                <a:latin typeface="Arial Black" panose="020B0A04020102020204" pitchFamily="34" charset="0"/>
              </a:rPr>
              <a:t>ADVANTAGES OF MODEL</a:t>
            </a:r>
          </a:p>
        </p:txBody>
      </p:sp>
      <p:sp>
        <p:nvSpPr>
          <p:cNvPr id="3" name="Content Placeholder 2">
            <a:extLst>
              <a:ext uri="{FF2B5EF4-FFF2-40B4-BE49-F238E27FC236}">
                <a16:creationId xmlns:a16="http://schemas.microsoft.com/office/drawing/2014/main" id="{ADF0D84B-3461-18CD-4D8B-D9111A8B35A2}"/>
              </a:ext>
            </a:extLst>
          </p:cNvPr>
          <p:cNvSpPr>
            <a:spLocks noGrp="1"/>
          </p:cNvSpPr>
          <p:nvPr>
            <p:ph idx="1"/>
          </p:nvPr>
        </p:nvSpPr>
        <p:spPr>
          <a:xfrm>
            <a:off x="581193" y="2340864"/>
            <a:ext cx="5427722" cy="3634486"/>
          </a:xfr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5400000" scaled="1"/>
            <a:tileRect/>
          </a:gradFill>
        </p:spPr>
        <p:txBody>
          <a:bodyPr/>
          <a:lstStyle/>
          <a:p>
            <a:r>
              <a:rPr lang="en-IN" sz="2000" dirty="0">
                <a:solidFill>
                  <a:schemeClr val="tx1"/>
                </a:solidFill>
                <a:latin typeface="Arial Rounded MT Bold" panose="020F0704030504030204" pitchFamily="34" charset="0"/>
              </a:rPr>
              <a:t>Know about the disease in a fraction of a second.</a:t>
            </a:r>
          </a:p>
          <a:p>
            <a:r>
              <a:rPr lang="en-IN" sz="2000" dirty="0">
                <a:solidFill>
                  <a:schemeClr val="tx1"/>
                </a:solidFill>
                <a:latin typeface="Arial Rounded MT Bold" panose="020F0704030504030204" pitchFamily="34" charset="0"/>
              </a:rPr>
              <a:t>Accurate results.</a:t>
            </a:r>
          </a:p>
          <a:p>
            <a:r>
              <a:rPr lang="en-IN" sz="2000" dirty="0">
                <a:solidFill>
                  <a:schemeClr val="tx1"/>
                </a:solidFill>
                <a:latin typeface="Arial Rounded MT Bold" panose="020F0704030504030204" pitchFamily="34" charset="0"/>
              </a:rPr>
              <a:t>Saves time.</a:t>
            </a:r>
          </a:p>
          <a:p>
            <a:r>
              <a:rPr lang="en-IN" sz="2000" dirty="0">
                <a:solidFill>
                  <a:schemeClr val="tx1"/>
                </a:solidFill>
                <a:latin typeface="Arial Rounded MT Bold" panose="020F0704030504030204" pitchFamily="34" charset="0"/>
              </a:rPr>
              <a:t>Easy method.</a:t>
            </a:r>
          </a:p>
          <a:p>
            <a:r>
              <a:rPr lang="en-IN" sz="2000" dirty="0">
                <a:solidFill>
                  <a:schemeClr val="tx1"/>
                </a:solidFill>
                <a:latin typeface="Arial Rounded MT Bold" panose="020F0704030504030204" pitchFamily="34" charset="0"/>
              </a:rPr>
              <a:t>Saves money.</a:t>
            </a:r>
          </a:p>
        </p:txBody>
      </p:sp>
      <p:sp>
        <p:nvSpPr>
          <p:cNvPr id="4" name="Footer Placeholder 3">
            <a:extLst>
              <a:ext uri="{FF2B5EF4-FFF2-40B4-BE49-F238E27FC236}">
                <a16:creationId xmlns:a16="http://schemas.microsoft.com/office/drawing/2014/main" id="{2C2D3F1A-BA21-66B8-8DBD-653259A83354}"/>
              </a:ext>
            </a:extLst>
          </p:cNvPr>
          <p:cNvSpPr>
            <a:spLocks noGrp="1"/>
          </p:cNvSpPr>
          <p:nvPr>
            <p:ph type="ftr" sz="quarter" idx="11"/>
          </p:nvPr>
        </p:nvSpPr>
        <p:spPr/>
        <p:txBody>
          <a:bodyPr/>
          <a:lstStyle/>
          <a:p>
            <a:r>
              <a:rPr lang="en-US" dirty="0"/>
              <a:t>MEDI-CONSULT</a:t>
            </a:r>
          </a:p>
        </p:txBody>
      </p:sp>
      <p:sp>
        <p:nvSpPr>
          <p:cNvPr id="6" name="Slide Number Placeholder 5">
            <a:extLst>
              <a:ext uri="{FF2B5EF4-FFF2-40B4-BE49-F238E27FC236}">
                <a16:creationId xmlns:a16="http://schemas.microsoft.com/office/drawing/2014/main" id="{41A7753E-D75F-390D-7518-F6F475084665}"/>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9218" name="Picture 2" descr="Nitin Naik (nitinnaik939) – Profile | Pinterest">
            <a:extLst>
              <a:ext uri="{FF2B5EF4-FFF2-40B4-BE49-F238E27FC236}">
                <a16:creationId xmlns:a16="http://schemas.microsoft.com/office/drawing/2014/main" id="{FCC498C1-46C3-15A1-C289-E6DB9AEEE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0804" y="2630112"/>
            <a:ext cx="2253009" cy="16875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AutoShape 4" descr="Advantages And Disadvantages Png , Transparent Cartoons - Strengths And  Weaknesses Icon, Png Download - kindpng">
            <a:extLst>
              <a:ext uri="{FF2B5EF4-FFF2-40B4-BE49-F238E27FC236}">
                <a16:creationId xmlns:a16="http://schemas.microsoft.com/office/drawing/2014/main" id="{1530DB5E-AFBA-4BE6-1CEB-0882B9D6B4DE}"/>
              </a:ext>
            </a:extLst>
          </p:cNvPr>
          <p:cNvSpPr>
            <a:spLocks noChangeAspect="1" noChangeArrowheads="1"/>
          </p:cNvSpPr>
          <p:nvPr/>
        </p:nvSpPr>
        <p:spPr bwMode="auto">
          <a:xfrm>
            <a:off x="7346002" y="3565848"/>
            <a:ext cx="278364" cy="2783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22" name="Picture 6" descr="Advantages And Disadvantages Png , Transparent Cartoons - Strengths And  Weaknesses Icon, Png Download - kindpng">
            <a:extLst>
              <a:ext uri="{FF2B5EF4-FFF2-40B4-BE49-F238E27FC236}">
                <a16:creationId xmlns:a16="http://schemas.microsoft.com/office/drawing/2014/main" id="{7427D6B4-94A4-EA7F-B5E2-FAF87FBF5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677" y="2789561"/>
            <a:ext cx="2244310" cy="16962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03410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Medical Conclusion Stock Illustrations – 261 Medical Conclusion Stock  Illustrations, Vectors &amp; Clipart - Dreamstime">
            <a:extLst>
              <a:ext uri="{FF2B5EF4-FFF2-40B4-BE49-F238E27FC236}">
                <a16:creationId xmlns:a16="http://schemas.microsoft.com/office/drawing/2014/main" id="{1FCC53E2-D766-AF67-CBF0-F28525149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775" y="2825408"/>
            <a:ext cx="3429000" cy="35549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AC7452E-5CD7-B085-1C03-20DE601F9C27}"/>
              </a:ext>
            </a:extLst>
          </p:cNvPr>
          <p:cNvSpPr>
            <a:spLocks noGrp="1"/>
          </p:cNvSpPr>
          <p:nvPr>
            <p:ph type="title"/>
          </p:nvPr>
        </p:nvSpPr>
        <p:spPr>
          <a:xfrm>
            <a:off x="581192" y="731520"/>
            <a:ext cx="6528735" cy="987552"/>
          </a:xfr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8100000" scaled="1"/>
            <a:tileRect/>
          </a:gradFill>
        </p:spPr>
        <p:txBody>
          <a:bodyPr anchor="ctr"/>
          <a:lstStyle/>
          <a:p>
            <a:pPr algn="ctr"/>
            <a:r>
              <a:rPr lang="en-IN" dirty="0">
                <a:solidFill>
                  <a:schemeClr val="tx1"/>
                </a:solidFill>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B77657E5-EB7B-5919-8EEC-E5C713249403}"/>
              </a:ext>
            </a:extLst>
          </p:cNvPr>
          <p:cNvSpPr>
            <a:spLocks noGrp="1"/>
          </p:cNvSpPr>
          <p:nvPr>
            <p:ph idx="1"/>
          </p:nvPr>
        </p:nvSpPr>
        <p:spPr>
          <a:xfrm>
            <a:off x="581192" y="2340864"/>
            <a:ext cx="6528735" cy="3634486"/>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lstStyle/>
          <a:p>
            <a:r>
              <a:rPr lang="en-US" dirty="0">
                <a:solidFill>
                  <a:schemeClr val="tx1"/>
                </a:solidFill>
                <a:latin typeface="Arial Rounded MT Bold" panose="020F0704030504030204" pitchFamily="34" charset="0"/>
              </a:rPr>
              <a:t>We are developing this project for predicting and analyzing diseases using various Machine Learning algorithms for early cure and ailment of diseases based on symptoms provided by users which indeed became very fruitful on the symptoms provided the highest accuracy and accurate predictions.</a:t>
            </a:r>
          </a:p>
          <a:p>
            <a:r>
              <a:rPr lang="en-US" dirty="0">
                <a:solidFill>
                  <a:schemeClr val="tx1"/>
                </a:solidFill>
                <a:latin typeface="Arial Rounded MT Bold" panose="020F0704030504030204" pitchFamily="34" charset="0"/>
              </a:rPr>
              <a:t>Once the disease is predicted, we could easily manage the medical resources required for the treatment. This model would help in lowering the cost required in dealing with the disease and would also improve the recovery process</a:t>
            </a:r>
            <a:endParaRPr lang="en-IN" dirty="0">
              <a:solidFill>
                <a:schemeClr val="tx1"/>
              </a:solidFill>
              <a:latin typeface="Arial Rounded MT Bold" panose="020F0704030504030204" pitchFamily="34" charset="0"/>
            </a:endParaRPr>
          </a:p>
        </p:txBody>
      </p:sp>
      <p:sp>
        <p:nvSpPr>
          <p:cNvPr id="4" name="Footer Placeholder 3">
            <a:extLst>
              <a:ext uri="{FF2B5EF4-FFF2-40B4-BE49-F238E27FC236}">
                <a16:creationId xmlns:a16="http://schemas.microsoft.com/office/drawing/2014/main" id="{F1EA39FA-C740-3D4D-ED34-9DED29535073}"/>
              </a:ext>
            </a:extLst>
          </p:cNvPr>
          <p:cNvSpPr>
            <a:spLocks noGrp="1"/>
          </p:cNvSpPr>
          <p:nvPr>
            <p:ph type="ftr" sz="quarter" idx="11"/>
          </p:nvPr>
        </p:nvSpPr>
        <p:spPr/>
        <p:txBody>
          <a:bodyPr/>
          <a:lstStyle/>
          <a:p>
            <a:r>
              <a:rPr lang="en-US" dirty="0"/>
              <a:t>MEDI-</a:t>
            </a:r>
            <a:r>
              <a:rPr lang="en-US" dirty="0" err="1"/>
              <a:t>COnSult</a:t>
            </a:r>
            <a:endParaRPr lang="en-US" dirty="0"/>
          </a:p>
        </p:txBody>
      </p:sp>
      <p:sp>
        <p:nvSpPr>
          <p:cNvPr id="5" name="Date Placeholder 4">
            <a:extLst>
              <a:ext uri="{FF2B5EF4-FFF2-40B4-BE49-F238E27FC236}">
                <a16:creationId xmlns:a16="http://schemas.microsoft.com/office/drawing/2014/main" id="{F354059F-2EA9-3529-677E-BB89C40FAA87}"/>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3E7A2FDD-DDDD-5067-DBAD-2B0EDD7422C2}"/>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6146" name="Picture 2" descr="143,702 Doctor Cartoon Stock Photos and Images - 123RF">
            <a:extLst>
              <a:ext uri="{FF2B5EF4-FFF2-40B4-BE49-F238E27FC236}">
                <a16:creationId xmlns:a16="http://schemas.microsoft.com/office/drawing/2014/main" id="{09848F62-0F38-A374-B159-73F053AC6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0944" y="803988"/>
            <a:ext cx="214312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35,631 Healthy heart cartoon Stock Vectors, Images &amp; Vector Art |  Shutterstock">
            <a:extLst>
              <a:ext uri="{FF2B5EF4-FFF2-40B4-BE49-F238E27FC236}">
                <a16:creationId xmlns:a16="http://schemas.microsoft.com/office/drawing/2014/main" id="{85DB081D-07F3-AE00-003E-F919EC5BB2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5376" y="2110663"/>
            <a:ext cx="252412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Doctor Research in Blood Sample Patient in Test Tube. Finding a Cure for  Disease Outbreak in Cartoon Flat Illustration Vector Isol Stock Vector -  Illustration of examine, forensic: 175912344">
            <a:extLst>
              <a:ext uri="{FF2B5EF4-FFF2-40B4-BE49-F238E27FC236}">
                <a16:creationId xmlns:a16="http://schemas.microsoft.com/office/drawing/2014/main" id="{53F79055-46FA-3F27-12AF-01DBBC02C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507" y="4531081"/>
            <a:ext cx="20955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13108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581192" y="877078"/>
            <a:ext cx="3568661" cy="5546836"/>
          </a:xfrm>
          <a:blipFill>
            <a:blip r:embed="rId2"/>
            <a:tile tx="0" ty="0" sx="100000" sy="100000" flip="none" algn="tl"/>
          </a:blipFill>
        </p:spPr>
        <p:txBody>
          <a:bodyPr anchor="ctr">
            <a:noAutofit/>
          </a:bodyPr>
          <a:lstStyle/>
          <a:p>
            <a:pPr algn="ctr"/>
            <a:r>
              <a:rPr lang="en-US" sz="4800" dirty="0">
                <a:solidFill>
                  <a:schemeClr val="tx1"/>
                </a:solidFill>
                <a:latin typeface="Arial Black" panose="020B0A04020102020204" pitchFamily="34" charset="0"/>
              </a:rPr>
              <a:t>Thank you</a:t>
            </a:r>
            <a:br>
              <a:rPr lang="en-US" sz="4800" dirty="0">
                <a:solidFill>
                  <a:schemeClr val="tx1"/>
                </a:solidFill>
                <a:latin typeface="Arial Black" panose="020B0A04020102020204" pitchFamily="34" charset="0"/>
              </a:rPr>
            </a:br>
            <a:endParaRPr lang="en-US" sz="4800" dirty="0">
              <a:solidFill>
                <a:schemeClr val="tx1"/>
              </a:solidFill>
              <a:latin typeface="Arial Black" panose="020B0A04020102020204" pitchFamily="34" charset="0"/>
            </a:endParaRPr>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dirty="0"/>
              <a:t>MEDI-consult</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657344" y="0"/>
            <a:ext cx="7534656" cy="6858000"/>
          </a:xfrm>
        </p:spPr>
      </p:pic>
      <p:sp>
        <p:nvSpPr>
          <p:cNvPr id="7" name="Smiley Face 6">
            <a:extLst>
              <a:ext uri="{FF2B5EF4-FFF2-40B4-BE49-F238E27FC236}">
                <a16:creationId xmlns:a16="http://schemas.microsoft.com/office/drawing/2014/main" id="{98C1F15D-67C2-8981-F239-B4EF0D8AA2B6}"/>
              </a:ext>
            </a:extLst>
          </p:cNvPr>
          <p:cNvSpPr/>
          <p:nvPr/>
        </p:nvSpPr>
        <p:spPr>
          <a:xfrm>
            <a:off x="1903445" y="4208721"/>
            <a:ext cx="877077" cy="830425"/>
          </a:xfrm>
          <a:prstGeom prst="smileyFac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161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1068108"/>
            <a:ext cx="3424138" cy="886670"/>
          </a:xfr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path path="circle">
              <a:fillToRect l="100000" t="100000"/>
            </a:path>
            <a:tileRect r="-100000" b="-100000"/>
          </a:gradFill>
        </p:spPr>
        <p:txBody>
          <a:bodyPr anchor="ctr"/>
          <a:lstStyle/>
          <a:p>
            <a:pPr algn="ctr"/>
            <a:r>
              <a:rPr lang="en-US" dirty="0">
                <a:solidFill>
                  <a:schemeClr val="tx1"/>
                </a:solidFill>
                <a:latin typeface="Arial Black" panose="020B0A04020102020204" pitchFamily="34" charset="0"/>
                <a:cs typeface="Times New Roman" panose="02020603050405020304" pitchFamily="18" charset="0"/>
              </a:rPr>
              <a:t>Agenda</a:t>
            </a:r>
            <a:r>
              <a:rPr lang="en-US" dirty="0">
                <a:solidFill>
                  <a:schemeClr val="tx1"/>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2" y="2310285"/>
            <a:ext cx="3424138" cy="3975776"/>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ormAutofit/>
          </a:bodyPr>
          <a:lstStyle/>
          <a:p>
            <a:pPr marL="285750" indent="-285750">
              <a:buFont typeface="Arial" panose="020B0604020202020204" pitchFamily="34" charset="0"/>
              <a:buChar char="•"/>
            </a:pPr>
            <a:r>
              <a:rPr lang="en-US" dirty="0">
                <a:solidFill>
                  <a:schemeClr val="tx1"/>
                </a:solidFill>
                <a:latin typeface="Arial Rounded MT Bold" panose="020F0704030504030204" pitchFamily="34" charset="0"/>
                <a:cs typeface="Times New Roman" panose="02020603050405020304" pitchFamily="18" charset="0"/>
              </a:rPr>
              <a:t>PROBLEM STATEMENT</a:t>
            </a:r>
          </a:p>
          <a:p>
            <a:pPr marL="285750" indent="-285750">
              <a:buFont typeface="Arial" panose="020B0604020202020204" pitchFamily="34" charset="0"/>
              <a:buChar char="•"/>
            </a:pPr>
            <a:r>
              <a:rPr lang="en-US" dirty="0">
                <a:solidFill>
                  <a:schemeClr val="tx1"/>
                </a:solidFill>
                <a:latin typeface="Arial Rounded MT Bold" panose="020F0704030504030204" pitchFamily="34" charset="0"/>
                <a:cs typeface="Times New Roman" panose="02020603050405020304" pitchFamily="18" charset="0"/>
              </a:rPr>
              <a:t>INTRODUCTION</a:t>
            </a:r>
          </a:p>
          <a:p>
            <a:pPr marL="285750" indent="-285750">
              <a:buFont typeface="Arial" panose="020B0604020202020204" pitchFamily="34" charset="0"/>
              <a:buChar char="•"/>
            </a:pPr>
            <a:r>
              <a:rPr lang="en-US" dirty="0">
                <a:solidFill>
                  <a:schemeClr val="tx1"/>
                </a:solidFill>
                <a:latin typeface="Arial Rounded MT Bold" panose="020F0704030504030204" pitchFamily="34" charset="0"/>
                <a:cs typeface="Times New Roman" panose="02020603050405020304" pitchFamily="18" charset="0"/>
              </a:rPr>
              <a:t>OBJECTIVES</a:t>
            </a:r>
          </a:p>
          <a:p>
            <a:pPr marL="285750" indent="-285750">
              <a:buFont typeface="Arial" panose="020B0604020202020204" pitchFamily="34" charset="0"/>
              <a:buChar char="•"/>
            </a:pPr>
            <a:r>
              <a:rPr lang="en-US" dirty="0">
                <a:solidFill>
                  <a:schemeClr val="tx1"/>
                </a:solidFill>
                <a:latin typeface="Arial Rounded MT Bold" panose="020F0704030504030204" pitchFamily="34" charset="0"/>
                <a:cs typeface="Times New Roman" panose="02020603050405020304" pitchFamily="18" charset="0"/>
              </a:rPr>
              <a:t>MODEL APPROACH</a:t>
            </a:r>
          </a:p>
          <a:p>
            <a:pPr marL="285750" indent="-285750">
              <a:buFont typeface="Arial" panose="020B0604020202020204" pitchFamily="34" charset="0"/>
              <a:buChar char="•"/>
            </a:pPr>
            <a:r>
              <a:rPr lang="en-US" dirty="0">
                <a:solidFill>
                  <a:schemeClr val="tx1"/>
                </a:solidFill>
                <a:latin typeface="Arial Rounded MT Bold" panose="020F0704030504030204" pitchFamily="34" charset="0"/>
                <a:cs typeface="Times New Roman" panose="02020603050405020304" pitchFamily="18" charset="0"/>
              </a:rPr>
              <a:t>SYSTEM ARCHITECTURE</a:t>
            </a:r>
          </a:p>
          <a:p>
            <a:pPr marL="285750" indent="-285750">
              <a:buFont typeface="Arial" panose="020B0604020202020204" pitchFamily="34" charset="0"/>
              <a:buChar char="•"/>
            </a:pPr>
            <a:r>
              <a:rPr lang="en-US" dirty="0">
                <a:solidFill>
                  <a:schemeClr val="tx1"/>
                </a:solidFill>
                <a:latin typeface="Arial Rounded MT Bold" panose="020F0704030504030204" pitchFamily="34" charset="0"/>
                <a:cs typeface="Times New Roman" panose="02020603050405020304" pitchFamily="18" charset="0"/>
              </a:rPr>
              <a:t>MODULES</a:t>
            </a:r>
          </a:p>
          <a:p>
            <a:pPr marL="285750" indent="-285750">
              <a:buFont typeface="Arial" panose="020B0604020202020204" pitchFamily="34" charset="0"/>
              <a:buChar char="•"/>
            </a:pPr>
            <a:r>
              <a:rPr lang="en-US" dirty="0">
                <a:solidFill>
                  <a:schemeClr val="tx1"/>
                </a:solidFill>
                <a:latin typeface="Arial Rounded MT Bold" panose="020F0704030504030204" pitchFamily="34" charset="0"/>
                <a:cs typeface="Times New Roman" panose="02020603050405020304" pitchFamily="18" charset="0"/>
              </a:rPr>
              <a:t>RESULT &amp; IMPLEMENTATION</a:t>
            </a:r>
          </a:p>
          <a:p>
            <a:pPr marL="285750" indent="-285750">
              <a:buFont typeface="Arial" panose="020B0604020202020204" pitchFamily="34" charset="0"/>
              <a:buChar char="•"/>
            </a:pPr>
            <a:r>
              <a:rPr lang="en-US" dirty="0">
                <a:solidFill>
                  <a:schemeClr val="tx1"/>
                </a:solidFill>
                <a:latin typeface="Arial Rounded MT Bold" panose="020F0704030504030204" pitchFamily="34" charset="0"/>
                <a:cs typeface="Times New Roman" panose="02020603050405020304" pitchFamily="18" charset="0"/>
              </a:rPr>
              <a:t>ADVANTAGES</a:t>
            </a:r>
          </a:p>
          <a:p>
            <a:pPr marL="285750" indent="-285750">
              <a:buFont typeface="Arial" panose="020B0604020202020204" pitchFamily="34" charset="0"/>
              <a:buChar char="•"/>
            </a:pPr>
            <a:r>
              <a:rPr lang="en-US" dirty="0">
                <a:solidFill>
                  <a:schemeClr val="tx1"/>
                </a:solidFill>
                <a:latin typeface="Arial Rounded MT Bold" panose="020F0704030504030204" pitchFamily="34" charset="0"/>
                <a:cs typeface="Times New Roman" panose="02020603050405020304" pitchFamily="18" charset="0"/>
              </a:rPr>
              <a:t>CONCLUSION</a:t>
            </a: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4340" y="603412"/>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dirty="0"/>
              <a:t>MEDI-CONSULT</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dirty="0"/>
              <a:t>20XX</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0C1C27-18B1-0821-3BB0-CDFC077FFE14}"/>
              </a:ext>
            </a:extLst>
          </p:cNvPr>
          <p:cNvSpPr>
            <a:spLocks noGrp="1"/>
          </p:cNvSpPr>
          <p:nvPr>
            <p:ph type="ftr" sz="quarter" idx="11"/>
          </p:nvPr>
        </p:nvSpPr>
        <p:spPr/>
        <p:txBody>
          <a:bodyPr/>
          <a:lstStyle/>
          <a:p>
            <a:r>
              <a:rPr lang="en-US" dirty="0"/>
              <a:t>MEDI-CONSULT</a:t>
            </a:r>
          </a:p>
        </p:txBody>
      </p:sp>
      <p:sp>
        <p:nvSpPr>
          <p:cNvPr id="6" name="Slide Number Placeholder 5">
            <a:extLst>
              <a:ext uri="{FF2B5EF4-FFF2-40B4-BE49-F238E27FC236}">
                <a16:creationId xmlns:a16="http://schemas.microsoft.com/office/drawing/2014/main" id="{846A194D-26FB-B368-0D1A-FFABCB7D4FFC}"/>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1" name="TextBox 10">
            <a:extLst>
              <a:ext uri="{FF2B5EF4-FFF2-40B4-BE49-F238E27FC236}">
                <a16:creationId xmlns:a16="http://schemas.microsoft.com/office/drawing/2014/main" id="{72DDDFF3-6F80-B8A5-B7B2-8A8327655E49}"/>
              </a:ext>
            </a:extLst>
          </p:cNvPr>
          <p:cNvSpPr txBox="1"/>
          <p:nvPr/>
        </p:nvSpPr>
        <p:spPr>
          <a:xfrm>
            <a:off x="951723" y="1362269"/>
            <a:ext cx="9499028" cy="984885"/>
          </a:xfrm>
          <a:prstGeom prst="rect">
            <a:avLst/>
          </a:prstGeom>
          <a:solidFill>
            <a:schemeClr val="accent1">
              <a:lumMod val="60000"/>
              <a:lumOff val="40000"/>
            </a:schemeClr>
          </a:solidFill>
        </p:spPr>
        <p:txBody>
          <a:bodyPr wrap="square" rtlCol="0" anchor="ctr">
            <a:spAutoFit/>
          </a:bodyPr>
          <a:lstStyle/>
          <a:p>
            <a:pPr algn="ctr"/>
            <a:r>
              <a:rPr lang="en-IN" sz="4000" dirty="0">
                <a:latin typeface="Arial Black" panose="020B0A04020102020204" pitchFamily="34" charset="0"/>
              </a:rPr>
              <a:t>ARE YOU HEALTHY ???</a:t>
            </a:r>
          </a:p>
          <a:p>
            <a:endParaRPr lang="en-IN" dirty="0"/>
          </a:p>
        </p:txBody>
      </p:sp>
      <p:sp>
        <p:nvSpPr>
          <p:cNvPr id="13" name="TextBox 12">
            <a:extLst>
              <a:ext uri="{FF2B5EF4-FFF2-40B4-BE49-F238E27FC236}">
                <a16:creationId xmlns:a16="http://schemas.microsoft.com/office/drawing/2014/main" id="{551BC2C1-6496-AE23-FA9D-3E1FD2CAF677}"/>
              </a:ext>
            </a:extLst>
          </p:cNvPr>
          <p:cNvSpPr txBox="1"/>
          <p:nvPr/>
        </p:nvSpPr>
        <p:spPr>
          <a:xfrm>
            <a:off x="1054359" y="2976465"/>
            <a:ext cx="5747657" cy="1661993"/>
          </a:xfrm>
          <a:prstGeom prst="rect">
            <a:avLst/>
          </a:prstGeom>
          <a:solidFill>
            <a:schemeClr val="accent3">
              <a:lumMod val="40000"/>
              <a:lumOff val="60000"/>
            </a:schemeClr>
          </a:solidFill>
        </p:spPr>
        <p:txBody>
          <a:bodyPr wrap="square" rtlCol="0">
            <a:spAutoFit/>
          </a:bodyPr>
          <a:lstStyle/>
          <a:p>
            <a:r>
              <a:rPr lang="en-IN" sz="2800" dirty="0">
                <a:latin typeface="Arial Rounded MT Bold" panose="020F0704030504030204" pitchFamily="34" charset="0"/>
              </a:rPr>
              <a:t>What will happen if you are suffering from any disease and you are unaware of it ???</a:t>
            </a:r>
          </a:p>
          <a:p>
            <a:endParaRPr lang="en-IN" dirty="0"/>
          </a:p>
        </p:txBody>
      </p:sp>
      <p:pic>
        <p:nvPicPr>
          <p:cNvPr id="1026" name="Picture 2" descr="Neck tension: Causes, symptoms, and treatment">
            <a:extLst>
              <a:ext uri="{FF2B5EF4-FFF2-40B4-BE49-F238E27FC236}">
                <a16:creationId xmlns:a16="http://schemas.microsoft.com/office/drawing/2014/main" id="{8BE587E1-4AC8-30FC-F39B-B78D27489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698" y="2969880"/>
            <a:ext cx="3020690" cy="30819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70042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963D-8AF9-1B88-BEBA-58A3DD9E3288}"/>
              </a:ext>
            </a:extLst>
          </p:cNvPr>
          <p:cNvSpPr>
            <a:spLocks noGrp="1"/>
          </p:cNvSpPr>
          <p:nvPr>
            <p:ph type="title"/>
          </p:nvPr>
        </p:nvSpPr>
        <p:spPr>
          <a:xfrm>
            <a:off x="581192" y="731520"/>
            <a:ext cx="7555101" cy="987552"/>
          </a:xfr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p:spPr>
        <p:txBody>
          <a:bodyPr anchor="ctr">
            <a:normAutofit/>
          </a:bodyPr>
          <a:lstStyle/>
          <a:p>
            <a:r>
              <a:rPr lang="en-IN" sz="3200" dirty="0">
                <a:solidFill>
                  <a:schemeClr val="tx1"/>
                </a:solidFill>
                <a:latin typeface="Arial Rounded MT Bold" panose="020F0704030504030204" pitchFamily="34"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8499F6E-99CB-2075-BB71-386943527344}"/>
              </a:ext>
            </a:extLst>
          </p:cNvPr>
          <p:cNvSpPr>
            <a:spLocks noGrp="1"/>
          </p:cNvSpPr>
          <p:nvPr>
            <p:ph idx="1"/>
          </p:nvPr>
        </p:nvSpPr>
        <p:spPr>
          <a:xfrm>
            <a:off x="581193" y="2340864"/>
            <a:ext cx="7555101" cy="3634486"/>
          </a:xfr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10800000" scaled="1"/>
            <a:tileRect/>
          </a:gradFill>
        </p:spPr>
        <p:txBody>
          <a:bodyPr/>
          <a:lstStyle/>
          <a:p>
            <a:r>
              <a:rPr lang="en-US" dirty="0">
                <a:solidFill>
                  <a:schemeClr val="tx1"/>
                </a:solidFill>
                <a:latin typeface="Arial Rounded MT Bold" panose="020F0704030504030204" pitchFamily="34" charset="0"/>
              </a:rPr>
              <a:t>There is quite a confusion among people in recognizing and predicting their diseases based on their symptoms. </a:t>
            </a:r>
          </a:p>
          <a:p>
            <a:r>
              <a:rPr lang="en-US" dirty="0">
                <a:solidFill>
                  <a:schemeClr val="tx1"/>
                </a:solidFill>
                <a:latin typeface="Arial Rounded MT Bold" panose="020F0704030504030204" pitchFamily="34" charset="0"/>
              </a:rPr>
              <a:t>At times of pandemic people can't consult doctors through physical communication.</a:t>
            </a:r>
          </a:p>
          <a:p>
            <a:r>
              <a:rPr lang="en-US" dirty="0">
                <a:solidFill>
                  <a:schemeClr val="tx1"/>
                </a:solidFill>
                <a:latin typeface="Arial Rounded MT Bold" panose="020F0704030504030204" pitchFamily="34" charset="0"/>
              </a:rPr>
              <a:t>Sometimes people feel shy to tell about what they are suffering from.</a:t>
            </a:r>
          </a:p>
          <a:p>
            <a:r>
              <a:rPr lang="en-US" dirty="0">
                <a:solidFill>
                  <a:schemeClr val="tx1"/>
                </a:solidFill>
                <a:latin typeface="Arial Rounded MT Bold" panose="020F0704030504030204" pitchFamily="34" charset="0"/>
              </a:rPr>
              <a:t>Some rural areas don’t have hospitals.</a:t>
            </a:r>
          </a:p>
          <a:p>
            <a:r>
              <a:rPr lang="en-US" dirty="0">
                <a:solidFill>
                  <a:schemeClr val="tx1"/>
                </a:solidFill>
                <a:latin typeface="Arial Rounded MT Bold" panose="020F0704030504030204" pitchFamily="34" charset="0"/>
              </a:rPr>
              <a:t>Because of busy schedules people avoid going to hospitals.</a:t>
            </a:r>
            <a:endParaRPr lang="en-IN" dirty="0">
              <a:solidFill>
                <a:schemeClr val="tx1"/>
              </a:solidFill>
              <a:latin typeface="Arial Rounded MT Bold" panose="020F0704030504030204" pitchFamily="34" charset="0"/>
            </a:endParaRPr>
          </a:p>
        </p:txBody>
      </p:sp>
      <p:sp>
        <p:nvSpPr>
          <p:cNvPr id="4" name="Footer Placeholder 3">
            <a:extLst>
              <a:ext uri="{FF2B5EF4-FFF2-40B4-BE49-F238E27FC236}">
                <a16:creationId xmlns:a16="http://schemas.microsoft.com/office/drawing/2014/main" id="{808390BB-0782-F7DE-8758-31300BC27838}"/>
              </a:ext>
            </a:extLst>
          </p:cNvPr>
          <p:cNvSpPr>
            <a:spLocks noGrp="1"/>
          </p:cNvSpPr>
          <p:nvPr>
            <p:ph type="ftr" sz="quarter" idx="11"/>
          </p:nvPr>
        </p:nvSpPr>
        <p:spPr/>
        <p:txBody>
          <a:bodyPr/>
          <a:lstStyle/>
          <a:p>
            <a:r>
              <a:rPr lang="en-US" dirty="0"/>
              <a:t>MEDI-CONSULT</a:t>
            </a:r>
          </a:p>
        </p:txBody>
      </p:sp>
      <p:sp>
        <p:nvSpPr>
          <p:cNvPr id="6" name="Slide Number Placeholder 5">
            <a:extLst>
              <a:ext uri="{FF2B5EF4-FFF2-40B4-BE49-F238E27FC236}">
                <a16:creationId xmlns:a16="http://schemas.microsoft.com/office/drawing/2014/main" id="{452B7EA8-39BE-976D-25C8-570F2E3A7E02}"/>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2054" name="Picture 6" descr="sick man suffering from sore throat, holding on neck. Cartoon flat isolated  illustration on a white background. Illness and disease symptoms concept  4599597 Vector Art at Vecteezy">
            <a:extLst>
              <a:ext uri="{FF2B5EF4-FFF2-40B4-BE49-F238E27FC236}">
                <a16:creationId xmlns:a16="http://schemas.microsoft.com/office/drawing/2014/main" id="{24F5E14B-D060-4D79-C4BE-2EE819B69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3679" y="85680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3B1583B-0BEA-514A-9666-BE4A30EED006}"/>
              </a:ext>
            </a:extLst>
          </p:cNvPr>
          <p:cNvPicPr>
            <a:picLocks noChangeAspect="1"/>
          </p:cNvPicPr>
          <p:nvPr/>
        </p:nvPicPr>
        <p:blipFill>
          <a:blip r:embed="rId3"/>
          <a:stretch>
            <a:fillRect/>
          </a:stretch>
        </p:blipFill>
        <p:spPr>
          <a:xfrm>
            <a:off x="8532747" y="2702669"/>
            <a:ext cx="2143125" cy="2143125"/>
          </a:xfrm>
          <a:prstGeom prst="rect">
            <a:avLst/>
          </a:prstGeom>
        </p:spPr>
      </p:pic>
      <p:pic>
        <p:nvPicPr>
          <p:cNvPr id="8" name="Picture 7">
            <a:extLst>
              <a:ext uri="{FF2B5EF4-FFF2-40B4-BE49-F238E27FC236}">
                <a16:creationId xmlns:a16="http://schemas.microsoft.com/office/drawing/2014/main" id="{CA21281E-74A7-5DA9-F7E6-E88A07A9D98F}"/>
              </a:ext>
            </a:extLst>
          </p:cNvPr>
          <p:cNvPicPr>
            <a:picLocks noChangeAspect="1"/>
          </p:cNvPicPr>
          <p:nvPr/>
        </p:nvPicPr>
        <p:blipFill>
          <a:blip r:embed="rId4"/>
          <a:stretch>
            <a:fillRect/>
          </a:stretch>
        </p:blipFill>
        <p:spPr>
          <a:xfrm>
            <a:off x="10204580" y="4321555"/>
            <a:ext cx="1987420" cy="1878077"/>
          </a:xfrm>
          <a:prstGeom prst="rect">
            <a:avLst/>
          </a:prstGeom>
        </p:spPr>
      </p:pic>
    </p:spTree>
    <p:extLst>
      <p:ext uri="{BB962C8B-B14F-4D97-AF65-F5344CB8AC3E}">
        <p14:creationId xmlns:p14="http://schemas.microsoft.com/office/powerpoint/2010/main" val="8372114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86F3-76A9-E4D8-0D8D-2B0435EA80AA}"/>
              </a:ext>
            </a:extLst>
          </p:cNvPr>
          <p:cNvSpPr>
            <a:spLocks noGrp="1"/>
          </p:cNvSpPr>
          <p:nvPr>
            <p:ph type="title"/>
          </p:nvPr>
        </p:nvSpPr>
        <p:spPr>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p:spPr>
        <p:txBody>
          <a:bodyPr anchor="ctr"/>
          <a:lstStyle/>
          <a:p>
            <a:pPr algn="ctr"/>
            <a:r>
              <a:rPr lang="en-IN" dirty="0">
                <a:solidFill>
                  <a:schemeClr val="tx1"/>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2D8A4B40-4AD2-5E4C-94C6-8D731E020530}"/>
              </a:ext>
            </a:extLst>
          </p:cNvPr>
          <p:cNvSpPr>
            <a:spLocks noGrp="1"/>
          </p:cNvSpPr>
          <p:nvPr>
            <p:ph idx="1"/>
          </p:nvPr>
        </p:nvSpPr>
        <p:spP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a:lstStyle/>
          <a:p>
            <a:pPr>
              <a:buFont typeface="Wingdings" panose="05000000000000000000" pitchFamily="2" charset="2"/>
              <a:buChar char="§"/>
            </a:pPr>
            <a:r>
              <a:rPr lang="en-US" dirty="0">
                <a:solidFill>
                  <a:schemeClr val="tx1"/>
                </a:solidFill>
                <a:latin typeface="Arial Rounded MT Bold" panose="020F0704030504030204" pitchFamily="34" charset="0"/>
              </a:rPr>
              <a:t>Disease prediction is to supply prediction for the assorted and customarily occurring diseases that when unchecked and sometimes ignored can turn into fatal diseases and cause a lot of problems to the patient and moreover their members of the family. </a:t>
            </a:r>
          </a:p>
          <a:p>
            <a:pPr>
              <a:buFont typeface="Wingdings" panose="05000000000000000000" pitchFamily="2" charset="2"/>
              <a:buChar char="§"/>
            </a:pPr>
            <a:r>
              <a:rPr lang="en-US" dirty="0">
                <a:solidFill>
                  <a:schemeClr val="tx1"/>
                </a:solidFill>
                <a:latin typeface="Arial Rounded MT Bold" panose="020F0704030504030204" pitchFamily="34" charset="0"/>
              </a:rPr>
              <a:t>This method will predict the foremost possible disease supported by the symptoms. </a:t>
            </a:r>
          </a:p>
          <a:p>
            <a:pPr>
              <a:buFont typeface="Wingdings" panose="05000000000000000000" pitchFamily="2" charset="2"/>
              <a:buChar char="§"/>
            </a:pPr>
            <a:r>
              <a:rPr lang="en-US" dirty="0">
                <a:solidFill>
                  <a:schemeClr val="tx1"/>
                </a:solidFill>
                <a:latin typeface="Arial Rounded MT Bold" panose="020F0704030504030204" pitchFamily="34" charset="0"/>
              </a:rPr>
              <a:t>Machine learning algorithm has two passes: Training, Testing. </a:t>
            </a:r>
          </a:p>
          <a:p>
            <a:pPr>
              <a:buFont typeface="Wingdings" panose="05000000000000000000" pitchFamily="2" charset="2"/>
              <a:buChar char="§"/>
            </a:pPr>
            <a:r>
              <a:rPr lang="en-US" dirty="0">
                <a:solidFill>
                  <a:schemeClr val="tx1"/>
                </a:solidFill>
                <a:latin typeface="Arial Rounded MT Bold" panose="020F0704030504030204" pitchFamily="34" charset="0"/>
              </a:rPr>
              <a:t>Machine Learning technology gives a good platform in the medical field so that a healthcare issue can be solved efficiently.</a:t>
            </a:r>
            <a:endParaRPr lang="en-IN" dirty="0">
              <a:solidFill>
                <a:schemeClr val="tx1"/>
              </a:solidFill>
              <a:latin typeface="Arial Rounded MT Bold" panose="020F0704030504030204" pitchFamily="34" charset="0"/>
            </a:endParaRPr>
          </a:p>
        </p:txBody>
      </p:sp>
      <p:sp>
        <p:nvSpPr>
          <p:cNvPr id="4" name="Footer Placeholder 3">
            <a:extLst>
              <a:ext uri="{FF2B5EF4-FFF2-40B4-BE49-F238E27FC236}">
                <a16:creationId xmlns:a16="http://schemas.microsoft.com/office/drawing/2014/main" id="{A68E7493-5348-5AB9-35B9-BC2C7F282CA7}"/>
              </a:ext>
            </a:extLst>
          </p:cNvPr>
          <p:cNvSpPr>
            <a:spLocks noGrp="1"/>
          </p:cNvSpPr>
          <p:nvPr>
            <p:ph type="ftr" sz="quarter" idx="11"/>
          </p:nvPr>
        </p:nvSpPr>
        <p:spPr/>
        <p:txBody>
          <a:bodyPr/>
          <a:lstStyle/>
          <a:p>
            <a:r>
              <a:rPr lang="en-US" dirty="0"/>
              <a:t>MEDI-CONSULT</a:t>
            </a:r>
          </a:p>
        </p:txBody>
      </p:sp>
      <p:sp>
        <p:nvSpPr>
          <p:cNvPr id="6" name="Slide Number Placeholder 5">
            <a:extLst>
              <a:ext uri="{FF2B5EF4-FFF2-40B4-BE49-F238E27FC236}">
                <a16:creationId xmlns:a16="http://schemas.microsoft.com/office/drawing/2014/main" id="{271109C7-4D5D-5F26-8A33-06963551D26D}"/>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7052175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B143-B479-646B-2389-F5960446F578}"/>
              </a:ext>
            </a:extLst>
          </p:cNvPr>
          <p:cNvSpPr>
            <a:spLocks noGrp="1"/>
          </p:cNvSpPr>
          <p:nvPr>
            <p:ph type="title"/>
          </p:nvPr>
        </p:nvSpPr>
        <p:spPr>
          <a:xfrm>
            <a:off x="581192" y="731520"/>
            <a:ext cx="7377819" cy="987552"/>
          </a:xfr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p:spPr>
        <p:txBody>
          <a:bodyPr anchor="ctr"/>
          <a:lstStyle/>
          <a:p>
            <a:r>
              <a:rPr lang="en-IN" dirty="0">
                <a:solidFill>
                  <a:schemeClr val="tx1"/>
                </a:solidFill>
                <a:latin typeface="Arial Black" panose="020B0A04020102020204" pitchFamily="34" charset="0"/>
              </a:rPr>
              <a:t>OBJECTIVES</a:t>
            </a:r>
          </a:p>
        </p:txBody>
      </p:sp>
      <p:sp>
        <p:nvSpPr>
          <p:cNvPr id="3" name="Content Placeholder 2">
            <a:extLst>
              <a:ext uri="{FF2B5EF4-FFF2-40B4-BE49-F238E27FC236}">
                <a16:creationId xmlns:a16="http://schemas.microsoft.com/office/drawing/2014/main" id="{0C0AA207-3E58-90DE-B501-5E6CCD577BF3}"/>
              </a:ext>
            </a:extLst>
          </p:cNvPr>
          <p:cNvSpPr>
            <a:spLocks noGrp="1"/>
          </p:cNvSpPr>
          <p:nvPr>
            <p:ph idx="1"/>
          </p:nvPr>
        </p:nvSpPr>
        <p:spPr>
          <a:xfrm>
            <a:off x="581193" y="2340864"/>
            <a:ext cx="7377819" cy="3634486"/>
          </a:xfr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2700000" scaled="1"/>
            <a:tileRect/>
          </a:gradFill>
        </p:spPr>
        <p:txBody>
          <a:bodyPr/>
          <a:lstStyle/>
          <a:p>
            <a:r>
              <a:rPr lang="en-US" dirty="0">
                <a:solidFill>
                  <a:schemeClr val="tx1"/>
                </a:solidFill>
                <a:latin typeface="Arial Rounded MT Bold" panose="020F0704030504030204" pitchFamily="34" charset="0"/>
              </a:rPr>
              <a:t>To enhance the prediction level to diagnose the disease at an earlier stage. </a:t>
            </a:r>
          </a:p>
          <a:p>
            <a:r>
              <a:rPr lang="en-US" dirty="0">
                <a:solidFill>
                  <a:schemeClr val="tx1"/>
                </a:solidFill>
                <a:latin typeface="Arial Rounded MT Bold" panose="020F0704030504030204" pitchFamily="34" charset="0"/>
              </a:rPr>
              <a:t>To reduce the cost of medical tests.</a:t>
            </a:r>
          </a:p>
          <a:p>
            <a:r>
              <a:rPr lang="en-US" dirty="0">
                <a:solidFill>
                  <a:schemeClr val="tx1"/>
                </a:solidFill>
                <a:latin typeface="Arial Rounded MT Bold" panose="020F0704030504030204" pitchFamily="34" charset="0"/>
              </a:rPr>
              <a:t>To provide a quick medical diagnosis to patients living in rural areas. </a:t>
            </a:r>
          </a:p>
          <a:p>
            <a:r>
              <a:rPr lang="en-US" dirty="0">
                <a:solidFill>
                  <a:schemeClr val="tx1"/>
                </a:solidFill>
                <a:latin typeface="Arial Rounded MT Bold" panose="020F0704030504030204" pitchFamily="34" charset="0"/>
              </a:rPr>
              <a:t>To be useful for post covid contactless systems. </a:t>
            </a:r>
          </a:p>
          <a:p>
            <a:r>
              <a:rPr lang="en-US" dirty="0">
                <a:solidFill>
                  <a:schemeClr val="tx1"/>
                </a:solidFill>
                <a:latin typeface="Arial Rounded MT Bold" panose="020F0704030504030204" pitchFamily="34" charset="0"/>
              </a:rPr>
              <a:t>To save the time of the Doctor in the decision. </a:t>
            </a:r>
          </a:p>
          <a:p>
            <a:r>
              <a:rPr lang="en-US" dirty="0">
                <a:solidFill>
                  <a:schemeClr val="tx1"/>
                </a:solidFill>
                <a:latin typeface="Arial Rounded MT Bold" panose="020F0704030504030204" pitchFamily="34" charset="0"/>
              </a:rPr>
              <a:t>To increase accuracy and yields of diagnosis.</a:t>
            </a:r>
            <a:endParaRPr lang="en-IN" dirty="0">
              <a:solidFill>
                <a:schemeClr val="tx1"/>
              </a:solidFill>
              <a:latin typeface="Arial Rounded MT Bold" panose="020F0704030504030204" pitchFamily="34" charset="0"/>
            </a:endParaRPr>
          </a:p>
        </p:txBody>
      </p:sp>
      <p:sp>
        <p:nvSpPr>
          <p:cNvPr id="4" name="Footer Placeholder 3">
            <a:extLst>
              <a:ext uri="{FF2B5EF4-FFF2-40B4-BE49-F238E27FC236}">
                <a16:creationId xmlns:a16="http://schemas.microsoft.com/office/drawing/2014/main" id="{0761AEF3-E5CB-DA07-C11D-B9589F21C359}"/>
              </a:ext>
            </a:extLst>
          </p:cNvPr>
          <p:cNvSpPr>
            <a:spLocks noGrp="1"/>
          </p:cNvSpPr>
          <p:nvPr>
            <p:ph type="ftr" sz="quarter" idx="11"/>
          </p:nvPr>
        </p:nvSpPr>
        <p:spPr/>
        <p:txBody>
          <a:bodyPr/>
          <a:lstStyle/>
          <a:p>
            <a:r>
              <a:rPr lang="en-US" dirty="0"/>
              <a:t>MEDI-CONSULT</a:t>
            </a:r>
          </a:p>
        </p:txBody>
      </p:sp>
      <p:sp>
        <p:nvSpPr>
          <p:cNvPr id="5" name="Date Placeholder 4">
            <a:extLst>
              <a:ext uri="{FF2B5EF4-FFF2-40B4-BE49-F238E27FC236}">
                <a16:creationId xmlns:a16="http://schemas.microsoft.com/office/drawing/2014/main" id="{B003279E-FFF1-47C3-DDFA-63FA6CCED6D0}"/>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9E6233CD-3827-37C7-2CDB-0E8C974D1C3C}"/>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8194" name="Picture 2" descr="Target With Arrow. Goal Achieve Concept. Vector Illustration In Cartoon And  Flat Style. Isolated On White Background Royalty Free SVG, Cliparts,  Vectors, And Stock Illustration. Image 131879512.">
            <a:extLst>
              <a:ext uri="{FF2B5EF4-FFF2-40B4-BE49-F238E27FC236}">
                <a16:creationId xmlns:a16="http://schemas.microsoft.com/office/drawing/2014/main" id="{2FE595B1-FC59-4336-6A92-0FFE4B6C6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195" y="1290717"/>
            <a:ext cx="2390775" cy="1914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196" name="Picture 4" descr="Illustration vector graphic cartoon character of Achieving goals 5374402  Vector Art at Vecteezy">
            <a:extLst>
              <a:ext uri="{FF2B5EF4-FFF2-40B4-BE49-F238E27FC236}">
                <a16:creationId xmlns:a16="http://schemas.microsoft.com/office/drawing/2014/main" id="{ECDB95E1-3554-1BFD-D52F-21B954E12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757" y="3909703"/>
            <a:ext cx="2533650" cy="1809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65987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7635-F2EF-7F20-A9F2-08E8030B06FB}"/>
              </a:ext>
            </a:extLst>
          </p:cNvPr>
          <p:cNvSpPr>
            <a:spLocks noGrp="1"/>
          </p:cNvSpPr>
          <p:nvPr>
            <p:ph type="title"/>
          </p:nvPr>
        </p:nvSpPr>
        <p:spPr>
          <a:xfrm>
            <a:off x="581192" y="731520"/>
            <a:ext cx="11029616" cy="546774"/>
          </a:xfrm>
        </p:spPr>
        <p:txBody>
          <a:bodyPr/>
          <a:lstStyle/>
          <a:p>
            <a:r>
              <a:rPr lang="en-IN" dirty="0">
                <a:solidFill>
                  <a:schemeClr val="tx1"/>
                </a:solidFill>
                <a:latin typeface="Arial Black" panose="020B0A04020102020204" pitchFamily="34" charset="0"/>
              </a:rPr>
              <a:t> DESIGN OF MODEL</a:t>
            </a:r>
          </a:p>
        </p:txBody>
      </p:sp>
      <p:sp>
        <p:nvSpPr>
          <p:cNvPr id="3" name="Content Placeholder 2">
            <a:extLst>
              <a:ext uri="{FF2B5EF4-FFF2-40B4-BE49-F238E27FC236}">
                <a16:creationId xmlns:a16="http://schemas.microsoft.com/office/drawing/2014/main" id="{C1F3D347-A66B-388F-3835-34F7518DADBC}"/>
              </a:ext>
            </a:extLst>
          </p:cNvPr>
          <p:cNvSpPr>
            <a:spLocks noGrp="1"/>
          </p:cNvSpPr>
          <p:nvPr>
            <p:ph idx="1"/>
          </p:nvPr>
        </p:nvSpPr>
        <p:spPr>
          <a:xfrm>
            <a:off x="581192" y="1436914"/>
            <a:ext cx="11029615" cy="4538436"/>
          </a:xfrm>
        </p:spPr>
        <p:txBody>
          <a:bodyPr/>
          <a:lstStyle/>
          <a:p>
            <a:endParaRPr lang="en-IN" dirty="0"/>
          </a:p>
        </p:txBody>
      </p:sp>
      <p:sp>
        <p:nvSpPr>
          <p:cNvPr id="4" name="Footer Placeholder 3">
            <a:extLst>
              <a:ext uri="{FF2B5EF4-FFF2-40B4-BE49-F238E27FC236}">
                <a16:creationId xmlns:a16="http://schemas.microsoft.com/office/drawing/2014/main" id="{61AEA5BC-3B14-9878-6450-DE84CD2D73D5}"/>
              </a:ext>
            </a:extLst>
          </p:cNvPr>
          <p:cNvSpPr>
            <a:spLocks noGrp="1"/>
          </p:cNvSpPr>
          <p:nvPr>
            <p:ph type="ftr" sz="quarter" idx="11"/>
          </p:nvPr>
        </p:nvSpPr>
        <p:spPr/>
        <p:txBody>
          <a:bodyPr/>
          <a:lstStyle/>
          <a:p>
            <a:r>
              <a:rPr lang="en-US" dirty="0"/>
              <a:t>MEDI-CONSULT</a:t>
            </a:r>
          </a:p>
        </p:txBody>
      </p:sp>
      <p:sp>
        <p:nvSpPr>
          <p:cNvPr id="6" name="Slide Number Placeholder 5">
            <a:extLst>
              <a:ext uri="{FF2B5EF4-FFF2-40B4-BE49-F238E27FC236}">
                <a16:creationId xmlns:a16="http://schemas.microsoft.com/office/drawing/2014/main" id="{D010B91C-3F1E-61F1-2DDC-A0BA556A05D1}"/>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7" name="Rectangle 6">
            <a:extLst>
              <a:ext uri="{FF2B5EF4-FFF2-40B4-BE49-F238E27FC236}">
                <a16:creationId xmlns:a16="http://schemas.microsoft.com/office/drawing/2014/main" id="{CE0B8740-05D0-3E59-90F4-5411102133D3}"/>
              </a:ext>
            </a:extLst>
          </p:cNvPr>
          <p:cNvSpPr/>
          <p:nvPr/>
        </p:nvSpPr>
        <p:spPr>
          <a:xfrm>
            <a:off x="712236" y="1560091"/>
            <a:ext cx="10767526" cy="4310743"/>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2BDD220-EDA5-0F3F-3E8B-3095C50B003D}"/>
              </a:ext>
            </a:extLst>
          </p:cNvPr>
          <p:cNvSpPr txBox="1"/>
          <p:nvPr/>
        </p:nvSpPr>
        <p:spPr>
          <a:xfrm>
            <a:off x="4242735" y="1774277"/>
            <a:ext cx="3629608" cy="646331"/>
          </a:xfrm>
          <a:prstGeom prst="rect">
            <a:avLst/>
          </a:prstGeom>
          <a:noFill/>
        </p:spPr>
        <p:txBody>
          <a:bodyPr wrap="square" rtlCol="0" anchor="ctr">
            <a:spAutoFit/>
          </a:bodyPr>
          <a:lstStyle/>
          <a:p>
            <a:pPr algn="ctr"/>
            <a:r>
              <a:rPr lang="en-IN" sz="3600" dirty="0">
                <a:solidFill>
                  <a:schemeClr val="bg1"/>
                </a:solidFill>
              </a:rPr>
              <a:t>MEDI-CONSULT</a:t>
            </a:r>
          </a:p>
        </p:txBody>
      </p:sp>
      <p:sp>
        <p:nvSpPr>
          <p:cNvPr id="9" name="TextBox 8">
            <a:extLst>
              <a:ext uri="{FF2B5EF4-FFF2-40B4-BE49-F238E27FC236}">
                <a16:creationId xmlns:a16="http://schemas.microsoft.com/office/drawing/2014/main" id="{7C3A2CE4-53A7-880A-1CBD-C3D330323626}"/>
              </a:ext>
            </a:extLst>
          </p:cNvPr>
          <p:cNvSpPr txBox="1"/>
          <p:nvPr/>
        </p:nvSpPr>
        <p:spPr>
          <a:xfrm>
            <a:off x="1828441" y="2944914"/>
            <a:ext cx="2286000" cy="369332"/>
          </a:xfrm>
          <a:prstGeom prst="rect">
            <a:avLst/>
          </a:prstGeom>
          <a:solidFill>
            <a:schemeClr val="accent1">
              <a:lumMod val="40000"/>
              <a:lumOff val="60000"/>
            </a:schemeClr>
          </a:solidFill>
        </p:spPr>
        <p:txBody>
          <a:bodyPr wrap="square" rtlCol="0">
            <a:spAutoFit/>
          </a:bodyPr>
          <a:lstStyle/>
          <a:p>
            <a:r>
              <a:rPr lang="en-IN" dirty="0"/>
              <a:t>SELECT SYMPTOM 1</a:t>
            </a:r>
          </a:p>
        </p:txBody>
      </p:sp>
      <p:sp>
        <p:nvSpPr>
          <p:cNvPr id="10" name="TextBox 9">
            <a:extLst>
              <a:ext uri="{FF2B5EF4-FFF2-40B4-BE49-F238E27FC236}">
                <a16:creationId xmlns:a16="http://schemas.microsoft.com/office/drawing/2014/main" id="{80440C4F-B0CD-D0CC-53C4-2B21B4FEF5EF}"/>
              </a:ext>
            </a:extLst>
          </p:cNvPr>
          <p:cNvSpPr txBox="1"/>
          <p:nvPr/>
        </p:nvSpPr>
        <p:spPr>
          <a:xfrm>
            <a:off x="1837771" y="3420305"/>
            <a:ext cx="2276670" cy="369332"/>
          </a:xfrm>
          <a:prstGeom prst="rect">
            <a:avLst/>
          </a:prstGeom>
          <a:solidFill>
            <a:schemeClr val="accent1">
              <a:lumMod val="40000"/>
              <a:lumOff val="60000"/>
            </a:schemeClr>
          </a:solidFill>
        </p:spPr>
        <p:txBody>
          <a:bodyPr wrap="square" rtlCol="0">
            <a:spAutoFit/>
          </a:bodyPr>
          <a:lstStyle/>
          <a:p>
            <a:r>
              <a:rPr lang="en-IN" dirty="0"/>
              <a:t>SELECT SYMPTOM 2</a:t>
            </a:r>
          </a:p>
        </p:txBody>
      </p:sp>
      <p:sp>
        <p:nvSpPr>
          <p:cNvPr id="11" name="TextBox 10">
            <a:extLst>
              <a:ext uri="{FF2B5EF4-FFF2-40B4-BE49-F238E27FC236}">
                <a16:creationId xmlns:a16="http://schemas.microsoft.com/office/drawing/2014/main" id="{33C4E7E9-1146-0D51-6A0B-5D84BA51C8F3}"/>
              </a:ext>
            </a:extLst>
          </p:cNvPr>
          <p:cNvSpPr txBox="1"/>
          <p:nvPr/>
        </p:nvSpPr>
        <p:spPr>
          <a:xfrm>
            <a:off x="1828441" y="3921508"/>
            <a:ext cx="2276670" cy="369332"/>
          </a:xfrm>
          <a:prstGeom prst="rect">
            <a:avLst/>
          </a:prstGeom>
          <a:solidFill>
            <a:schemeClr val="accent1">
              <a:lumMod val="40000"/>
              <a:lumOff val="60000"/>
            </a:schemeClr>
          </a:solidFill>
        </p:spPr>
        <p:txBody>
          <a:bodyPr wrap="square" rtlCol="0">
            <a:spAutoFit/>
          </a:bodyPr>
          <a:lstStyle/>
          <a:p>
            <a:r>
              <a:rPr lang="en-IN" dirty="0"/>
              <a:t>SELECT SYMPTOM 3</a:t>
            </a:r>
          </a:p>
        </p:txBody>
      </p:sp>
      <p:sp>
        <p:nvSpPr>
          <p:cNvPr id="12" name="TextBox 11">
            <a:extLst>
              <a:ext uri="{FF2B5EF4-FFF2-40B4-BE49-F238E27FC236}">
                <a16:creationId xmlns:a16="http://schemas.microsoft.com/office/drawing/2014/main" id="{FDE9C1C6-D9DB-748F-31FD-7859447BD512}"/>
              </a:ext>
            </a:extLst>
          </p:cNvPr>
          <p:cNvSpPr txBox="1"/>
          <p:nvPr/>
        </p:nvSpPr>
        <p:spPr>
          <a:xfrm>
            <a:off x="1828441" y="4422711"/>
            <a:ext cx="2286000" cy="369332"/>
          </a:xfrm>
          <a:prstGeom prst="rect">
            <a:avLst/>
          </a:prstGeom>
          <a:solidFill>
            <a:schemeClr val="accent1">
              <a:lumMod val="40000"/>
              <a:lumOff val="60000"/>
            </a:schemeClr>
          </a:solidFill>
        </p:spPr>
        <p:txBody>
          <a:bodyPr wrap="square" rtlCol="0">
            <a:spAutoFit/>
          </a:bodyPr>
          <a:lstStyle/>
          <a:p>
            <a:r>
              <a:rPr lang="en-IN" dirty="0"/>
              <a:t>SELECT SYMPTOM 4</a:t>
            </a:r>
          </a:p>
        </p:txBody>
      </p:sp>
      <p:sp>
        <p:nvSpPr>
          <p:cNvPr id="14" name="Rectangle 13">
            <a:extLst>
              <a:ext uri="{FF2B5EF4-FFF2-40B4-BE49-F238E27FC236}">
                <a16:creationId xmlns:a16="http://schemas.microsoft.com/office/drawing/2014/main" id="{02EE87D3-37A8-0C65-0803-277FC7A4AD43}"/>
              </a:ext>
            </a:extLst>
          </p:cNvPr>
          <p:cNvSpPr/>
          <p:nvPr/>
        </p:nvSpPr>
        <p:spPr>
          <a:xfrm>
            <a:off x="4870580" y="2944914"/>
            <a:ext cx="1894114" cy="3487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71DF037E-5AFA-718B-693E-556D9B77FC2F}"/>
              </a:ext>
            </a:extLst>
          </p:cNvPr>
          <p:cNvSpPr/>
          <p:nvPr/>
        </p:nvSpPr>
        <p:spPr>
          <a:xfrm>
            <a:off x="4870580" y="3429000"/>
            <a:ext cx="1894114" cy="3338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416A2878-1F97-93AD-30C2-1AC4AAE06441}"/>
              </a:ext>
            </a:extLst>
          </p:cNvPr>
          <p:cNvSpPr/>
          <p:nvPr/>
        </p:nvSpPr>
        <p:spPr>
          <a:xfrm>
            <a:off x="4870580" y="3921508"/>
            <a:ext cx="1894114"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67992A24-46A2-19A8-B4E3-38D01F7553D0}"/>
              </a:ext>
            </a:extLst>
          </p:cNvPr>
          <p:cNvSpPr/>
          <p:nvPr/>
        </p:nvSpPr>
        <p:spPr>
          <a:xfrm>
            <a:off x="4870580" y="4422711"/>
            <a:ext cx="1894114"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6F5FD80-EB5C-EEC3-397C-BFCF642B99DC}"/>
              </a:ext>
            </a:extLst>
          </p:cNvPr>
          <p:cNvSpPr txBox="1"/>
          <p:nvPr/>
        </p:nvSpPr>
        <p:spPr>
          <a:xfrm>
            <a:off x="7417837" y="2904843"/>
            <a:ext cx="2136710" cy="369332"/>
          </a:xfrm>
          <a:prstGeom prst="rect">
            <a:avLst/>
          </a:prstGeom>
          <a:solidFill>
            <a:srgbClr val="FFFF00"/>
          </a:solidFill>
        </p:spPr>
        <p:txBody>
          <a:bodyPr wrap="square" rtlCol="0">
            <a:spAutoFit/>
          </a:bodyPr>
          <a:lstStyle/>
          <a:p>
            <a:r>
              <a:rPr lang="en-IN" dirty="0"/>
              <a:t>DECISION TREE</a:t>
            </a:r>
          </a:p>
        </p:txBody>
      </p:sp>
      <p:sp>
        <p:nvSpPr>
          <p:cNvPr id="20" name="TextBox 19">
            <a:extLst>
              <a:ext uri="{FF2B5EF4-FFF2-40B4-BE49-F238E27FC236}">
                <a16:creationId xmlns:a16="http://schemas.microsoft.com/office/drawing/2014/main" id="{2FD0B583-F931-946D-2ABD-F70CF93D14A4}"/>
              </a:ext>
            </a:extLst>
          </p:cNvPr>
          <p:cNvSpPr txBox="1"/>
          <p:nvPr/>
        </p:nvSpPr>
        <p:spPr>
          <a:xfrm>
            <a:off x="7414154" y="3625618"/>
            <a:ext cx="2136710" cy="369332"/>
          </a:xfrm>
          <a:prstGeom prst="rect">
            <a:avLst/>
          </a:prstGeom>
          <a:solidFill>
            <a:srgbClr val="FFFF00"/>
          </a:solidFill>
        </p:spPr>
        <p:txBody>
          <a:bodyPr wrap="square" rtlCol="0">
            <a:spAutoFit/>
          </a:bodyPr>
          <a:lstStyle/>
          <a:p>
            <a:r>
              <a:rPr lang="en-IN" dirty="0"/>
              <a:t>RANDOM FOREST</a:t>
            </a:r>
          </a:p>
        </p:txBody>
      </p:sp>
      <p:sp>
        <p:nvSpPr>
          <p:cNvPr id="21" name="TextBox 20">
            <a:extLst>
              <a:ext uri="{FF2B5EF4-FFF2-40B4-BE49-F238E27FC236}">
                <a16:creationId xmlns:a16="http://schemas.microsoft.com/office/drawing/2014/main" id="{243441F0-FDCA-3615-A2F5-D9E34C6E627C}"/>
              </a:ext>
            </a:extLst>
          </p:cNvPr>
          <p:cNvSpPr txBox="1"/>
          <p:nvPr/>
        </p:nvSpPr>
        <p:spPr>
          <a:xfrm>
            <a:off x="7417837" y="4258926"/>
            <a:ext cx="2136710" cy="369332"/>
          </a:xfrm>
          <a:prstGeom prst="rect">
            <a:avLst/>
          </a:prstGeom>
          <a:solidFill>
            <a:srgbClr val="FFFF00"/>
          </a:solidFill>
        </p:spPr>
        <p:txBody>
          <a:bodyPr wrap="square" rtlCol="0">
            <a:spAutoFit/>
          </a:bodyPr>
          <a:lstStyle/>
          <a:p>
            <a:r>
              <a:rPr lang="en-IN" dirty="0"/>
              <a:t>NAÏVE BAYES</a:t>
            </a:r>
          </a:p>
        </p:txBody>
      </p:sp>
      <p:sp>
        <p:nvSpPr>
          <p:cNvPr id="22" name="TextBox 21">
            <a:extLst>
              <a:ext uri="{FF2B5EF4-FFF2-40B4-BE49-F238E27FC236}">
                <a16:creationId xmlns:a16="http://schemas.microsoft.com/office/drawing/2014/main" id="{C5F50BC4-9B2E-225B-5585-A72402FBAD1D}"/>
              </a:ext>
            </a:extLst>
          </p:cNvPr>
          <p:cNvSpPr txBox="1"/>
          <p:nvPr/>
        </p:nvSpPr>
        <p:spPr>
          <a:xfrm>
            <a:off x="4870580" y="5240607"/>
            <a:ext cx="1894114" cy="369332"/>
          </a:xfrm>
          <a:prstGeom prst="rect">
            <a:avLst/>
          </a:prstGeom>
          <a:noFill/>
        </p:spPr>
        <p:txBody>
          <a:bodyPr wrap="square" rtlCol="0">
            <a:spAutoFit/>
          </a:bodyPr>
          <a:lstStyle/>
          <a:p>
            <a:r>
              <a:rPr lang="en-IN" dirty="0"/>
              <a:t>RESULT 1</a:t>
            </a:r>
          </a:p>
        </p:txBody>
      </p:sp>
      <p:sp>
        <p:nvSpPr>
          <p:cNvPr id="23" name="TextBox 22">
            <a:extLst>
              <a:ext uri="{FF2B5EF4-FFF2-40B4-BE49-F238E27FC236}">
                <a16:creationId xmlns:a16="http://schemas.microsoft.com/office/drawing/2014/main" id="{F4D338BC-4A3F-2576-7274-2FD12432D4AE}"/>
              </a:ext>
            </a:extLst>
          </p:cNvPr>
          <p:cNvSpPr txBox="1"/>
          <p:nvPr/>
        </p:nvSpPr>
        <p:spPr>
          <a:xfrm>
            <a:off x="9990106" y="2899195"/>
            <a:ext cx="1038678" cy="369332"/>
          </a:xfrm>
          <a:prstGeom prst="rect">
            <a:avLst/>
          </a:prstGeom>
          <a:solidFill>
            <a:schemeClr val="accent5">
              <a:lumMod val="60000"/>
              <a:lumOff val="40000"/>
            </a:schemeClr>
          </a:solidFill>
        </p:spPr>
        <p:txBody>
          <a:bodyPr wrap="square" rtlCol="0">
            <a:spAutoFit/>
          </a:bodyPr>
          <a:lstStyle/>
          <a:p>
            <a:r>
              <a:rPr lang="en-IN" dirty="0"/>
              <a:t>RESULT</a:t>
            </a:r>
          </a:p>
        </p:txBody>
      </p:sp>
      <p:sp>
        <p:nvSpPr>
          <p:cNvPr id="24" name="TextBox 23">
            <a:extLst>
              <a:ext uri="{FF2B5EF4-FFF2-40B4-BE49-F238E27FC236}">
                <a16:creationId xmlns:a16="http://schemas.microsoft.com/office/drawing/2014/main" id="{CA0BBA51-9272-3279-672F-07A22CEB3E84}"/>
              </a:ext>
            </a:extLst>
          </p:cNvPr>
          <p:cNvSpPr txBox="1"/>
          <p:nvPr/>
        </p:nvSpPr>
        <p:spPr>
          <a:xfrm>
            <a:off x="9990106" y="3604971"/>
            <a:ext cx="1038677" cy="369332"/>
          </a:xfrm>
          <a:prstGeom prst="rect">
            <a:avLst/>
          </a:prstGeom>
          <a:solidFill>
            <a:schemeClr val="accent5">
              <a:lumMod val="60000"/>
              <a:lumOff val="40000"/>
            </a:schemeClr>
          </a:solidFill>
        </p:spPr>
        <p:txBody>
          <a:bodyPr wrap="square" rtlCol="0">
            <a:spAutoFit/>
          </a:bodyPr>
          <a:lstStyle/>
          <a:p>
            <a:r>
              <a:rPr lang="en-IN" dirty="0"/>
              <a:t>RESULT</a:t>
            </a:r>
          </a:p>
        </p:txBody>
      </p:sp>
      <p:sp>
        <p:nvSpPr>
          <p:cNvPr id="25" name="TextBox 24">
            <a:extLst>
              <a:ext uri="{FF2B5EF4-FFF2-40B4-BE49-F238E27FC236}">
                <a16:creationId xmlns:a16="http://schemas.microsoft.com/office/drawing/2014/main" id="{596E2CBC-32F5-45ED-E669-C0BA6D4046A0}"/>
              </a:ext>
            </a:extLst>
          </p:cNvPr>
          <p:cNvSpPr txBox="1"/>
          <p:nvPr/>
        </p:nvSpPr>
        <p:spPr>
          <a:xfrm>
            <a:off x="9990104" y="4258926"/>
            <a:ext cx="1038679" cy="369332"/>
          </a:xfrm>
          <a:prstGeom prst="rect">
            <a:avLst/>
          </a:prstGeom>
          <a:solidFill>
            <a:schemeClr val="accent5">
              <a:lumMod val="60000"/>
              <a:lumOff val="40000"/>
            </a:schemeClr>
          </a:solidFill>
        </p:spPr>
        <p:txBody>
          <a:bodyPr wrap="square" rtlCol="0">
            <a:spAutoFit/>
          </a:bodyPr>
          <a:lstStyle/>
          <a:p>
            <a:r>
              <a:rPr lang="en-IN" dirty="0"/>
              <a:t>RESULT</a:t>
            </a:r>
          </a:p>
        </p:txBody>
      </p:sp>
    </p:spTree>
    <p:extLst>
      <p:ext uri="{BB962C8B-B14F-4D97-AF65-F5344CB8AC3E}">
        <p14:creationId xmlns:p14="http://schemas.microsoft.com/office/powerpoint/2010/main" val="18563932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541E-8935-8FD7-AAA8-F592E8786568}"/>
              </a:ext>
            </a:extLst>
          </p:cNvPr>
          <p:cNvSpPr>
            <a:spLocks noGrp="1"/>
          </p:cNvSpPr>
          <p:nvPr>
            <p:ph type="title"/>
          </p:nvPr>
        </p:nvSpPr>
        <p:spPr>
          <a:xfrm>
            <a:off x="581192" y="904748"/>
            <a:ext cx="4129704" cy="987552"/>
          </a:xfr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p:spPr>
        <p:txBody>
          <a:bodyPr anchor="ctr"/>
          <a:lstStyle/>
          <a:p>
            <a:r>
              <a:rPr lang="en-IN" dirty="0">
                <a:solidFill>
                  <a:schemeClr val="tx1"/>
                </a:solidFill>
                <a:latin typeface="Arial Black" panose="020B0A04020102020204" pitchFamily="34" charset="0"/>
              </a:rPr>
              <a:t>MODEL APPROACH</a:t>
            </a:r>
          </a:p>
        </p:txBody>
      </p:sp>
      <p:sp>
        <p:nvSpPr>
          <p:cNvPr id="3" name="Content Placeholder 2">
            <a:extLst>
              <a:ext uri="{FF2B5EF4-FFF2-40B4-BE49-F238E27FC236}">
                <a16:creationId xmlns:a16="http://schemas.microsoft.com/office/drawing/2014/main" id="{32513CCD-DC0A-4850-0555-70F47F81F5B0}"/>
              </a:ext>
            </a:extLst>
          </p:cNvPr>
          <p:cNvSpPr>
            <a:spLocks noGrp="1"/>
          </p:cNvSpPr>
          <p:nvPr>
            <p:ph idx="1"/>
          </p:nvPr>
        </p:nvSpPr>
        <p:spPr>
          <a:xfrm>
            <a:off x="581192" y="2340863"/>
            <a:ext cx="4129704" cy="3666397"/>
          </a:xfr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8100000" scaled="1"/>
            <a:tileRect/>
          </a:gradFill>
        </p:spPr>
        <p:txBody>
          <a:bodyPr>
            <a:normAutofit/>
          </a:bodyPr>
          <a:lstStyle/>
          <a:p>
            <a:r>
              <a:rPr lang="en-IN" sz="2000" dirty="0">
                <a:solidFill>
                  <a:schemeClr val="tx1"/>
                </a:solidFill>
                <a:latin typeface="Arial Rounded MT Bold" panose="020F0704030504030204" pitchFamily="34" charset="0"/>
              </a:rPr>
              <a:t>Gathering data</a:t>
            </a:r>
          </a:p>
          <a:p>
            <a:r>
              <a:rPr lang="en-IN" sz="2000" dirty="0">
                <a:solidFill>
                  <a:schemeClr val="tx1"/>
                </a:solidFill>
                <a:latin typeface="Arial Rounded MT Bold" panose="020F0704030504030204" pitchFamily="34" charset="0"/>
              </a:rPr>
              <a:t>Data Wrangling</a:t>
            </a:r>
          </a:p>
          <a:p>
            <a:r>
              <a:rPr lang="en-IN" sz="2000" dirty="0">
                <a:solidFill>
                  <a:schemeClr val="tx1"/>
                </a:solidFill>
                <a:latin typeface="Arial Rounded MT Bold" panose="020F0704030504030204" pitchFamily="34" charset="0"/>
              </a:rPr>
              <a:t>Data analysis</a:t>
            </a:r>
          </a:p>
          <a:p>
            <a:r>
              <a:rPr lang="en-IN" sz="2000" dirty="0">
                <a:solidFill>
                  <a:schemeClr val="tx1"/>
                </a:solidFill>
                <a:latin typeface="Arial Rounded MT Bold" panose="020F0704030504030204" pitchFamily="34" charset="0"/>
              </a:rPr>
              <a:t>Training the Model </a:t>
            </a:r>
          </a:p>
          <a:p>
            <a:r>
              <a:rPr lang="en-IN" sz="2000" dirty="0">
                <a:solidFill>
                  <a:schemeClr val="tx1"/>
                </a:solidFill>
                <a:latin typeface="Arial Rounded MT Bold" panose="020F0704030504030204" pitchFamily="34" charset="0"/>
              </a:rPr>
              <a:t>Testing the Model</a:t>
            </a:r>
          </a:p>
          <a:p>
            <a:r>
              <a:rPr lang="en-IN" sz="2000" dirty="0">
                <a:solidFill>
                  <a:schemeClr val="tx1"/>
                </a:solidFill>
                <a:latin typeface="Arial Rounded MT Bold" panose="020F0704030504030204" pitchFamily="34" charset="0"/>
              </a:rPr>
              <a:t>Inference</a:t>
            </a:r>
          </a:p>
        </p:txBody>
      </p:sp>
      <p:sp>
        <p:nvSpPr>
          <p:cNvPr id="4" name="Footer Placeholder 3">
            <a:extLst>
              <a:ext uri="{FF2B5EF4-FFF2-40B4-BE49-F238E27FC236}">
                <a16:creationId xmlns:a16="http://schemas.microsoft.com/office/drawing/2014/main" id="{94C6AC7D-4B9E-FD94-18B4-488EE57DAA0C}"/>
              </a:ext>
            </a:extLst>
          </p:cNvPr>
          <p:cNvSpPr>
            <a:spLocks noGrp="1"/>
          </p:cNvSpPr>
          <p:nvPr>
            <p:ph type="ftr" sz="quarter" idx="11"/>
          </p:nvPr>
        </p:nvSpPr>
        <p:spPr/>
        <p:txBody>
          <a:bodyPr/>
          <a:lstStyle/>
          <a:p>
            <a:r>
              <a:rPr lang="en-US" dirty="0"/>
              <a:t>MEDI-CONSULT</a:t>
            </a:r>
          </a:p>
        </p:txBody>
      </p:sp>
      <p:sp>
        <p:nvSpPr>
          <p:cNvPr id="5" name="Date Placeholder 4">
            <a:extLst>
              <a:ext uri="{FF2B5EF4-FFF2-40B4-BE49-F238E27FC236}">
                <a16:creationId xmlns:a16="http://schemas.microsoft.com/office/drawing/2014/main" id="{30AF959A-CCB4-0A8D-267D-1968981700BA}"/>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DEE8006-C1BC-24BD-D24D-0F2FC6D10617}"/>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4098" name="Picture 2" descr="Design Concept Illustration Vector Art PNG, Machine Learning Illustration  Concept Flat Design Concept Of Web Page Design For Website And Mobile  Websitevector Illustration, Illustration, Technology, Learning PNG Image  For Free Download">
            <a:extLst>
              <a:ext uri="{FF2B5EF4-FFF2-40B4-BE49-F238E27FC236}">
                <a16:creationId xmlns:a16="http://schemas.microsoft.com/office/drawing/2014/main" id="{02AD0234-8220-D453-7C44-7EFD76AA0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783" y="626687"/>
            <a:ext cx="6096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3733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8E67-B08F-54F7-0793-F95BECB01530}"/>
              </a:ext>
            </a:extLst>
          </p:cNvPr>
          <p:cNvSpPr>
            <a:spLocks noGrp="1"/>
          </p:cNvSpPr>
          <p:nvPr>
            <p:ph type="title"/>
          </p:nvPr>
        </p:nvSpPr>
        <p:spPr>
          <a:xfrm>
            <a:off x="581192" y="731520"/>
            <a:ext cx="11029616" cy="500380"/>
          </a:xfrm>
        </p:spPr>
        <p:txBody>
          <a:bodyPr>
            <a:normAutofit fontScale="90000"/>
          </a:bodyPr>
          <a:lstStyle/>
          <a:p>
            <a:r>
              <a:rPr lang="en-IN" dirty="0"/>
              <a:t> </a:t>
            </a:r>
            <a:r>
              <a:rPr lang="en-IN" b="1" dirty="0">
                <a:solidFill>
                  <a:schemeClr val="tx1"/>
                </a:solidFill>
                <a:latin typeface="Arial Black" panose="020B0A04020102020204" pitchFamily="34" charset="0"/>
              </a:rPr>
              <a:t>SYSTEM ARCHITECTURE</a:t>
            </a:r>
          </a:p>
        </p:txBody>
      </p:sp>
      <p:sp>
        <p:nvSpPr>
          <p:cNvPr id="4" name="Footer Placeholder 3">
            <a:extLst>
              <a:ext uri="{FF2B5EF4-FFF2-40B4-BE49-F238E27FC236}">
                <a16:creationId xmlns:a16="http://schemas.microsoft.com/office/drawing/2014/main" id="{DF9FCC00-3F5D-B470-CB98-1B78383D2248}"/>
              </a:ext>
            </a:extLst>
          </p:cNvPr>
          <p:cNvSpPr>
            <a:spLocks noGrp="1"/>
          </p:cNvSpPr>
          <p:nvPr>
            <p:ph type="ftr" sz="quarter" idx="11"/>
          </p:nvPr>
        </p:nvSpPr>
        <p:spPr/>
        <p:txBody>
          <a:bodyPr/>
          <a:lstStyle/>
          <a:p>
            <a:r>
              <a:rPr lang="en-US" dirty="0"/>
              <a:t>MEDI-CONSULT</a:t>
            </a:r>
          </a:p>
        </p:txBody>
      </p:sp>
      <p:sp>
        <p:nvSpPr>
          <p:cNvPr id="5" name="Date Placeholder 4">
            <a:extLst>
              <a:ext uri="{FF2B5EF4-FFF2-40B4-BE49-F238E27FC236}">
                <a16:creationId xmlns:a16="http://schemas.microsoft.com/office/drawing/2014/main" id="{9CF02355-08D0-E5EA-53A7-5F7FA8F0030A}"/>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AD66157E-3C10-02FB-DCE2-97C5CA085AEA}"/>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9" name="Content Placeholder 8">
            <a:extLst>
              <a:ext uri="{FF2B5EF4-FFF2-40B4-BE49-F238E27FC236}">
                <a16:creationId xmlns:a16="http://schemas.microsoft.com/office/drawing/2014/main" id="{277CAD22-9BA4-DD5A-A2D8-E9C6601E60F3}"/>
              </a:ext>
            </a:extLst>
          </p:cNvPr>
          <p:cNvSpPr>
            <a:spLocks noGrp="1"/>
          </p:cNvSpPr>
          <p:nvPr>
            <p:ph idx="1"/>
          </p:nvPr>
        </p:nvSpPr>
        <p:spPr>
          <a:xfrm>
            <a:off x="712167" y="1250950"/>
            <a:ext cx="11029615" cy="5102416"/>
          </a:xfrm>
          <a:solidFill>
            <a:schemeClr val="accent1">
              <a:lumMod val="60000"/>
              <a:lumOff val="40000"/>
            </a:schemeClr>
          </a:solidFill>
        </p:spPr>
        <p:txBody>
          <a:bodyPr/>
          <a:lstStyle/>
          <a:p>
            <a:endParaRPr lang="en-IN" i="1" dirty="0"/>
          </a:p>
        </p:txBody>
      </p:sp>
      <p:sp>
        <p:nvSpPr>
          <p:cNvPr id="93" name="Text Box 2">
            <a:extLst>
              <a:ext uri="{FF2B5EF4-FFF2-40B4-BE49-F238E27FC236}">
                <a16:creationId xmlns:a16="http://schemas.microsoft.com/office/drawing/2014/main" id="{16CF6326-E479-7A31-31D3-8B9D7315C013}"/>
              </a:ext>
            </a:extLst>
          </p:cNvPr>
          <p:cNvSpPr txBox="1">
            <a:spLocks noChangeArrowheads="1"/>
          </p:cNvSpPr>
          <p:nvPr/>
        </p:nvSpPr>
        <p:spPr bwMode="auto">
          <a:xfrm>
            <a:off x="1676937" y="3011487"/>
            <a:ext cx="717550" cy="349250"/>
          </a:xfrm>
          <a:prstGeom prst="rect">
            <a:avLst/>
          </a:prstGeom>
          <a:solidFill>
            <a:schemeClr val="tx1">
              <a:lumMod val="95000"/>
              <a:lumOff val="5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endParaRPr kumimoji="0" lang="en-US" altLang="en-US" sz="1200" b="0" i="0" u="none" strike="noStrike" cap="none" normalizeH="0" baseline="0" dirty="0">
              <a:ln>
                <a:noFill/>
              </a:ln>
              <a:solidFill>
                <a:schemeClr val="bg1"/>
              </a:solidFill>
              <a:effectLst/>
              <a:latin typeface="Arial" panose="020B0604020202020204" pitchFamily="34" charset="0"/>
            </a:endParaRPr>
          </a:p>
        </p:txBody>
      </p:sp>
      <p:sp>
        <p:nvSpPr>
          <p:cNvPr id="94" name="Text Box 63">
            <a:extLst>
              <a:ext uri="{FF2B5EF4-FFF2-40B4-BE49-F238E27FC236}">
                <a16:creationId xmlns:a16="http://schemas.microsoft.com/office/drawing/2014/main" id="{DC693CFF-39EA-3876-EB36-F021C775BE57}"/>
              </a:ext>
            </a:extLst>
          </p:cNvPr>
          <p:cNvSpPr txBox="1">
            <a:spLocks noChangeArrowheads="1"/>
          </p:cNvSpPr>
          <p:nvPr/>
        </p:nvSpPr>
        <p:spPr bwMode="auto">
          <a:xfrm>
            <a:off x="2903385" y="2924175"/>
            <a:ext cx="825500" cy="330200"/>
          </a:xfrm>
          <a:prstGeom prst="rect">
            <a:avLst/>
          </a:pr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Text Box 64">
            <a:extLst>
              <a:ext uri="{FF2B5EF4-FFF2-40B4-BE49-F238E27FC236}">
                <a16:creationId xmlns:a16="http://schemas.microsoft.com/office/drawing/2014/main" id="{8F17B848-EDF8-B343-45E8-F661B78892BB}"/>
              </a:ext>
            </a:extLst>
          </p:cNvPr>
          <p:cNvSpPr txBox="1">
            <a:spLocks noChangeArrowheads="1"/>
          </p:cNvSpPr>
          <p:nvPr/>
        </p:nvSpPr>
        <p:spPr bwMode="auto">
          <a:xfrm>
            <a:off x="5562600" y="1629125"/>
            <a:ext cx="1066800" cy="698500"/>
          </a:xfrm>
          <a:prstGeom prst="rect">
            <a:avLst/>
          </a:prstGeom>
          <a:solidFill>
            <a:schemeClr val="accent3">
              <a:lumMod val="20000"/>
              <a:lumOff val="8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Pre-processing and splitting the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96" name="Connector: Elbow 95">
            <a:extLst>
              <a:ext uri="{FF2B5EF4-FFF2-40B4-BE49-F238E27FC236}">
                <a16:creationId xmlns:a16="http://schemas.microsoft.com/office/drawing/2014/main" id="{1FE56E2F-6679-C8CB-E7FC-A6058C0604CC}"/>
              </a:ext>
            </a:extLst>
          </p:cNvPr>
          <p:cNvCxnSpPr>
            <a:cxnSpLocks/>
            <a:stCxn id="118" idx="2"/>
            <a:endCxn id="93" idx="2"/>
          </p:cNvCxnSpPr>
          <p:nvPr/>
        </p:nvCxnSpPr>
        <p:spPr>
          <a:xfrm rot="5400000" flipH="1">
            <a:off x="2932955" y="2463495"/>
            <a:ext cx="946626" cy="2741111"/>
          </a:xfrm>
          <a:prstGeom prst="bentConnector3">
            <a:avLst>
              <a:gd name="adj1" fmla="val -2414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F928D23-BF83-D556-9E1C-822C235067DC}"/>
              </a:ext>
            </a:extLst>
          </p:cNvPr>
          <p:cNvCxnSpPr>
            <a:cxnSpLocks/>
            <a:stCxn id="93" idx="3"/>
          </p:cNvCxnSpPr>
          <p:nvPr/>
        </p:nvCxnSpPr>
        <p:spPr>
          <a:xfrm flipV="1">
            <a:off x="2394487" y="3154997"/>
            <a:ext cx="501015" cy="31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 Box 66">
            <a:extLst>
              <a:ext uri="{FF2B5EF4-FFF2-40B4-BE49-F238E27FC236}">
                <a16:creationId xmlns:a16="http://schemas.microsoft.com/office/drawing/2014/main" id="{63CBCFC5-9166-0B69-B399-B75DE315CAC5}"/>
              </a:ext>
            </a:extLst>
          </p:cNvPr>
          <p:cNvSpPr txBox="1">
            <a:spLocks noChangeArrowheads="1"/>
          </p:cNvSpPr>
          <p:nvPr/>
        </p:nvSpPr>
        <p:spPr bwMode="auto">
          <a:xfrm>
            <a:off x="2781585" y="1969737"/>
            <a:ext cx="1143000" cy="298450"/>
          </a:xfrm>
          <a:prstGeom prst="rect">
            <a:avLst/>
          </a:pr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 Data(80%)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9" name="Text Box 99">
            <a:extLst>
              <a:ext uri="{FF2B5EF4-FFF2-40B4-BE49-F238E27FC236}">
                <a16:creationId xmlns:a16="http://schemas.microsoft.com/office/drawing/2014/main" id="{F0E7A7E8-E6E1-72A7-7885-9EB89F800E53}"/>
              </a:ext>
            </a:extLst>
          </p:cNvPr>
          <p:cNvSpPr txBox="1">
            <a:spLocks noChangeArrowheads="1"/>
          </p:cNvSpPr>
          <p:nvPr/>
        </p:nvSpPr>
        <p:spPr bwMode="auto">
          <a:xfrm>
            <a:off x="5604674" y="3739197"/>
            <a:ext cx="1244600" cy="685800"/>
          </a:xfrm>
          <a:prstGeom prst="rect">
            <a:avLst/>
          </a:prstGeom>
          <a:solidFill>
            <a:schemeClr val="accent4">
              <a:lumMod val="40000"/>
              <a:lumOff val="6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Performing Cross Validation for Model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0" name="Text Box 68">
            <a:extLst>
              <a:ext uri="{FF2B5EF4-FFF2-40B4-BE49-F238E27FC236}">
                <a16:creationId xmlns:a16="http://schemas.microsoft.com/office/drawing/2014/main" id="{2097513D-8A37-715C-8B6E-590AB8ACE95D}"/>
              </a:ext>
            </a:extLst>
          </p:cNvPr>
          <p:cNvSpPr txBox="1">
            <a:spLocks noChangeArrowheads="1"/>
          </p:cNvSpPr>
          <p:nvPr/>
        </p:nvSpPr>
        <p:spPr bwMode="auto">
          <a:xfrm>
            <a:off x="7311088" y="1641792"/>
            <a:ext cx="946150" cy="609600"/>
          </a:xfrm>
          <a:prstGeom prst="rect">
            <a:avLst/>
          </a:prstGeom>
          <a:solidFill>
            <a:schemeClr val="tx2">
              <a:lumMod val="75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Training Decision Tree Classifier</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01" name="Text Box 69">
            <a:extLst>
              <a:ext uri="{FF2B5EF4-FFF2-40B4-BE49-F238E27FC236}">
                <a16:creationId xmlns:a16="http://schemas.microsoft.com/office/drawing/2014/main" id="{391EFD2B-5424-F37B-20C2-814637382E46}"/>
              </a:ext>
            </a:extLst>
          </p:cNvPr>
          <p:cNvSpPr txBox="1">
            <a:spLocks noChangeArrowheads="1"/>
          </p:cNvSpPr>
          <p:nvPr/>
        </p:nvSpPr>
        <p:spPr bwMode="auto">
          <a:xfrm>
            <a:off x="8565416" y="1683100"/>
            <a:ext cx="1003300" cy="590550"/>
          </a:xfrm>
          <a:prstGeom prst="rect">
            <a:avLst/>
          </a:prstGeom>
          <a:solidFill>
            <a:schemeClr val="tx2">
              <a:lumMod val="75000"/>
            </a:schemeClr>
          </a:solidFill>
          <a:ln w="12700">
            <a:solidFill>
              <a:schemeClr val="tx1"/>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Training Random Forest Classifier</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02" name="Text Box 70">
            <a:extLst>
              <a:ext uri="{FF2B5EF4-FFF2-40B4-BE49-F238E27FC236}">
                <a16:creationId xmlns:a16="http://schemas.microsoft.com/office/drawing/2014/main" id="{F6501BB1-A208-4352-54A2-7D74B2A0D768}"/>
              </a:ext>
            </a:extLst>
          </p:cNvPr>
          <p:cNvSpPr txBox="1">
            <a:spLocks noChangeArrowheads="1"/>
          </p:cNvSpPr>
          <p:nvPr/>
        </p:nvSpPr>
        <p:spPr bwMode="auto">
          <a:xfrm>
            <a:off x="10091566" y="1721674"/>
            <a:ext cx="819150" cy="596900"/>
          </a:xfrm>
          <a:prstGeom prst="rect">
            <a:avLst/>
          </a:prstGeom>
          <a:solidFill>
            <a:schemeClr val="tx2">
              <a:lumMod val="75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Training Naïve Bayes Classifier</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cxnSp>
        <p:nvCxnSpPr>
          <p:cNvPr id="103" name="Straight Arrow Connector 102">
            <a:extLst>
              <a:ext uri="{FF2B5EF4-FFF2-40B4-BE49-F238E27FC236}">
                <a16:creationId xmlns:a16="http://schemas.microsoft.com/office/drawing/2014/main" id="{D2818079-8BD0-F195-CA82-0C7833D7CF08}"/>
              </a:ext>
            </a:extLst>
          </p:cNvPr>
          <p:cNvCxnSpPr>
            <a:cxnSpLocks/>
            <a:stCxn id="94" idx="0"/>
          </p:cNvCxnSpPr>
          <p:nvPr/>
        </p:nvCxnSpPr>
        <p:spPr>
          <a:xfrm flipV="1">
            <a:off x="3316135" y="2299048"/>
            <a:ext cx="0" cy="625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Text Box 76">
            <a:extLst>
              <a:ext uri="{FF2B5EF4-FFF2-40B4-BE49-F238E27FC236}">
                <a16:creationId xmlns:a16="http://schemas.microsoft.com/office/drawing/2014/main" id="{F9F08607-165A-A86B-3EBB-0DF922A4BABA}"/>
              </a:ext>
            </a:extLst>
          </p:cNvPr>
          <p:cNvSpPr txBox="1">
            <a:spLocks noChangeArrowheads="1"/>
          </p:cNvSpPr>
          <p:nvPr/>
        </p:nvSpPr>
        <p:spPr bwMode="auto">
          <a:xfrm>
            <a:off x="2781585" y="3980338"/>
            <a:ext cx="1079500" cy="342900"/>
          </a:xfrm>
          <a:prstGeom prst="rect">
            <a:avLst/>
          </a:pr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Data(20%)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3" name="Straight Arrow Connector 112">
            <a:extLst>
              <a:ext uri="{FF2B5EF4-FFF2-40B4-BE49-F238E27FC236}">
                <a16:creationId xmlns:a16="http://schemas.microsoft.com/office/drawing/2014/main" id="{0ABB7328-35F7-5448-2F50-A87F35945D23}"/>
              </a:ext>
            </a:extLst>
          </p:cNvPr>
          <p:cNvCxnSpPr/>
          <p:nvPr/>
        </p:nvCxnSpPr>
        <p:spPr>
          <a:xfrm>
            <a:off x="10480959" y="2345942"/>
            <a:ext cx="22860" cy="140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4F9B2837-0A5B-73E8-0EE0-4453D31ABAC1}"/>
              </a:ext>
            </a:extLst>
          </p:cNvPr>
          <p:cNvCxnSpPr/>
          <p:nvPr/>
        </p:nvCxnSpPr>
        <p:spPr>
          <a:xfrm>
            <a:off x="9005490" y="2324352"/>
            <a:ext cx="22860" cy="1428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FB6BC5-333F-0416-B3E1-BDBB78C53CF9}"/>
              </a:ext>
            </a:extLst>
          </p:cNvPr>
          <p:cNvCxnSpPr/>
          <p:nvPr/>
        </p:nvCxnSpPr>
        <p:spPr>
          <a:xfrm>
            <a:off x="7753834" y="2302827"/>
            <a:ext cx="22860" cy="1417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945C8A0-8A95-BA99-BBB7-6D9DA2BB6705}"/>
              </a:ext>
            </a:extLst>
          </p:cNvPr>
          <p:cNvCxnSpPr/>
          <p:nvPr/>
        </p:nvCxnSpPr>
        <p:spPr>
          <a:xfrm flipV="1">
            <a:off x="7792298" y="3106705"/>
            <a:ext cx="272796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8A7B15B3-47E3-650A-E934-5CB55D7636ED}"/>
              </a:ext>
            </a:extLst>
          </p:cNvPr>
          <p:cNvCxnSpPr/>
          <p:nvPr/>
        </p:nvCxnSpPr>
        <p:spPr>
          <a:xfrm>
            <a:off x="3305975" y="3269138"/>
            <a:ext cx="0" cy="711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 Box 86">
            <a:extLst>
              <a:ext uri="{FF2B5EF4-FFF2-40B4-BE49-F238E27FC236}">
                <a16:creationId xmlns:a16="http://schemas.microsoft.com/office/drawing/2014/main" id="{7ED6D556-4C6F-9139-2772-2480FA709E72}"/>
              </a:ext>
            </a:extLst>
          </p:cNvPr>
          <p:cNvSpPr txBox="1">
            <a:spLocks noChangeArrowheads="1"/>
          </p:cNvSpPr>
          <p:nvPr/>
        </p:nvSpPr>
        <p:spPr bwMode="auto">
          <a:xfrm>
            <a:off x="4194210" y="3980338"/>
            <a:ext cx="1165225" cy="327025"/>
          </a:xfrm>
          <a:prstGeom prst="rect">
            <a:avLst/>
          </a:prstGeom>
          <a:solidFill>
            <a:schemeClr val="accent4">
              <a:lumMod val="40000"/>
              <a:lumOff val="6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Validation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9" name="Text Box 88">
            <a:extLst>
              <a:ext uri="{FF2B5EF4-FFF2-40B4-BE49-F238E27FC236}">
                <a16:creationId xmlns:a16="http://schemas.microsoft.com/office/drawing/2014/main" id="{844E750E-FA18-EF86-1886-AB318D7DFED6}"/>
              </a:ext>
            </a:extLst>
          </p:cNvPr>
          <p:cNvSpPr txBox="1">
            <a:spLocks noChangeArrowheads="1"/>
          </p:cNvSpPr>
          <p:nvPr/>
        </p:nvSpPr>
        <p:spPr bwMode="auto">
          <a:xfrm>
            <a:off x="7140304" y="3739197"/>
            <a:ext cx="968375" cy="1241425"/>
          </a:xfrm>
          <a:prstGeom prst="rect">
            <a:avLst/>
          </a:prstGeom>
          <a:solidFill>
            <a:schemeClr val="accent3">
              <a:lumMod val="5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Predictions on Validation dataset by Decision Tree Classifier</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0" name="Text Box 87">
            <a:extLst>
              <a:ext uri="{FF2B5EF4-FFF2-40B4-BE49-F238E27FC236}">
                <a16:creationId xmlns:a16="http://schemas.microsoft.com/office/drawing/2014/main" id="{235A8D23-C581-84B6-88B4-882F0CA17F7F}"/>
              </a:ext>
            </a:extLst>
          </p:cNvPr>
          <p:cNvSpPr txBox="1">
            <a:spLocks noChangeArrowheads="1"/>
          </p:cNvSpPr>
          <p:nvPr/>
        </p:nvSpPr>
        <p:spPr bwMode="auto">
          <a:xfrm>
            <a:off x="8599157" y="3753102"/>
            <a:ext cx="968375" cy="1249363"/>
          </a:xfrm>
          <a:prstGeom prst="rect">
            <a:avLst/>
          </a:prstGeom>
          <a:solidFill>
            <a:schemeClr val="accent3">
              <a:lumMod val="5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Predictions on Validation dataset by Random Forest Classifier</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1" name="Text Box 89">
            <a:extLst>
              <a:ext uri="{FF2B5EF4-FFF2-40B4-BE49-F238E27FC236}">
                <a16:creationId xmlns:a16="http://schemas.microsoft.com/office/drawing/2014/main" id="{B8E6A6CD-318E-A479-FCF8-D94908C55155}"/>
              </a:ext>
            </a:extLst>
          </p:cNvPr>
          <p:cNvSpPr txBox="1">
            <a:spLocks noChangeArrowheads="1"/>
          </p:cNvSpPr>
          <p:nvPr/>
        </p:nvSpPr>
        <p:spPr bwMode="auto">
          <a:xfrm>
            <a:off x="10101893" y="3753102"/>
            <a:ext cx="982662" cy="1235075"/>
          </a:xfrm>
          <a:prstGeom prst="rect">
            <a:avLst/>
          </a:prstGeom>
          <a:solidFill>
            <a:schemeClr val="accent3">
              <a:lumMod val="5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Predictions on Validation dataset by Naïve Bayes Classifier </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2" name="Text Box 61">
            <a:extLst>
              <a:ext uri="{FF2B5EF4-FFF2-40B4-BE49-F238E27FC236}">
                <a16:creationId xmlns:a16="http://schemas.microsoft.com/office/drawing/2014/main" id="{6D0F5877-5687-B519-A537-E4B4AFF6CE9A}"/>
              </a:ext>
            </a:extLst>
          </p:cNvPr>
          <p:cNvSpPr txBox="1">
            <a:spLocks noChangeArrowheads="1"/>
          </p:cNvSpPr>
          <p:nvPr/>
        </p:nvSpPr>
        <p:spPr bwMode="auto">
          <a:xfrm>
            <a:off x="8599157" y="5715508"/>
            <a:ext cx="1165225" cy="396875"/>
          </a:xfrm>
          <a:prstGeom prst="rect">
            <a:avLst/>
          </a:prstGeom>
          <a:solidFill>
            <a:srgbClr val="FE3526"/>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Final Prediction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cxnSp>
        <p:nvCxnSpPr>
          <p:cNvPr id="124" name="Straight Connector 123">
            <a:extLst>
              <a:ext uri="{FF2B5EF4-FFF2-40B4-BE49-F238E27FC236}">
                <a16:creationId xmlns:a16="http://schemas.microsoft.com/office/drawing/2014/main" id="{3C30CF5C-66ED-C697-E208-E082E109F038}"/>
              </a:ext>
            </a:extLst>
          </p:cNvPr>
          <p:cNvCxnSpPr>
            <a:cxnSpLocks/>
          </p:cNvCxnSpPr>
          <p:nvPr/>
        </p:nvCxnSpPr>
        <p:spPr>
          <a:xfrm flipV="1">
            <a:off x="3297343" y="3549302"/>
            <a:ext cx="2929631" cy="7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8012250-BA6C-4646-2244-0B1DB4DE5F2A}"/>
              </a:ext>
            </a:extLst>
          </p:cNvPr>
          <p:cNvCxnSpPr>
            <a:cxnSpLocks/>
          </p:cNvCxnSpPr>
          <p:nvPr/>
        </p:nvCxnSpPr>
        <p:spPr>
          <a:xfrm>
            <a:off x="4647974" y="3556468"/>
            <a:ext cx="0" cy="423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3D3306F-BAF1-DB1D-2292-1F47A35E3EC3}"/>
              </a:ext>
            </a:extLst>
          </p:cNvPr>
          <p:cNvCxnSpPr>
            <a:cxnSpLocks/>
          </p:cNvCxnSpPr>
          <p:nvPr/>
        </p:nvCxnSpPr>
        <p:spPr>
          <a:xfrm>
            <a:off x="9189389" y="5031516"/>
            <a:ext cx="0" cy="674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D0CC3399-1E31-7EEC-CA39-D53D7E324D2E}"/>
              </a:ext>
            </a:extLst>
          </p:cNvPr>
          <p:cNvCxnSpPr>
            <a:cxnSpLocks/>
          </p:cNvCxnSpPr>
          <p:nvPr/>
        </p:nvCxnSpPr>
        <p:spPr>
          <a:xfrm>
            <a:off x="6226974" y="3552885"/>
            <a:ext cx="0" cy="167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269B772-6250-F6F0-377E-3A9DDA7EC975}"/>
              </a:ext>
            </a:extLst>
          </p:cNvPr>
          <p:cNvCxnSpPr/>
          <p:nvPr/>
        </p:nvCxnSpPr>
        <p:spPr>
          <a:xfrm>
            <a:off x="4893475" y="8231187"/>
            <a:ext cx="7620" cy="594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651667E-2BEB-3997-7B1D-20DB081C60ED}"/>
              </a:ext>
            </a:extLst>
          </p:cNvPr>
          <p:cNvCxnSpPr/>
          <p:nvPr/>
        </p:nvCxnSpPr>
        <p:spPr>
          <a:xfrm flipV="1">
            <a:off x="3575215" y="8633546"/>
            <a:ext cx="271272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77B80A3-77FB-FAD2-C4DE-C36C09F23D6C}"/>
              </a:ext>
            </a:extLst>
          </p:cNvPr>
          <p:cNvCxnSpPr/>
          <p:nvPr/>
        </p:nvCxnSpPr>
        <p:spPr>
          <a:xfrm flipH="1">
            <a:off x="3575215" y="8208327"/>
            <a:ext cx="7620" cy="32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8290E70-AF2D-DF91-E7B1-559E4DED1B9D}"/>
              </a:ext>
            </a:extLst>
          </p:cNvPr>
          <p:cNvCxnSpPr/>
          <p:nvPr/>
        </p:nvCxnSpPr>
        <p:spPr>
          <a:xfrm flipH="1">
            <a:off x="6265075" y="8215947"/>
            <a:ext cx="7620" cy="297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tangle 100">
            <a:extLst>
              <a:ext uri="{FF2B5EF4-FFF2-40B4-BE49-F238E27FC236}">
                <a16:creationId xmlns:a16="http://schemas.microsoft.com/office/drawing/2014/main" id="{AD67C9BC-B906-BC81-46F6-89F31D4F7F09}"/>
              </a:ext>
            </a:extLst>
          </p:cNvPr>
          <p:cNvSpPr>
            <a:spLocks noChangeArrowheads="1"/>
          </p:cNvSpPr>
          <p:nvPr/>
        </p:nvSpPr>
        <p:spPr bwMode="auto">
          <a:xfrm>
            <a:off x="130975" y="-4556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3" name="Rectangle 102">
            <a:extLst>
              <a:ext uri="{FF2B5EF4-FFF2-40B4-BE49-F238E27FC236}">
                <a16:creationId xmlns:a16="http://schemas.microsoft.com/office/drawing/2014/main" id="{970146F8-C5BB-E2D0-9529-F0304A01D96B}"/>
              </a:ext>
            </a:extLst>
          </p:cNvPr>
          <p:cNvSpPr>
            <a:spLocks noChangeArrowheads="1"/>
          </p:cNvSpPr>
          <p:nvPr/>
        </p:nvSpPr>
        <p:spPr bwMode="auto">
          <a:xfrm>
            <a:off x="130975" y="15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4" name="Rectangle 118">
            <a:extLst>
              <a:ext uri="{FF2B5EF4-FFF2-40B4-BE49-F238E27FC236}">
                <a16:creationId xmlns:a16="http://schemas.microsoft.com/office/drawing/2014/main" id="{2226476B-1367-916A-6581-CDC1A63EC833}"/>
              </a:ext>
            </a:extLst>
          </p:cNvPr>
          <p:cNvSpPr>
            <a:spLocks noChangeArrowheads="1"/>
          </p:cNvSpPr>
          <p:nvPr/>
        </p:nvSpPr>
        <p:spPr bwMode="auto">
          <a:xfrm>
            <a:off x="712167" y="465662"/>
            <a:ext cx="11648908"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35" name="Rectangle 120">
            <a:extLst>
              <a:ext uri="{FF2B5EF4-FFF2-40B4-BE49-F238E27FC236}">
                <a16:creationId xmlns:a16="http://schemas.microsoft.com/office/drawing/2014/main" id="{68AFD192-7FDC-B3F7-C8EA-46BC6B40DAB9}"/>
              </a:ext>
            </a:extLst>
          </p:cNvPr>
          <p:cNvSpPr>
            <a:spLocks noChangeArrowheads="1"/>
          </p:cNvSpPr>
          <p:nvPr/>
        </p:nvSpPr>
        <p:spPr bwMode="auto">
          <a:xfrm>
            <a:off x="359575" y="7077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95" name="Straight Connector 194">
            <a:extLst>
              <a:ext uri="{FF2B5EF4-FFF2-40B4-BE49-F238E27FC236}">
                <a16:creationId xmlns:a16="http://schemas.microsoft.com/office/drawing/2014/main" id="{EF195D89-C9A5-B16E-784A-36677B8856B5}"/>
              </a:ext>
            </a:extLst>
          </p:cNvPr>
          <p:cNvCxnSpPr/>
          <p:nvPr/>
        </p:nvCxnSpPr>
        <p:spPr>
          <a:xfrm>
            <a:off x="7588803" y="5383178"/>
            <a:ext cx="31349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A49A0F6-41C2-5569-4E87-9CA088ADC4EF}"/>
              </a:ext>
            </a:extLst>
          </p:cNvPr>
          <p:cNvCxnSpPr>
            <a:endCxn id="119" idx="2"/>
          </p:cNvCxnSpPr>
          <p:nvPr/>
        </p:nvCxnSpPr>
        <p:spPr>
          <a:xfrm flipV="1">
            <a:off x="7624491" y="4980622"/>
            <a:ext cx="1" cy="3881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BD847AB-0B95-5CF3-AB2D-727CEF3AC9F4}"/>
              </a:ext>
            </a:extLst>
          </p:cNvPr>
          <p:cNvCxnSpPr/>
          <p:nvPr/>
        </p:nvCxnSpPr>
        <p:spPr>
          <a:xfrm flipV="1">
            <a:off x="10739120" y="5031516"/>
            <a:ext cx="0" cy="337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E0C8781C-2E66-9FC8-F12E-94DB55150FD2}"/>
              </a:ext>
            </a:extLst>
          </p:cNvPr>
          <p:cNvCxnSpPr>
            <a:stCxn id="99" idx="3"/>
          </p:cNvCxnSpPr>
          <p:nvPr/>
        </p:nvCxnSpPr>
        <p:spPr>
          <a:xfrm>
            <a:off x="6849274" y="4082097"/>
            <a:ext cx="2910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E42C1EE7-7EC4-282E-BD8F-617DC427157B}"/>
              </a:ext>
            </a:extLst>
          </p:cNvPr>
          <p:cNvCxnSpPr>
            <a:stCxn id="98" idx="3"/>
          </p:cNvCxnSpPr>
          <p:nvPr/>
        </p:nvCxnSpPr>
        <p:spPr>
          <a:xfrm flipV="1">
            <a:off x="3924585" y="2107154"/>
            <a:ext cx="1620175" cy="118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042A772-40BD-B473-6CF9-14D5D40EB0A2}"/>
              </a:ext>
            </a:extLst>
          </p:cNvPr>
          <p:cNvCxnSpPr>
            <a:stCxn id="95" idx="3"/>
          </p:cNvCxnSpPr>
          <p:nvPr/>
        </p:nvCxnSpPr>
        <p:spPr>
          <a:xfrm>
            <a:off x="6629400" y="1978375"/>
            <a:ext cx="6627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89835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70C9DA-ADC8-49D9-B223-6D54C6FB7B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2362</TotalTime>
  <Words>628</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Arial Rounded MT Bold</vt:lpstr>
      <vt:lpstr>Calibri</vt:lpstr>
      <vt:lpstr>Gill Sans MT</vt:lpstr>
      <vt:lpstr>Segoe UI</vt:lpstr>
      <vt:lpstr>Times New Roman</vt:lpstr>
      <vt:lpstr>Wingdings</vt:lpstr>
      <vt:lpstr>Wingdings 2</vt:lpstr>
      <vt:lpstr>DividendVTI</vt:lpstr>
      <vt:lpstr>MEDI-CONSULT</vt:lpstr>
      <vt:lpstr>Agenda </vt:lpstr>
      <vt:lpstr>PowerPoint Presentation</vt:lpstr>
      <vt:lpstr>PROBLEM STATEMENT</vt:lpstr>
      <vt:lpstr>INTRODUCTION</vt:lpstr>
      <vt:lpstr>OBJECTIVES</vt:lpstr>
      <vt:lpstr> DESIGN OF MODEL</vt:lpstr>
      <vt:lpstr>MODEL APPROACH</vt:lpstr>
      <vt:lpstr> SYSTEM ARCHITECTURE</vt:lpstr>
      <vt:lpstr>Modules</vt:lpstr>
      <vt:lpstr>LIBRARIES </vt:lpstr>
      <vt:lpstr>SYSTEM REQUIREMENTS</vt:lpstr>
      <vt:lpstr>KILL THE DISEASE BEFORE THE DISEASE KILLS YOU !!!</vt:lpstr>
      <vt:lpstr>Implementation &amp; result</vt:lpstr>
      <vt:lpstr>Implementation &amp; result</vt:lpstr>
      <vt:lpstr>ADVANTAGES OF MODEL</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MEDI-CONSULT</dc:title>
  <dc:creator>ARTI KUMBHAR</dc:creator>
  <cp:lastModifiedBy>ARTI KUMBHAR</cp:lastModifiedBy>
  <cp:revision>53</cp:revision>
  <dcterms:created xsi:type="dcterms:W3CDTF">2022-09-22T12:29:00Z</dcterms:created>
  <dcterms:modified xsi:type="dcterms:W3CDTF">2024-04-29T09:35:24Z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