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9" r:id="rId3"/>
    <p:sldId id="257" r:id="rId4"/>
    <p:sldId id="258" r:id="rId5"/>
    <p:sldId id="260" r:id="rId6"/>
    <p:sldId id="262" r:id="rId7"/>
    <p:sldId id="263" r:id="rId8"/>
    <p:sldId id="264" r:id="rId9"/>
    <p:sldId id="265" r:id="rId10"/>
    <p:sldId id="268" r:id="rId11"/>
    <p:sldId id="267" r:id="rId12"/>
    <p:sldId id="266" r:id="rId13"/>
    <p:sldId id="269" r:id="rId14"/>
    <p:sldId id="270" r:id="rId15"/>
    <p:sldId id="271" r:id="rId16"/>
    <p:sldId id="274" r:id="rId17"/>
    <p:sldId id="285" r:id="rId18"/>
    <p:sldId id="286" r:id="rId19"/>
    <p:sldId id="287" r:id="rId20"/>
    <p:sldId id="279" r:id="rId21"/>
    <p:sldId id="277" r:id="rId22"/>
    <p:sldId id="278" r:id="rId23"/>
    <p:sldId id="276" r:id="rId24"/>
    <p:sldId id="282" r:id="rId25"/>
    <p:sldId id="280"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549"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AAF16-F5C9-491A-B47C-8DAAB50BF46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07604-860B-4FBF-89BD-5436DB01B362}" type="slidenum">
              <a:rPr lang="en-IN" smtClean="0"/>
              <a:t>‹#›</a:t>
            </a:fld>
            <a:endParaRPr lang="en-IN"/>
          </a:p>
        </p:txBody>
      </p:sp>
    </p:spTree>
    <p:extLst>
      <p:ext uri="{BB962C8B-B14F-4D97-AF65-F5344CB8AC3E}">
        <p14:creationId xmlns:p14="http://schemas.microsoft.com/office/powerpoint/2010/main" val="107306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C07604-860B-4FBF-89BD-5436DB01B362}" type="slidenum">
              <a:rPr lang="en-IN" smtClean="0"/>
              <a:t>11</a:t>
            </a:fld>
            <a:endParaRPr lang="en-IN"/>
          </a:p>
        </p:txBody>
      </p:sp>
    </p:spTree>
    <p:extLst>
      <p:ext uri="{BB962C8B-B14F-4D97-AF65-F5344CB8AC3E}">
        <p14:creationId xmlns:p14="http://schemas.microsoft.com/office/powerpoint/2010/main" val="240023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2739AA-A628-4C29-9FDB-A8F75C44806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959B4-2410-4839-9047-33285182F8B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478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739AA-A628-4C29-9FDB-A8F75C44806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417161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739AA-A628-4C29-9FDB-A8F75C44806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130662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739AA-A628-4C29-9FDB-A8F75C44806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140126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2739AA-A628-4C29-9FDB-A8F75C44806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0959B4-2410-4839-9047-33285182F8B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27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2739AA-A628-4C29-9FDB-A8F75C44806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4119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739AA-A628-4C29-9FDB-A8F75C448061}"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53865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2739AA-A628-4C29-9FDB-A8F75C448061}"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332419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2739AA-A628-4C29-9FDB-A8F75C448061}" type="datetimeFigureOut">
              <a:rPr lang="en-IN" smtClean="0"/>
              <a:t>15-04-2024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136419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2739AA-A628-4C29-9FDB-A8F75C448061}" type="datetimeFigureOut">
              <a:rPr lang="en-IN" smtClean="0"/>
              <a:t>15-04-2024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0959B4-2410-4839-9047-33285182F8B8}" type="slidenum">
              <a:rPr lang="en-IN" smtClean="0"/>
              <a:t>‹#›</a:t>
            </a:fld>
            <a:endParaRPr lang="en-IN"/>
          </a:p>
        </p:txBody>
      </p:sp>
    </p:spTree>
    <p:extLst>
      <p:ext uri="{BB962C8B-B14F-4D97-AF65-F5344CB8AC3E}">
        <p14:creationId xmlns:p14="http://schemas.microsoft.com/office/powerpoint/2010/main" val="3014931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2739AA-A628-4C29-9FDB-A8F75C44806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0959B4-2410-4839-9047-33285182F8B8}" type="slidenum">
              <a:rPr lang="en-IN" smtClean="0"/>
              <a:t>‹#›</a:t>
            </a:fld>
            <a:endParaRPr lang="en-IN"/>
          </a:p>
        </p:txBody>
      </p:sp>
    </p:spTree>
    <p:extLst>
      <p:ext uri="{BB962C8B-B14F-4D97-AF65-F5344CB8AC3E}">
        <p14:creationId xmlns:p14="http://schemas.microsoft.com/office/powerpoint/2010/main" val="127435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2739AA-A628-4C29-9FDB-A8F75C448061}" type="datetimeFigureOut">
              <a:rPr lang="en-IN" smtClean="0"/>
              <a:t>15-04-2024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0959B4-2410-4839-9047-33285182F8B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6722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2F86-3EE0-4C63-BF43-8BB6A9F85514}"/>
              </a:ext>
            </a:extLst>
          </p:cNvPr>
          <p:cNvSpPr>
            <a:spLocks noGrp="1"/>
          </p:cNvSpPr>
          <p:nvPr>
            <p:ph type="ctrTitle"/>
          </p:nvPr>
        </p:nvSpPr>
        <p:spPr/>
        <p:txBody>
          <a:bodyPr/>
          <a:lstStyle/>
          <a:p>
            <a:r>
              <a:rPr lang="en-US" sz="8000" b="1" i="0" u="sng" strike="noStrike" cap="none" dirty="0">
                <a:solidFill>
                  <a:schemeClr val="accent2">
                    <a:lumMod val="75000"/>
                  </a:schemeClr>
                </a:solidFill>
                <a:latin typeface="Algerian" panose="04020705040A02060702" pitchFamily="82" charset="0"/>
                <a:ea typeface="Twentieth Century"/>
                <a:cs typeface="Twentieth Century"/>
                <a:sym typeface="Twentieth Century"/>
              </a:rPr>
              <a:t>Company Bankruptcy Prediction</a:t>
            </a:r>
            <a:endParaRPr lang="en-IN" b="1" dirty="0">
              <a:solidFill>
                <a:schemeClr val="accent2">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6568464F-3A40-C8B4-3FEB-57AC1B62639A}"/>
              </a:ext>
            </a:extLst>
          </p:cNvPr>
          <p:cNvSpPr>
            <a:spLocks noGrp="1"/>
          </p:cNvSpPr>
          <p:nvPr>
            <p:ph type="subTitle" idx="1"/>
          </p:nvPr>
        </p:nvSpPr>
        <p:spPr>
          <a:xfrm>
            <a:off x="1100051" y="4455621"/>
            <a:ext cx="10058400" cy="657153"/>
          </a:xfrm>
        </p:spPr>
        <p:txBody>
          <a:bodyPr>
            <a:normAutofit fontScale="62500" lnSpcReduction="20000"/>
          </a:bodyPr>
          <a:lstStyle/>
          <a:p>
            <a:r>
              <a:rPr lang="en-IN" sz="2900" b="1" dirty="0">
                <a:latin typeface="Showcard Gothic" panose="04020904020102020604" pitchFamily="82" charset="0"/>
              </a:rPr>
              <a:t>Project By: Arti Yadav</a:t>
            </a:r>
          </a:p>
          <a:p>
            <a:r>
              <a:rPr lang="en-IN" b="1" dirty="0">
                <a:latin typeface="Berlin Sans FB" panose="020E0602020502020306" pitchFamily="34" charset="0"/>
              </a:rPr>
              <a:t>www.linkedin.com/in/arti-yadav-428b11229</a:t>
            </a:r>
          </a:p>
          <a:p>
            <a:endParaRPr lang="en-IN" b="1" cap="none" dirty="0">
              <a:latin typeface="Showcard Gothic" panose="04020904020102020604" pitchFamily="82" charset="0"/>
            </a:endParaRPr>
          </a:p>
          <a:p>
            <a:endParaRPr lang="en-IN" dirty="0"/>
          </a:p>
        </p:txBody>
      </p:sp>
      <p:pic>
        <p:nvPicPr>
          <p:cNvPr id="2050" name="Picture 2" descr="Image result for Bankrupt">
            <a:extLst>
              <a:ext uri="{FF2B5EF4-FFF2-40B4-BE49-F238E27FC236}">
                <a16:creationId xmlns:a16="http://schemas.microsoft.com/office/drawing/2014/main" id="{91F0C7B1-82DD-16B6-DF07-F3505BD73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246" y="513288"/>
            <a:ext cx="3938954" cy="5254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358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nodeType="clickEffect">
                                  <p:stCondLst>
                                    <p:cond delay="0"/>
                                  </p:stCondLst>
                                  <p:childTnLst>
                                    <p:set>
                                      <p:cBhvr>
                                        <p:cTn id="38" dur="1" fill="hold">
                                          <p:stCondLst>
                                            <p:cond delay="0"/>
                                          </p:stCondLst>
                                        </p:cTn>
                                        <p:tgtEl>
                                          <p:spTgt spid="2050"/>
                                        </p:tgtEl>
                                        <p:attrNameLst>
                                          <p:attrName>style.visibility</p:attrName>
                                        </p:attrNameLst>
                                      </p:cBhvr>
                                      <p:to>
                                        <p:strVal val="visible"/>
                                      </p:to>
                                    </p:set>
                                    <p:animEffect transition="in" filter="fade">
                                      <p:cBhvr>
                                        <p:cTn id="39" dur="2000"/>
                                        <p:tgtEl>
                                          <p:spTgt spid="2050"/>
                                        </p:tgtEl>
                                      </p:cBhvr>
                                    </p:animEffect>
                                    <p:anim calcmode="lin" valueType="num">
                                      <p:cBhvr>
                                        <p:cTn id="40" dur="2000" fill="hold"/>
                                        <p:tgtEl>
                                          <p:spTgt spid="2050"/>
                                        </p:tgtEl>
                                        <p:attrNameLst>
                                          <p:attrName>ppt_w</p:attrName>
                                        </p:attrNameLst>
                                      </p:cBhvr>
                                      <p:tavLst>
                                        <p:tav tm="0" fmla="#ppt_w*sin(2.5*pi*$)">
                                          <p:val>
                                            <p:fltVal val="0"/>
                                          </p:val>
                                        </p:tav>
                                        <p:tav tm="100000">
                                          <p:val>
                                            <p:fltVal val="1"/>
                                          </p:val>
                                        </p:tav>
                                      </p:tavLst>
                                    </p:anim>
                                    <p:anim calcmode="lin" valueType="num">
                                      <p:cBhvr>
                                        <p:cTn id="41"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0EF5E-F121-652B-4249-743C20286E18}"/>
              </a:ext>
            </a:extLst>
          </p:cNvPr>
          <p:cNvSpPr txBox="1"/>
          <p:nvPr/>
        </p:nvSpPr>
        <p:spPr>
          <a:xfrm>
            <a:off x="68826" y="168709"/>
            <a:ext cx="12123174" cy="5946243"/>
          </a:xfrm>
          <a:prstGeom prst="rect">
            <a:avLst/>
          </a:prstGeom>
          <a:noFill/>
        </p:spPr>
        <p:txBody>
          <a:bodyPr wrap="square">
            <a:spAutoFit/>
          </a:bodyPr>
          <a:lstStyle/>
          <a:p>
            <a:pPr marL="269240" lvl="0" indent="-285750" algn="l" rtl="0">
              <a:lnSpc>
                <a:spcPct val="90000"/>
              </a:lnSpc>
              <a:spcBef>
                <a:spcPts val="0"/>
              </a:spcBef>
              <a:spcAft>
                <a:spcPts val="0"/>
              </a:spcAft>
              <a:buSzPts val="1700"/>
              <a:buFont typeface="Wingdings" panose="05000000000000000000" pitchFamily="2" charset="2"/>
              <a:buChar char="v"/>
            </a:pPr>
            <a:r>
              <a:rPr lang="en-US" sz="1800" dirty="0"/>
              <a:t>Quick Assets/Total Assets - </a:t>
            </a:r>
            <a:r>
              <a:rPr lang="en-US" sz="1800" dirty="0">
                <a:solidFill>
                  <a:srgbClr val="0D0D0D"/>
                </a:solidFill>
                <a:latin typeface="Roboto"/>
                <a:ea typeface="Roboto"/>
                <a:cs typeface="Roboto"/>
                <a:sym typeface="Roboto"/>
              </a:rPr>
              <a:t>assets that can be quickly converted into cash, relative to its total assets.</a:t>
            </a:r>
            <a:endParaRPr lang="en-US" sz="1800" dirty="0"/>
          </a:p>
          <a:p>
            <a:pPr marL="269240" lvl="0" indent="-285750" algn="l" rtl="0">
              <a:lnSpc>
                <a:spcPct val="90000"/>
              </a:lnSpc>
              <a:spcBef>
                <a:spcPts val="0"/>
              </a:spcBef>
              <a:spcAft>
                <a:spcPts val="0"/>
              </a:spcAft>
              <a:buSzPts val="1700"/>
              <a:buFont typeface="Wingdings" panose="05000000000000000000" pitchFamily="2" charset="2"/>
              <a:buChar char="v"/>
            </a:pPr>
            <a:r>
              <a:rPr lang="en-US" sz="1800" dirty="0"/>
              <a:t>Current Assets/Total Assets-</a:t>
            </a:r>
            <a:r>
              <a:rPr lang="en-US" sz="1800" dirty="0">
                <a:solidFill>
                  <a:srgbClr val="0D0D0D"/>
                </a:solidFill>
                <a:latin typeface="Roboto"/>
                <a:ea typeface="Roboto"/>
                <a:cs typeface="Roboto"/>
                <a:sym typeface="Roboto"/>
              </a:rPr>
              <a:t>assets expected to be converted into cash or used up within one year.</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Cash/Total Assets-</a:t>
            </a:r>
            <a:r>
              <a:rPr lang="en-US" sz="1800" dirty="0">
                <a:solidFill>
                  <a:srgbClr val="0D0D0D"/>
                </a:solidFill>
                <a:latin typeface="Roboto"/>
                <a:ea typeface="Roboto"/>
                <a:cs typeface="Roboto"/>
                <a:sym typeface="Roboto"/>
              </a:rPr>
              <a:t>This ratio measures the proportion of a company's total assets that are held in the form of cash.</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Quick Assets/Current Liability-</a:t>
            </a:r>
            <a:r>
              <a:rPr lang="en-US" sz="1800" dirty="0">
                <a:solidFill>
                  <a:srgbClr val="0D0D0D"/>
                </a:solidFill>
                <a:latin typeface="Roboto"/>
                <a:ea typeface="Roboto"/>
                <a:cs typeface="Roboto"/>
                <a:sym typeface="Roboto"/>
              </a:rPr>
              <a:t>This ratio measures the company's ability to cover its current liabilities using its quick assets.</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Cash/Current Liability-</a:t>
            </a:r>
            <a:r>
              <a:rPr lang="en-US" sz="1800" dirty="0">
                <a:solidFill>
                  <a:srgbClr val="0D0D0D"/>
                </a:solidFill>
                <a:latin typeface="Roboto"/>
                <a:ea typeface="Roboto"/>
                <a:cs typeface="Roboto"/>
                <a:sym typeface="Roboto"/>
              </a:rPr>
              <a:t>This ratio measures the company's ability to cover its current liabilities using its cash reserves.</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Current Liability to Assets-</a:t>
            </a:r>
            <a:r>
              <a:rPr lang="en-US" sz="1800" dirty="0">
                <a:solidFill>
                  <a:srgbClr val="0D0D0D"/>
                </a:solidFill>
                <a:latin typeface="Roboto"/>
                <a:ea typeface="Roboto"/>
                <a:cs typeface="Roboto"/>
                <a:sym typeface="Roboto"/>
              </a:rPr>
              <a:t>This ratio measures the proportion of a company's total assets that are financed by its current liabilities</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Operating Funds to Liability-</a:t>
            </a:r>
            <a:r>
              <a:rPr lang="en-US" sz="1800" dirty="0">
                <a:solidFill>
                  <a:srgbClr val="0D0D0D"/>
                </a:solidFill>
                <a:latin typeface="Roboto"/>
                <a:ea typeface="Roboto"/>
                <a:cs typeface="Roboto"/>
                <a:sym typeface="Roboto"/>
              </a:rPr>
              <a:t>This ratio measures the company's operating funds relative to its total liabilities.</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Inventory/Working Capital-</a:t>
            </a:r>
            <a:r>
              <a:rPr lang="en-US" sz="1800" dirty="0">
                <a:solidFill>
                  <a:srgbClr val="0D0D0D"/>
                </a:solidFill>
                <a:latin typeface="Roboto"/>
                <a:ea typeface="Roboto"/>
                <a:cs typeface="Roboto"/>
                <a:sym typeface="Roboto"/>
              </a:rPr>
              <a:t>This ratio measures the proportion of a company's working capital that is tied up in inventory.</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Inventory/Current Liability-</a:t>
            </a:r>
            <a:r>
              <a:rPr lang="en-US" sz="1800" dirty="0">
                <a:solidFill>
                  <a:srgbClr val="0D0D0D"/>
                </a:solidFill>
                <a:latin typeface="Roboto"/>
                <a:ea typeface="Roboto"/>
                <a:cs typeface="Roboto"/>
                <a:sym typeface="Roboto"/>
              </a:rPr>
              <a:t>This ratio measures the proportion of a company's current liabilities that are covered by its inventory.</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Current Liabilities/Liability-</a:t>
            </a:r>
            <a:r>
              <a:rPr lang="en-US" sz="1800" dirty="0">
                <a:solidFill>
                  <a:srgbClr val="0D0D0D"/>
                </a:solidFill>
                <a:latin typeface="Roboto"/>
                <a:ea typeface="Roboto"/>
                <a:cs typeface="Roboto"/>
                <a:sym typeface="Roboto"/>
              </a:rPr>
              <a:t>This ratio measures the proportion of a company's total liabilities that are classified as current liabilities.</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Working Capital/Equity-</a:t>
            </a:r>
            <a:r>
              <a:rPr lang="en-US" sz="1800" dirty="0">
                <a:solidFill>
                  <a:srgbClr val="0D0D0D"/>
                </a:solidFill>
                <a:latin typeface="Roboto"/>
                <a:ea typeface="Roboto"/>
                <a:cs typeface="Roboto"/>
                <a:sym typeface="Roboto"/>
              </a:rPr>
              <a:t>This ratio measures the proportion of a company's equity that is represented by its working capital.</a:t>
            </a:r>
            <a:endParaRPr lang="en-US" sz="1800" dirty="0"/>
          </a:p>
        </p:txBody>
      </p:sp>
    </p:spTree>
    <p:extLst>
      <p:ext uri="{BB962C8B-B14F-4D97-AF65-F5344CB8AC3E}">
        <p14:creationId xmlns:p14="http://schemas.microsoft.com/office/powerpoint/2010/main" val="2056427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4B02B-DF5A-8A45-E051-73605AD5388F}"/>
              </a:ext>
            </a:extLst>
          </p:cNvPr>
          <p:cNvSpPr txBox="1"/>
          <p:nvPr/>
        </p:nvSpPr>
        <p:spPr>
          <a:xfrm>
            <a:off x="412955" y="69898"/>
            <a:ext cx="11267768" cy="6943439"/>
          </a:xfrm>
          <a:prstGeom prst="rect">
            <a:avLst/>
          </a:prstGeom>
          <a:noFill/>
        </p:spPr>
        <p:txBody>
          <a:bodyPr wrap="square">
            <a:spAutoFit/>
          </a:bodyPr>
          <a:lstStyle/>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Current Liabilities/Equity-</a:t>
            </a:r>
            <a:r>
              <a:rPr lang="en-US" sz="1800" dirty="0">
                <a:solidFill>
                  <a:srgbClr val="0D0D0D"/>
                </a:solidFill>
                <a:latin typeface="Roboto"/>
                <a:ea typeface="Roboto"/>
                <a:cs typeface="Roboto"/>
                <a:sym typeface="Roboto"/>
              </a:rPr>
              <a:t>This ratio measures the proportion of a company's equity that is represented by its current liabilities.</a:t>
            </a:r>
            <a:endParaRPr lang="en-US" sz="1800" dirty="0"/>
          </a:p>
          <a:p>
            <a:pPr marL="269240" lvl="0" indent="-285750" algn="l" rtl="0">
              <a:lnSpc>
                <a:spcPct val="90000"/>
              </a:lnSpc>
              <a:spcBef>
                <a:spcPts val="1400"/>
              </a:spcBef>
              <a:spcAft>
                <a:spcPts val="0"/>
              </a:spcAft>
              <a:buSzPts val="1700"/>
              <a:buFont typeface="Wingdings" panose="05000000000000000000" pitchFamily="2" charset="2"/>
              <a:buChar char="v"/>
            </a:pPr>
            <a:r>
              <a:rPr lang="en-US" sz="1800" dirty="0"/>
              <a:t>Long-term Liability to Current Assets-</a:t>
            </a:r>
            <a:r>
              <a:rPr lang="en-US" sz="1800" dirty="0">
                <a:solidFill>
                  <a:srgbClr val="0D0D0D"/>
                </a:solidFill>
                <a:latin typeface="Roboto"/>
                <a:ea typeface="Roboto"/>
                <a:cs typeface="Roboto"/>
                <a:sym typeface="Roboto"/>
              </a:rPr>
              <a:t>This ratio measures the proportion of a company's current assets that are financed by its long-term liabilities.</a:t>
            </a:r>
          </a:p>
          <a:p>
            <a:pPr marL="279226" lvl="0" indent="-285750" algn="l" rtl="0">
              <a:lnSpc>
                <a:spcPct val="90000"/>
              </a:lnSpc>
              <a:spcBef>
                <a:spcPts val="0"/>
              </a:spcBef>
              <a:spcAft>
                <a:spcPts val="0"/>
              </a:spcAft>
              <a:buSzPct val="100000"/>
              <a:buFont typeface="Wingdings" panose="05000000000000000000" pitchFamily="2" charset="2"/>
              <a:buChar char="v"/>
            </a:pPr>
            <a:r>
              <a:rPr lang="en-US" sz="1800" dirty="0"/>
              <a:t>Retained Earnings to Total Assets-</a:t>
            </a:r>
            <a:r>
              <a:rPr lang="en-US" sz="1800" dirty="0">
                <a:solidFill>
                  <a:srgbClr val="0D0D0D"/>
                </a:solidFill>
                <a:highlight>
                  <a:srgbClr val="FFFFFF"/>
                </a:highlight>
                <a:latin typeface="Roboto"/>
                <a:ea typeface="Roboto"/>
                <a:cs typeface="Roboto"/>
                <a:sym typeface="Roboto"/>
              </a:rPr>
              <a:t>This ratio measures the proportion of a company's total assets that are financed by its retained earnings.</a:t>
            </a:r>
            <a:endParaRPr lang="en-US" sz="1800" dirty="0"/>
          </a:p>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Total income/Total expense-</a:t>
            </a:r>
            <a:r>
              <a:rPr lang="en-US" sz="1800" dirty="0">
                <a:solidFill>
                  <a:srgbClr val="0D0D0D"/>
                </a:solidFill>
                <a:highlight>
                  <a:srgbClr val="FFFFFF"/>
                </a:highlight>
                <a:latin typeface="Roboto"/>
                <a:ea typeface="Roboto"/>
                <a:cs typeface="Roboto"/>
                <a:sym typeface="Roboto"/>
              </a:rPr>
              <a:t>This ratio, often referred to as the income-to-expense ratio, measures the relationship between total income and total expenses</a:t>
            </a:r>
            <a:endParaRPr lang="en-US" sz="1800" dirty="0"/>
          </a:p>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Total expense/Assets-</a:t>
            </a:r>
            <a:r>
              <a:rPr lang="en-US" sz="1800" dirty="0">
                <a:solidFill>
                  <a:srgbClr val="0D0D0D"/>
                </a:solidFill>
                <a:highlight>
                  <a:srgbClr val="FFFFFF"/>
                </a:highlight>
                <a:latin typeface="Roboto"/>
                <a:ea typeface="Roboto"/>
                <a:cs typeface="Roboto"/>
                <a:sym typeface="Roboto"/>
              </a:rPr>
              <a:t>This ratio measures the proportion of a company's assets that are used to cover its total expenses.</a:t>
            </a:r>
            <a:endParaRPr lang="en-US" sz="1800" dirty="0"/>
          </a:p>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Current Asset Turnover Rate: Current Assets to Sales-</a:t>
            </a:r>
            <a:r>
              <a:rPr lang="en-US" sz="1800" dirty="0">
                <a:solidFill>
                  <a:srgbClr val="0D0D0D"/>
                </a:solidFill>
                <a:highlight>
                  <a:srgbClr val="FFFFFF"/>
                </a:highlight>
                <a:latin typeface="Roboto"/>
                <a:ea typeface="Roboto"/>
                <a:cs typeface="Roboto"/>
                <a:sym typeface="Roboto"/>
              </a:rPr>
              <a:t>This ratio measures how efficiently a company uses its current assets to generate sales revenue.</a:t>
            </a:r>
            <a:endParaRPr lang="en-US" sz="1800" dirty="0"/>
          </a:p>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Quick Asset Turnover Rate: Quick Assets to Sales-</a:t>
            </a:r>
            <a:r>
              <a:rPr lang="en-US" sz="1800" dirty="0">
                <a:solidFill>
                  <a:srgbClr val="0D0D0D"/>
                </a:solidFill>
                <a:highlight>
                  <a:srgbClr val="FFFFFF"/>
                </a:highlight>
                <a:latin typeface="Roboto"/>
                <a:ea typeface="Roboto"/>
                <a:cs typeface="Roboto"/>
                <a:sym typeface="Roboto"/>
              </a:rPr>
              <a:t>This ratio measures how efficiently a company uses its quick assets to generate sales revenue</a:t>
            </a:r>
            <a:endParaRPr lang="en-US" sz="1800" dirty="0"/>
          </a:p>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Working Capital Turnover Rate: Working Capital to Sales -</a:t>
            </a:r>
            <a:r>
              <a:rPr lang="en-US" sz="1800" dirty="0">
                <a:solidFill>
                  <a:srgbClr val="0D0D0D"/>
                </a:solidFill>
                <a:highlight>
                  <a:srgbClr val="FFFFFF"/>
                </a:highlight>
                <a:latin typeface="Roboto"/>
                <a:ea typeface="Roboto"/>
                <a:cs typeface="Roboto"/>
                <a:sym typeface="Roboto"/>
              </a:rPr>
              <a:t>This ratio measures how efficiently a company uses its working capital to generate sales revenue.</a:t>
            </a:r>
            <a:endParaRPr lang="en-US" sz="1800" dirty="0"/>
          </a:p>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Cash Turnover Rate: Cash to Sales-</a:t>
            </a:r>
            <a:r>
              <a:rPr lang="en-US" sz="1800" dirty="0">
                <a:solidFill>
                  <a:srgbClr val="0D0D0D"/>
                </a:solidFill>
                <a:highlight>
                  <a:srgbClr val="FFFFFF"/>
                </a:highlight>
                <a:latin typeface="Roboto"/>
                <a:ea typeface="Roboto"/>
                <a:cs typeface="Roboto"/>
                <a:sym typeface="Roboto"/>
              </a:rPr>
              <a:t>This ratio measures how efficiently a company uses its cash to generate sales revenue.</a:t>
            </a:r>
            <a:endParaRPr lang="en-US" sz="1800" dirty="0"/>
          </a:p>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Cash Flow to Sales-</a:t>
            </a:r>
            <a:r>
              <a:rPr lang="en-US" sz="1800" dirty="0">
                <a:solidFill>
                  <a:srgbClr val="0D0D0D"/>
                </a:solidFill>
                <a:highlight>
                  <a:srgbClr val="FFFFFF"/>
                </a:highlight>
                <a:latin typeface="Roboto"/>
                <a:ea typeface="Roboto"/>
                <a:cs typeface="Roboto"/>
                <a:sym typeface="Roboto"/>
              </a:rPr>
              <a:t>This ratio measures the proportion of sales revenue that is converted into cash flow.</a:t>
            </a:r>
            <a:endParaRPr lang="en-US" sz="1800" dirty="0"/>
          </a:p>
          <a:p>
            <a:pPr marL="91440" lvl="0" indent="-107950" algn="l" rtl="0">
              <a:lnSpc>
                <a:spcPct val="90000"/>
              </a:lnSpc>
              <a:spcBef>
                <a:spcPts val="1400"/>
              </a:spcBef>
              <a:spcAft>
                <a:spcPts val="0"/>
              </a:spcAft>
              <a:buSzPts val="1700"/>
              <a:buChar char=" "/>
            </a:pPr>
            <a:endParaRPr lang="en-US" sz="1800" dirty="0"/>
          </a:p>
        </p:txBody>
      </p:sp>
    </p:spTree>
    <p:extLst>
      <p:ext uri="{BB962C8B-B14F-4D97-AF65-F5344CB8AC3E}">
        <p14:creationId xmlns:p14="http://schemas.microsoft.com/office/powerpoint/2010/main" val="2981578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23801-AFE9-CF53-9D15-D3ABBBB634E8}"/>
              </a:ext>
            </a:extLst>
          </p:cNvPr>
          <p:cNvSpPr txBox="1"/>
          <p:nvPr/>
        </p:nvSpPr>
        <p:spPr>
          <a:xfrm>
            <a:off x="304800" y="150125"/>
            <a:ext cx="11680723" cy="6265305"/>
          </a:xfrm>
          <a:prstGeom prst="rect">
            <a:avLst/>
          </a:prstGeom>
          <a:noFill/>
        </p:spPr>
        <p:txBody>
          <a:bodyPr wrap="square">
            <a:spAutoFit/>
          </a:bodyPr>
          <a:lstStyle/>
          <a:p>
            <a:pPr marL="279226" lvl="0" indent="-285750" algn="l" rtl="0">
              <a:lnSpc>
                <a:spcPct val="90000"/>
              </a:lnSpc>
              <a:spcBef>
                <a:spcPts val="1400"/>
              </a:spcBef>
              <a:spcAft>
                <a:spcPts val="0"/>
              </a:spcAft>
              <a:buSzPct val="100000"/>
              <a:buFont typeface="Wingdings" panose="05000000000000000000" pitchFamily="2" charset="2"/>
              <a:buChar char="v"/>
            </a:pPr>
            <a:r>
              <a:rPr lang="en-US" sz="1800" dirty="0"/>
              <a:t>Fixed Assets to Assets-</a:t>
            </a:r>
            <a:r>
              <a:rPr lang="en-US" sz="1800" dirty="0">
                <a:solidFill>
                  <a:srgbClr val="0D0D0D"/>
                </a:solidFill>
                <a:latin typeface="Roboto"/>
                <a:ea typeface="Roboto"/>
                <a:cs typeface="Roboto"/>
                <a:sym typeface="Roboto"/>
              </a:rPr>
              <a:t>This ratio measures the proportion of a company's total assets that are represented by fixed assets.</a:t>
            </a:r>
          </a:p>
          <a:p>
            <a:pPr marL="293193" lvl="0" indent="-285750" algn="l" rtl="0">
              <a:lnSpc>
                <a:spcPct val="90000"/>
              </a:lnSpc>
              <a:spcBef>
                <a:spcPts val="1400"/>
              </a:spcBef>
              <a:spcAft>
                <a:spcPts val="0"/>
              </a:spcAft>
              <a:buClr>
                <a:srgbClr val="0D0D0D"/>
              </a:buClr>
              <a:buSzPct val="85743"/>
              <a:buFont typeface="Wingdings" panose="05000000000000000000" pitchFamily="2" charset="2"/>
              <a:buChar char="v"/>
            </a:pPr>
            <a:endParaRPr lang="en-US" sz="1800" dirty="0">
              <a:solidFill>
                <a:srgbClr val="0D0D0D"/>
              </a:solidFill>
              <a:highlight>
                <a:srgbClr val="FFFFFF"/>
              </a:highlight>
              <a:latin typeface="Roboto"/>
              <a:ea typeface="Roboto"/>
              <a:cs typeface="Roboto"/>
              <a:sym typeface="Roboto"/>
            </a:endParaRPr>
          </a:p>
          <a:p>
            <a:pPr marL="273987" lvl="0" indent="-285750" algn="l" rtl="0">
              <a:lnSpc>
                <a:spcPct val="90000"/>
              </a:lnSpc>
              <a:spcBef>
                <a:spcPts val="0"/>
              </a:spcBef>
              <a:spcAft>
                <a:spcPts val="0"/>
              </a:spcAft>
              <a:buSzPct val="100000"/>
              <a:buFont typeface="Wingdings" panose="05000000000000000000" pitchFamily="2" charset="2"/>
              <a:buChar char="v"/>
            </a:pPr>
            <a:r>
              <a:rPr lang="en-US" sz="1800" dirty="0"/>
              <a:t>Current Liability to Liability-</a:t>
            </a:r>
            <a:r>
              <a:rPr lang="en-US" sz="1800" dirty="0">
                <a:solidFill>
                  <a:srgbClr val="0D0D0D"/>
                </a:solidFill>
                <a:latin typeface="Roboto"/>
                <a:ea typeface="Roboto"/>
                <a:cs typeface="Roboto"/>
                <a:sym typeface="Roboto"/>
              </a:rPr>
              <a:t>This ratio measures the proportion of a company's total liabilities that are classified as current liabilities.</a:t>
            </a:r>
            <a:endParaRPr lang="en-US" sz="1800" dirty="0"/>
          </a:p>
          <a:p>
            <a:pPr marL="273987" lvl="0" indent="-285750" algn="l" rtl="0">
              <a:lnSpc>
                <a:spcPct val="90000"/>
              </a:lnSpc>
              <a:spcBef>
                <a:spcPts val="1400"/>
              </a:spcBef>
              <a:spcAft>
                <a:spcPts val="0"/>
              </a:spcAft>
              <a:buSzPct val="100000"/>
              <a:buFont typeface="Wingdings" panose="05000000000000000000" pitchFamily="2" charset="2"/>
              <a:buChar char="v"/>
            </a:pPr>
            <a:r>
              <a:rPr lang="en-US" sz="1800" dirty="0"/>
              <a:t>Current Liability to Equity-</a:t>
            </a:r>
            <a:r>
              <a:rPr lang="en-US" sz="1800" dirty="0">
                <a:solidFill>
                  <a:srgbClr val="0D0D0D"/>
                </a:solidFill>
                <a:latin typeface="Roboto"/>
                <a:ea typeface="Roboto"/>
                <a:cs typeface="Roboto"/>
                <a:sym typeface="Roboto"/>
              </a:rPr>
              <a:t>This ratio measures the proportion of a company's equity that is represented by its current liabilities</a:t>
            </a:r>
          </a:p>
          <a:p>
            <a:pPr marL="259715" lvl="0" indent="-285750" algn="l" rtl="0">
              <a:lnSpc>
                <a:spcPct val="90000"/>
              </a:lnSpc>
              <a:spcBef>
                <a:spcPts val="1400"/>
              </a:spcBef>
              <a:spcAft>
                <a:spcPts val="0"/>
              </a:spcAft>
              <a:buSzPct val="100000"/>
              <a:buFont typeface="Wingdings" panose="05000000000000000000" pitchFamily="2" charset="2"/>
              <a:buChar char="v"/>
            </a:pPr>
            <a:r>
              <a:rPr lang="en-US" sz="1800" dirty="0"/>
              <a:t>Equity to Long-term Liability-</a:t>
            </a:r>
            <a:r>
              <a:rPr lang="en-US" sz="1800" dirty="0">
                <a:solidFill>
                  <a:srgbClr val="0D0D0D"/>
                </a:solidFill>
                <a:highlight>
                  <a:srgbClr val="FFFFFF"/>
                </a:highlight>
                <a:latin typeface="Roboto"/>
                <a:ea typeface="Roboto"/>
                <a:cs typeface="Roboto"/>
                <a:sym typeface="Roboto"/>
              </a:rPr>
              <a:t>This ratio measures the proportion of a company's long-term liabilities that are covered by its equity.</a:t>
            </a:r>
            <a:endParaRPr lang="en-US" sz="1800" dirty="0"/>
          </a:p>
          <a:p>
            <a:pPr marL="259715" lvl="0" indent="-285750" algn="l" rtl="0">
              <a:lnSpc>
                <a:spcPct val="90000"/>
              </a:lnSpc>
              <a:spcBef>
                <a:spcPts val="1400"/>
              </a:spcBef>
              <a:spcAft>
                <a:spcPts val="0"/>
              </a:spcAft>
              <a:buSzPct val="100000"/>
              <a:buFont typeface="Wingdings" panose="05000000000000000000" pitchFamily="2" charset="2"/>
              <a:buChar char="v"/>
            </a:pPr>
            <a:r>
              <a:rPr lang="en-US" sz="1800" dirty="0"/>
              <a:t>Cash Flow to Total Assets-</a:t>
            </a:r>
            <a:r>
              <a:rPr lang="en-US" sz="1800" dirty="0">
                <a:solidFill>
                  <a:srgbClr val="0D0D0D"/>
                </a:solidFill>
                <a:highlight>
                  <a:srgbClr val="FFFFFF"/>
                </a:highlight>
                <a:latin typeface="Roboto"/>
                <a:ea typeface="Roboto"/>
                <a:cs typeface="Roboto"/>
                <a:sym typeface="Roboto"/>
              </a:rPr>
              <a:t>This ratio measures the proportion of a company's total assets that are generated as cash flow.</a:t>
            </a:r>
            <a:endParaRPr lang="en-US" sz="1800" dirty="0"/>
          </a:p>
          <a:p>
            <a:pPr marL="259715" lvl="0" indent="-285750" algn="l" rtl="0">
              <a:lnSpc>
                <a:spcPct val="90000"/>
              </a:lnSpc>
              <a:spcBef>
                <a:spcPts val="1400"/>
              </a:spcBef>
              <a:spcAft>
                <a:spcPts val="0"/>
              </a:spcAft>
              <a:buSzPct val="100000"/>
              <a:buFont typeface="Wingdings" panose="05000000000000000000" pitchFamily="2" charset="2"/>
              <a:buChar char="v"/>
            </a:pPr>
            <a:r>
              <a:rPr lang="en-US" sz="1800" dirty="0"/>
              <a:t>Cash Flow to Liability-</a:t>
            </a:r>
            <a:r>
              <a:rPr lang="en-US" sz="1800" dirty="0">
                <a:solidFill>
                  <a:srgbClr val="0D0D0D"/>
                </a:solidFill>
                <a:highlight>
                  <a:srgbClr val="FFFFFF"/>
                </a:highlight>
                <a:latin typeface="Roboto"/>
                <a:ea typeface="Roboto"/>
                <a:cs typeface="Roboto"/>
                <a:sym typeface="Roboto"/>
              </a:rPr>
              <a:t>This ratio measures the proportion of a company's total liabilities that are covered by its cash flow.</a:t>
            </a:r>
            <a:endParaRPr lang="en-US" sz="1800" dirty="0"/>
          </a:p>
          <a:p>
            <a:pPr marL="259715" lvl="0" indent="-285750" algn="l" rtl="0">
              <a:lnSpc>
                <a:spcPct val="90000"/>
              </a:lnSpc>
              <a:spcBef>
                <a:spcPts val="1400"/>
              </a:spcBef>
              <a:spcAft>
                <a:spcPts val="0"/>
              </a:spcAft>
              <a:buSzPct val="100000"/>
              <a:buFont typeface="Wingdings" panose="05000000000000000000" pitchFamily="2" charset="2"/>
              <a:buChar char="v"/>
            </a:pPr>
            <a:r>
              <a:rPr lang="en-US" sz="1800" dirty="0"/>
              <a:t>CFO to Assets (calculated by dividing cash flows from operations by the average total assets.)-</a:t>
            </a:r>
            <a:r>
              <a:rPr lang="en-US" sz="1800" dirty="0">
                <a:solidFill>
                  <a:srgbClr val="0D0D0D"/>
                </a:solidFill>
                <a:highlight>
                  <a:srgbClr val="FFFFFF"/>
                </a:highlight>
                <a:latin typeface="Roboto"/>
                <a:ea typeface="Roboto"/>
                <a:cs typeface="Roboto"/>
                <a:sym typeface="Roboto"/>
              </a:rPr>
              <a:t>This ratio measures the efficiency of a company in generating cash flows from its operations relative to its total assets.</a:t>
            </a:r>
            <a:endParaRPr lang="en-US" sz="1800" dirty="0"/>
          </a:p>
          <a:p>
            <a:pPr marL="259715" lvl="0" indent="-285750" algn="l" rtl="0">
              <a:lnSpc>
                <a:spcPct val="90000"/>
              </a:lnSpc>
              <a:spcBef>
                <a:spcPts val="1400"/>
              </a:spcBef>
              <a:spcAft>
                <a:spcPts val="0"/>
              </a:spcAft>
              <a:buSzPct val="100000"/>
              <a:buFont typeface="Wingdings" panose="05000000000000000000" pitchFamily="2" charset="2"/>
              <a:buChar char="v"/>
            </a:pPr>
            <a:r>
              <a:rPr lang="en-US" sz="1800" dirty="0"/>
              <a:t>Cash Flow to Equity (Free cash flow to equity is composed of net income, capital expenditures, working capital, and debt)-</a:t>
            </a:r>
            <a:r>
              <a:rPr lang="en-US" sz="1800" dirty="0">
                <a:solidFill>
                  <a:srgbClr val="0D0D0D"/>
                </a:solidFill>
                <a:highlight>
                  <a:srgbClr val="FFFFFF"/>
                </a:highlight>
                <a:latin typeface="Roboto"/>
                <a:ea typeface="Roboto"/>
                <a:cs typeface="Roboto"/>
                <a:sym typeface="Roboto"/>
              </a:rPr>
              <a:t>This ratio, specifically Free Cash Flow to Equity (FCFE), measures the cash flow available to the equity holders of the company after accounting for all expenses, reinvestments, and debt obligations.</a:t>
            </a:r>
            <a:endParaRPr lang="en-US" sz="1800" dirty="0"/>
          </a:p>
          <a:p>
            <a:pPr marL="91440" lvl="0" indent="-103203" algn="l" rtl="0">
              <a:lnSpc>
                <a:spcPct val="90000"/>
              </a:lnSpc>
              <a:spcBef>
                <a:spcPts val="1400"/>
              </a:spcBef>
              <a:spcAft>
                <a:spcPts val="0"/>
              </a:spcAft>
              <a:buSzPct val="100000"/>
              <a:buChar char=" "/>
            </a:pPr>
            <a:endParaRPr lang="en-US" sz="1800" dirty="0"/>
          </a:p>
        </p:txBody>
      </p:sp>
    </p:spTree>
    <p:extLst>
      <p:ext uri="{BB962C8B-B14F-4D97-AF65-F5344CB8AC3E}">
        <p14:creationId xmlns:p14="http://schemas.microsoft.com/office/powerpoint/2010/main" val="3867214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94AE4-001B-71BA-D21D-28E538F118DD}"/>
              </a:ext>
            </a:extLst>
          </p:cNvPr>
          <p:cNvSpPr txBox="1"/>
          <p:nvPr/>
        </p:nvSpPr>
        <p:spPr>
          <a:xfrm>
            <a:off x="314633" y="134858"/>
            <a:ext cx="11562734" cy="6830588"/>
          </a:xfrm>
          <a:prstGeom prst="rect">
            <a:avLst/>
          </a:prstGeom>
          <a:noFill/>
        </p:spPr>
        <p:txBody>
          <a:bodyPr wrap="square">
            <a:spAutoFit/>
          </a:bodyPr>
          <a:lstStyle/>
          <a:p>
            <a:pPr marL="259715" lvl="0" indent="-285750" algn="l" rtl="0">
              <a:lnSpc>
                <a:spcPct val="90000"/>
              </a:lnSpc>
              <a:spcBef>
                <a:spcPts val="1400"/>
              </a:spcBef>
              <a:spcAft>
                <a:spcPts val="0"/>
              </a:spcAft>
              <a:buSzPct val="100000"/>
              <a:buFont typeface="Wingdings" panose="05000000000000000000" pitchFamily="2" charset="2"/>
              <a:buChar char="v"/>
            </a:pPr>
            <a:r>
              <a:rPr lang="en-US" sz="1600" dirty="0"/>
              <a:t>Current Liability to Current Assets-</a:t>
            </a:r>
            <a:r>
              <a:rPr lang="en-US" sz="1600" dirty="0">
                <a:solidFill>
                  <a:srgbClr val="0D0D0D"/>
                </a:solidFill>
                <a:latin typeface="Roboto"/>
                <a:ea typeface="Roboto"/>
                <a:cs typeface="Roboto"/>
                <a:sym typeface="Roboto"/>
              </a:rPr>
              <a:t>This ratio measures the proportion of a company's current assets that are financed by its current liabilities.</a:t>
            </a:r>
            <a:endParaRPr lang="en-US" sz="1600" dirty="0"/>
          </a:p>
          <a:p>
            <a:pPr marL="259715" lvl="0" indent="-285750" algn="l" rtl="0">
              <a:lnSpc>
                <a:spcPct val="90000"/>
              </a:lnSpc>
              <a:spcBef>
                <a:spcPts val="1400"/>
              </a:spcBef>
              <a:spcAft>
                <a:spcPts val="0"/>
              </a:spcAft>
              <a:buSzPct val="100000"/>
              <a:buFont typeface="Wingdings" panose="05000000000000000000" pitchFamily="2" charset="2"/>
              <a:buChar char="v"/>
            </a:pPr>
            <a:r>
              <a:rPr lang="en-US" sz="1600" dirty="0"/>
              <a:t>Liability-Assets Flag: 1 if Total Liability exceeds Total Assets, otherwise 0</a:t>
            </a:r>
          </a:p>
          <a:p>
            <a:pPr marL="259715" lvl="0" indent="-285750" algn="l" rtl="0">
              <a:lnSpc>
                <a:spcPct val="90000"/>
              </a:lnSpc>
              <a:spcBef>
                <a:spcPts val="1400"/>
              </a:spcBef>
              <a:spcAft>
                <a:spcPts val="0"/>
              </a:spcAft>
              <a:buSzPct val="100000"/>
              <a:buFont typeface="Wingdings" panose="05000000000000000000" pitchFamily="2" charset="2"/>
              <a:buChar char="v"/>
            </a:pPr>
            <a:r>
              <a:rPr lang="en-US" sz="1600" b="1" dirty="0"/>
              <a:t>Net Income to Total Assets</a:t>
            </a:r>
          </a:p>
          <a:p>
            <a:pPr marL="259715" lvl="0" indent="-285750" algn="l" rtl="0">
              <a:lnSpc>
                <a:spcPct val="90000"/>
              </a:lnSpc>
              <a:spcBef>
                <a:spcPts val="1400"/>
              </a:spcBef>
              <a:spcAft>
                <a:spcPts val="0"/>
              </a:spcAft>
              <a:buSzPct val="100000"/>
              <a:buFont typeface="Wingdings" panose="05000000000000000000" pitchFamily="2" charset="2"/>
              <a:buChar char="v"/>
            </a:pPr>
            <a:r>
              <a:rPr lang="en-US" sz="1600" dirty="0"/>
              <a:t>Total assets to GNP price ratio- Gross National Product(GNP is an economic indicator that measures the size and    health of a country's economy.)</a:t>
            </a:r>
          </a:p>
          <a:p>
            <a:pPr marL="247968" lvl="0" indent="-285750" algn="l" rtl="0">
              <a:lnSpc>
                <a:spcPct val="90000"/>
              </a:lnSpc>
              <a:spcBef>
                <a:spcPts val="1400"/>
              </a:spcBef>
              <a:spcAft>
                <a:spcPts val="0"/>
              </a:spcAft>
              <a:buSzPct val="100000"/>
              <a:buFont typeface="Wingdings" panose="05000000000000000000" pitchFamily="2" charset="2"/>
              <a:buChar char="v"/>
            </a:pPr>
            <a:r>
              <a:rPr lang="en-US" sz="1600" dirty="0"/>
              <a:t>No-credit interval</a:t>
            </a:r>
          </a:p>
          <a:p>
            <a:pPr marL="247968" lvl="0" indent="-285750" algn="l" rtl="0">
              <a:lnSpc>
                <a:spcPct val="90000"/>
              </a:lnSpc>
              <a:spcBef>
                <a:spcPts val="1400"/>
              </a:spcBef>
              <a:spcAft>
                <a:spcPts val="0"/>
              </a:spcAft>
              <a:buSzPct val="100000"/>
              <a:buFont typeface="Wingdings" panose="05000000000000000000" pitchFamily="2" charset="2"/>
              <a:buChar char="v"/>
            </a:pPr>
            <a:r>
              <a:rPr lang="en-US" sz="1600" dirty="0"/>
              <a:t>Gross Profit to Sales</a:t>
            </a:r>
          </a:p>
          <a:p>
            <a:pPr marL="247968" lvl="0" indent="-285750" algn="l" rtl="0">
              <a:lnSpc>
                <a:spcPct val="90000"/>
              </a:lnSpc>
              <a:spcBef>
                <a:spcPts val="1400"/>
              </a:spcBef>
              <a:spcAft>
                <a:spcPts val="0"/>
              </a:spcAft>
              <a:buSzPct val="100000"/>
              <a:buFont typeface="Wingdings" panose="05000000000000000000" pitchFamily="2" charset="2"/>
              <a:buChar char="v"/>
            </a:pPr>
            <a:r>
              <a:rPr lang="en-US" sz="1600" b="1" dirty="0"/>
              <a:t>Net Income to Stockholder's Equity ratio</a:t>
            </a:r>
          </a:p>
          <a:p>
            <a:pPr marL="247968" lvl="0" indent="-285750" algn="l" rtl="0">
              <a:lnSpc>
                <a:spcPct val="90000"/>
              </a:lnSpc>
              <a:spcBef>
                <a:spcPts val="1400"/>
              </a:spcBef>
              <a:spcAft>
                <a:spcPts val="0"/>
              </a:spcAft>
              <a:buSzPct val="100000"/>
              <a:buFont typeface="Wingdings" panose="05000000000000000000" pitchFamily="2" charset="2"/>
              <a:buChar char="v"/>
            </a:pPr>
            <a:r>
              <a:rPr lang="en-US" sz="1600" dirty="0"/>
              <a:t>Liability to Equity ratio-This ratio measures the proportion of a company's total liabilities to its shareholders' equity.</a:t>
            </a:r>
          </a:p>
          <a:p>
            <a:pPr marL="247968" lvl="0" indent="-285750" algn="l" rtl="0">
              <a:lnSpc>
                <a:spcPct val="90000"/>
              </a:lnSpc>
              <a:spcBef>
                <a:spcPts val="1400"/>
              </a:spcBef>
              <a:spcAft>
                <a:spcPts val="0"/>
              </a:spcAft>
              <a:buSzPct val="100000"/>
              <a:buFont typeface="Wingdings" panose="05000000000000000000" pitchFamily="2" charset="2"/>
              <a:buChar char="v"/>
            </a:pPr>
            <a:r>
              <a:rPr lang="en-US" sz="1600" dirty="0"/>
              <a:t>Degree of Financial Leverage (DFL) ratio(It shows how much a percentage change in EBIT will result in a percentage change in EPS.)-DFL is an important metric for investors and analysts to assess a company's financial risk and understand how changes in operating performance can affect its profitability</a:t>
            </a:r>
            <a:r>
              <a:rPr lang="en-US" sz="1600" dirty="0">
                <a:solidFill>
                  <a:srgbClr val="0D0D0D"/>
                </a:solidFill>
                <a:highlight>
                  <a:srgbClr val="FFFFFF"/>
                </a:highlight>
                <a:latin typeface="Roboto"/>
                <a:ea typeface="Roboto"/>
                <a:cs typeface="Roboto"/>
                <a:sym typeface="Roboto"/>
              </a:rPr>
              <a:t>.</a:t>
            </a:r>
          </a:p>
          <a:p>
            <a:pPr marL="247968" lvl="0" indent="-285750" algn="l" rtl="0">
              <a:lnSpc>
                <a:spcPct val="90000"/>
              </a:lnSpc>
              <a:spcBef>
                <a:spcPts val="1400"/>
              </a:spcBef>
              <a:spcAft>
                <a:spcPts val="0"/>
              </a:spcAft>
              <a:buSzPct val="100000"/>
              <a:buFont typeface="Wingdings" panose="05000000000000000000" pitchFamily="2" charset="2"/>
              <a:buChar char="v"/>
            </a:pPr>
            <a:r>
              <a:rPr lang="en-US" sz="1600" dirty="0"/>
              <a:t>Interest Coverage Ratio (Interest expense to EBIT)-The Interest Coverage Ratio measures the company's ability to meet its interest obligations on outstanding debt.</a:t>
            </a:r>
          </a:p>
          <a:p>
            <a:pPr marL="247968" lvl="0" indent="-285750" algn="l" rtl="0">
              <a:lnSpc>
                <a:spcPct val="90000"/>
              </a:lnSpc>
              <a:spcBef>
                <a:spcPts val="1400"/>
              </a:spcBef>
              <a:spcAft>
                <a:spcPts val="0"/>
              </a:spcAft>
              <a:buSzPct val="100000"/>
              <a:buFont typeface="Wingdings" panose="05000000000000000000" pitchFamily="2" charset="2"/>
              <a:buChar char="v"/>
            </a:pPr>
            <a:r>
              <a:rPr lang="en-US" sz="1600" b="1" dirty="0"/>
              <a:t>Equity to </a:t>
            </a:r>
            <a:r>
              <a:rPr lang="en-US" sz="1600" b="1" dirty="0" err="1"/>
              <a:t>Liability</a:t>
            </a:r>
            <a:r>
              <a:rPr lang="en-US" sz="1600" dirty="0" err="1"/>
              <a:t>.The</a:t>
            </a:r>
            <a:r>
              <a:rPr lang="en-US" sz="1600" dirty="0"/>
              <a:t> Equity to Liability Ratio, also known as the Equity Ratio, measures the proportion of a company's total assets that are financed by its shareholders' equity</a:t>
            </a:r>
            <a:r>
              <a:rPr lang="en-US" sz="1600" dirty="0">
                <a:solidFill>
                  <a:srgbClr val="0D0D0D"/>
                </a:solidFill>
                <a:highlight>
                  <a:srgbClr val="FFFFFF"/>
                </a:highlight>
                <a:latin typeface="Roboto"/>
                <a:ea typeface="Roboto"/>
                <a:cs typeface="Roboto"/>
                <a:sym typeface="Roboto"/>
              </a:rPr>
              <a:t>.</a:t>
            </a:r>
          </a:p>
          <a:p>
            <a:pPr marL="247968" indent="-285750">
              <a:lnSpc>
                <a:spcPct val="90000"/>
              </a:lnSpc>
              <a:spcBef>
                <a:spcPts val="1400"/>
              </a:spcBef>
              <a:buSzPct val="100000"/>
              <a:buFont typeface="Wingdings" panose="05000000000000000000" pitchFamily="2" charset="2"/>
              <a:buChar char="v"/>
            </a:pPr>
            <a:r>
              <a:rPr lang="en-US" sz="2000" b="1" dirty="0"/>
              <a:t>Bankrupt Class label 1: Yes, 0: No – Target Column</a:t>
            </a:r>
          </a:p>
          <a:p>
            <a:pPr lvl="0" algn="l" rtl="0">
              <a:lnSpc>
                <a:spcPct val="90000"/>
              </a:lnSpc>
              <a:spcBef>
                <a:spcPts val="1400"/>
              </a:spcBef>
              <a:spcAft>
                <a:spcPts val="0"/>
              </a:spcAft>
              <a:buSzPct val="100000"/>
            </a:pPr>
            <a:endParaRPr lang="en-US" sz="1600" dirty="0"/>
          </a:p>
          <a:p>
            <a:pPr marL="91440" lvl="0" indent="-177680" algn="l" rtl="0">
              <a:lnSpc>
                <a:spcPct val="90000"/>
              </a:lnSpc>
              <a:spcBef>
                <a:spcPts val="1400"/>
              </a:spcBef>
              <a:spcAft>
                <a:spcPts val="0"/>
              </a:spcAft>
              <a:buSzPct val="189062"/>
              <a:buChar char=" "/>
            </a:pPr>
            <a:endParaRPr lang="en-US" sz="1400" dirty="0"/>
          </a:p>
        </p:txBody>
      </p:sp>
    </p:spTree>
    <p:extLst>
      <p:ext uri="{BB962C8B-B14F-4D97-AF65-F5344CB8AC3E}">
        <p14:creationId xmlns:p14="http://schemas.microsoft.com/office/powerpoint/2010/main" val="24481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77B3F1-FC39-7AB0-C427-2C2890FDA3D3}"/>
              </a:ext>
            </a:extLst>
          </p:cNvPr>
          <p:cNvSpPr txBox="1"/>
          <p:nvPr/>
        </p:nvSpPr>
        <p:spPr>
          <a:xfrm>
            <a:off x="2371411" y="172050"/>
            <a:ext cx="9385160" cy="830997"/>
          </a:xfrm>
          <a:prstGeom prst="rect">
            <a:avLst/>
          </a:prstGeom>
          <a:noFill/>
        </p:spPr>
        <p:txBody>
          <a:bodyPr wrap="square">
            <a:spAutoFit/>
          </a:bodyPr>
          <a:lstStyle/>
          <a:p>
            <a:pPr algn="l" rtl="0"/>
            <a:r>
              <a:rPr lang="en-US" sz="4800" b="1" i="0" dirty="0">
                <a:solidFill>
                  <a:schemeClr val="accent2">
                    <a:lumMod val="75000"/>
                  </a:schemeClr>
                </a:solidFill>
                <a:effectLst/>
                <a:latin typeface="Algerian" panose="04020705040A02060702" pitchFamily="82" charset="0"/>
              </a:rPr>
              <a:t>Summary of the Project</a:t>
            </a:r>
          </a:p>
        </p:txBody>
      </p:sp>
      <p:sp>
        <p:nvSpPr>
          <p:cNvPr id="7" name="TextBox 6">
            <a:extLst>
              <a:ext uri="{FF2B5EF4-FFF2-40B4-BE49-F238E27FC236}">
                <a16:creationId xmlns:a16="http://schemas.microsoft.com/office/drawing/2014/main" id="{6F08D064-D67B-1828-9C77-66A7FCA4714E}"/>
              </a:ext>
            </a:extLst>
          </p:cNvPr>
          <p:cNvSpPr txBox="1"/>
          <p:nvPr/>
        </p:nvSpPr>
        <p:spPr>
          <a:xfrm>
            <a:off x="1848898" y="1584853"/>
            <a:ext cx="8541098" cy="3693319"/>
          </a:xfrm>
          <a:prstGeom prst="rect">
            <a:avLst/>
          </a:prstGeom>
          <a:noFill/>
        </p:spPr>
        <p:txBody>
          <a:bodyPr wrap="square">
            <a:spAutoFit/>
          </a:bodyPr>
          <a:lstStyle/>
          <a:p>
            <a:pPr marL="285750" indent="-285750" algn="l" rtl="0">
              <a:buFont typeface="Wingdings" panose="05000000000000000000" pitchFamily="2" charset="2"/>
              <a:buChar char="q"/>
            </a:pPr>
            <a:r>
              <a:rPr lang="en-US" b="0" i="0" dirty="0">
                <a:solidFill>
                  <a:srgbClr val="000000"/>
                </a:solidFill>
                <a:effectLst/>
                <a:latin typeface="Helvetica Neue"/>
              </a:rPr>
              <a:t>The dataset contains </a:t>
            </a:r>
            <a:r>
              <a:rPr lang="en-US" b="1" dirty="0">
                <a:solidFill>
                  <a:srgbClr val="000000"/>
                </a:solidFill>
                <a:latin typeface="Helvetica Neue"/>
              </a:rPr>
              <a:t>6,819</a:t>
            </a:r>
            <a:r>
              <a:rPr lang="en-US" b="0" i="0" dirty="0">
                <a:solidFill>
                  <a:srgbClr val="000000"/>
                </a:solidFill>
                <a:effectLst/>
                <a:latin typeface="Helvetica Neue"/>
              </a:rPr>
              <a:t> observations with </a:t>
            </a:r>
            <a:r>
              <a:rPr lang="en-US" b="1" dirty="0">
                <a:solidFill>
                  <a:srgbClr val="000000"/>
                </a:solidFill>
                <a:latin typeface="Helvetica Neue"/>
              </a:rPr>
              <a:t>94</a:t>
            </a:r>
            <a:r>
              <a:rPr lang="en-US" b="0" i="0" dirty="0">
                <a:solidFill>
                  <a:srgbClr val="000000"/>
                </a:solidFill>
                <a:effectLst/>
                <a:latin typeface="Helvetica Neue"/>
              </a:rPr>
              <a:t> features.</a:t>
            </a:r>
          </a:p>
          <a:p>
            <a:pPr algn="l" rtl="0"/>
            <a:endParaRPr lang="en-US" b="0" i="0" dirty="0">
              <a:solidFill>
                <a:srgbClr val="000000"/>
              </a:solidFill>
              <a:effectLst/>
              <a:latin typeface="Helvetica Neue"/>
            </a:endParaRPr>
          </a:p>
          <a:p>
            <a:pPr marL="285750" indent="-285750" algn="l" rtl="0">
              <a:buFont typeface="Wingdings" panose="05000000000000000000" pitchFamily="2" charset="2"/>
              <a:buChar char="q"/>
            </a:pPr>
            <a:r>
              <a:rPr lang="en-US" b="0" i="0" dirty="0">
                <a:solidFill>
                  <a:srgbClr val="000000"/>
                </a:solidFill>
                <a:effectLst/>
                <a:latin typeface="Helvetica Neue"/>
              </a:rPr>
              <a:t>The target variable is "</a:t>
            </a:r>
            <a:r>
              <a:rPr lang="en-US" sz="1800" b="1" dirty="0"/>
              <a:t> Bankrupt </a:t>
            </a:r>
            <a:r>
              <a:rPr lang="en-US" b="0" i="0" dirty="0">
                <a:solidFill>
                  <a:srgbClr val="000000"/>
                </a:solidFill>
                <a:effectLst/>
                <a:latin typeface="Helvetica Neue"/>
              </a:rPr>
              <a:t>", which is a binary variable indicating whether  the company</a:t>
            </a:r>
            <a:r>
              <a:rPr lang="en-US" sz="1800" i="0" dirty="0">
                <a:solidFill>
                  <a:srgbClr val="000000"/>
                </a:solidFill>
                <a:effectLst/>
                <a:highlight>
                  <a:srgbClr val="FFFFFF"/>
                </a:highlight>
                <a:latin typeface="Book Antiqua" panose="02040602050305030304" pitchFamily="18" charset="0"/>
              </a:rPr>
              <a:t> </a:t>
            </a:r>
            <a:r>
              <a:rPr lang="en-US" sz="1800" i="0" dirty="0">
                <a:solidFill>
                  <a:srgbClr val="000000"/>
                </a:solidFill>
                <a:effectLst/>
                <a:highlight>
                  <a:srgbClr val="FFFFFF"/>
                </a:highlight>
                <a:latin typeface="Helvetica Neue"/>
              </a:rPr>
              <a:t>might go bankrupt or not</a:t>
            </a:r>
            <a:r>
              <a:rPr lang="en-US" b="0" i="0" dirty="0">
                <a:solidFill>
                  <a:srgbClr val="000000"/>
                </a:solidFill>
                <a:effectLst/>
                <a:latin typeface="Helvetica Neue"/>
              </a:rPr>
              <a:t>.</a:t>
            </a:r>
            <a:endParaRPr lang="en-US" dirty="0">
              <a:solidFill>
                <a:srgbClr val="000000"/>
              </a:solidFill>
              <a:latin typeface="Helvetica Neue"/>
            </a:endParaRPr>
          </a:p>
          <a:p>
            <a:pPr algn="l" rtl="0"/>
            <a:endParaRPr lang="en-US" b="0" i="0" dirty="0">
              <a:solidFill>
                <a:srgbClr val="000000"/>
              </a:solidFill>
              <a:effectLst/>
              <a:latin typeface="Helvetica Neue"/>
            </a:endParaRPr>
          </a:p>
          <a:p>
            <a:pPr marL="285750" indent="-285750" algn="l" rtl="0">
              <a:buFont typeface="Wingdings" panose="05000000000000000000" pitchFamily="2" charset="2"/>
              <a:buChar char="q"/>
            </a:pPr>
            <a:r>
              <a:rPr lang="en-US" b="0" i="0" dirty="0">
                <a:solidFill>
                  <a:srgbClr val="000000"/>
                </a:solidFill>
                <a:effectLst/>
                <a:latin typeface="Helvetica Neue"/>
              </a:rPr>
              <a:t>The goal of the project is to develop a model to predict </a:t>
            </a:r>
            <a:r>
              <a:rPr lang="en-US" sz="1800" i="0" dirty="0">
                <a:solidFill>
                  <a:srgbClr val="000000"/>
                </a:solidFill>
                <a:effectLst/>
                <a:highlight>
                  <a:srgbClr val="FFFFFF"/>
                </a:highlight>
                <a:latin typeface="Helvetica Neue"/>
              </a:rPr>
              <a:t>the likelihood that a company might go bankrupt</a:t>
            </a:r>
            <a:r>
              <a:rPr lang="en-US" sz="1800" i="0" dirty="0">
                <a:solidFill>
                  <a:srgbClr val="000000"/>
                </a:solidFill>
                <a:effectLst/>
                <a:highlight>
                  <a:srgbClr val="FFFFFF"/>
                </a:highlight>
                <a:latin typeface="Book Antiqua" panose="02040602050305030304" pitchFamily="18" charset="0"/>
              </a:rPr>
              <a:t> </a:t>
            </a:r>
            <a:r>
              <a:rPr lang="en-US" b="0" i="0" dirty="0">
                <a:solidFill>
                  <a:srgbClr val="000000"/>
                </a:solidFill>
                <a:effectLst/>
                <a:latin typeface="Helvetica Neue"/>
              </a:rPr>
              <a:t>and identify key factors contributing to </a:t>
            </a:r>
            <a:r>
              <a:rPr lang="en-US" dirty="0">
                <a:solidFill>
                  <a:srgbClr val="000000"/>
                </a:solidFill>
                <a:latin typeface="Helvetica Neue"/>
              </a:rPr>
              <a:t>bankruptcy</a:t>
            </a:r>
            <a:r>
              <a:rPr lang="en-US" b="0" i="0" dirty="0">
                <a:solidFill>
                  <a:srgbClr val="000000"/>
                </a:solidFill>
                <a:effectLst/>
                <a:latin typeface="Helvetica Neue"/>
              </a:rPr>
              <a:t>.</a:t>
            </a:r>
          </a:p>
          <a:p>
            <a:pPr algn="l" rtl="0"/>
            <a:endParaRPr lang="en-US" b="0" i="0" dirty="0">
              <a:solidFill>
                <a:srgbClr val="000000"/>
              </a:solidFill>
              <a:effectLst/>
              <a:latin typeface="Helvetica Neue"/>
            </a:endParaRPr>
          </a:p>
          <a:p>
            <a:pPr marL="285750" indent="-285750" algn="l" rtl="0">
              <a:buFont typeface="Wingdings" panose="05000000000000000000" pitchFamily="2" charset="2"/>
              <a:buChar char="q"/>
            </a:pPr>
            <a:r>
              <a:rPr lang="en-US" b="0" i="0" dirty="0">
                <a:solidFill>
                  <a:srgbClr val="000000"/>
                </a:solidFill>
                <a:effectLst/>
                <a:latin typeface="Helvetica Neue"/>
              </a:rPr>
              <a:t>The project will involve exploratory data analysis, feature engineering, and building and evaluating machine learning models.</a:t>
            </a:r>
          </a:p>
          <a:p>
            <a:pPr algn="l" rtl="0"/>
            <a:endParaRPr lang="en-US" b="0" i="0" dirty="0">
              <a:solidFill>
                <a:srgbClr val="000000"/>
              </a:solidFill>
              <a:effectLst/>
              <a:latin typeface="Helvetica Neue"/>
            </a:endParaRPr>
          </a:p>
          <a:p>
            <a:pPr marL="285750" indent="-285750" algn="l" rtl="0">
              <a:buFont typeface="Wingdings" panose="05000000000000000000" pitchFamily="2" charset="2"/>
              <a:buChar char="q"/>
            </a:pPr>
            <a:r>
              <a:rPr lang="en-US" b="0" i="0" dirty="0">
                <a:solidFill>
                  <a:srgbClr val="000000"/>
                </a:solidFill>
                <a:effectLst/>
                <a:latin typeface="Helvetica Neue"/>
              </a:rPr>
              <a:t>Potential benefits of the project include </a:t>
            </a:r>
            <a:r>
              <a:rPr lang="en-US" dirty="0">
                <a:solidFill>
                  <a:srgbClr val="000000"/>
                </a:solidFill>
                <a:latin typeface="Helvetica Neue"/>
              </a:rPr>
              <a:t>reducing</a:t>
            </a:r>
            <a:r>
              <a:rPr lang="en-US" b="0" i="0" dirty="0">
                <a:solidFill>
                  <a:srgbClr val="000000"/>
                </a:solidFill>
                <a:effectLst/>
                <a:latin typeface="Helvetica Neue"/>
              </a:rPr>
              <a:t> companies chances of getting bankrupt and cost savings for companies.</a:t>
            </a:r>
          </a:p>
        </p:txBody>
      </p:sp>
      <p:pic>
        <p:nvPicPr>
          <p:cNvPr id="3074" name="Picture 2" descr="Image result for Dollar Cartoon">
            <a:extLst>
              <a:ext uri="{FF2B5EF4-FFF2-40B4-BE49-F238E27FC236}">
                <a16:creationId xmlns:a16="http://schemas.microsoft.com/office/drawing/2014/main" id="{398529FD-9E1B-5FE8-30FA-04CC18063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097" y="3580667"/>
            <a:ext cx="13811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49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barn(inVertical)">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barn(inVertical)">
                                      <p:cBhvr>
                                        <p:cTn id="30" dur="500"/>
                                        <p:tgtEl>
                                          <p:spTgt spid="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barn(inVertical)">
                                      <p:cBhvr>
                                        <p:cTn id="35" dur="500"/>
                                        <p:tgtEl>
                                          <p:spTgt spid="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barn(inVertical)">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Effect transition="in" filter="barn(inVertical)">
                                      <p:cBhvr>
                                        <p:cTn id="45" dur="500"/>
                                        <p:tgtEl>
                                          <p:spTgt spid="7">
                                            <p:txEl>
                                              <p:pRg st="8" end="8"/>
                                            </p:txEl>
                                          </p:spTgt>
                                        </p:tgtEl>
                                      </p:cBhvr>
                                    </p:animEffect>
                                  </p:childTnLst>
                                </p:cTn>
                              </p:par>
                              <p:par>
                                <p:cTn id="46" presetID="1" presetClass="entr" presetSubtype="0" fill="hold" nodeType="withEffect">
                                  <p:stCondLst>
                                    <p:cond delay="0"/>
                                  </p:stCondLst>
                                  <p:childTnLst>
                                    <p:set>
                                      <p:cBhvr>
                                        <p:cTn id="47"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4EED9-7368-9D55-6560-D20EE23BEE81}"/>
              </a:ext>
            </a:extLst>
          </p:cNvPr>
          <p:cNvSpPr txBox="1"/>
          <p:nvPr/>
        </p:nvSpPr>
        <p:spPr>
          <a:xfrm>
            <a:off x="1348991" y="192148"/>
            <a:ext cx="10035791" cy="830997"/>
          </a:xfrm>
          <a:prstGeom prst="rect">
            <a:avLst/>
          </a:prstGeom>
          <a:noFill/>
        </p:spPr>
        <p:txBody>
          <a:bodyPr wrap="square">
            <a:spAutoFit/>
          </a:bodyPr>
          <a:lstStyle/>
          <a:p>
            <a:r>
              <a:rPr lang="en-IN" sz="4800" b="1" dirty="0">
                <a:solidFill>
                  <a:schemeClr val="accent2">
                    <a:lumMod val="75000"/>
                  </a:schemeClr>
                </a:solidFill>
                <a:latin typeface="Algerian" panose="04020705040A02060702" pitchFamily="82" charset="0"/>
              </a:rPr>
              <a:t>Exploratory</a:t>
            </a:r>
            <a:r>
              <a:rPr lang="en-IN" sz="4800" b="1" dirty="0">
                <a:solidFill>
                  <a:srgbClr val="002060"/>
                </a:solidFill>
                <a:latin typeface="Algerian" panose="04020705040A02060702" pitchFamily="82" charset="0"/>
              </a:rPr>
              <a:t> </a:t>
            </a:r>
            <a:r>
              <a:rPr lang="en-IN" sz="4800" b="1" dirty="0">
                <a:solidFill>
                  <a:schemeClr val="accent2">
                    <a:lumMod val="75000"/>
                  </a:schemeClr>
                </a:solidFill>
                <a:latin typeface="Algerian" panose="04020705040A02060702" pitchFamily="82" charset="0"/>
              </a:rPr>
              <a:t>Data Analysis </a:t>
            </a:r>
          </a:p>
        </p:txBody>
      </p:sp>
      <p:sp>
        <p:nvSpPr>
          <p:cNvPr id="4" name="TextBox 3">
            <a:extLst>
              <a:ext uri="{FF2B5EF4-FFF2-40B4-BE49-F238E27FC236}">
                <a16:creationId xmlns:a16="http://schemas.microsoft.com/office/drawing/2014/main" id="{47E28AD2-5701-3A6F-4B34-63988ECDB4F6}"/>
              </a:ext>
            </a:extLst>
          </p:cNvPr>
          <p:cNvSpPr txBox="1"/>
          <p:nvPr/>
        </p:nvSpPr>
        <p:spPr>
          <a:xfrm>
            <a:off x="2648368" y="1155559"/>
            <a:ext cx="7437036" cy="1200329"/>
          </a:xfrm>
          <a:prstGeom prst="rect">
            <a:avLst/>
          </a:prstGeom>
          <a:noFill/>
        </p:spPr>
        <p:txBody>
          <a:bodyPr wrap="square" rtlCol="0">
            <a:spAutoFit/>
          </a:bodyPr>
          <a:lstStyle/>
          <a:p>
            <a:r>
              <a:rPr lang="en-US" b="1" i="0" dirty="0">
                <a:solidFill>
                  <a:srgbClr val="111111"/>
                </a:solidFill>
                <a:effectLst/>
                <a:latin typeface="-apple-system"/>
              </a:rPr>
              <a:t>Exploratory Data Analysis (EDA)</a:t>
            </a:r>
            <a:r>
              <a:rPr lang="en-US" b="0" i="0" dirty="0">
                <a:solidFill>
                  <a:srgbClr val="111111"/>
                </a:solidFill>
                <a:effectLst/>
                <a:latin typeface="-apple-system"/>
              </a:rPr>
              <a:t> is a fundamental step in data science projects. It involves studying and exploring datasets to understand their key characteristics, discover patterns, identify outliers, and reveal relationships between variables. Here are the primary goals of EDA:</a:t>
            </a:r>
            <a:endParaRPr lang="en-IN" dirty="0"/>
          </a:p>
        </p:txBody>
      </p:sp>
      <p:sp>
        <p:nvSpPr>
          <p:cNvPr id="5" name="TextBox 4">
            <a:extLst>
              <a:ext uri="{FF2B5EF4-FFF2-40B4-BE49-F238E27FC236}">
                <a16:creationId xmlns:a16="http://schemas.microsoft.com/office/drawing/2014/main" id="{01A4BCD9-101C-C9D5-D412-82B2FA20429B}"/>
              </a:ext>
            </a:extLst>
          </p:cNvPr>
          <p:cNvSpPr txBox="1"/>
          <p:nvPr/>
        </p:nvSpPr>
        <p:spPr>
          <a:xfrm>
            <a:off x="1348991" y="2703006"/>
            <a:ext cx="10126227" cy="4247317"/>
          </a:xfrm>
          <a:prstGeom prst="rect">
            <a:avLst/>
          </a:prstGeom>
          <a:noFill/>
        </p:spPr>
        <p:txBody>
          <a:bodyPr wrap="square" rtlCol="0">
            <a:spAutoFit/>
          </a:bodyPr>
          <a:lstStyle/>
          <a:p>
            <a:pPr algn="l"/>
            <a:r>
              <a:rPr lang="en-US" b="1" i="0" dirty="0">
                <a:solidFill>
                  <a:srgbClr val="111111"/>
                </a:solidFill>
                <a:effectLst/>
                <a:latin typeface="-apple-system"/>
              </a:rPr>
              <a:t>Data Cleaning</a:t>
            </a:r>
            <a:r>
              <a:rPr lang="en-US" b="0" i="0" dirty="0">
                <a:solidFill>
                  <a:srgbClr val="111111"/>
                </a:solidFill>
                <a:effectLst/>
                <a:latin typeface="-apple-system"/>
              </a:rPr>
              <a:t>:</a:t>
            </a:r>
          </a:p>
          <a:p>
            <a:pPr marL="742950" lvl="1" indent="-285750">
              <a:buFont typeface="Wingdings" panose="05000000000000000000" pitchFamily="2" charset="2"/>
              <a:buChar char="§"/>
            </a:pPr>
            <a:r>
              <a:rPr lang="en-US" b="0" i="0" dirty="0">
                <a:solidFill>
                  <a:srgbClr val="111111"/>
                </a:solidFill>
                <a:effectLst/>
                <a:latin typeface="-apple-system"/>
              </a:rPr>
              <a:t>some column name has an excess of </a:t>
            </a:r>
            <a:r>
              <a:rPr lang="en-US" b="1" i="0" dirty="0">
                <a:solidFill>
                  <a:srgbClr val="111111"/>
                </a:solidFill>
                <a:effectLst/>
                <a:latin typeface="-apple-system"/>
              </a:rPr>
              <a:t>'?</a:t>
            </a:r>
            <a:r>
              <a:rPr lang="en-US" b="0" i="0" dirty="0">
                <a:solidFill>
                  <a:srgbClr val="111111"/>
                </a:solidFill>
                <a:effectLst/>
                <a:latin typeface="-apple-system"/>
              </a:rPr>
              <a:t>' symbols, so this symbol needs to be removed  for the                                   appropriate column name.</a:t>
            </a:r>
          </a:p>
          <a:p>
            <a:pPr marL="742950" lvl="1" indent="-285750" algn="l">
              <a:buFont typeface="Wingdings" panose="05000000000000000000" pitchFamily="2" charset="2"/>
              <a:buChar char="§"/>
            </a:pPr>
            <a:r>
              <a:rPr lang="en-US" dirty="0">
                <a:solidFill>
                  <a:srgbClr val="111111"/>
                </a:solidFill>
                <a:latin typeface="-apple-system"/>
              </a:rPr>
              <a:t>We don’t have any </a:t>
            </a:r>
            <a:r>
              <a:rPr lang="en-US" b="0" i="0" dirty="0">
                <a:solidFill>
                  <a:srgbClr val="111111"/>
                </a:solidFill>
                <a:effectLst/>
                <a:latin typeface="-apple-system"/>
              </a:rPr>
              <a:t>missing data , duplicate values in dataset, it is already pre-processed.</a:t>
            </a:r>
          </a:p>
          <a:p>
            <a:pPr algn="l"/>
            <a:r>
              <a:rPr lang="en-US" b="1" i="0" dirty="0">
                <a:solidFill>
                  <a:srgbClr val="111111"/>
                </a:solidFill>
                <a:effectLst/>
                <a:latin typeface="-apple-system"/>
              </a:rPr>
              <a:t>Descriptive Statistics</a:t>
            </a:r>
            <a:r>
              <a:rPr lang="en-US" b="0" i="0" dirty="0">
                <a:solidFill>
                  <a:srgbClr val="111111"/>
                </a:solidFill>
                <a:effectLst/>
                <a:latin typeface="-apple-system"/>
              </a:rPr>
              <a:t>:</a:t>
            </a:r>
          </a:p>
          <a:p>
            <a:pPr marL="742950" lvl="1" indent="-285750" algn="l">
              <a:buFont typeface="Wingdings" panose="05000000000000000000" pitchFamily="2" charset="2"/>
              <a:buChar char="§"/>
            </a:pPr>
            <a:r>
              <a:rPr lang="en-US" b="0" i="0" dirty="0">
                <a:solidFill>
                  <a:srgbClr val="111111"/>
                </a:solidFill>
                <a:effectLst/>
                <a:latin typeface="-apple-system"/>
              </a:rPr>
              <a:t>EDA uses statistical measures (e.g., mean, median, standard deviation, range) to understand variable tendencies, variability, and distributions</a:t>
            </a:r>
            <a:r>
              <a:rPr lang="en-US" b="0" i="0" dirty="0">
                <a:solidFill>
                  <a:srgbClr val="111111"/>
                </a:solidFill>
                <a:effectLst/>
                <a:highlight>
                  <a:srgbClr val="F9F9F9"/>
                </a:highlight>
                <a:latin typeface="-apple-system"/>
              </a:rPr>
              <a:t>.</a:t>
            </a:r>
          </a:p>
          <a:p>
            <a:pPr marL="742950" lvl="1" indent="-285750" algn="l">
              <a:buFont typeface="Wingdings" panose="05000000000000000000" pitchFamily="2" charset="2"/>
              <a:buChar char="§"/>
            </a:pPr>
            <a:r>
              <a:rPr lang="en-US" b="0" i="0" dirty="0">
                <a:solidFill>
                  <a:srgbClr val="111111"/>
                </a:solidFill>
                <a:effectLst/>
                <a:latin typeface="-apple-system"/>
              </a:rPr>
              <a:t>Min. value of most variable is 0 and max. value is 1.</a:t>
            </a:r>
          </a:p>
          <a:p>
            <a:pPr marL="742950" lvl="1" indent="-285750" algn="l">
              <a:buFont typeface="Wingdings" panose="05000000000000000000" pitchFamily="2" charset="2"/>
              <a:buChar char="§"/>
            </a:pPr>
            <a:r>
              <a:rPr lang="en-US" b="0" i="0" dirty="0">
                <a:solidFill>
                  <a:srgbClr val="111111"/>
                </a:solidFill>
                <a:effectLst/>
                <a:latin typeface="-apple-system"/>
              </a:rPr>
              <a:t> We can conclude that all variables are scaled.</a:t>
            </a:r>
          </a:p>
          <a:p>
            <a:pPr algn="l"/>
            <a:r>
              <a:rPr lang="en-IN" b="1" i="0" dirty="0">
                <a:solidFill>
                  <a:srgbClr val="111111"/>
                </a:solidFill>
                <a:effectLst/>
                <a:latin typeface="-apple-system"/>
              </a:rPr>
              <a:t>Data Visualization</a:t>
            </a:r>
            <a:r>
              <a:rPr lang="en-IN" b="0" i="0" dirty="0">
                <a:solidFill>
                  <a:srgbClr val="111111"/>
                </a:solidFill>
                <a:effectLst/>
                <a:latin typeface="-apple-system"/>
              </a:rPr>
              <a:t>:</a:t>
            </a:r>
          </a:p>
          <a:p>
            <a:pPr marL="742950" lvl="1" indent="-285750" algn="l">
              <a:buFont typeface="Wingdings" panose="05000000000000000000" pitchFamily="2" charset="2"/>
              <a:buChar char="§"/>
            </a:pPr>
            <a:r>
              <a:rPr lang="en-IN" b="0" i="0" dirty="0">
                <a:solidFill>
                  <a:srgbClr val="111111"/>
                </a:solidFill>
                <a:effectLst/>
                <a:latin typeface="-apple-system"/>
              </a:rPr>
              <a:t>Visual techniques (histograms,  </a:t>
            </a:r>
            <a:r>
              <a:rPr lang="en-IN" b="0" i="0" dirty="0" err="1">
                <a:solidFill>
                  <a:srgbClr val="111111"/>
                </a:solidFill>
                <a:effectLst/>
                <a:latin typeface="-apple-system"/>
              </a:rPr>
              <a:t>countplot</a:t>
            </a:r>
            <a:r>
              <a:rPr lang="en-IN" b="0" i="0" dirty="0">
                <a:solidFill>
                  <a:srgbClr val="111111"/>
                </a:solidFill>
                <a:effectLst/>
                <a:latin typeface="-apple-system"/>
              </a:rPr>
              <a:t> , scatter plots, etc.) represent data graphically.</a:t>
            </a:r>
          </a:p>
          <a:p>
            <a:pPr marL="742950" lvl="1" indent="-285750" algn="l">
              <a:buFont typeface="Wingdings" panose="05000000000000000000" pitchFamily="2" charset="2"/>
              <a:buChar char="§"/>
            </a:pPr>
            <a:r>
              <a:rPr lang="en-IN" b="0" i="0" dirty="0">
                <a:solidFill>
                  <a:srgbClr val="111111"/>
                </a:solidFill>
                <a:effectLst/>
                <a:latin typeface="-apple-system"/>
              </a:rPr>
              <a:t>These visualizations help identify trends, patterns, and relationships.</a:t>
            </a:r>
          </a:p>
          <a:p>
            <a:pPr marL="742950" lvl="1" indent="-285750" algn="l">
              <a:buFont typeface="Wingdings" panose="05000000000000000000" pitchFamily="2" charset="2"/>
              <a:buChar char="§"/>
            </a:pPr>
            <a:endParaRPr lang="en-US" b="0" i="0" dirty="0">
              <a:solidFill>
                <a:srgbClr val="111111"/>
              </a:solidFill>
              <a:effectLst/>
              <a:latin typeface="-apple-system"/>
            </a:endParaRPr>
          </a:p>
          <a:p>
            <a:pPr lvl="1" algn="l"/>
            <a:endParaRPr lang="en-US" b="0" i="0" dirty="0">
              <a:solidFill>
                <a:srgbClr val="111111"/>
              </a:solidFill>
              <a:effectLst/>
              <a:latin typeface="-apple-system"/>
            </a:endParaRPr>
          </a:p>
          <a:p>
            <a:pPr lvl="1" algn="l"/>
            <a:endParaRPr lang="en-US" dirty="0">
              <a:solidFill>
                <a:srgbClr val="111111"/>
              </a:solidFill>
              <a:highlight>
                <a:srgbClr val="F9F9F9"/>
              </a:highlight>
              <a:latin typeface="-apple-system"/>
            </a:endParaRPr>
          </a:p>
        </p:txBody>
      </p:sp>
      <p:pic>
        <p:nvPicPr>
          <p:cNvPr id="4098" name="Picture 2" descr="Image result for Dollar Cartoon">
            <a:extLst>
              <a:ext uri="{FF2B5EF4-FFF2-40B4-BE49-F238E27FC236}">
                <a16:creationId xmlns:a16="http://schemas.microsoft.com/office/drawing/2014/main" id="{90FF818A-7C49-E385-0CC9-F828EEC56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855" y="1155559"/>
            <a:ext cx="1381125" cy="135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6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80">
                                          <p:stCondLst>
                                            <p:cond delay="0"/>
                                          </p:stCondLst>
                                        </p:cTn>
                                        <p:tgtEl>
                                          <p:spTgt spid="4"/>
                                        </p:tgtEl>
                                      </p:cBhvr>
                                    </p:animEffect>
                                    <p:anim calcmode="lin" valueType="num">
                                      <p:cBhvr>
                                        <p:cTn id="26"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gtEl>
                                      </p:cBhvr>
                                      <p:to x="100000" y="60000"/>
                                    </p:animScale>
                                    <p:animScale>
                                      <p:cBhvr>
                                        <p:cTn id="32" dur="166" decel="50000">
                                          <p:stCondLst>
                                            <p:cond delay="676"/>
                                          </p:stCondLst>
                                        </p:cTn>
                                        <p:tgtEl>
                                          <p:spTgt spid="4"/>
                                        </p:tgtEl>
                                      </p:cBhvr>
                                      <p:to x="100000" y="100000"/>
                                    </p:animScale>
                                    <p:animScale>
                                      <p:cBhvr>
                                        <p:cTn id="33" dur="26">
                                          <p:stCondLst>
                                            <p:cond delay="1312"/>
                                          </p:stCondLst>
                                        </p:cTn>
                                        <p:tgtEl>
                                          <p:spTgt spid="4"/>
                                        </p:tgtEl>
                                      </p:cBhvr>
                                      <p:to x="100000" y="80000"/>
                                    </p:animScale>
                                    <p:animScale>
                                      <p:cBhvr>
                                        <p:cTn id="34" dur="166" decel="50000">
                                          <p:stCondLst>
                                            <p:cond delay="1338"/>
                                          </p:stCondLst>
                                        </p:cTn>
                                        <p:tgtEl>
                                          <p:spTgt spid="4"/>
                                        </p:tgtEl>
                                      </p:cBhvr>
                                      <p:to x="100000" y="100000"/>
                                    </p:animScale>
                                    <p:animScale>
                                      <p:cBhvr>
                                        <p:cTn id="35" dur="26">
                                          <p:stCondLst>
                                            <p:cond delay="1642"/>
                                          </p:stCondLst>
                                        </p:cTn>
                                        <p:tgtEl>
                                          <p:spTgt spid="4"/>
                                        </p:tgtEl>
                                      </p:cBhvr>
                                      <p:to x="100000" y="90000"/>
                                    </p:animScale>
                                    <p:animScale>
                                      <p:cBhvr>
                                        <p:cTn id="36" dur="166" decel="50000">
                                          <p:stCondLst>
                                            <p:cond delay="1668"/>
                                          </p:stCondLst>
                                        </p:cTn>
                                        <p:tgtEl>
                                          <p:spTgt spid="4"/>
                                        </p:tgtEl>
                                      </p:cBhvr>
                                      <p:to x="100000" y="100000"/>
                                    </p:animScale>
                                    <p:animScale>
                                      <p:cBhvr>
                                        <p:cTn id="37" dur="26">
                                          <p:stCondLst>
                                            <p:cond delay="1808"/>
                                          </p:stCondLst>
                                        </p:cTn>
                                        <p:tgtEl>
                                          <p:spTgt spid="4"/>
                                        </p:tgtEl>
                                      </p:cBhvr>
                                      <p:to x="100000" y="95000"/>
                                    </p:animScale>
                                    <p:animScale>
                                      <p:cBhvr>
                                        <p:cTn id="38" dur="166" decel="50000">
                                          <p:stCondLst>
                                            <p:cond delay="1834"/>
                                          </p:stCondLst>
                                        </p:cTn>
                                        <p:tgtEl>
                                          <p:spTgt spid="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45"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fade">
                                      <p:cBhvr>
                                        <p:cTn id="43" dur="2000"/>
                                        <p:tgtEl>
                                          <p:spTgt spid="5">
                                            <p:txEl>
                                              <p:pRg st="0" end="0"/>
                                            </p:txEl>
                                          </p:spTgt>
                                        </p:tgtEl>
                                      </p:cBhvr>
                                    </p:animEffect>
                                    <p:anim calcmode="lin" valueType="num">
                                      <p:cBhvr>
                                        <p:cTn id="44"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45" dur="2000" fill="hold"/>
                                        <p:tgtEl>
                                          <p:spTgt spid="5">
                                            <p:txEl>
                                              <p:pRg st="0" end="0"/>
                                            </p:txEl>
                                          </p:spTgt>
                                        </p:tgtEl>
                                        <p:attrNameLst>
                                          <p:attrName>ppt_h</p:attrName>
                                        </p:attrNameLst>
                                      </p:cBhvr>
                                      <p:tavLst>
                                        <p:tav tm="0">
                                          <p:val>
                                            <p:strVal val="#ppt_h"/>
                                          </p:val>
                                        </p:tav>
                                        <p:tav tm="100000">
                                          <p:val>
                                            <p:strVal val="#ppt_h"/>
                                          </p:val>
                                        </p:tav>
                                      </p:tavLst>
                                    </p:anim>
                                  </p:childTnLst>
                                </p:cTn>
                              </p:par>
                              <p:par>
                                <p:cTn id="46" presetID="45" presetClass="entr" presetSubtype="0" fill="hold" nodeType="withEffect">
                                  <p:stCondLst>
                                    <p:cond delay="0"/>
                                  </p:stCondLst>
                                  <p:childTnLst>
                                    <p:set>
                                      <p:cBhvr>
                                        <p:cTn id="47" dur="1" fill="hold">
                                          <p:stCondLst>
                                            <p:cond delay="0"/>
                                          </p:stCondLst>
                                        </p:cTn>
                                        <p:tgtEl>
                                          <p:spTgt spid="5">
                                            <p:txEl>
                                              <p:pRg st="1" end="1"/>
                                            </p:txEl>
                                          </p:spTgt>
                                        </p:tgtEl>
                                        <p:attrNameLst>
                                          <p:attrName>style.visibility</p:attrName>
                                        </p:attrNameLst>
                                      </p:cBhvr>
                                      <p:to>
                                        <p:strVal val="visible"/>
                                      </p:to>
                                    </p:set>
                                    <p:animEffect transition="in" filter="fade">
                                      <p:cBhvr>
                                        <p:cTn id="48" dur="2000"/>
                                        <p:tgtEl>
                                          <p:spTgt spid="5">
                                            <p:txEl>
                                              <p:pRg st="1" end="1"/>
                                            </p:txEl>
                                          </p:spTgt>
                                        </p:tgtEl>
                                      </p:cBhvr>
                                    </p:animEffect>
                                    <p:anim calcmode="lin" valueType="num">
                                      <p:cBhvr>
                                        <p:cTn id="49" dur="2000" fill="hold"/>
                                        <p:tgtEl>
                                          <p:spTgt spid="5">
                                            <p:txEl>
                                              <p:pRg st="1" end="1"/>
                                            </p:txEl>
                                          </p:spTgt>
                                        </p:tgtEl>
                                        <p:attrNameLst>
                                          <p:attrName>ppt_w</p:attrName>
                                        </p:attrNameLst>
                                      </p:cBhvr>
                                      <p:tavLst>
                                        <p:tav tm="0" fmla="#ppt_w*sin(2.5*pi*$)">
                                          <p:val>
                                            <p:fltVal val="0"/>
                                          </p:val>
                                        </p:tav>
                                        <p:tav tm="100000">
                                          <p:val>
                                            <p:fltVal val="1"/>
                                          </p:val>
                                        </p:tav>
                                      </p:tavLst>
                                    </p:anim>
                                    <p:anim calcmode="lin" valueType="num">
                                      <p:cBhvr>
                                        <p:cTn id="50" dur="2000" fill="hold"/>
                                        <p:tgtEl>
                                          <p:spTgt spid="5">
                                            <p:txEl>
                                              <p:pRg st="1" end="1"/>
                                            </p:txEl>
                                          </p:spTgt>
                                        </p:tgtEl>
                                        <p:attrNameLst>
                                          <p:attrName>ppt_h</p:attrName>
                                        </p:attrNameLst>
                                      </p:cBhvr>
                                      <p:tavLst>
                                        <p:tav tm="0">
                                          <p:val>
                                            <p:strVal val="#ppt_h"/>
                                          </p:val>
                                        </p:tav>
                                        <p:tav tm="100000">
                                          <p:val>
                                            <p:strVal val="#ppt_h"/>
                                          </p:val>
                                        </p:tav>
                                      </p:tavLst>
                                    </p:anim>
                                  </p:childTnLst>
                                </p:cTn>
                              </p:par>
                              <p:par>
                                <p:cTn id="51" presetID="45"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fade">
                                      <p:cBhvr>
                                        <p:cTn id="53" dur="2000"/>
                                        <p:tgtEl>
                                          <p:spTgt spid="5">
                                            <p:txEl>
                                              <p:pRg st="2" end="2"/>
                                            </p:txEl>
                                          </p:spTgt>
                                        </p:tgtEl>
                                      </p:cBhvr>
                                    </p:animEffect>
                                    <p:anim calcmode="lin" valueType="num">
                                      <p:cBhvr>
                                        <p:cTn id="54"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55"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45" presetClass="entr" presetSubtype="0" fill="hold" nodeType="clickEffect">
                                  <p:stCondLst>
                                    <p:cond delay="0"/>
                                  </p:stCondLst>
                                  <p:childTnLst>
                                    <p:set>
                                      <p:cBhvr>
                                        <p:cTn id="59" dur="1" fill="hold">
                                          <p:stCondLst>
                                            <p:cond delay="0"/>
                                          </p:stCondLst>
                                        </p:cTn>
                                        <p:tgtEl>
                                          <p:spTgt spid="5">
                                            <p:txEl>
                                              <p:pRg st="3" end="3"/>
                                            </p:txEl>
                                          </p:spTgt>
                                        </p:tgtEl>
                                        <p:attrNameLst>
                                          <p:attrName>style.visibility</p:attrName>
                                        </p:attrNameLst>
                                      </p:cBhvr>
                                      <p:to>
                                        <p:strVal val="visible"/>
                                      </p:to>
                                    </p:set>
                                    <p:animEffect transition="in" filter="fade">
                                      <p:cBhvr>
                                        <p:cTn id="60" dur="2000"/>
                                        <p:tgtEl>
                                          <p:spTgt spid="5">
                                            <p:txEl>
                                              <p:pRg st="3" end="3"/>
                                            </p:txEl>
                                          </p:spTgt>
                                        </p:tgtEl>
                                      </p:cBhvr>
                                    </p:animEffect>
                                    <p:anim calcmode="lin" valueType="num">
                                      <p:cBhvr>
                                        <p:cTn id="61" dur="2000" fill="hold"/>
                                        <p:tgtEl>
                                          <p:spTgt spid="5">
                                            <p:txEl>
                                              <p:pRg st="3" end="3"/>
                                            </p:txEl>
                                          </p:spTgt>
                                        </p:tgtEl>
                                        <p:attrNameLst>
                                          <p:attrName>ppt_w</p:attrName>
                                        </p:attrNameLst>
                                      </p:cBhvr>
                                      <p:tavLst>
                                        <p:tav tm="0" fmla="#ppt_w*sin(2.5*pi*$)">
                                          <p:val>
                                            <p:fltVal val="0"/>
                                          </p:val>
                                        </p:tav>
                                        <p:tav tm="100000">
                                          <p:val>
                                            <p:fltVal val="1"/>
                                          </p:val>
                                        </p:tav>
                                      </p:tavLst>
                                    </p:anim>
                                    <p:anim calcmode="lin" valueType="num">
                                      <p:cBhvr>
                                        <p:cTn id="62" dur="2000" fill="hold"/>
                                        <p:tgtEl>
                                          <p:spTgt spid="5">
                                            <p:txEl>
                                              <p:pRg st="3" end="3"/>
                                            </p:txEl>
                                          </p:spTgt>
                                        </p:tgtEl>
                                        <p:attrNameLst>
                                          <p:attrName>ppt_h</p:attrName>
                                        </p:attrNameLst>
                                      </p:cBhvr>
                                      <p:tavLst>
                                        <p:tav tm="0">
                                          <p:val>
                                            <p:strVal val="#ppt_h"/>
                                          </p:val>
                                        </p:tav>
                                        <p:tav tm="100000">
                                          <p:val>
                                            <p:strVal val="#ppt_h"/>
                                          </p:val>
                                        </p:tav>
                                      </p:tavLst>
                                    </p:anim>
                                  </p:childTnLst>
                                </p:cTn>
                              </p:par>
                              <p:par>
                                <p:cTn id="63" presetID="45" presetClass="entr" presetSubtype="0" fill="hold" nodeType="with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animEffect transition="in" filter="fade">
                                      <p:cBhvr>
                                        <p:cTn id="65" dur="2000"/>
                                        <p:tgtEl>
                                          <p:spTgt spid="5">
                                            <p:txEl>
                                              <p:pRg st="4" end="4"/>
                                            </p:txEl>
                                          </p:spTgt>
                                        </p:tgtEl>
                                      </p:cBhvr>
                                    </p:animEffect>
                                    <p:anim calcmode="lin" valueType="num">
                                      <p:cBhvr>
                                        <p:cTn id="66"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67" dur="2000" fill="hold"/>
                                        <p:tgtEl>
                                          <p:spTgt spid="5">
                                            <p:txEl>
                                              <p:pRg st="4" end="4"/>
                                            </p:txEl>
                                          </p:spTgt>
                                        </p:tgtEl>
                                        <p:attrNameLst>
                                          <p:attrName>ppt_h</p:attrName>
                                        </p:attrNameLst>
                                      </p:cBhvr>
                                      <p:tavLst>
                                        <p:tav tm="0">
                                          <p:val>
                                            <p:strVal val="#ppt_h"/>
                                          </p:val>
                                        </p:tav>
                                        <p:tav tm="100000">
                                          <p:val>
                                            <p:strVal val="#ppt_h"/>
                                          </p:val>
                                        </p:tav>
                                      </p:tavLst>
                                    </p:anim>
                                  </p:childTnLst>
                                </p:cTn>
                              </p:par>
                              <p:par>
                                <p:cTn id="68" presetID="45" presetClass="entr" presetSubtype="0" fill="hold" nodeType="withEffect">
                                  <p:stCondLst>
                                    <p:cond delay="0"/>
                                  </p:stCondLst>
                                  <p:childTnLst>
                                    <p:set>
                                      <p:cBhvr>
                                        <p:cTn id="69" dur="1" fill="hold">
                                          <p:stCondLst>
                                            <p:cond delay="0"/>
                                          </p:stCondLst>
                                        </p:cTn>
                                        <p:tgtEl>
                                          <p:spTgt spid="5">
                                            <p:txEl>
                                              <p:pRg st="5" end="5"/>
                                            </p:txEl>
                                          </p:spTgt>
                                        </p:tgtEl>
                                        <p:attrNameLst>
                                          <p:attrName>style.visibility</p:attrName>
                                        </p:attrNameLst>
                                      </p:cBhvr>
                                      <p:to>
                                        <p:strVal val="visible"/>
                                      </p:to>
                                    </p:set>
                                    <p:animEffect transition="in" filter="fade">
                                      <p:cBhvr>
                                        <p:cTn id="70" dur="2000"/>
                                        <p:tgtEl>
                                          <p:spTgt spid="5">
                                            <p:txEl>
                                              <p:pRg st="5" end="5"/>
                                            </p:txEl>
                                          </p:spTgt>
                                        </p:tgtEl>
                                      </p:cBhvr>
                                    </p:animEffect>
                                    <p:anim calcmode="lin" valueType="num">
                                      <p:cBhvr>
                                        <p:cTn id="71" dur="200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72" dur="2000" fill="hold"/>
                                        <p:tgtEl>
                                          <p:spTgt spid="5">
                                            <p:txEl>
                                              <p:pRg st="5" end="5"/>
                                            </p:txEl>
                                          </p:spTgt>
                                        </p:tgtEl>
                                        <p:attrNameLst>
                                          <p:attrName>ppt_h</p:attrName>
                                        </p:attrNameLst>
                                      </p:cBhvr>
                                      <p:tavLst>
                                        <p:tav tm="0">
                                          <p:val>
                                            <p:strVal val="#ppt_h"/>
                                          </p:val>
                                        </p:tav>
                                        <p:tav tm="100000">
                                          <p:val>
                                            <p:strVal val="#ppt_h"/>
                                          </p:val>
                                        </p:tav>
                                      </p:tavLst>
                                    </p:anim>
                                  </p:childTnLst>
                                </p:cTn>
                              </p:par>
                              <p:par>
                                <p:cTn id="73" presetID="45" presetClass="entr" presetSubtype="0" fill="hold" nodeType="with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animEffect transition="in" filter="fade">
                                      <p:cBhvr>
                                        <p:cTn id="75" dur="2000"/>
                                        <p:tgtEl>
                                          <p:spTgt spid="5">
                                            <p:txEl>
                                              <p:pRg st="6" end="6"/>
                                            </p:txEl>
                                          </p:spTgt>
                                        </p:tgtEl>
                                      </p:cBhvr>
                                    </p:animEffect>
                                    <p:anim calcmode="lin" valueType="num">
                                      <p:cBhvr>
                                        <p:cTn id="76" dur="2000" fill="hold"/>
                                        <p:tgtEl>
                                          <p:spTgt spid="5">
                                            <p:txEl>
                                              <p:pRg st="6" end="6"/>
                                            </p:txEl>
                                          </p:spTgt>
                                        </p:tgtEl>
                                        <p:attrNameLst>
                                          <p:attrName>ppt_w</p:attrName>
                                        </p:attrNameLst>
                                      </p:cBhvr>
                                      <p:tavLst>
                                        <p:tav tm="0" fmla="#ppt_w*sin(2.5*pi*$)">
                                          <p:val>
                                            <p:fltVal val="0"/>
                                          </p:val>
                                        </p:tav>
                                        <p:tav tm="100000">
                                          <p:val>
                                            <p:fltVal val="1"/>
                                          </p:val>
                                        </p:tav>
                                      </p:tavLst>
                                    </p:anim>
                                    <p:anim calcmode="lin" valueType="num">
                                      <p:cBhvr>
                                        <p:cTn id="77" dur="20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45"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fade">
                                      <p:cBhvr>
                                        <p:cTn id="82" dur="2000"/>
                                        <p:tgtEl>
                                          <p:spTgt spid="5">
                                            <p:txEl>
                                              <p:pRg st="7" end="7"/>
                                            </p:txEl>
                                          </p:spTgt>
                                        </p:tgtEl>
                                      </p:cBhvr>
                                    </p:animEffect>
                                    <p:anim calcmode="lin" valueType="num">
                                      <p:cBhvr>
                                        <p:cTn id="83" dur="2000" fill="hold"/>
                                        <p:tgtEl>
                                          <p:spTgt spid="5">
                                            <p:txEl>
                                              <p:pRg st="7" end="7"/>
                                            </p:txEl>
                                          </p:spTgt>
                                        </p:tgtEl>
                                        <p:attrNameLst>
                                          <p:attrName>ppt_w</p:attrName>
                                        </p:attrNameLst>
                                      </p:cBhvr>
                                      <p:tavLst>
                                        <p:tav tm="0" fmla="#ppt_w*sin(2.5*pi*$)">
                                          <p:val>
                                            <p:fltVal val="0"/>
                                          </p:val>
                                        </p:tav>
                                        <p:tav tm="100000">
                                          <p:val>
                                            <p:fltVal val="1"/>
                                          </p:val>
                                        </p:tav>
                                      </p:tavLst>
                                    </p:anim>
                                    <p:anim calcmode="lin" valueType="num">
                                      <p:cBhvr>
                                        <p:cTn id="84" dur="2000" fill="hold"/>
                                        <p:tgtEl>
                                          <p:spTgt spid="5">
                                            <p:txEl>
                                              <p:pRg st="7" end="7"/>
                                            </p:txEl>
                                          </p:spTgt>
                                        </p:tgtEl>
                                        <p:attrNameLst>
                                          <p:attrName>ppt_h</p:attrName>
                                        </p:attrNameLst>
                                      </p:cBhvr>
                                      <p:tavLst>
                                        <p:tav tm="0">
                                          <p:val>
                                            <p:strVal val="#ppt_h"/>
                                          </p:val>
                                        </p:tav>
                                        <p:tav tm="100000">
                                          <p:val>
                                            <p:strVal val="#ppt_h"/>
                                          </p:val>
                                        </p:tav>
                                      </p:tavLst>
                                    </p:anim>
                                  </p:childTnLst>
                                </p:cTn>
                              </p:par>
                              <p:par>
                                <p:cTn id="85" presetID="45" presetClass="entr" presetSubtype="0" fill="hold" nodeType="with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animEffect transition="in" filter="fade">
                                      <p:cBhvr>
                                        <p:cTn id="87" dur="2000"/>
                                        <p:tgtEl>
                                          <p:spTgt spid="5">
                                            <p:txEl>
                                              <p:pRg st="8" end="8"/>
                                            </p:txEl>
                                          </p:spTgt>
                                        </p:tgtEl>
                                      </p:cBhvr>
                                    </p:animEffect>
                                    <p:anim calcmode="lin" valueType="num">
                                      <p:cBhvr>
                                        <p:cTn id="88" dur="2000" fill="hold"/>
                                        <p:tgtEl>
                                          <p:spTgt spid="5">
                                            <p:txEl>
                                              <p:pRg st="8" end="8"/>
                                            </p:txEl>
                                          </p:spTgt>
                                        </p:tgtEl>
                                        <p:attrNameLst>
                                          <p:attrName>ppt_w</p:attrName>
                                        </p:attrNameLst>
                                      </p:cBhvr>
                                      <p:tavLst>
                                        <p:tav tm="0" fmla="#ppt_w*sin(2.5*pi*$)">
                                          <p:val>
                                            <p:fltVal val="0"/>
                                          </p:val>
                                        </p:tav>
                                        <p:tav tm="100000">
                                          <p:val>
                                            <p:fltVal val="1"/>
                                          </p:val>
                                        </p:tav>
                                      </p:tavLst>
                                    </p:anim>
                                    <p:anim calcmode="lin" valueType="num">
                                      <p:cBhvr>
                                        <p:cTn id="89" dur="2000" fill="hold"/>
                                        <p:tgtEl>
                                          <p:spTgt spid="5">
                                            <p:txEl>
                                              <p:pRg st="8" end="8"/>
                                            </p:txEl>
                                          </p:spTgt>
                                        </p:tgtEl>
                                        <p:attrNameLst>
                                          <p:attrName>ppt_h</p:attrName>
                                        </p:attrNameLst>
                                      </p:cBhvr>
                                      <p:tavLst>
                                        <p:tav tm="0">
                                          <p:val>
                                            <p:strVal val="#ppt_h"/>
                                          </p:val>
                                        </p:tav>
                                        <p:tav tm="100000">
                                          <p:val>
                                            <p:strVal val="#ppt_h"/>
                                          </p:val>
                                        </p:tav>
                                      </p:tavLst>
                                    </p:anim>
                                  </p:childTnLst>
                                </p:cTn>
                              </p:par>
                              <p:par>
                                <p:cTn id="90" presetID="45" presetClass="entr" presetSubtype="0" fill="hold" nodeType="withEffect">
                                  <p:stCondLst>
                                    <p:cond delay="0"/>
                                  </p:stCondLst>
                                  <p:childTnLst>
                                    <p:set>
                                      <p:cBhvr>
                                        <p:cTn id="91" dur="1" fill="hold">
                                          <p:stCondLst>
                                            <p:cond delay="0"/>
                                          </p:stCondLst>
                                        </p:cTn>
                                        <p:tgtEl>
                                          <p:spTgt spid="5">
                                            <p:txEl>
                                              <p:pRg st="9" end="9"/>
                                            </p:txEl>
                                          </p:spTgt>
                                        </p:tgtEl>
                                        <p:attrNameLst>
                                          <p:attrName>style.visibility</p:attrName>
                                        </p:attrNameLst>
                                      </p:cBhvr>
                                      <p:to>
                                        <p:strVal val="visible"/>
                                      </p:to>
                                    </p:set>
                                    <p:animEffect transition="in" filter="fade">
                                      <p:cBhvr>
                                        <p:cTn id="92" dur="2000"/>
                                        <p:tgtEl>
                                          <p:spTgt spid="5">
                                            <p:txEl>
                                              <p:pRg st="9" end="9"/>
                                            </p:txEl>
                                          </p:spTgt>
                                        </p:tgtEl>
                                      </p:cBhvr>
                                    </p:animEffect>
                                    <p:anim calcmode="lin" valueType="num">
                                      <p:cBhvr>
                                        <p:cTn id="93" dur="2000" fill="hold"/>
                                        <p:tgtEl>
                                          <p:spTgt spid="5">
                                            <p:txEl>
                                              <p:pRg st="9" end="9"/>
                                            </p:txEl>
                                          </p:spTgt>
                                        </p:tgtEl>
                                        <p:attrNameLst>
                                          <p:attrName>ppt_w</p:attrName>
                                        </p:attrNameLst>
                                      </p:cBhvr>
                                      <p:tavLst>
                                        <p:tav tm="0" fmla="#ppt_w*sin(2.5*pi*$)">
                                          <p:val>
                                            <p:fltVal val="0"/>
                                          </p:val>
                                        </p:tav>
                                        <p:tav tm="100000">
                                          <p:val>
                                            <p:fltVal val="1"/>
                                          </p:val>
                                        </p:tav>
                                      </p:tavLst>
                                    </p:anim>
                                    <p:anim calcmode="lin" valueType="num">
                                      <p:cBhvr>
                                        <p:cTn id="94" dur="2000" fill="hold"/>
                                        <p:tgtEl>
                                          <p:spTgt spid="5">
                                            <p:txEl>
                                              <p:pRg st="9" end="9"/>
                                            </p:txEl>
                                          </p:spTgt>
                                        </p:tgtEl>
                                        <p:attrNameLst>
                                          <p:attrName>ppt_h</p:attrName>
                                        </p:attrNameLst>
                                      </p:cBhvr>
                                      <p:tavLst>
                                        <p:tav tm="0">
                                          <p:val>
                                            <p:strVal val="#ppt_h"/>
                                          </p:val>
                                        </p:tav>
                                        <p:tav tm="100000">
                                          <p:val>
                                            <p:strVal val="#ppt_h"/>
                                          </p:val>
                                        </p:tav>
                                      </p:tavLst>
                                    </p:anim>
                                  </p:childTnLst>
                                </p:cTn>
                              </p:par>
                              <p:par>
                                <p:cTn id="95" presetID="1" presetClass="entr" presetSubtype="0" fill="hold" nodeType="withEffect">
                                  <p:stCondLst>
                                    <p:cond delay="0"/>
                                  </p:stCondLst>
                                  <p:childTnLst>
                                    <p:set>
                                      <p:cBhvr>
                                        <p:cTn id="9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8841B-BC37-4040-DCE5-93FADB9EE2C2}"/>
              </a:ext>
            </a:extLst>
          </p:cNvPr>
          <p:cNvSpPr txBox="1"/>
          <p:nvPr/>
        </p:nvSpPr>
        <p:spPr>
          <a:xfrm>
            <a:off x="2674536" y="90436"/>
            <a:ext cx="6842927" cy="646331"/>
          </a:xfrm>
          <a:prstGeom prst="rect">
            <a:avLst/>
          </a:prstGeom>
          <a:noFill/>
        </p:spPr>
        <p:txBody>
          <a:bodyPr wrap="square" rtlCol="0">
            <a:spAutoFit/>
          </a:bodyPr>
          <a:lstStyle/>
          <a:p>
            <a:r>
              <a:rPr lang="en-IN" sz="3600" b="1" dirty="0">
                <a:solidFill>
                  <a:schemeClr val="accent6"/>
                </a:solidFill>
                <a:latin typeface="Algerian" panose="04020705040A02060702" pitchFamily="82" charset="0"/>
              </a:rPr>
              <a:t>Handling Imbalanced Data</a:t>
            </a:r>
          </a:p>
        </p:txBody>
      </p:sp>
      <p:pic>
        <p:nvPicPr>
          <p:cNvPr id="2052" name="Picture 4">
            <a:extLst>
              <a:ext uri="{FF2B5EF4-FFF2-40B4-BE49-F238E27FC236}">
                <a16:creationId xmlns:a16="http://schemas.microsoft.com/office/drawing/2014/main" id="{06C43135-F7B6-8873-81E1-620C6EC11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24" y="631844"/>
            <a:ext cx="3905250" cy="37052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AEAE6F0-6F10-B401-6863-EF24357D3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865" y="631843"/>
            <a:ext cx="3905250" cy="3705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D36D29-7D96-52FF-F1AF-524C652FE4A8}"/>
              </a:ext>
            </a:extLst>
          </p:cNvPr>
          <p:cNvSpPr txBox="1"/>
          <p:nvPr/>
        </p:nvSpPr>
        <p:spPr>
          <a:xfrm>
            <a:off x="2984362" y="3857203"/>
            <a:ext cx="1115367" cy="369332"/>
          </a:xfrm>
          <a:prstGeom prst="rect">
            <a:avLst/>
          </a:prstGeom>
          <a:noFill/>
        </p:spPr>
        <p:txBody>
          <a:bodyPr wrap="square" rtlCol="0">
            <a:spAutoFit/>
          </a:bodyPr>
          <a:lstStyle/>
          <a:p>
            <a:r>
              <a:rPr lang="en-IN" b="1" dirty="0">
                <a:solidFill>
                  <a:srgbClr val="C00000"/>
                </a:solidFill>
                <a:latin typeface="Bahnschrift SemiBold" panose="020B0502040204020203" pitchFamily="34" charset="0"/>
              </a:rPr>
              <a:t>BEFORE</a:t>
            </a:r>
          </a:p>
        </p:txBody>
      </p:sp>
      <p:sp>
        <p:nvSpPr>
          <p:cNvPr id="4" name="TextBox 3">
            <a:extLst>
              <a:ext uri="{FF2B5EF4-FFF2-40B4-BE49-F238E27FC236}">
                <a16:creationId xmlns:a16="http://schemas.microsoft.com/office/drawing/2014/main" id="{0780E30C-3C19-0CEF-D366-B0343EC8024C}"/>
              </a:ext>
            </a:extLst>
          </p:cNvPr>
          <p:cNvSpPr txBox="1"/>
          <p:nvPr/>
        </p:nvSpPr>
        <p:spPr>
          <a:xfrm>
            <a:off x="7650145" y="3857203"/>
            <a:ext cx="1115367" cy="369332"/>
          </a:xfrm>
          <a:prstGeom prst="rect">
            <a:avLst/>
          </a:prstGeom>
          <a:noFill/>
        </p:spPr>
        <p:txBody>
          <a:bodyPr wrap="square" rtlCol="0">
            <a:spAutoFit/>
          </a:bodyPr>
          <a:lstStyle/>
          <a:p>
            <a:r>
              <a:rPr lang="en-IN" b="1" dirty="0">
                <a:solidFill>
                  <a:srgbClr val="C00000"/>
                </a:solidFill>
                <a:latin typeface="Bahnschrift SemiBold" panose="020B0502040204020203" pitchFamily="34" charset="0"/>
              </a:rPr>
              <a:t>AFTER</a:t>
            </a:r>
          </a:p>
        </p:txBody>
      </p:sp>
      <p:sp>
        <p:nvSpPr>
          <p:cNvPr id="6" name="TextBox 5">
            <a:extLst>
              <a:ext uri="{FF2B5EF4-FFF2-40B4-BE49-F238E27FC236}">
                <a16:creationId xmlns:a16="http://schemas.microsoft.com/office/drawing/2014/main" id="{51AAAE67-D6BE-D162-D2F3-4B81E3C9E1C6}"/>
              </a:ext>
            </a:extLst>
          </p:cNvPr>
          <p:cNvSpPr txBox="1"/>
          <p:nvPr/>
        </p:nvSpPr>
        <p:spPr>
          <a:xfrm>
            <a:off x="3898760" y="924448"/>
            <a:ext cx="3751385" cy="923330"/>
          </a:xfrm>
          <a:prstGeom prst="rect">
            <a:avLst/>
          </a:prstGeom>
          <a:noFill/>
        </p:spPr>
        <p:txBody>
          <a:bodyPr wrap="square" rtlCol="0">
            <a:spAutoFit/>
          </a:bodyPr>
          <a:lstStyle/>
          <a:p>
            <a:pPr algn="ctr"/>
            <a:r>
              <a:rPr lang="en-US" b="1" i="0" dirty="0">
                <a:solidFill>
                  <a:schemeClr val="accent5">
                    <a:lumMod val="75000"/>
                  </a:schemeClr>
                </a:solidFill>
                <a:effectLst/>
                <a:highlight>
                  <a:srgbClr val="FFFFFF"/>
                </a:highlight>
                <a:latin typeface="Rockwell Extra Bold" panose="02060903040505020403" pitchFamily="18" charset="0"/>
              </a:rPr>
              <a:t>By SMOTE (Synthetic Minority Oversampling Technique)</a:t>
            </a:r>
            <a:endParaRPr lang="en-IN" dirty="0">
              <a:solidFill>
                <a:schemeClr val="accent5">
                  <a:lumMod val="75000"/>
                </a:schemeClr>
              </a:solidFill>
              <a:latin typeface="Rockwell Extra Bold" panose="02060903040505020403" pitchFamily="18" charset="0"/>
            </a:endParaRPr>
          </a:p>
        </p:txBody>
      </p:sp>
      <p:sp>
        <p:nvSpPr>
          <p:cNvPr id="8" name="TextBox 7">
            <a:extLst>
              <a:ext uri="{FF2B5EF4-FFF2-40B4-BE49-F238E27FC236}">
                <a16:creationId xmlns:a16="http://schemas.microsoft.com/office/drawing/2014/main" id="{2A624C6D-BA0C-4348-DAE3-4261CF56FE80}"/>
              </a:ext>
            </a:extLst>
          </p:cNvPr>
          <p:cNvSpPr txBox="1"/>
          <p:nvPr/>
        </p:nvSpPr>
        <p:spPr>
          <a:xfrm>
            <a:off x="1688123" y="4603116"/>
            <a:ext cx="9274628" cy="1477328"/>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111111"/>
                </a:solidFill>
                <a:effectLst/>
                <a:latin typeface="Book Antiqua" panose="02040602050305030304" pitchFamily="18" charset="0"/>
              </a:rPr>
              <a:t>SMOTE</a:t>
            </a:r>
            <a:r>
              <a:rPr lang="en-US" b="0" i="0" dirty="0">
                <a:solidFill>
                  <a:srgbClr val="111111"/>
                </a:solidFill>
                <a:effectLst/>
                <a:latin typeface="Book Antiqua" panose="02040602050305030304" pitchFamily="18" charset="0"/>
              </a:rPr>
              <a:t> addresses this issue by oversampling the minority class.</a:t>
            </a:r>
          </a:p>
          <a:p>
            <a:pPr marL="285750" indent="-285750" algn="l">
              <a:buFont typeface="Wingdings" panose="05000000000000000000" pitchFamily="2" charset="2"/>
              <a:buChar char="q"/>
            </a:pPr>
            <a:r>
              <a:rPr lang="en-US" b="0" i="0" dirty="0">
                <a:solidFill>
                  <a:srgbClr val="111111"/>
                </a:solidFill>
                <a:effectLst/>
                <a:latin typeface="Book Antiqua" panose="02040602050305030304" pitchFamily="18" charset="0"/>
              </a:rPr>
              <a:t>Instead of simply duplicating existing examples from the minority class (which doesn’t add new information), SMOTE synthesizes new examples.</a:t>
            </a:r>
          </a:p>
          <a:p>
            <a:pPr marL="285750" indent="-285750" algn="l">
              <a:buFont typeface="Wingdings" panose="05000000000000000000" pitchFamily="2" charset="2"/>
              <a:buChar char="q"/>
            </a:pPr>
            <a:r>
              <a:rPr lang="en-US" b="0" i="0" dirty="0">
                <a:solidFill>
                  <a:srgbClr val="111111"/>
                </a:solidFill>
                <a:effectLst/>
                <a:latin typeface="Book Antiqua" panose="02040602050305030304" pitchFamily="18" charset="0"/>
              </a:rPr>
              <a:t>These synthetic examples lie along the decision boundary, effectively augmenting the minority class.</a:t>
            </a:r>
          </a:p>
        </p:txBody>
      </p:sp>
    </p:spTree>
    <p:extLst>
      <p:ext uri="{BB962C8B-B14F-4D97-AF65-F5344CB8AC3E}">
        <p14:creationId xmlns:p14="http://schemas.microsoft.com/office/powerpoint/2010/main" val="366096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additive="base">
                                        <p:cTn id="25" dur="500" fill="hold"/>
                                        <p:tgtEl>
                                          <p:spTgt spid="2052"/>
                                        </p:tgtEl>
                                        <p:attrNameLst>
                                          <p:attrName>ppt_x</p:attrName>
                                        </p:attrNameLst>
                                      </p:cBhvr>
                                      <p:tavLst>
                                        <p:tav tm="0">
                                          <p:val>
                                            <p:strVal val="#ppt_x"/>
                                          </p:val>
                                        </p:tav>
                                        <p:tav tm="100000">
                                          <p:val>
                                            <p:strVal val="#ppt_x"/>
                                          </p:val>
                                        </p:tav>
                                      </p:tavLst>
                                    </p:anim>
                                    <p:anim calcmode="lin" valueType="num">
                                      <p:cBhvr additive="base">
                                        <p:cTn id="26"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80">
                                          <p:stCondLst>
                                            <p:cond delay="0"/>
                                          </p:stCondLst>
                                        </p:cTn>
                                        <p:tgtEl>
                                          <p:spTgt spid="6"/>
                                        </p:tgtEl>
                                      </p:cBhvr>
                                    </p:animEffect>
                                    <p:anim calcmode="lin" valueType="num">
                                      <p:cBhvr>
                                        <p:cTn id="3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1" dur="26">
                                          <p:stCondLst>
                                            <p:cond delay="650"/>
                                          </p:stCondLst>
                                        </p:cTn>
                                        <p:tgtEl>
                                          <p:spTgt spid="6"/>
                                        </p:tgtEl>
                                      </p:cBhvr>
                                      <p:to x="100000" y="60000"/>
                                    </p:animScale>
                                    <p:animScale>
                                      <p:cBhvr>
                                        <p:cTn id="42" dur="166" decel="50000">
                                          <p:stCondLst>
                                            <p:cond delay="676"/>
                                          </p:stCondLst>
                                        </p:cTn>
                                        <p:tgtEl>
                                          <p:spTgt spid="6"/>
                                        </p:tgtEl>
                                      </p:cBhvr>
                                      <p:to x="100000" y="100000"/>
                                    </p:animScale>
                                    <p:animScale>
                                      <p:cBhvr>
                                        <p:cTn id="43" dur="26">
                                          <p:stCondLst>
                                            <p:cond delay="1312"/>
                                          </p:stCondLst>
                                        </p:cTn>
                                        <p:tgtEl>
                                          <p:spTgt spid="6"/>
                                        </p:tgtEl>
                                      </p:cBhvr>
                                      <p:to x="100000" y="80000"/>
                                    </p:animScale>
                                    <p:animScale>
                                      <p:cBhvr>
                                        <p:cTn id="44" dur="166" decel="50000">
                                          <p:stCondLst>
                                            <p:cond delay="1338"/>
                                          </p:stCondLst>
                                        </p:cTn>
                                        <p:tgtEl>
                                          <p:spTgt spid="6"/>
                                        </p:tgtEl>
                                      </p:cBhvr>
                                      <p:to x="100000" y="100000"/>
                                    </p:animScale>
                                    <p:animScale>
                                      <p:cBhvr>
                                        <p:cTn id="45" dur="26">
                                          <p:stCondLst>
                                            <p:cond delay="1642"/>
                                          </p:stCondLst>
                                        </p:cTn>
                                        <p:tgtEl>
                                          <p:spTgt spid="6"/>
                                        </p:tgtEl>
                                      </p:cBhvr>
                                      <p:to x="100000" y="90000"/>
                                    </p:animScale>
                                    <p:animScale>
                                      <p:cBhvr>
                                        <p:cTn id="46" dur="166" decel="50000">
                                          <p:stCondLst>
                                            <p:cond delay="1668"/>
                                          </p:stCondLst>
                                        </p:cTn>
                                        <p:tgtEl>
                                          <p:spTgt spid="6"/>
                                        </p:tgtEl>
                                      </p:cBhvr>
                                      <p:to x="100000" y="100000"/>
                                    </p:animScale>
                                    <p:animScale>
                                      <p:cBhvr>
                                        <p:cTn id="47" dur="26">
                                          <p:stCondLst>
                                            <p:cond delay="1808"/>
                                          </p:stCondLst>
                                        </p:cTn>
                                        <p:tgtEl>
                                          <p:spTgt spid="6"/>
                                        </p:tgtEl>
                                      </p:cBhvr>
                                      <p:to x="100000" y="95000"/>
                                    </p:animScale>
                                    <p:animScale>
                                      <p:cBhvr>
                                        <p:cTn id="48" dur="166" decel="50000">
                                          <p:stCondLst>
                                            <p:cond delay="1834"/>
                                          </p:stCondLst>
                                        </p:cTn>
                                        <p:tgtEl>
                                          <p:spTgt spid="6"/>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80">
                                          <p:stCondLst>
                                            <p:cond delay="0"/>
                                          </p:stCondLst>
                                        </p:cTn>
                                        <p:tgtEl>
                                          <p:spTgt spid="8"/>
                                        </p:tgtEl>
                                      </p:cBhvr>
                                    </p:animEffect>
                                    <p:anim calcmode="lin" valueType="num">
                                      <p:cBhvr>
                                        <p:cTn id="5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59" dur="26">
                                          <p:stCondLst>
                                            <p:cond delay="650"/>
                                          </p:stCondLst>
                                        </p:cTn>
                                        <p:tgtEl>
                                          <p:spTgt spid="8"/>
                                        </p:tgtEl>
                                      </p:cBhvr>
                                      <p:to x="100000" y="60000"/>
                                    </p:animScale>
                                    <p:animScale>
                                      <p:cBhvr>
                                        <p:cTn id="60" dur="166" decel="50000">
                                          <p:stCondLst>
                                            <p:cond delay="676"/>
                                          </p:stCondLst>
                                        </p:cTn>
                                        <p:tgtEl>
                                          <p:spTgt spid="8"/>
                                        </p:tgtEl>
                                      </p:cBhvr>
                                      <p:to x="100000" y="100000"/>
                                    </p:animScale>
                                    <p:animScale>
                                      <p:cBhvr>
                                        <p:cTn id="61" dur="26">
                                          <p:stCondLst>
                                            <p:cond delay="1312"/>
                                          </p:stCondLst>
                                        </p:cTn>
                                        <p:tgtEl>
                                          <p:spTgt spid="8"/>
                                        </p:tgtEl>
                                      </p:cBhvr>
                                      <p:to x="100000" y="80000"/>
                                    </p:animScale>
                                    <p:animScale>
                                      <p:cBhvr>
                                        <p:cTn id="62" dur="166" decel="50000">
                                          <p:stCondLst>
                                            <p:cond delay="1338"/>
                                          </p:stCondLst>
                                        </p:cTn>
                                        <p:tgtEl>
                                          <p:spTgt spid="8"/>
                                        </p:tgtEl>
                                      </p:cBhvr>
                                      <p:to x="100000" y="100000"/>
                                    </p:animScale>
                                    <p:animScale>
                                      <p:cBhvr>
                                        <p:cTn id="63" dur="26">
                                          <p:stCondLst>
                                            <p:cond delay="1642"/>
                                          </p:stCondLst>
                                        </p:cTn>
                                        <p:tgtEl>
                                          <p:spTgt spid="8"/>
                                        </p:tgtEl>
                                      </p:cBhvr>
                                      <p:to x="100000" y="90000"/>
                                    </p:animScale>
                                    <p:animScale>
                                      <p:cBhvr>
                                        <p:cTn id="64" dur="166" decel="50000">
                                          <p:stCondLst>
                                            <p:cond delay="1668"/>
                                          </p:stCondLst>
                                        </p:cTn>
                                        <p:tgtEl>
                                          <p:spTgt spid="8"/>
                                        </p:tgtEl>
                                      </p:cBhvr>
                                      <p:to x="100000" y="100000"/>
                                    </p:animScale>
                                    <p:animScale>
                                      <p:cBhvr>
                                        <p:cTn id="65" dur="26">
                                          <p:stCondLst>
                                            <p:cond delay="1808"/>
                                          </p:stCondLst>
                                        </p:cTn>
                                        <p:tgtEl>
                                          <p:spTgt spid="8"/>
                                        </p:tgtEl>
                                      </p:cBhvr>
                                      <p:to x="100000" y="95000"/>
                                    </p:animScale>
                                    <p:animScale>
                                      <p:cBhvr>
                                        <p:cTn id="66" dur="166" decel="50000">
                                          <p:stCondLst>
                                            <p:cond delay="1834"/>
                                          </p:stCondLst>
                                        </p:cTn>
                                        <p:tgtEl>
                                          <p:spTgt spid="8"/>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054"/>
                                        </p:tgtEl>
                                        <p:attrNameLst>
                                          <p:attrName>style.visibility</p:attrName>
                                        </p:attrNameLst>
                                      </p:cBhvr>
                                      <p:to>
                                        <p:strVal val="visible"/>
                                      </p:to>
                                    </p:set>
                                    <p:anim calcmode="lin" valueType="num">
                                      <p:cBhvr additive="base">
                                        <p:cTn id="71" dur="500" fill="hold"/>
                                        <p:tgtEl>
                                          <p:spTgt spid="2054"/>
                                        </p:tgtEl>
                                        <p:attrNameLst>
                                          <p:attrName>ppt_x</p:attrName>
                                        </p:attrNameLst>
                                      </p:cBhvr>
                                      <p:tavLst>
                                        <p:tav tm="0">
                                          <p:val>
                                            <p:strVal val="#ppt_x"/>
                                          </p:val>
                                        </p:tav>
                                        <p:tav tm="100000">
                                          <p:val>
                                            <p:strVal val="#ppt_x"/>
                                          </p:val>
                                        </p:tav>
                                      </p:tavLst>
                                    </p:anim>
                                    <p:anim calcmode="lin" valueType="num">
                                      <p:cBhvr additive="base">
                                        <p:cTn id="72"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758BC-A5AD-6385-6413-D072D25E14B1}"/>
              </a:ext>
            </a:extLst>
          </p:cNvPr>
          <p:cNvSpPr txBox="1"/>
          <p:nvPr/>
        </p:nvSpPr>
        <p:spPr>
          <a:xfrm>
            <a:off x="2120202" y="200967"/>
            <a:ext cx="8330084" cy="984885"/>
          </a:xfrm>
          <a:prstGeom prst="rect">
            <a:avLst/>
          </a:prstGeom>
          <a:noFill/>
        </p:spPr>
        <p:txBody>
          <a:bodyPr wrap="square" rtlCol="0">
            <a:spAutoFit/>
          </a:bodyPr>
          <a:lstStyle/>
          <a:p>
            <a:r>
              <a:rPr lang="en-IN" sz="4000" b="1" dirty="0">
                <a:solidFill>
                  <a:srgbClr val="002060"/>
                </a:solidFill>
                <a:latin typeface="Algerian" panose="04020705040A02060702" pitchFamily="82" charset="0"/>
              </a:rPr>
              <a:t>Model Selection and Training</a:t>
            </a:r>
          </a:p>
          <a:p>
            <a:endParaRPr lang="en-IN" dirty="0"/>
          </a:p>
        </p:txBody>
      </p:sp>
      <p:sp>
        <p:nvSpPr>
          <p:cNvPr id="3" name="TextBox 2">
            <a:extLst>
              <a:ext uri="{FF2B5EF4-FFF2-40B4-BE49-F238E27FC236}">
                <a16:creationId xmlns:a16="http://schemas.microsoft.com/office/drawing/2014/main" id="{97BF962F-26B4-87DB-8FE6-A17DD09B540D}"/>
              </a:ext>
            </a:extLst>
          </p:cNvPr>
          <p:cNvSpPr txBox="1"/>
          <p:nvPr/>
        </p:nvSpPr>
        <p:spPr>
          <a:xfrm>
            <a:off x="1411793" y="1014884"/>
            <a:ext cx="9746901" cy="1200329"/>
          </a:xfrm>
          <a:prstGeom prst="rect">
            <a:avLst/>
          </a:prstGeom>
          <a:noFill/>
        </p:spPr>
        <p:txBody>
          <a:bodyPr wrap="square" rtlCol="0">
            <a:spAutoFit/>
          </a:bodyPr>
          <a:lstStyle/>
          <a:p>
            <a:pPr algn="just"/>
            <a:r>
              <a:rPr lang="en-US" b="1" dirty="0">
                <a:solidFill>
                  <a:srgbClr val="454545"/>
                </a:solidFill>
                <a:highlight>
                  <a:srgbClr val="FFFFFF"/>
                </a:highlight>
                <a:latin typeface="Helvetica Neue"/>
              </a:rPr>
              <a:t>Machine Learning </a:t>
            </a:r>
            <a:r>
              <a:rPr lang="en-US" dirty="0">
                <a:solidFill>
                  <a:srgbClr val="454545"/>
                </a:solidFill>
                <a:highlight>
                  <a:srgbClr val="FFFFFF"/>
                </a:highlight>
                <a:latin typeface="Helvetica Neue"/>
              </a:rPr>
              <a:t>Models are </a:t>
            </a:r>
            <a:r>
              <a:rPr lang="en-US" b="1" dirty="0">
                <a:solidFill>
                  <a:srgbClr val="454545"/>
                </a:solidFill>
                <a:highlight>
                  <a:srgbClr val="FFFFFF"/>
                </a:highlight>
                <a:latin typeface="Helvetica Neue"/>
              </a:rPr>
              <a:t>mathematical representations</a:t>
            </a:r>
            <a:r>
              <a:rPr lang="en-US" dirty="0">
                <a:solidFill>
                  <a:srgbClr val="454545"/>
                </a:solidFill>
                <a:highlight>
                  <a:srgbClr val="FFFFFF"/>
                </a:highlight>
                <a:latin typeface="Helvetica Neue"/>
              </a:rPr>
              <a:t>. In other words ,they are the output we receive after training a process.</a:t>
            </a:r>
            <a:r>
              <a:rPr lang="en-US" dirty="0">
                <a:solidFill>
                  <a:srgbClr val="7E7E7E"/>
                </a:solidFill>
                <a:highlight>
                  <a:srgbClr val="FFFFFF"/>
                </a:highlight>
                <a:latin typeface="Helvetica Neue"/>
              </a:rPr>
              <a:t> </a:t>
            </a:r>
          </a:p>
          <a:p>
            <a:pPr algn="just"/>
            <a:r>
              <a:rPr lang="en-US" dirty="0">
                <a:solidFill>
                  <a:srgbClr val="454545"/>
                </a:solidFill>
                <a:highlight>
                  <a:srgbClr val="FFFFFF"/>
                </a:highlight>
                <a:latin typeface="Helvetica Neue"/>
              </a:rPr>
              <a:t>What Machine Learning model does is discover the patterns in a training dataset. In other </a:t>
            </a:r>
            <a:r>
              <a:rPr lang="en-US" dirty="0" err="1">
                <a:solidFill>
                  <a:srgbClr val="454545"/>
                </a:solidFill>
                <a:highlight>
                  <a:srgbClr val="FFFFFF"/>
                </a:highlight>
                <a:latin typeface="Helvetica Neue"/>
              </a:rPr>
              <a:t>words,machine</a:t>
            </a:r>
            <a:r>
              <a:rPr lang="en-US" dirty="0">
                <a:solidFill>
                  <a:srgbClr val="454545"/>
                </a:solidFill>
                <a:highlight>
                  <a:srgbClr val="FFFFFF"/>
                </a:highlight>
                <a:latin typeface="Helvetica Neue"/>
              </a:rPr>
              <a:t> learning model map inputs to the outputs of the given dataset</a:t>
            </a:r>
            <a:endParaRPr lang="en-IN" dirty="0"/>
          </a:p>
        </p:txBody>
      </p:sp>
      <p:sp>
        <p:nvSpPr>
          <p:cNvPr id="4" name="TextBox 3">
            <a:extLst>
              <a:ext uri="{FF2B5EF4-FFF2-40B4-BE49-F238E27FC236}">
                <a16:creationId xmlns:a16="http://schemas.microsoft.com/office/drawing/2014/main" id="{CBD8AF3A-B3EC-E8B3-A5F1-8BD22CCF29A3}"/>
              </a:ext>
            </a:extLst>
          </p:cNvPr>
          <p:cNvSpPr txBox="1"/>
          <p:nvPr/>
        </p:nvSpPr>
        <p:spPr>
          <a:xfrm>
            <a:off x="3237244" y="2345850"/>
            <a:ext cx="5717512" cy="1477328"/>
          </a:xfrm>
          <a:prstGeom prst="rect">
            <a:avLst/>
          </a:prstGeom>
          <a:noFill/>
        </p:spPr>
        <p:txBody>
          <a:bodyPr wrap="square" rtlCol="0">
            <a:spAutoFit/>
          </a:bodyPr>
          <a:lstStyle/>
          <a:p>
            <a:pPr algn="l"/>
            <a:r>
              <a:rPr lang="en-US" b="1" i="0" dirty="0">
                <a:solidFill>
                  <a:srgbClr val="000000"/>
                </a:solidFill>
                <a:effectLst/>
                <a:latin typeface="Helvetica Neue"/>
              </a:rPr>
              <a:t>We have build models with different approaches:</a:t>
            </a:r>
          </a:p>
          <a:p>
            <a:pPr marL="742950" lvl="1" indent="-285750" algn="l">
              <a:buFont typeface="Wingdings" panose="05000000000000000000" pitchFamily="2" charset="2"/>
              <a:buChar char="q"/>
            </a:pPr>
            <a:r>
              <a:rPr lang="en-US" b="0" i="0" dirty="0">
                <a:solidFill>
                  <a:srgbClr val="000000"/>
                </a:solidFill>
                <a:effectLst/>
                <a:latin typeface="Helvetica Neue"/>
              </a:rPr>
              <a:t>  Without Dimensionality Reduction</a:t>
            </a:r>
          </a:p>
          <a:p>
            <a:pPr marL="742950" lvl="1" indent="-285750" algn="l">
              <a:buFont typeface="Wingdings" panose="05000000000000000000" pitchFamily="2" charset="2"/>
              <a:buChar char="q"/>
            </a:pPr>
            <a:r>
              <a:rPr lang="en-US" b="0" i="0" dirty="0">
                <a:solidFill>
                  <a:srgbClr val="000000"/>
                </a:solidFill>
                <a:effectLst/>
                <a:latin typeface="Helvetica Neue"/>
              </a:rPr>
              <a:t>  With Dimensionality Reduction</a:t>
            </a:r>
          </a:p>
          <a:p>
            <a:pPr marL="742950" lvl="1" indent="-285750" algn="l">
              <a:buFont typeface="Wingdings" panose="05000000000000000000" pitchFamily="2" charset="2"/>
              <a:buChar char="q"/>
            </a:pPr>
            <a:r>
              <a:rPr lang="en-US" dirty="0">
                <a:solidFill>
                  <a:srgbClr val="000000"/>
                </a:solidFill>
                <a:latin typeface="Helvetica Neue"/>
              </a:rPr>
              <a:t>  With Mutual Info </a:t>
            </a:r>
            <a:r>
              <a:rPr lang="en-US" dirty="0" err="1">
                <a:solidFill>
                  <a:srgbClr val="000000"/>
                </a:solidFill>
                <a:latin typeface="Helvetica Neue"/>
              </a:rPr>
              <a:t>Classif</a:t>
            </a:r>
            <a:endParaRPr lang="en-US" b="0" i="0" dirty="0">
              <a:solidFill>
                <a:srgbClr val="000000"/>
              </a:solidFill>
              <a:effectLst/>
              <a:latin typeface="Helvetica Neue"/>
            </a:endParaRPr>
          </a:p>
          <a:p>
            <a:endParaRPr lang="en-IN" b="1" dirty="0"/>
          </a:p>
        </p:txBody>
      </p:sp>
      <p:sp>
        <p:nvSpPr>
          <p:cNvPr id="5" name="TextBox 4">
            <a:extLst>
              <a:ext uri="{FF2B5EF4-FFF2-40B4-BE49-F238E27FC236}">
                <a16:creationId xmlns:a16="http://schemas.microsoft.com/office/drawing/2014/main" id="{7E2DBBC7-D79C-BB99-844C-EF143F973116}"/>
              </a:ext>
            </a:extLst>
          </p:cNvPr>
          <p:cNvSpPr txBox="1"/>
          <p:nvPr/>
        </p:nvSpPr>
        <p:spPr>
          <a:xfrm>
            <a:off x="1773534" y="3823178"/>
            <a:ext cx="9385160" cy="3416320"/>
          </a:xfrm>
          <a:prstGeom prst="rect">
            <a:avLst/>
          </a:prstGeom>
          <a:noFill/>
        </p:spPr>
        <p:txBody>
          <a:bodyPr wrap="square" rtlCol="0">
            <a:spAutoFit/>
          </a:bodyPr>
          <a:lstStyle/>
          <a:p>
            <a:r>
              <a:rPr lang="en-IN" dirty="0">
                <a:latin typeface="Algerian" panose="04020705040A02060702" pitchFamily="82" charset="0"/>
              </a:rPr>
              <a:t>Models Used are:</a:t>
            </a:r>
          </a:p>
          <a:p>
            <a:r>
              <a:rPr lang="en-IN" dirty="0"/>
              <a:t>     </a:t>
            </a:r>
            <a:r>
              <a:rPr lang="en-IN" b="1" dirty="0"/>
              <a:t>1.</a:t>
            </a:r>
            <a:r>
              <a:rPr kumimoji="0" lang="en-US" altLang="en-US" sz="1800" b="1" i="0" u="none" strike="noStrike" cap="none" normalizeH="0" baseline="0" dirty="0">
                <a:ln>
                  <a:noFill/>
                </a:ln>
                <a:solidFill>
                  <a:srgbClr val="000000"/>
                </a:solidFill>
                <a:effectLst/>
                <a:latin typeface="Courier New" panose="02070309020205020404" pitchFamily="49" charset="0"/>
              </a:rPr>
              <a:t> Logistic Regression</a:t>
            </a:r>
          </a:p>
          <a:p>
            <a:r>
              <a:rPr lang="en-US" altLang="en-US" b="1" dirty="0">
                <a:solidFill>
                  <a:srgbClr val="000000"/>
                </a:solidFill>
                <a:latin typeface="Courier New" panose="02070309020205020404" pitchFamily="49" charset="0"/>
              </a:rPr>
              <a:t>  2. </a:t>
            </a:r>
            <a:r>
              <a:rPr kumimoji="0" lang="en-US" altLang="en-US" sz="1800" b="1" i="0" u="none" strike="noStrike" cap="none" normalizeH="0" baseline="0" dirty="0">
                <a:ln>
                  <a:noFill/>
                </a:ln>
                <a:solidFill>
                  <a:srgbClr val="000000"/>
                </a:solidFill>
                <a:effectLst/>
                <a:latin typeface="Courier New" panose="02070309020205020404" pitchFamily="49" charset="0"/>
              </a:rPr>
              <a:t>K-Nearest Neighbors</a:t>
            </a:r>
          </a:p>
          <a:p>
            <a:r>
              <a:rPr lang="en-US" altLang="en-US" b="1" dirty="0">
                <a:solidFill>
                  <a:srgbClr val="000000"/>
                </a:solidFill>
                <a:latin typeface="Courier New" panose="02070309020205020404" pitchFamily="49" charset="0"/>
              </a:rPr>
              <a:t>  3.</a:t>
            </a:r>
            <a:r>
              <a:rPr kumimoji="0" lang="en-US" altLang="en-US" sz="1800" b="1" i="0" u="none" strike="noStrike" cap="none" normalizeH="0" baseline="0" dirty="0">
                <a:ln>
                  <a:noFill/>
                </a:ln>
                <a:solidFill>
                  <a:srgbClr val="000000"/>
                </a:solidFill>
                <a:effectLst/>
                <a:latin typeface="Courier New" panose="02070309020205020404" pitchFamily="49" charset="0"/>
              </a:rPr>
              <a:t> Decision Tree </a:t>
            </a:r>
          </a:p>
          <a:p>
            <a:r>
              <a:rPr lang="en-US" altLang="en-US" b="1" dirty="0">
                <a:solidFill>
                  <a:srgbClr val="000000"/>
                </a:solidFill>
                <a:latin typeface="Courier New" panose="02070309020205020404" pitchFamily="49" charset="0"/>
              </a:rPr>
              <a:t>  4.</a:t>
            </a:r>
            <a:r>
              <a:rPr kumimoji="0" lang="en-US" altLang="en-US" sz="1800" b="1" i="0" u="none" strike="noStrike" cap="none" normalizeH="0" baseline="0" dirty="0">
                <a:ln>
                  <a:noFill/>
                </a:ln>
                <a:solidFill>
                  <a:srgbClr val="000000"/>
                </a:solidFill>
                <a:effectLst/>
                <a:latin typeface="Courier New" panose="02070309020205020404" pitchFamily="49" charset="0"/>
              </a:rPr>
              <a:t> Naive Bayes</a:t>
            </a:r>
          </a:p>
          <a:p>
            <a:r>
              <a:rPr lang="en-US" altLang="en-US" b="1" dirty="0">
                <a:solidFill>
                  <a:srgbClr val="000000"/>
                </a:solidFill>
                <a:latin typeface="Courier New" panose="02070309020205020404" pitchFamily="49" charset="0"/>
              </a:rPr>
              <a:t>  5.</a:t>
            </a:r>
            <a:r>
              <a:rPr kumimoji="0" lang="en-US" altLang="en-US" sz="1800" b="1" i="0" u="none" strike="noStrike" cap="none" normalizeH="0" baseline="0" dirty="0">
                <a:ln>
                  <a:noFill/>
                </a:ln>
                <a:solidFill>
                  <a:srgbClr val="000000"/>
                </a:solidFill>
                <a:effectLst/>
                <a:latin typeface="Courier New" panose="02070309020205020404" pitchFamily="49" charset="0"/>
              </a:rPr>
              <a:t> Random Forest </a:t>
            </a:r>
          </a:p>
          <a:p>
            <a:r>
              <a:rPr lang="en-US" altLang="en-US" b="1" dirty="0">
                <a:solidFill>
                  <a:srgbClr val="000000"/>
                </a:solidFill>
                <a:latin typeface="Courier New" panose="02070309020205020404" pitchFamily="49" charset="0"/>
              </a:rPr>
              <a:t>  6.</a:t>
            </a:r>
            <a:r>
              <a:rPr kumimoji="0" lang="en-US" altLang="en-US" sz="1800" b="1" i="0" u="none" strike="noStrike" cap="none" normalizeH="0" baseline="0" dirty="0">
                <a:ln>
                  <a:noFill/>
                </a:ln>
                <a:solidFill>
                  <a:srgbClr val="000000"/>
                </a:solidFill>
                <a:effectLst/>
                <a:latin typeface="Courier New" panose="02070309020205020404" pitchFamily="49" charset="0"/>
              </a:rPr>
              <a:t> XG Boosting </a:t>
            </a:r>
          </a:p>
          <a:p>
            <a:r>
              <a:rPr lang="en-US" altLang="en-US" b="1" dirty="0">
                <a:solidFill>
                  <a:srgbClr val="000000"/>
                </a:solidFill>
                <a:latin typeface="Courier New" panose="02070309020205020404" pitchFamily="49" charset="0"/>
              </a:rPr>
              <a:t>  7. PCA</a:t>
            </a:r>
            <a:endParaRPr kumimoji="0" lang="en-US" altLang="en-US" sz="1800" b="1" i="0" u="none" strike="noStrike" cap="none" normalizeH="0" baseline="0" dirty="0">
              <a:ln>
                <a:noFill/>
              </a:ln>
              <a:solidFill>
                <a:srgbClr val="000000"/>
              </a:solidFill>
              <a:effectLst/>
              <a:latin typeface="Courier New" panose="02070309020205020404" pitchFamily="49" charset="0"/>
            </a:endParaRPr>
          </a:p>
          <a:p>
            <a:endParaRPr lang="en-IN" dirty="0"/>
          </a:p>
          <a:p>
            <a:endParaRPr lang="en-IN" dirty="0"/>
          </a:p>
          <a:p>
            <a:endParaRPr lang="en-IN" dirty="0"/>
          </a:p>
          <a:p>
            <a:endParaRPr lang="en-IN" dirty="0"/>
          </a:p>
        </p:txBody>
      </p:sp>
      <p:pic>
        <p:nvPicPr>
          <p:cNvPr id="5124" name="Picture 4" descr="Image result for machine Learning model">
            <a:extLst>
              <a:ext uri="{FF2B5EF4-FFF2-40B4-BE49-F238E27FC236}">
                <a16:creationId xmlns:a16="http://schemas.microsoft.com/office/drawing/2014/main" id="{BBAAD1A9-27F3-EE64-175E-944E80DB2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868751"/>
            <a:ext cx="4938502"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48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wipe(down)">
                                      <p:cBhvr>
                                        <p:cTn id="43" dur="580">
                                          <p:stCondLst>
                                            <p:cond delay="0"/>
                                          </p:stCondLst>
                                        </p:cTn>
                                        <p:tgtEl>
                                          <p:spTgt spid="4">
                                            <p:txEl>
                                              <p:pRg st="0" end="0"/>
                                            </p:txEl>
                                          </p:spTgt>
                                        </p:tgtEl>
                                      </p:cBhvr>
                                    </p:animEffect>
                                    <p:anim calcmode="lin" valueType="num">
                                      <p:cBhvr>
                                        <p:cTn id="4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0" end="0"/>
                                            </p:txEl>
                                          </p:spTgt>
                                        </p:tgtEl>
                                      </p:cBhvr>
                                      <p:to x="100000" y="60000"/>
                                    </p:animScale>
                                    <p:animScale>
                                      <p:cBhvr>
                                        <p:cTn id="50" dur="166" decel="50000">
                                          <p:stCondLst>
                                            <p:cond delay="676"/>
                                          </p:stCondLst>
                                        </p:cTn>
                                        <p:tgtEl>
                                          <p:spTgt spid="4">
                                            <p:txEl>
                                              <p:pRg st="0" end="0"/>
                                            </p:txEl>
                                          </p:spTgt>
                                        </p:tgtEl>
                                      </p:cBhvr>
                                      <p:to x="100000" y="100000"/>
                                    </p:animScale>
                                    <p:animScale>
                                      <p:cBhvr>
                                        <p:cTn id="51" dur="26">
                                          <p:stCondLst>
                                            <p:cond delay="1312"/>
                                          </p:stCondLst>
                                        </p:cTn>
                                        <p:tgtEl>
                                          <p:spTgt spid="4">
                                            <p:txEl>
                                              <p:pRg st="0" end="0"/>
                                            </p:txEl>
                                          </p:spTgt>
                                        </p:tgtEl>
                                      </p:cBhvr>
                                      <p:to x="100000" y="80000"/>
                                    </p:animScale>
                                    <p:animScale>
                                      <p:cBhvr>
                                        <p:cTn id="52" dur="166" decel="50000">
                                          <p:stCondLst>
                                            <p:cond delay="1338"/>
                                          </p:stCondLst>
                                        </p:cTn>
                                        <p:tgtEl>
                                          <p:spTgt spid="4">
                                            <p:txEl>
                                              <p:pRg st="0" end="0"/>
                                            </p:txEl>
                                          </p:spTgt>
                                        </p:tgtEl>
                                      </p:cBhvr>
                                      <p:to x="100000" y="100000"/>
                                    </p:animScale>
                                    <p:animScale>
                                      <p:cBhvr>
                                        <p:cTn id="53" dur="26">
                                          <p:stCondLst>
                                            <p:cond delay="1642"/>
                                          </p:stCondLst>
                                        </p:cTn>
                                        <p:tgtEl>
                                          <p:spTgt spid="4">
                                            <p:txEl>
                                              <p:pRg st="0" end="0"/>
                                            </p:txEl>
                                          </p:spTgt>
                                        </p:tgtEl>
                                      </p:cBhvr>
                                      <p:to x="100000" y="90000"/>
                                    </p:animScale>
                                    <p:animScale>
                                      <p:cBhvr>
                                        <p:cTn id="54" dur="166" decel="50000">
                                          <p:stCondLst>
                                            <p:cond delay="1668"/>
                                          </p:stCondLst>
                                        </p:cTn>
                                        <p:tgtEl>
                                          <p:spTgt spid="4">
                                            <p:txEl>
                                              <p:pRg st="0" end="0"/>
                                            </p:txEl>
                                          </p:spTgt>
                                        </p:tgtEl>
                                      </p:cBhvr>
                                      <p:to x="100000" y="100000"/>
                                    </p:animScale>
                                    <p:animScale>
                                      <p:cBhvr>
                                        <p:cTn id="55" dur="26">
                                          <p:stCondLst>
                                            <p:cond delay="1808"/>
                                          </p:stCondLst>
                                        </p:cTn>
                                        <p:tgtEl>
                                          <p:spTgt spid="4">
                                            <p:txEl>
                                              <p:pRg st="0" end="0"/>
                                            </p:txEl>
                                          </p:spTgt>
                                        </p:tgtEl>
                                      </p:cBhvr>
                                      <p:to x="100000" y="95000"/>
                                    </p:animScale>
                                    <p:animScale>
                                      <p:cBhvr>
                                        <p:cTn id="56" dur="166" decel="50000">
                                          <p:stCondLst>
                                            <p:cond delay="1834"/>
                                          </p:stCondLst>
                                        </p:cTn>
                                        <p:tgtEl>
                                          <p:spTgt spid="4">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4">
                                            <p:txEl>
                                              <p:pRg st="1" end="1"/>
                                            </p:txEl>
                                          </p:spTgt>
                                        </p:tgtEl>
                                        <p:attrNameLst>
                                          <p:attrName>style.visibility</p:attrName>
                                        </p:attrNameLst>
                                      </p:cBhvr>
                                      <p:to>
                                        <p:strVal val="visible"/>
                                      </p:to>
                                    </p:set>
                                    <p:animEffect transition="in" filter="barn(inVertical)">
                                      <p:cBhvr>
                                        <p:cTn id="61" dur="500"/>
                                        <p:tgtEl>
                                          <p:spTgt spid="4">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barn(inVertical)">
                                      <p:cBhvr>
                                        <p:cTn id="66" dur="500"/>
                                        <p:tgtEl>
                                          <p:spTgt spid="4">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animEffect transition="in" filter="barn(inVertical)">
                                      <p:cBhvr>
                                        <p:cTn id="71" dur="500"/>
                                        <p:tgtEl>
                                          <p:spTgt spid="4">
                                            <p:txEl>
                                              <p:pRg st="3" end="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5">
                                            <p:txEl>
                                              <p:pRg st="0" end="0"/>
                                            </p:txEl>
                                          </p:spTgt>
                                        </p:tgtEl>
                                        <p:attrNameLst>
                                          <p:attrName>style.visibility</p:attrName>
                                        </p:attrNameLst>
                                      </p:cBhvr>
                                      <p:to>
                                        <p:strVal val="visible"/>
                                      </p:to>
                                    </p:set>
                                    <p:animEffect transition="in" filter="wipe(down)">
                                      <p:cBhvr>
                                        <p:cTn id="76" dur="580">
                                          <p:stCondLst>
                                            <p:cond delay="0"/>
                                          </p:stCondLst>
                                        </p:cTn>
                                        <p:tgtEl>
                                          <p:spTgt spid="5">
                                            <p:txEl>
                                              <p:pRg st="0" end="0"/>
                                            </p:txEl>
                                          </p:spTgt>
                                        </p:tgtEl>
                                      </p:cBhvr>
                                    </p:animEffect>
                                    <p:anim calcmode="lin" valueType="num">
                                      <p:cBhvr>
                                        <p:cTn id="77"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82" dur="26">
                                          <p:stCondLst>
                                            <p:cond delay="650"/>
                                          </p:stCondLst>
                                        </p:cTn>
                                        <p:tgtEl>
                                          <p:spTgt spid="5">
                                            <p:txEl>
                                              <p:pRg st="0" end="0"/>
                                            </p:txEl>
                                          </p:spTgt>
                                        </p:tgtEl>
                                      </p:cBhvr>
                                      <p:to x="100000" y="60000"/>
                                    </p:animScale>
                                    <p:animScale>
                                      <p:cBhvr>
                                        <p:cTn id="83" dur="166" decel="50000">
                                          <p:stCondLst>
                                            <p:cond delay="676"/>
                                          </p:stCondLst>
                                        </p:cTn>
                                        <p:tgtEl>
                                          <p:spTgt spid="5">
                                            <p:txEl>
                                              <p:pRg st="0" end="0"/>
                                            </p:txEl>
                                          </p:spTgt>
                                        </p:tgtEl>
                                      </p:cBhvr>
                                      <p:to x="100000" y="100000"/>
                                    </p:animScale>
                                    <p:animScale>
                                      <p:cBhvr>
                                        <p:cTn id="84" dur="26">
                                          <p:stCondLst>
                                            <p:cond delay="1312"/>
                                          </p:stCondLst>
                                        </p:cTn>
                                        <p:tgtEl>
                                          <p:spTgt spid="5">
                                            <p:txEl>
                                              <p:pRg st="0" end="0"/>
                                            </p:txEl>
                                          </p:spTgt>
                                        </p:tgtEl>
                                      </p:cBhvr>
                                      <p:to x="100000" y="80000"/>
                                    </p:animScale>
                                    <p:animScale>
                                      <p:cBhvr>
                                        <p:cTn id="85" dur="166" decel="50000">
                                          <p:stCondLst>
                                            <p:cond delay="1338"/>
                                          </p:stCondLst>
                                        </p:cTn>
                                        <p:tgtEl>
                                          <p:spTgt spid="5">
                                            <p:txEl>
                                              <p:pRg st="0" end="0"/>
                                            </p:txEl>
                                          </p:spTgt>
                                        </p:tgtEl>
                                      </p:cBhvr>
                                      <p:to x="100000" y="100000"/>
                                    </p:animScale>
                                    <p:animScale>
                                      <p:cBhvr>
                                        <p:cTn id="86" dur="26">
                                          <p:stCondLst>
                                            <p:cond delay="1642"/>
                                          </p:stCondLst>
                                        </p:cTn>
                                        <p:tgtEl>
                                          <p:spTgt spid="5">
                                            <p:txEl>
                                              <p:pRg st="0" end="0"/>
                                            </p:txEl>
                                          </p:spTgt>
                                        </p:tgtEl>
                                      </p:cBhvr>
                                      <p:to x="100000" y="90000"/>
                                    </p:animScale>
                                    <p:animScale>
                                      <p:cBhvr>
                                        <p:cTn id="87" dur="166" decel="50000">
                                          <p:stCondLst>
                                            <p:cond delay="1668"/>
                                          </p:stCondLst>
                                        </p:cTn>
                                        <p:tgtEl>
                                          <p:spTgt spid="5">
                                            <p:txEl>
                                              <p:pRg st="0" end="0"/>
                                            </p:txEl>
                                          </p:spTgt>
                                        </p:tgtEl>
                                      </p:cBhvr>
                                      <p:to x="100000" y="100000"/>
                                    </p:animScale>
                                    <p:animScale>
                                      <p:cBhvr>
                                        <p:cTn id="88" dur="26">
                                          <p:stCondLst>
                                            <p:cond delay="1808"/>
                                          </p:stCondLst>
                                        </p:cTn>
                                        <p:tgtEl>
                                          <p:spTgt spid="5">
                                            <p:txEl>
                                              <p:pRg st="0" end="0"/>
                                            </p:txEl>
                                          </p:spTgt>
                                        </p:tgtEl>
                                      </p:cBhvr>
                                      <p:to x="100000" y="95000"/>
                                    </p:animScale>
                                    <p:animScale>
                                      <p:cBhvr>
                                        <p:cTn id="89" dur="166" decel="50000">
                                          <p:stCondLst>
                                            <p:cond delay="1834"/>
                                          </p:stCondLst>
                                        </p:cTn>
                                        <p:tgtEl>
                                          <p:spTgt spid="5">
                                            <p:txEl>
                                              <p:pRg st="0" end="0"/>
                                            </p:txEl>
                                          </p:spTgt>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nodeType="clickEffect">
                                  <p:stCondLst>
                                    <p:cond delay="0"/>
                                  </p:stCondLst>
                                  <p:childTnLst>
                                    <p:set>
                                      <p:cBhvr>
                                        <p:cTn id="93" dur="1" fill="hold">
                                          <p:stCondLst>
                                            <p:cond delay="0"/>
                                          </p:stCondLst>
                                        </p:cTn>
                                        <p:tgtEl>
                                          <p:spTgt spid="5124"/>
                                        </p:tgtEl>
                                        <p:attrNameLst>
                                          <p:attrName>style.visibility</p:attrName>
                                        </p:attrNameLst>
                                      </p:cBhvr>
                                      <p:to>
                                        <p:strVal val="visible"/>
                                      </p:to>
                                    </p:set>
                                    <p:anim calcmode="lin" valueType="num">
                                      <p:cBhvr>
                                        <p:cTn id="94" dur="1000" fill="hold"/>
                                        <p:tgtEl>
                                          <p:spTgt spid="5124"/>
                                        </p:tgtEl>
                                        <p:attrNameLst>
                                          <p:attrName>ppt_w</p:attrName>
                                        </p:attrNameLst>
                                      </p:cBhvr>
                                      <p:tavLst>
                                        <p:tav tm="0">
                                          <p:val>
                                            <p:fltVal val="0"/>
                                          </p:val>
                                        </p:tav>
                                        <p:tav tm="100000">
                                          <p:val>
                                            <p:strVal val="#ppt_w"/>
                                          </p:val>
                                        </p:tav>
                                      </p:tavLst>
                                    </p:anim>
                                    <p:anim calcmode="lin" valueType="num">
                                      <p:cBhvr>
                                        <p:cTn id="95" dur="1000" fill="hold"/>
                                        <p:tgtEl>
                                          <p:spTgt spid="5124"/>
                                        </p:tgtEl>
                                        <p:attrNameLst>
                                          <p:attrName>ppt_h</p:attrName>
                                        </p:attrNameLst>
                                      </p:cBhvr>
                                      <p:tavLst>
                                        <p:tav tm="0">
                                          <p:val>
                                            <p:fltVal val="0"/>
                                          </p:val>
                                        </p:tav>
                                        <p:tav tm="100000">
                                          <p:val>
                                            <p:strVal val="#ppt_h"/>
                                          </p:val>
                                        </p:tav>
                                      </p:tavLst>
                                    </p:anim>
                                    <p:anim calcmode="lin" valueType="num">
                                      <p:cBhvr>
                                        <p:cTn id="96" dur="1000" fill="hold"/>
                                        <p:tgtEl>
                                          <p:spTgt spid="5124"/>
                                        </p:tgtEl>
                                        <p:attrNameLst>
                                          <p:attrName>style.rotation</p:attrName>
                                        </p:attrNameLst>
                                      </p:cBhvr>
                                      <p:tavLst>
                                        <p:tav tm="0">
                                          <p:val>
                                            <p:fltVal val="90"/>
                                          </p:val>
                                        </p:tav>
                                        <p:tav tm="100000">
                                          <p:val>
                                            <p:fltVal val="0"/>
                                          </p:val>
                                        </p:tav>
                                      </p:tavLst>
                                    </p:anim>
                                    <p:animEffect transition="in" filter="fade">
                                      <p:cBhvr>
                                        <p:cTn id="97" dur="1000"/>
                                        <p:tgtEl>
                                          <p:spTgt spid="5124"/>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5">
                                            <p:txEl>
                                              <p:pRg st="1" end="1"/>
                                            </p:txEl>
                                          </p:spTgt>
                                        </p:tgtEl>
                                        <p:attrNameLst>
                                          <p:attrName>style.visibility</p:attrName>
                                        </p:attrNameLst>
                                      </p:cBhvr>
                                      <p:to>
                                        <p:strVal val="visible"/>
                                      </p:to>
                                    </p:set>
                                    <p:animEffect transition="in" filter="barn(inVertical)">
                                      <p:cBhvr>
                                        <p:cTn id="102" dur="500"/>
                                        <p:tgtEl>
                                          <p:spTgt spid="5">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5">
                                            <p:txEl>
                                              <p:pRg st="2" end="2"/>
                                            </p:txEl>
                                          </p:spTgt>
                                        </p:tgtEl>
                                        <p:attrNameLst>
                                          <p:attrName>style.visibility</p:attrName>
                                        </p:attrNameLst>
                                      </p:cBhvr>
                                      <p:to>
                                        <p:strVal val="visible"/>
                                      </p:to>
                                    </p:set>
                                    <p:animEffect transition="in" filter="barn(inVertical)">
                                      <p:cBhvr>
                                        <p:cTn id="107" dur="500"/>
                                        <p:tgtEl>
                                          <p:spTgt spid="5">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5">
                                            <p:txEl>
                                              <p:pRg st="3" end="3"/>
                                            </p:txEl>
                                          </p:spTgt>
                                        </p:tgtEl>
                                        <p:attrNameLst>
                                          <p:attrName>style.visibility</p:attrName>
                                        </p:attrNameLst>
                                      </p:cBhvr>
                                      <p:to>
                                        <p:strVal val="visible"/>
                                      </p:to>
                                    </p:set>
                                    <p:animEffect transition="in" filter="barn(inVertical)">
                                      <p:cBhvr>
                                        <p:cTn id="112" dur="500"/>
                                        <p:tgtEl>
                                          <p:spTgt spid="5">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5">
                                            <p:txEl>
                                              <p:pRg st="4" end="4"/>
                                            </p:txEl>
                                          </p:spTgt>
                                        </p:tgtEl>
                                        <p:attrNameLst>
                                          <p:attrName>style.visibility</p:attrName>
                                        </p:attrNameLst>
                                      </p:cBhvr>
                                      <p:to>
                                        <p:strVal val="visible"/>
                                      </p:to>
                                    </p:set>
                                    <p:animEffect transition="in" filter="barn(inVertical)">
                                      <p:cBhvr>
                                        <p:cTn id="117" dur="500"/>
                                        <p:tgtEl>
                                          <p:spTgt spid="5">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5">
                                            <p:txEl>
                                              <p:pRg st="5" end="5"/>
                                            </p:txEl>
                                          </p:spTgt>
                                        </p:tgtEl>
                                        <p:attrNameLst>
                                          <p:attrName>style.visibility</p:attrName>
                                        </p:attrNameLst>
                                      </p:cBhvr>
                                      <p:to>
                                        <p:strVal val="visible"/>
                                      </p:to>
                                    </p:set>
                                    <p:animEffect transition="in" filter="barn(inVertical)">
                                      <p:cBhvr>
                                        <p:cTn id="122" dur="500"/>
                                        <p:tgtEl>
                                          <p:spTgt spid="5">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nodeType="clickEffect">
                                  <p:stCondLst>
                                    <p:cond delay="0"/>
                                  </p:stCondLst>
                                  <p:childTnLst>
                                    <p:set>
                                      <p:cBhvr>
                                        <p:cTn id="126" dur="1" fill="hold">
                                          <p:stCondLst>
                                            <p:cond delay="0"/>
                                          </p:stCondLst>
                                        </p:cTn>
                                        <p:tgtEl>
                                          <p:spTgt spid="5">
                                            <p:txEl>
                                              <p:pRg st="6" end="6"/>
                                            </p:txEl>
                                          </p:spTgt>
                                        </p:tgtEl>
                                        <p:attrNameLst>
                                          <p:attrName>style.visibility</p:attrName>
                                        </p:attrNameLst>
                                      </p:cBhvr>
                                      <p:to>
                                        <p:strVal val="visible"/>
                                      </p:to>
                                    </p:set>
                                    <p:animEffect transition="in" filter="barn(inVertical)">
                                      <p:cBhvr>
                                        <p:cTn id="127" dur="500"/>
                                        <p:tgtEl>
                                          <p:spTgt spid="5">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5">
                                            <p:txEl>
                                              <p:pRg st="7" end="7"/>
                                            </p:txEl>
                                          </p:spTgt>
                                        </p:tgtEl>
                                        <p:attrNameLst>
                                          <p:attrName>style.visibility</p:attrName>
                                        </p:attrNameLst>
                                      </p:cBhvr>
                                      <p:to>
                                        <p:strVal val="visible"/>
                                      </p:to>
                                    </p:set>
                                    <p:animEffect transition="in" filter="barn(inVertical)">
                                      <p:cBhvr>
                                        <p:cTn id="1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A5E744-C4D1-E7DF-5559-717C85B08590}"/>
              </a:ext>
            </a:extLst>
          </p:cNvPr>
          <p:cNvSpPr>
            <a:spLocks noChangeArrowheads="1"/>
          </p:cNvSpPr>
          <p:nvPr/>
        </p:nvSpPr>
        <p:spPr bwMode="auto">
          <a:xfrm>
            <a:off x="211015" y="3875275"/>
            <a:ext cx="537586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0000"/>
                </a:solidFill>
                <a:effectLst/>
                <a:latin typeface="Book Antiqua" panose="02040602050305030304" pitchFamily="18" charset="0"/>
              </a:rPr>
              <a:t>Without Dimensionality Reduction Models Accuracy:</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rgbClr val="000000"/>
              </a:solidFill>
              <a:effectLst/>
              <a:latin typeface="Book Antiqua" panose="0204060205030503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Logistic Regression: 90.94%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K-Nearest Neighbors: 97.24%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Decision Tree: 95.42%</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 Naive Bayes: 73.06%</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 Random Forest: 97.67%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XG Boosting: 98.36%</a:t>
            </a:r>
            <a:r>
              <a:rPr kumimoji="0" lang="en-US" altLang="en-US" b="1" i="0" u="none" strike="noStrike" cap="none" normalizeH="0" baseline="0" dirty="0">
                <a:ln>
                  <a:noFill/>
                </a:ln>
                <a:solidFill>
                  <a:schemeClr val="tx1"/>
                </a:solidFill>
                <a:effectLst/>
                <a:latin typeface="Book Antiqua" panose="02040602050305030304" pitchFamily="18" charset="0"/>
              </a:rPr>
              <a:t> </a:t>
            </a:r>
          </a:p>
        </p:txBody>
      </p:sp>
      <p:sp>
        <p:nvSpPr>
          <p:cNvPr id="3" name="Rectangle 2">
            <a:extLst>
              <a:ext uri="{FF2B5EF4-FFF2-40B4-BE49-F238E27FC236}">
                <a16:creationId xmlns:a16="http://schemas.microsoft.com/office/drawing/2014/main" id="{99AF5CD8-25F6-F319-3DE4-6F44C9A5DF8A}"/>
              </a:ext>
            </a:extLst>
          </p:cNvPr>
          <p:cNvSpPr>
            <a:spLocks noChangeArrowheads="1"/>
          </p:cNvSpPr>
          <p:nvPr/>
        </p:nvSpPr>
        <p:spPr bwMode="auto">
          <a:xfrm>
            <a:off x="6384056" y="3875275"/>
            <a:ext cx="5375865"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rgbClr val="000000"/>
                </a:solidFill>
                <a:effectLst/>
                <a:latin typeface="Book Antiqua" panose="02040602050305030304" pitchFamily="18" charset="0"/>
              </a:rPr>
              <a:t>With Dimensionality Reduction Models Accuracy:</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rgbClr val="000000"/>
              </a:solidFill>
              <a:effectLst/>
              <a:latin typeface="Book Antiqua" panose="02040602050305030304" pitchFamily="18" charset="0"/>
            </a:endParaRP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Logistic Regression: 78.30%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K-Nearest Neighbors: 82.39%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Decision Tree: 70.12%</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Naive Bayes: 63.18%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Random Forest: 85.67%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XG Boosting: 82.36% </a:t>
            </a:r>
          </a:p>
        </p:txBody>
      </p:sp>
      <p:pic>
        <p:nvPicPr>
          <p:cNvPr id="5" name="Picture 4">
            <a:extLst>
              <a:ext uri="{FF2B5EF4-FFF2-40B4-BE49-F238E27FC236}">
                <a16:creationId xmlns:a16="http://schemas.microsoft.com/office/drawing/2014/main" id="{760EF2F4-AD6A-ED15-5381-28B931091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49" y="128302"/>
            <a:ext cx="9646417" cy="3529298"/>
          </a:xfrm>
          <a:prstGeom prst="rect">
            <a:avLst/>
          </a:prstGeom>
        </p:spPr>
      </p:pic>
    </p:spTree>
    <p:extLst>
      <p:ext uri="{BB962C8B-B14F-4D97-AF65-F5344CB8AC3E}">
        <p14:creationId xmlns:p14="http://schemas.microsoft.com/office/powerpoint/2010/main" val="42364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fltVal val="0"/>
                                          </p:val>
                                        </p:tav>
                                        <p:tav tm="100000">
                                          <p:val>
                                            <p:strVal val="#ppt_w"/>
                                          </p:val>
                                        </p:tav>
                                      </p:tavLst>
                                    </p:anim>
                                    <p:anim calcmode="lin" valueType="num">
                                      <p:cBhvr>
                                        <p:cTn id="44" dur="1000" fill="hold"/>
                                        <p:tgtEl>
                                          <p:spTgt spid="5"/>
                                        </p:tgtEl>
                                        <p:attrNameLst>
                                          <p:attrName>ppt_h</p:attrName>
                                        </p:attrNameLst>
                                      </p:cBhvr>
                                      <p:tavLst>
                                        <p:tav tm="0">
                                          <p:val>
                                            <p:fltVal val="0"/>
                                          </p:val>
                                        </p:tav>
                                        <p:tav tm="100000">
                                          <p:val>
                                            <p:strVal val="#ppt_h"/>
                                          </p:val>
                                        </p:tav>
                                      </p:tavLst>
                                    </p:anim>
                                    <p:anim calcmode="lin" valueType="num">
                                      <p:cBhvr>
                                        <p:cTn id="45" dur="1000" fill="hold"/>
                                        <p:tgtEl>
                                          <p:spTgt spid="5"/>
                                        </p:tgtEl>
                                        <p:attrNameLst>
                                          <p:attrName>style.rotation</p:attrName>
                                        </p:attrNameLst>
                                      </p:cBhvr>
                                      <p:tavLst>
                                        <p:tav tm="0">
                                          <p:val>
                                            <p:fltVal val="90"/>
                                          </p:val>
                                        </p:tav>
                                        <p:tav tm="100000">
                                          <p:val>
                                            <p:fltVal val="0"/>
                                          </p:val>
                                        </p:tav>
                                      </p:tavLst>
                                    </p:anim>
                                    <p:animEffect transition="in" filter="fade">
                                      <p:cBhvr>
                                        <p:cTn id="46" dur="1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
                                            <p:txEl>
                                              <p:pRg st="2" end="2"/>
                                            </p:txEl>
                                          </p:spTgt>
                                        </p:tgtEl>
                                        <p:attrNameLst>
                                          <p:attrName>style.visibility</p:attrName>
                                        </p:attrNameLst>
                                      </p:cBhvr>
                                      <p:to>
                                        <p:strVal val="visible"/>
                                      </p:to>
                                    </p:set>
                                    <p:animEffect transition="in" filter="barn(inVertical)">
                                      <p:cBhvr>
                                        <p:cTn id="51" dur="500"/>
                                        <p:tgtEl>
                                          <p:spTgt spid="2">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barn(inVertical)">
                                      <p:cBhvr>
                                        <p:cTn id="56" dur="500"/>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barn(inVertical)">
                                      <p:cBhvr>
                                        <p:cTn id="61" dur="500"/>
                                        <p:tgtEl>
                                          <p:spTgt spid="2">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barn(inVertical)">
                                      <p:cBhvr>
                                        <p:cTn id="66" dur="500"/>
                                        <p:tgtEl>
                                          <p:spTgt spid="3">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2">
                                            <p:txEl>
                                              <p:pRg st="4" end="4"/>
                                            </p:txEl>
                                          </p:spTgt>
                                        </p:tgtEl>
                                        <p:attrNameLst>
                                          <p:attrName>style.visibility</p:attrName>
                                        </p:attrNameLst>
                                      </p:cBhvr>
                                      <p:to>
                                        <p:strVal val="visible"/>
                                      </p:to>
                                    </p:set>
                                    <p:animEffect transition="in" filter="barn(inVertical)">
                                      <p:cBhvr>
                                        <p:cTn id="71" dur="500"/>
                                        <p:tgtEl>
                                          <p:spTgt spid="2">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Effect transition="in" filter="barn(inVertical)">
                                      <p:cBhvr>
                                        <p:cTn id="76" dur="500"/>
                                        <p:tgtEl>
                                          <p:spTgt spid="3">
                                            <p:txEl>
                                              <p:pRg st="4" end="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2">
                                            <p:txEl>
                                              <p:pRg st="5" end="5"/>
                                            </p:txEl>
                                          </p:spTgt>
                                        </p:tgtEl>
                                        <p:attrNameLst>
                                          <p:attrName>style.visibility</p:attrName>
                                        </p:attrNameLst>
                                      </p:cBhvr>
                                      <p:to>
                                        <p:strVal val="visible"/>
                                      </p:to>
                                    </p:set>
                                    <p:animEffect transition="in" filter="barn(inVertical)">
                                      <p:cBhvr>
                                        <p:cTn id="81" dur="500"/>
                                        <p:tgtEl>
                                          <p:spTgt spid="2">
                                            <p:txEl>
                                              <p:pRg st="5" end="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3">
                                            <p:txEl>
                                              <p:pRg st="5" end="5"/>
                                            </p:txEl>
                                          </p:spTgt>
                                        </p:tgtEl>
                                        <p:attrNameLst>
                                          <p:attrName>style.visibility</p:attrName>
                                        </p:attrNameLst>
                                      </p:cBhvr>
                                      <p:to>
                                        <p:strVal val="visible"/>
                                      </p:to>
                                    </p:set>
                                    <p:animEffect transition="in" filter="barn(inVertical)">
                                      <p:cBhvr>
                                        <p:cTn id="86" dur="500"/>
                                        <p:tgtEl>
                                          <p:spTgt spid="3">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2">
                                            <p:txEl>
                                              <p:pRg st="6" end="6"/>
                                            </p:txEl>
                                          </p:spTgt>
                                        </p:tgtEl>
                                        <p:attrNameLst>
                                          <p:attrName>style.visibility</p:attrName>
                                        </p:attrNameLst>
                                      </p:cBhvr>
                                      <p:to>
                                        <p:strVal val="visible"/>
                                      </p:to>
                                    </p:set>
                                    <p:animEffect transition="in" filter="barn(inVertical)">
                                      <p:cBhvr>
                                        <p:cTn id="91" dur="500"/>
                                        <p:tgtEl>
                                          <p:spTgt spid="2">
                                            <p:txEl>
                                              <p:pRg st="6" end="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3">
                                            <p:txEl>
                                              <p:pRg st="6" end="6"/>
                                            </p:txEl>
                                          </p:spTgt>
                                        </p:tgtEl>
                                        <p:attrNameLst>
                                          <p:attrName>style.visibility</p:attrName>
                                        </p:attrNameLst>
                                      </p:cBhvr>
                                      <p:to>
                                        <p:strVal val="visible"/>
                                      </p:to>
                                    </p:set>
                                    <p:animEffect transition="in" filter="barn(inVertical)">
                                      <p:cBhvr>
                                        <p:cTn id="96" dur="500"/>
                                        <p:tgtEl>
                                          <p:spTgt spid="3">
                                            <p:txEl>
                                              <p:pRg st="6" end="6"/>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2">
                                            <p:txEl>
                                              <p:pRg st="7" end="7"/>
                                            </p:txEl>
                                          </p:spTgt>
                                        </p:tgtEl>
                                        <p:attrNameLst>
                                          <p:attrName>style.visibility</p:attrName>
                                        </p:attrNameLst>
                                      </p:cBhvr>
                                      <p:to>
                                        <p:strVal val="visible"/>
                                      </p:to>
                                    </p:set>
                                    <p:animEffect transition="in" filter="barn(inVertical)">
                                      <p:cBhvr>
                                        <p:cTn id="101" dur="500"/>
                                        <p:tgtEl>
                                          <p:spTgt spid="2">
                                            <p:txEl>
                                              <p:pRg st="7" end="7"/>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3">
                                            <p:txEl>
                                              <p:pRg st="7" end="7"/>
                                            </p:txEl>
                                          </p:spTgt>
                                        </p:tgtEl>
                                        <p:attrNameLst>
                                          <p:attrName>style.visibility</p:attrName>
                                        </p:attrNameLst>
                                      </p:cBhvr>
                                      <p:to>
                                        <p:strVal val="visible"/>
                                      </p:to>
                                    </p:set>
                                    <p:animEffect transition="in" filter="barn(inVertical)">
                                      <p:cBhvr>
                                        <p:cTn id="10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789084-5B84-F137-7A4C-833F136BABA6}"/>
              </a:ext>
            </a:extLst>
          </p:cNvPr>
          <p:cNvSpPr txBox="1"/>
          <p:nvPr/>
        </p:nvSpPr>
        <p:spPr>
          <a:xfrm>
            <a:off x="1137976" y="620600"/>
            <a:ext cx="9442937" cy="2246769"/>
          </a:xfrm>
          <a:prstGeom prst="rect">
            <a:avLst/>
          </a:prstGeom>
          <a:noFill/>
        </p:spPr>
        <p:txBody>
          <a:bodyPr wrap="square">
            <a:spAutoFit/>
          </a:bodyPr>
          <a:lstStyle/>
          <a:p>
            <a:pPr marL="457200" indent="-457200">
              <a:buFont typeface="Wingdings" panose="05000000000000000000" pitchFamily="2" charset="2"/>
              <a:buChar char="Ø"/>
            </a:pPr>
            <a:r>
              <a:rPr lang="en-IN" sz="2800" dirty="0"/>
              <a:t>We found that models without dimensionality reduction have good accuracy than the models with dimensionality reduction.</a:t>
            </a:r>
          </a:p>
          <a:p>
            <a:pPr marL="457200" indent="-457200">
              <a:buFont typeface="Wingdings" panose="05000000000000000000" pitchFamily="2" charset="2"/>
              <a:buChar char="Ø"/>
            </a:pPr>
            <a:r>
              <a:rPr lang="en-IN" sz="2800" dirty="0"/>
              <a:t>We will consider models without dimensionality reduction as it has better accuracy &amp; F1 score.</a:t>
            </a:r>
          </a:p>
        </p:txBody>
      </p:sp>
      <p:sp>
        <p:nvSpPr>
          <p:cNvPr id="5" name="TextBox 4">
            <a:extLst>
              <a:ext uri="{FF2B5EF4-FFF2-40B4-BE49-F238E27FC236}">
                <a16:creationId xmlns:a16="http://schemas.microsoft.com/office/drawing/2014/main" id="{2B9E5136-5D03-6F9F-3754-8D369410C6F3}"/>
              </a:ext>
            </a:extLst>
          </p:cNvPr>
          <p:cNvSpPr txBox="1"/>
          <p:nvPr/>
        </p:nvSpPr>
        <p:spPr>
          <a:xfrm>
            <a:off x="1379554" y="3429000"/>
            <a:ext cx="10065519" cy="1569660"/>
          </a:xfrm>
          <a:prstGeom prst="rect">
            <a:avLst/>
          </a:prstGeom>
          <a:noFill/>
        </p:spPr>
        <p:txBody>
          <a:bodyPr wrap="square">
            <a:spAutoFit/>
          </a:bodyPr>
          <a:lstStyle/>
          <a:p>
            <a:pPr marL="285750" indent="-285750">
              <a:buFont typeface="Wingdings" panose="05000000000000000000" pitchFamily="2" charset="2"/>
              <a:buChar char="q"/>
            </a:pPr>
            <a:r>
              <a:rPr lang="en-IN" sz="2400" b="1" dirty="0"/>
              <a:t>Most models have very high Accuracy, all over 90%.</a:t>
            </a:r>
          </a:p>
          <a:p>
            <a:pPr marL="285750" indent="-285750">
              <a:buFont typeface="Wingdings" panose="05000000000000000000" pitchFamily="2" charset="2"/>
              <a:buChar char="q"/>
            </a:pPr>
            <a:r>
              <a:rPr lang="en-IN" sz="2400" b="1" dirty="0"/>
              <a:t>However, the model with the highest Accuracy is Random Forest (97.67%)  &amp; </a:t>
            </a:r>
            <a:r>
              <a:rPr lang="en-IN" sz="2400" b="1" dirty="0" err="1"/>
              <a:t>XGBoosting</a:t>
            </a:r>
            <a:r>
              <a:rPr lang="en-IN" sz="2400" b="1" dirty="0"/>
              <a:t>(98.36%) .</a:t>
            </a:r>
          </a:p>
          <a:p>
            <a:pPr marL="285750" indent="-285750">
              <a:buFont typeface="Wingdings" panose="05000000000000000000" pitchFamily="2" charset="2"/>
              <a:buChar char="q"/>
            </a:pPr>
            <a:r>
              <a:rPr lang="en-IN" sz="2400" b="1" dirty="0"/>
              <a:t>Before </a:t>
            </a:r>
            <a:r>
              <a:rPr lang="en-IN" sz="2400" b="1" dirty="0" err="1"/>
              <a:t>forcasting</a:t>
            </a:r>
            <a:r>
              <a:rPr lang="en-IN" sz="2400" b="1" dirty="0"/>
              <a:t> any model ,lets check the ROC-AUC Score.</a:t>
            </a:r>
          </a:p>
        </p:txBody>
      </p:sp>
      <p:pic>
        <p:nvPicPr>
          <p:cNvPr id="5122" name="Picture 2" descr="Image result for Dollar Cartoon">
            <a:extLst>
              <a:ext uri="{FF2B5EF4-FFF2-40B4-BE49-F238E27FC236}">
                <a16:creationId xmlns:a16="http://schemas.microsoft.com/office/drawing/2014/main" id="{9B064D19-22DD-2322-718E-99B1A3FEB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0913" y="563899"/>
            <a:ext cx="13811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39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barn(inVertical)">
                                      <p:cBhvr>
                                        <p:cTn id="43" dur="500"/>
                                        <p:tgtEl>
                                          <p:spTgt spid="5">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xEl>
                                              <p:pRg st="1" end="1"/>
                                            </p:txEl>
                                          </p:spTgt>
                                        </p:tgtEl>
                                        <p:attrNameLst>
                                          <p:attrName>style.visibility</p:attrName>
                                        </p:attrNameLst>
                                      </p:cBhvr>
                                      <p:to>
                                        <p:strVal val="visible"/>
                                      </p:to>
                                    </p:set>
                                    <p:animEffect transition="in" filter="barn(inVertical)">
                                      <p:cBhvr>
                                        <p:cTn id="48" dur="500"/>
                                        <p:tgtEl>
                                          <p:spTgt spid="5">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animEffect transition="in" filter="barn(inVertical)">
                                      <p:cBhvr>
                                        <p:cTn id="53" dur="500"/>
                                        <p:tgtEl>
                                          <p:spTgt spid="5">
                                            <p:txEl>
                                              <p:pRg st="2" end="2"/>
                                            </p:txEl>
                                          </p:spTgt>
                                        </p:tgtEl>
                                      </p:cBhvr>
                                    </p:animEffect>
                                  </p:childTnLst>
                                </p:cTn>
                              </p:par>
                              <p:par>
                                <p:cTn id="54" presetID="1" presetClass="entr" presetSubtype="0" fill="hold" nodeType="withEffect">
                                  <p:stCondLst>
                                    <p:cond delay="0"/>
                                  </p:stCondLst>
                                  <p:childTnLst>
                                    <p:set>
                                      <p:cBhvr>
                                        <p:cTn id="55"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2959-D71E-543D-D1C3-940DA55361D5}"/>
              </a:ext>
            </a:extLst>
          </p:cNvPr>
          <p:cNvSpPr>
            <a:spLocks noGrp="1"/>
          </p:cNvSpPr>
          <p:nvPr>
            <p:ph type="title"/>
          </p:nvPr>
        </p:nvSpPr>
        <p:spPr/>
        <p:txBody>
          <a:bodyPr>
            <a:normAutofit/>
          </a:bodyPr>
          <a:lstStyle/>
          <a:p>
            <a:r>
              <a:rPr lang="en-IN" sz="6600" b="1" dirty="0">
                <a:solidFill>
                  <a:schemeClr val="accent4">
                    <a:lumMod val="75000"/>
                  </a:schemeClr>
                </a:solidFill>
                <a:latin typeface="Algerian" panose="04020705040A02060702" pitchFamily="82" charset="0"/>
              </a:rPr>
              <a:t>          </a:t>
            </a:r>
            <a:r>
              <a:rPr lang="en-IN" sz="6600" b="1" dirty="0">
                <a:solidFill>
                  <a:schemeClr val="accent2">
                    <a:lumMod val="75000"/>
                  </a:schemeClr>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6E7CE7B1-59D9-AC42-A0B1-E789DC0A72C8}"/>
              </a:ext>
            </a:extLst>
          </p:cNvPr>
          <p:cNvSpPr>
            <a:spLocks noGrp="1"/>
          </p:cNvSpPr>
          <p:nvPr>
            <p:ph idx="1"/>
          </p:nvPr>
        </p:nvSpPr>
        <p:spPr/>
        <p:txBody>
          <a:bodyPr>
            <a:normAutofit/>
          </a:bodyPr>
          <a:lstStyle/>
          <a:p>
            <a:pPr algn="ctr"/>
            <a:r>
              <a:rPr lang="en-US" sz="3200" b="1" i="0" dirty="0">
                <a:solidFill>
                  <a:srgbClr val="000000"/>
                </a:solidFill>
                <a:effectLst/>
                <a:latin typeface="Book Antiqua" panose="02040602050305030304" pitchFamily="18" charset="0"/>
              </a:rPr>
              <a:t>Bankruptcy or business failure</a:t>
            </a:r>
            <a:r>
              <a:rPr lang="en-US" sz="3200" b="0" i="0" dirty="0">
                <a:solidFill>
                  <a:srgbClr val="000000"/>
                </a:solidFill>
                <a:effectLst/>
                <a:latin typeface="Book Antiqua" panose="02040602050305030304" pitchFamily="18" charset="0"/>
              </a:rPr>
              <a:t> can have a negative impact on both the business itself and the global economy. Business practitioners, investors, governments, and academic researchers have long studied ways to identify the risk of business failure in order to reduce the economic damage caused by bankruptcy.</a:t>
            </a:r>
            <a:endParaRPr lang="en-IN" sz="3200" dirty="0">
              <a:latin typeface="Book Antiqua" panose="02040602050305030304" pitchFamily="18" charset="0"/>
            </a:endParaRPr>
          </a:p>
        </p:txBody>
      </p:sp>
      <p:pic>
        <p:nvPicPr>
          <p:cNvPr id="1026" name="Picture 2" descr="Image result for Dollar Cartoon">
            <a:extLst>
              <a:ext uri="{FF2B5EF4-FFF2-40B4-BE49-F238E27FC236}">
                <a16:creationId xmlns:a16="http://schemas.microsoft.com/office/drawing/2014/main" id="{2FCDA045-245A-5F07-65D5-841A69594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051" y="4853354"/>
            <a:ext cx="1381125" cy="120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2245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23CC7-A308-F586-9CBB-A9525F6F4D69}"/>
              </a:ext>
            </a:extLst>
          </p:cNvPr>
          <p:cNvSpPr txBox="1"/>
          <p:nvPr/>
        </p:nvSpPr>
        <p:spPr>
          <a:xfrm>
            <a:off x="4484915" y="826771"/>
            <a:ext cx="7606601" cy="5632311"/>
          </a:xfrm>
          <a:prstGeom prst="rect">
            <a:avLst/>
          </a:prstGeom>
          <a:noFill/>
        </p:spPr>
        <p:txBody>
          <a:bodyPr wrap="square" rtlCol="0">
            <a:spAutoFit/>
          </a:bodyPr>
          <a:lstStyle/>
          <a:p>
            <a:pPr algn="l" fontAlgn="base"/>
            <a:r>
              <a:rPr lang="en-US" b="1" i="0" dirty="0">
                <a:solidFill>
                  <a:srgbClr val="273239"/>
                </a:solidFill>
                <a:effectLst/>
                <a:latin typeface="Nunito" panose="020F0502020204030204" pitchFamily="2" charset="0"/>
              </a:rPr>
              <a:t>Receiver Operating Characteristics (ROC ) Curve</a:t>
            </a:r>
          </a:p>
          <a:p>
            <a:pPr algn="l" rtl="0" fontAlgn="base"/>
            <a:r>
              <a:rPr lang="en-US" b="0" i="0" dirty="0">
                <a:solidFill>
                  <a:srgbClr val="273239"/>
                </a:solidFill>
                <a:effectLst/>
                <a:latin typeface="Nunito" panose="020F0502020204030204" pitchFamily="2" charset="0"/>
              </a:rPr>
              <a:t>ROC stands for Receiver Operating Characteristics, and the ROC curve is the graphical representation of the effectiveness of the binary classification model. It plots the true positive rate (TPR) vs the false positive rate (FPR) at different classification thresholds.</a:t>
            </a:r>
          </a:p>
          <a:p>
            <a:endParaRPr lang="en-IN" dirty="0"/>
          </a:p>
          <a:p>
            <a:endParaRPr lang="en-IN" dirty="0"/>
          </a:p>
          <a:p>
            <a:pPr algn="l" fontAlgn="base"/>
            <a:r>
              <a:rPr lang="en-US" b="1" i="0" dirty="0">
                <a:solidFill>
                  <a:srgbClr val="273239"/>
                </a:solidFill>
                <a:effectLst/>
                <a:latin typeface="Nunito" pitchFamily="2" charset="0"/>
              </a:rPr>
              <a:t>Area Under Curve (AUC ) Curve:</a:t>
            </a:r>
          </a:p>
          <a:p>
            <a:pPr algn="l" rtl="0" fontAlgn="base"/>
            <a:r>
              <a:rPr lang="en-US" b="0" i="0" dirty="0">
                <a:solidFill>
                  <a:srgbClr val="273239"/>
                </a:solidFill>
                <a:effectLst/>
                <a:latin typeface="Nunito" pitchFamily="2" charset="0"/>
              </a:rPr>
              <a:t>AUC stands for the Area Under the Curve, and the AUC curve represents the area under the ROC curve. It measures the overall performance of the binary classification model. As both TPR and FPR range between 0 to 1, So, the area will always lie between 0 and 1, and A greater value of AUC denotes better model performance. Our main goal is to maximize this area in order to have the highest TPR and lowest FPR at the given threshold. The AUC measures the probability that the model will assign a randomly chosen positive instance a higher predicted probability compared to a randomly chosen negative instance.</a:t>
            </a:r>
          </a:p>
          <a:p>
            <a:pPr algn="l" rtl="0" fontAlgn="base"/>
            <a:r>
              <a:rPr lang="en-US" b="0" i="0" dirty="0">
                <a:solidFill>
                  <a:srgbClr val="273239"/>
                </a:solidFill>
                <a:effectLst/>
                <a:latin typeface="Nunito" pitchFamily="2" charset="0"/>
              </a:rPr>
              <a:t> It represents the probability with which our model can distinguish between the two classes present in our target. </a:t>
            </a:r>
          </a:p>
          <a:p>
            <a:endParaRPr lang="en-IN" dirty="0"/>
          </a:p>
        </p:txBody>
      </p:sp>
      <p:sp>
        <p:nvSpPr>
          <p:cNvPr id="4" name="AutoShape 4" descr="ROC-AUC Classification Evaluation Metric">
            <a:extLst>
              <a:ext uri="{FF2B5EF4-FFF2-40B4-BE49-F238E27FC236}">
                <a16:creationId xmlns:a16="http://schemas.microsoft.com/office/drawing/2014/main" id="{2E5403FB-C9EF-7DE0-C102-6B25E334BC17}"/>
              </a:ext>
            </a:extLst>
          </p:cNvPr>
          <p:cNvSpPr>
            <a:spLocks noChangeAspect="1" noChangeArrowheads="1"/>
          </p:cNvSpPr>
          <p:nvPr/>
        </p:nvSpPr>
        <p:spPr bwMode="auto">
          <a:xfrm>
            <a:off x="1843872" y="0"/>
            <a:ext cx="2757435" cy="2757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D7679EFA-A406-D139-E1D1-5B8A76EE0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4" y="1094390"/>
            <a:ext cx="4384431" cy="5097072"/>
          </a:xfrm>
          <a:prstGeom prst="rect">
            <a:avLst/>
          </a:prstGeom>
        </p:spPr>
      </p:pic>
      <p:sp>
        <p:nvSpPr>
          <p:cNvPr id="9" name="TextBox 8">
            <a:extLst>
              <a:ext uri="{FF2B5EF4-FFF2-40B4-BE49-F238E27FC236}">
                <a16:creationId xmlns:a16="http://schemas.microsoft.com/office/drawing/2014/main" id="{25CEBFC8-442D-95BB-9628-D6677020916D}"/>
              </a:ext>
            </a:extLst>
          </p:cNvPr>
          <p:cNvSpPr txBox="1"/>
          <p:nvPr/>
        </p:nvSpPr>
        <p:spPr>
          <a:xfrm>
            <a:off x="3426489" y="46630"/>
            <a:ext cx="5134707" cy="646331"/>
          </a:xfrm>
          <a:prstGeom prst="rect">
            <a:avLst/>
          </a:prstGeom>
          <a:noFill/>
        </p:spPr>
        <p:txBody>
          <a:bodyPr wrap="square" rtlCol="0">
            <a:spAutoFit/>
          </a:bodyPr>
          <a:lstStyle/>
          <a:p>
            <a:r>
              <a:rPr lang="en-IN" sz="3600" b="1" dirty="0">
                <a:solidFill>
                  <a:srgbClr val="002060"/>
                </a:solidFill>
                <a:latin typeface="Algerian" panose="04020705040A02060702" pitchFamily="82" charset="0"/>
              </a:rPr>
              <a:t>Model Evaluation</a:t>
            </a:r>
            <a:endParaRPr lang="en-IN" sz="3600" b="1" dirty="0">
              <a:latin typeface="Algerian" panose="04020705040A02060702" pitchFamily="82" charset="0"/>
            </a:endParaRPr>
          </a:p>
        </p:txBody>
      </p:sp>
    </p:spTree>
    <p:extLst>
      <p:ext uri="{BB962C8B-B14F-4D97-AF65-F5344CB8AC3E}">
        <p14:creationId xmlns:p14="http://schemas.microsoft.com/office/powerpoint/2010/main" val="173335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ppt_w</p:attrName>
                                        </p:attrNameLst>
                                      </p:cBhvr>
                                      <p:tavLst>
                                        <p:tav tm="0" fmla="#ppt_w*sin(2.5*pi*$)">
                                          <p:val>
                                            <p:fltVal val="0"/>
                                          </p:val>
                                        </p:tav>
                                        <p:tav tm="100000">
                                          <p:val>
                                            <p:fltVal val="1"/>
                                          </p:val>
                                        </p:tav>
                                      </p:tavLst>
                                    </p:anim>
                                    <p:anim calcmode="lin" valueType="num">
                                      <p:cBhvr>
                                        <p:cTn id="27"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down)">
                                      <p:cBhvr>
                                        <p:cTn id="32" dur="580">
                                          <p:stCondLst>
                                            <p:cond delay="0"/>
                                          </p:stCondLst>
                                        </p:cTn>
                                        <p:tgtEl>
                                          <p:spTgt spid="2">
                                            <p:txEl>
                                              <p:pRg st="0" end="0"/>
                                            </p:txEl>
                                          </p:spTgt>
                                        </p:tgtEl>
                                      </p:cBhvr>
                                    </p:animEffect>
                                    <p:anim calcmode="lin" valueType="num">
                                      <p:cBhvr>
                                        <p:cTn id="33"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xEl>
                                              <p:pRg st="0" end="0"/>
                                            </p:txEl>
                                          </p:spTgt>
                                        </p:tgtEl>
                                      </p:cBhvr>
                                      <p:to x="100000" y="60000"/>
                                    </p:animScale>
                                    <p:animScale>
                                      <p:cBhvr>
                                        <p:cTn id="39" dur="166" decel="50000">
                                          <p:stCondLst>
                                            <p:cond delay="676"/>
                                          </p:stCondLst>
                                        </p:cTn>
                                        <p:tgtEl>
                                          <p:spTgt spid="2">
                                            <p:txEl>
                                              <p:pRg st="0" end="0"/>
                                            </p:txEl>
                                          </p:spTgt>
                                        </p:tgtEl>
                                      </p:cBhvr>
                                      <p:to x="100000" y="100000"/>
                                    </p:animScale>
                                    <p:animScale>
                                      <p:cBhvr>
                                        <p:cTn id="40" dur="26">
                                          <p:stCondLst>
                                            <p:cond delay="1312"/>
                                          </p:stCondLst>
                                        </p:cTn>
                                        <p:tgtEl>
                                          <p:spTgt spid="2">
                                            <p:txEl>
                                              <p:pRg st="0" end="0"/>
                                            </p:txEl>
                                          </p:spTgt>
                                        </p:tgtEl>
                                      </p:cBhvr>
                                      <p:to x="100000" y="80000"/>
                                    </p:animScale>
                                    <p:animScale>
                                      <p:cBhvr>
                                        <p:cTn id="41" dur="166" decel="50000">
                                          <p:stCondLst>
                                            <p:cond delay="1338"/>
                                          </p:stCondLst>
                                        </p:cTn>
                                        <p:tgtEl>
                                          <p:spTgt spid="2">
                                            <p:txEl>
                                              <p:pRg st="0" end="0"/>
                                            </p:txEl>
                                          </p:spTgt>
                                        </p:tgtEl>
                                      </p:cBhvr>
                                      <p:to x="100000" y="100000"/>
                                    </p:animScale>
                                    <p:animScale>
                                      <p:cBhvr>
                                        <p:cTn id="42" dur="26">
                                          <p:stCondLst>
                                            <p:cond delay="1642"/>
                                          </p:stCondLst>
                                        </p:cTn>
                                        <p:tgtEl>
                                          <p:spTgt spid="2">
                                            <p:txEl>
                                              <p:pRg st="0" end="0"/>
                                            </p:txEl>
                                          </p:spTgt>
                                        </p:tgtEl>
                                      </p:cBhvr>
                                      <p:to x="100000" y="90000"/>
                                    </p:animScale>
                                    <p:animScale>
                                      <p:cBhvr>
                                        <p:cTn id="43" dur="166" decel="50000">
                                          <p:stCondLst>
                                            <p:cond delay="1668"/>
                                          </p:stCondLst>
                                        </p:cTn>
                                        <p:tgtEl>
                                          <p:spTgt spid="2">
                                            <p:txEl>
                                              <p:pRg st="0" end="0"/>
                                            </p:txEl>
                                          </p:spTgt>
                                        </p:tgtEl>
                                      </p:cBhvr>
                                      <p:to x="100000" y="100000"/>
                                    </p:animScale>
                                    <p:animScale>
                                      <p:cBhvr>
                                        <p:cTn id="44" dur="26">
                                          <p:stCondLst>
                                            <p:cond delay="1808"/>
                                          </p:stCondLst>
                                        </p:cTn>
                                        <p:tgtEl>
                                          <p:spTgt spid="2">
                                            <p:txEl>
                                              <p:pRg st="0" end="0"/>
                                            </p:txEl>
                                          </p:spTgt>
                                        </p:tgtEl>
                                      </p:cBhvr>
                                      <p:to x="100000" y="95000"/>
                                    </p:animScale>
                                    <p:animScale>
                                      <p:cBhvr>
                                        <p:cTn id="45" dur="166" decel="50000">
                                          <p:stCondLst>
                                            <p:cond delay="1834"/>
                                          </p:stCondLst>
                                        </p:cTn>
                                        <p:tgtEl>
                                          <p:spTgt spid="2">
                                            <p:txEl>
                                              <p:pRg st="0" end="0"/>
                                            </p:txEl>
                                          </p:spTgt>
                                        </p:tgtEl>
                                      </p:cBhvr>
                                      <p:to x="100000" y="100000"/>
                                    </p:animScale>
                                  </p:childTnLst>
                                </p:cTn>
                              </p:par>
                              <p:par>
                                <p:cTn id="46" presetID="26" presetClass="entr" presetSubtype="0" fill="hold" nodeType="withEffect">
                                  <p:stCondLst>
                                    <p:cond delay="0"/>
                                  </p:stCondLst>
                                  <p:childTnLst>
                                    <p:set>
                                      <p:cBhvr>
                                        <p:cTn id="47" dur="1" fill="hold">
                                          <p:stCondLst>
                                            <p:cond delay="0"/>
                                          </p:stCondLst>
                                        </p:cTn>
                                        <p:tgtEl>
                                          <p:spTgt spid="2">
                                            <p:txEl>
                                              <p:pRg st="1" end="1"/>
                                            </p:txEl>
                                          </p:spTgt>
                                        </p:tgtEl>
                                        <p:attrNameLst>
                                          <p:attrName>style.visibility</p:attrName>
                                        </p:attrNameLst>
                                      </p:cBhvr>
                                      <p:to>
                                        <p:strVal val="visible"/>
                                      </p:to>
                                    </p:set>
                                    <p:animEffect transition="in" filter="wipe(down)">
                                      <p:cBhvr>
                                        <p:cTn id="48" dur="580">
                                          <p:stCondLst>
                                            <p:cond delay="0"/>
                                          </p:stCondLst>
                                        </p:cTn>
                                        <p:tgtEl>
                                          <p:spTgt spid="2">
                                            <p:txEl>
                                              <p:pRg st="1" end="1"/>
                                            </p:txEl>
                                          </p:spTgt>
                                        </p:tgtEl>
                                      </p:cBhvr>
                                    </p:animEffect>
                                    <p:anim calcmode="lin" valueType="num">
                                      <p:cBhvr>
                                        <p:cTn id="49"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2">
                                            <p:txEl>
                                              <p:pRg st="1" end="1"/>
                                            </p:txEl>
                                          </p:spTgt>
                                        </p:tgtEl>
                                      </p:cBhvr>
                                      <p:to x="100000" y="60000"/>
                                    </p:animScale>
                                    <p:animScale>
                                      <p:cBhvr>
                                        <p:cTn id="55" dur="166" decel="50000">
                                          <p:stCondLst>
                                            <p:cond delay="676"/>
                                          </p:stCondLst>
                                        </p:cTn>
                                        <p:tgtEl>
                                          <p:spTgt spid="2">
                                            <p:txEl>
                                              <p:pRg st="1" end="1"/>
                                            </p:txEl>
                                          </p:spTgt>
                                        </p:tgtEl>
                                      </p:cBhvr>
                                      <p:to x="100000" y="100000"/>
                                    </p:animScale>
                                    <p:animScale>
                                      <p:cBhvr>
                                        <p:cTn id="56" dur="26">
                                          <p:stCondLst>
                                            <p:cond delay="1312"/>
                                          </p:stCondLst>
                                        </p:cTn>
                                        <p:tgtEl>
                                          <p:spTgt spid="2">
                                            <p:txEl>
                                              <p:pRg st="1" end="1"/>
                                            </p:txEl>
                                          </p:spTgt>
                                        </p:tgtEl>
                                      </p:cBhvr>
                                      <p:to x="100000" y="80000"/>
                                    </p:animScale>
                                    <p:animScale>
                                      <p:cBhvr>
                                        <p:cTn id="57" dur="166" decel="50000">
                                          <p:stCondLst>
                                            <p:cond delay="1338"/>
                                          </p:stCondLst>
                                        </p:cTn>
                                        <p:tgtEl>
                                          <p:spTgt spid="2">
                                            <p:txEl>
                                              <p:pRg st="1" end="1"/>
                                            </p:txEl>
                                          </p:spTgt>
                                        </p:tgtEl>
                                      </p:cBhvr>
                                      <p:to x="100000" y="100000"/>
                                    </p:animScale>
                                    <p:animScale>
                                      <p:cBhvr>
                                        <p:cTn id="58" dur="26">
                                          <p:stCondLst>
                                            <p:cond delay="1642"/>
                                          </p:stCondLst>
                                        </p:cTn>
                                        <p:tgtEl>
                                          <p:spTgt spid="2">
                                            <p:txEl>
                                              <p:pRg st="1" end="1"/>
                                            </p:txEl>
                                          </p:spTgt>
                                        </p:tgtEl>
                                      </p:cBhvr>
                                      <p:to x="100000" y="90000"/>
                                    </p:animScale>
                                    <p:animScale>
                                      <p:cBhvr>
                                        <p:cTn id="59" dur="166" decel="50000">
                                          <p:stCondLst>
                                            <p:cond delay="1668"/>
                                          </p:stCondLst>
                                        </p:cTn>
                                        <p:tgtEl>
                                          <p:spTgt spid="2">
                                            <p:txEl>
                                              <p:pRg st="1" end="1"/>
                                            </p:txEl>
                                          </p:spTgt>
                                        </p:tgtEl>
                                      </p:cBhvr>
                                      <p:to x="100000" y="100000"/>
                                    </p:animScale>
                                    <p:animScale>
                                      <p:cBhvr>
                                        <p:cTn id="60" dur="26">
                                          <p:stCondLst>
                                            <p:cond delay="1808"/>
                                          </p:stCondLst>
                                        </p:cTn>
                                        <p:tgtEl>
                                          <p:spTgt spid="2">
                                            <p:txEl>
                                              <p:pRg st="1" end="1"/>
                                            </p:txEl>
                                          </p:spTgt>
                                        </p:tgtEl>
                                      </p:cBhvr>
                                      <p:to x="100000" y="95000"/>
                                    </p:animScale>
                                    <p:animScale>
                                      <p:cBhvr>
                                        <p:cTn id="61" dur="166" decel="50000">
                                          <p:stCondLst>
                                            <p:cond delay="1834"/>
                                          </p:stCondLst>
                                        </p:cTn>
                                        <p:tgtEl>
                                          <p:spTgt spid="2">
                                            <p:txEl>
                                              <p:pRg st="1" end="1"/>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2">
                                            <p:txEl>
                                              <p:pRg st="4" end="4"/>
                                            </p:txEl>
                                          </p:spTgt>
                                        </p:tgtEl>
                                        <p:attrNameLst>
                                          <p:attrName>style.visibility</p:attrName>
                                        </p:attrNameLst>
                                      </p:cBhvr>
                                      <p:to>
                                        <p:strVal val="visible"/>
                                      </p:to>
                                    </p:set>
                                    <p:animEffect transition="in" filter="wipe(down)">
                                      <p:cBhvr>
                                        <p:cTn id="66" dur="580">
                                          <p:stCondLst>
                                            <p:cond delay="0"/>
                                          </p:stCondLst>
                                        </p:cTn>
                                        <p:tgtEl>
                                          <p:spTgt spid="2">
                                            <p:txEl>
                                              <p:pRg st="4" end="4"/>
                                            </p:txEl>
                                          </p:spTgt>
                                        </p:tgtEl>
                                      </p:cBhvr>
                                    </p:animEffect>
                                    <p:anim calcmode="lin" valueType="num">
                                      <p:cBhvr>
                                        <p:cTn id="67"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2">
                                            <p:txEl>
                                              <p:pRg st="4" end="4"/>
                                            </p:txEl>
                                          </p:spTgt>
                                        </p:tgtEl>
                                      </p:cBhvr>
                                      <p:to x="100000" y="60000"/>
                                    </p:animScale>
                                    <p:animScale>
                                      <p:cBhvr>
                                        <p:cTn id="73" dur="166" decel="50000">
                                          <p:stCondLst>
                                            <p:cond delay="676"/>
                                          </p:stCondLst>
                                        </p:cTn>
                                        <p:tgtEl>
                                          <p:spTgt spid="2">
                                            <p:txEl>
                                              <p:pRg st="4" end="4"/>
                                            </p:txEl>
                                          </p:spTgt>
                                        </p:tgtEl>
                                      </p:cBhvr>
                                      <p:to x="100000" y="100000"/>
                                    </p:animScale>
                                    <p:animScale>
                                      <p:cBhvr>
                                        <p:cTn id="74" dur="26">
                                          <p:stCondLst>
                                            <p:cond delay="1312"/>
                                          </p:stCondLst>
                                        </p:cTn>
                                        <p:tgtEl>
                                          <p:spTgt spid="2">
                                            <p:txEl>
                                              <p:pRg st="4" end="4"/>
                                            </p:txEl>
                                          </p:spTgt>
                                        </p:tgtEl>
                                      </p:cBhvr>
                                      <p:to x="100000" y="80000"/>
                                    </p:animScale>
                                    <p:animScale>
                                      <p:cBhvr>
                                        <p:cTn id="75" dur="166" decel="50000">
                                          <p:stCondLst>
                                            <p:cond delay="1338"/>
                                          </p:stCondLst>
                                        </p:cTn>
                                        <p:tgtEl>
                                          <p:spTgt spid="2">
                                            <p:txEl>
                                              <p:pRg st="4" end="4"/>
                                            </p:txEl>
                                          </p:spTgt>
                                        </p:tgtEl>
                                      </p:cBhvr>
                                      <p:to x="100000" y="100000"/>
                                    </p:animScale>
                                    <p:animScale>
                                      <p:cBhvr>
                                        <p:cTn id="76" dur="26">
                                          <p:stCondLst>
                                            <p:cond delay="1642"/>
                                          </p:stCondLst>
                                        </p:cTn>
                                        <p:tgtEl>
                                          <p:spTgt spid="2">
                                            <p:txEl>
                                              <p:pRg st="4" end="4"/>
                                            </p:txEl>
                                          </p:spTgt>
                                        </p:tgtEl>
                                      </p:cBhvr>
                                      <p:to x="100000" y="90000"/>
                                    </p:animScale>
                                    <p:animScale>
                                      <p:cBhvr>
                                        <p:cTn id="77" dur="166" decel="50000">
                                          <p:stCondLst>
                                            <p:cond delay="1668"/>
                                          </p:stCondLst>
                                        </p:cTn>
                                        <p:tgtEl>
                                          <p:spTgt spid="2">
                                            <p:txEl>
                                              <p:pRg st="4" end="4"/>
                                            </p:txEl>
                                          </p:spTgt>
                                        </p:tgtEl>
                                      </p:cBhvr>
                                      <p:to x="100000" y="100000"/>
                                    </p:animScale>
                                    <p:animScale>
                                      <p:cBhvr>
                                        <p:cTn id="78" dur="26">
                                          <p:stCondLst>
                                            <p:cond delay="1808"/>
                                          </p:stCondLst>
                                        </p:cTn>
                                        <p:tgtEl>
                                          <p:spTgt spid="2">
                                            <p:txEl>
                                              <p:pRg st="4" end="4"/>
                                            </p:txEl>
                                          </p:spTgt>
                                        </p:tgtEl>
                                      </p:cBhvr>
                                      <p:to x="100000" y="95000"/>
                                    </p:animScale>
                                    <p:animScale>
                                      <p:cBhvr>
                                        <p:cTn id="79" dur="166" decel="50000">
                                          <p:stCondLst>
                                            <p:cond delay="1834"/>
                                          </p:stCondLst>
                                        </p:cTn>
                                        <p:tgtEl>
                                          <p:spTgt spid="2">
                                            <p:txEl>
                                              <p:pRg st="4" end="4"/>
                                            </p:txEl>
                                          </p:spTgt>
                                        </p:tgtEl>
                                      </p:cBhvr>
                                      <p:to x="100000" y="100000"/>
                                    </p:animScale>
                                  </p:childTnLst>
                                </p:cTn>
                              </p:par>
                              <p:par>
                                <p:cTn id="80" presetID="26" presetClass="entr" presetSubtype="0" fill="hold" nodeType="withEffect">
                                  <p:stCondLst>
                                    <p:cond delay="0"/>
                                  </p:stCondLst>
                                  <p:childTnLst>
                                    <p:set>
                                      <p:cBhvr>
                                        <p:cTn id="81" dur="1" fill="hold">
                                          <p:stCondLst>
                                            <p:cond delay="0"/>
                                          </p:stCondLst>
                                        </p:cTn>
                                        <p:tgtEl>
                                          <p:spTgt spid="2">
                                            <p:txEl>
                                              <p:pRg st="5" end="5"/>
                                            </p:txEl>
                                          </p:spTgt>
                                        </p:tgtEl>
                                        <p:attrNameLst>
                                          <p:attrName>style.visibility</p:attrName>
                                        </p:attrNameLst>
                                      </p:cBhvr>
                                      <p:to>
                                        <p:strVal val="visible"/>
                                      </p:to>
                                    </p:set>
                                    <p:animEffect transition="in" filter="wipe(down)">
                                      <p:cBhvr>
                                        <p:cTn id="82" dur="580">
                                          <p:stCondLst>
                                            <p:cond delay="0"/>
                                          </p:stCondLst>
                                        </p:cTn>
                                        <p:tgtEl>
                                          <p:spTgt spid="2">
                                            <p:txEl>
                                              <p:pRg st="5" end="5"/>
                                            </p:txEl>
                                          </p:spTgt>
                                        </p:tgtEl>
                                      </p:cBhvr>
                                    </p:animEffect>
                                    <p:anim calcmode="lin" valueType="num">
                                      <p:cBhvr>
                                        <p:cTn id="83"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84"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85"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86"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87"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88" dur="26">
                                          <p:stCondLst>
                                            <p:cond delay="650"/>
                                          </p:stCondLst>
                                        </p:cTn>
                                        <p:tgtEl>
                                          <p:spTgt spid="2">
                                            <p:txEl>
                                              <p:pRg st="5" end="5"/>
                                            </p:txEl>
                                          </p:spTgt>
                                        </p:tgtEl>
                                      </p:cBhvr>
                                      <p:to x="100000" y="60000"/>
                                    </p:animScale>
                                    <p:animScale>
                                      <p:cBhvr>
                                        <p:cTn id="89" dur="166" decel="50000">
                                          <p:stCondLst>
                                            <p:cond delay="676"/>
                                          </p:stCondLst>
                                        </p:cTn>
                                        <p:tgtEl>
                                          <p:spTgt spid="2">
                                            <p:txEl>
                                              <p:pRg st="5" end="5"/>
                                            </p:txEl>
                                          </p:spTgt>
                                        </p:tgtEl>
                                      </p:cBhvr>
                                      <p:to x="100000" y="100000"/>
                                    </p:animScale>
                                    <p:animScale>
                                      <p:cBhvr>
                                        <p:cTn id="90" dur="26">
                                          <p:stCondLst>
                                            <p:cond delay="1312"/>
                                          </p:stCondLst>
                                        </p:cTn>
                                        <p:tgtEl>
                                          <p:spTgt spid="2">
                                            <p:txEl>
                                              <p:pRg st="5" end="5"/>
                                            </p:txEl>
                                          </p:spTgt>
                                        </p:tgtEl>
                                      </p:cBhvr>
                                      <p:to x="100000" y="80000"/>
                                    </p:animScale>
                                    <p:animScale>
                                      <p:cBhvr>
                                        <p:cTn id="91" dur="166" decel="50000">
                                          <p:stCondLst>
                                            <p:cond delay="1338"/>
                                          </p:stCondLst>
                                        </p:cTn>
                                        <p:tgtEl>
                                          <p:spTgt spid="2">
                                            <p:txEl>
                                              <p:pRg st="5" end="5"/>
                                            </p:txEl>
                                          </p:spTgt>
                                        </p:tgtEl>
                                      </p:cBhvr>
                                      <p:to x="100000" y="100000"/>
                                    </p:animScale>
                                    <p:animScale>
                                      <p:cBhvr>
                                        <p:cTn id="92" dur="26">
                                          <p:stCondLst>
                                            <p:cond delay="1642"/>
                                          </p:stCondLst>
                                        </p:cTn>
                                        <p:tgtEl>
                                          <p:spTgt spid="2">
                                            <p:txEl>
                                              <p:pRg st="5" end="5"/>
                                            </p:txEl>
                                          </p:spTgt>
                                        </p:tgtEl>
                                      </p:cBhvr>
                                      <p:to x="100000" y="90000"/>
                                    </p:animScale>
                                    <p:animScale>
                                      <p:cBhvr>
                                        <p:cTn id="93" dur="166" decel="50000">
                                          <p:stCondLst>
                                            <p:cond delay="1668"/>
                                          </p:stCondLst>
                                        </p:cTn>
                                        <p:tgtEl>
                                          <p:spTgt spid="2">
                                            <p:txEl>
                                              <p:pRg st="5" end="5"/>
                                            </p:txEl>
                                          </p:spTgt>
                                        </p:tgtEl>
                                      </p:cBhvr>
                                      <p:to x="100000" y="100000"/>
                                    </p:animScale>
                                    <p:animScale>
                                      <p:cBhvr>
                                        <p:cTn id="94" dur="26">
                                          <p:stCondLst>
                                            <p:cond delay="1808"/>
                                          </p:stCondLst>
                                        </p:cTn>
                                        <p:tgtEl>
                                          <p:spTgt spid="2">
                                            <p:txEl>
                                              <p:pRg st="5" end="5"/>
                                            </p:txEl>
                                          </p:spTgt>
                                        </p:tgtEl>
                                      </p:cBhvr>
                                      <p:to x="100000" y="95000"/>
                                    </p:animScale>
                                    <p:animScale>
                                      <p:cBhvr>
                                        <p:cTn id="95" dur="166" decel="50000">
                                          <p:stCondLst>
                                            <p:cond delay="1834"/>
                                          </p:stCondLst>
                                        </p:cTn>
                                        <p:tgtEl>
                                          <p:spTgt spid="2">
                                            <p:txEl>
                                              <p:pRg st="5" end="5"/>
                                            </p:txEl>
                                          </p:spTgt>
                                        </p:tgtEl>
                                      </p:cBhvr>
                                      <p:to x="100000" y="100000"/>
                                    </p:animScale>
                                  </p:childTnLst>
                                </p:cTn>
                              </p:par>
                              <p:par>
                                <p:cTn id="96" presetID="26" presetClass="entr" presetSubtype="0" fill="hold" nodeType="withEffect">
                                  <p:stCondLst>
                                    <p:cond delay="0"/>
                                  </p:stCondLst>
                                  <p:childTnLst>
                                    <p:set>
                                      <p:cBhvr>
                                        <p:cTn id="97" dur="1" fill="hold">
                                          <p:stCondLst>
                                            <p:cond delay="0"/>
                                          </p:stCondLst>
                                        </p:cTn>
                                        <p:tgtEl>
                                          <p:spTgt spid="2">
                                            <p:txEl>
                                              <p:pRg st="6" end="6"/>
                                            </p:txEl>
                                          </p:spTgt>
                                        </p:tgtEl>
                                        <p:attrNameLst>
                                          <p:attrName>style.visibility</p:attrName>
                                        </p:attrNameLst>
                                      </p:cBhvr>
                                      <p:to>
                                        <p:strVal val="visible"/>
                                      </p:to>
                                    </p:set>
                                    <p:animEffect transition="in" filter="wipe(down)">
                                      <p:cBhvr>
                                        <p:cTn id="98" dur="580">
                                          <p:stCondLst>
                                            <p:cond delay="0"/>
                                          </p:stCondLst>
                                        </p:cTn>
                                        <p:tgtEl>
                                          <p:spTgt spid="2">
                                            <p:txEl>
                                              <p:pRg st="6" end="6"/>
                                            </p:txEl>
                                          </p:spTgt>
                                        </p:tgtEl>
                                      </p:cBhvr>
                                    </p:animEffect>
                                    <p:anim calcmode="lin" valueType="num">
                                      <p:cBhvr>
                                        <p:cTn id="99"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104" dur="26">
                                          <p:stCondLst>
                                            <p:cond delay="650"/>
                                          </p:stCondLst>
                                        </p:cTn>
                                        <p:tgtEl>
                                          <p:spTgt spid="2">
                                            <p:txEl>
                                              <p:pRg st="6" end="6"/>
                                            </p:txEl>
                                          </p:spTgt>
                                        </p:tgtEl>
                                      </p:cBhvr>
                                      <p:to x="100000" y="60000"/>
                                    </p:animScale>
                                    <p:animScale>
                                      <p:cBhvr>
                                        <p:cTn id="105" dur="166" decel="50000">
                                          <p:stCondLst>
                                            <p:cond delay="676"/>
                                          </p:stCondLst>
                                        </p:cTn>
                                        <p:tgtEl>
                                          <p:spTgt spid="2">
                                            <p:txEl>
                                              <p:pRg st="6" end="6"/>
                                            </p:txEl>
                                          </p:spTgt>
                                        </p:tgtEl>
                                      </p:cBhvr>
                                      <p:to x="100000" y="100000"/>
                                    </p:animScale>
                                    <p:animScale>
                                      <p:cBhvr>
                                        <p:cTn id="106" dur="26">
                                          <p:stCondLst>
                                            <p:cond delay="1312"/>
                                          </p:stCondLst>
                                        </p:cTn>
                                        <p:tgtEl>
                                          <p:spTgt spid="2">
                                            <p:txEl>
                                              <p:pRg st="6" end="6"/>
                                            </p:txEl>
                                          </p:spTgt>
                                        </p:tgtEl>
                                      </p:cBhvr>
                                      <p:to x="100000" y="80000"/>
                                    </p:animScale>
                                    <p:animScale>
                                      <p:cBhvr>
                                        <p:cTn id="107" dur="166" decel="50000">
                                          <p:stCondLst>
                                            <p:cond delay="1338"/>
                                          </p:stCondLst>
                                        </p:cTn>
                                        <p:tgtEl>
                                          <p:spTgt spid="2">
                                            <p:txEl>
                                              <p:pRg st="6" end="6"/>
                                            </p:txEl>
                                          </p:spTgt>
                                        </p:tgtEl>
                                      </p:cBhvr>
                                      <p:to x="100000" y="100000"/>
                                    </p:animScale>
                                    <p:animScale>
                                      <p:cBhvr>
                                        <p:cTn id="108" dur="26">
                                          <p:stCondLst>
                                            <p:cond delay="1642"/>
                                          </p:stCondLst>
                                        </p:cTn>
                                        <p:tgtEl>
                                          <p:spTgt spid="2">
                                            <p:txEl>
                                              <p:pRg st="6" end="6"/>
                                            </p:txEl>
                                          </p:spTgt>
                                        </p:tgtEl>
                                      </p:cBhvr>
                                      <p:to x="100000" y="90000"/>
                                    </p:animScale>
                                    <p:animScale>
                                      <p:cBhvr>
                                        <p:cTn id="109" dur="166" decel="50000">
                                          <p:stCondLst>
                                            <p:cond delay="1668"/>
                                          </p:stCondLst>
                                        </p:cTn>
                                        <p:tgtEl>
                                          <p:spTgt spid="2">
                                            <p:txEl>
                                              <p:pRg st="6" end="6"/>
                                            </p:txEl>
                                          </p:spTgt>
                                        </p:tgtEl>
                                      </p:cBhvr>
                                      <p:to x="100000" y="100000"/>
                                    </p:animScale>
                                    <p:animScale>
                                      <p:cBhvr>
                                        <p:cTn id="110" dur="26">
                                          <p:stCondLst>
                                            <p:cond delay="1808"/>
                                          </p:stCondLst>
                                        </p:cTn>
                                        <p:tgtEl>
                                          <p:spTgt spid="2">
                                            <p:txEl>
                                              <p:pRg st="6" end="6"/>
                                            </p:txEl>
                                          </p:spTgt>
                                        </p:tgtEl>
                                      </p:cBhvr>
                                      <p:to x="100000" y="95000"/>
                                    </p:animScale>
                                    <p:animScale>
                                      <p:cBhvr>
                                        <p:cTn id="111" dur="166" decel="50000">
                                          <p:stCondLst>
                                            <p:cond delay="1834"/>
                                          </p:stCondLst>
                                        </p:cTn>
                                        <p:tgtEl>
                                          <p:spTgt spid="2">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D37890B-6A36-C7A3-F62C-FEDC93899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85" y="200967"/>
            <a:ext cx="6619875" cy="56362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4E3A25-E1F7-4D41-BDFE-D57D5C505EAB}"/>
              </a:ext>
            </a:extLst>
          </p:cNvPr>
          <p:cNvSpPr txBox="1"/>
          <p:nvPr/>
        </p:nvSpPr>
        <p:spPr>
          <a:xfrm>
            <a:off x="6934044" y="1436915"/>
            <a:ext cx="5044271" cy="344709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 The higher the AUC, the better the model’s performance at distinguishing between the positive and negative classes.</a:t>
            </a:r>
          </a:p>
          <a:p>
            <a:endParaRPr lang="en-US" sz="2000" dirty="0"/>
          </a:p>
          <a:p>
            <a:pPr marL="285750" indent="-285750">
              <a:buFont typeface="Wingdings" panose="05000000000000000000" pitchFamily="2" charset="2"/>
              <a:buChar char="q"/>
            </a:pPr>
            <a:r>
              <a:rPr lang="en-US" sz="2000" dirty="0"/>
              <a:t> A greater value of AUC denotes better model performance. </a:t>
            </a:r>
          </a:p>
          <a:p>
            <a:endParaRPr lang="en-US" sz="2000" dirty="0"/>
          </a:p>
          <a:p>
            <a:pPr marL="285750" indent="-285750">
              <a:buFont typeface="Wingdings" panose="05000000000000000000" pitchFamily="2" charset="2"/>
              <a:buChar char="q"/>
            </a:pPr>
            <a:r>
              <a:rPr lang="en-US" sz="2000" dirty="0"/>
              <a:t> All the models having AUC </a:t>
            </a:r>
            <a:r>
              <a:rPr lang="en-US" sz="2000" dirty="0" err="1"/>
              <a:t>aboove</a:t>
            </a:r>
            <a:r>
              <a:rPr lang="en-US" sz="2000" dirty="0"/>
              <a:t> 0.9 ,indicates that all models are performing well.</a:t>
            </a:r>
          </a:p>
          <a:p>
            <a:endParaRPr lang="en-IN" dirty="0"/>
          </a:p>
        </p:txBody>
      </p:sp>
    </p:spTree>
    <p:extLst>
      <p:ext uri="{BB962C8B-B14F-4D97-AF65-F5344CB8AC3E}">
        <p14:creationId xmlns:p14="http://schemas.microsoft.com/office/powerpoint/2010/main" val="9316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80">
                                          <p:stCondLst>
                                            <p:cond delay="0"/>
                                          </p:stCondLst>
                                        </p:cTn>
                                        <p:tgtEl>
                                          <p:spTgt spid="2">
                                            <p:txEl>
                                              <p:pRg st="0" end="0"/>
                                            </p:txEl>
                                          </p:spTgt>
                                        </p:tgtEl>
                                      </p:cBhvr>
                                    </p:animEffect>
                                    <p:anim calcmode="lin" valueType="num">
                                      <p:cBhvr>
                                        <p:cTn id="15"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xEl>
                                              <p:pRg st="0" end="0"/>
                                            </p:txEl>
                                          </p:spTgt>
                                        </p:tgtEl>
                                      </p:cBhvr>
                                      <p:to x="100000" y="60000"/>
                                    </p:animScale>
                                    <p:animScale>
                                      <p:cBhvr>
                                        <p:cTn id="21" dur="166" decel="50000">
                                          <p:stCondLst>
                                            <p:cond delay="676"/>
                                          </p:stCondLst>
                                        </p:cTn>
                                        <p:tgtEl>
                                          <p:spTgt spid="2">
                                            <p:txEl>
                                              <p:pRg st="0" end="0"/>
                                            </p:txEl>
                                          </p:spTgt>
                                        </p:tgtEl>
                                      </p:cBhvr>
                                      <p:to x="100000" y="100000"/>
                                    </p:animScale>
                                    <p:animScale>
                                      <p:cBhvr>
                                        <p:cTn id="22" dur="26">
                                          <p:stCondLst>
                                            <p:cond delay="1312"/>
                                          </p:stCondLst>
                                        </p:cTn>
                                        <p:tgtEl>
                                          <p:spTgt spid="2">
                                            <p:txEl>
                                              <p:pRg st="0" end="0"/>
                                            </p:txEl>
                                          </p:spTgt>
                                        </p:tgtEl>
                                      </p:cBhvr>
                                      <p:to x="100000" y="80000"/>
                                    </p:animScale>
                                    <p:animScale>
                                      <p:cBhvr>
                                        <p:cTn id="23" dur="166" decel="50000">
                                          <p:stCondLst>
                                            <p:cond delay="1338"/>
                                          </p:stCondLst>
                                        </p:cTn>
                                        <p:tgtEl>
                                          <p:spTgt spid="2">
                                            <p:txEl>
                                              <p:pRg st="0" end="0"/>
                                            </p:txEl>
                                          </p:spTgt>
                                        </p:tgtEl>
                                      </p:cBhvr>
                                      <p:to x="100000" y="100000"/>
                                    </p:animScale>
                                    <p:animScale>
                                      <p:cBhvr>
                                        <p:cTn id="24" dur="26">
                                          <p:stCondLst>
                                            <p:cond delay="1642"/>
                                          </p:stCondLst>
                                        </p:cTn>
                                        <p:tgtEl>
                                          <p:spTgt spid="2">
                                            <p:txEl>
                                              <p:pRg st="0" end="0"/>
                                            </p:txEl>
                                          </p:spTgt>
                                        </p:tgtEl>
                                      </p:cBhvr>
                                      <p:to x="100000" y="90000"/>
                                    </p:animScale>
                                    <p:animScale>
                                      <p:cBhvr>
                                        <p:cTn id="25" dur="166" decel="50000">
                                          <p:stCondLst>
                                            <p:cond delay="1668"/>
                                          </p:stCondLst>
                                        </p:cTn>
                                        <p:tgtEl>
                                          <p:spTgt spid="2">
                                            <p:txEl>
                                              <p:pRg st="0" end="0"/>
                                            </p:txEl>
                                          </p:spTgt>
                                        </p:tgtEl>
                                      </p:cBhvr>
                                      <p:to x="100000" y="100000"/>
                                    </p:animScale>
                                    <p:animScale>
                                      <p:cBhvr>
                                        <p:cTn id="26" dur="26">
                                          <p:stCondLst>
                                            <p:cond delay="1808"/>
                                          </p:stCondLst>
                                        </p:cTn>
                                        <p:tgtEl>
                                          <p:spTgt spid="2">
                                            <p:txEl>
                                              <p:pRg st="0" end="0"/>
                                            </p:txEl>
                                          </p:spTgt>
                                        </p:tgtEl>
                                      </p:cBhvr>
                                      <p:to x="100000" y="95000"/>
                                    </p:animScale>
                                    <p:animScale>
                                      <p:cBhvr>
                                        <p:cTn id="27" dur="166" decel="50000">
                                          <p:stCondLst>
                                            <p:cond delay="1834"/>
                                          </p:stCondLst>
                                        </p:cTn>
                                        <p:tgtEl>
                                          <p:spTgt spid="2">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wipe(down)">
                                      <p:cBhvr>
                                        <p:cTn id="32" dur="580">
                                          <p:stCondLst>
                                            <p:cond delay="0"/>
                                          </p:stCondLst>
                                        </p:cTn>
                                        <p:tgtEl>
                                          <p:spTgt spid="2">
                                            <p:txEl>
                                              <p:pRg st="2" end="2"/>
                                            </p:txEl>
                                          </p:spTgt>
                                        </p:tgtEl>
                                      </p:cBhvr>
                                    </p:animEffect>
                                    <p:anim calcmode="lin" valueType="num">
                                      <p:cBhvr>
                                        <p:cTn id="33"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xEl>
                                              <p:pRg st="2" end="2"/>
                                            </p:txEl>
                                          </p:spTgt>
                                        </p:tgtEl>
                                      </p:cBhvr>
                                      <p:to x="100000" y="60000"/>
                                    </p:animScale>
                                    <p:animScale>
                                      <p:cBhvr>
                                        <p:cTn id="39" dur="166" decel="50000">
                                          <p:stCondLst>
                                            <p:cond delay="676"/>
                                          </p:stCondLst>
                                        </p:cTn>
                                        <p:tgtEl>
                                          <p:spTgt spid="2">
                                            <p:txEl>
                                              <p:pRg st="2" end="2"/>
                                            </p:txEl>
                                          </p:spTgt>
                                        </p:tgtEl>
                                      </p:cBhvr>
                                      <p:to x="100000" y="100000"/>
                                    </p:animScale>
                                    <p:animScale>
                                      <p:cBhvr>
                                        <p:cTn id="40" dur="26">
                                          <p:stCondLst>
                                            <p:cond delay="1312"/>
                                          </p:stCondLst>
                                        </p:cTn>
                                        <p:tgtEl>
                                          <p:spTgt spid="2">
                                            <p:txEl>
                                              <p:pRg st="2" end="2"/>
                                            </p:txEl>
                                          </p:spTgt>
                                        </p:tgtEl>
                                      </p:cBhvr>
                                      <p:to x="100000" y="80000"/>
                                    </p:animScale>
                                    <p:animScale>
                                      <p:cBhvr>
                                        <p:cTn id="41" dur="166" decel="50000">
                                          <p:stCondLst>
                                            <p:cond delay="1338"/>
                                          </p:stCondLst>
                                        </p:cTn>
                                        <p:tgtEl>
                                          <p:spTgt spid="2">
                                            <p:txEl>
                                              <p:pRg st="2" end="2"/>
                                            </p:txEl>
                                          </p:spTgt>
                                        </p:tgtEl>
                                      </p:cBhvr>
                                      <p:to x="100000" y="100000"/>
                                    </p:animScale>
                                    <p:animScale>
                                      <p:cBhvr>
                                        <p:cTn id="42" dur="26">
                                          <p:stCondLst>
                                            <p:cond delay="1642"/>
                                          </p:stCondLst>
                                        </p:cTn>
                                        <p:tgtEl>
                                          <p:spTgt spid="2">
                                            <p:txEl>
                                              <p:pRg st="2" end="2"/>
                                            </p:txEl>
                                          </p:spTgt>
                                        </p:tgtEl>
                                      </p:cBhvr>
                                      <p:to x="100000" y="90000"/>
                                    </p:animScale>
                                    <p:animScale>
                                      <p:cBhvr>
                                        <p:cTn id="43" dur="166" decel="50000">
                                          <p:stCondLst>
                                            <p:cond delay="1668"/>
                                          </p:stCondLst>
                                        </p:cTn>
                                        <p:tgtEl>
                                          <p:spTgt spid="2">
                                            <p:txEl>
                                              <p:pRg st="2" end="2"/>
                                            </p:txEl>
                                          </p:spTgt>
                                        </p:tgtEl>
                                      </p:cBhvr>
                                      <p:to x="100000" y="100000"/>
                                    </p:animScale>
                                    <p:animScale>
                                      <p:cBhvr>
                                        <p:cTn id="44" dur="26">
                                          <p:stCondLst>
                                            <p:cond delay="1808"/>
                                          </p:stCondLst>
                                        </p:cTn>
                                        <p:tgtEl>
                                          <p:spTgt spid="2">
                                            <p:txEl>
                                              <p:pRg st="2" end="2"/>
                                            </p:txEl>
                                          </p:spTgt>
                                        </p:tgtEl>
                                      </p:cBhvr>
                                      <p:to x="100000" y="95000"/>
                                    </p:animScale>
                                    <p:animScale>
                                      <p:cBhvr>
                                        <p:cTn id="45" dur="166" decel="50000">
                                          <p:stCondLst>
                                            <p:cond delay="1834"/>
                                          </p:stCondLst>
                                        </p:cTn>
                                        <p:tgtEl>
                                          <p:spTgt spid="2">
                                            <p:txEl>
                                              <p:pRg st="2" end="2"/>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2">
                                            <p:txEl>
                                              <p:pRg st="4" end="4"/>
                                            </p:txEl>
                                          </p:spTgt>
                                        </p:tgtEl>
                                        <p:attrNameLst>
                                          <p:attrName>style.visibility</p:attrName>
                                        </p:attrNameLst>
                                      </p:cBhvr>
                                      <p:to>
                                        <p:strVal val="visible"/>
                                      </p:to>
                                    </p:set>
                                    <p:animEffect transition="in" filter="wipe(down)">
                                      <p:cBhvr>
                                        <p:cTn id="50" dur="580">
                                          <p:stCondLst>
                                            <p:cond delay="0"/>
                                          </p:stCondLst>
                                        </p:cTn>
                                        <p:tgtEl>
                                          <p:spTgt spid="2">
                                            <p:txEl>
                                              <p:pRg st="4" end="4"/>
                                            </p:txEl>
                                          </p:spTgt>
                                        </p:tgtEl>
                                      </p:cBhvr>
                                    </p:animEffect>
                                    <p:anim calcmode="lin" valueType="num">
                                      <p:cBhvr>
                                        <p:cTn id="51"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2">
                                            <p:txEl>
                                              <p:pRg st="4" end="4"/>
                                            </p:txEl>
                                          </p:spTgt>
                                        </p:tgtEl>
                                      </p:cBhvr>
                                      <p:to x="100000" y="60000"/>
                                    </p:animScale>
                                    <p:animScale>
                                      <p:cBhvr>
                                        <p:cTn id="57" dur="166" decel="50000">
                                          <p:stCondLst>
                                            <p:cond delay="676"/>
                                          </p:stCondLst>
                                        </p:cTn>
                                        <p:tgtEl>
                                          <p:spTgt spid="2">
                                            <p:txEl>
                                              <p:pRg st="4" end="4"/>
                                            </p:txEl>
                                          </p:spTgt>
                                        </p:tgtEl>
                                      </p:cBhvr>
                                      <p:to x="100000" y="100000"/>
                                    </p:animScale>
                                    <p:animScale>
                                      <p:cBhvr>
                                        <p:cTn id="58" dur="26">
                                          <p:stCondLst>
                                            <p:cond delay="1312"/>
                                          </p:stCondLst>
                                        </p:cTn>
                                        <p:tgtEl>
                                          <p:spTgt spid="2">
                                            <p:txEl>
                                              <p:pRg st="4" end="4"/>
                                            </p:txEl>
                                          </p:spTgt>
                                        </p:tgtEl>
                                      </p:cBhvr>
                                      <p:to x="100000" y="80000"/>
                                    </p:animScale>
                                    <p:animScale>
                                      <p:cBhvr>
                                        <p:cTn id="59" dur="166" decel="50000">
                                          <p:stCondLst>
                                            <p:cond delay="1338"/>
                                          </p:stCondLst>
                                        </p:cTn>
                                        <p:tgtEl>
                                          <p:spTgt spid="2">
                                            <p:txEl>
                                              <p:pRg st="4" end="4"/>
                                            </p:txEl>
                                          </p:spTgt>
                                        </p:tgtEl>
                                      </p:cBhvr>
                                      <p:to x="100000" y="100000"/>
                                    </p:animScale>
                                    <p:animScale>
                                      <p:cBhvr>
                                        <p:cTn id="60" dur="26">
                                          <p:stCondLst>
                                            <p:cond delay="1642"/>
                                          </p:stCondLst>
                                        </p:cTn>
                                        <p:tgtEl>
                                          <p:spTgt spid="2">
                                            <p:txEl>
                                              <p:pRg st="4" end="4"/>
                                            </p:txEl>
                                          </p:spTgt>
                                        </p:tgtEl>
                                      </p:cBhvr>
                                      <p:to x="100000" y="90000"/>
                                    </p:animScale>
                                    <p:animScale>
                                      <p:cBhvr>
                                        <p:cTn id="61" dur="166" decel="50000">
                                          <p:stCondLst>
                                            <p:cond delay="1668"/>
                                          </p:stCondLst>
                                        </p:cTn>
                                        <p:tgtEl>
                                          <p:spTgt spid="2">
                                            <p:txEl>
                                              <p:pRg st="4" end="4"/>
                                            </p:txEl>
                                          </p:spTgt>
                                        </p:tgtEl>
                                      </p:cBhvr>
                                      <p:to x="100000" y="100000"/>
                                    </p:animScale>
                                    <p:animScale>
                                      <p:cBhvr>
                                        <p:cTn id="62" dur="26">
                                          <p:stCondLst>
                                            <p:cond delay="1808"/>
                                          </p:stCondLst>
                                        </p:cTn>
                                        <p:tgtEl>
                                          <p:spTgt spid="2">
                                            <p:txEl>
                                              <p:pRg st="4" end="4"/>
                                            </p:txEl>
                                          </p:spTgt>
                                        </p:tgtEl>
                                      </p:cBhvr>
                                      <p:to x="100000" y="95000"/>
                                    </p:animScale>
                                    <p:animScale>
                                      <p:cBhvr>
                                        <p:cTn id="63" dur="166" decel="50000">
                                          <p:stCondLst>
                                            <p:cond delay="1834"/>
                                          </p:stCondLst>
                                        </p:cTn>
                                        <p:tgtEl>
                                          <p:spTgt spid="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6182B6-4949-768C-3EA2-58DB4A9BE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160" y="186732"/>
            <a:ext cx="6923315" cy="58623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8979AE-A689-871A-B265-B32BB7114103}"/>
              </a:ext>
            </a:extLst>
          </p:cNvPr>
          <p:cNvSpPr txBox="1"/>
          <p:nvPr/>
        </p:nvSpPr>
        <p:spPr>
          <a:xfrm>
            <a:off x="904352" y="1086594"/>
            <a:ext cx="3717890" cy="4062651"/>
          </a:xfrm>
          <a:prstGeom prst="rect">
            <a:avLst/>
          </a:prstGeom>
          <a:noFill/>
        </p:spPr>
        <p:txBody>
          <a:bodyPr wrap="square" rtlCol="0">
            <a:spAutoFit/>
          </a:bodyPr>
          <a:lstStyle/>
          <a:p>
            <a:pPr marL="342900" indent="-342900" algn="l">
              <a:buFont typeface="Wingdings" panose="05000000000000000000" pitchFamily="2" charset="2"/>
              <a:buChar char="q"/>
            </a:pPr>
            <a:r>
              <a:rPr lang="en-US" sz="2000" b="0" i="0" dirty="0">
                <a:solidFill>
                  <a:srgbClr val="000000"/>
                </a:solidFill>
                <a:effectLst/>
                <a:latin typeface="Helvetica Neue"/>
              </a:rPr>
              <a:t>All the models having low AUC score as compare to models without dimensionality reduction.</a:t>
            </a:r>
          </a:p>
          <a:p>
            <a:pPr algn="l"/>
            <a:endParaRPr lang="en-US" sz="2000" b="0" i="0" dirty="0">
              <a:solidFill>
                <a:srgbClr val="000000"/>
              </a:solidFill>
              <a:effectLst/>
              <a:latin typeface="Helvetica Neue"/>
            </a:endParaRPr>
          </a:p>
          <a:p>
            <a:pPr marL="342900" indent="-342900" algn="l">
              <a:buFont typeface="Wingdings" panose="05000000000000000000" pitchFamily="2" charset="2"/>
              <a:buChar char="q"/>
            </a:pPr>
            <a:r>
              <a:rPr lang="en-US" sz="2000" b="0" i="0" dirty="0">
                <a:solidFill>
                  <a:srgbClr val="000000"/>
                </a:solidFill>
                <a:effectLst/>
                <a:latin typeface="Helvetica Neue"/>
              </a:rPr>
              <a:t>The AUC score of </a:t>
            </a:r>
            <a:r>
              <a:rPr lang="en-US" sz="2000" b="0" i="0" dirty="0" err="1">
                <a:solidFill>
                  <a:srgbClr val="000000"/>
                </a:solidFill>
                <a:effectLst/>
                <a:latin typeface="Helvetica Neue"/>
              </a:rPr>
              <a:t>Logisitic</a:t>
            </a:r>
            <a:r>
              <a:rPr lang="en-US" sz="2000" b="0" i="0" dirty="0">
                <a:solidFill>
                  <a:srgbClr val="000000"/>
                </a:solidFill>
                <a:effectLst/>
                <a:latin typeface="Helvetica Neue"/>
              </a:rPr>
              <a:t> Regression, Random Forest and XG Boost are better than rest all models.</a:t>
            </a:r>
          </a:p>
          <a:p>
            <a:pPr algn="l"/>
            <a:endParaRPr lang="en-US" sz="2000" b="0" i="0" dirty="0">
              <a:solidFill>
                <a:srgbClr val="000000"/>
              </a:solidFill>
              <a:effectLst/>
              <a:latin typeface="Helvetica Neue"/>
            </a:endParaRPr>
          </a:p>
          <a:p>
            <a:pPr marL="342900" indent="-342900" algn="l">
              <a:buFont typeface="Wingdings" panose="05000000000000000000" pitchFamily="2" charset="2"/>
              <a:buChar char="q"/>
            </a:pPr>
            <a:r>
              <a:rPr lang="en-US" sz="2000" b="0" i="0" dirty="0">
                <a:solidFill>
                  <a:srgbClr val="000000"/>
                </a:solidFill>
                <a:effectLst/>
                <a:latin typeface="Helvetica Neue"/>
              </a:rPr>
              <a:t>These Models are performing well.</a:t>
            </a:r>
          </a:p>
          <a:p>
            <a:endParaRPr lang="en-IN" dirty="0"/>
          </a:p>
        </p:txBody>
      </p:sp>
    </p:spTree>
    <p:extLst>
      <p:ext uri="{BB962C8B-B14F-4D97-AF65-F5344CB8AC3E}">
        <p14:creationId xmlns:p14="http://schemas.microsoft.com/office/powerpoint/2010/main" val="174980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80">
                                          <p:stCondLst>
                                            <p:cond delay="0"/>
                                          </p:stCondLst>
                                        </p:cTn>
                                        <p:tgtEl>
                                          <p:spTgt spid="2">
                                            <p:txEl>
                                              <p:pRg st="0" end="0"/>
                                            </p:txEl>
                                          </p:spTgt>
                                        </p:tgtEl>
                                      </p:cBhvr>
                                    </p:animEffect>
                                    <p:anim calcmode="lin" valueType="num">
                                      <p:cBhvr>
                                        <p:cTn id="15"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xEl>
                                              <p:pRg st="0" end="0"/>
                                            </p:txEl>
                                          </p:spTgt>
                                        </p:tgtEl>
                                      </p:cBhvr>
                                      <p:to x="100000" y="60000"/>
                                    </p:animScale>
                                    <p:animScale>
                                      <p:cBhvr>
                                        <p:cTn id="21" dur="166" decel="50000">
                                          <p:stCondLst>
                                            <p:cond delay="676"/>
                                          </p:stCondLst>
                                        </p:cTn>
                                        <p:tgtEl>
                                          <p:spTgt spid="2">
                                            <p:txEl>
                                              <p:pRg st="0" end="0"/>
                                            </p:txEl>
                                          </p:spTgt>
                                        </p:tgtEl>
                                      </p:cBhvr>
                                      <p:to x="100000" y="100000"/>
                                    </p:animScale>
                                    <p:animScale>
                                      <p:cBhvr>
                                        <p:cTn id="22" dur="26">
                                          <p:stCondLst>
                                            <p:cond delay="1312"/>
                                          </p:stCondLst>
                                        </p:cTn>
                                        <p:tgtEl>
                                          <p:spTgt spid="2">
                                            <p:txEl>
                                              <p:pRg st="0" end="0"/>
                                            </p:txEl>
                                          </p:spTgt>
                                        </p:tgtEl>
                                      </p:cBhvr>
                                      <p:to x="100000" y="80000"/>
                                    </p:animScale>
                                    <p:animScale>
                                      <p:cBhvr>
                                        <p:cTn id="23" dur="166" decel="50000">
                                          <p:stCondLst>
                                            <p:cond delay="1338"/>
                                          </p:stCondLst>
                                        </p:cTn>
                                        <p:tgtEl>
                                          <p:spTgt spid="2">
                                            <p:txEl>
                                              <p:pRg st="0" end="0"/>
                                            </p:txEl>
                                          </p:spTgt>
                                        </p:tgtEl>
                                      </p:cBhvr>
                                      <p:to x="100000" y="100000"/>
                                    </p:animScale>
                                    <p:animScale>
                                      <p:cBhvr>
                                        <p:cTn id="24" dur="26">
                                          <p:stCondLst>
                                            <p:cond delay="1642"/>
                                          </p:stCondLst>
                                        </p:cTn>
                                        <p:tgtEl>
                                          <p:spTgt spid="2">
                                            <p:txEl>
                                              <p:pRg st="0" end="0"/>
                                            </p:txEl>
                                          </p:spTgt>
                                        </p:tgtEl>
                                      </p:cBhvr>
                                      <p:to x="100000" y="90000"/>
                                    </p:animScale>
                                    <p:animScale>
                                      <p:cBhvr>
                                        <p:cTn id="25" dur="166" decel="50000">
                                          <p:stCondLst>
                                            <p:cond delay="1668"/>
                                          </p:stCondLst>
                                        </p:cTn>
                                        <p:tgtEl>
                                          <p:spTgt spid="2">
                                            <p:txEl>
                                              <p:pRg st="0" end="0"/>
                                            </p:txEl>
                                          </p:spTgt>
                                        </p:tgtEl>
                                      </p:cBhvr>
                                      <p:to x="100000" y="100000"/>
                                    </p:animScale>
                                    <p:animScale>
                                      <p:cBhvr>
                                        <p:cTn id="26" dur="26">
                                          <p:stCondLst>
                                            <p:cond delay="1808"/>
                                          </p:stCondLst>
                                        </p:cTn>
                                        <p:tgtEl>
                                          <p:spTgt spid="2">
                                            <p:txEl>
                                              <p:pRg st="0" end="0"/>
                                            </p:txEl>
                                          </p:spTgt>
                                        </p:tgtEl>
                                      </p:cBhvr>
                                      <p:to x="100000" y="95000"/>
                                    </p:animScale>
                                    <p:animScale>
                                      <p:cBhvr>
                                        <p:cTn id="27" dur="166" decel="50000">
                                          <p:stCondLst>
                                            <p:cond delay="1834"/>
                                          </p:stCondLst>
                                        </p:cTn>
                                        <p:tgtEl>
                                          <p:spTgt spid="2">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wipe(down)">
                                      <p:cBhvr>
                                        <p:cTn id="32" dur="580">
                                          <p:stCondLst>
                                            <p:cond delay="0"/>
                                          </p:stCondLst>
                                        </p:cTn>
                                        <p:tgtEl>
                                          <p:spTgt spid="2">
                                            <p:txEl>
                                              <p:pRg st="2" end="2"/>
                                            </p:txEl>
                                          </p:spTgt>
                                        </p:tgtEl>
                                      </p:cBhvr>
                                    </p:animEffect>
                                    <p:anim calcmode="lin" valueType="num">
                                      <p:cBhvr>
                                        <p:cTn id="33"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xEl>
                                              <p:pRg st="2" end="2"/>
                                            </p:txEl>
                                          </p:spTgt>
                                        </p:tgtEl>
                                      </p:cBhvr>
                                      <p:to x="100000" y="60000"/>
                                    </p:animScale>
                                    <p:animScale>
                                      <p:cBhvr>
                                        <p:cTn id="39" dur="166" decel="50000">
                                          <p:stCondLst>
                                            <p:cond delay="676"/>
                                          </p:stCondLst>
                                        </p:cTn>
                                        <p:tgtEl>
                                          <p:spTgt spid="2">
                                            <p:txEl>
                                              <p:pRg st="2" end="2"/>
                                            </p:txEl>
                                          </p:spTgt>
                                        </p:tgtEl>
                                      </p:cBhvr>
                                      <p:to x="100000" y="100000"/>
                                    </p:animScale>
                                    <p:animScale>
                                      <p:cBhvr>
                                        <p:cTn id="40" dur="26">
                                          <p:stCondLst>
                                            <p:cond delay="1312"/>
                                          </p:stCondLst>
                                        </p:cTn>
                                        <p:tgtEl>
                                          <p:spTgt spid="2">
                                            <p:txEl>
                                              <p:pRg st="2" end="2"/>
                                            </p:txEl>
                                          </p:spTgt>
                                        </p:tgtEl>
                                      </p:cBhvr>
                                      <p:to x="100000" y="80000"/>
                                    </p:animScale>
                                    <p:animScale>
                                      <p:cBhvr>
                                        <p:cTn id="41" dur="166" decel="50000">
                                          <p:stCondLst>
                                            <p:cond delay="1338"/>
                                          </p:stCondLst>
                                        </p:cTn>
                                        <p:tgtEl>
                                          <p:spTgt spid="2">
                                            <p:txEl>
                                              <p:pRg st="2" end="2"/>
                                            </p:txEl>
                                          </p:spTgt>
                                        </p:tgtEl>
                                      </p:cBhvr>
                                      <p:to x="100000" y="100000"/>
                                    </p:animScale>
                                    <p:animScale>
                                      <p:cBhvr>
                                        <p:cTn id="42" dur="26">
                                          <p:stCondLst>
                                            <p:cond delay="1642"/>
                                          </p:stCondLst>
                                        </p:cTn>
                                        <p:tgtEl>
                                          <p:spTgt spid="2">
                                            <p:txEl>
                                              <p:pRg st="2" end="2"/>
                                            </p:txEl>
                                          </p:spTgt>
                                        </p:tgtEl>
                                      </p:cBhvr>
                                      <p:to x="100000" y="90000"/>
                                    </p:animScale>
                                    <p:animScale>
                                      <p:cBhvr>
                                        <p:cTn id="43" dur="166" decel="50000">
                                          <p:stCondLst>
                                            <p:cond delay="1668"/>
                                          </p:stCondLst>
                                        </p:cTn>
                                        <p:tgtEl>
                                          <p:spTgt spid="2">
                                            <p:txEl>
                                              <p:pRg st="2" end="2"/>
                                            </p:txEl>
                                          </p:spTgt>
                                        </p:tgtEl>
                                      </p:cBhvr>
                                      <p:to x="100000" y="100000"/>
                                    </p:animScale>
                                    <p:animScale>
                                      <p:cBhvr>
                                        <p:cTn id="44" dur="26">
                                          <p:stCondLst>
                                            <p:cond delay="1808"/>
                                          </p:stCondLst>
                                        </p:cTn>
                                        <p:tgtEl>
                                          <p:spTgt spid="2">
                                            <p:txEl>
                                              <p:pRg st="2" end="2"/>
                                            </p:txEl>
                                          </p:spTgt>
                                        </p:tgtEl>
                                      </p:cBhvr>
                                      <p:to x="100000" y="95000"/>
                                    </p:animScale>
                                    <p:animScale>
                                      <p:cBhvr>
                                        <p:cTn id="45" dur="166" decel="50000">
                                          <p:stCondLst>
                                            <p:cond delay="1834"/>
                                          </p:stCondLst>
                                        </p:cTn>
                                        <p:tgtEl>
                                          <p:spTgt spid="2">
                                            <p:txEl>
                                              <p:pRg st="2" end="2"/>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nodeType="clickEffect">
                                  <p:stCondLst>
                                    <p:cond delay="0"/>
                                  </p:stCondLst>
                                  <p:childTnLst>
                                    <p:set>
                                      <p:cBhvr>
                                        <p:cTn id="49" dur="1" fill="hold">
                                          <p:stCondLst>
                                            <p:cond delay="0"/>
                                          </p:stCondLst>
                                        </p:cTn>
                                        <p:tgtEl>
                                          <p:spTgt spid="2">
                                            <p:txEl>
                                              <p:pRg st="4" end="4"/>
                                            </p:txEl>
                                          </p:spTgt>
                                        </p:tgtEl>
                                        <p:attrNameLst>
                                          <p:attrName>style.visibility</p:attrName>
                                        </p:attrNameLst>
                                      </p:cBhvr>
                                      <p:to>
                                        <p:strVal val="visible"/>
                                      </p:to>
                                    </p:set>
                                    <p:animEffect transition="in" filter="wipe(down)">
                                      <p:cBhvr>
                                        <p:cTn id="50" dur="580">
                                          <p:stCondLst>
                                            <p:cond delay="0"/>
                                          </p:stCondLst>
                                        </p:cTn>
                                        <p:tgtEl>
                                          <p:spTgt spid="2">
                                            <p:txEl>
                                              <p:pRg st="4" end="4"/>
                                            </p:txEl>
                                          </p:spTgt>
                                        </p:tgtEl>
                                      </p:cBhvr>
                                    </p:animEffect>
                                    <p:anim calcmode="lin" valueType="num">
                                      <p:cBhvr>
                                        <p:cTn id="51"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2">
                                            <p:txEl>
                                              <p:pRg st="4" end="4"/>
                                            </p:txEl>
                                          </p:spTgt>
                                        </p:tgtEl>
                                      </p:cBhvr>
                                      <p:to x="100000" y="60000"/>
                                    </p:animScale>
                                    <p:animScale>
                                      <p:cBhvr>
                                        <p:cTn id="57" dur="166" decel="50000">
                                          <p:stCondLst>
                                            <p:cond delay="676"/>
                                          </p:stCondLst>
                                        </p:cTn>
                                        <p:tgtEl>
                                          <p:spTgt spid="2">
                                            <p:txEl>
                                              <p:pRg st="4" end="4"/>
                                            </p:txEl>
                                          </p:spTgt>
                                        </p:tgtEl>
                                      </p:cBhvr>
                                      <p:to x="100000" y="100000"/>
                                    </p:animScale>
                                    <p:animScale>
                                      <p:cBhvr>
                                        <p:cTn id="58" dur="26">
                                          <p:stCondLst>
                                            <p:cond delay="1312"/>
                                          </p:stCondLst>
                                        </p:cTn>
                                        <p:tgtEl>
                                          <p:spTgt spid="2">
                                            <p:txEl>
                                              <p:pRg st="4" end="4"/>
                                            </p:txEl>
                                          </p:spTgt>
                                        </p:tgtEl>
                                      </p:cBhvr>
                                      <p:to x="100000" y="80000"/>
                                    </p:animScale>
                                    <p:animScale>
                                      <p:cBhvr>
                                        <p:cTn id="59" dur="166" decel="50000">
                                          <p:stCondLst>
                                            <p:cond delay="1338"/>
                                          </p:stCondLst>
                                        </p:cTn>
                                        <p:tgtEl>
                                          <p:spTgt spid="2">
                                            <p:txEl>
                                              <p:pRg st="4" end="4"/>
                                            </p:txEl>
                                          </p:spTgt>
                                        </p:tgtEl>
                                      </p:cBhvr>
                                      <p:to x="100000" y="100000"/>
                                    </p:animScale>
                                    <p:animScale>
                                      <p:cBhvr>
                                        <p:cTn id="60" dur="26">
                                          <p:stCondLst>
                                            <p:cond delay="1642"/>
                                          </p:stCondLst>
                                        </p:cTn>
                                        <p:tgtEl>
                                          <p:spTgt spid="2">
                                            <p:txEl>
                                              <p:pRg st="4" end="4"/>
                                            </p:txEl>
                                          </p:spTgt>
                                        </p:tgtEl>
                                      </p:cBhvr>
                                      <p:to x="100000" y="90000"/>
                                    </p:animScale>
                                    <p:animScale>
                                      <p:cBhvr>
                                        <p:cTn id="61" dur="166" decel="50000">
                                          <p:stCondLst>
                                            <p:cond delay="1668"/>
                                          </p:stCondLst>
                                        </p:cTn>
                                        <p:tgtEl>
                                          <p:spTgt spid="2">
                                            <p:txEl>
                                              <p:pRg st="4" end="4"/>
                                            </p:txEl>
                                          </p:spTgt>
                                        </p:tgtEl>
                                      </p:cBhvr>
                                      <p:to x="100000" y="100000"/>
                                    </p:animScale>
                                    <p:animScale>
                                      <p:cBhvr>
                                        <p:cTn id="62" dur="26">
                                          <p:stCondLst>
                                            <p:cond delay="1808"/>
                                          </p:stCondLst>
                                        </p:cTn>
                                        <p:tgtEl>
                                          <p:spTgt spid="2">
                                            <p:txEl>
                                              <p:pRg st="4" end="4"/>
                                            </p:txEl>
                                          </p:spTgt>
                                        </p:tgtEl>
                                      </p:cBhvr>
                                      <p:to x="100000" y="95000"/>
                                    </p:animScale>
                                    <p:animScale>
                                      <p:cBhvr>
                                        <p:cTn id="63" dur="166" decel="50000">
                                          <p:stCondLst>
                                            <p:cond delay="1834"/>
                                          </p:stCondLst>
                                        </p:cTn>
                                        <p:tgtEl>
                                          <p:spTgt spid="2">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B3161-3994-2940-99FA-888A18CC7850}"/>
              </a:ext>
            </a:extLst>
          </p:cNvPr>
          <p:cNvSpPr txBox="1"/>
          <p:nvPr/>
        </p:nvSpPr>
        <p:spPr>
          <a:xfrm>
            <a:off x="7978391" y="734237"/>
            <a:ext cx="4059534" cy="5970865"/>
          </a:xfrm>
          <a:prstGeom prst="rect">
            <a:avLst/>
          </a:prstGeom>
          <a:noFill/>
        </p:spPr>
        <p:txBody>
          <a:bodyPr wrap="square" rtlCol="0">
            <a:spAutoFit/>
          </a:bodyPr>
          <a:lstStyle/>
          <a:p>
            <a:pPr algn="l"/>
            <a:r>
              <a:rPr lang="en-US" sz="1600" b="1" i="0" dirty="0">
                <a:solidFill>
                  <a:srgbClr val="000000"/>
                </a:solidFill>
                <a:effectLst/>
                <a:latin typeface="Helvetica Neue"/>
              </a:rPr>
              <a:t>The order of features that affect Bankrupt is sorted from high to low. The 10 high-impact features include:</a:t>
            </a:r>
          </a:p>
          <a:p>
            <a:pPr algn="l"/>
            <a:endParaRPr lang="en-US" sz="1600" b="0" i="0" dirty="0">
              <a:solidFill>
                <a:srgbClr val="000000"/>
              </a:solidFill>
              <a:effectLst/>
              <a:latin typeface="Helvetica Neue"/>
            </a:endParaRP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Continuous interest rate (after tax)</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Net Income to Total Assets</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Persistent EPS in the Last Four Seasons</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Borrowing dependency</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After-tax net Interest Rate</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Per Share Net profit before tax(Euro)</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ROA(C) before interest and depreciation before interest</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Net worth/Assets</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Net profit before tax/Paid-in capital</a:t>
            </a:r>
          </a:p>
          <a:p>
            <a:pPr marL="285750" indent="-285750" algn="l">
              <a:buFont typeface="Wingdings" panose="05000000000000000000" pitchFamily="2" charset="2"/>
              <a:buChar char="q"/>
            </a:pPr>
            <a:r>
              <a:rPr lang="en-IN" sz="2000" b="0" i="0" dirty="0">
                <a:solidFill>
                  <a:srgbClr val="000000"/>
                </a:solidFill>
                <a:effectLst/>
                <a:highlight>
                  <a:srgbClr val="FFFFFF"/>
                </a:highlight>
                <a:latin typeface="Helvetica Neue"/>
              </a:rPr>
              <a:t>Pre-tax net Interest Rate</a:t>
            </a:r>
          </a:p>
          <a:p>
            <a:endParaRPr lang="en-IN" dirty="0"/>
          </a:p>
        </p:txBody>
      </p:sp>
      <p:sp>
        <p:nvSpPr>
          <p:cNvPr id="7" name="Rectangle 5">
            <a:extLst>
              <a:ext uri="{FF2B5EF4-FFF2-40B4-BE49-F238E27FC236}">
                <a16:creationId xmlns:a16="http://schemas.microsoft.com/office/drawing/2014/main" id="{80879612-0244-9673-53CA-0666E075D22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DE37C16-7D81-C152-8210-0A4F9BB88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299428" y="-2482"/>
            <a:ext cx="5389526" cy="6862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6FCB32-AE3B-81F5-3718-41A2BF18DDAC}"/>
              </a:ext>
            </a:extLst>
          </p:cNvPr>
          <p:cNvSpPr txBox="1"/>
          <p:nvPr/>
        </p:nvSpPr>
        <p:spPr>
          <a:xfrm>
            <a:off x="3742982" y="43933"/>
            <a:ext cx="4863018" cy="646331"/>
          </a:xfrm>
          <a:prstGeom prst="rect">
            <a:avLst/>
          </a:prstGeom>
          <a:noFill/>
        </p:spPr>
        <p:txBody>
          <a:bodyPr wrap="square" rtlCol="0">
            <a:spAutoFit/>
          </a:bodyPr>
          <a:lstStyle/>
          <a:p>
            <a:r>
              <a:rPr lang="en-IN" sz="3600" b="1" dirty="0">
                <a:solidFill>
                  <a:schemeClr val="accent2">
                    <a:lumMod val="75000"/>
                  </a:schemeClr>
                </a:solidFill>
                <a:latin typeface="Algerian" panose="04020705040A02060702" pitchFamily="82" charset="0"/>
              </a:rPr>
              <a:t>IMPORTANT Feature </a:t>
            </a:r>
          </a:p>
        </p:txBody>
      </p:sp>
    </p:spTree>
    <p:extLst>
      <p:ext uri="{BB962C8B-B14F-4D97-AF65-F5344CB8AC3E}">
        <p14:creationId xmlns:p14="http://schemas.microsoft.com/office/powerpoint/2010/main" val="95300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000"/>
                                        <p:tgtEl>
                                          <p:spTgt spid="3"/>
                                        </p:tgtEl>
                                      </p:cBhvr>
                                    </p:animEffect>
                                    <p:anim calcmode="lin" valueType="num">
                                      <p:cBhvr>
                                        <p:cTn id="26" dur="2000" fill="hold"/>
                                        <p:tgtEl>
                                          <p:spTgt spid="3"/>
                                        </p:tgtEl>
                                        <p:attrNameLst>
                                          <p:attrName>ppt_w</p:attrName>
                                        </p:attrNameLst>
                                      </p:cBhvr>
                                      <p:tavLst>
                                        <p:tav tm="0" fmla="#ppt_w*sin(2.5*pi*$)">
                                          <p:val>
                                            <p:fltVal val="0"/>
                                          </p:val>
                                        </p:tav>
                                        <p:tav tm="100000">
                                          <p:val>
                                            <p:fltVal val="1"/>
                                          </p:val>
                                        </p:tav>
                                      </p:tavLst>
                                    </p:anim>
                                    <p:anim calcmode="lin" valueType="num">
                                      <p:cBhvr>
                                        <p:cTn id="27"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down)">
                                      <p:cBhvr>
                                        <p:cTn id="32" dur="580">
                                          <p:stCondLst>
                                            <p:cond delay="0"/>
                                          </p:stCondLst>
                                        </p:cTn>
                                        <p:tgtEl>
                                          <p:spTgt spid="2">
                                            <p:txEl>
                                              <p:pRg st="0" end="0"/>
                                            </p:txEl>
                                          </p:spTgt>
                                        </p:tgtEl>
                                      </p:cBhvr>
                                    </p:animEffect>
                                    <p:anim calcmode="lin" valueType="num">
                                      <p:cBhvr>
                                        <p:cTn id="33"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xEl>
                                              <p:pRg st="0" end="0"/>
                                            </p:txEl>
                                          </p:spTgt>
                                        </p:tgtEl>
                                      </p:cBhvr>
                                      <p:to x="100000" y="60000"/>
                                    </p:animScale>
                                    <p:animScale>
                                      <p:cBhvr>
                                        <p:cTn id="39" dur="166" decel="50000">
                                          <p:stCondLst>
                                            <p:cond delay="676"/>
                                          </p:stCondLst>
                                        </p:cTn>
                                        <p:tgtEl>
                                          <p:spTgt spid="2">
                                            <p:txEl>
                                              <p:pRg st="0" end="0"/>
                                            </p:txEl>
                                          </p:spTgt>
                                        </p:tgtEl>
                                      </p:cBhvr>
                                      <p:to x="100000" y="100000"/>
                                    </p:animScale>
                                    <p:animScale>
                                      <p:cBhvr>
                                        <p:cTn id="40" dur="26">
                                          <p:stCondLst>
                                            <p:cond delay="1312"/>
                                          </p:stCondLst>
                                        </p:cTn>
                                        <p:tgtEl>
                                          <p:spTgt spid="2">
                                            <p:txEl>
                                              <p:pRg st="0" end="0"/>
                                            </p:txEl>
                                          </p:spTgt>
                                        </p:tgtEl>
                                      </p:cBhvr>
                                      <p:to x="100000" y="80000"/>
                                    </p:animScale>
                                    <p:animScale>
                                      <p:cBhvr>
                                        <p:cTn id="41" dur="166" decel="50000">
                                          <p:stCondLst>
                                            <p:cond delay="1338"/>
                                          </p:stCondLst>
                                        </p:cTn>
                                        <p:tgtEl>
                                          <p:spTgt spid="2">
                                            <p:txEl>
                                              <p:pRg st="0" end="0"/>
                                            </p:txEl>
                                          </p:spTgt>
                                        </p:tgtEl>
                                      </p:cBhvr>
                                      <p:to x="100000" y="100000"/>
                                    </p:animScale>
                                    <p:animScale>
                                      <p:cBhvr>
                                        <p:cTn id="42" dur="26">
                                          <p:stCondLst>
                                            <p:cond delay="1642"/>
                                          </p:stCondLst>
                                        </p:cTn>
                                        <p:tgtEl>
                                          <p:spTgt spid="2">
                                            <p:txEl>
                                              <p:pRg st="0" end="0"/>
                                            </p:txEl>
                                          </p:spTgt>
                                        </p:tgtEl>
                                      </p:cBhvr>
                                      <p:to x="100000" y="90000"/>
                                    </p:animScale>
                                    <p:animScale>
                                      <p:cBhvr>
                                        <p:cTn id="43" dur="166" decel="50000">
                                          <p:stCondLst>
                                            <p:cond delay="1668"/>
                                          </p:stCondLst>
                                        </p:cTn>
                                        <p:tgtEl>
                                          <p:spTgt spid="2">
                                            <p:txEl>
                                              <p:pRg st="0" end="0"/>
                                            </p:txEl>
                                          </p:spTgt>
                                        </p:tgtEl>
                                      </p:cBhvr>
                                      <p:to x="100000" y="100000"/>
                                    </p:animScale>
                                    <p:animScale>
                                      <p:cBhvr>
                                        <p:cTn id="44" dur="26">
                                          <p:stCondLst>
                                            <p:cond delay="1808"/>
                                          </p:stCondLst>
                                        </p:cTn>
                                        <p:tgtEl>
                                          <p:spTgt spid="2">
                                            <p:txEl>
                                              <p:pRg st="0" end="0"/>
                                            </p:txEl>
                                          </p:spTgt>
                                        </p:tgtEl>
                                      </p:cBhvr>
                                      <p:to x="100000" y="95000"/>
                                    </p:animScale>
                                    <p:animScale>
                                      <p:cBhvr>
                                        <p:cTn id="45" dur="166" decel="50000">
                                          <p:stCondLst>
                                            <p:cond delay="1834"/>
                                          </p:stCondLst>
                                        </p:cTn>
                                        <p:tgtEl>
                                          <p:spTgt spid="2">
                                            <p:txEl>
                                              <p:pRg st="0" end="0"/>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barn(inVertical)">
                                      <p:cBhvr>
                                        <p:cTn id="50" dur="500"/>
                                        <p:tgtEl>
                                          <p:spTgt spid="2">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animEffect transition="in" filter="barn(inVertical)">
                                      <p:cBhvr>
                                        <p:cTn id="55" dur="500"/>
                                        <p:tgtEl>
                                          <p:spTgt spid="2">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barn(inVertical)">
                                      <p:cBhvr>
                                        <p:cTn id="60" dur="500"/>
                                        <p:tgtEl>
                                          <p:spTgt spid="2">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2">
                                            <p:txEl>
                                              <p:pRg st="5" end="5"/>
                                            </p:txEl>
                                          </p:spTgt>
                                        </p:tgtEl>
                                        <p:attrNameLst>
                                          <p:attrName>style.visibility</p:attrName>
                                        </p:attrNameLst>
                                      </p:cBhvr>
                                      <p:to>
                                        <p:strVal val="visible"/>
                                      </p:to>
                                    </p:set>
                                    <p:animEffect transition="in" filter="barn(inVertical)">
                                      <p:cBhvr>
                                        <p:cTn id="65" dur="500"/>
                                        <p:tgtEl>
                                          <p:spTgt spid="2">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2">
                                            <p:txEl>
                                              <p:pRg st="6" end="6"/>
                                            </p:txEl>
                                          </p:spTgt>
                                        </p:tgtEl>
                                        <p:attrNameLst>
                                          <p:attrName>style.visibility</p:attrName>
                                        </p:attrNameLst>
                                      </p:cBhvr>
                                      <p:to>
                                        <p:strVal val="visible"/>
                                      </p:to>
                                    </p:set>
                                    <p:animEffect transition="in" filter="barn(inVertical)">
                                      <p:cBhvr>
                                        <p:cTn id="70" dur="500"/>
                                        <p:tgtEl>
                                          <p:spTgt spid="2">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
                                            <p:txEl>
                                              <p:pRg st="7" end="7"/>
                                            </p:txEl>
                                          </p:spTgt>
                                        </p:tgtEl>
                                        <p:attrNameLst>
                                          <p:attrName>style.visibility</p:attrName>
                                        </p:attrNameLst>
                                      </p:cBhvr>
                                      <p:to>
                                        <p:strVal val="visible"/>
                                      </p:to>
                                    </p:set>
                                    <p:animEffect transition="in" filter="barn(inVertical)">
                                      <p:cBhvr>
                                        <p:cTn id="75" dur="500"/>
                                        <p:tgtEl>
                                          <p:spTgt spid="2">
                                            <p:txEl>
                                              <p:pRg st="7" end="7"/>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2">
                                            <p:txEl>
                                              <p:pRg st="8" end="8"/>
                                            </p:txEl>
                                          </p:spTgt>
                                        </p:tgtEl>
                                        <p:attrNameLst>
                                          <p:attrName>style.visibility</p:attrName>
                                        </p:attrNameLst>
                                      </p:cBhvr>
                                      <p:to>
                                        <p:strVal val="visible"/>
                                      </p:to>
                                    </p:set>
                                    <p:animEffect transition="in" filter="barn(inVertical)">
                                      <p:cBhvr>
                                        <p:cTn id="80" dur="500"/>
                                        <p:tgtEl>
                                          <p:spTgt spid="2">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2">
                                            <p:txEl>
                                              <p:pRg st="9" end="9"/>
                                            </p:txEl>
                                          </p:spTgt>
                                        </p:tgtEl>
                                        <p:attrNameLst>
                                          <p:attrName>style.visibility</p:attrName>
                                        </p:attrNameLst>
                                      </p:cBhvr>
                                      <p:to>
                                        <p:strVal val="visible"/>
                                      </p:to>
                                    </p:set>
                                    <p:animEffect transition="in" filter="barn(inVertical)">
                                      <p:cBhvr>
                                        <p:cTn id="85" dur="500"/>
                                        <p:tgtEl>
                                          <p:spTgt spid="2">
                                            <p:txEl>
                                              <p:pRg st="9" end="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nodeType="clickEffect">
                                  <p:stCondLst>
                                    <p:cond delay="0"/>
                                  </p:stCondLst>
                                  <p:childTnLst>
                                    <p:set>
                                      <p:cBhvr>
                                        <p:cTn id="89" dur="1" fill="hold">
                                          <p:stCondLst>
                                            <p:cond delay="0"/>
                                          </p:stCondLst>
                                        </p:cTn>
                                        <p:tgtEl>
                                          <p:spTgt spid="2">
                                            <p:txEl>
                                              <p:pRg st="10" end="10"/>
                                            </p:txEl>
                                          </p:spTgt>
                                        </p:tgtEl>
                                        <p:attrNameLst>
                                          <p:attrName>style.visibility</p:attrName>
                                        </p:attrNameLst>
                                      </p:cBhvr>
                                      <p:to>
                                        <p:strVal val="visible"/>
                                      </p:to>
                                    </p:set>
                                    <p:animEffect transition="in" filter="barn(inVertical)">
                                      <p:cBhvr>
                                        <p:cTn id="90" dur="500"/>
                                        <p:tgtEl>
                                          <p:spTgt spid="2">
                                            <p:txEl>
                                              <p:pRg st="10" end="1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2">
                                            <p:txEl>
                                              <p:pRg st="11" end="11"/>
                                            </p:txEl>
                                          </p:spTgt>
                                        </p:tgtEl>
                                        <p:attrNameLst>
                                          <p:attrName>style.visibility</p:attrName>
                                        </p:attrNameLst>
                                      </p:cBhvr>
                                      <p:to>
                                        <p:strVal val="visible"/>
                                      </p:to>
                                    </p:set>
                                    <p:animEffect transition="in" filter="barn(inVertical)">
                                      <p:cBhvr>
                                        <p:cTn id="9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0209-F5D9-810C-DFE8-26633E9C421E}"/>
              </a:ext>
            </a:extLst>
          </p:cNvPr>
          <p:cNvSpPr txBox="1"/>
          <p:nvPr/>
        </p:nvSpPr>
        <p:spPr>
          <a:xfrm>
            <a:off x="864158" y="1079673"/>
            <a:ext cx="10852220" cy="4801314"/>
          </a:xfrm>
          <a:prstGeom prst="rect">
            <a:avLst/>
          </a:prstGeom>
          <a:noFill/>
        </p:spPr>
        <p:txBody>
          <a:bodyPr wrap="square" rtlCol="0">
            <a:spAutoFit/>
          </a:bodyPr>
          <a:lstStyle/>
          <a:p>
            <a:pPr algn="l"/>
            <a:endParaRPr lang="en-US" b="1" i="0" dirty="0">
              <a:solidFill>
                <a:srgbClr val="000000"/>
              </a:solidFill>
              <a:effectLst/>
              <a:latin typeface="inherit"/>
            </a:endParaRPr>
          </a:p>
          <a:p>
            <a:pPr algn="l"/>
            <a:endParaRPr lang="en-US" b="1" i="0" dirty="0">
              <a:solidFill>
                <a:srgbClr val="000000"/>
              </a:solidFill>
              <a:effectLst/>
              <a:latin typeface="inherit"/>
            </a:endParaRPr>
          </a:p>
          <a:p>
            <a:pPr algn="l"/>
            <a:r>
              <a:rPr lang="en-US" b="0" i="0" dirty="0">
                <a:solidFill>
                  <a:srgbClr val="000000"/>
                </a:solidFill>
                <a:effectLst/>
                <a:latin typeface="Helvetica Neue"/>
              </a:rPr>
              <a:t>We have build models with two approaches:</a:t>
            </a:r>
          </a:p>
          <a:p>
            <a:pPr marL="742950" lvl="1" indent="-285750" algn="l">
              <a:buFont typeface="Wingdings" panose="05000000000000000000" pitchFamily="2" charset="2"/>
              <a:buChar char="q"/>
            </a:pPr>
            <a:r>
              <a:rPr lang="en-US" b="0" i="0" dirty="0">
                <a:solidFill>
                  <a:srgbClr val="000000"/>
                </a:solidFill>
                <a:effectLst/>
                <a:latin typeface="Helvetica Neue"/>
              </a:rPr>
              <a:t>  Without Dimensionality Reduction</a:t>
            </a:r>
          </a:p>
          <a:p>
            <a:pPr marL="742950" lvl="1" indent="-285750" algn="l">
              <a:buFont typeface="Wingdings" panose="05000000000000000000" pitchFamily="2" charset="2"/>
              <a:buChar char="q"/>
            </a:pPr>
            <a:r>
              <a:rPr lang="en-US" b="0" i="0" dirty="0">
                <a:solidFill>
                  <a:srgbClr val="000000"/>
                </a:solidFill>
                <a:effectLst/>
                <a:latin typeface="Helvetica Neue"/>
              </a:rPr>
              <a:t>  With Dimensionality Reduction</a:t>
            </a:r>
          </a:p>
          <a:p>
            <a:pPr lvl="1" algn="l"/>
            <a:endParaRPr lang="en-US" b="0" i="0" dirty="0">
              <a:solidFill>
                <a:srgbClr val="000000"/>
              </a:solidFill>
              <a:effectLst/>
              <a:latin typeface="Helvetica Neue"/>
            </a:endParaRPr>
          </a:p>
          <a:p>
            <a:pPr lvl="1" algn="l"/>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1" i="0" dirty="0">
                <a:solidFill>
                  <a:srgbClr val="000000"/>
                </a:solidFill>
                <a:effectLst/>
                <a:latin typeface="Helvetica Neue"/>
              </a:rPr>
              <a:t>We found that models without dimensionality reduction have good accuracy than the models with dimensionality reduction.</a:t>
            </a:r>
            <a:endParaRPr lang="en-US" b="0" i="0" dirty="0">
              <a:solidFill>
                <a:srgbClr val="000000"/>
              </a:solidFill>
              <a:effectLst/>
              <a:latin typeface="Helvetica Neue"/>
            </a:endParaRPr>
          </a:p>
          <a:p>
            <a:pPr marL="285750" indent="-285750" algn="l">
              <a:buFont typeface="Wingdings" panose="05000000000000000000" pitchFamily="2" charset="2"/>
              <a:buChar char="Ø"/>
            </a:pPr>
            <a:r>
              <a:rPr lang="en-US" b="1" i="0" dirty="0">
                <a:solidFill>
                  <a:srgbClr val="000000"/>
                </a:solidFill>
                <a:effectLst/>
                <a:latin typeface="Helvetica Neue"/>
              </a:rPr>
              <a:t>We will consider models without dimensionality reduction as it has better accuracy &amp; F1 score.</a:t>
            </a:r>
          </a:p>
          <a:p>
            <a:pPr marL="285750" indent="-285750" algn="l">
              <a:buFont typeface="Wingdings" panose="05000000000000000000" pitchFamily="2" charset="2"/>
              <a:buChar char="Ø"/>
            </a:pPr>
            <a:endParaRPr lang="en-US" b="1" dirty="0">
              <a:solidFill>
                <a:srgbClr val="000000"/>
              </a:solidFill>
              <a:latin typeface="Helvetica Neue"/>
            </a:endParaRPr>
          </a:p>
          <a:p>
            <a:pPr algn="l"/>
            <a:endParaRPr lang="en-US" b="0" i="0" dirty="0">
              <a:solidFill>
                <a:srgbClr val="000000"/>
              </a:solidFill>
              <a:effectLst/>
              <a:latin typeface="Helvetica Neue"/>
            </a:endParaRPr>
          </a:p>
          <a:p>
            <a:pPr marL="285750" indent="-285750" algn="l">
              <a:buFont typeface="Wingdings" panose="05000000000000000000" pitchFamily="2" charset="2"/>
              <a:buChar char="q"/>
            </a:pPr>
            <a:r>
              <a:rPr lang="en-US" b="0" i="0" dirty="0">
                <a:solidFill>
                  <a:srgbClr val="000000"/>
                </a:solidFill>
                <a:effectLst/>
                <a:latin typeface="Helvetica Neue"/>
              </a:rPr>
              <a:t> Most models have very high Accuracy, all over 90%.</a:t>
            </a:r>
          </a:p>
          <a:p>
            <a:pPr marL="285750" indent="-285750" algn="l">
              <a:buFont typeface="Wingdings" panose="05000000000000000000" pitchFamily="2" charset="2"/>
              <a:buChar char="q"/>
            </a:pPr>
            <a:r>
              <a:rPr lang="en-US" b="0" i="0" dirty="0">
                <a:solidFill>
                  <a:srgbClr val="000000"/>
                </a:solidFill>
                <a:effectLst/>
                <a:latin typeface="Helvetica Neue"/>
              </a:rPr>
              <a:t> However, the model with the highest Accuracy is </a:t>
            </a:r>
            <a:r>
              <a:rPr lang="en-US" b="1" i="0" dirty="0">
                <a:solidFill>
                  <a:srgbClr val="000000"/>
                </a:solidFill>
                <a:effectLst/>
                <a:latin typeface="Helvetica Neue"/>
              </a:rPr>
              <a:t>Random Forest(</a:t>
            </a:r>
            <a:r>
              <a:rPr lang="en-US" b="1" i="0" dirty="0" err="1">
                <a:solidFill>
                  <a:srgbClr val="000000"/>
                </a:solidFill>
                <a:effectLst/>
                <a:latin typeface="Helvetica Neue"/>
              </a:rPr>
              <a:t>auc</a:t>
            </a:r>
            <a:r>
              <a:rPr lang="en-US" b="1" i="0" dirty="0">
                <a:solidFill>
                  <a:srgbClr val="000000"/>
                </a:solidFill>
                <a:effectLst/>
                <a:latin typeface="Helvetica Neue"/>
              </a:rPr>
              <a:t> = 9</a:t>
            </a:r>
            <a:r>
              <a:rPr lang="en-US" b="1" dirty="0">
                <a:solidFill>
                  <a:srgbClr val="000000"/>
                </a:solidFill>
                <a:latin typeface="Helvetica Neue"/>
              </a:rPr>
              <a:t>9</a:t>
            </a:r>
            <a:r>
              <a:rPr lang="en-US" b="1" i="0" dirty="0">
                <a:solidFill>
                  <a:srgbClr val="000000"/>
                </a:solidFill>
                <a:effectLst/>
                <a:latin typeface="Helvetica Neue"/>
              </a:rPr>
              <a:t>.</a:t>
            </a:r>
            <a:r>
              <a:rPr lang="en-US" b="1" dirty="0">
                <a:solidFill>
                  <a:srgbClr val="000000"/>
                </a:solidFill>
                <a:latin typeface="Helvetica Neue"/>
              </a:rPr>
              <a:t>8</a:t>
            </a:r>
            <a:r>
              <a:rPr lang="en-US" b="1" i="0" dirty="0">
                <a:solidFill>
                  <a:srgbClr val="000000"/>
                </a:solidFill>
                <a:effectLst/>
                <a:latin typeface="Helvetica Neue"/>
              </a:rPr>
              <a:t>%) &amp; </a:t>
            </a:r>
            <a:r>
              <a:rPr lang="en-US" b="1" i="0" dirty="0" err="1">
                <a:solidFill>
                  <a:srgbClr val="000000"/>
                </a:solidFill>
                <a:effectLst/>
                <a:latin typeface="Helvetica Neue"/>
              </a:rPr>
              <a:t>XGBooster</a:t>
            </a:r>
            <a:r>
              <a:rPr lang="en-US" b="1" i="0" dirty="0">
                <a:solidFill>
                  <a:srgbClr val="000000"/>
                </a:solidFill>
                <a:effectLst/>
                <a:latin typeface="Helvetica Neue"/>
              </a:rPr>
              <a:t>      (</a:t>
            </a:r>
            <a:r>
              <a:rPr lang="en-US" b="1" i="0" dirty="0" err="1">
                <a:solidFill>
                  <a:srgbClr val="000000"/>
                </a:solidFill>
                <a:effectLst/>
                <a:latin typeface="Helvetica Neue"/>
              </a:rPr>
              <a:t>auc</a:t>
            </a:r>
            <a:r>
              <a:rPr lang="en-US" b="1" i="0" dirty="0">
                <a:solidFill>
                  <a:srgbClr val="000000"/>
                </a:solidFill>
                <a:effectLst/>
                <a:latin typeface="Helvetica Neue"/>
              </a:rPr>
              <a:t> = 9</a:t>
            </a:r>
            <a:r>
              <a:rPr lang="en-US" b="1" dirty="0">
                <a:solidFill>
                  <a:srgbClr val="000000"/>
                </a:solidFill>
                <a:latin typeface="Helvetica Neue"/>
              </a:rPr>
              <a:t>9</a:t>
            </a:r>
            <a:r>
              <a:rPr lang="en-US" b="1" i="0" dirty="0">
                <a:solidFill>
                  <a:srgbClr val="000000"/>
                </a:solidFill>
                <a:effectLst/>
                <a:latin typeface="Helvetica Neue"/>
              </a:rPr>
              <a:t>.</a:t>
            </a:r>
            <a:r>
              <a:rPr lang="en-US" b="1" dirty="0">
                <a:solidFill>
                  <a:srgbClr val="000000"/>
                </a:solidFill>
                <a:latin typeface="Helvetica Neue"/>
              </a:rPr>
              <a:t>9</a:t>
            </a:r>
            <a:r>
              <a:rPr lang="en-US" b="1" i="0" dirty="0">
                <a:solidFill>
                  <a:srgbClr val="000000"/>
                </a:solidFill>
                <a:effectLst/>
                <a:latin typeface="Helvetica Neue"/>
              </a:rPr>
              <a:t>%)</a:t>
            </a:r>
            <a:r>
              <a:rPr lang="en-US" b="0" i="0" dirty="0">
                <a:solidFill>
                  <a:srgbClr val="000000"/>
                </a:solidFill>
                <a:effectLst/>
                <a:latin typeface="Helvetica Neue"/>
              </a:rPr>
              <a:t>.</a:t>
            </a:r>
          </a:p>
          <a:p>
            <a:pPr marL="285750" indent="-285750" algn="l">
              <a:buFont typeface="Wingdings" panose="05000000000000000000" pitchFamily="2" charset="2"/>
              <a:buChar char="q"/>
            </a:pPr>
            <a:r>
              <a:rPr lang="en-US" b="0" i="0" dirty="0">
                <a:solidFill>
                  <a:srgbClr val="000000"/>
                </a:solidFill>
                <a:effectLst/>
                <a:latin typeface="Helvetica Neue"/>
              </a:rPr>
              <a:t> Therefore, we choose these model to conduct forecasting.</a:t>
            </a:r>
          </a:p>
          <a:p>
            <a:endParaRPr lang="en-IN" dirty="0"/>
          </a:p>
        </p:txBody>
      </p:sp>
      <p:sp>
        <p:nvSpPr>
          <p:cNvPr id="3" name="TextBox 2">
            <a:extLst>
              <a:ext uri="{FF2B5EF4-FFF2-40B4-BE49-F238E27FC236}">
                <a16:creationId xmlns:a16="http://schemas.microsoft.com/office/drawing/2014/main" id="{04F13AE7-5750-FF31-5550-EFBDB85B9AA2}"/>
              </a:ext>
            </a:extLst>
          </p:cNvPr>
          <p:cNvSpPr txBox="1"/>
          <p:nvPr/>
        </p:nvSpPr>
        <p:spPr>
          <a:xfrm>
            <a:off x="1708220" y="391886"/>
            <a:ext cx="8752114" cy="707886"/>
          </a:xfrm>
          <a:prstGeom prst="rect">
            <a:avLst/>
          </a:prstGeom>
          <a:noFill/>
        </p:spPr>
        <p:txBody>
          <a:bodyPr wrap="square" rtlCol="0">
            <a:spAutoFit/>
          </a:bodyPr>
          <a:lstStyle/>
          <a:p>
            <a:r>
              <a:rPr lang="en-IN" sz="4000" b="1" dirty="0">
                <a:solidFill>
                  <a:schemeClr val="accent2">
                    <a:lumMod val="75000"/>
                  </a:schemeClr>
                </a:solidFill>
                <a:latin typeface="Algerian" panose="04020705040A02060702" pitchFamily="82" charset="0"/>
              </a:rPr>
              <a:t>Key Performance Indicator:</a:t>
            </a:r>
          </a:p>
        </p:txBody>
      </p:sp>
      <p:pic>
        <p:nvPicPr>
          <p:cNvPr id="6146" name="Picture 2" descr="Image result for Dollar Cartoon">
            <a:extLst>
              <a:ext uri="{FF2B5EF4-FFF2-40B4-BE49-F238E27FC236}">
                <a16:creationId xmlns:a16="http://schemas.microsoft.com/office/drawing/2014/main" id="{1FBF1C4B-C7D3-9378-DFC6-A998D7A3A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17" y="314953"/>
            <a:ext cx="13811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90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wipe(down)">
                                      <p:cBhvr>
                                        <p:cTn id="25" dur="580">
                                          <p:stCondLst>
                                            <p:cond delay="0"/>
                                          </p:stCondLst>
                                        </p:cTn>
                                        <p:tgtEl>
                                          <p:spTgt spid="2">
                                            <p:txEl>
                                              <p:pRg st="2" end="2"/>
                                            </p:txEl>
                                          </p:spTgt>
                                        </p:tgtEl>
                                      </p:cBhvr>
                                    </p:animEffect>
                                    <p:anim calcmode="lin" valueType="num">
                                      <p:cBhvr>
                                        <p:cTn id="26"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2" end="2"/>
                                            </p:txEl>
                                          </p:spTgt>
                                        </p:tgtEl>
                                      </p:cBhvr>
                                      <p:to x="100000" y="60000"/>
                                    </p:animScale>
                                    <p:animScale>
                                      <p:cBhvr>
                                        <p:cTn id="32" dur="166" decel="50000">
                                          <p:stCondLst>
                                            <p:cond delay="676"/>
                                          </p:stCondLst>
                                        </p:cTn>
                                        <p:tgtEl>
                                          <p:spTgt spid="2">
                                            <p:txEl>
                                              <p:pRg st="2" end="2"/>
                                            </p:txEl>
                                          </p:spTgt>
                                        </p:tgtEl>
                                      </p:cBhvr>
                                      <p:to x="100000" y="100000"/>
                                    </p:animScale>
                                    <p:animScale>
                                      <p:cBhvr>
                                        <p:cTn id="33" dur="26">
                                          <p:stCondLst>
                                            <p:cond delay="1312"/>
                                          </p:stCondLst>
                                        </p:cTn>
                                        <p:tgtEl>
                                          <p:spTgt spid="2">
                                            <p:txEl>
                                              <p:pRg st="2" end="2"/>
                                            </p:txEl>
                                          </p:spTgt>
                                        </p:tgtEl>
                                      </p:cBhvr>
                                      <p:to x="100000" y="80000"/>
                                    </p:animScale>
                                    <p:animScale>
                                      <p:cBhvr>
                                        <p:cTn id="34" dur="166" decel="50000">
                                          <p:stCondLst>
                                            <p:cond delay="1338"/>
                                          </p:stCondLst>
                                        </p:cTn>
                                        <p:tgtEl>
                                          <p:spTgt spid="2">
                                            <p:txEl>
                                              <p:pRg st="2" end="2"/>
                                            </p:txEl>
                                          </p:spTgt>
                                        </p:tgtEl>
                                      </p:cBhvr>
                                      <p:to x="100000" y="100000"/>
                                    </p:animScale>
                                    <p:animScale>
                                      <p:cBhvr>
                                        <p:cTn id="35" dur="26">
                                          <p:stCondLst>
                                            <p:cond delay="1642"/>
                                          </p:stCondLst>
                                        </p:cTn>
                                        <p:tgtEl>
                                          <p:spTgt spid="2">
                                            <p:txEl>
                                              <p:pRg st="2" end="2"/>
                                            </p:txEl>
                                          </p:spTgt>
                                        </p:tgtEl>
                                      </p:cBhvr>
                                      <p:to x="100000" y="90000"/>
                                    </p:animScale>
                                    <p:animScale>
                                      <p:cBhvr>
                                        <p:cTn id="36" dur="166" decel="50000">
                                          <p:stCondLst>
                                            <p:cond delay="1668"/>
                                          </p:stCondLst>
                                        </p:cTn>
                                        <p:tgtEl>
                                          <p:spTgt spid="2">
                                            <p:txEl>
                                              <p:pRg st="2" end="2"/>
                                            </p:txEl>
                                          </p:spTgt>
                                        </p:tgtEl>
                                      </p:cBhvr>
                                      <p:to x="100000" y="100000"/>
                                    </p:animScale>
                                    <p:animScale>
                                      <p:cBhvr>
                                        <p:cTn id="37" dur="26">
                                          <p:stCondLst>
                                            <p:cond delay="1808"/>
                                          </p:stCondLst>
                                        </p:cTn>
                                        <p:tgtEl>
                                          <p:spTgt spid="2">
                                            <p:txEl>
                                              <p:pRg st="2" end="2"/>
                                            </p:txEl>
                                          </p:spTgt>
                                        </p:tgtEl>
                                      </p:cBhvr>
                                      <p:to x="100000" y="95000"/>
                                    </p:animScale>
                                    <p:animScale>
                                      <p:cBhvr>
                                        <p:cTn id="38" dur="166" decel="50000">
                                          <p:stCondLst>
                                            <p:cond delay="1834"/>
                                          </p:stCondLst>
                                        </p:cTn>
                                        <p:tgtEl>
                                          <p:spTgt spid="2">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wipe(down)">
                                      <p:cBhvr>
                                        <p:cTn id="41" dur="580">
                                          <p:stCondLst>
                                            <p:cond delay="0"/>
                                          </p:stCondLst>
                                        </p:cTn>
                                        <p:tgtEl>
                                          <p:spTgt spid="2">
                                            <p:txEl>
                                              <p:pRg st="3" end="3"/>
                                            </p:txEl>
                                          </p:spTgt>
                                        </p:tgtEl>
                                      </p:cBhvr>
                                    </p:animEffect>
                                    <p:anim calcmode="lin" valueType="num">
                                      <p:cBhvr>
                                        <p:cTn id="42"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2">
                                            <p:txEl>
                                              <p:pRg st="3" end="3"/>
                                            </p:txEl>
                                          </p:spTgt>
                                        </p:tgtEl>
                                      </p:cBhvr>
                                      <p:to x="100000" y="60000"/>
                                    </p:animScale>
                                    <p:animScale>
                                      <p:cBhvr>
                                        <p:cTn id="48" dur="166" decel="50000">
                                          <p:stCondLst>
                                            <p:cond delay="676"/>
                                          </p:stCondLst>
                                        </p:cTn>
                                        <p:tgtEl>
                                          <p:spTgt spid="2">
                                            <p:txEl>
                                              <p:pRg st="3" end="3"/>
                                            </p:txEl>
                                          </p:spTgt>
                                        </p:tgtEl>
                                      </p:cBhvr>
                                      <p:to x="100000" y="100000"/>
                                    </p:animScale>
                                    <p:animScale>
                                      <p:cBhvr>
                                        <p:cTn id="49" dur="26">
                                          <p:stCondLst>
                                            <p:cond delay="1312"/>
                                          </p:stCondLst>
                                        </p:cTn>
                                        <p:tgtEl>
                                          <p:spTgt spid="2">
                                            <p:txEl>
                                              <p:pRg st="3" end="3"/>
                                            </p:txEl>
                                          </p:spTgt>
                                        </p:tgtEl>
                                      </p:cBhvr>
                                      <p:to x="100000" y="80000"/>
                                    </p:animScale>
                                    <p:animScale>
                                      <p:cBhvr>
                                        <p:cTn id="50" dur="166" decel="50000">
                                          <p:stCondLst>
                                            <p:cond delay="1338"/>
                                          </p:stCondLst>
                                        </p:cTn>
                                        <p:tgtEl>
                                          <p:spTgt spid="2">
                                            <p:txEl>
                                              <p:pRg st="3" end="3"/>
                                            </p:txEl>
                                          </p:spTgt>
                                        </p:tgtEl>
                                      </p:cBhvr>
                                      <p:to x="100000" y="100000"/>
                                    </p:animScale>
                                    <p:animScale>
                                      <p:cBhvr>
                                        <p:cTn id="51" dur="26">
                                          <p:stCondLst>
                                            <p:cond delay="1642"/>
                                          </p:stCondLst>
                                        </p:cTn>
                                        <p:tgtEl>
                                          <p:spTgt spid="2">
                                            <p:txEl>
                                              <p:pRg st="3" end="3"/>
                                            </p:txEl>
                                          </p:spTgt>
                                        </p:tgtEl>
                                      </p:cBhvr>
                                      <p:to x="100000" y="90000"/>
                                    </p:animScale>
                                    <p:animScale>
                                      <p:cBhvr>
                                        <p:cTn id="52" dur="166" decel="50000">
                                          <p:stCondLst>
                                            <p:cond delay="1668"/>
                                          </p:stCondLst>
                                        </p:cTn>
                                        <p:tgtEl>
                                          <p:spTgt spid="2">
                                            <p:txEl>
                                              <p:pRg st="3" end="3"/>
                                            </p:txEl>
                                          </p:spTgt>
                                        </p:tgtEl>
                                      </p:cBhvr>
                                      <p:to x="100000" y="100000"/>
                                    </p:animScale>
                                    <p:animScale>
                                      <p:cBhvr>
                                        <p:cTn id="53" dur="26">
                                          <p:stCondLst>
                                            <p:cond delay="1808"/>
                                          </p:stCondLst>
                                        </p:cTn>
                                        <p:tgtEl>
                                          <p:spTgt spid="2">
                                            <p:txEl>
                                              <p:pRg st="3" end="3"/>
                                            </p:txEl>
                                          </p:spTgt>
                                        </p:tgtEl>
                                      </p:cBhvr>
                                      <p:to x="100000" y="95000"/>
                                    </p:animScale>
                                    <p:animScale>
                                      <p:cBhvr>
                                        <p:cTn id="54" dur="166" decel="50000">
                                          <p:stCondLst>
                                            <p:cond delay="1834"/>
                                          </p:stCondLst>
                                        </p:cTn>
                                        <p:tgtEl>
                                          <p:spTgt spid="2">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animEffect transition="in" filter="wipe(down)">
                                      <p:cBhvr>
                                        <p:cTn id="57" dur="580">
                                          <p:stCondLst>
                                            <p:cond delay="0"/>
                                          </p:stCondLst>
                                        </p:cTn>
                                        <p:tgtEl>
                                          <p:spTgt spid="2">
                                            <p:txEl>
                                              <p:pRg st="4" end="4"/>
                                            </p:txEl>
                                          </p:spTgt>
                                        </p:tgtEl>
                                      </p:cBhvr>
                                    </p:animEffect>
                                    <p:anim calcmode="lin" valueType="num">
                                      <p:cBhvr>
                                        <p:cTn id="58"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2">
                                            <p:txEl>
                                              <p:pRg st="4" end="4"/>
                                            </p:txEl>
                                          </p:spTgt>
                                        </p:tgtEl>
                                      </p:cBhvr>
                                      <p:to x="100000" y="60000"/>
                                    </p:animScale>
                                    <p:animScale>
                                      <p:cBhvr>
                                        <p:cTn id="64" dur="166" decel="50000">
                                          <p:stCondLst>
                                            <p:cond delay="676"/>
                                          </p:stCondLst>
                                        </p:cTn>
                                        <p:tgtEl>
                                          <p:spTgt spid="2">
                                            <p:txEl>
                                              <p:pRg st="4" end="4"/>
                                            </p:txEl>
                                          </p:spTgt>
                                        </p:tgtEl>
                                      </p:cBhvr>
                                      <p:to x="100000" y="100000"/>
                                    </p:animScale>
                                    <p:animScale>
                                      <p:cBhvr>
                                        <p:cTn id="65" dur="26">
                                          <p:stCondLst>
                                            <p:cond delay="1312"/>
                                          </p:stCondLst>
                                        </p:cTn>
                                        <p:tgtEl>
                                          <p:spTgt spid="2">
                                            <p:txEl>
                                              <p:pRg st="4" end="4"/>
                                            </p:txEl>
                                          </p:spTgt>
                                        </p:tgtEl>
                                      </p:cBhvr>
                                      <p:to x="100000" y="80000"/>
                                    </p:animScale>
                                    <p:animScale>
                                      <p:cBhvr>
                                        <p:cTn id="66" dur="166" decel="50000">
                                          <p:stCondLst>
                                            <p:cond delay="1338"/>
                                          </p:stCondLst>
                                        </p:cTn>
                                        <p:tgtEl>
                                          <p:spTgt spid="2">
                                            <p:txEl>
                                              <p:pRg st="4" end="4"/>
                                            </p:txEl>
                                          </p:spTgt>
                                        </p:tgtEl>
                                      </p:cBhvr>
                                      <p:to x="100000" y="100000"/>
                                    </p:animScale>
                                    <p:animScale>
                                      <p:cBhvr>
                                        <p:cTn id="67" dur="26">
                                          <p:stCondLst>
                                            <p:cond delay="1642"/>
                                          </p:stCondLst>
                                        </p:cTn>
                                        <p:tgtEl>
                                          <p:spTgt spid="2">
                                            <p:txEl>
                                              <p:pRg st="4" end="4"/>
                                            </p:txEl>
                                          </p:spTgt>
                                        </p:tgtEl>
                                      </p:cBhvr>
                                      <p:to x="100000" y="90000"/>
                                    </p:animScale>
                                    <p:animScale>
                                      <p:cBhvr>
                                        <p:cTn id="68" dur="166" decel="50000">
                                          <p:stCondLst>
                                            <p:cond delay="1668"/>
                                          </p:stCondLst>
                                        </p:cTn>
                                        <p:tgtEl>
                                          <p:spTgt spid="2">
                                            <p:txEl>
                                              <p:pRg st="4" end="4"/>
                                            </p:txEl>
                                          </p:spTgt>
                                        </p:tgtEl>
                                      </p:cBhvr>
                                      <p:to x="100000" y="100000"/>
                                    </p:animScale>
                                    <p:animScale>
                                      <p:cBhvr>
                                        <p:cTn id="69" dur="26">
                                          <p:stCondLst>
                                            <p:cond delay="1808"/>
                                          </p:stCondLst>
                                        </p:cTn>
                                        <p:tgtEl>
                                          <p:spTgt spid="2">
                                            <p:txEl>
                                              <p:pRg st="4" end="4"/>
                                            </p:txEl>
                                          </p:spTgt>
                                        </p:tgtEl>
                                      </p:cBhvr>
                                      <p:to x="100000" y="95000"/>
                                    </p:animScale>
                                    <p:animScale>
                                      <p:cBhvr>
                                        <p:cTn id="70" dur="166" decel="50000">
                                          <p:stCondLst>
                                            <p:cond delay="1834"/>
                                          </p:stCondLst>
                                        </p:cTn>
                                        <p:tgtEl>
                                          <p:spTgt spid="2">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2">
                                            <p:txEl>
                                              <p:pRg st="7" end="7"/>
                                            </p:txEl>
                                          </p:spTgt>
                                        </p:tgtEl>
                                        <p:attrNameLst>
                                          <p:attrName>style.visibility</p:attrName>
                                        </p:attrNameLst>
                                      </p:cBhvr>
                                      <p:to>
                                        <p:strVal val="visible"/>
                                      </p:to>
                                    </p:set>
                                    <p:animEffect transition="in" filter="wipe(down)">
                                      <p:cBhvr>
                                        <p:cTn id="75" dur="580">
                                          <p:stCondLst>
                                            <p:cond delay="0"/>
                                          </p:stCondLst>
                                        </p:cTn>
                                        <p:tgtEl>
                                          <p:spTgt spid="2">
                                            <p:txEl>
                                              <p:pRg st="7" end="7"/>
                                            </p:txEl>
                                          </p:spTgt>
                                        </p:tgtEl>
                                      </p:cBhvr>
                                    </p:animEffect>
                                    <p:anim calcmode="lin" valueType="num">
                                      <p:cBhvr>
                                        <p:cTn id="76"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2">
                                            <p:txEl>
                                              <p:pRg st="7" end="7"/>
                                            </p:txEl>
                                          </p:spTgt>
                                        </p:tgtEl>
                                      </p:cBhvr>
                                      <p:to x="100000" y="60000"/>
                                    </p:animScale>
                                    <p:animScale>
                                      <p:cBhvr>
                                        <p:cTn id="82" dur="166" decel="50000">
                                          <p:stCondLst>
                                            <p:cond delay="676"/>
                                          </p:stCondLst>
                                        </p:cTn>
                                        <p:tgtEl>
                                          <p:spTgt spid="2">
                                            <p:txEl>
                                              <p:pRg st="7" end="7"/>
                                            </p:txEl>
                                          </p:spTgt>
                                        </p:tgtEl>
                                      </p:cBhvr>
                                      <p:to x="100000" y="100000"/>
                                    </p:animScale>
                                    <p:animScale>
                                      <p:cBhvr>
                                        <p:cTn id="83" dur="26">
                                          <p:stCondLst>
                                            <p:cond delay="1312"/>
                                          </p:stCondLst>
                                        </p:cTn>
                                        <p:tgtEl>
                                          <p:spTgt spid="2">
                                            <p:txEl>
                                              <p:pRg st="7" end="7"/>
                                            </p:txEl>
                                          </p:spTgt>
                                        </p:tgtEl>
                                      </p:cBhvr>
                                      <p:to x="100000" y="80000"/>
                                    </p:animScale>
                                    <p:animScale>
                                      <p:cBhvr>
                                        <p:cTn id="84" dur="166" decel="50000">
                                          <p:stCondLst>
                                            <p:cond delay="1338"/>
                                          </p:stCondLst>
                                        </p:cTn>
                                        <p:tgtEl>
                                          <p:spTgt spid="2">
                                            <p:txEl>
                                              <p:pRg st="7" end="7"/>
                                            </p:txEl>
                                          </p:spTgt>
                                        </p:tgtEl>
                                      </p:cBhvr>
                                      <p:to x="100000" y="100000"/>
                                    </p:animScale>
                                    <p:animScale>
                                      <p:cBhvr>
                                        <p:cTn id="85" dur="26">
                                          <p:stCondLst>
                                            <p:cond delay="1642"/>
                                          </p:stCondLst>
                                        </p:cTn>
                                        <p:tgtEl>
                                          <p:spTgt spid="2">
                                            <p:txEl>
                                              <p:pRg st="7" end="7"/>
                                            </p:txEl>
                                          </p:spTgt>
                                        </p:tgtEl>
                                      </p:cBhvr>
                                      <p:to x="100000" y="90000"/>
                                    </p:animScale>
                                    <p:animScale>
                                      <p:cBhvr>
                                        <p:cTn id="86" dur="166" decel="50000">
                                          <p:stCondLst>
                                            <p:cond delay="1668"/>
                                          </p:stCondLst>
                                        </p:cTn>
                                        <p:tgtEl>
                                          <p:spTgt spid="2">
                                            <p:txEl>
                                              <p:pRg st="7" end="7"/>
                                            </p:txEl>
                                          </p:spTgt>
                                        </p:tgtEl>
                                      </p:cBhvr>
                                      <p:to x="100000" y="100000"/>
                                    </p:animScale>
                                    <p:animScale>
                                      <p:cBhvr>
                                        <p:cTn id="87" dur="26">
                                          <p:stCondLst>
                                            <p:cond delay="1808"/>
                                          </p:stCondLst>
                                        </p:cTn>
                                        <p:tgtEl>
                                          <p:spTgt spid="2">
                                            <p:txEl>
                                              <p:pRg st="7" end="7"/>
                                            </p:txEl>
                                          </p:spTgt>
                                        </p:tgtEl>
                                      </p:cBhvr>
                                      <p:to x="100000" y="95000"/>
                                    </p:animScale>
                                    <p:animScale>
                                      <p:cBhvr>
                                        <p:cTn id="88" dur="166" decel="50000">
                                          <p:stCondLst>
                                            <p:cond delay="1834"/>
                                          </p:stCondLst>
                                        </p:cTn>
                                        <p:tgtEl>
                                          <p:spTgt spid="2">
                                            <p:txEl>
                                              <p:pRg st="7" end="7"/>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2">
                                            <p:txEl>
                                              <p:pRg st="8" end="8"/>
                                            </p:txEl>
                                          </p:spTgt>
                                        </p:tgtEl>
                                        <p:attrNameLst>
                                          <p:attrName>style.visibility</p:attrName>
                                        </p:attrNameLst>
                                      </p:cBhvr>
                                      <p:to>
                                        <p:strVal val="visible"/>
                                      </p:to>
                                    </p:set>
                                    <p:animEffect transition="in" filter="wipe(down)">
                                      <p:cBhvr>
                                        <p:cTn id="91" dur="580">
                                          <p:stCondLst>
                                            <p:cond delay="0"/>
                                          </p:stCondLst>
                                        </p:cTn>
                                        <p:tgtEl>
                                          <p:spTgt spid="2">
                                            <p:txEl>
                                              <p:pRg st="8" end="8"/>
                                            </p:txEl>
                                          </p:spTgt>
                                        </p:tgtEl>
                                      </p:cBhvr>
                                    </p:animEffect>
                                    <p:anim calcmode="lin" valueType="num">
                                      <p:cBhvr>
                                        <p:cTn id="92"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2">
                                            <p:txEl>
                                              <p:pRg st="8" end="8"/>
                                            </p:txEl>
                                          </p:spTgt>
                                        </p:tgtEl>
                                      </p:cBhvr>
                                      <p:to x="100000" y="60000"/>
                                    </p:animScale>
                                    <p:animScale>
                                      <p:cBhvr>
                                        <p:cTn id="98" dur="166" decel="50000">
                                          <p:stCondLst>
                                            <p:cond delay="676"/>
                                          </p:stCondLst>
                                        </p:cTn>
                                        <p:tgtEl>
                                          <p:spTgt spid="2">
                                            <p:txEl>
                                              <p:pRg st="8" end="8"/>
                                            </p:txEl>
                                          </p:spTgt>
                                        </p:tgtEl>
                                      </p:cBhvr>
                                      <p:to x="100000" y="100000"/>
                                    </p:animScale>
                                    <p:animScale>
                                      <p:cBhvr>
                                        <p:cTn id="99" dur="26">
                                          <p:stCondLst>
                                            <p:cond delay="1312"/>
                                          </p:stCondLst>
                                        </p:cTn>
                                        <p:tgtEl>
                                          <p:spTgt spid="2">
                                            <p:txEl>
                                              <p:pRg st="8" end="8"/>
                                            </p:txEl>
                                          </p:spTgt>
                                        </p:tgtEl>
                                      </p:cBhvr>
                                      <p:to x="100000" y="80000"/>
                                    </p:animScale>
                                    <p:animScale>
                                      <p:cBhvr>
                                        <p:cTn id="100" dur="166" decel="50000">
                                          <p:stCondLst>
                                            <p:cond delay="1338"/>
                                          </p:stCondLst>
                                        </p:cTn>
                                        <p:tgtEl>
                                          <p:spTgt spid="2">
                                            <p:txEl>
                                              <p:pRg st="8" end="8"/>
                                            </p:txEl>
                                          </p:spTgt>
                                        </p:tgtEl>
                                      </p:cBhvr>
                                      <p:to x="100000" y="100000"/>
                                    </p:animScale>
                                    <p:animScale>
                                      <p:cBhvr>
                                        <p:cTn id="101" dur="26">
                                          <p:stCondLst>
                                            <p:cond delay="1642"/>
                                          </p:stCondLst>
                                        </p:cTn>
                                        <p:tgtEl>
                                          <p:spTgt spid="2">
                                            <p:txEl>
                                              <p:pRg st="8" end="8"/>
                                            </p:txEl>
                                          </p:spTgt>
                                        </p:tgtEl>
                                      </p:cBhvr>
                                      <p:to x="100000" y="90000"/>
                                    </p:animScale>
                                    <p:animScale>
                                      <p:cBhvr>
                                        <p:cTn id="102" dur="166" decel="50000">
                                          <p:stCondLst>
                                            <p:cond delay="1668"/>
                                          </p:stCondLst>
                                        </p:cTn>
                                        <p:tgtEl>
                                          <p:spTgt spid="2">
                                            <p:txEl>
                                              <p:pRg st="8" end="8"/>
                                            </p:txEl>
                                          </p:spTgt>
                                        </p:tgtEl>
                                      </p:cBhvr>
                                      <p:to x="100000" y="100000"/>
                                    </p:animScale>
                                    <p:animScale>
                                      <p:cBhvr>
                                        <p:cTn id="103" dur="26">
                                          <p:stCondLst>
                                            <p:cond delay="1808"/>
                                          </p:stCondLst>
                                        </p:cTn>
                                        <p:tgtEl>
                                          <p:spTgt spid="2">
                                            <p:txEl>
                                              <p:pRg st="8" end="8"/>
                                            </p:txEl>
                                          </p:spTgt>
                                        </p:tgtEl>
                                      </p:cBhvr>
                                      <p:to x="100000" y="95000"/>
                                    </p:animScale>
                                    <p:animScale>
                                      <p:cBhvr>
                                        <p:cTn id="104" dur="166" decel="50000">
                                          <p:stCondLst>
                                            <p:cond delay="1834"/>
                                          </p:stCondLst>
                                        </p:cTn>
                                        <p:tgtEl>
                                          <p:spTgt spid="2">
                                            <p:txEl>
                                              <p:pRg st="8" end="8"/>
                                            </p:txEl>
                                          </p:spTgt>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nodeType="clickEffect">
                                  <p:stCondLst>
                                    <p:cond delay="0"/>
                                  </p:stCondLst>
                                  <p:childTnLst>
                                    <p:set>
                                      <p:cBhvr>
                                        <p:cTn id="108" dur="1" fill="hold">
                                          <p:stCondLst>
                                            <p:cond delay="0"/>
                                          </p:stCondLst>
                                        </p:cTn>
                                        <p:tgtEl>
                                          <p:spTgt spid="2">
                                            <p:txEl>
                                              <p:pRg st="11" end="11"/>
                                            </p:txEl>
                                          </p:spTgt>
                                        </p:tgtEl>
                                        <p:attrNameLst>
                                          <p:attrName>style.visibility</p:attrName>
                                        </p:attrNameLst>
                                      </p:cBhvr>
                                      <p:to>
                                        <p:strVal val="visible"/>
                                      </p:to>
                                    </p:set>
                                    <p:animEffect transition="in" filter="barn(inVertical)">
                                      <p:cBhvr>
                                        <p:cTn id="109" dur="500"/>
                                        <p:tgtEl>
                                          <p:spTgt spid="2">
                                            <p:txEl>
                                              <p:pRg st="11" end="11"/>
                                            </p:txEl>
                                          </p:spTgt>
                                        </p:tgtEl>
                                      </p:cBhvr>
                                    </p:animEffect>
                                  </p:childTnLst>
                                </p:cTn>
                              </p:par>
                              <p:par>
                                <p:cTn id="110" presetID="16" presetClass="entr" presetSubtype="21" fill="hold" nodeType="withEffect">
                                  <p:stCondLst>
                                    <p:cond delay="0"/>
                                  </p:stCondLst>
                                  <p:childTnLst>
                                    <p:set>
                                      <p:cBhvr>
                                        <p:cTn id="111" dur="1" fill="hold">
                                          <p:stCondLst>
                                            <p:cond delay="0"/>
                                          </p:stCondLst>
                                        </p:cTn>
                                        <p:tgtEl>
                                          <p:spTgt spid="2">
                                            <p:txEl>
                                              <p:pRg st="12" end="12"/>
                                            </p:txEl>
                                          </p:spTgt>
                                        </p:tgtEl>
                                        <p:attrNameLst>
                                          <p:attrName>style.visibility</p:attrName>
                                        </p:attrNameLst>
                                      </p:cBhvr>
                                      <p:to>
                                        <p:strVal val="visible"/>
                                      </p:to>
                                    </p:set>
                                    <p:animEffect transition="in" filter="barn(inVertical)">
                                      <p:cBhvr>
                                        <p:cTn id="112" dur="500"/>
                                        <p:tgtEl>
                                          <p:spTgt spid="2">
                                            <p:txEl>
                                              <p:pRg st="12" end="12"/>
                                            </p:txEl>
                                          </p:spTgt>
                                        </p:tgtEl>
                                      </p:cBhvr>
                                    </p:animEffect>
                                  </p:childTnLst>
                                </p:cTn>
                              </p:par>
                              <p:par>
                                <p:cTn id="113" presetID="16" presetClass="entr" presetSubtype="21" fill="hold" nodeType="withEffect">
                                  <p:stCondLst>
                                    <p:cond delay="0"/>
                                  </p:stCondLst>
                                  <p:childTnLst>
                                    <p:set>
                                      <p:cBhvr>
                                        <p:cTn id="114" dur="1" fill="hold">
                                          <p:stCondLst>
                                            <p:cond delay="0"/>
                                          </p:stCondLst>
                                        </p:cTn>
                                        <p:tgtEl>
                                          <p:spTgt spid="2">
                                            <p:txEl>
                                              <p:pRg st="13" end="13"/>
                                            </p:txEl>
                                          </p:spTgt>
                                        </p:tgtEl>
                                        <p:attrNameLst>
                                          <p:attrName>style.visibility</p:attrName>
                                        </p:attrNameLst>
                                      </p:cBhvr>
                                      <p:to>
                                        <p:strVal val="visible"/>
                                      </p:to>
                                    </p:set>
                                    <p:animEffect transition="in" filter="barn(inVertical)">
                                      <p:cBhvr>
                                        <p:cTn id="115" dur="500"/>
                                        <p:tgtEl>
                                          <p:spTgt spid="2">
                                            <p:txEl>
                                              <p:pRg st="13" end="13"/>
                                            </p:txEl>
                                          </p:spTgt>
                                        </p:tgtEl>
                                      </p:cBhvr>
                                    </p:animEffect>
                                  </p:childTnLst>
                                </p:cTn>
                              </p:par>
                              <p:par>
                                <p:cTn id="116" presetID="1" presetClass="entr" presetSubtype="0" fill="hold" nodeType="withEffect">
                                  <p:stCondLst>
                                    <p:cond delay="0"/>
                                  </p:stCondLst>
                                  <p:childTnLst>
                                    <p:set>
                                      <p:cBhvr>
                                        <p:cTn id="117"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966671-4447-CDD8-8D1C-AB7271BC39C2}"/>
              </a:ext>
            </a:extLst>
          </p:cNvPr>
          <p:cNvSpPr txBox="1"/>
          <p:nvPr/>
        </p:nvSpPr>
        <p:spPr>
          <a:xfrm>
            <a:off x="770373" y="751344"/>
            <a:ext cx="10369899" cy="5355312"/>
          </a:xfrm>
          <a:prstGeom prst="rect">
            <a:avLst/>
          </a:prstGeom>
          <a:noFill/>
        </p:spPr>
        <p:txBody>
          <a:bodyPr wrap="square" rtlCol="0">
            <a:spAutoFit/>
          </a:bodyPr>
          <a:lstStyle/>
          <a:p>
            <a:r>
              <a:rPr lang="en-US" b="1" dirty="0"/>
              <a:t>In this analysis, some important results were found as follows:</a:t>
            </a:r>
          </a:p>
          <a:p>
            <a:endParaRPr lang="en-US" dirty="0"/>
          </a:p>
          <a:p>
            <a:pPr marL="285750" indent="-285750">
              <a:buFont typeface="Wingdings" panose="05000000000000000000" pitchFamily="2" charset="2"/>
              <a:buChar char="q"/>
            </a:pPr>
            <a:r>
              <a:rPr lang="en-US" dirty="0"/>
              <a:t> The topic uses Machine Learning models to come up with the best model for predicting bankruptcy at companies.</a:t>
            </a:r>
          </a:p>
          <a:p>
            <a:pPr marL="285750" indent="-285750">
              <a:buFont typeface="Wingdings" panose="05000000000000000000" pitchFamily="2" charset="2"/>
              <a:buChar char="q"/>
            </a:pPr>
            <a:r>
              <a:rPr lang="en-US" dirty="0"/>
              <a:t> The best model given is the Random forest &amp; </a:t>
            </a:r>
            <a:r>
              <a:rPr lang="en-US" dirty="0" err="1"/>
              <a:t>XGBooster</a:t>
            </a:r>
            <a:r>
              <a:rPr lang="en-US" dirty="0"/>
              <a:t>.</a:t>
            </a:r>
          </a:p>
          <a:p>
            <a:pPr marL="285750" indent="-285750">
              <a:buFont typeface="Wingdings" panose="05000000000000000000" pitchFamily="2" charset="2"/>
              <a:buChar char="q"/>
            </a:pPr>
            <a:r>
              <a:rPr lang="en-US" dirty="0"/>
              <a:t> The accuracy of the Random forest model is 97.67%. ROC is very high (</a:t>
            </a:r>
            <a:r>
              <a:rPr lang="en-US" dirty="0" err="1"/>
              <a:t>auc</a:t>
            </a:r>
            <a:r>
              <a:rPr lang="en-US" dirty="0"/>
              <a:t> = 99.8%).</a:t>
            </a:r>
          </a:p>
          <a:p>
            <a:pPr marL="285750" indent="-285750">
              <a:buFont typeface="Wingdings" panose="05000000000000000000" pitchFamily="2" charset="2"/>
              <a:buChar char="q"/>
            </a:pPr>
            <a:r>
              <a:rPr lang="en-US" dirty="0"/>
              <a:t> The accuracy of the </a:t>
            </a:r>
            <a:r>
              <a:rPr lang="en-US" dirty="0" err="1"/>
              <a:t>XGBooster</a:t>
            </a:r>
            <a:r>
              <a:rPr lang="en-US" dirty="0"/>
              <a:t> model is 98.36%. ROC is very high (</a:t>
            </a:r>
            <a:r>
              <a:rPr lang="en-US" dirty="0" err="1"/>
              <a:t>auc</a:t>
            </a:r>
            <a:r>
              <a:rPr lang="en-US" dirty="0"/>
              <a:t> = 99.9%).</a:t>
            </a:r>
          </a:p>
          <a:p>
            <a:pPr marL="285750" indent="-285750">
              <a:buFont typeface="Wingdings" panose="05000000000000000000" pitchFamily="2" charset="2"/>
              <a:buChar char="q"/>
            </a:pPr>
            <a:endParaRPr lang="en-US" dirty="0"/>
          </a:p>
          <a:p>
            <a:r>
              <a:rPr lang="en-US" dirty="0"/>
              <a:t> </a:t>
            </a:r>
            <a:r>
              <a:rPr lang="en-US" b="1" dirty="0"/>
              <a:t>Top 10 features for Bankruptcy given by Random Forest Model:</a:t>
            </a:r>
            <a:endParaRPr lang="en-US" dirty="0"/>
          </a:p>
          <a:p>
            <a:pPr marL="285750" indent="-285750">
              <a:buFont typeface="Wingdings" panose="05000000000000000000" pitchFamily="2" charset="2"/>
              <a:buChar char="Ø"/>
            </a:pPr>
            <a:r>
              <a:rPr lang="en-US" dirty="0"/>
              <a:t>Continuous interest rate (after tax)</a:t>
            </a:r>
          </a:p>
          <a:p>
            <a:pPr marL="285750" indent="-285750">
              <a:buFont typeface="Wingdings" panose="05000000000000000000" pitchFamily="2" charset="2"/>
              <a:buChar char="Ø"/>
            </a:pPr>
            <a:r>
              <a:rPr lang="en-US" dirty="0"/>
              <a:t> Net Income to Total Assets</a:t>
            </a:r>
          </a:p>
          <a:p>
            <a:pPr marL="285750" indent="-285750">
              <a:buFont typeface="Wingdings" panose="05000000000000000000" pitchFamily="2" charset="2"/>
              <a:buChar char="Ø"/>
            </a:pPr>
            <a:r>
              <a:rPr lang="en-US" dirty="0"/>
              <a:t>Persistent EPS in the Last Four Seasons</a:t>
            </a:r>
          </a:p>
          <a:p>
            <a:pPr marL="285750" indent="-285750">
              <a:buFont typeface="Wingdings" panose="05000000000000000000" pitchFamily="2" charset="2"/>
              <a:buChar char="Ø"/>
            </a:pPr>
            <a:r>
              <a:rPr lang="en-US" dirty="0"/>
              <a:t> Borrowing dependency</a:t>
            </a:r>
          </a:p>
          <a:p>
            <a:pPr marL="285750" indent="-285750">
              <a:buFont typeface="Wingdings" panose="05000000000000000000" pitchFamily="2" charset="2"/>
              <a:buChar char="Ø"/>
            </a:pPr>
            <a:r>
              <a:rPr lang="en-US" dirty="0"/>
              <a:t> After-tax net Interest Rate</a:t>
            </a:r>
          </a:p>
          <a:p>
            <a:pPr marL="285750" indent="-285750">
              <a:buFont typeface="Wingdings" panose="05000000000000000000" pitchFamily="2" charset="2"/>
              <a:buChar char="Ø"/>
            </a:pPr>
            <a:r>
              <a:rPr lang="en-US" dirty="0"/>
              <a:t> Per Share Net profit before tax(Euro)</a:t>
            </a:r>
          </a:p>
          <a:p>
            <a:pPr marL="285750" indent="-285750">
              <a:buFont typeface="Wingdings" panose="05000000000000000000" pitchFamily="2" charset="2"/>
              <a:buChar char="Ø"/>
            </a:pPr>
            <a:r>
              <a:rPr lang="en-US" dirty="0"/>
              <a:t>ROA(C) before interest and depreciation before interest</a:t>
            </a:r>
          </a:p>
          <a:p>
            <a:pPr marL="285750" indent="-285750">
              <a:buFont typeface="Wingdings" panose="05000000000000000000" pitchFamily="2" charset="2"/>
              <a:buChar char="Ø"/>
            </a:pPr>
            <a:r>
              <a:rPr lang="en-US" dirty="0"/>
              <a:t> Net worth/Assets</a:t>
            </a:r>
          </a:p>
          <a:p>
            <a:pPr marL="285750" indent="-285750">
              <a:buFont typeface="Wingdings" panose="05000000000000000000" pitchFamily="2" charset="2"/>
              <a:buChar char="Ø"/>
            </a:pPr>
            <a:r>
              <a:rPr lang="en-US" dirty="0"/>
              <a:t>Net profit before tax/Paid-in capital</a:t>
            </a:r>
          </a:p>
          <a:p>
            <a:pPr marL="285750" indent="-285750">
              <a:buFont typeface="Wingdings" panose="05000000000000000000" pitchFamily="2" charset="2"/>
              <a:buChar char="Ø"/>
            </a:pPr>
            <a:r>
              <a:rPr lang="en-US" dirty="0"/>
              <a:t>Pre-tax net Interest Rate</a:t>
            </a:r>
            <a:endParaRPr lang="en-IN" dirty="0"/>
          </a:p>
        </p:txBody>
      </p:sp>
      <p:sp>
        <p:nvSpPr>
          <p:cNvPr id="3" name="TextBox 2">
            <a:extLst>
              <a:ext uri="{FF2B5EF4-FFF2-40B4-BE49-F238E27FC236}">
                <a16:creationId xmlns:a16="http://schemas.microsoft.com/office/drawing/2014/main" id="{7D0FC610-3DE3-1BF8-390E-87151A473177}"/>
              </a:ext>
            </a:extLst>
          </p:cNvPr>
          <p:cNvSpPr txBox="1"/>
          <p:nvPr/>
        </p:nvSpPr>
        <p:spPr>
          <a:xfrm>
            <a:off x="4180114" y="90435"/>
            <a:ext cx="7063992" cy="769441"/>
          </a:xfrm>
          <a:prstGeom prst="rect">
            <a:avLst/>
          </a:prstGeom>
          <a:noFill/>
        </p:spPr>
        <p:txBody>
          <a:bodyPr wrap="square" rtlCol="0">
            <a:spAutoFit/>
          </a:bodyPr>
          <a:lstStyle/>
          <a:p>
            <a:r>
              <a:rPr lang="en-IN" sz="4400" b="1" dirty="0">
                <a:solidFill>
                  <a:schemeClr val="accent2">
                    <a:lumMod val="75000"/>
                  </a:schemeClr>
                </a:solidFill>
                <a:latin typeface="Algerian" panose="04020705040A02060702" pitchFamily="82" charset="0"/>
              </a:rPr>
              <a:t>Conclusion</a:t>
            </a:r>
          </a:p>
        </p:txBody>
      </p:sp>
      <p:pic>
        <p:nvPicPr>
          <p:cNvPr id="7170" name="Picture 2" descr="Image result for Dollar Cartoon">
            <a:extLst>
              <a:ext uri="{FF2B5EF4-FFF2-40B4-BE49-F238E27FC236}">
                <a16:creationId xmlns:a16="http://schemas.microsoft.com/office/drawing/2014/main" id="{EAAD2440-7BA9-CCD8-006C-C2204C0FE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944" y="3239023"/>
            <a:ext cx="13811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barn(inVertical)">
                                      <p:cBhvr>
                                        <p:cTn id="25" dur="500"/>
                                        <p:tgtEl>
                                          <p:spTgt spid="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wipe(down)">
                                      <p:cBhvr>
                                        <p:cTn id="30" dur="580">
                                          <p:stCondLst>
                                            <p:cond delay="0"/>
                                          </p:stCondLst>
                                        </p:cTn>
                                        <p:tgtEl>
                                          <p:spTgt spid="2">
                                            <p:txEl>
                                              <p:pRg st="2" end="2"/>
                                            </p:txEl>
                                          </p:spTgt>
                                        </p:tgtEl>
                                      </p:cBhvr>
                                    </p:animEffect>
                                    <p:anim calcmode="lin" valueType="num">
                                      <p:cBhvr>
                                        <p:cTn id="31"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xEl>
                                              <p:pRg st="2" end="2"/>
                                            </p:txEl>
                                          </p:spTgt>
                                        </p:tgtEl>
                                      </p:cBhvr>
                                      <p:to x="100000" y="60000"/>
                                    </p:animScale>
                                    <p:animScale>
                                      <p:cBhvr>
                                        <p:cTn id="37" dur="166" decel="50000">
                                          <p:stCondLst>
                                            <p:cond delay="676"/>
                                          </p:stCondLst>
                                        </p:cTn>
                                        <p:tgtEl>
                                          <p:spTgt spid="2">
                                            <p:txEl>
                                              <p:pRg st="2" end="2"/>
                                            </p:txEl>
                                          </p:spTgt>
                                        </p:tgtEl>
                                      </p:cBhvr>
                                      <p:to x="100000" y="100000"/>
                                    </p:animScale>
                                    <p:animScale>
                                      <p:cBhvr>
                                        <p:cTn id="38" dur="26">
                                          <p:stCondLst>
                                            <p:cond delay="1312"/>
                                          </p:stCondLst>
                                        </p:cTn>
                                        <p:tgtEl>
                                          <p:spTgt spid="2">
                                            <p:txEl>
                                              <p:pRg st="2" end="2"/>
                                            </p:txEl>
                                          </p:spTgt>
                                        </p:tgtEl>
                                      </p:cBhvr>
                                      <p:to x="100000" y="80000"/>
                                    </p:animScale>
                                    <p:animScale>
                                      <p:cBhvr>
                                        <p:cTn id="39" dur="166" decel="50000">
                                          <p:stCondLst>
                                            <p:cond delay="1338"/>
                                          </p:stCondLst>
                                        </p:cTn>
                                        <p:tgtEl>
                                          <p:spTgt spid="2">
                                            <p:txEl>
                                              <p:pRg st="2" end="2"/>
                                            </p:txEl>
                                          </p:spTgt>
                                        </p:tgtEl>
                                      </p:cBhvr>
                                      <p:to x="100000" y="100000"/>
                                    </p:animScale>
                                    <p:animScale>
                                      <p:cBhvr>
                                        <p:cTn id="40" dur="26">
                                          <p:stCondLst>
                                            <p:cond delay="1642"/>
                                          </p:stCondLst>
                                        </p:cTn>
                                        <p:tgtEl>
                                          <p:spTgt spid="2">
                                            <p:txEl>
                                              <p:pRg st="2" end="2"/>
                                            </p:txEl>
                                          </p:spTgt>
                                        </p:tgtEl>
                                      </p:cBhvr>
                                      <p:to x="100000" y="90000"/>
                                    </p:animScale>
                                    <p:animScale>
                                      <p:cBhvr>
                                        <p:cTn id="41" dur="166" decel="50000">
                                          <p:stCondLst>
                                            <p:cond delay="1668"/>
                                          </p:stCondLst>
                                        </p:cTn>
                                        <p:tgtEl>
                                          <p:spTgt spid="2">
                                            <p:txEl>
                                              <p:pRg st="2" end="2"/>
                                            </p:txEl>
                                          </p:spTgt>
                                        </p:tgtEl>
                                      </p:cBhvr>
                                      <p:to x="100000" y="100000"/>
                                    </p:animScale>
                                    <p:animScale>
                                      <p:cBhvr>
                                        <p:cTn id="42" dur="26">
                                          <p:stCondLst>
                                            <p:cond delay="1808"/>
                                          </p:stCondLst>
                                        </p:cTn>
                                        <p:tgtEl>
                                          <p:spTgt spid="2">
                                            <p:txEl>
                                              <p:pRg st="2" end="2"/>
                                            </p:txEl>
                                          </p:spTgt>
                                        </p:tgtEl>
                                      </p:cBhvr>
                                      <p:to x="100000" y="95000"/>
                                    </p:animScale>
                                    <p:animScale>
                                      <p:cBhvr>
                                        <p:cTn id="43" dur="166" decel="50000">
                                          <p:stCondLst>
                                            <p:cond delay="1834"/>
                                          </p:stCondLst>
                                        </p:cTn>
                                        <p:tgtEl>
                                          <p:spTgt spid="2">
                                            <p:txEl>
                                              <p:pRg st="2" end="2"/>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wipe(down)">
                                      <p:cBhvr>
                                        <p:cTn id="48" dur="580">
                                          <p:stCondLst>
                                            <p:cond delay="0"/>
                                          </p:stCondLst>
                                        </p:cTn>
                                        <p:tgtEl>
                                          <p:spTgt spid="2">
                                            <p:txEl>
                                              <p:pRg st="3" end="3"/>
                                            </p:txEl>
                                          </p:spTgt>
                                        </p:tgtEl>
                                      </p:cBhvr>
                                    </p:animEffect>
                                    <p:anim calcmode="lin" valueType="num">
                                      <p:cBhvr>
                                        <p:cTn id="49"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2">
                                            <p:txEl>
                                              <p:pRg st="3" end="3"/>
                                            </p:txEl>
                                          </p:spTgt>
                                        </p:tgtEl>
                                      </p:cBhvr>
                                      <p:to x="100000" y="60000"/>
                                    </p:animScale>
                                    <p:animScale>
                                      <p:cBhvr>
                                        <p:cTn id="55" dur="166" decel="50000">
                                          <p:stCondLst>
                                            <p:cond delay="676"/>
                                          </p:stCondLst>
                                        </p:cTn>
                                        <p:tgtEl>
                                          <p:spTgt spid="2">
                                            <p:txEl>
                                              <p:pRg st="3" end="3"/>
                                            </p:txEl>
                                          </p:spTgt>
                                        </p:tgtEl>
                                      </p:cBhvr>
                                      <p:to x="100000" y="100000"/>
                                    </p:animScale>
                                    <p:animScale>
                                      <p:cBhvr>
                                        <p:cTn id="56" dur="26">
                                          <p:stCondLst>
                                            <p:cond delay="1312"/>
                                          </p:stCondLst>
                                        </p:cTn>
                                        <p:tgtEl>
                                          <p:spTgt spid="2">
                                            <p:txEl>
                                              <p:pRg st="3" end="3"/>
                                            </p:txEl>
                                          </p:spTgt>
                                        </p:tgtEl>
                                      </p:cBhvr>
                                      <p:to x="100000" y="80000"/>
                                    </p:animScale>
                                    <p:animScale>
                                      <p:cBhvr>
                                        <p:cTn id="57" dur="166" decel="50000">
                                          <p:stCondLst>
                                            <p:cond delay="1338"/>
                                          </p:stCondLst>
                                        </p:cTn>
                                        <p:tgtEl>
                                          <p:spTgt spid="2">
                                            <p:txEl>
                                              <p:pRg st="3" end="3"/>
                                            </p:txEl>
                                          </p:spTgt>
                                        </p:tgtEl>
                                      </p:cBhvr>
                                      <p:to x="100000" y="100000"/>
                                    </p:animScale>
                                    <p:animScale>
                                      <p:cBhvr>
                                        <p:cTn id="58" dur="26">
                                          <p:stCondLst>
                                            <p:cond delay="1642"/>
                                          </p:stCondLst>
                                        </p:cTn>
                                        <p:tgtEl>
                                          <p:spTgt spid="2">
                                            <p:txEl>
                                              <p:pRg st="3" end="3"/>
                                            </p:txEl>
                                          </p:spTgt>
                                        </p:tgtEl>
                                      </p:cBhvr>
                                      <p:to x="100000" y="90000"/>
                                    </p:animScale>
                                    <p:animScale>
                                      <p:cBhvr>
                                        <p:cTn id="59" dur="166" decel="50000">
                                          <p:stCondLst>
                                            <p:cond delay="1668"/>
                                          </p:stCondLst>
                                        </p:cTn>
                                        <p:tgtEl>
                                          <p:spTgt spid="2">
                                            <p:txEl>
                                              <p:pRg st="3" end="3"/>
                                            </p:txEl>
                                          </p:spTgt>
                                        </p:tgtEl>
                                      </p:cBhvr>
                                      <p:to x="100000" y="100000"/>
                                    </p:animScale>
                                    <p:animScale>
                                      <p:cBhvr>
                                        <p:cTn id="60" dur="26">
                                          <p:stCondLst>
                                            <p:cond delay="1808"/>
                                          </p:stCondLst>
                                        </p:cTn>
                                        <p:tgtEl>
                                          <p:spTgt spid="2">
                                            <p:txEl>
                                              <p:pRg st="3" end="3"/>
                                            </p:txEl>
                                          </p:spTgt>
                                        </p:tgtEl>
                                      </p:cBhvr>
                                      <p:to x="100000" y="95000"/>
                                    </p:animScale>
                                    <p:animScale>
                                      <p:cBhvr>
                                        <p:cTn id="61" dur="166" decel="50000">
                                          <p:stCondLst>
                                            <p:cond delay="1834"/>
                                          </p:stCondLst>
                                        </p:cTn>
                                        <p:tgtEl>
                                          <p:spTgt spid="2">
                                            <p:txEl>
                                              <p:pRg st="3" end="3"/>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2">
                                            <p:txEl>
                                              <p:pRg st="4" end="4"/>
                                            </p:txEl>
                                          </p:spTgt>
                                        </p:tgtEl>
                                        <p:attrNameLst>
                                          <p:attrName>style.visibility</p:attrName>
                                        </p:attrNameLst>
                                      </p:cBhvr>
                                      <p:to>
                                        <p:strVal val="visible"/>
                                      </p:to>
                                    </p:set>
                                    <p:animEffect transition="in" filter="wipe(down)">
                                      <p:cBhvr>
                                        <p:cTn id="66" dur="580">
                                          <p:stCondLst>
                                            <p:cond delay="0"/>
                                          </p:stCondLst>
                                        </p:cTn>
                                        <p:tgtEl>
                                          <p:spTgt spid="2">
                                            <p:txEl>
                                              <p:pRg st="4" end="4"/>
                                            </p:txEl>
                                          </p:spTgt>
                                        </p:tgtEl>
                                      </p:cBhvr>
                                    </p:animEffect>
                                    <p:anim calcmode="lin" valueType="num">
                                      <p:cBhvr>
                                        <p:cTn id="67"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2">
                                            <p:txEl>
                                              <p:pRg st="4" end="4"/>
                                            </p:txEl>
                                          </p:spTgt>
                                        </p:tgtEl>
                                      </p:cBhvr>
                                      <p:to x="100000" y="60000"/>
                                    </p:animScale>
                                    <p:animScale>
                                      <p:cBhvr>
                                        <p:cTn id="73" dur="166" decel="50000">
                                          <p:stCondLst>
                                            <p:cond delay="676"/>
                                          </p:stCondLst>
                                        </p:cTn>
                                        <p:tgtEl>
                                          <p:spTgt spid="2">
                                            <p:txEl>
                                              <p:pRg st="4" end="4"/>
                                            </p:txEl>
                                          </p:spTgt>
                                        </p:tgtEl>
                                      </p:cBhvr>
                                      <p:to x="100000" y="100000"/>
                                    </p:animScale>
                                    <p:animScale>
                                      <p:cBhvr>
                                        <p:cTn id="74" dur="26">
                                          <p:stCondLst>
                                            <p:cond delay="1312"/>
                                          </p:stCondLst>
                                        </p:cTn>
                                        <p:tgtEl>
                                          <p:spTgt spid="2">
                                            <p:txEl>
                                              <p:pRg st="4" end="4"/>
                                            </p:txEl>
                                          </p:spTgt>
                                        </p:tgtEl>
                                      </p:cBhvr>
                                      <p:to x="100000" y="80000"/>
                                    </p:animScale>
                                    <p:animScale>
                                      <p:cBhvr>
                                        <p:cTn id="75" dur="166" decel="50000">
                                          <p:stCondLst>
                                            <p:cond delay="1338"/>
                                          </p:stCondLst>
                                        </p:cTn>
                                        <p:tgtEl>
                                          <p:spTgt spid="2">
                                            <p:txEl>
                                              <p:pRg st="4" end="4"/>
                                            </p:txEl>
                                          </p:spTgt>
                                        </p:tgtEl>
                                      </p:cBhvr>
                                      <p:to x="100000" y="100000"/>
                                    </p:animScale>
                                    <p:animScale>
                                      <p:cBhvr>
                                        <p:cTn id="76" dur="26">
                                          <p:stCondLst>
                                            <p:cond delay="1642"/>
                                          </p:stCondLst>
                                        </p:cTn>
                                        <p:tgtEl>
                                          <p:spTgt spid="2">
                                            <p:txEl>
                                              <p:pRg st="4" end="4"/>
                                            </p:txEl>
                                          </p:spTgt>
                                        </p:tgtEl>
                                      </p:cBhvr>
                                      <p:to x="100000" y="90000"/>
                                    </p:animScale>
                                    <p:animScale>
                                      <p:cBhvr>
                                        <p:cTn id="77" dur="166" decel="50000">
                                          <p:stCondLst>
                                            <p:cond delay="1668"/>
                                          </p:stCondLst>
                                        </p:cTn>
                                        <p:tgtEl>
                                          <p:spTgt spid="2">
                                            <p:txEl>
                                              <p:pRg st="4" end="4"/>
                                            </p:txEl>
                                          </p:spTgt>
                                        </p:tgtEl>
                                      </p:cBhvr>
                                      <p:to x="100000" y="100000"/>
                                    </p:animScale>
                                    <p:animScale>
                                      <p:cBhvr>
                                        <p:cTn id="78" dur="26">
                                          <p:stCondLst>
                                            <p:cond delay="1808"/>
                                          </p:stCondLst>
                                        </p:cTn>
                                        <p:tgtEl>
                                          <p:spTgt spid="2">
                                            <p:txEl>
                                              <p:pRg st="4" end="4"/>
                                            </p:txEl>
                                          </p:spTgt>
                                        </p:tgtEl>
                                      </p:cBhvr>
                                      <p:to x="100000" y="95000"/>
                                    </p:animScale>
                                    <p:animScale>
                                      <p:cBhvr>
                                        <p:cTn id="79" dur="166" decel="50000">
                                          <p:stCondLst>
                                            <p:cond delay="1834"/>
                                          </p:stCondLst>
                                        </p:cTn>
                                        <p:tgtEl>
                                          <p:spTgt spid="2">
                                            <p:txEl>
                                              <p:pRg st="4" end="4"/>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nodeType="clickEffect">
                                  <p:stCondLst>
                                    <p:cond delay="0"/>
                                  </p:stCondLst>
                                  <p:childTnLst>
                                    <p:set>
                                      <p:cBhvr>
                                        <p:cTn id="83" dur="1" fill="hold">
                                          <p:stCondLst>
                                            <p:cond delay="0"/>
                                          </p:stCondLst>
                                        </p:cTn>
                                        <p:tgtEl>
                                          <p:spTgt spid="2">
                                            <p:txEl>
                                              <p:pRg st="5" end="5"/>
                                            </p:txEl>
                                          </p:spTgt>
                                        </p:tgtEl>
                                        <p:attrNameLst>
                                          <p:attrName>style.visibility</p:attrName>
                                        </p:attrNameLst>
                                      </p:cBhvr>
                                      <p:to>
                                        <p:strVal val="visible"/>
                                      </p:to>
                                    </p:set>
                                    <p:animEffect transition="in" filter="wipe(down)">
                                      <p:cBhvr>
                                        <p:cTn id="84" dur="580">
                                          <p:stCondLst>
                                            <p:cond delay="0"/>
                                          </p:stCondLst>
                                        </p:cTn>
                                        <p:tgtEl>
                                          <p:spTgt spid="2">
                                            <p:txEl>
                                              <p:pRg st="5" end="5"/>
                                            </p:txEl>
                                          </p:spTgt>
                                        </p:tgtEl>
                                      </p:cBhvr>
                                    </p:animEffect>
                                    <p:anim calcmode="lin" valueType="num">
                                      <p:cBhvr>
                                        <p:cTn id="85"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2">
                                            <p:txEl>
                                              <p:pRg st="5" end="5"/>
                                            </p:txEl>
                                          </p:spTgt>
                                        </p:tgtEl>
                                      </p:cBhvr>
                                      <p:to x="100000" y="60000"/>
                                    </p:animScale>
                                    <p:animScale>
                                      <p:cBhvr>
                                        <p:cTn id="91" dur="166" decel="50000">
                                          <p:stCondLst>
                                            <p:cond delay="676"/>
                                          </p:stCondLst>
                                        </p:cTn>
                                        <p:tgtEl>
                                          <p:spTgt spid="2">
                                            <p:txEl>
                                              <p:pRg st="5" end="5"/>
                                            </p:txEl>
                                          </p:spTgt>
                                        </p:tgtEl>
                                      </p:cBhvr>
                                      <p:to x="100000" y="100000"/>
                                    </p:animScale>
                                    <p:animScale>
                                      <p:cBhvr>
                                        <p:cTn id="92" dur="26">
                                          <p:stCondLst>
                                            <p:cond delay="1312"/>
                                          </p:stCondLst>
                                        </p:cTn>
                                        <p:tgtEl>
                                          <p:spTgt spid="2">
                                            <p:txEl>
                                              <p:pRg st="5" end="5"/>
                                            </p:txEl>
                                          </p:spTgt>
                                        </p:tgtEl>
                                      </p:cBhvr>
                                      <p:to x="100000" y="80000"/>
                                    </p:animScale>
                                    <p:animScale>
                                      <p:cBhvr>
                                        <p:cTn id="93" dur="166" decel="50000">
                                          <p:stCondLst>
                                            <p:cond delay="1338"/>
                                          </p:stCondLst>
                                        </p:cTn>
                                        <p:tgtEl>
                                          <p:spTgt spid="2">
                                            <p:txEl>
                                              <p:pRg st="5" end="5"/>
                                            </p:txEl>
                                          </p:spTgt>
                                        </p:tgtEl>
                                      </p:cBhvr>
                                      <p:to x="100000" y="100000"/>
                                    </p:animScale>
                                    <p:animScale>
                                      <p:cBhvr>
                                        <p:cTn id="94" dur="26">
                                          <p:stCondLst>
                                            <p:cond delay="1642"/>
                                          </p:stCondLst>
                                        </p:cTn>
                                        <p:tgtEl>
                                          <p:spTgt spid="2">
                                            <p:txEl>
                                              <p:pRg st="5" end="5"/>
                                            </p:txEl>
                                          </p:spTgt>
                                        </p:tgtEl>
                                      </p:cBhvr>
                                      <p:to x="100000" y="90000"/>
                                    </p:animScale>
                                    <p:animScale>
                                      <p:cBhvr>
                                        <p:cTn id="95" dur="166" decel="50000">
                                          <p:stCondLst>
                                            <p:cond delay="1668"/>
                                          </p:stCondLst>
                                        </p:cTn>
                                        <p:tgtEl>
                                          <p:spTgt spid="2">
                                            <p:txEl>
                                              <p:pRg st="5" end="5"/>
                                            </p:txEl>
                                          </p:spTgt>
                                        </p:tgtEl>
                                      </p:cBhvr>
                                      <p:to x="100000" y="100000"/>
                                    </p:animScale>
                                    <p:animScale>
                                      <p:cBhvr>
                                        <p:cTn id="96" dur="26">
                                          <p:stCondLst>
                                            <p:cond delay="1808"/>
                                          </p:stCondLst>
                                        </p:cTn>
                                        <p:tgtEl>
                                          <p:spTgt spid="2">
                                            <p:txEl>
                                              <p:pRg st="5" end="5"/>
                                            </p:txEl>
                                          </p:spTgt>
                                        </p:tgtEl>
                                      </p:cBhvr>
                                      <p:to x="100000" y="95000"/>
                                    </p:animScale>
                                    <p:animScale>
                                      <p:cBhvr>
                                        <p:cTn id="97" dur="166" decel="50000">
                                          <p:stCondLst>
                                            <p:cond delay="1834"/>
                                          </p:stCondLst>
                                        </p:cTn>
                                        <p:tgtEl>
                                          <p:spTgt spid="2">
                                            <p:txEl>
                                              <p:pRg st="5" end="5"/>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2">
                                            <p:txEl>
                                              <p:pRg st="7" end="7"/>
                                            </p:txEl>
                                          </p:spTgt>
                                        </p:tgtEl>
                                        <p:attrNameLst>
                                          <p:attrName>style.visibility</p:attrName>
                                        </p:attrNameLst>
                                      </p:cBhvr>
                                      <p:to>
                                        <p:strVal val="visible"/>
                                      </p:to>
                                    </p:set>
                                    <p:animEffect transition="in" filter="barn(inVertical)">
                                      <p:cBhvr>
                                        <p:cTn id="102" dur="500"/>
                                        <p:tgtEl>
                                          <p:spTgt spid="2">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2">
                                            <p:txEl>
                                              <p:pRg st="8" end="8"/>
                                            </p:txEl>
                                          </p:spTgt>
                                        </p:tgtEl>
                                        <p:attrNameLst>
                                          <p:attrName>style.visibility</p:attrName>
                                        </p:attrNameLst>
                                      </p:cBhvr>
                                      <p:to>
                                        <p:strVal val="visible"/>
                                      </p:to>
                                    </p:set>
                                    <p:animEffect transition="in" filter="barn(inVertical)">
                                      <p:cBhvr>
                                        <p:cTn id="107" dur="500"/>
                                        <p:tgtEl>
                                          <p:spTgt spid="2">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2">
                                            <p:txEl>
                                              <p:pRg st="9" end="9"/>
                                            </p:txEl>
                                          </p:spTgt>
                                        </p:tgtEl>
                                        <p:attrNameLst>
                                          <p:attrName>style.visibility</p:attrName>
                                        </p:attrNameLst>
                                      </p:cBhvr>
                                      <p:to>
                                        <p:strVal val="visible"/>
                                      </p:to>
                                    </p:set>
                                    <p:animEffect transition="in" filter="barn(inVertical)">
                                      <p:cBhvr>
                                        <p:cTn id="112" dur="500"/>
                                        <p:tgtEl>
                                          <p:spTgt spid="2">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2">
                                            <p:txEl>
                                              <p:pRg st="10" end="10"/>
                                            </p:txEl>
                                          </p:spTgt>
                                        </p:tgtEl>
                                        <p:attrNameLst>
                                          <p:attrName>style.visibility</p:attrName>
                                        </p:attrNameLst>
                                      </p:cBhvr>
                                      <p:to>
                                        <p:strVal val="visible"/>
                                      </p:to>
                                    </p:set>
                                    <p:animEffect transition="in" filter="barn(inVertical)">
                                      <p:cBhvr>
                                        <p:cTn id="117" dur="500"/>
                                        <p:tgtEl>
                                          <p:spTgt spid="2">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2">
                                            <p:txEl>
                                              <p:pRg st="11" end="11"/>
                                            </p:txEl>
                                          </p:spTgt>
                                        </p:tgtEl>
                                        <p:attrNameLst>
                                          <p:attrName>style.visibility</p:attrName>
                                        </p:attrNameLst>
                                      </p:cBhvr>
                                      <p:to>
                                        <p:strVal val="visible"/>
                                      </p:to>
                                    </p:set>
                                    <p:animEffect transition="in" filter="barn(inVertical)">
                                      <p:cBhvr>
                                        <p:cTn id="122" dur="500"/>
                                        <p:tgtEl>
                                          <p:spTgt spid="2">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nodeType="clickEffect">
                                  <p:stCondLst>
                                    <p:cond delay="0"/>
                                  </p:stCondLst>
                                  <p:childTnLst>
                                    <p:set>
                                      <p:cBhvr>
                                        <p:cTn id="126" dur="1" fill="hold">
                                          <p:stCondLst>
                                            <p:cond delay="0"/>
                                          </p:stCondLst>
                                        </p:cTn>
                                        <p:tgtEl>
                                          <p:spTgt spid="2">
                                            <p:txEl>
                                              <p:pRg st="12" end="12"/>
                                            </p:txEl>
                                          </p:spTgt>
                                        </p:tgtEl>
                                        <p:attrNameLst>
                                          <p:attrName>style.visibility</p:attrName>
                                        </p:attrNameLst>
                                      </p:cBhvr>
                                      <p:to>
                                        <p:strVal val="visible"/>
                                      </p:to>
                                    </p:set>
                                    <p:animEffect transition="in" filter="barn(inVertical)">
                                      <p:cBhvr>
                                        <p:cTn id="127" dur="500"/>
                                        <p:tgtEl>
                                          <p:spTgt spid="2">
                                            <p:txEl>
                                              <p:pRg st="12" end="1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2">
                                            <p:txEl>
                                              <p:pRg st="13" end="13"/>
                                            </p:txEl>
                                          </p:spTgt>
                                        </p:tgtEl>
                                        <p:attrNameLst>
                                          <p:attrName>style.visibility</p:attrName>
                                        </p:attrNameLst>
                                      </p:cBhvr>
                                      <p:to>
                                        <p:strVal val="visible"/>
                                      </p:to>
                                    </p:set>
                                    <p:animEffect transition="in" filter="barn(inVertical)">
                                      <p:cBhvr>
                                        <p:cTn id="132" dur="500"/>
                                        <p:tgtEl>
                                          <p:spTgt spid="2">
                                            <p:txEl>
                                              <p:pRg st="13" end="1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nodeType="clickEffect">
                                  <p:stCondLst>
                                    <p:cond delay="0"/>
                                  </p:stCondLst>
                                  <p:childTnLst>
                                    <p:set>
                                      <p:cBhvr>
                                        <p:cTn id="136" dur="1" fill="hold">
                                          <p:stCondLst>
                                            <p:cond delay="0"/>
                                          </p:stCondLst>
                                        </p:cTn>
                                        <p:tgtEl>
                                          <p:spTgt spid="2">
                                            <p:txEl>
                                              <p:pRg st="14" end="14"/>
                                            </p:txEl>
                                          </p:spTgt>
                                        </p:tgtEl>
                                        <p:attrNameLst>
                                          <p:attrName>style.visibility</p:attrName>
                                        </p:attrNameLst>
                                      </p:cBhvr>
                                      <p:to>
                                        <p:strVal val="visible"/>
                                      </p:to>
                                    </p:set>
                                    <p:animEffect transition="in" filter="barn(inVertical)">
                                      <p:cBhvr>
                                        <p:cTn id="137" dur="500"/>
                                        <p:tgtEl>
                                          <p:spTgt spid="2">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nodeType="clickEffect">
                                  <p:stCondLst>
                                    <p:cond delay="0"/>
                                  </p:stCondLst>
                                  <p:childTnLst>
                                    <p:set>
                                      <p:cBhvr>
                                        <p:cTn id="141" dur="1" fill="hold">
                                          <p:stCondLst>
                                            <p:cond delay="0"/>
                                          </p:stCondLst>
                                        </p:cTn>
                                        <p:tgtEl>
                                          <p:spTgt spid="2">
                                            <p:txEl>
                                              <p:pRg st="15" end="15"/>
                                            </p:txEl>
                                          </p:spTgt>
                                        </p:tgtEl>
                                        <p:attrNameLst>
                                          <p:attrName>style.visibility</p:attrName>
                                        </p:attrNameLst>
                                      </p:cBhvr>
                                      <p:to>
                                        <p:strVal val="visible"/>
                                      </p:to>
                                    </p:set>
                                    <p:animEffect transition="in" filter="barn(inVertical)">
                                      <p:cBhvr>
                                        <p:cTn id="142" dur="500"/>
                                        <p:tgtEl>
                                          <p:spTgt spid="2">
                                            <p:txEl>
                                              <p:pRg st="15" end="15"/>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nodeType="clickEffect">
                                  <p:stCondLst>
                                    <p:cond delay="0"/>
                                  </p:stCondLst>
                                  <p:childTnLst>
                                    <p:set>
                                      <p:cBhvr>
                                        <p:cTn id="146" dur="1" fill="hold">
                                          <p:stCondLst>
                                            <p:cond delay="0"/>
                                          </p:stCondLst>
                                        </p:cTn>
                                        <p:tgtEl>
                                          <p:spTgt spid="2">
                                            <p:txEl>
                                              <p:pRg st="16" end="16"/>
                                            </p:txEl>
                                          </p:spTgt>
                                        </p:tgtEl>
                                        <p:attrNameLst>
                                          <p:attrName>style.visibility</p:attrName>
                                        </p:attrNameLst>
                                      </p:cBhvr>
                                      <p:to>
                                        <p:strVal val="visible"/>
                                      </p:to>
                                    </p:set>
                                    <p:animEffect transition="in" filter="barn(inVertical)">
                                      <p:cBhvr>
                                        <p:cTn id="147" dur="500"/>
                                        <p:tgtEl>
                                          <p:spTgt spid="2">
                                            <p:txEl>
                                              <p:pRg st="16" end="16"/>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21" fill="hold" nodeType="clickEffect">
                                  <p:stCondLst>
                                    <p:cond delay="0"/>
                                  </p:stCondLst>
                                  <p:childTnLst>
                                    <p:set>
                                      <p:cBhvr>
                                        <p:cTn id="151" dur="1" fill="hold">
                                          <p:stCondLst>
                                            <p:cond delay="0"/>
                                          </p:stCondLst>
                                        </p:cTn>
                                        <p:tgtEl>
                                          <p:spTgt spid="2">
                                            <p:txEl>
                                              <p:pRg st="17" end="17"/>
                                            </p:txEl>
                                          </p:spTgt>
                                        </p:tgtEl>
                                        <p:attrNameLst>
                                          <p:attrName>style.visibility</p:attrName>
                                        </p:attrNameLst>
                                      </p:cBhvr>
                                      <p:to>
                                        <p:strVal val="visible"/>
                                      </p:to>
                                    </p:set>
                                    <p:animEffect transition="in" filter="barn(inVertical)">
                                      <p:cBhvr>
                                        <p:cTn id="152" dur="500"/>
                                        <p:tgtEl>
                                          <p:spTgt spid="2">
                                            <p:txEl>
                                              <p:pRg st="17" end="17"/>
                                            </p:txEl>
                                          </p:spTgt>
                                        </p:tgtEl>
                                      </p:cBhvr>
                                    </p:animEffect>
                                  </p:childTnLst>
                                </p:cTn>
                              </p:par>
                              <p:par>
                                <p:cTn id="153" presetID="1" presetClass="entr" presetSubtype="0" fill="hold" nodeType="withEffect">
                                  <p:stCondLst>
                                    <p:cond delay="0"/>
                                  </p:stCondLst>
                                  <p:childTnLst>
                                    <p:set>
                                      <p:cBhvr>
                                        <p:cTn id="154"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B1FAF-E8E1-3B53-D76F-607BEFD98D1E}"/>
              </a:ext>
            </a:extLst>
          </p:cNvPr>
          <p:cNvSpPr txBox="1"/>
          <p:nvPr/>
        </p:nvSpPr>
        <p:spPr>
          <a:xfrm>
            <a:off x="3848519" y="150725"/>
            <a:ext cx="3918857" cy="830997"/>
          </a:xfrm>
          <a:prstGeom prst="rect">
            <a:avLst/>
          </a:prstGeom>
          <a:noFill/>
        </p:spPr>
        <p:txBody>
          <a:bodyPr wrap="square" rtlCol="0">
            <a:spAutoFit/>
          </a:bodyPr>
          <a:lstStyle/>
          <a:p>
            <a:r>
              <a:rPr lang="en-IN" sz="4800" b="1" dirty="0">
                <a:solidFill>
                  <a:schemeClr val="accent2">
                    <a:lumMod val="75000"/>
                  </a:schemeClr>
                </a:solidFill>
                <a:latin typeface="Algerian" panose="04020705040A02060702" pitchFamily="82" charset="0"/>
              </a:rPr>
              <a:t>Suggestion</a:t>
            </a:r>
          </a:p>
        </p:txBody>
      </p:sp>
      <p:sp>
        <p:nvSpPr>
          <p:cNvPr id="3" name="TextBox 2">
            <a:extLst>
              <a:ext uri="{FF2B5EF4-FFF2-40B4-BE49-F238E27FC236}">
                <a16:creationId xmlns:a16="http://schemas.microsoft.com/office/drawing/2014/main" id="{A639F188-11A9-002B-78B0-B05D09731099}"/>
              </a:ext>
            </a:extLst>
          </p:cNvPr>
          <p:cNvSpPr txBox="1"/>
          <p:nvPr/>
        </p:nvSpPr>
        <p:spPr>
          <a:xfrm>
            <a:off x="257070" y="1519873"/>
            <a:ext cx="1193493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Helvetica Neue"/>
              </a:rPr>
              <a:t>Forecasts of corporate default are used in various sectors across the economy. Corporations can diagnose their current condition based on predictive models and establish their strategies. Executives can run their businesses more stably by managing key metrics that influence a company's default risk. Investors can modify their strategies and improve their portfolios by checking the company's likelihood of default.</a:t>
            </a:r>
          </a:p>
          <a:p>
            <a:endParaRPr lang="en-US" dirty="0">
              <a:latin typeface="Helvetica Neue"/>
            </a:endParaRPr>
          </a:p>
          <a:p>
            <a:pPr marL="285750" indent="-285750">
              <a:buFont typeface="Wingdings" panose="05000000000000000000" pitchFamily="2" charset="2"/>
              <a:buChar char="q"/>
            </a:pPr>
            <a:r>
              <a:rPr lang="en-US" dirty="0">
                <a:latin typeface="Helvetica Neue"/>
              </a:rPr>
              <a:t>Additionally, governments can establish macroprudential policies and improve related financial regulations using corporate default predictions. In these ways, default prediction models help design and improve financial systems. </a:t>
            </a:r>
          </a:p>
          <a:p>
            <a:endParaRPr lang="en-US" dirty="0">
              <a:latin typeface="Helvetica Neue"/>
            </a:endParaRPr>
          </a:p>
          <a:p>
            <a:pPr marL="285750" indent="-285750">
              <a:buFont typeface="Wingdings" panose="05000000000000000000" pitchFamily="2" charset="2"/>
              <a:buChar char="q"/>
            </a:pPr>
            <a:r>
              <a:rPr lang="en-US" dirty="0">
                <a:latin typeface="Helvetica Neue"/>
              </a:rPr>
              <a:t>Additionally, using machine learning algorithms and statistical models, corporate default predictions are at the forefront of advanced financial engineering. The recent global financial crisis and the increase in credit risk have further highlighted the importance of this sector. Because of their importance, corporate default predictions have been widely studied.</a:t>
            </a:r>
          </a:p>
          <a:p>
            <a:endParaRPr lang="en-IN" dirty="0"/>
          </a:p>
        </p:txBody>
      </p:sp>
    </p:spTree>
    <p:extLst>
      <p:ext uri="{BB962C8B-B14F-4D97-AF65-F5344CB8AC3E}">
        <p14:creationId xmlns:p14="http://schemas.microsoft.com/office/powerpoint/2010/main" val="27935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5F59AE-05ED-5055-DA16-1213CA8A41CB}"/>
              </a:ext>
            </a:extLst>
          </p:cNvPr>
          <p:cNvSpPr txBox="1"/>
          <p:nvPr/>
        </p:nvSpPr>
        <p:spPr>
          <a:xfrm>
            <a:off x="1276141" y="239307"/>
            <a:ext cx="9967965" cy="1200329"/>
          </a:xfrm>
          <a:prstGeom prst="rect">
            <a:avLst/>
          </a:prstGeom>
          <a:noFill/>
        </p:spPr>
        <p:txBody>
          <a:bodyPr wrap="square" rtlCol="0">
            <a:spAutoFit/>
          </a:bodyPr>
          <a:lstStyle/>
          <a:p>
            <a:r>
              <a:rPr lang="en-US" b="1" dirty="0"/>
              <a:t>In short, building a model to predict default risk (or bankruptcy risk) is very important for every business. Therefore, when undertaking corporate default forecasting, it is necessary to choose an appropriate method that can provide appropriate information for forecasting purposes, which requires a thorough understanding of the appropriate use of each method.</a:t>
            </a:r>
            <a:endParaRPr lang="en-IN" b="1" dirty="0"/>
          </a:p>
        </p:txBody>
      </p:sp>
      <p:sp>
        <p:nvSpPr>
          <p:cNvPr id="2" name="TextBox 1">
            <a:extLst>
              <a:ext uri="{FF2B5EF4-FFF2-40B4-BE49-F238E27FC236}">
                <a16:creationId xmlns:a16="http://schemas.microsoft.com/office/drawing/2014/main" id="{AD3BB862-8CB0-3FD5-7B36-7EFBA4B1DC07}"/>
              </a:ext>
            </a:extLst>
          </p:cNvPr>
          <p:cNvSpPr txBox="1"/>
          <p:nvPr/>
        </p:nvSpPr>
        <p:spPr>
          <a:xfrm>
            <a:off x="251211" y="4690154"/>
            <a:ext cx="4511708" cy="830997"/>
          </a:xfrm>
          <a:prstGeom prst="rect">
            <a:avLst/>
          </a:prstGeom>
          <a:noFill/>
        </p:spPr>
        <p:txBody>
          <a:bodyPr wrap="square" rtlCol="0">
            <a:spAutoFit/>
          </a:bodyPr>
          <a:lstStyle/>
          <a:p>
            <a:r>
              <a:rPr lang="en-IN" sz="4800" b="1" dirty="0">
                <a:solidFill>
                  <a:schemeClr val="accent2">
                    <a:lumMod val="75000"/>
                  </a:schemeClr>
                </a:solidFill>
                <a:latin typeface="Algerian" panose="04020705040A02060702" pitchFamily="82" charset="0"/>
              </a:rPr>
              <a:t>THANK YOU……</a:t>
            </a:r>
          </a:p>
        </p:txBody>
      </p:sp>
      <p:pic>
        <p:nvPicPr>
          <p:cNvPr id="1026" name="Picture 2" descr="Welcome: To Long Island’s Bankruptcy, Foreclosure, Negotiation ...">
            <a:extLst>
              <a:ext uri="{FF2B5EF4-FFF2-40B4-BE49-F238E27FC236}">
                <a16:creationId xmlns:a16="http://schemas.microsoft.com/office/drawing/2014/main" id="{A10648C2-841C-DA3B-2BFB-10315C1CF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106" y="1531968"/>
            <a:ext cx="7847761" cy="3055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0873E2D-EBF6-8B8D-3274-FD83C41182C0}"/>
              </a:ext>
            </a:extLst>
          </p:cNvPr>
          <p:cNvSpPr txBox="1"/>
          <p:nvPr/>
        </p:nvSpPr>
        <p:spPr>
          <a:xfrm>
            <a:off x="341644" y="5521151"/>
            <a:ext cx="9522489" cy="369332"/>
          </a:xfrm>
          <a:prstGeom prst="rect">
            <a:avLst/>
          </a:prstGeom>
          <a:noFill/>
        </p:spPr>
        <p:txBody>
          <a:bodyPr wrap="square" rtlCol="0">
            <a:spAutoFit/>
          </a:bodyPr>
          <a:lstStyle/>
          <a:p>
            <a:r>
              <a:rPr lang="en-IN" b="1" dirty="0"/>
              <a:t>https://drive.google.com/drive/folders/1QIbmMZqdKIFVEhYxLrFD1073g6P6PBOb?usp=drive_link</a:t>
            </a:r>
          </a:p>
        </p:txBody>
      </p:sp>
    </p:spTree>
    <p:extLst>
      <p:ext uri="{BB962C8B-B14F-4D97-AF65-F5344CB8AC3E}">
        <p14:creationId xmlns:p14="http://schemas.microsoft.com/office/powerpoint/2010/main" val="127841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2000"/>
                                        <p:tgtEl>
                                          <p:spTgt spid="1026"/>
                                        </p:tgtEl>
                                      </p:cBhvr>
                                    </p:animEffect>
                                    <p:anim calcmode="lin" valueType="num">
                                      <p:cBhvr>
                                        <p:cTn id="26" dur="2000" fill="hold"/>
                                        <p:tgtEl>
                                          <p:spTgt spid="1026"/>
                                        </p:tgtEl>
                                        <p:attrNameLst>
                                          <p:attrName>ppt_w</p:attrName>
                                        </p:attrNameLst>
                                      </p:cBhvr>
                                      <p:tavLst>
                                        <p:tav tm="0" fmla="#ppt_w*sin(2.5*pi*$)">
                                          <p:val>
                                            <p:fltVal val="0"/>
                                          </p:val>
                                        </p:tav>
                                        <p:tav tm="100000">
                                          <p:val>
                                            <p:fltVal val="1"/>
                                          </p:val>
                                        </p:tav>
                                      </p:tavLst>
                                    </p:anim>
                                    <p:anim calcmode="lin" valueType="num">
                                      <p:cBhvr>
                                        <p:cTn id="27"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80">
                                          <p:stCondLst>
                                            <p:cond delay="0"/>
                                          </p:stCondLst>
                                        </p:cTn>
                                        <p:tgtEl>
                                          <p:spTgt spid="2"/>
                                        </p:tgtEl>
                                      </p:cBhvr>
                                    </p:animEffect>
                                    <p:anim calcmode="lin" valueType="num">
                                      <p:cBhvr>
                                        <p:cTn id="3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8" dur="26">
                                          <p:stCondLst>
                                            <p:cond delay="650"/>
                                          </p:stCondLst>
                                        </p:cTn>
                                        <p:tgtEl>
                                          <p:spTgt spid="2"/>
                                        </p:tgtEl>
                                      </p:cBhvr>
                                      <p:to x="100000" y="60000"/>
                                    </p:animScale>
                                    <p:animScale>
                                      <p:cBhvr>
                                        <p:cTn id="39" dur="166" decel="50000">
                                          <p:stCondLst>
                                            <p:cond delay="676"/>
                                          </p:stCondLst>
                                        </p:cTn>
                                        <p:tgtEl>
                                          <p:spTgt spid="2"/>
                                        </p:tgtEl>
                                      </p:cBhvr>
                                      <p:to x="100000" y="100000"/>
                                    </p:animScale>
                                    <p:animScale>
                                      <p:cBhvr>
                                        <p:cTn id="40" dur="26">
                                          <p:stCondLst>
                                            <p:cond delay="1312"/>
                                          </p:stCondLst>
                                        </p:cTn>
                                        <p:tgtEl>
                                          <p:spTgt spid="2"/>
                                        </p:tgtEl>
                                      </p:cBhvr>
                                      <p:to x="100000" y="80000"/>
                                    </p:animScale>
                                    <p:animScale>
                                      <p:cBhvr>
                                        <p:cTn id="41" dur="166" decel="50000">
                                          <p:stCondLst>
                                            <p:cond delay="1338"/>
                                          </p:stCondLst>
                                        </p:cTn>
                                        <p:tgtEl>
                                          <p:spTgt spid="2"/>
                                        </p:tgtEl>
                                      </p:cBhvr>
                                      <p:to x="100000" y="100000"/>
                                    </p:animScale>
                                    <p:animScale>
                                      <p:cBhvr>
                                        <p:cTn id="42" dur="26">
                                          <p:stCondLst>
                                            <p:cond delay="1642"/>
                                          </p:stCondLst>
                                        </p:cTn>
                                        <p:tgtEl>
                                          <p:spTgt spid="2"/>
                                        </p:tgtEl>
                                      </p:cBhvr>
                                      <p:to x="100000" y="90000"/>
                                    </p:animScale>
                                    <p:animScale>
                                      <p:cBhvr>
                                        <p:cTn id="43" dur="166" decel="50000">
                                          <p:stCondLst>
                                            <p:cond delay="1668"/>
                                          </p:stCondLst>
                                        </p:cTn>
                                        <p:tgtEl>
                                          <p:spTgt spid="2"/>
                                        </p:tgtEl>
                                      </p:cBhvr>
                                      <p:to x="100000" y="100000"/>
                                    </p:animScale>
                                    <p:animScale>
                                      <p:cBhvr>
                                        <p:cTn id="44" dur="26">
                                          <p:stCondLst>
                                            <p:cond delay="1808"/>
                                          </p:stCondLst>
                                        </p:cTn>
                                        <p:tgtEl>
                                          <p:spTgt spid="2"/>
                                        </p:tgtEl>
                                      </p:cBhvr>
                                      <p:to x="100000" y="95000"/>
                                    </p:animScale>
                                    <p:animScale>
                                      <p:cBhvr>
                                        <p:cTn id="45" dur="166" decel="50000">
                                          <p:stCondLst>
                                            <p:cond delay="1834"/>
                                          </p:stCondLst>
                                        </p:cTn>
                                        <p:tgtEl>
                                          <p:spTgt spid="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689B-EE8F-5DF5-1F8C-5D1E33EE380F}"/>
              </a:ext>
            </a:extLst>
          </p:cNvPr>
          <p:cNvSpPr>
            <a:spLocks noGrp="1"/>
          </p:cNvSpPr>
          <p:nvPr>
            <p:ph type="title"/>
          </p:nvPr>
        </p:nvSpPr>
        <p:spPr>
          <a:xfrm>
            <a:off x="2709772" y="383458"/>
            <a:ext cx="7201146" cy="1049102"/>
          </a:xfrm>
        </p:spPr>
        <p:txBody>
          <a:bodyPr>
            <a:normAutofit/>
          </a:bodyPr>
          <a:lstStyle/>
          <a:p>
            <a:r>
              <a:rPr lang="en-IN" sz="5400" b="1" dirty="0">
                <a:solidFill>
                  <a:schemeClr val="accent2">
                    <a:lumMod val="75000"/>
                  </a:schemeClr>
                </a:solidFill>
                <a:latin typeface="Algerian" panose="04020705040A02060702" pitchFamily="82" charset="0"/>
              </a:rPr>
              <a:t>Problem Statement</a:t>
            </a:r>
          </a:p>
        </p:txBody>
      </p:sp>
      <p:sp>
        <p:nvSpPr>
          <p:cNvPr id="5" name="TextBox 4">
            <a:extLst>
              <a:ext uri="{FF2B5EF4-FFF2-40B4-BE49-F238E27FC236}">
                <a16:creationId xmlns:a16="http://schemas.microsoft.com/office/drawing/2014/main" id="{332B33F5-3A78-303E-4BFD-3A60E299E56F}"/>
              </a:ext>
            </a:extLst>
          </p:cNvPr>
          <p:cNvSpPr txBox="1"/>
          <p:nvPr/>
        </p:nvSpPr>
        <p:spPr>
          <a:xfrm>
            <a:off x="1189704" y="1814333"/>
            <a:ext cx="10412361" cy="3046988"/>
          </a:xfrm>
          <a:prstGeom prst="rect">
            <a:avLst/>
          </a:prstGeom>
          <a:noFill/>
        </p:spPr>
        <p:txBody>
          <a:bodyPr wrap="square">
            <a:spAutoFit/>
          </a:bodyPr>
          <a:lstStyle/>
          <a:p>
            <a:r>
              <a:rPr lang="en-US" sz="2400" dirty="0">
                <a:solidFill>
                  <a:srgbClr val="0D0D0D"/>
                </a:solidFill>
                <a:highlight>
                  <a:srgbClr val="FFFFFF"/>
                </a:highlight>
                <a:latin typeface="Book Antiqua" panose="02040602050305030304" pitchFamily="18" charset="0"/>
                <a:ea typeface="Arial"/>
                <a:cs typeface="Arial"/>
                <a:sym typeface="Arial"/>
              </a:rPr>
              <a:t>The goal of this machine learning project is to develop a predictive model that can assess the financial health of companies and predict the likelihood of bankruptcy based on various financial attributes. The dataset contains a wide range of financial indicators for different companies, including profitability ratios, liquidity ratios, leverage ratios, and operational efficiency metrics. </a:t>
            </a:r>
            <a:r>
              <a:rPr lang="en-US" sz="2400" dirty="0">
                <a:latin typeface="Book Antiqua" panose="02040602050305030304" pitchFamily="18" charset="0"/>
                <a:ea typeface="Arial"/>
                <a:cs typeface="Arial"/>
                <a:sym typeface="Arial"/>
              </a:rPr>
              <a:t>The prediction of bankruptcy is a phenomenon of increasing interest in firms that stand to lose money because of unpaid debts</a:t>
            </a:r>
            <a:endParaRPr lang="en-IN" sz="2400" dirty="0">
              <a:latin typeface="Book Antiqua" panose="02040602050305030304" pitchFamily="18" charset="0"/>
            </a:endParaRPr>
          </a:p>
        </p:txBody>
      </p:sp>
      <p:pic>
        <p:nvPicPr>
          <p:cNvPr id="3074" name="Picture 2" descr="Image result for problem  images">
            <a:extLst>
              <a:ext uri="{FF2B5EF4-FFF2-40B4-BE49-F238E27FC236}">
                <a16:creationId xmlns:a16="http://schemas.microsoft.com/office/drawing/2014/main" id="{AE045435-4941-7A7A-C465-22879EFF9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1151" y="4541855"/>
            <a:ext cx="2828925" cy="171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5863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Effect transition="in" filter="fade">
                                      <p:cBhvr>
                                        <p:cTn id="30" dur="1000"/>
                                        <p:tgtEl>
                                          <p:spTgt spid="3074"/>
                                        </p:tgtEl>
                                      </p:cBhvr>
                                    </p:animEffect>
                                    <p:anim calcmode="lin" valueType="num">
                                      <p:cBhvr>
                                        <p:cTn id="31" dur="1000" fill="hold"/>
                                        <p:tgtEl>
                                          <p:spTgt spid="3074"/>
                                        </p:tgtEl>
                                        <p:attrNameLst>
                                          <p:attrName>ppt_x</p:attrName>
                                        </p:attrNameLst>
                                      </p:cBhvr>
                                      <p:tavLst>
                                        <p:tav tm="0">
                                          <p:val>
                                            <p:strVal val="#ppt_x"/>
                                          </p:val>
                                        </p:tav>
                                        <p:tav tm="100000">
                                          <p:val>
                                            <p:strVal val="#ppt_x"/>
                                          </p:val>
                                        </p:tav>
                                      </p:tavLst>
                                    </p:anim>
                                    <p:anim calcmode="lin" valueType="num">
                                      <p:cBhvr>
                                        <p:cTn id="32"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BE65-52AE-DE95-224D-1B5F666635F1}"/>
              </a:ext>
            </a:extLst>
          </p:cNvPr>
          <p:cNvSpPr>
            <a:spLocks noGrp="1"/>
          </p:cNvSpPr>
          <p:nvPr>
            <p:ph type="title"/>
          </p:nvPr>
        </p:nvSpPr>
        <p:spPr/>
        <p:txBody>
          <a:bodyPr>
            <a:normAutofit/>
          </a:bodyPr>
          <a:lstStyle/>
          <a:p>
            <a:r>
              <a:rPr lang="en-IN" sz="7200" b="1" dirty="0">
                <a:solidFill>
                  <a:schemeClr val="accent4">
                    <a:lumMod val="75000"/>
                  </a:schemeClr>
                </a:solidFill>
                <a:latin typeface="Algerian" panose="04020705040A02060702" pitchFamily="82" charset="0"/>
              </a:rPr>
              <a:t>             </a:t>
            </a:r>
            <a:r>
              <a:rPr lang="en-IN" sz="7200" b="1" dirty="0">
                <a:solidFill>
                  <a:schemeClr val="accent2">
                    <a:lumMod val="75000"/>
                  </a:schemeClr>
                </a:solidFill>
                <a:latin typeface="Algerian" panose="04020705040A02060702" pitchFamily="82" charset="0"/>
              </a:rPr>
              <a:t>Purpose</a:t>
            </a:r>
          </a:p>
        </p:txBody>
      </p:sp>
      <p:sp>
        <p:nvSpPr>
          <p:cNvPr id="3" name="Content Placeholder 2">
            <a:extLst>
              <a:ext uri="{FF2B5EF4-FFF2-40B4-BE49-F238E27FC236}">
                <a16:creationId xmlns:a16="http://schemas.microsoft.com/office/drawing/2014/main" id="{3547BA8B-C35A-5027-3419-3306CA8CEDD2}"/>
              </a:ext>
            </a:extLst>
          </p:cNvPr>
          <p:cNvSpPr>
            <a:spLocks noGrp="1"/>
          </p:cNvSpPr>
          <p:nvPr>
            <p:ph idx="1"/>
          </p:nvPr>
        </p:nvSpPr>
        <p:spPr>
          <a:xfrm>
            <a:off x="1097280" y="2209527"/>
            <a:ext cx="10058400" cy="4023360"/>
          </a:xfrm>
        </p:spPr>
        <p:txBody>
          <a:bodyPr>
            <a:normAutofit/>
          </a:bodyPr>
          <a:lstStyle/>
          <a:p>
            <a:pPr algn="ctr"/>
            <a:r>
              <a:rPr lang="en-US" sz="3200" i="0" dirty="0">
                <a:solidFill>
                  <a:srgbClr val="000000"/>
                </a:solidFill>
                <a:effectLst/>
                <a:highlight>
                  <a:srgbClr val="FFFFFF"/>
                </a:highlight>
                <a:latin typeface="Book Antiqua" panose="02040602050305030304" pitchFamily="18" charset="0"/>
              </a:rPr>
              <a:t>Generally, the goal is to predict the likelihood that a company might go bankrupt. Financial institutions are in need of effective predictive models to make appropriate lending decisions.</a:t>
            </a:r>
            <a:endParaRPr lang="en-IN" sz="3200" dirty="0">
              <a:latin typeface="Book Antiqua" panose="02040602050305030304" pitchFamily="18" charset="0"/>
            </a:endParaRPr>
          </a:p>
        </p:txBody>
      </p:sp>
      <p:pic>
        <p:nvPicPr>
          <p:cNvPr id="4098" name="Picture 2" descr="Image result for goal  images">
            <a:extLst>
              <a:ext uri="{FF2B5EF4-FFF2-40B4-BE49-F238E27FC236}">
                <a16:creationId xmlns:a16="http://schemas.microsoft.com/office/drawing/2014/main" id="{0B80F9EA-0673-A52F-3A6C-73C2A3B8F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9331" y="4371032"/>
            <a:ext cx="2505389" cy="168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949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anim calcmode="lin" valueType="num">
                                      <p:cBhvr>
                                        <p:cTn id="31" dur="1000" fill="hold"/>
                                        <p:tgtEl>
                                          <p:spTgt spid="4098"/>
                                        </p:tgtEl>
                                        <p:attrNameLst>
                                          <p:attrName>ppt_x</p:attrName>
                                        </p:attrNameLst>
                                      </p:cBhvr>
                                      <p:tavLst>
                                        <p:tav tm="0">
                                          <p:val>
                                            <p:strVal val="#ppt_x"/>
                                          </p:val>
                                        </p:tav>
                                        <p:tav tm="100000">
                                          <p:val>
                                            <p:strVal val="#ppt_x"/>
                                          </p:val>
                                        </p:tav>
                                      </p:tavLst>
                                    </p:anim>
                                    <p:anim calcmode="lin" valueType="num">
                                      <p:cBhvr>
                                        <p:cTn id="32"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3678-DDE7-116B-F695-4C77B23ED60C}"/>
              </a:ext>
            </a:extLst>
          </p:cNvPr>
          <p:cNvSpPr>
            <a:spLocks noGrp="1"/>
          </p:cNvSpPr>
          <p:nvPr>
            <p:ph type="title"/>
          </p:nvPr>
        </p:nvSpPr>
        <p:spPr>
          <a:xfrm>
            <a:off x="1097280" y="466390"/>
            <a:ext cx="10058400" cy="984367"/>
          </a:xfrm>
        </p:spPr>
        <p:txBody>
          <a:bodyPr>
            <a:normAutofit/>
          </a:bodyPr>
          <a:lstStyle/>
          <a:p>
            <a:r>
              <a:rPr lang="en-IN" sz="5400" b="1" dirty="0">
                <a:solidFill>
                  <a:schemeClr val="accent4">
                    <a:lumMod val="75000"/>
                  </a:schemeClr>
                </a:solidFill>
                <a:latin typeface="Algerian" panose="04020705040A02060702" pitchFamily="82" charset="0"/>
              </a:rPr>
              <a:t>       </a:t>
            </a:r>
            <a:r>
              <a:rPr lang="en-IN" sz="5400" b="1" dirty="0">
                <a:solidFill>
                  <a:schemeClr val="accent2">
                    <a:lumMod val="75000"/>
                  </a:schemeClr>
                </a:solidFill>
                <a:latin typeface="Algerian" panose="04020705040A02060702" pitchFamily="82" charset="0"/>
              </a:rPr>
              <a:t>Project Structure</a:t>
            </a:r>
            <a:endParaRPr lang="en-IN" sz="5400" dirty="0">
              <a:solidFill>
                <a:schemeClr val="accent2">
                  <a:lumMod val="75000"/>
                </a:schemeClr>
              </a:solidFill>
            </a:endParaRPr>
          </a:p>
        </p:txBody>
      </p:sp>
      <p:sp>
        <p:nvSpPr>
          <p:cNvPr id="3" name="Content Placeholder 2">
            <a:extLst>
              <a:ext uri="{FF2B5EF4-FFF2-40B4-BE49-F238E27FC236}">
                <a16:creationId xmlns:a16="http://schemas.microsoft.com/office/drawing/2014/main" id="{C39F61D4-6083-6780-643A-AC904005FB3E}"/>
              </a:ext>
            </a:extLst>
          </p:cNvPr>
          <p:cNvSpPr>
            <a:spLocks noGrp="1"/>
          </p:cNvSpPr>
          <p:nvPr>
            <p:ph idx="1"/>
          </p:nvPr>
        </p:nvSpPr>
        <p:spPr/>
        <p:txBody>
          <a:bodyPr>
            <a:normAutofit/>
          </a:bodyPr>
          <a:lstStyle/>
          <a:p>
            <a:pPr>
              <a:buFont typeface="Wingdings" panose="05000000000000000000" pitchFamily="2" charset="2"/>
              <a:buChar char="q"/>
            </a:pPr>
            <a:r>
              <a:rPr lang="en-IN" sz="2000" dirty="0">
                <a:solidFill>
                  <a:srgbClr val="002060"/>
                </a:solidFill>
                <a:latin typeface="Arial Rounded MT Bold" panose="020F0704030504030204" pitchFamily="34" charset="0"/>
              </a:rPr>
              <a:t>Data Preprocessing</a:t>
            </a:r>
          </a:p>
          <a:p>
            <a:pPr>
              <a:buFont typeface="Wingdings" panose="05000000000000000000" pitchFamily="2" charset="2"/>
              <a:buChar char="q"/>
            </a:pPr>
            <a:r>
              <a:rPr lang="en-IN" sz="2000" dirty="0">
                <a:solidFill>
                  <a:srgbClr val="002060"/>
                </a:solidFill>
                <a:latin typeface="Arial Rounded MT Bold" panose="020F0704030504030204" pitchFamily="34" charset="0"/>
              </a:rPr>
              <a:t>Exploratory Data Analysis (EDA) - Pandas/</a:t>
            </a:r>
            <a:r>
              <a:rPr lang="en-IN" sz="2000" dirty="0" err="1">
                <a:solidFill>
                  <a:srgbClr val="002060"/>
                </a:solidFill>
                <a:latin typeface="Arial Rounded MT Bold" panose="020F0704030504030204" pitchFamily="34" charset="0"/>
              </a:rPr>
              <a:t>Numpy</a:t>
            </a:r>
            <a:endParaRPr lang="en-IN" sz="2000" dirty="0">
              <a:solidFill>
                <a:srgbClr val="002060"/>
              </a:solidFill>
              <a:latin typeface="Arial Rounded MT Bold" panose="020F0704030504030204" pitchFamily="34" charset="0"/>
            </a:endParaRPr>
          </a:p>
          <a:p>
            <a:pPr>
              <a:buFont typeface="Wingdings" panose="05000000000000000000" pitchFamily="2" charset="2"/>
              <a:buChar char="q"/>
            </a:pPr>
            <a:r>
              <a:rPr lang="en-IN" sz="2000" dirty="0">
                <a:solidFill>
                  <a:srgbClr val="002060"/>
                </a:solidFill>
                <a:latin typeface="Arial Rounded MT Bold" panose="020F0704030504030204" pitchFamily="34" charset="0"/>
              </a:rPr>
              <a:t>Data Modification</a:t>
            </a:r>
          </a:p>
          <a:p>
            <a:pPr>
              <a:buFont typeface="Wingdings" panose="05000000000000000000" pitchFamily="2" charset="2"/>
              <a:buChar char="q"/>
            </a:pPr>
            <a:r>
              <a:rPr lang="en-IN" sz="2000" dirty="0">
                <a:solidFill>
                  <a:srgbClr val="002060"/>
                </a:solidFill>
                <a:latin typeface="Arial Rounded MT Bold" panose="020F0704030504030204" pitchFamily="34" charset="0"/>
              </a:rPr>
              <a:t>Data Visualization </a:t>
            </a:r>
          </a:p>
          <a:p>
            <a:pPr>
              <a:buFont typeface="Wingdings" panose="05000000000000000000" pitchFamily="2" charset="2"/>
              <a:buChar char="q"/>
            </a:pPr>
            <a:r>
              <a:rPr lang="en-IN" sz="2000" dirty="0">
                <a:solidFill>
                  <a:srgbClr val="002060"/>
                </a:solidFill>
                <a:latin typeface="Arial Rounded MT Bold" panose="020F0704030504030204" pitchFamily="34" charset="0"/>
              </a:rPr>
              <a:t>Feature Selection</a:t>
            </a:r>
          </a:p>
          <a:p>
            <a:pPr>
              <a:buFont typeface="Wingdings" panose="05000000000000000000" pitchFamily="2" charset="2"/>
              <a:buChar char="q"/>
            </a:pPr>
            <a:r>
              <a:rPr lang="en-IN" sz="2000" dirty="0">
                <a:solidFill>
                  <a:srgbClr val="002060"/>
                </a:solidFill>
                <a:latin typeface="Arial Rounded MT Bold" panose="020F0704030504030204" pitchFamily="34" charset="0"/>
              </a:rPr>
              <a:t>Model Selection and Training</a:t>
            </a:r>
          </a:p>
          <a:p>
            <a:pPr>
              <a:buFont typeface="Wingdings" panose="05000000000000000000" pitchFamily="2" charset="2"/>
              <a:buChar char="q"/>
            </a:pPr>
            <a:r>
              <a:rPr lang="en-IN" sz="2000" dirty="0">
                <a:solidFill>
                  <a:srgbClr val="002060"/>
                </a:solidFill>
                <a:latin typeface="Arial Rounded MT Bold" panose="020F0704030504030204" pitchFamily="34" charset="0"/>
              </a:rPr>
              <a:t>Model Evaluation using ML Algorithms for Bankruptcy Prediction</a:t>
            </a:r>
          </a:p>
          <a:p>
            <a:pPr>
              <a:buFont typeface="Wingdings" panose="05000000000000000000" pitchFamily="2" charset="2"/>
              <a:buChar char="q"/>
            </a:pPr>
            <a:r>
              <a:rPr lang="en-IN" sz="2000" dirty="0">
                <a:solidFill>
                  <a:srgbClr val="002060"/>
                </a:solidFill>
                <a:latin typeface="Arial Rounded MT Bold" panose="020F0704030504030204" pitchFamily="34" charset="0"/>
              </a:rPr>
              <a:t>Classification Report and Accuracy </a:t>
            </a:r>
            <a:r>
              <a:rPr lang="en-IN" sz="2000" dirty="0" err="1">
                <a:solidFill>
                  <a:srgbClr val="002060"/>
                </a:solidFill>
                <a:latin typeface="Arial Rounded MT Bold" panose="020F0704030504030204" pitchFamily="34" charset="0"/>
              </a:rPr>
              <a:t>Explaination</a:t>
            </a:r>
            <a:endParaRPr lang="en-IN" sz="2000" dirty="0">
              <a:solidFill>
                <a:srgbClr val="002060"/>
              </a:solidFill>
              <a:latin typeface="Arial Rounded MT Bold" panose="020F0704030504030204" pitchFamily="34" charset="0"/>
            </a:endParaRPr>
          </a:p>
          <a:p>
            <a:endParaRPr lang="en-IN" dirty="0"/>
          </a:p>
        </p:txBody>
      </p:sp>
      <p:pic>
        <p:nvPicPr>
          <p:cNvPr id="2050" name="Picture 2" descr="Image result for Dollar Cartoon">
            <a:extLst>
              <a:ext uri="{FF2B5EF4-FFF2-40B4-BE49-F238E27FC236}">
                <a16:creationId xmlns:a16="http://schemas.microsoft.com/office/drawing/2014/main" id="{D831F301-1FB3-F3D1-660D-B2659E156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5600" y="2053317"/>
            <a:ext cx="138112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8912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barn(inVertical)">
                                      <p:cBhvr>
                                        <p:cTn id="60" dur="500"/>
                                        <p:tgtEl>
                                          <p:spTgt spid="3">
                                            <p:txEl>
                                              <p:pRg st="7" end="7"/>
                                            </p:txEl>
                                          </p:spTgt>
                                        </p:tgtEl>
                                      </p:cBhvr>
                                    </p:animEffect>
                                  </p:childTnLst>
                                </p:cTn>
                              </p:par>
                              <p:par>
                                <p:cTn id="61" presetID="1" presetClass="entr" presetSubtype="0" fill="hold" nodeType="withEffect">
                                  <p:stCondLst>
                                    <p:cond delay="0"/>
                                  </p:stCondLst>
                                  <p:childTnLst>
                                    <p:set>
                                      <p:cBhvr>
                                        <p:cTn id="6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D6488F-DEC0-8C3A-CBC0-58C362400E3B}"/>
              </a:ext>
            </a:extLst>
          </p:cNvPr>
          <p:cNvSpPr txBox="1"/>
          <p:nvPr/>
        </p:nvSpPr>
        <p:spPr>
          <a:xfrm>
            <a:off x="3549444" y="159463"/>
            <a:ext cx="5840362" cy="646331"/>
          </a:xfrm>
          <a:prstGeom prst="rect">
            <a:avLst/>
          </a:prstGeom>
          <a:noFill/>
        </p:spPr>
        <p:txBody>
          <a:bodyPr wrap="square">
            <a:spAutoFit/>
          </a:bodyPr>
          <a:lstStyle/>
          <a:p>
            <a:r>
              <a:rPr lang="en-IN" sz="3600" b="1" dirty="0">
                <a:solidFill>
                  <a:schemeClr val="accent2">
                    <a:lumMod val="75000"/>
                  </a:schemeClr>
                </a:solidFill>
                <a:latin typeface="Algerian" panose="04020705040A02060702" pitchFamily="82" charset="0"/>
              </a:rPr>
              <a:t>Variable </a:t>
            </a:r>
            <a:r>
              <a:rPr lang="en-IN" sz="3600" b="1" dirty="0" err="1">
                <a:solidFill>
                  <a:schemeClr val="accent2">
                    <a:lumMod val="75000"/>
                  </a:schemeClr>
                </a:solidFill>
                <a:latin typeface="Algerian" panose="04020705040A02060702" pitchFamily="82" charset="0"/>
              </a:rPr>
              <a:t>Discription</a:t>
            </a:r>
            <a:endParaRPr lang="en-IN" sz="3600" dirty="0">
              <a:solidFill>
                <a:schemeClr val="accent2">
                  <a:lumMod val="75000"/>
                </a:schemeClr>
              </a:solidFill>
            </a:endParaRPr>
          </a:p>
        </p:txBody>
      </p:sp>
      <p:sp>
        <p:nvSpPr>
          <p:cNvPr id="5" name="TextBox 4">
            <a:extLst>
              <a:ext uri="{FF2B5EF4-FFF2-40B4-BE49-F238E27FC236}">
                <a16:creationId xmlns:a16="http://schemas.microsoft.com/office/drawing/2014/main" id="{47D658AA-4A14-3B14-B400-7FEC9C0546A3}"/>
              </a:ext>
            </a:extLst>
          </p:cNvPr>
          <p:cNvSpPr txBox="1"/>
          <p:nvPr/>
        </p:nvSpPr>
        <p:spPr>
          <a:xfrm>
            <a:off x="1868129" y="805794"/>
            <a:ext cx="9960077" cy="5916491"/>
          </a:xfrm>
          <a:prstGeom prst="rect">
            <a:avLst/>
          </a:prstGeom>
          <a:noFill/>
        </p:spPr>
        <p:txBody>
          <a:bodyPr wrap="square">
            <a:spAutoFit/>
          </a:bodyPr>
          <a:lstStyle/>
          <a:p>
            <a:pPr marL="91440" lvl="0" indent="-129222" algn="l" rtl="0">
              <a:lnSpc>
                <a:spcPct val="90000"/>
              </a:lnSpc>
              <a:spcBef>
                <a:spcPts val="0"/>
              </a:spcBef>
              <a:spcAft>
                <a:spcPts val="0"/>
              </a:spcAft>
              <a:buSzPct val="100000"/>
              <a:buFont typeface="Noto Sans Symbols"/>
              <a:buChar char="❖"/>
            </a:pPr>
            <a:r>
              <a:rPr lang="en-US" dirty="0"/>
              <a:t>ROA(C) %before interest and depreciation after-tax: Return On Total Assets(C)  </a:t>
            </a:r>
          </a:p>
          <a:p>
            <a:pPr marL="91440" lvl="0" indent="-129222" algn="l" rtl="0">
              <a:lnSpc>
                <a:spcPct val="90000"/>
              </a:lnSpc>
              <a:spcBef>
                <a:spcPts val="1400"/>
              </a:spcBef>
              <a:spcAft>
                <a:spcPts val="0"/>
              </a:spcAft>
              <a:buSzPct val="100000"/>
              <a:buFont typeface="Noto Sans Symbols"/>
              <a:buChar char="❖"/>
            </a:pPr>
            <a:r>
              <a:rPr lang="en-US" b="1" dirty="0"/>
              <a:t>ROA(A) % before interest and depreciation after-tax</a:t>
            </a:r>
            <a:r>
              <a:rPr lang="en-US" dirty="0"/>
              <a:t>: Return On Total Assets(A)</a:t>
            </a:r>
          </a:p>
          <a:p>
            <a:pPr marL="91440" lvl="0" indent="-129222" algn="l" rtl="0">
              <a:lnSpc>
                <a:spcPct val="90000"/>
              </a:lnSpc>
              <a:spcBef>
                <a:spcPts val="1400"/>
              </a:spcBef>
              <a:spcAft>
                <a:spcPts val="0"/>
              </a:spcAft>
              <a:buSzPct val="100000"/>
              <a:buFont typeface="Noto Sans Symbols"/>
              <a:buChar char="❖"/>
            </a:pPr>
            <a:r>
              <a:rPr lang="en-US" dirty="0"/>
              <a:t>ROA(B) % before interest and depreciation after tax: Return On Total Assets(B)</a:t>
            </a:r>
          </a:p>
          <a:p>
            <a:pPr marL="91440" lvl="0" indent="-129222" algn="l" rtl="0">
              <a:lnSpc>
                <a:spcPct val="90000"/>
              </a:lnSpc>
              <a:spcBef>
                <a:spcPts val="1400"/>
              </a:spcBef>
              <a:spcAft>
                <a:spcPts val="0"/>
              </a:spcAft>
              <a:buSzPct val="100000"/>
              <a:buFont typeface="Noto Sans Symbols"/>
              <a:buChar char="❖"/>
            </a:pPr>
            <a:r>
              <a:rPr lang="en-US" dirty="0"/>
              <a:t>Operating Gross Margin: Gross Profit/Net Sales</a:t>
            </a:r>
          </a:p>
          <a:p>
            <a:pPr marL="91440" lvl="0" indent="-129222" algn="l" rtl="0">
              <a:lnSpc>
                <a:spcPct val="90000"/>
              </a:lnSpc>
              <a:spcBef>
                <a:spcPts val="1400"/>
              </a:spcBef>
              <a:spcAft>
                <a:spcPts val="0"/>
              </a:spcAft>
              <a:buSzPct val="100000"/>
              <a:buFont typeface="Noto Sans Symbols"/>
              <a:buChar char="❖"/>
            </a:pPr>
            <a:r>
              <a:rPr lang="en-US" dirty="0"/>
              <a:t>Realized Sales Gross Margin: Realized Gross Profit/Net Sales</a:t>
            </a:r>
          </a:p>
          <a:p>
            <a:pPr marL="91440" lvl="0" indent="-129222" algn="l" rtl="0">
              <a:lnSpc>
                <a:spcPct val="90000"/>
              </a:lnSpc>
              <a:spcBef>
                <a:spcPts val="1400"/>
              </a:spcBef>
              <a:spcAft>
                <a:spcPts val="0"/>
              </a:spcAft>
              <a:buSzPct val="100000"/>
              <a:buFont typeface="Noto Sans Symbols"/>
              <a:buChar char="❖"/>
            </a:pPr>
            <a:r>
              <a:rPr lang="en-US" dirty="0"/>
              <a:t>Operating Profit Rate: Operating Income/Net Sales</a:t>
            </a:r>
          </a:p>
          <a:p>
            <a:pPr marL="91440" lvl="0" indent="-129222" algn="l" rtl="0">
              <a:lnSpc>
                <a:spcPct val="90000"/>
              </a:lnSpc>
              <a:spcBef>
                <a:spcPts val="1400"/>
              </a:spcBef>
              <a:spcAft>
                <a:spcPts val="0"/>
              </a:spcAft>
              <a:buSzPct val="100000"/>
              <a:buFont typeface="Noto Sans Symbols"/>
              <a:buChar char="❖"/>
            </a:pPr>
            <a:r>
              <a:rPr lang="en-US" dirty="0"/>
              <a:t>Pre-tax net Interest Rate: Pre-Tax Income/Net Sales </a:t>
            </a:r>
          </a:p>
          <a:p>
            <a:pPr marL="91440" lvl="0" indent="-129222" algn="l" rtl="0">
              <a:lnSpc>
                <a:spcPct val="90000"/>
              </a:lnSpc>
              <a:spcBef>
                <a:spcPts val="1400"/>
              </a:spcBef>
              <a:spcAft>
                <a:spcPts val="0"/>
              </a:spcAft>
              <a:buSzPct val="100000"/>
              <a:buFont typeface="Noto Sans Symbols"/>
              <a:buChar char="❖"/>
            </a:pPr>
            <a:r>
              <a:rPr lang="en-US" dirty="0"/>
              <a:t>After-tax net Interest Rate: Net income/Net Sales</a:t>
            </a:r>
          </a:p>
          <a:p>
            <a:pPr marL="91440" lvl="0" indent="-129222" algn="l" rtl="0">
              <a:lnSpc>
                <a:spcPct val="90000"/>
              </a:lnSpc>
              <a:spcBef>
                <a:spcPts val="1400"/>
              </a:spcBef>
              <a:spcAft>
                <a:spcPts val="0"/>
              </a:spcAft>
              <a:buSzPct val="100000"/>
              <a:buFont typeface="Noto Sans Symbols"/>
              <a:buChar char="❖"/>
            </a:pPr>
            <a:r>
              <a:rPr lang="en-US" dirty="0"/>
              <a:t>Non-industry Income and expenditure/revenue: Net Non-operating Income Ratio</a:t>
            </a:r>
          </a:p>
          <a:p>
            <a:pPr marL="91440" lvl="0" indent="-129222" algn="l" rtl="0">
              <a:lnSpc>
                <a:spcPct val="90000"/>
              </a:lnSpc>
              <a:spcBef>
                <a:spcPts val="1400"/>
              </a:spcBef>
              <a:spcAft>
                <a:spcPts val="0"/>
              </a:spcAft>
              <a:buSzPct val="100000"/>
              <a:buFont typeface="Noto Sans Symbols"/>
              <a:buChar char="❖"/>
            </a:pPr>
            <a:r>
              <a:rPr lang="en-US" b="1" dirty="0"/>
              <a:t>Continuous interest rate </a:t>
            </a:r>
            <a:r>
              <a:rPr lang="en-US" dirty="0"/>
              <a:t>(after tax): Net Income-Exclude Disposal Gain or Loss/Net Sales</a:t>
            </a:r>
          </a:p>
          <a:p>
            <a:pPr marL="91440" lvl="0" indent="-129222" algn="l" rtl="0">
              <a:lnSpc>
                <a:spcPct val="90000"/>
              </a:lnSpc>
              <a:spcBef>
                <a:spcPts val="1400"/>
              </a:spcBef>
              <a:spcAft>
                <a:spcPts val="0"/>
              </a:spcAft>
              <a:buSzPct val="100000"/>
              <a:buFont typeface="Noto Sans Symbols"/>
              <a:buChar char="❖"/>
            </a:pPr>
            <a:r>
              <a:rPr lang="en-US" dirty="0"/>
              <a:t>Operating Expense Rate: Operating Expenses/Net Sales</a:t>
            </a:r>
          </a:p>
          <a:p>
            <a:pPr marL="91440" lvl="0" indent="-129222" algn="l" rtl="0">
              <a:lnSpc>
                <a:spcPct val="90000"/>
              </a:lnSpc>
              <a:spcBef>
                <a:spcPts val="1400"/>
              </a:spcBef>
              <a:spcAft>
                <a:spcPts val="0"/>
              </a:spcAft>
              <a:buSzPct val="100000"/>
              <a:buFont typeface="Noto Sans Symbols"/>
              <a:buChar char="❖"/>
            </a:pPr>
            <a:r>
              <a:rPr lang="en-US" dirty="0"/>
              <a:t>Research and development expense rate: (Research and Development Expenses)/Net Sales</a:t>
            </a:r>
          </a:p>
          <a:p>
            <a:pPr marL="91440" lvl="0" indent="-129222" algn="l" rtl="0">
              <a:lnSpc>
                <a:spcPct val="90000"/>
              </a:lnSpc>
              <a:spcBef>
                <a:spcPts val="1400"/>
              </a:spcBef>
              <a:spcAft>
                <a:spcPts val="0"/>
              </a:spcAft>
              <a:buSzPct val="100000"/>
              <a:buFont typeface="Noto Sans Symbols"/>
              <a:buChar char="❖"/>
            </a:pPr>
            <a:r>
              <a:rPr lang="en-US" dirty="0"/>
              <a:t>Cash flow rate Cash Flow from Operating/Current Liabilities</a:t>
            </a:r>
          </a:p>
          <a:p>
            <a:pPr marL="91440" lvl="0" indent="-129222" algn="l" rtl="0">
              <a:lnSpc>
                <a:spcPct val="90000"/>
              </a:lnSpc>
              <a:spcBef>
                <a:spcPts val="1400"/>
              </a:spcBef>
              <a:spcAft>
                <a:spcPts val="0"/>
              </a:spcAft>
              <a:buSzPct val="100000"/>
              <a:buFont typeface="Noto Sans Symbols"/>
              <a:buChar char="❖"/>
            </a:pPr>
            <a:endParaRPr lang="en-US" dirty="0"/>
          </a:p>
        </p:txBody>
      </p:sp>
    </p:spTree>
    <p:extLst>
      <p:ext uri="{BB962C8B-B14F-4D97-AF65-F5344CB8AC3E}">
        <p14:creationId xmlns:p14="http://schemas.microsoft.com/office/powerpoint/2010/main" val="51329382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6712C-39BA-FD74-260D-89586A07F8E0}"/>
              </a:ext>
            </a:extLst>
          </p:cNvPr>
          <p:cNvSpPr txBox="1"/>
          <p:nvPr/>
        </p:nvSpPr>
        <p:spPr>
          <a:xfrm>
            <a:off x="1012724" y="286530"/>
            <a:ext cx="10805650" cy="6415089"/>
          </a:xfrm>
          <a:prstGeom prst="rect">
            <a:avLst/>
          </a:prstGeom>
          <a:noFill/>
        </p:spPr>
        <p:txBody>
          <a:bodyPr wrap="square">
            <a:spAutoFit/>
          </a:bodyPr>
          <a:lstStyle/>
          <a:p>
            <a:pPr marL="91440" lvl="0" indent="-129222" algn="l" rtl="0">
              <a:lnSpc>
                <a:spcPct val="90000"/>
              </a:lnSpc>
              <a:spcBef>
                <a:spcPts val="1400"/>
              </a:spcBef>
              <a:spcAft>
                <a:spcPts val="0"/>
              </a:spcAft>
              <a:buSzPct val="100000"/>
              <a:buFont typeface="Noto Sans Symbols"/>
              <a:buChar char="❖"/>
            </a:pPr>
            <a:r>
              <a:rPr lang="en-US" dirty="0"/>
              <a:t>Interest-bearing debt interest rate: Interest-bearing Debt/Equity</a:t>
            </a:r>
          </a:p>
          <a:p>
            <a:pPr marL="91440" lvl="0" indent="-129222" algn="l" rtl="0">
              <a:lnSpc>
                <a:spcPct val="90000"/>
              </a:lnSpc>
              <a:spcBef>
                <a:spcPts val="1400"/>
              </a:spcBef>
              <a:spcAft>
                <a:spcPts val="0"/>
              </a:spcAft>
              <a:buSzPct val="100000"/>
              <a:buFont typeface="Noto Sans Symbols"/>
              <a:buChar char="❖"/>
            </a:pPr>
            <a:r>
              <a:rPr lang="en-US" dirty="0"/>
              <a:t>Tax rate (A): Effective Tax Rate</a:t>
            </a:r>
          </a:p>
          <a:p>
            <a:pPr lvl="0" algn="l" rtl="0">
              <a:lnSpc>
                <a:spcPct val="90000"/>
              </a:lnSpc>
              <a:spcBef>
                <a:spcPts val="0"/>
              </a:spcBef>
              <a:spcAft>
                <a:spcPts val="0"/>
              </a:spcAft>
              <a:buSzPct val="100000"/>
            </a:pPr>
            <a:endParaRPr lang="en-US" dirty="0"/>
          </a:p>
          <a:p>
            <a:pPr marL="285750" lvl="0" indent="-285750" algn="l" rtl="0">
              <a:lnSpc>
                <a:spcPct val="90000"/>
              </a:lnSpc>
              <a:spcBef>
                <a:spcPts val="0"/>
              </a:spcBef>
              <a:spcAft>
                <a:spcPts val="0"/>
              </a:spcAft>
              <a:buSzPct val="100000"/>
              <a:buFont typeface="Wingdings" panose="05000000000000000000" pitchFamily="2" charset="2"/>
              <a:buChar char="v"/>
            </a:pPr>
            <a:r>
              <a:rPr lang="en-US" dirty="0"/>
              <a:t>Net Value Per Share (B): Book Value Per Share(B)</a:t>
            </a:r>
          </a:p>
          <a:p>
            <a:pPr marL="91440" lvl="0" indent="-129222" algn="l" rtl="0">
              <a:lnSpc>
                <a:spcPct val="90000"/>
              </a:lnSpc>
              <a:spcBef>
                <a:spcPts val="1400"/>
              </a:spcBef>
              <a:spcAft>
                <a:spcPts val="0"/>
              </a:spcAft>
              <a:buSzPct val="100000"/>
              <a:buFont typeface="Noto Sans Symbols"/>
              <a:buChar char="❖"/>
            </a:pPr>
            <a:r>
              <a:rPr lang="en-US" dirty="0"/>
              <a:t>Net Value Per Share (A): Book Value Per Share(A)</a:t>
            </a:r>
          </a:p>
          <a:p>
            <a:pPr marL="91440" lvl="0" indent="-129222" algn="l" rtl="0">
              <a:lnSpc>
                <a:spcPct val="90000"/>
              </a:lnSpc>
              <a:spcBef>
                <a:spcPts val="1400"/>
              </a:spcBef>
              <a:spcAft>
                <a:spcPts val="0"/>
              </a:spcAft>
              <a:buSzPct val="100000"/>
              <a:buFont typeface="Noto Sans Symbols"/>
              <a:buChar char="❖"/>
            </a:pPr>
            <a:r>
              <a:rPr lang="en-US" dirty="0"/>
              <a:t>Net Value Per Share (C): Book Value Per Share(C)</a:t>
            </a:r>
          </a:p>
          <a:p>
            <a:pPr marL="91440" lvl="0" indent="-129222" algn="l" rtl="0">
              <a:lnSpc>
                <a:spcPct val="90000"/>
              </a:lnSpc>
              <a:spcBef>
                <a:spcPts val="1400"/>
              </a:spcBef>
              <a:spcAft>
                <a:spcPts val="0"/>
              </a:spcAft>
              <a:buSzPct val="100000"/>
              <a:buFont typeface="Noto Sans Symbols"/>
              <a:buChar char="❖"/>
            </a:pPr>
            <a:r>
              <a:rPr lang="en-US" dirty="0"/>
              <a:t>Persistent EPS(Earning Per share) in the Last Four quarters : EPS-Net Income</a:t>
            </a:r>
          </a:p>
          <a:p>
            <a:pPr marL="91440" lvl="0" indent="-129222" algn="l" rtl="0">
              <a:lnSpc>
                <a:spcPct val="90000"/>
              </a:lnSpc>
              <a:spcBef>
                <a:spcPts val="1400"/>
              </a:spcBef>
              <a:spcAft>
                <a:spcPts val="0"/>
              </a:spcAft>
              <a:buSzPct val="100000"/>
              <a:buFont typeface="Noto Sans Symbols"/>
              <a:buChar char="❖"/>
            </a:pPr>
            <a:r>
              <a:rPr lang="en-US" dirty="0"/>
              <a:t>Cash Flow (Movement of money in and out)Per Share</a:t>
            </a:r>
          </a:p>
          <a:p>
            <a:pPr marL="91440" lvl="0" indent="-129222" algn="l" rtl="0">
              <a:lnSpc>
                <a:spcPct val="90000"/>
              </a:lnSpc>
              <a:spcBef>
                <a:spcPts val="1400"/>
              </a:spcBef>
              <a:spcAft>
                <a:spcPts val="0"/>
              </a:spcAft>
              <a:buSzPct val="100000"/>
              <a:buFont typeface="Noto Sans Symbols"/>
              <a:buChar char="❖"/>
            </a:pPr>
            <a:r>
              <a:rPr lang="en-US" dirty="0"/>
              <a:t>Revenue Per Share (Euro): Sales Per Share</a:t>
            </a:r>
          </a:p>
          <a:p>
            <a:pPr marL="91440" lvl="0" indent="-129222" algn="l" rtl="0">
              <a:lnSpc>
                <a:spcPct val="90000"/>
              </a:lnSpc>
              <a:spcBef>
                <a:spcPts val="1400"/>
              </a:spcBef>
              <a:spcAft>
                <a:spcPts val="0"/>
              </a:spcAft>
              <a:buSzPct val="100000"/>
              <a:buFont typeface="Noto Sans Symbols"/>
              <a:buChar char="❖"/>
            </a:pPr>
            <a:r>
              <a:rPr lang="en-US" dirty="0"/>
              <a:t>Operating Profit Per Share (Euro): Operating Income Per Share </a:t>
            </a:r>
          </a:p>
          <a:p>
            <a:pPr marL="91440" lvl="0" indent="-129222" algn="l" rtl="0">
              <a:lnSpc>
                <a:spcPct val="90000"/>
              </a:lnSpc>
              <a:spcBef>
                <a:spcPts val="1400"/>
              </a:spcBef>
              <a:spcAft>
                <a:spcPts val="0"/>
              </a:spcAft>
              <a:buSzPct val="100000"/>
              <a:buFont typeface="Noto Sans Symbols"/>
              <a:buChar char="❖"/>
            </a:pPr>
            <a:r>
              <a:rPr lang="en-US" b="1" dirty="0"/>
              <a:t>Per Share Net profit before tax (Euro)</a:t>
            </a:r>
            <a:r>
              <a:rPr lang="en-US" dirty="0"/>
              <a:t>: Pretax Income Per Share</a:t>
            </a:r>
          </a:p>
          <a:p>
            <a:pPr marL="91440" lvl="0" indent="-129222" algn="l" rtl="0">
              <a:lnSpc>
                <a:spcPct val="90000"/>
              </a:lnSpc>
              <a:spcBef>
                <a:spcPts val="1400"/>
              </a:spcBef>
              <a:spcAft>
                <a:spcPts val="0"/>
              </a:spcAft>
              <a:buSzPct val="100000"/>
              <a:buFont typeface="Noto Sans Symbols"/>
              <a:buChar char="❖"/>
            </a:pPr>
            <a:r>
              <a:rPr lang="en-US" dirty="0"/>
              <a:t>Realized Sales Gross Profit Growth Rate (%)</a:t>
            </a:r>
          </a:p>
          <a:p>
            <a:pPr marL="91440" lvl="0" indent="-129222" algn="l" rtl="0">
              <a:lnSpc>
                <a:spcPct val="90000"/>
              </a:lnSpc>
              <a:spcBef>
                <a:spcPts val="1400"/>
              </a:spcBef>
              <a:spcAft>
                <a:spcPts val="0"/>
              </a:spcAft>
              <a:buSzPct val="100000"/>
              <a:buFont typeface="Noto Sans Symbols"/>
              <a:buChar char="❖"/>
            </a:pPr>
            <a:r>
              <a:rPr lang="en-US" dirty="0"/>
              <a:t>Operating Profit Growth Rate: Operating Income Growth(%)</a:t>
            </a:r>
          </a:p>
          <a:p>
            <a:pPr marL="91440" lvl="0" indent="-129222" algn="l" rtl="0">
              <a:lnSpc>
                <a:spcPct val="90000"/>
              </a:lnSpc>
              <a:spcBef>
                <a:spcPts val="1400"/>
              </a:spcBef>
              <a:spcAft>
                <a:spcPts val="0"/>
              </a:spcAft>
              <a:buSzPct val="100000"/>
              <a:buFont typeface="Noto Sans Symbols"/>
              <a:buChar char="❖"/>
            </a:pPr>
            <a:r>
              <a:rPr lang="en-US" dirty="0"/>
              <a:t>After-tax Net Profit Growth Rate: Net Income Growth.(%)</a:t>
            </a:r>
          </a:p>
          <a:p>
            <a:pPr marL="91440" lvl="0" indent="-129222" algn="l" rtl="0">
              <a:lnSpc>
                <a:spcPct val="90000"/>
              </a:lnSpc>
              <a:spcBef>
                <a:spcPts val="1400"/>
              </a:spcBef>
              <a:spcAft>
                <a:spcPts val="0"/>
              </a:spcAft>
              <a:buSzPct val="100000"/>
              <a:buFont typeface="Noto Sans Symbols"/>
              <a:buChar char="❖"/>
            </a:pPr>
            <a:r>
              <a:rPr lang="en-US" dirty="0"/>
              <a:t>Regular Net Profit Growth Rate: Continuing Operating Income after Tax Growth(%)</a:t>
            </a:r>
          </a:p>
          <a:p>
            <a:pPr marL="91440" lvl="0" indent="-129222" algn="l" rtl="0">
              <a:lnSpc>
                <a:spcPct val="90000"/>
              </a:lnSpc>
              <a:spcBef>
                <a:spcPts val="1400"/>
              </a:spcBef>
              <a:spcAft>
                <a:spcPts val="0"/>
              </a:spcAft>
              <a:buSzPct val="100000"/>
              <a:buFont typeface="Noto Sans Symbols"/>
              <a:buChar char="❖"/>
            </a:pPr>
            <a:endParaRPr lang="en-US" dirty="0"/>
          </a:p>
        </p:txBody>
      </p:sp>
    </p:spTree>
    <p:extLst>
      <p:ext uri="{BB962C8B-B14F-4D97-AF65-F5344CB8AC3E}">
        <p14:creationId xmlns:p14="http://schemas.microsoft.com/office/powerpoint/2010/main" val="911799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12B19-6FD1-A3E0-299B-1A0962D3DBA3}"/>
              </a:ext>
            </a:extLst>
          </p:cNvPr>
          <p:cNvSpPr txBox="1"/>
          <p:nvPr/>
        </p:nvSpPr>
        <p:spPr>
          <a:xfrm>
            <a:off x="167149" y="359139"/>
            <a:ext cx="11818374" cy="7162987"/>
          </a:xfrm>
          <a:prstGeom prst="rect">
            <a:avLst/>
          </a:prstGeom>
          <a:noFill/>
        </p:spPr>
        <p:txBody>
          <a:bodyPr wrap="square">
            <a:spAutoFit/>
          </a:bodyPr>
          <a:lstStyle/>
          <a:p>
            <a:pPr marL="91440" lvl="0" indent="-129222" algn="l" rtl="0">
              <a:lnSpc>
                <a:spcPct val="90000"/>
              </a:lnSpc>
              <a:spcBef>
                <a:spcPts val="1400"/>
              </a:spcBef>
              <a:spcAft>
                <a:spcPts val="0"/>
              </a:spcAft>
              <a:buSzPct val="100000"/>
              <a:buFont typeface="Noto Sans Symbols"/>
              <a:buChar char="❖"/>
            </a:pPr>
            <a:r>
              <a:rPr lang="en-US" dirty="0"/>
              <a:t>Continuous Net Profit Growth Rate(%): Net Income-Excluding Disposal Gain or Loss Growth</a:t>
            </a:r>
          </a:p>
          <a:p>
            <a:pPr marL="91440" lvl="0" indent="-129222" algn="l" rtl="0">
              <a:lnSpc>
                <a:spcPct val="90000"/>
              </a:lnSpc>
              <a:spcBef>
                <a:spcPts val="1400"/>
              </a:spcBef>
              <a:spcAft>
                <a:spcPts val="0"/>
              </a:spcAft>
              <a:buSzPct val="100000"/>
              <a:buFont typeface="Noto Sans Symbols"/>
              <a:buChar char="❖"/>
            </a:pPr>
            <a:r>
              <a:rPr lang="en-US" dirty="0"/>
              <a:t>Total Asset Growth Rate(%). Total Asset Growth</a:t>
            </a:r>
          </a:p>
          <a:p>
            <a:pPr marL="91440" lvl="0" indent="-91440" algn="l" rtl="0">
              <a:lnSpc>
                <a:spcPct val="90000"/>
              </a:lnSpc>
              <a:spcBef>
                <a:spcPts val="0"/>
              </a:spcBef>
              <a:spcAft>
                <a:spcPts val="0"/>
              </a:spcAft>
              <a:buSzPts val="2200"/>
              <a:buFont typeface="Noto Sans Symbols"/>
              <a:buChar char="❖"/>
            </a:pPr>
            <a:endParaRPr lang="en-US" dirty="0"/>
          </a:p>
          <a:p>
            <a:pPr marL="91440" lvl="0" indent="-91440" algn="l" rtl="0">
              <a:lnSpc>
                <a:spcPct val="90000"/>
              </a:lnSpc>
              <a:spcBef>
                <a:spcPts val="0"/>
              </a:spcBef>
              <a:spcAft>
                <a:spcPts val="0"/>
              </a:spcAft>
              <a:buSzPts val="2200"/>
              <a:buFont typeface="Noto Sans Symbols"/>
              <a:buChar char="❖"/>
            </a:pPr>
            <a:r>
              <a:rPr lang="en-US" dirty="0"/>
              <a:t>Net Value Growth Rate(%): Total Equity Growth Total Asset Return Growth Rate Ratio%: Return on Total Asset Growth</a:t>
            </a:r>
          </a:p>
          <a:p>
            <a:pPr marL="91440" lvl="0" indent="-91440" algn="l" rtl="0">
              <a:lnSpc>
                <a:spcPct val="90000"/>
              </a:lnSpc>
              <a:spcBef>
                <a:spcPts val="1400"/>
              </a:spcBef>
              <a:spcAft>
                <a:spcPts val="0"/>
              </a:spcAft>
              <a:buSzPts val="2200"/>
              <a:buFont typeface="Noto Sans Symbols"/>
              <a:buChar char="❖"/>
            </a:pPr>
            <a:r>
              <a:rPr lang="en-US" dirty="0"/>
              <a:t>Cash Reinvestment %: Cash Reinvestment Ratio(is a valuation ratio used to measure the  percentage of annual cash flow that the company invests back into the business as a new investment.)</a:t>
            </a:r>
          </a:p>
          <a:p>
            <a:pPr marL="91440" lvl="0" indent="-91440" algn="l" rtl="0">
              <a:lnSpc>
                <a:spcPct val="90000"/>
              </a:lnSpc>
              <a:spcBef>
                <a:spcPts val="1400"/>
              </a:spcBef>
              <a:spcAft>
                <a:spcPts val="0"/>
              </a:spcAft>
              <a:buSzPts val="2200"/>
              <a:buFont typeface="Noto Sans Symbols"/>
              <a:buChar char="❖"/>
            </a:pPr>
            <a:r>
              <a:rPr lang="en-US" dirty="0"/>
              <a:t>Current Ratio- </a:t>
            </a:r>
            <a:r>
              <a:rPr lang="en-US" dirty="0" err="1"/>
              <a:t>CAssest</a:t>
            </a:r>
            <a:r>
              <a:rPr lang="en-US" dirty="0"/>
              <a:t>/</a:t>
            </a:r>
            <a:r>
              <a:rPr lang="en-US" dirty="0" err="1"/>
              <a:t>CLiabilities</a:t>
            </a:r>
            <a:r>
              <a:rPr lang="en-US" dirty="0"/>
              <a:t>(a liquidity ratio that measures a company's ability to pay short-term obligations or those due within one year.)(&gt;1.5 is a good ratio)</a:t>
            </a:r>
          </a:p>
          <a:p>
            <a:pPr marL="91440" lvl="0" indent="-91440" algn="l" rtl="0">
              <a:lnSpc>
                <a:spcPct val="90000"/>
              </a:lnSpc>
              <a:spcBef>
                <a:spcPts val="1400"/>
              </a:spcBef>
              <a:spcAft>
                <a:spcPts val="0"/>
              </a:spcAft>
              <a:buSzPts val="2200"/>
              <a:buFont typeface="Noto Sans Symbols"/>
              <a:buChar char="❖"/>
            </a:pPr>
            <a:r>
              <a:rPr lang="en-US" dirty="0"/>
              <a:t>Quick Ratio: Acid Test (</a:t>
            </a:r>
            <a:r>
              <a:rPr lang="en-US" dirty="0" err="1"/>
              <a:t>CAssets</a:t>
            </a:r>
            <a:r>
              <a:rPr lang="en-US" dirty="0"/>
              <a:t>-Inventory/</a:t>
            </a:r>
            <a:r>
              <a:rPr lang="en-US" dirty="0" err="1"/>
              <a:t>CLiabilities</a:t>
            </a:r>
            <a:r>
              <a:rPr lang="en-US" dirty="0"/>
              <a:t>)</a:t>
            </a:r>
          </a:p>
          <a:p>
            <a:pPr marL="91440" lvl="0" indent="-91440" algn="l" rtl="0">
              <a:lnSpc>
                <a:spcPct val="90000"/>
              </a:lnSpc>
              <a:spcBef>
                <a:spcPts val="1400"/>
              </a:spcBef>
              <a:spcAft>
                <a:spcPts val="0"/>
              </a:spcAft>
              <a:buSzPts val="2200"/>
              <a:buFont typeface="Noto Sans Symbols"/>
              <a:buChar char="❖"/>
            </a:pPr>
            <a:r>
              <a:rPr lang="en-US" b="1" dirty="0"/>
              <a:t>Interest Expense Ratio</a:t>
            </a:r>
            <a:r>
              <a:rPr lang="en-US" dirty="0"/>
              <a:t>: Interest Expenses/Total Revenue</a:t>
            </a:r>
          </a:p>
          <a:p>
            <a:pPr marL="91440" lvl="0" indent="-91440" algn="l" rtl="0">
              <a:lnSpc>
                <a:spcPct val="90000"/>
              </a:lnSpc>
              <a:spcBef>
                <a:spcPts val="1400"/>
              </a:spcBef>
              <a:spcAft>
                <a:spcPts val="0"/>
              </a:spcAft>
              <a:buSzPts val="2200"/>
              <a:buFont typeface="Noto Sans Symbols"/>
              <a:buChar char="❖"/>
            </a:pPr>
            <a:r>
              <a:rPr lang="en-US" dirty="0"/>
              <a:t>Total debt/Total net worth: Total Liability/Equity Ratio</a:t>
            </a:r>
          </a:p>
          <a:p>
            <a:pPr marL="91440" lvl="0" indent="-91440" algn="l" rtl="0">
              <a:lnSpc>
                <a:spcPct val="90000"/>
              </a:lnSpc>
              <a:spcBef>
                <a:spcPts val="1400"/>
              </a:spcBef>
              <a:spcAft>
                <a:spcPts val="0"/>
              </a:spcAft>
              <a:buSzPts val="2200"/>
              <a:buFont typeface="Noto Sans Symbols"/>
              <a:buChar char="❖"/>
            </a:pPr>
            <a:r>
              <a:rPr lang="en-US" b="1" dirty="0"/>
              <a:t>Debt ratio %</a:t>
            </a:r>
            <a:r>
              <a:rPr lang="en-US" dirty="0"/>
              <a:t>: Liability/Total Assets</a:t>
            </a:r>
          </a:p>
          <a:p>
            <a:pPr marL="91440" lvl="0" indent="-91440" algn="l" rtl="0">
              <a:lnSpc>
                <a:spcPct val="90000"/>
              </a:lnSpc>
              <a:spcBef>
                <a:spcPts val="1400"/>
              </a:spcBef>
              <a:spcAft>
                <a:spcPts val="0"/>
              </a:spcAft>
              <a:buSzPts val="2200"/>
              <a:buFont typeface="Noto Sans Symbols"/>
              <a:buChar char="❖"/>
            </a:pPr>
            <a:r>
              <a:rPr lang="en-US" b="1" dirty="0"/>
              <a:t>Net worth/Assets</a:t>
            </a:r>
            <a:r>
              <a:rPr lang="en-US" dirty="0"/>
              <a:t>: Equity/Total Assets</a:t>
            </a:r>
          </a:p>
          <a:p>
            <a:pPr marL="91440" lvl="0" indent="-91440" algn="l" rtl="0">
              <a:lnSpc>
                <a:spcPct val="90000"/>
              </a:lnSpc>
              <a:spcBef>
                <a:spcPts val="1400"/>
              </a:spcBef>
              <a:spcAft>
                <a:spcPts val="0"/>
              </a:spcAft>
              <a:buSzPts val="2200"/>
              <a:buFont typeface="Noto Sans Symbols"/>
              <a:buChar char="❖"/>
            </a:pPr>
            <a:r>
              <a:rPr lang="en-US" dirty="0"/>
              <a:t>Long-term fund suitability ratio (A): (Long-term Liability+ Equity)/Fixed Assets</a:t>
            </a:r>
          </a:p>
          <a:p>
            <a:pPr marL="91440" lvl="0" indent="-91440" algn="l" rtl="0">
              <a:lnSpc>
                <a:spcPct val="90000"/>
              </a:lnSpc>
              <a:spcBef>
                <a:spcPts val="1400"/>
              </a:spcBef>
              <a:spcAft>
                <a:spcPts val="0"/>
              </a:spcAft>
              <a:buSzPts val="2200"/>
              <a:buFont typeface="Noto Sans Symbols"/>
              <a:buChar char="❖"/>
            </a:pPr>
            <a:r>
              <a:rPr lang="en-US" b="1" dirty="0"/>
              <a:t>Borrowing dependency</a:t>
            </a:r>
            <a:r>
              <a:rPr lang="en-US" dirty="0"/>
              <a:t>. Cost of Interest-bearing Debt</a:t>
            </a:r>
          </a:p>
          <a:p>
            <a:pPr marL="91440" lvl="0" indent="-91440" algn="l" rtl="0">
              <a:lnSpc>
                <a:spcPct val="90000"/>
              </a:lnSpc>
              <a:spcBef>
                <a:spcPts val="1400"/>
              </a:spcBef>
              <a:spcAft>
                <a:spcPts val="0"/>
              </a:spcAft>
              <a:buSzPts val="2200"/>
              <a:buFont typeface="Noto Sans Symbols"/>
              <a:buChar char="❖"/>
            </a:pPr>
            <a:r>
              <a:rPr lang="en-US" dirty="0"/>
              <a:t>Contingent liabilities/Net worth: Contingent Liability/Equity (Loss may be in the future due to the current situation</a:t>
            </a:r>
          </a:p>
          <a:p>
            <a:pPr marL="91440" lvl="0" indent="-129222" algn="l" rtl="0">
              <a:lnSpc>
                <a:spcPct val="90000"/>
              </a:lnSpc>
              <a:spcBef>
                <a:spcPts val="1400"/>
              </a:spcBef>
              <a:spcAft>
                <a:spcPts val="0"/>
              </a:spcAft>
              <a:buSzPct val="100000"/>
              <a:buFont typeface="Noto Sans Symbols"/>
              <a:buChar char="❖"/>
            </a:pPr>
            <a:endParaRPr lang="en-US" dirty="0"/>
          </a:p>
          <a:p>
            <a:pPr marL="91440" lvl="0" indent="-129222" algn="l" rtl="0">
              <a:lnSpc>
                <a:spcPct val="90000"/>
              </a:lnSpc>
              <a:spcBef>
                <a:spcPts val="1400"/>
              </a:spcBef>
              <a:spcAft>
                <a:spcPts val="0"/>
              </a:spcAft>
              <a:buSzPct val="100000"/>
              <a:buFont typeface="Noto Sans Symbols"/>
              <a:buChar char="❖"/>
            </a:pPr>
            <a:endParaRPr lang="en-US" dirty="0"/>
          </a:p>
        </p:txBody>
      </p:sp>
    </p:spTree>
    <p:extLst>
      <p:ext uri="{BB962C8B-B14F-4D97-AF65-F5344CB8AC3E}">
        <p14:creationId xmlns:p14="http://schemas.microsoft.com/office/powerpoint/2010/main" val="730487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B2A21-732E-F827-23E0-F6EE3E98D8CE}"/>
              </a:ext>
            </a:extLst>
          </p:cNvPr>
          <p:cNvSpPr txBox="1"/>
          <p:nvPr/>
        </p:nvSpPr>
        <p:spPr>
          <a:xfrm>
            <a:off x="108154" y="86249"/>
            <a:ext cx="12182168" cy="6484852"/>
          </a:xfrm>
          <a:prstGeom prst="rect">
            <a:avLst/>
          </a:prstGeom>
          <a:noFill/>
        </p:spPr>
        <p:txBody>
          <a:bodyPr wrap="square">
            <a:spAutoFit/>
          </a:bodyPr>
          <a:lstStyle/>
          <a:p>
            <a:pPr marL="91440" lvl="0" indent="-118745" algn="l" rtl="0">
              <a:lnSpc>
                <a:spcPct val="90000"/>
              </a:lnSpc>
              <a:spcBef>
                <a:spcPts val="0"/>
              </a:spcBef>
              <a:spcAft>
                <a:spcPts val="0"/>
              </a:spcAft>
              <a:buSzPct val="100000"/>
              <a:buFont typeface="Noto Sans Symbols"/>
              <a:buChar char="❖"/>
            </a:pPr>
            <a:r>
              <a:rPr lang="en-US" dirty="0"/>
              <a:t>Operating profit/Paid-in capital: Operating Income/Capital </a:t>
            </a:r>
          </a:p>
          <a:p>
            <a:pPr marL="91440" lvl="0" indent="-118745" algn="l" rtl="0">
              <a:lnSpc>
                <a:spcPct val="90000"/>
              </a:lnSpc>
              <a:spcBef>
                <a:spcPts val="0"/>
              </a:spcBef>
              <a:spcAft>
                <a:spcPts val="0"/>
              </a:spcAft>
              <a:buSzPct val="100000"/>
              <a:buFont typeface="Noto Sans Symbols"/>
              <a:buChar char="❖"/>
            </a:pPr>
            <a:endParaRPr lang="en-US" dirty="0"/>
          </a:p>
          <a:p>
            <a:pPr marL="91440" lvl="0" indent="-118745" algn="l" rtl="0">
              <a:lnSpc>
                <a:spcPct val="90000"/>
              </a:lnSpc>
              <a:spcBef>
                <a:spcPts val="0"/>
              </a:spcBef>
              <a:spcAft>
                <a:spcPts val="0"/>
              </a:spcAft>
              <a:buSzPct val="100000"/>
              <a:buFont typeface="Noto Sans Symbols"/>
              <a:buChar char="❖"/>
            </a:pPr>
            <a:r>
              <a:rPr lang="en-US" b="1" dirty="0"/>
              <a:t>Net profit before tax/Paid-in capital</a:t>
            </a:r>
            <a:r>
              <a:rPr lang="en-US" dirty="0"/>
              <a:t>: Pretax Income/Capital (profit obtained by the current core operations)</a:t>
            </a:r>
          </a:p>
          <a:p>
            <a:pPr marL="91440" lvl="0" indent="-118745" algn="l" rtl="0">
              <a:lnSpc>
                <a:spcPct val="90000"/>
              </a:lnSpc>
              <a:spcBef>
                <a:spcPts val="1400"/>
              </a:spcBef>
              <a:spcAft>
                <a:spcPts val="0"/>
              </a:spcAft>
              <a:buSzPct val="100000"/>
              <a:buFont typeface="Noto Sans Symbols"/>
              <a:buChar char="❖"/>
            </a:pPr>
            <a:r>
              <a:rPr lang="en-US" dirty="0"/>
              <a:t>Inventory and accounts receivable/Net value: (Inventory Accounts Receivables)/Equity- (</a:t>
            </a:r>
            <a:br>
              <a:rPr lang="en-US" b="1" dirty="0"/>
            </a:br>
            <a:r>
              <a:rPr lang="en-US" dirty="0"/>
              <a:t>Inventory consists of the products you sell to customers. Receivables, or accounts receivable, are the outstanding balances you have yet to collect for sales made on credit.)</a:t>
            </a:r>
          </a:p>
          <a:p>
            <a:pPr marL="91440" lvl="0" indent="-118745" algn="l" rtl="0">
              <a:lnSpc>
                <a:spcPct val="90000"/>
              </a:lnSpc>
              <a:spcBef>
                <a:spcPts val="1400"/>
              </a:spcBef>
              <a:spcAft>
                <a:spcPts val="0"/>
              </a:spcAft>
              <a:buSzPct val="100000"/>
              <a:buFont typeface="Noto Sans Symbols"/>
              <a:buChar char="❖"/>
            </a:pPr>
            <a:r>
              <a:rPr lang="en-US" dirty="0"/>
              <a:t> Total Asset Turnover. how effectively banks are using their assets to generate sales.</a:t>
            </a:r>
          </a:p>
          <a:p>
            <a:pPr marL="91440" lvl="0" indent="-100011" algn="l" rtl="0">
              <a:lnSpc>
                <a:spcPct val="90000"/>
              </a:lnSpc>
              <a:spcBef>
                <a:spcPts val="1400"/>
              </a:spcBef>
              <a:spcAft>
                <a:spcPts val="0"/>
              </a:spcAft>
              <a:buSzPct val="84224"/>
              <a:buFont typeface="Noto Sans Symbols"/>
              <a:buChar char="❖"/>
            </a:pPr>
            <a:r>
              <a:rPr lang="en-US" dirty="0"/>
              <a:t> Accounts Receivable Turnover</a:t>
            </a:r>
          </a:p>
          <a:p>
            <a:pPr marL="91440" lvl="0" indent="-100011" algn="l" rtl="0">
              <a:lnSpc>
                <a:spcPct val="90000"/>
              </a:lnSpc>
              <a:spcBef>
                <a:spcPts val="1400"/>
              </a:spcBef>
              <a:spcAft>
                <a:spcPts val="0"/>
              </a:spcAft>
              <a:buSzPct val="84224"/>
              <a:buFont typeface="Noto Sans Symbols"/>
              <a:buChar char="❖"/>
            </a:pPr>
            <a:r>
              <a:rPr lang="en-US" dirty="0"/>
              <a:t>  Average Collection Days: Days Receivable Outstanding</a:t>
            </a:r>
          </a:p>
          <a:p>
            <a:pPr marL="277179" lvl="0" indent="-285750" algn="l" rtl="0">
              <a:lnSpc>
                <a:spcPct val="90000"/>
              </a:lnSpc>
              <a:spcBef>
                <a:spcPts val="1400"/>
              </a:spcBef>
              <a:spcAft>
                <a:spcPts val="0"/>
              </a:spcAft>
              <a:buSzPct val="84224"/>
              <a:buFont typeface="Wingdings" panose="05000000000000000000" pitchFamily="2" charset="2"/>
              <a:buChar char="v"/>
            </a:pPr>
            <a:r>
              <a:rPr lang="en-US" dirty="0"/>
              <a:t>Inventory Turnover Rate (times) -Cost of Goods Sold (COGS) / Average Inventory</a:t>
            </a:r>
          </a:p>
          <a:p>
            <a:pPr marL="277179" lvl="0" indent="-285750" algn="l" rtl="0">
              <a:lnSpc>
                <a:spcPct val="90000"/>
              </a:lnSpc>
              <a:spcBef>
                <a:spcPts val="1400"/>
              </a:spcBef>
              <a:spcAft>
                <a:spcPts val="0"/>
              </a:spcAft>
              <a:buSzPct val="84224"/>
              <a:buFont typeface="Wingdings" panose="05000000000000000000" pitchFamily="2" charset="2"/>
              <a:buChar char="v"/>
            </a:pPr>
            <a:r>
              <a:rPr lang="en-US" dirty="0"/>
              <a:t>Fixed Assets Turnover Frequency-Revenue / Average Fixed Assets</a:t>
            </a:r>
          </a:p>
          <a:p>
            <a:pPr marL="277179" lvl="0" indent="-285750" algn="l" rtl="0">
              <a:lnSpc>
                <a:spcPct val="90000"/>
              </a:lnSpc>
              <a:spcBef>
                <a:spcPts val="1400"/>
              </a:spcBef>
              <a:spcAft>
                <a:spcPts val="0"/>
              </a:spcAft>
              <a:buSzPct val="84224"/>
              <a:buFont typeface="Wingdings" panose="05000000000000000000" pitchFamily="2" charset="2"/>
              <a:buChar char="v"/>
            </a:pPr>
            <a:r>
              <a:rPr lang="en-US" dirty="0"/>
              <a:t>Net Worth Turnover Rate (times): Equity Turnover -Revenue / Average Shareholders' Equity</a:t>
            </a:r>
          </a:p>
          <a:p>
            <a:pPr marL="277179" lvl="0" indent="-285750" algn="l" rtl="0">
              <a:lnSpc>
                <a:spcPct val="90000"/>
              </a:lnSpc>
              <a:spcBef>
                <a:spcPts val="1400"/>
              </a:spcBef>
              <a:spcAft>
                <a:spcPts val="0"/>
              </a:spcAft>
              <a:buSzPct val="84224"/>
              <a:buFont typeface="Wingdings" panose="05000000000000000000" pitchFamily="2" charset="2"/>
              <a:buChar char="v"/>
            </a:pPr>
            <a:r>
              <a:rPr lang="en-US" dirty="0"/>
              <a:t>Revenue per person: Sales Per Employee-Total Revenue / Number of Employees</a:t>
            </a:r>
          </a:p>
          <a:p>
            <a:pPr marL="277179" lvl="0" indent="-285750" algn="l" rtl="0">
              <a:lnSpc>
                <a:spcPct val="90000"/>
              </a:lnSpc>
              <a:spcBef>
                <a:spcPts val="1400"/>
              </a:spcBef>
              <a:spcAft>
                <a:spcPts val="0"/>
              </a:spcAft>
              <a:buSzPct val="84224"/>
              <a:buFont typeface="Wingdings" panose="05000000000000000000" pitchFamily="2" charset="2"/>
              <a:buChar char="v"/>
            </a:pPr>
            <a:r>
              <a:rPr lang="en-US" dirty="0"/>
              <a:t>Operating profit per person: Operation Income Per Employee-Operating Income / Number of Employees</a:t>
            </a:r>
          </a:p>
          <a:p>
            <a:pPr marL="277179" lvl="0" indent="-285750" algn="l" rtl="0">
              <a:lnSpc>
                <a:spcPct val="90000"/>
              </a:lnSpc>
              <a:spcBef>
                <a:spcPts val="1400"/>
              </a:spcBef>
              <a:spcAft>
                <a:spcPts val="0"/>
              </a:spcAft>
              <a:buSzPct val="84224"/>
              <a:buFont typeface="Wingdings" panose="05000000000000000000" pitchFamily="2" charset="2"/>
              <a:buChar char="v"/>
            </a:pPr>
            <a:r>
              <a:rPr lang="en-US" dirty="0"/>
              <a:t>Allocation rate per person: Fixed Assets Per Employee–Total Fixed Assets / Number of Employees</a:t>
            </a:r>
          </a:p>
          <a:p>
            <a:pPr marL="258445" lvl="0" indent="-285750" algn="l" rtl="0">
              <a:lnSpc>
                <a:spcPct val="90000"/>
              </a:lnSpc>
              <a:spcBef>
                <a:spcPts val="1400"/>
              </a:spcBef>
              <a:spcAft>
                <a:spcPts val="0"/>
              </a:spcAft>
              <a:buSzPct val="118790"/>
              <a:buFont typeface="Wingdings" panose="05000000000000000000" pitchFamily="2" charset="2"/>
              <a:buChar char="v"/>
            </a:pPr>
            <a:r>
              <a:rPr lang="en-US" dirty="0"/>
              <a:t>Working Capital to Total Assets-Working Capital / Total Assets</a:t>
            </a:r>
            <a:endParaRPr lang="en-US" sz="1600" dirty="0"/>
          </a:p>
          <a:p>
            <a:pPr marL="91440" lvl="0" indent="0" algn="l" rtl="0">
              <a:lnSpc>
                <a:spcPct val="90000"/>
              </a:lnSpc>
              <a:spcBef>
                <a:spcPts val="1400"/>
              </a:spcBef>
              <a:spcAft>
                <a:spcPts val="0"/>
              </a:spcAft>
              <a:buSzPct val="100000"/>
              <a:buNone/>
            </a:pPr>
            <a:endParaRPr lang="en-US" dirty="0"/>
          </a:p>
        </p:txBody>
      </p:sp>
    </p:spTree>
    <p:extLst>
      <p:ext uri="{BB962C8B-B14F-4D97-AF65-F5344CB8AC3E}">
        <p14:creationId xmlns:p14="http://schemas.microsoft.com/office/powerpoint/2010/main" val="3834797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1942</TotalTime>
  <Words>3289</Words>
  <Application>Microsoft Office PowerPoint</Application>
  <PresentationFormat>Widescreen</PresentationFormat>
  <Paragraphs>260</Paragraphs>
  <Slides>27</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27</vt:i4>
      </vt:variant>
    </vt:vector>
  </HeadingPairs>
  <TitlesOfParts>
    <vt:vector size="46" baseType="lpstr">
      <vt:lpstr>Algerian</vt:lpstr>
      <vt:lpstr>-apple-system</vt:lpstr>
      <vt:lpstr>Arial</vt:lpstr>
      <vt:lpstr>Arial Rounded MT Bold</vt:lpstr>
      <vt:lpstr>Bahnschrift SemiBold</vt:lpstr>
      <vt:lpstr>Berlin Sans FB</vt:lpstr>
      <vt:lpstr>Book Antiqua</vt:lpstr>
      <vt:lpstr>Calibri</vt:lpstr>
      <vt:lpstr>Calibri Light</vt:lpstr>
      <vt:lpstr>Courier New</vt:lpstr>
      <vt:lpstr>Helvetica Neue</vt:lpstr>
      <vt:lpstr>inherit</vt:lpstr>
      <vt:lpstr>Noto Sans Symbols</vt:lpstr>
      <vt:lpstr>Nunito</vt:lpstr>
      <vt:lpstr>Roboto</vt:lpstr>
      <vt:lpstr>Rockwell Extra Bold</vt:lpstr>
      <vt:lpstr>Showcard Gothic</vt:lpstr>
      <vt:lpstr>Wingdings</vt:lpstr>
      <vt:lpstr>Retrospect</vt:lpstr>
      <vt:lpstr>Company Bankruptcy Prediction</vt:lpstr>
      <vt:lpstr>          Introduction</vt:lpstr>
      <vt:lpstr>Problem Statement</vt:lpstr>
      <vt:lpstr>             Purpose</vt:lpstr>
      <vt:lpstr>       Project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 Yadav</dc:creator>
  <cp:lastModifiedBy>Arti Yadav</cp:lastModifiedBy>
  <cp:revision>13</cp:revision>
  <dcterms:created xsi:type="dcterms:W3CDTF">2024-04-12T14:12:40Z</dcterms:created>
  <dcterms:modified xsi:type="dcterms:W3CDTF">2024-04-15T12:38:10Z</dcterms:modified>
</cp:coreProperties>
</file>