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A3F1C8D-1761-49F0-9D44-653CF3C3075A}" type="datetimeFigureOut">
              <a:rPr lang="en-IN" smtClean="0"/>
              <a:t>29-04-2024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8EF3ED-7CAD-4B17-BB63-5AF08D13A0EA}" type="slidenum">
              <a:rPr lang="en-IN" smtClean="0"/>
              <a:t>‹#›</a:t>
            </a:fld>
            <a:endParaRPr lang="en-IN"/>
          </a:p>
        </p:txBody>
      </p:sp>
    </p:spTree>
    <p:extLst>
      <p:ext uri="{BB962C8B-B14F-4D97-AF65-F5344CB8AC3E}">
        <p14:creationId xmlns:p14="http://schemas.microsoft.com/office/powerpoint/2010/main" val="310536638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3F1C8D-1761-49F0-9D44-653CF3C3075A}"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8EF3ED-7CAD-4B17-BB63-5AF08D13A0EA}" type="slidenum">
              <a:rPr lang="en-IN" smtClean="0"/>
              <a:t>‹#›</a:t>
            </a:fld>
            <a:endParaRPr lang="en-IN"/>
          </a:p>
        </p:txBody>
      </p:sp>
    </p:spTree>
    <p:extLst>
      <p:ext uri="{BB962C8B-B14F-4D97-AF65-F5344CB8AC3E}">
        <p14:creationId xmlns:p14="http://schemas.microsoft.com/office/powerpoint/2010/main" val="1884882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3F1C8D-1761-49F0-9D44-653CF3C3075A}"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8EF3ED-7CAD-4B17-BB63-5AF08D13A0EA}" type="slidenum">
              <a:rPr lang="en-IN" smtClean="0"/>
              <a:t>‹#›</a:t>
            </a:fld>
            <a:endParaRPr lang="en-IN"/>
          </a:p>
        </p:txBody>
      </p:sp>
    </p:spTree>
    <p:extLst>
      <p:ext uri="{BB962C8B-B14F-4D97-AF65-F5344CB8AC3E}">
        <p14:creationId xmlns:p14="http://schemas.microsoft.com/office/powerpoint/2010/main" val="18882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3F1C8D-1761-49F0-9D44-653CF3C3075A}" type="datetimeFigureOut">
              <a:rPr lang="en-IN" smtClean="0"/>
              <a:t>29-04-2024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8EF3ED-7CAD-4B17-BB63-5AF08D13A0EA}" type="slidenum">
              <a:rPr lang="en-IN" smtClean="0"/>
              <a:t>‹#›</a:t>
            </a:fld>
            <a:endParaRPr lang="en-IN"/>
          </a:p>
        </p:txBody>
      </p:sp>
    </p:spTree>
    <p:extLst>
      <p:ext uri="{BB962C8B-B14F-4D97-AF65-F5344CB8AC3E}">
        <p14:creationId xmlns:p14="http://schemas.microsoft.com/office/powerpoint/2010/main" val="4035727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A3F1C8D-1761-49F0-9D44-653CF3C3075A}" type="datetimeFigureOut">
              <a:rPr lang="en-IN" smtClean="0"/>
              <a:t>29-04-2024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8EF3ED-7CAD-4B17-BB63-5AF08D13A0EA}" type="slidenum">
              <a:rPr lang="en-IN" smtClean="0"/>
              <a:t>‹#›</a:t>
            </a:fld>
            <a:endParaRPr lang="en-IN"/>
          </a:p>
        </p:txBody>
      </p:sp>
    </p:spTree>
    <p:extLst>
      <p:ext uri="{BB962C8B-B14F-4D97-AF65-F5344CB8AC3E}">
        <p14:creationId xmlns:p14="http://schemas.microsoft.com/office/powerpoint/2010/main" val="61264005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A3F1C8D-1761-49F0-9D44-653CF3C3075A}" type="datetimeFigureOut">
              <a:rPr lang="en-IN" smtClean="0"/>
              <a:t>29-04-2024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5E8EF3ED-7CAD-4B17-BB63-5AF08D13A0EA}" type="slidenum">
              <a:rPr lang="en-IN" smtClean="0"/>
              <a:t>‹#›</a:t>
            </a:fld>
            <a:endParaRPr lang="en-IN"/>
          </a:p>
        </p:txBody>
      </p:sp>
    </p:spTree>
    <p:extLst>
      <p:ext uri="{BB962C8B-B14F-4D97-AF65-F5344CB8AC3E}">
        <p14:creationId xmlns:p14="http://schemas.microsoft.com/office/powerpoint/2010/main" val="2430579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A3F1C8D-1761-49F0-9D44-653CF3C3075A}" type="datetimeFigureOut">
              <a:rPr lang="en-IN" smtClean="0"/>
              <a:t>29-04-2024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8EF3ED-7CAD-4B17-BB63-5AF08D13A0EA}"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49317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3F1C8D-1761-49F0-9D44-653CF3C3075A}" type="datetimeFigureOut">
              <a:rPr lang="en-IN" smtClean="0"/>
              <a:t>29-04-2024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8EF3ED-7CAD-4B17-BB63-5AF08D13A0EA}" type="slidenum">
              <a:rPr lang="en-IN" smtClean="0"/>
              <a:t>‹#›</a:t>
            </a:fld>
            <a:endParaRPr lang="en-IN"/>
          </a:p>
        </p:txBody>
      </p:sp>
    </p:spTree>
    <p:extLst>
      <p:ext uri="{BB962C8B-B14F-4D97-AF65-F5344CB8AC3E}">
        <p14:creationId xmlns:p14="http://schemas.microsoft.com/office/powerpoint/2010/main" val="753818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3F1C8D-1761-49F0-9D44-653CF3C3075A}" type="datetimeFigureOut">
              <a:rPr lang="en-IN" smtClean="0"/>
              <a:t>29-04-2024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E8EF3ED-7CAD-4B17-BB63-5AF08D13A0EA}" type="slidenum">
              <a:rPr lang="en-IN" smtClean="0"/>
              <a:t>‹#›</a:t>
            </a:fld>
            <a:endParaRPr lang="en-IN"/>
          </a:p>
        </p:txBody>
      </p:sp>
    </p:spTree>
    <p:extLst>
      <p:ext uri="{BB962C8B-B14F-4D97-AF65-F5344CB8AC3E}">
        <p14:creationId xmlns:p14="http://schemas.microsoft.com/office/powerpoint/2010/main" val="1825247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A3F1C8D-1761-49F0-9D44-653CF3C3075A}" type="datetimeFigureOut">
              <a:rPr lang="en-IN" smtClean="0"/>
              <a:t>29-04-2024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5E8EF3ED-7CAD-4B17-BB63-5AF08D13A0EA}" type="slidenum">
              <a:rPr lang="en-IN" smtClean="0"/>
              <a:t>‹#›</a:t>
            </a:fld>
            <a:endParaRPr lang="en-IN"/>
          </a:p>
        </p:txBody>
      </p:sp>
    </p:spTree>
    <p:extLst>
      <p:ext uri="{BB962C8B-B14F-4D97-AF65-F5344CB8AC3E}">
        <p14:creationId xmlns:p14="http://schemas.microsoft.com/office/powerpoint/2010/main" val="1766823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A3F1C8D-1761-49F0-9D44-653CF3C3075A}" type="datetimeFigureOut">
              <a:rPr lang="en-IN" smtClean="0"/>
              <a:t>29-04-2024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5E8EF3ED-7CAD-4B17-BB63-5AF08D13A0EA}" type="slidenum">
              <a:rPr lang="en-IN" smtClean="0"/>
              <a:t>‹#›</a:t>
            </a:fld>
            <a:endParaRPr lang="en-IN"/>
          </a:p>
        </p:txBody>
      </p:sp>
    </p:spTree>
    <p:extLst>
      <p:ext uri="{BB962C8B-B14F-4D97-AF65-F5344CB8AC3E}">
        <p14:creationId xmlns:p14="http://schemas.microsoft.com/office/powerpoint/2010/main" val="3867668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A3F1C8D-1761-49F0-9D44-653CF3C3075A}" type="datetimeFigureOut">
              <a:rPr lang="en-IN" smtClean="0"/>
              <a:t>29-04-2024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E8EF3ED-7CAD-4B17-BB63-5AF08D13A0EA}" type="slidenum">
              <a:rPr lang="en-IN" smtClean="0"/>
              <a:t>‹#›</a:t>
            </a:fld>
            <a:endParaRPr lang="en-IN"/>
          </a:p>
        </p:txBody>
      </p:sp>
    </p:spTree>
    <p:extLst>
      <p:ext uri="{BB962C8B-B14F-4D97-AF65-F5344CB8AC3E}">
        <p14:creationId xmlns:p14="http://schemas.microsoft.com/office/powerpoint/2010/main" val="11924220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943E-C703-1655-FC15-5256BFE9082D}"/>
              </a:ext>
            </a:extLst>
          </p:cNvPr>
          <p:cNvSpPr>
            <a:spLocks noGrp="1"/>
          </p:cNvSpPr>
          <p:nvPr>
            <p:ph type="ctrTitle"/>
          </p:nvPr>
        </p:nvSpPr>
        <p:spPr>
          <a:xfrm>
            <a:off x="1472381" y="3429000"/>
            <a:ext cx="8991600" cy="1645920"/>
          </a:xfrm>
        </p:spPr>
        <p:txBody>
          <a:bodyPr>
            <a:normAutofit fontScale="90000"/>
          </a:bodyPr>
          <a:lstStyle/>
          <a:p>
            <a:r>
              <a:rPr lang="en-US" sz="4000" b="1" dirty="0">
                <a:solidFill>
                  <a:schemeClr val="accent1"/>
                </a:solidFill>
                <a:latin typeface="Algerian" panose="04020705040A02060702" pitchFamily="82" charset="0"/>
                <a:ea typeface="Arial Black"/>
                <a:cs typeface="Arial Black"/>
              </a:rPr>
              <a:t>Cardiovascular Health Assessment and Risk Prediction</a:t>
            </a:r>
            <a:endParaRPr lang="en-IN" b="1" dirty="0">
              <a:latin typeface="Algerian" panose="04020705040A02060702" pitchFamily="82" charset="0"/>
            </a:endParaRPr>
          </a:p>
        </p:txBody>
      </p:sp>
      <p:sp>
        <p:nvSpPr>
          <p:cNvPr id="3" name="Subtitle 2">
            <a:extLst>
              <a:ext uri="{FF2B5EF4-FFF2-40B4-BE49-F238E27FC236}">
                <a16:creationId xmlns:a16="http://schemas.microsoft.com/office/drawing/2014/main" id="{A25F5913-ED2E-7F60-8008-2EDB0E293072}"/>
              </a:ext>
            </a:extLst>
          </p:cNvPr>
          <p:cNvSpPr>
            <a:spLocks noGrp="1"/>
          </p:cNvSpPr>
          <p:nvPr>
            <p:ph type="subTitle" idx="1"/>
          </p:nvPr>
        </p:nvSpPr>
        <p:spPr>
          <a:xfrm>
            <a:off x="5674369" y="4768547"/>
            <a:ext cx="6801612" cy="612746"/>
          </a:xfrm>
        </p:spPr>
        <p:txBody>
          <a:bodyPr>
            <a:normAutofit fontScale="85000" lnSpcReduction="20000"/>
          </a:bodyPr>
          <a:lstStyle/>
          <a:p>
            <a:r>
              <a:rPr lang="en-IN" b="1" dirty="0">
                <a:solidFill>
                  <a:schemeClr val="bg2">
                    <a:lumMod val="50000"/>
                  </a:schemeClr>
                </a:solidFill>
              </a:rPr>
              <a:t>Project By : Arti Yadav</a:t>
            </a:r>
          </a:p>
          <a:p>
            <a:r>
              <a:rPr lang="en-IN" sz="1400" dirty="0">
                <a:solidFill>
                  <a:schemeClr val="bg2">
                    <a:lumMod val="50000"/>
                  </a:schemeClr>
                </a:solidFill>
                <a:latin typeface="Berlin Sans FB" panose="020E0602020502020306" pitchFamily="34" charset="0"/>
              </a:rPr>
              <a:t>www.linkedin.com/in/arti-yadav-428b11229</a:t>
            </a:r>
          </a:p>
          <a:p>
            <a:endParaRPr lang="en-IN" dirty="0"/>
          </a:p>
        </p:txBody>
      </p:sp>
      <p:pic>
        <p:nvPicPr>
          <p:cNvPr id="1026" name="Picture 2" descr="Image result for heart disease animation">
            <a:extLst>
              <a:ext uri="{FF2B5EF4-FFF2-40B4-BE49-F238E27FC236}">
                <a16:creationId xmlns:a16="http://schemas.microsoft.com/office/drawing/2014/main" id="{250D54D2-D750-8097-9B20-4D1BC21A2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1394" y="893777"/>
            <a:ext cx="3814916"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2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A0D93-38C5-A748-A0B8-460CAD57AC0F}"/>
              </a:ext>
            </a:extLst>
          </p:cNvPr>
          <p:cNvSpPr>
            <a:spLocks noGrp="1"/>
          </p:cNvSpPr>
          <p:nvPr>
            <p:ph type="title"/>
          </p:nvPr>
        </p:nvSpPr>
        <p:spPr>
          <a:xfrm>
            <a:off x="3264311" y="57920"/>
            <a:ext cx="5840362" cy="560439"/>
          </a:xfrm>
          <a:solidFill>
            <a:srgbClr val="FFFFFF"/>
          </a:solidFill>
          <a:ln w="31750" cap="sq">
            <a:solidFill>
              <a:srgbClr val="404040"/>
            </a:solidFill>
            <a:miter lim="800000"/>
          </a:ln>
        </p:spPr>
        <p:txBody>
          <a:bodyPr vert="horz" lIns="182880" tIns="182880" rIns="182880" bIns="182880" rtlCol="0" anchor="ctr">
            <a:noAutofit/>
          </a:bodyPr>
          <a:lstStyle/>
          <a:p>
            <a:r>
              <a:rPr lang="en-IN" sz="3200" b="1" dirty="0">
                <a:solidFill>
                  <a:schemeClr val="accent1"/>
                </a:solidFill>
                <a:latin typeface="Algerian" panose="04020705040A02060702" pitchFamily="82" charset="0"/>
              </a:rPr>
              <a:t>Outliers in Datasets</a:t>
            </a:r>
          </a:p>
        </p:txBody>
      </p:sp>
      <p:pic>
        <p:nvPicPr>
          <p:cNvPr id="2050" name="Picture 2">
            <a:extLst>
              <a:ext uri="{FF2B5EF4-FFF2-40B4-BE49-F238E27FC236}">
                <a16:creationId xmlns:a16="http://schemas.microsoft.com/office/drawing/2014/main" id="{076ADA5B-6774-9324-4E8F-62A4E47FF3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4632" y="825910"/>
            <a:ext cx="11356257" cy="34490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AC6468B-349F-B699-9959-1DC4699AB577}"/>
              </a:ext>
            </a:extLst>
          </p:cNvPr>
          <p:cNvSpPr txBox="1"/>
          <p:nvPr/>
        </p:nvSpPr>
        <p:spPr>
          <a:xfrm>
            <a:off x="191729" y="4391717"/>
            <a:ext cx="12413226" cy="2308324"/>
          </a:xfrm>
          <a:prstGeom prst="rect">
            <a:avLst/>
          </a:prstGeom>
          <a:noFill/>
        </p:spPr>
        <p:txBody>
          <a:bodyPr wrap="square">
            <a:spAutoFit/>
          </a:bodyPr>
          <a:lstStyle/>
          <a:p>
            <a:pPr algn="l"/>
            <a:r>
              <a:rPr lang="en-US" sz="1600" b="0" i="0" dirty="0">
                <a:solidFill>
                  <a:srgbClr val="000000"/>
                </a:solidFill>
                <a:effectLst/>
                <a:latin typeface="Helvetica Neue"/>
              </a:rPr>
              <a:t>From above boxplot we can find out:</a:t>
            </a:r>
          </a:p>
          <a:p>
            <a:pPr algn="l"/>
            <a:r>
              <a:rPr lang="en-US" sz="1600" b="0" i="0" dirty="0">
                <a:solidFill>
                  <a:srgbClr val="000000"/>
                </a:solidFill>
                <a:effectLst/>
                <a:latin typeface="Helvetica Neue"/>
              </a:rPr>
              <a:t>We can see the five point summary of the each attributes i.e. minimum, first quartile [Q1], median, third quartile [Q3] and maximum.</a:t>
            </a:r>
          </a:p>
          <a:p>
            <a:pPr marL="285750" indent="-285750" algn="l">
              <a:buFont typeface="Wingdings" panose="05000000000000000000" pitchFamily="2" charset="2"/>
              <a:buChar char="Ø"/>
            </a:pPr>
            <a:r>
              <a:rPr lang="en-US" sz="1600" b="0" i="0" dirty="0">
                <a:solidFill>
                  <a:srgbClr val="000000"/>
                </a:solidFill>
                <a:effectLst/>
                <a:latin typeface="Helvetica Neue"/>
              </a:rPr>
              <a:t>We can see, there are outliers present </a:t>
            </a:r>
            <a:r>
              <a:rPr lang="en-US" sz="1600" b="1" i="0" dirty="0">
                <a:solidFill>
                  <a:srgbClr val="000000"/>
                </a:solidFill>
                <a:effectLst/>
                <a:latin typeface="Helvetica Neue"/>
              </a:rPr>
              <a:t>'</a:t>
            </a:r>
            <a:r>
              <a:rPr lang="en-US" sz="1600" b="1" i="0" dirty="0" err="1">
                <a:solidFill>
                  <a:srgbClr val="000000"/>
                </a:solidFill>
                <a:effectLst/>
                <a:latin typeface="Helvetica Neue"/>
              </a:rPr>
              <a:t>totChol</a:t>
            </a:r>
            <a:r>
              <a:rPr lang="en-US" sz="1600" b="1" i="0" dirty="0">
                <a:solidFill>
                  <a:srgbClr val="000000"/>
                </a:solidFill>
                <a:effectLst/>
                <a:latin typeface="Helvetica Neue"/>
              </a:rPr>
              <a:t>', '</a:t>
            </a:r>
            <a:r>
              <a:rPr lang="en-US" sz="1600" b="1" i="0" dirty="0" err="1">
                <a:solidFill>
                  <a:srgbClr val="000000"/>
                </a:solidFill>
                <a:effectLst/>
                <a:latin typeface="Helvetica Neue"/>
              </a:rPr>
              <a:t>sysBP</a:t>
            </a:r>
            <a:r>
              <a:rPr lang="en-US" sz="1600" b="1" i="0" dirty="0">
                <a:solidFill>
                  <a:srgbClr val="000000"/>
                </a:solidFill>
                <a:effectLst/>
                <a:latin typeface="Helvetica Neue"/>
              </a:rPr>
              <a:t>', '</a:t>
            </a:r>
            <a:r>
              <a:rPr lang="en-US" sz="1600" b="1" i="0" dirty="0" err="1">
                <a:solidFill>
                  <a:srgbClr val="000000"/>
                </a:solidFill>
                <a:effectLst/>
                <a:latin typeface="Helvetica Neue"/>
              </a:rPr>
              <a:t>diaBP</a:t>
            </a:r>
            <a:r>
              <a:rPr lang="en-US" sz="1600" b="1" i="0" dirty="0">
                <a:solidFill>
                  <a:srgbClr val="000000"/>
                </a:solidFill>
                <a:effectLst/>
                <a:latin typeface="Helvetica Neue"/>
              </a:rPr>
              <a:t>', 'BMI','</a:t>
            </a:r>
            <a:r>
              <a:rPr lang="en-US" sz="1600" b="1" i="0" dirty="0" err="1">
                <a:solidFill>
                  <a:srgbClr val="000000"/>
                </a:solidFill>
                <a:effectLst/>
                <a:latin typeface="Helvetica Neue"/>
              </a:rPr>
              <a:t>hearRate</a:t>
            </a:r>
            <a:r>
              <a:rPr lang="en-US" sz="1600" b="1" i="0" dirty="0">
                <a:solidFill>
                  <a:srgbClr val="000000"/>
                </a:solidFill>
                <a:effectLst/>
                <a:latin typeface="Helvetica Neue"/>
              </a:rPr>
              <a:t>','glucose'</a:t>
            </a:r>
            <a:r>
              <a:rPr lang="en-US" sz="1600" b="0" i="0" dirty="0">
                <a:solidFill>
                  <a:srgbClr val="000000"/>
                </a:solidFill>
                <a:effectLst/>
                <a:latin typeface="Helvetica Neue"/>
              </a:rPr>
              <a:t> columns.</a:t>
            </a:r>
          </a:p>
          <a:p>
            <a:pPr marL="285750" indent="-285750" algn="l">
              <a:buFont typeface="Wingdings" panose="05000000000000000000" pitchFamily="2" charset="2"/>
              <a:buChar char="Ø"/>
            </a:pPr>
            <a:r>
              <a:rPr lang="en-US" sz="1600" b="0" i="0" dirty="0">
                <a:solidFill>
                  <a:srgbClr val="000000"/>
                </a:solidFill>
                <a:effectLst/>
                <a:latin typeface="Helvetica Neue"/>
              </a:rPr>
              <a:t>In '</a:t>
            </a:r>
            <a:r>
              <a:rPr lang="en-US" sz="1600" b="0" i="0" dirty="0" err="1">
                <a:solidFill>
                  <a:srgbClr val="000000"/>
                </a:solidFill>
                <a:effectLst/>
                <a:latin typeface="Helvetica Neue"/>
              </a:rPr>
              <a:t>cigPerDay</a:t>
            </a:r>
            <a:r>
              <a:rPr lang="en-US" sz="1600" b="0" i="0" dirty="0">
                <a:solidFill>
                  <a:srgbClr val="000000"/>
                </a:solidFill>
                <a:effectLst/>
                <a:latin typeface="Helvetica Neue"/>
              </a:rPr>
              <a:t>' ,'</a:t>
            </a:r>
            <a:r>
              <a:rPr lang="en-US" sz="1600" b="0" i="0" dirty="0" err="1">
                <a:solidFill>
                  <a:srgbClr val="000000"/>
                </a:solidFill>
                <a:effectLst/>
                <a:latin typeface="Helvetica Neue"/>
              </a:rPr>
              <a:t>totChol</a:t>
            </a:r>
            <a:r>
              <a:rPr lang="en-US" sz="1600" b="0" i="0" dirty="0">
                <a:solidFill>
                  <a:srgbClr val="000000"/>
                </a:solidFill>
                <a:effectLst/>
                <a:latin typeface="Helvetica Neue"/>
              </a:rPr>
              <a:t>' and '</a:t>
            </a:r>
            <a:r>
              <a:rPr lang="en-US" sz="1600" b="0" i="0" dirty="0" err="1">
                <a:solidFill>
                  <a:srgbClr val="000000"/>
                </a:solidFill>
                <a:effectLst/>
                <a:latin typeface="Helvetica Neue"/>
              </a:rPr>
              <a:t>glucose',we</a:t>
            </a:r>
            <a:r>
              <a:rPr lang="en-US" sz="1600" b="0" i="0" dirty="0">
                <a:solidFill>
                  <a:srgbClr val="000000"/>
                </a:solidFill>
                <a:effectLst/>
                <a:latin typeface="Helvetica Neue"/>
              </a:rPr>
              <a:t> can see that </a:t>
            </a:r>
            <a:r>
              <a:rPr lang="en-US" sz="1600" b="0" i="0" dirty="0" err="1">
                <a:solidFill>
                  <a:srgbClr val="000000"/>
                </a:solidFill>
                <a:effectLst/>
                <a:latin typeface="Helvetica Neue"/>
              </a:rPr>
              <a:t>ouliers</a:t>
            </a:r>
            <a:r>
              <a:rPr lang="en-US" sz="1600" b="0" i="0" dirty="0">
                <a:solidFill>
                  <a:srgbClr val="000000"/>
                </a:solidFill>
                <a:effectLst/>
                <a:latin typeface="Helvetica Neue"/>
              </a:rPr>
              <a:t> are sensitive.</a:t>
            </a:r>
          </a:p>
          <a:p>
            <a:pPr marL="285750" indent="-285750" algn="l">
              <a:buFont typeface="Wingdings" panose="05000000000000000000" pitchFamily="2" charset="2"/>
              <a:buChar char="Ø"/>
            </a:pPr>
            <a:r>
              <a:rPr lang="en-US" sz="1600" b="0" i="0" dirty="0">
                <a:solidFill>
                  <a:srgbClr val="000000"/>
                </a:solidFill>
                <a:effectLst/>
                <a:latin typeface="Helvetica Neue"/>
              </a:rPr>
              <a:t>The glucose &amp; </a:t>
            </a:r>
            <a:r>
              <a:rPr lang="en-US" sz="1600" b="0" i="0" dirty="0" err="1">
                <a:solidFill>
                  <a:srgbClr val="000000"/>
                </a:solidFill>
                <a:effectLst/>
                <a:latin typeface="Helvetica Neue"/>
              </a:rPr>
              <a:t>cholestrol</a:t>
            </a:r>
            <a:r>
              <a:rPr lang="en-US" sz="1600" b="0" i="0" dirty="0">
                <a:solidFill>
                  <a:srgbClr val="000000"/>
                </a:solidFill>
                <a:effectLst/>
                <a:latin typeface="Helvetica Neue"/>
              </a:rPr>
              <a:t> have the highest no. of outliers.</a:t>
            </a:r>
          </a:p>
          <a:p>
            <a:pPr marL="285750" indent="-285750" algn="l">
              <a:buFont typeface="Wingdings" panose="05000000000000000000" pitchFamily="2" charset="2"/>
              <a:buChar char="Ø"/>
            </a:pPr>
            <a:r>
              <a:rPr lang="en-US" sz="1600" b="0" i="0" dirty="0">
                <a:solidFill>
                  <a:srgbClr val="000000"/>
                </a:solidFill>
                <a:effectLst/>
                <a:latin typeface="Helvetica Neue"/>
              </a:rPr>
              <a:t>we will fill the null values with median in these columns &amp; outliers with IQR method.</a:t>
            </a:r>
          </a:p>
          <a:p>
            <a:pPr marL="285750" indent="-285750" algn="l">
              <a:buFont typeface="Wingdings" panose="05000000000000000000" pitchFamily="2" charset="2"/>
              <a:buChar char="Ø"/>
            </a:pPr>
            <a:r>
              <a:rPr lang="en-US" sz="1600" b="0" i="0" dirty="0">
                <a:solidFill>
                  <a:srgbClr val="000000"/>
                </a:solidFill>
                <a:effectLst/>
                <a:latin typeface="Helvetica Neue"/>
              </a:rPr>
              <a:t>The remaining columns outliers will not affect our analysis as it is very less.</a:t>
            </a:r>
          </a:p>
          <a:p>
            <a:pPr marL="285750" indent="-285750" algn="l">
              <a:buFont typeface="Wingdings" panose="05000000000000000000" pitchFamily="2" charset="2"/>
              <a:buChar char="Ø"/>
            </a:pPr>
            <a:r>
              <a:rPr lang="en-US" sz="1600" b="0" i="0" dirty="0">
                <a:solidFill>
                  <a:srgbClr val="000000"/>
                </a:solidFill>
                <a:effectLst/>
                <a:latin typeface="Helvetica Neue"/>
              </a:rPr>
              <a:t>In </a:t>
            </a:r>
            <a:r>
              <a:rPr lang="en-US" sz="1600" b="0" i="0" dirty="0" err="1">
                <a:solidFill>
                  <a:srgbClr val="000000"/>
                </a:solidFill>
                <a:effectLst/>
                <a:latin typeface="Helvetica Neue"/>
              </a:rPr>
              <a:t>diaBP</a:t>
            </a:r>
            <a:r>
              <a:rPr lang="en-US" sz="1600" b="0" i="0" dirty="0">
                <a:solidFill>
                  <a:srgbClr val="000000"/>
                </a:solidFill>
                <a:effectLst/>
                <a:latin typeface="Helvetica Neue"/>
              </a:rPr>
              <a:t> , </a:t>
            </a:r>
            <a:r>
              <a:rPr lang="en-US" sz="1600" b="0" i="0" dirty="0" err="1">
                <a:solidFill>
                  <a:srgbClr val="000000"/>
                </a:solidFill>
                <a:effectLst/>
                <a:latin typeface="Helvetica Neue"/>
              </a:rPr>
              <a:t>sysBP</a:t>
            </a:r>
            <a:r>
              <a:rPr lang="en-US" sz="1600" b="0" i="0" dirty="0">
                <a:solidFill>
                  <a:srgbClr val="000000"/>
                </a:solidFill>
                <a:effectLst/>
                <a:latin typeface="Helvetica Neue"/>
              </a:rPr>
              <a:t> and </a:t>
            </a:r>
            <a:r>
              <a:rPr lang="en-US" sz="1600" b="0" i="0" dirty="0" err="1">
                <a:solidFill>
                  <a:srgbClr val="000000"/>
                </a:solidFill>
                <a:effectLst/>
                <a:latin typeface="Helvetica Neue"/>
              </a:rPr>
              <a:t>heartRate</a:t>
            </a:r>
            <a:r>
              <a:rPr lang="en-US" sz="1600" b="0" i="0" dirty="0">
                <a:solidFill>
                  <a:srgbClr val="000000"/>
                </a:solidFill>
                <a:effectLst/>
                <a:latin typeface="Helvetica Neue"/>
              </a:rPr>
              <a:t> the ranges are above normal, It can be the reason for increase in risk of CHD.</a:t>
            </a:r>
          </a:p>
          <a:p>
            <a:pPr marL="285750" indent="-285750" algn="l">
              <a:buFont typeface="Wingdings" panose="05000000000000000000" pitchFamily="2" charset="2"/>
              <a:buChar char="Ø"/>
            </a:pPr>
            <a:r>
              <a:rPr lang="en-US" sz="1600" b="0" i="0" dirty="0">
                <a:solidFill>
                  <a:srgbClr val="000000"/>
                </a:solidFill>
                <a:effectLst/>
                <a:latin typeface="Helvetica Neue"/>
              </a:rPr>
              <a:t>We can keep this outliers as it is important in our analysis and prediction.</a:t>
            </a:r>
          </a:p>
        </p:txBody>
      </p:sp>
    </p:spTree>
    <p:extLst>
      <p:ext uri="{BB962C8B-B14F-4D97-AF65-F5344CB8AC3E}">
        <p14:creationId xmlns:p14="http://schemas.microsoft.com/office/powerpoint/2010/main" val="410852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050"/>
                                        </p:tgtEl>
                                        <p:attrNameLst>
                                          <p:attrName>style.visibility</p:attrName>
                                        </p:attrNameLst>
                                      </p:cBhvr>
                                      <p:to>
                                        <p:strVal val="visible"/>
                                      </p:to>
                                    </p:set>
                                    <p:animEffect transition="in" filter="wipe(down)">
                                      <p:cBhvr>
                                        <p:cTn id="25" dur="500"/>
                                        <p:tgtEl>
                                          <p:spTgt spid="2050"/>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arn(inVertical)">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3A0B7-B7BB-87B0-3A1F-0D46CE6B6F45}"/>
              </a:ext>
            </a:extLst>
          </p:cNvPr>
          <p:cNvSpPr>
            <a:spLocks noGrp="1"/>
          </p:cNvSpPr>
          <p:nvPr>
            <p:ph type="title"/>
          </p:nvPr>
        </p:nvSpPr>
        <p:spPr>
          <a:xfrm>
            <a:off x="1317524" y="137653"/>
            <a:ext cx="9281651" cy="462116"/>
          </a:xfrm>
        </p:spPr>
        <p:txBody>
          <a:bodyPr>
            <a:normAutofit fontScale="90000"/>
          </a:bodyPr>
          <a:lstStyle/>
          <a:p>
            <a:r>
              <a:rPr lang="en-IN" b="1" dirty="0">
                <a:solidFill>
                  <a:schemeClr val="accent1"/>
                </a:solidFill>
                <a:latin typeface="Algerian" panose="04020705040A02060702" pitchFamily="82" charset="0"/>
              </a:rPr>
              <a:t>Exploration of variables using Histogram</a:t>
            </a:r>
          </a:p>
        </p:txBody>
      </p:sp>
      <p:pic>
        <p:nvPicPr>
          <p:cNvPr id="3074" name="Picture 2">
            <a:extLst>
              <a:ext uri="{FF2B5EF4-FFF2-40B4-BE49-F238E27FC236}">
                <a16:creationId xmlns:a16="http://schemas.microsoft.com/office/drawing/2014/main" id="{7DE957D0-029A-1B08-7499-19A2DC0858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484" y="875071"/>
            <a:ext cx="7428973" cy="581578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511513F-ED8C-91EA-4FED-70BDC2DD79D0}"/>
              </a:ext>
            </a:extLst>
          </p:cNvPr>
          <p:cNvSpPr>
            <a:spLocks noChangeArrowheads="1"/>
          </p:cNvSpPr>
          <p:nvPr/>
        </p:nvSpPr>
        <p:spPr bwMode="auto">
          <a:xfrm>
            <a:off x="8270440" y="1335173"/>
            <a:ext cx="3606711" cy="5173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870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Garamond" panose="02020404030301010803" pitchFamily="18" charset="0"/>
              </a:rPr>
              <a:t>A few observations can be made based on this plots for  features: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Garamond" panose="02020404030301010803"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rgbClr val="000000"/>
                </a:solidFill>
                <a:effectLst/>
                <a:latin typeface="Garamond" panose="02020404030301010803" pitchFamily="18" charset="0"/>
              </a:rPr>
              <a:t>Many histograms are tail-heavy; indeed several distributions are right-skewed (e.g. </a:t>
            </a:r>
            <a:r>
              <a:rPr kumimoji="0" lang="en-US" altLang="en-US" sz="1600" b="1" i="0" u="none" strike="noStrike" cap="none" normalizeH="0" baseline="0" dirty="0" err="1">
                <a:ln>
                  <a:noFill/>
                </a:ln>
                <a:solidFill>
                  <a:srgbClr val="000000"/>
                </a:solidFill>
                <a:effectLst/>
                <a:latin typeface="Garamond" panose="02020404030301010803" pitchFamily="18" charset="0"/>
              </a:rPr>
              <a:t>hearRate</a:t>
            </a:r>
            <a:r>
              <a:rPr kumimoji="0" lang="en-US" altLang="en-US" sz="1600" b="1" i="0" u="none" strike="noStrike" cap="none" normalizeH="0" baseline="0" dirty="0">
                <a:ln>
                  <a:noFill/>
                </a:ln>
                <a:solidFill>
                  <a:srgbClr val="000000"/>
                </a:solidFill>
                <a:effectLst/>
                <a:latin typeface="Garamond" panose="02020404030301010803" pitchFamily="18" charset="0"/>
              </a:rPr>
              <a:t>, </a:t>
            </a:r>
            <a:r>
              <a:rPr kumimoji="0" lang="en-US" altLang="en-US" sz="1600" b="1" i="0" u="none" strike="noStrike" cap="none" normalizeH="0" baseline="0" dirty="0" err="1">
                <a:ln>
                  <a:noFill/>
                </a:ln>
                <a:solidFill>
                  <a:srgbClr val="000000"/>
                </a:solidFill>
                <a:effectLst/>
                <a:latin typeface="Garamond" panose="02020404030301010803" pitchFamily="18" charset="0"/>
              </a:rPr>
              <a:t>glucose,sysBp,diaBP</a:t>
            </a:r>
            <a:r>
              <a:rPr kumimoji="0" lang="en-US" altLang="en-US" sz="1600" b="1" i="0" u="none" strike="noStrike" cap="none" normalizeH="0" baseline="0" dirty="0">
                <a:ln>
                  <a:noFill/>
                </a:ln>
                <a:solidFill>
                  <a:srgbClr val="000000"/>
                </a:solidFill>
                <a:effectLst/>
                <a:latin typeface="Garamond" panose="02020404030301010803" pitchFamily="18" charset="0"/>
              </a:rPr>
              <a:t>, BMI).</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1" i="0" u="none" strike="noStrike" cap="none" normalizeH="0" baseline="0" dirty="0">
              <a:ln>
                <a:noFill/>
              </a:ln>
              <a:solidFill>
                <a:srgbClr val="000000"/>
              </a:solidFill>
              <a:effectLst/>
              <a:latin typeface="Garamond" panose="02020404030301010803"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rgbClr val="000000"/>
                </a:solidFill>
                <a:effectLst/>
                <a:latin typeface="Garamond" panose="02020404030301010803" pitchFamily="18" charset="0"/>
              </a:rPr>
              <a:t>Age distribution is a slightly right-skewed normal distribution with the bulk of the patients between 40 and 60 years old.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1" i="0" u="none" strike="noStrike" cap="none" normalizeH="0" baseline="0" dirty="0">
              <a:ln>
                <a:noFill/>
              </a:ln>
              <a:solidFill>
                <a:srgbClr val="000000"/>
              </a:solidFill>
              <a:effectLst/>
              <a:latin typeface="Garamond" panose="02020404030301010803"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rgbClr val="000000"/>
                </a:solidFill>
                <a:effectLst/>
                <a:latin typeface="Garamond" panose="02020404030301010803" pitchFamily="18" charset="0"/>
              </a:rPr>
              <a:t>Also we can observe that most of the patients are non-smokers, but those who are smoking are highly addicted as </a:t>
            </a:r>
            <a:r>
              <a:rPr kumimoji="0" lang="en-US" altLang="en-US" sz="1600" b="1" i="0" u="none" strike="noStrike" cap="none" normalizeH="0" baseline="0" dirty="0" err="1">
                <a:ln>
                  <a:noFill/>
                </a:ln>
                <a:solidFill>
                  <a:srgbClr val="000000"/>
                </a:solidFill>
                <a:effectLst/>
                <a:latin typeface="Garamond" panose="02020404030301010803" pitchFamily="18" charset="0"/>
              </a:rPr>
              <a:t>cigrate</a:t>
            </a:r>
            <a:r>
              <a:rPr kumimoji="0" lang="en-US" altLang="en-US" sz="1600" b="1" i="0" u="none" strike="noStrike" cap="none" normalizeH="0" baseline="0" dirty="0">
                <a:ln>
                  <a:noFill/>
                </a:ln>
                <a:solidFill>
                  <a:srgbClr val="000000"/>
                </a:solidFill>
                <a:effectLst/>
                <a:latin typeface="Garamond" panose="02020404030301010803" pitchFamily="18" charset="0"/>
              </a:rPr>
              <a:t> per day counts are above 20.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313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nodeType="clickEffect">
                                  <p:stCondLst>
                                    <p:cond delay="0"/>
                                  </p:stCondLst>
                                  <p:childTnLst>
                                    <p:set>
                                      <p:cBhvr>
                                        <p:cTn id="24" dur="1" fill="hold">
                                          <p:stCondLst>
                                            <p:cond delay="0"/>
                                          </p:stCondLst>
                                        </p:cTn>
                                        <p:tgtEl>
                                          <p:spTgt spid="3074"/>
                                        </p:tgtEl>
                                        <p:attrNameLst>
                                          <p:attrName>style.visibility</p:attrName>
                                        </p:attrNameLst>
                                      </p:cBhvr>
                                      <p:to>
                                        <p:strVal val="visible"/>
                                      </p:to>
                                    </p:set>
                                    <p:animEffect transition="in" filter="fade">
                                      <p:cBhvr>
                                        <p:cTn id="25" dur="2000"/>
                                        <p:tgtEl>
                                          <p:spTgt spid="3074"/>
                                        </p:tgtEl>
                                      </p:cBhvr>
                                    </p:animEffect>
                                    <p:anim calcmode="lin" valueType="num">
                                      <p:cBhvr>
                                        <p:cTn id="26" dur="2000" fill="hold"/>
                                        <p:tgtEl>
                                          <p:spTgt spid="3074"/>
                                        </p:tgtEl>
                                        <p:attrNameLst>
                                          <p:attrName>ppt_w</p:attrName>
                                        </p:attrNameLst>
                                      </p:cBhvr>
                                      <p:tavLst>
                                        <p:tav tm="0" fmla="#ppt_w*sin(2.5*pi*$)">
                                          <p:val>
                                            <p:fltVal val="0"/>
                                          </p:val>
                                        </p:tav>
                                        <p:tav tm="100000">
                                          <p:val>
                                            <p:fltVal val="1"/>
                                          </p:val>
                                        </p:tav>
                                      </p:tavLst>
                                    </p:anim>
                                    <p:anim calcmode="lin" valueType="num">
                                      <p:cBhvr>
                                        <p:cTn id="27" dur="2000" fill="hold"/>
                                        <p:tgtEl>
                                          <p:spTgt spid="3074"/>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barn(inVertical)">
                                      <p:cBhvr>
                                        <p:cTn id="32" dur="500"/>
                                        <p:tgtEl>
                                          <p:spTgt spid="1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0">
                                            <p:txEl>
                                              <p:pRg st="2" end="2"/>
                                            </p:txEl>
                                          </p:spTgt>
                                        </p:tgtEl>
                                        <p:attrNameLst>
                                          <p:attrName>style.visibility</p:attrName>
                                        </p:attrNameLst>
                                      </p:cBhvr>
                                      <p:to>
                                        <p:strVal val="visible"/>
                                      </p:to>
                                    </p:set>
                                    <p:animEffect transition="in" filter="barn(inVertical)">
                                      <p:cBhvr>
                                        <p:cTn id="37" dur="500"/>
                                        <p:tgtEl>
                                          <p:spTgt spid="10">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0">
                                            <p:txEl>
                                              <p:pRg st="4" end="4"/>
                                            </p:txEl>
                                          </p:spTgt>
                                        </p:tgtEl>
                                        <p:attrNameLst>
                                          <p:attrName>style.visibility</p:attrName>
                                        </p:attrNameLst>
                                      </p:cBhvr>
                                      <p:to>
                                        <p:strVal val="visible"/>
                                      </p:to>
                                    </p:set>
                                    <p:animEffect transition="in" filter="barn(inVertical)">
                                      <p:cBhvr>
                                        <p:cTn id="42" dur="500"/>
                                        <p:tgtEl>
                                          <p:spTgt spid="10">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10">
                                            <p:txEl>
                                              <p:pRg st="6" end="6"/>
                                            </p:txEl>
                                          </p:spTgt>
                                        </p:tgtEl>
                                        <p:attrNameLst>
                                          <p:attrName>style.visibility</p:attrName>
                                        </p:attrNameLst>
                                      </p:cBhvr>
                                      <p:to>
                                        <p:strVal val="visible"/>
                                      </p:to>
                                    </p:set>
                                    <p:animEffect transition="in" filter="barn(inVertical)">
                                      <p:cBhvr>
                                        <p:cTn id="47"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05A56-5ADD-6077-413C-A5E853283A7C}"/>
              </a:ext>
            </a:extLst>
          </p:cNvPr>
          <p:cNvSpPr>
            <a:spLocks noGrp="1"/>
          </p:cNvSpPr>
          <p:nvPr>
            <p:ph type="title"/>
          </p:nvPr>
        </p:nvSpPr>
        <p:spPr>
          <a:xfrm>
            <a:off x="1327355" y="211395"/>
            <a:ext cx="9822425" cy="394512"/>
          </a:xfrm>
        </p:spPr>
        <p:txBody>
          <a:bodyPr>
            <a:noAutofit/>
          </a:bodyPr>
          <a:lstStyle/>
          <a:p>
            <a:r>
              <a:rPr lang="en-IN" sz="2400" b="1" dirty="0">
                <a:solidFill>
                  <a:schemeClr val="accent1"/>
                </a:solidFill>
                <a:latin typeface="Algerian" panose="04020705040A02060702" pitchFamily="82" charset="0"/>
              </a:rPr>
              <a:t>Exploration of categorical variables by gender</a:t>
            </a:r>
            <a:endParaRPr lang="en-IN" sz="2400" dirty="0"/>
          </a:p>
        </p:txBody>
      </p:sp>
      <p:sp>
        <p:nvSpPr>
          <p:cNvPr id="3" name="Content Placeholder 2">
            <a:extLst>
              <a:ext uri="{FF2B5EF4-FFF2-40B4-BE49-F238E27FC236}">
                <a16:creationId xmlns:a16="http://schemas.microsoft.com/office/drawing/2014/main" id="{C8DC4425-CCA2-B0BE-C027-E7A6200C68AA}"/>
              </a:ext>
            </a:extLst>
          </p:cNvPr>
          <p:cNvSpPr>
            <a:spLocks noGrp="1"/>
          </p:cNvSpPr>
          <p:nvPr>
            <p:ph idx="1"/>
          </p:nvPr>
        </p:nvSpPr>
        <p:spPr>
          <a:xfrm>
            <a:off x="8042786" y="1455174"/>
            <a:ext cx="3608440" cy="5402826"/>
          </a:xfrm>
        </p:spPr>
        <p:txBody>
          <a:bodyPr>
            <a:normAutofit/>
          </a:bodyPr>
          <a:lstStyle/>
          <a:p>
            <a:r>
              <a:rPr lang="en-US" sz="2000" b="1" dirty="0">
                <a:latin typeface="Garamond" panose="02020404030301010803" pitchFamily="18" charset="0"/>
              </a:rPr>
              <a:t>From this </a:t>
            </a:r>
            <a:r>
              <a:rPr lang="en-US" sz="2000" b="1" dirty="0" err="1">
                <a:latin typeface="Garamond" panose="02020404030301010803" pitchFamily="18" charset="0"/>
              </a:rPr>
              <a:t>countplot</a:t>
            </a:r>
            <a:r>
              <a:rPr lang="en-US" sz="2000" b="1" dirty="0">
                <a:latin typeface="Garamond" panose="02020404030301010803" pitchFamily="18" charset="0"/>
              </a:rPr>
              <a:t> we can observe:</a:t>
            </a:r>
          </a:p>
          <a:p>
            <a:endParaRPr lang="en-US" sz="2000" b="1" dirty="0">
              <a:latin typeface="Garamond" panose="02020404030301010803" pitchFamily="18" charset="0"/>
            </a:endParaRPr>
          </a:p>
          <a:p>
            <a:pPr>
              <a:buFont typeface="Wingdings" panose="05000000000000000000" pitchFamily="2" charset="2"/>
              <a:buChar char="Ø"/>
            </a:pPr>
            <a:r>
              <a:rPr lang="en-US" sz="2000" b="1" dirty="0">
                <a:latin typeface="Garamond" panose="02020404030301010803" pitchFamily="18" charset="0"/>
              </a:rPr>
              <a:t> We can see Gender-wise </a:t>
            </a:r>
            <a:r>
              <a:rPr lang="en-US" sz="2000" b="1" dirty="0" err="1">
                <a:latin typeface="Garamond" panose="02020404030301010803" pitchFamily="18" charset="0"/>
              </a:rPr>
              <a:t>countplot</a:t>
            </a:r>
            <a:r>
              <a:rPr lang="en-US" sz="2000" b="1" dirty="0">
                <a:latin typeface="Garamond" panose="02020404030301010803" pitchFamily="18" charset="0"/>
              </a:rPr>
              <a:t> data for all the categorical columns.</a:t>
            </a:r>
          </a:p>
          <a:p>
            <a:pPr>
              <a:buFont typeface="Wingdings" panose="05000000000000000000" pitchFamily="2" charset="2"/>
              <a:buChar char="Ø"/>
            </a:pPr>
            <a:r>
              <a:rPr lang="en-US" sz="2000" b="1" dirty="0">
                <a:latin typeface="Garamond" panose="02020404030301010803" pitchFamily="18" charset="0"/>
              </a:rPr>
              <a:t>We can get Idea various categorical sub-values and their frequency with reference to Gender of patients.</a:t>
            </a:r>
          </a:p>
          <a:p>
            <a:pPr>
              <a:buFont typeface="Wingdings" panose="05000000000000000000" pitchFamily="2" charset="2"/>
              <a:buChar char="Ø"/>
            </a:pPr>
            <a:r>
              <a:rPr lang="en-US" sz="2000" b="1" dirty="0">
                <a:latin typeface="Garamond" panose="02020404030301010803" pitchFamily="18" charset="0"/>
              </a:rPr>
              <a:t>Risk rate is greater in Male than Female patients.</a:t>
            </a:r>
            <a:endParaRPr lang="en-IN" sz="2000" b="1" dirty="0">
              <a:latin typeface="Garamond" panose="02020404030301010803" pitchFamily="18" charset="0"/>
            </a:endParaRPr>
          </a:p>
        </p:txBody>
      </p:sp>
      <p:pic>
        <p:nvPicPr>
          <p:cNvPr id="4098" name="Picture 2">
            <a:extLst>
              <a:ext uri="{FF2B5EF4-FFF2-40B4-BE49-F238E27FC236}">
                <a16:creationId xmlns:a16="http://schemas.microsoft.com/office/drawing/2014/main" id="{87433303-8979-910D-50EC-8484625AA4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937355" y="229431"/>
            <a:ext cx="5771536" cy="7062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64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nodeType="clickEffect">
                                  <p:stCondLst>
                                    <p:cond delay="0"/>
                                  </p:stCondLst>
                                  <p:childTnLst>
                                    <p:set>
                                      <p:cBhvr>
                                        <p:cTn id="24" dur="1" fill="hold">
                                          <p:stCondLst>
                                            <p:cond delay="0"/>
                                          </p:stCondLst>
                                        </p:cTn>
                                        <p:tgtEl>
                                          <p:spTgt spid="4098"/>
                                        </p:tgtEl>
                                        <p:attrNameLst>
                                          <p:attrName>style.visibility</p:attrName>
                                        </p:attrNameLst>
                                      </p:cBhvr>
                                      <p:to>
                                        <p:strVal val="visible"/>
                                      </p:to>
                                    </p:set>
                                    <p:animEffect transition="in" filter="fade">
                                      <p:cBhvr>
                                        <p:cTn id="25" dur="2000"/>
                                        <p:tgtEl>
                                          <p:spTgt spid="4098"/>
                                        </p:tgtEl>
                                      </p:cBhvr>
                                    </p:animEffect>
                                    <p:anim calcmode="lin" valueType="num">
                                      <p:cBhvr>
                                        <p:cTn id="26" dur="2000" fill="hold"/>
                                        <p:tgtEl>
                                          <p:spTgt spid="4098"/>
                                        </p:tgtEl>
                                        <p:attrNameLst>
                                          <p:attrName>ppt_w</p:attrName>
                                        </p:attrNameLst>
                                      </p:cBhvr>
                                      <p:tavLst>
                                        <p:tav tm="0" fmla="#ppt_w*sin(2.5*pi*$)">
                                          <p:val>
                                            <p:fltVal val="0"/>
                                          </p:val>
                                        </p:tav>
                                        <p:tav tm="100000">
                                          <p:val>
                                            <p:fltVal val="1"/>
                                          </p:val>
                                        </p:tav>
                                      </p:tavLst>
                                    </p:anim>
                                    <p:anim calcmode="lin" valueType="num">
                                      <p:cBhvr>
                                        <p:cTn id="27" dur="2000" fill="hold"/>
                                        <p:tgtEl>
                                          <p:spTgt spid="4098"/>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barn(inVertical)">
                                      <p:cBhvr>
                                        <p:cTn id="32" dur="500"/>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barn(inVertical)">
                                      <p:cBhvr>
                                        <p:cTn id="37" dur="500"/>
                                        <p:tgtEl>
                                          <p:spTgt spid="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barn(inVertical)">
                                      <p:cBhvr>
                                        <p:cTn id="42" dur="500"/>
                                        <p:tgtEl>
                                          <p:spTgt spid="3">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barn(inVertical)">
                                      <p:cBhvr>
                                        <p:cTn id="4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D5886-768E-74F7-354C-8F129B48A4C0}"/>
              </a:ext>
            </a:extLst>
          </p:cNvPr>
          <p:cNvSpPr>
            <a:spLocks noGrp="1"/>
          </p:cNvSpPr>
          <p:nvPr>
            <p:ph type="title"/>
          </p:nvPr>
        </p:nvSpPr>
        <p:spPr>
          <a:xfrm>
            <a:off x="2447838" y="183536"/>
            <a:ext cx="7296323" cy="632542"/>
          </a:xfrm>
        </p:spPr>
        <p:txBody>
          <a:bodyPr>
            <a:normAutofit fontScale="90000"/>
          </a:bodyPr>
          <a:lstStyle/>
          <a:p>
            <a:br>
              <a:rPr lang="en-IN" b="1" i="0" dirty="0">
                <a:solidFill>
                  <a:schemeClr val="accent1"/>
                </a:solidFill>
                <a:effectLst/>
                <a:highlight>
                  <a:srgbClr val="FFFFFF"/>
                </a:highlight>
                <a:latin typeface="Algerian" panose="04020705040A02060702" pitchFamily="82" charset="0"/>
              </a:rPr>
            </a:br>
            <a:r>
              <a:rPr lang="en-IN" b="1" i="0" dirty="0">
                <a:solidFill>
                  <a:schemeClr val="accent1"/>
                </a:solidFill>
                <a:effectLst/>
                <a:highlight>
                  <a:srgbClr val="FFFFFF"/>
                </a:highlight>
                <a:latin typeface="Algerian" panose="04020705040A02060702" pitchFamily="82" charset="0"/>
              </a:rPr>
              <a:t>Education wise </a:t>
            </a:r>
            <a:r>
              <a:rPr lang="en-IN" b="1" i="0" dirty="0" err="1">
                <a:solidFill>
                  <a:schemeClr val="accent1"/>
                </a:solidFill>
                <a:effectLst/>
                <a:highlight>
                  <a:srgbClr val="FFFFFF"/>
                </a:highlight>
                <a:latin typeface="Algerian" panose="04020705040A02060702" pitchFamily="82" charset="0"/>
              </a:rPr>
              <a:t>CigsPerDay</a:t>
            </a:r>
            <a:r>
              <a:rPr lang="en-IN" b="1" i="0" dirty="0">
                <a:solidFill>
                  <a:schemeClr val="accent1"/>
                </a:solidFill>
                <a:effectLst/>
                <a:highlight>
                  <a:srgbClr val="FFFFFF"/>
                </a:highlight>
                <a:latin typeface="Algerian" panose="04020705040A02060702" pitchFamily="82" charset="0"/>
              </a:rPr>
              <a:t> Counts</a:t>
            </a:r>
            <a:br>
              <a:rPr lang="en-IN" b="1" i="0" dirty="0">
                <a:solidFill>
                  <a:schemeClr val="accent1"/>
                </a:solidFill>
                <a:effectLst/>
                <a:highlight>
                  <a:srgbClr val="FFFFFF"/>
                </a:highlight>
                <a:latin typeface="Algerian" panose="04020705040A02060702" pitchFamily="82" charset="0"/>
              </a:rPr>
            </a:br>
            <a:endParaRPr lang="en-IN" dirty="0">
              <a:solidFill>
                <a:schemeClr val="accent1"/>
              </a:solidFill>
              <a:latin typeface="Algerian" panose="04020705040A02060702" pitchFamily="82" charset="0"/>
            </a:endParaRPr>
          </a:p>
        </p:txBody>
      </p:sp>
      <p:pic>
        <p:nvPicPr>
          <p:cNvPr id="5122" name="Picture 2">
            <a:extLst>
              <a:ext uri="{FF2B5EF4-FFF2-40B4-BE49-F238E27FC236}">
                <a16:creationId xmlns:a16="http://schemas.microsoft.com/office/drawing/2014/main" id="{DDDD0A90-AA63-1F84-4789-5DF8C7E1B7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9745" y="868063"/>
            <a:ext cx="11413785" cy="418854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1CA754F-DCC7-B0FD-9C25-E5EC1034C00A}"/>
              </a:ext>
            </a:extLst>
          </p:cNvPr>
          <p:cNvSpPr txBox="1"/>
          <p:nvPr/>
        </p:nvSpPr>
        <p:spPr>
          <a:xfrm>
            <a:off x="189745" y="5056605"/>
            <a:ext cx="11812510" cy="1754326"/>
          </a:xfrm>
          <a:prstGeom prst="rect">
            <a:avLst/>
          </a:prstGeom>
          <a:noFill/>
        </p:spPr>
        <p:txBody>
          <a:bodyPr wrap="square">
            <a:spAutoFit/>
          </a:bodyPr>
          <a:lstStyle/>
          <a:p>
            <a:r>
              <a:rPr lang="en-IN" b="1" dirty="0">
                <a:latin typeface="Garamond" panose="02020404030301010803" pitchFamily="18" charset="0"/>
              </a:rPr>
              <a:t>From above plot a few observation can be made:</a:t>
            </a:r>
          </a:p>
          <a:p>
            <a:pPr marL="285750" indent="-285750">
              <a:buFont typeface="Wingdings" panose="05000000000000000000" pitchFamily="2" charset="2"/>
              <a:buChar char="Ø"/>
            </a:pPr>
            <a:r>
              <a:rPr lang="en-IN" b="1" dirty="0">
                <a:latin typeface="Garamond" panose="02020404030301010803" pitchFamily="18" charset="0"/>
              </a:rPr>
              <a:t> Most no. of people are in non-smoking category.</a:t>
            </a:r>
          </a:p>
          <a:p>
            <a:pPr marL="285750" indent="-285750">
              <a:buFont typeface="Wingdings" panose="05000000000000000000" pitchFamily="2" charset="2"/>
              <a:buChar char="Ø"/>
            </a:pPr>
            <a:r>
              <a:rPr lang="en-IN" b="1" dirty="0">
                <a:latin typeface="Garamond" panose="02020404030301010803" pitchFamily="18" charset="0"/>
              </a:rPr>
              <a:t> Some of the people who are pursuing Higher Secondary are leading the chart, it means they have habit of smoking and their </a:t>
            </a:r>
            <a:r>
              <a:rPr lang="en-IN" b="1" dirty="0" err="1">
                <a:latin typeface="Garamond" panose="02020404030301010803" pitchFamily="18" charset="0"/>
              </a:rPr>
              <a:t>cigsPerDay</a:t>
            </a:r>
            <a:r>
              <a:rPr lang="en-IN" b="1" dirty="0">
                <a:latin typeface="Garamond" panose="02020404030301010803" pitchFamily="18" charset="0"/>
              </a:rPr>
              <a:t> counts are also high. It may be due to pressure of studies or due to impact of bad influence.</a:t>
            </a:r>
          </a:p>
          <a:p>
            <a:pPr marL="285750" indent="-285750">
              <a:buFont typeface="Wingdings" panose="05000000000000000000" pitchFamily="2" charset="2"/>
              <a:buChar char="Ø"/>
            </a:pPr>
            <a:r>
              <a:rPr lang="en-IN" b="1" dirty="0">
                <a:latin typeface="Garamond" panose="02020404030301010803" pitchFamily="18" charset="0"/>
              </a:rPr>
              <a:t> Followed by people pursuing graduation , Post- Graduation and PHD ,It also may be due to pressure of careers or may be personal issues or previous habit of smoking.</a:t>
            </a:r>
          </a:p>
        </p:txBody>
      </p:sp>
    </p:spTree>
    <p:extLst>
      <p:ext uri="{BB962C8B-B14F-4D97-AF65-F5344CB8AC3E}">
        <p14:creationId xmlns:p14="http://schemas.microsoft.com/office/powerpoint/2010/main" val="422518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122"/>
                                        </p:tgtEl>
                                        <p:attrNameLst>
                                          <p:attrName>style.visibility</p:attrName>
                                        </p:attrNameLst>
                                      </p:cBhvr>
                                      <p:to>
                                        <p:strVal val="visible"/>
                                      </p:to>
                                    </p:set>
                                    <p:animEffect transition="in" filter="fade">
                                      <p:cBhvr>
                                        <p:cTn id="25" dur="1000"/>
                                        <p:tgtEl>
                                          <p:spTgt spid="5122"/>
                                        </p:tgtEl>
                                      </p:cBhvr>
                                    </p:animEffect>
                                    <p:anim calcmode="lin" valueType="num">
                                      <p:cBhvr>
                                        <p:cTn id="26" dur="1000" fill="hold"/>
                                        <p:tgtEl>
                                          <p:spTgt spid="5122"/>
                                        </p:tgtEl>
                                        <p:attrNameLst>
                                          <p:attrName>ppt_x</p:attrName>
                                        </p:attrNameLst>
                                      </p:cBhvr>
                                      <p:tavLst>
                                        <p:tav tm="0">
                                          <p:val>
                                            <p:strVal val="#ppt_x"/>
                                          </p:val>
                                        </p:tav>
                                        <p:tav tm="100000">
                                          <p:val>
                                            <p:strVal val="#ppt_x"/>
                                          </p:val>
                                        </p:tav>
                                      </p:tavLst>
                                    </p:anim>
                                    <p:anim calcmode="lin" valueType="num">
                                      <p:cBhvr>
                                        <p:cTn id="27"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arn(inVertic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DE16B-8675-16B7-1A99-38D6CCF3D1BD}"/>
              </a:ext>
            </a:extLst>
          </p:cNvPr>
          <p:cNvSpPr>
            <a:spLocks noGrp="1"/>
          </p:cNvSpPr>
          <p:nvPr>
            <p:ph type="title"/>
          </p:nvPr>
        </p:nvSpPr>
        <p:spPr>
          <a:xfrm>
            <a:off x="2231136" y="138783"/>
            <a:ext cx="8131278" cy="785450"/>
          </a:xfrm>
        </p:spPr>
        <p:txBody>
          <a:bodyPr>
            <a:normAutofit fontScale="90000"/>
          </a:bodyPr>
          <a:lstStyle/>
          <a:p>
            <a:br>
              <a:rPr lang="en-US" b="1" i="0" dirty="0">
                <a:solidFill>
                  <a:srgbClr val="000000"/>
                </a:solidFill>
                <a:effectLst/>
                <a:highlight>
                  <a:srgbClr val="FFFFFF"/>
                </a:highlight>
                <a:latin typeface="Helvetica Neue"/>
              </a:rPr>
            </a:br>
            <a:r>
              <a:rPr lang="en-US" b="1" i="0" dirty="0">
                <a:solidFill>
                  <a:schemeClr val="accent1"/>
                </a:solidFill>
                <a:effectLst/>
                <a:highlight>
                  <a:srgbClr val="FFFFFF"/>
                </a:highlight>
                <a:latin typeface="Algerian" panose="04020705040A02060702" pitchFamily="82" charset="0"/>
              </a:rPr>
              <a:t>How Education is related to risk of CHD?</a:t>
            </a:r>
            <a:br>
              <a:rPr lang="en-US" b="1" i="0" dirty="0">
                <a:solidFill>
                  <a:schemeClr val="accent1"/>
                </a:solidFill>
                <a:effectLst/>
                <a:highlight>
                  <a:srgbClr val="FFFFFF"/>
                </a:highlight>
                <a:latin typeface="Algerian" panose="04020705040A02060702" pitchFamily="82" charset="0"/>
              </a:rPr>
            </a:br>
            <a:endParaRPr lang="en-IN" dirty="0">
              <a:solidFill>
                <a:schemeClr val="accent1"/>
              </a:solidFill>
              <a:latin typeface="Algerian" panose="04020705040A02060702" pitchFamily="82" charset="0"/>
            </a:endParaRPr>
          </a:p>
        </p:txBody>
      </p:sp>
      <p:pic>
        <p:nvPicPr>
          <p:cNvPr id="6146" name="Picture 2">
            <a:extLst>
              <a:ext uri="{FF2B5EF4-FFF2-40B4-BE49-F238E27FC236}">
                <a16:creationId xmlns:a16="http://schemas.microsoft.com/office/drawing/2014/main" id="{4275D513-7667-5F9D-C1B4-3E3BF80029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4993" y="1328696"/>
            <a:ext cx="7731125" cy="23588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5209BE99-E0DC-668F-6DDE-F1B06F8B1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993" y="4091959"/>
            <a:ext cx="7731125" cy="2505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BD7B1ED-3416-80D6-F8B0-28A3408F48A2}"/>
              </a:ext>
            </a:extLst>
          </p:cNvPr>
          <p:cNvSpPr txBox="1"/>
          <p:nvPr/>
        </p:nvSpPr>
        <p:spPr>
          <a:xfrm>
            <a:off x="8426245" y="1194901"/>
            <a:ext cx="2861187" cy="5632311"/>
          </a:xfrm>
          <a:prstGeom prst="rect">
            <a:avLst/>
          </a:prstGeom>
          <a:noFill/>
        </p:spPr>
        <p:txBody>
          <a:bodyPr wrap="square">
            <a:spAutoFit/>
          </a:bodyPr>
          <a:lstStyle/>
          <a:p>
            <a:r>
              <a:rPr lang="en-IN" b="1" dirty="0">
                <a:latin typeface="Garamond" panose="02020404030301010803" pitchFamily="18" charset="0"/>
              </a:rPr>
              <a:t>From these plots few key learnings:</a:t>
            </a:r>
          </a:p>
          <a:p>
            <a:pPr marL="285750" indent="-285750">
              <a:buFont typeface="Wingdings" panose="05000000000000000000" pitchFamily="2" charset="2"/>
              <a:buChar char="Ø"/>
            </a:pPr>
            <a:r>
              <a:rPr lang="en-IN" b="1" dirty="0">
                <a:latin typeface="Garamond" panose="02020404030301010803" pitchFamily="18" charset="0"/>
              </a:rPr>
              <a:t>Education is the key to success but sometime it may can influence bad behaviour.</a:t>
            </a:r>
          </a:p>
          <a:p>
            <a:pPr marL="285750" indent="-285750">
              <a:buFont typeface="Wingdings" panose="05000000000000000000" pitchFamily="2" charset="2"/>
              <a:buChar char="Ø"/>
            </a:pPr>
            <a:r>
              <a:rPr lang="en-IN" b="1" dirty="0">
                <a:latin typeface="Garamond" panose="02020404030301010803" pitchFamily="18" charset="0"/>
              </a:rPr>
              <a:t>Here according to data we can observe that ,individuals who are highly educated may still choose to smoke.</a:t>
            </a:r>
          </a:p>
          <a:p>
            <a:pPr marL="285750" indent="-285750">
              <a:buFont typeface="Wingdings" panose="05000000000000000000" pitchFamily="2" charset="2"/>
              <a:buChar char="Ø"/>
            </a:pPr>
            <a:r>
              <a:rPr lang="en-IN" b="1" dirty="0">
                <a:latin typeface="Garamond" panose="02020404030301010803" pitchFamily="18" charset="0"/>
              </a:rPr>
              <a:t> It may be due to factors such as peer pressure, stress, or lack of awareness about the health risk associated with smoking.</a:t>
            </a:r>
          </a:p>
          <a:p>
            <a:pPr marL="285750" indent="-285750">
              <a:buFont typeface="Wingdings" panose="05000000000000000000" pitchFamily="2" charset="2"/>
              <a:buChar char="Ø"/>
            </a:pPr>
            <a:r>
              <a:rPr lang="en-IN" b="1" dirty="0">
                <a:latin typeface="Garamond" panose="02020404030301010803" pitchFamily="18" charset="0"/>
              </a:rPr>
              <a:t>This behaviour may lead do risk of CHD in future.</a:t>
            </a:r>
          </a:p>
        </p:txBody>
      </p:sp>
    </p:spTree>
    <p:extLst>
      <p:ext uri="{BB962C8B-B14F-4D97-AF65-F5344CB8AC3E}">
        <p14:creationId xmlns:p14="http://schemas.microsoft.com/office/powerpoint/2010/main" val="30204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146"/>
                                        </p:tgtEl>
                                        <p:attrNameLst>
                                          <p:attrName>style.visibility</p:attrName>
                                        </p:attrNameLst>
                                      </p:cBhvr>
                                      <p:to>
                                        <p:strVal val="visible"/>
                                      </p:to>
                                    </p:set>
                                    <p:anim calcmode="lin" valueType="num">
                                      <p:cBhvr additive="base">
                                        <p:cTn id="25" dur="500" fill="hold"/>
                                        <p:tgtEl>
                                          <p:spTgt spid="6146"/>
                                        </p:tgtEl>
                                        <p:attrNameLst>
                                          <p:attrName>ppt_x</p:attrName>
                                        </p:attrNameLst>
                                      </p:cBhvr>
                                      <p:tavLst>
                                        <p:tav tm="0">
                                          <p:val>
                                            <p:strVal val="#ppt_x"/>
                                          </p:val>
                                        </p:tav>
                                        <p:tav tm="100000">
                                          <p:val>
                                            <p:strVal val="#ppt_x"/>
                                          </p:val>
                                        </p:tav>
                                      </p:tavLst>
                                    </p:anim>
                                    <p:anim calcmode="lin" valueType="num">
                                      <p:cBhvr additive="base">
                                        <p:cTn id="26"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148"/>
                                        </p:tgtEl>
                                        <p:attrNameLst>
                                          <p:attrName>style.visibility</p:attrName>
                                        </p:attrNameLst>
                                      </p:cBhvr>
                                      <p:to>
                                        <p:strVal val="visible"/>
                                      </p:to>
                                    </p:set>
                                    <p:anim calcmode="lin" valueType="num">
                                      <p:cBhvr additive="base">
                                        <p:cTn id="31" dur="500" fill="hold"/>
                                        <p:tgtEl>
                                          <p:spTgt spid="6148"/>
                                        </p:tgtEl>
                                        <p:attrNameLst>
                                          <p:attrName>ppt_x</p:attrName>
                                        </p:attrNameLst>
                                      </p:cBhvr>
                                      <p:tavLst>
                                        <p:tav tm="0">
                                          <p:val>
                                            <p:strVal val="#ppt_x"/>
                                          </p:val>
                                        </p:tav>
                                        <p:tav tm="100000">
                                          <p:val>
                                            <p:strVal val="#ppt_x"/>
                                          </p:val>
                                        </p:tav>
                                      </p:tavLst>
                                    </p:anim>
                                    <p:anim calcmode="lin" valueType="num">
                                      <p:cBhvr additive="base">
                                        <p:cTn id="32"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barn(inVertical)">
                                      <p:cBhvr>
                                        <p:cTn id="37" dur="500"/>
                                        <p:tgtEl>
                                          <p:spTgt spid="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
                                            <p:txEl>
                                              <p:pRg st="1" end="1"/>
                                            </p:txEl>
                                          </p:spTgt>
                                        </p:tgtEl>
                                        <p:attrNameLst>
                                          <p:attrName>style.visibility</p:attrName>
                                        </p:attrNameLst>
                                      </p:cBhvr>
                                      <p:to>
                                        <p:strVal val="visible"/>
                                      </p:to>
                                    </p:set>
                                    <p:animEffect transition="in" filter="barn(inVertical)">
                                      <p:cBhvr>
                                        <p:cTn id="42" dur="500"/>
                                        <p:tgtEl>
                                          <p:spTgt spid="5">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5">
                                            <p:txEl>
                                              <p:pRg st="2" end="2"/>
                                            </p:txEl>
                                          </p:spTgt>
                                        </p:tgtEl>
                                        <p:attrNameLst>
                                          <p:attrName>style.visibility</p:attrName>
                                        </p:attrNameLst>
                                      </p:cBhvr>
                                      <p:to>
                                        <p:strVal val="visible"/>
                                      </p:to>
                                    </p:set>
                                    <p:animEffect transition="in" filter="barn(inVertical)">
                                      <p:cBhvr>
                                        <p:cTn id="47" dur="500"/>
                                        <p:tgtEl>
                                          <p:spTgt spid="5">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5">
                                            <p:txEl>
                                              <p:pRg st="3" end="3"/>
                                            </p:txEl>
                                          </p:spTgt>
                                        </p:tgtEl>
                                        <p:attrNameLst>
                                          <p:attrName>style.visibility</p:attrName>
                                        </p:attrNameLst>
                                      </p:cBhvr>
                                      <p:to>
                                        <p:strVal val="visible"/>
                                      </p:to>
                                    </p:set>
                                    <p:animEffect transition="in" filter="barn(inVertical)">
                                      <p:cBhvr>
                                        <p:cTn id="52" dur="500"/>
                                        <p:tgtEl>
                                          <p:spTgt spid="5">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5">
                                            <p:txEl>
                                              <p:pRg st="4" end="4"/>
                                            </p:txEl>
                                          </p:spTgt>
                                        </p:tgtEl>
                                        <p:attrNameLst>
                                          <p:attrName>style.visibility</p:attrName>
                                        </p:attrNameLst>
                                      </p:cBhvr>
                                      <p:to>
                                        <p:strVal val="visible"/>
                                      </p:to>
                                    </p:set>
                                    <p:animEffect transition="in" filter="barn(inVertical)">
                                      <p:cBhvr>
                                        <p:cTn id="5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FA6DC-DD14-BB6E-35C1-EC880BAB3EC0}"/>
              </a:ext>
            </a:extLst>
          </p:cNvPr>
          <p:cNvSpPr>
            <a:spLocks noGrp="1"/>
          </p:cNvSpPr>
          <p:nvPr>
            <p:ph type="title"/>
          </p:nvPr>
        </p:nvSpPr>
        <p:spPr>
          <a:xfrm>
            <a:off x="2821464" y="109286"/>
            <a:ext cx="6549071" cy="588804"/>
          </a:xfrm>
        </p:spPr>
        <p:txBody>
          <a:bodyPr>
            <a:normAutofit fontScale="90000"/>
          </a:bodyPr>
          <a:lstStyle/>
          <a:p>
            <a:r>
              <a:rPr lang="en-US" b="1" dirty="0">
                <a:solidFill>
                  <a:schemeClr val="accent1"/>
                </a:solidFill>
                <a:latin typeface="Algerian" panose="04020705040A02060702" pitchFamily="82" charset="0"/>
              </a:rPr>
              <a:t>How Age is impacting risk of CHD</a:t>
            </a:r>
            <a:endParaRPr lang="en-IN" b="1" dirty="0">
              <a:solidFill>
                <a:schemeClr val="accent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605E59D1-9757-3E4B-F888-4B14B05BB87C}"/>
              </a:ext>
            </a:extLst>
          </p:cNvPr>
          <p:cNvSpPr>
            <a:spLocks noGrp="1"/>
          </p:cNvSpPr>
          <p:nvPr>
            <p:ph idx="1"/>
          </p:nvPr>
        </p:nvSpPr>
        <p:spPr>
          <a:xfrm>
            <a:off x="211196" y="5264717"/>
            <a:ext cx="11799104" cy="1404001"/>
          </a:xfrm>
        </p:spPr>
        <p:txBody>
          <a:bodyPr>
            <a:noAutofit/>
          </a:bodyPr>
          <a:lstStyle/>
          <a:p>
            <a:pPr>
              <a:buFont typeface="Wingdings" panose="05000000000000000000" pitchFamily="2" charset="2"/>
              <a:buChar char="Ø"/>
            </a:pPr>
            <a:r>
              <a:rPr lang="en-US" sz="1600" dirty="0"/>
              <a:t>As we can see in above plot The people with the highest risk of developing heart disease are between the ages of 51 and 63.</a:t>
            </a:r>
          </a:p>
          <a:p>
            <a:pPr>
              <a:buFont typeface="Wingdings" panose="05000000000000000000" pitchFamily="2" charset="2"/>
              <a:buChar char="Ø"/>
            </a:pPr>
            <a:r>
              <a:rPr lang="en-US" sz="1600" dirty="0"/>
              <a:t>Because human body becomes weaker generally with increasing age.</a:t>
            </a:r>
          </a:p>
          <a:p>
            <a:pPr>
              <a:buFont typeface="Wingdings" panose="05000000000000000000" pitchFamily="2" charset="2"/>
              <a:buChar char="Ø"/>
            </a:pPr>
            <a:r>
              <a:rPr lang="en-US" sz="1600" dirty="0"/>
              <a:t> Age is significant risk factor for </a:t>
            </a:r>
            <a:r>
              <a:rPr lang="en-US" sz="1600" b="1" dirty="0"/>
              <a:t>Coronary Heart Disease</a:t>
            </a:r>
            <a:r>
              <a:rPr lang="en-US" sz="1600" dirty="0"/>
              <a:t>.</a:t>
            </a:r>
          </a:p>
          <a:p>
            <a:pPr>
              <a:buFont typeface="Wingdings" panose="05000000000000000000" pitchFamily="2" charset="2"/>
              <a:buChar char="Ø"/>
            </a:pPr>
            <a:r>
              <a:rPr lang="en-US" sz="1600" dirty="0"/>
              <a:t>The arteries become narrower and less flexible with age, making them more susceptible to plaque buildup , which can lead to CHD.</a:t>
            </a:r>
            <a:endParaRPr lang="en-IN" sz="1600" dirty="0"/>
          </a:p>
        </p:txBody>
      </p:sp>
      <p:pic>
        <p:nvPicPr>
          <p:cNvPr id="7170" name="Picture 2">
            <a:extLst>
              <a:ext uri="{FF2B5EF4-FFF2-40B4-BE49-F238E27FC236}">
                <a16:creationId xmlns:a16="http://schemas.microsoft.com/office/drawing/2014/main" id="{0A4351F4-98D3-6760-06AA-ECCB0C0E7F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942" y="816079"/>
            <a:ext cx="11159613" cy="4330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037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70"/>
                                        </p:tgtEl>
                                        <p:attrNameLst>
                                          <p:attrName>style.visibility</p:attrName>
                                        </p:attrNameLst>
                                      </p:cBhvr>
                                      <p:to>
                                        <p:strVal val="visible"/>
                                      </p:to>
                                    </p:set>
                                    <p:anim calcmode="lin" valueType="num">
                                      <p:cBhvr additive="base">
                                        <p:cTn id="25" dur="500" fill="hold"/>
                                        <p:tgtEl>
                                          <p:spTgt spid="7170"/>
                                        </p:tgtEl>
                                        <p:attrNameLst>
                                          <p:attrName>ppt_x</p:attrName>
                                        </p:attrNameLst>
                                      </p:cBhvr>
                                      <p:tavLst>
                                        <p:tav tm="0">
                                          <p:val>
                                            <p:strVal val="#ppt_x"/>
                                          </p:val>
                                        </p:tav>
                                        <p:tav tm="100000">
                                          <p:val>
                                            <p:strVal val="#ppt_x"/>
                                          </p:val>
                                        </p:tav>
                                      </p:tavLst>
                                    </p:anim>
                                    <p:anim calcmode="lin" valueType="num">
                                      <p:cBhvr additive="base">
                                        <p:cTn id="26"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Effect transition="in" filter="barn(inVertical)">
                                      <p:cBhvr>
                                        <p:cTn id="31" dur="500"/>
                                        <p:tgtEl>
                                          <p:spTgt spid="3">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Effect transition="in" filter="barn(inVertical)">
                                      <p:cBhvr>
                                        <p:cTn id="36" dur="500"/>
                                        <p:tgtEl>
                                          <p:spTgt spid="3">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barn(inVertical)">
                                      <p:cBhvr>
                                        <p:cTn id="41" dur="500"/>
                                        <p:tgtEl>
                                          <p:spTgt spid="3">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barn(inVertical)">
                                      <p:cBhvr>
                                        <p:cTn id="4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92C47-78E1-9D23-2E22-89B660CF919E}"/>
              </a:ext>
            </a:extLst>
          </p:cNvPr>
          <p:cNvSpPr>
            <a:spLocks noGrp="1"/>
          </p:cNvSpPr>
          <p:nvPr>
            <p:ph type="title"/>
          </p:nvPr>
        </p:nvSpPr>
        <p:spPr>
          <a:xfrm>
            <a:off x="2309793" y="148614"/>
            <a:ext cx="7021020" cy="578973"/>
          </a:xfrm>
        </p:spPr>
        <p:txBody>
          <a:bodyPr>
            <a:normAutofit fontScale="90000"/>
          </a:bodyPr>
          <a:lstStyle/>
          <a:p>
            <a:r>
              <a:rPr lang="en-IN" b="1" dirty="0">
                <a:solidFill>
                  <a:schemeClr val="accent1"/>
                </a:solidFill>
                <a:latin typeface="Algerian" panose="04020705040A02060702" pitchFamily="82" charset="0"/>
              </a:rPr>
              <a:t>Feature Selection by Correlation </a:t>
            </a:r>
          </a:p>
        </p:txBody>
      </p:sp>
      <p:pic>
        <p:nvPicPr>
          <p:cNvPr id="8194" name="Picture 2">
            <a:extLst>
              <a:ext uri="{FF2B5EF4-FFF2-40B4-BE49-F238E27FC236}">
                <a16:creationId xmlns:a16="http://schemas.microsoft.com/office/drawing/2014/main" id="{E71D0AFC-C705-26AA-B95B-82C3332276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135" y="865239"/>
            <a:ext cx="7021019" cy="58441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C073A62-EFA1-E713-1775-A16196952AE5}"/>
              </a:ext>
            </a:extLst>
          </p:cNvPr>
          <p:cNvSpPr txBox="1"/>
          <p:nvPr/>
        </p:nvSpPr>
        <p:spPr>
          <a:xfrm>
            <a:off x="7816647" y="971156"/>
            <a:ext cx="3608438" cy="5632311"/>
          </a:xfrm>
          <a:prstGeom prst="rect">
            <a:avLst/>
          </a:prstGeom>
          <a:noFill/>
        </p:spPr>
        <p:txBody>
          <a:bodyPr wrap="square">
            <a:spAutoFit/>
          </a:bodyPr>
          <a:lstStyle/>
          <a:p>
            <a:r>
              <a:rPr lang="en-IN" b="1" dirty="0">
                <a:latin typeface="Garamond" panose="02020404030301010803" pitchFamily="18" charset="0"/>
              </a:rPr>
              <a:t>Few key Learnings  from the correlation visualisation heatmap above:</a:t>
            </a:r>
          </a:p>
          <a:p>
            <a:endParaRPr lang="en-IN" b="1" dirty="0">
              <a:latin typeface="Garamond" panose="02020404030301010803" pitchFamily="18" charset="0"/>
            </a:endParaRPr>
          </a:p>
          <a:p>
            <a:pPr marL="285750" indent="-285750">
              <a:buFont typeface="Wingdings" panose="05000000000000000000" pitchFamily="2" charset="2"/>
              <a:buChar char="Ø"/>
            </a:pPr>
            <a:r>
              <a:rPr lang="en-IN" dirty="0">
                <a:latin typeface="Garamond" panose="02020404030301010803" pitchFamily="18" charset="0"/>
              </a:rPr>
              <a:t> '</a:t>
            </a:r>
            <a:r>
              <a:rPr lang="en-IN" dirty="0" err="1">
                <a:latin typeface="Garamond" panose="02020404030301010803" pitchFamily="18" charset="0"/>
              </a:rPr>
              <a:t>cigsPerDay</a:t>
            </a:r>
            <a:r>
              <a:rPr lang="en-IN" dirty="0">
                <a:latin typeface="Garamond" panose="02020404030301010803" pitchFamily="18" charset="0"/>
              </a:rPr>
              <a:t>' has  </a:t>
            </a:r>
            <a:r>
              <a:rPr lang="en-IN" b="1" dirty="0">
                <a:latin typeface="Garamond" panose="02020404030301010803" pitchFamily="18" charset="0"/>
              </a:rPr>
              <a:t>77%(Strong positive)</a:t>
            </a:r>
            <a:r>
              <a:rPr lang="en-IN" dirty="0">
                <a:latin typeface="Garamond" panose="02020404030301010803" pitchFamily="18" charset="0"/>
              </a:rPr>
              <a:t>  correlation with '</a:t>
            </a:r>
            <a:r>
              <a:rPr lang="en-IN" dirty="0" err="1">
                <a:latin typeface="Garamond" panose="02020404030301010803" pitchFamily="18" charset="0"/>
              </a:rPr>
              <a:t>is_smoking</a:t>
            </a:r>
            <a:r>
              <a:rPr lang="en-IN" dirty="0">
                <a:latin typeface="Garamond" panose="02020404030301010803" pitchFamily="18" charset="0"/>
              </a:rPr>
              <a:t>', both the columns are giving same information so we can drop one.</a:t>
            </a:r>
          </a:p>
          <a:p>
            <a:pPr marL="285750" indent="-285750">
              <a:buFont typeface="Wingdings" panose="05000000000000000000" pitchFamily="2" charset="2"/>
              <a:buChar char="Ø"/>
            </a:pPr>
            <a:r>
              <a:rPr lang="en-IN" dirty="0">
                <a:latin typeface="Garamond" panose="02020404030301010803" pitchFamily="18" charset="0"/>
              </a:rPr>
              <a:t> '</a:t>
            </a:r>
            <a:r>
              <a:rPr lang="en-IN" dirty="0" err="1">
                <a:latin typeface="Garamond" panose="02020404030301010803" pitchFamily="18" charset="0"/>
              </a:rPr>
              <a:t>diaBP</a:t>
            </a:r>
            <a:r>
              <a:rPr lang="en-IN" dirty="0">
                <a:latin typeface="Garamond" panose="02020404030301010803" pitchFamily="18" charset="0"/>
              </a:rPr>
              <a:t>' has </a:t>
            </a:r>
            <a:r>
              <a:rPr lang="en-IN" b="1" dirty="0">
                <a:latin typeface="Garamond" panose="02020404030301010803" pitchFamily="18" charset="0"/>
              </a:rPr>
              <a:t>78%(Strong positive)</a:t>
            </a:r>
            <a:r>
              <a:rPr lang="en-IN" dirty="0">
                <a:latin typeface="Garamond" panose="02020404030301010803" pitchFamily="18" charset="0"/>
              </a:rPr>
              <a:t> correlation with '</a:t>
            </a:r>
            <a:r>
              <a:rPr lang="en-IN" dirty="0" err="1">
                <a:latin typeface="Garamond" panose="02020404030301010803" pitchFamily="18" charset="0"/>
              </a:rPr>
              <a:t>sysBP</a:t>
            </a:r>
            <a:r>
              <a:rPr lang="en-IN" dirty="0">
                <a:latin typeface="Garamond" panose="02020404030301010803" pitchFamily="18" charset="0"/>
              </a:rPr>
              <a:t>', however both parameters are crucial for assessing cardiovascular risk but '</a:t>
            </a:r>
            <a:r>
              <a:rPr lang="en-IN" dirty="0" err="1">
                <a:latin typeface="Garamond" panose="02020404030301010803" pitchFamily="18" charset="0"/>
              </a:rPr>
              <a:t>sysBp</a:t>
            </a:r>
            <a:r>
              <a:rPr lang="en-IN" dirty="0">
                <a:latin typeface="Garamond" panose="02020404030301010803" pitchFamily="18" charset="0"/>
              </a:rPr>
              <a:t>' is often considered more critical ,especially in older </a:t>
            </a:r>
            <a:r>
              <a:rPr lang="en-IN" dirty="0" err="1">
                <a:latin typeface="Garamond" panose="02020404030301010803" pitchFamily="18" charset="0"/>
              </a:rPr>
              <a:t>adults,as</a:t>
            </a:r>
            <a:r>
              <a:rPr lang="en-IN" dirty="0">
                <a:latin typeface="Garamond" panose="02020404030301010803" pitchFamily="18" charset="0"/>
              </a:rPr>
              <a:t> it is strong predictor of cardiovascular  events like </a:t>
            </a:r>
            <a:r>
              <a:rPr lang="en-IN" b="1" dirty="0">
                <a:latin typeface="Garamond" panose="02020404030301010803" pitchFamily="18" charset="0"/>
              </a:rPr>
              <a:t>Heart attack &amp; strokes.</a:t>
            </a:r>
          </a:p>
          <a:p>
            <a:pPr marL="285750" indent="-285750">
              <a:buFont typeface="Wingdings" panose="05000000000000000000" pitchFamily="2" charset="2"/>
              <a:buChar char="Ø"/>
            </a:pPr>
            <a:r>
              <a:rPr lang="en-IN" dirty="0">
                <a:latin typeface="Garamond" panose="02020404030301010803" pitchFamily="18" charset="0"/>
              </a:rPr>
              <a:t> So we can drop </a:t>
            </a:r>
            <a:r>
              <a:rPr lang="en-IN" dirty="0" err="1">
                <a:latin typeface="Garamond" panose="02020404030301010803" pitchFamily="18" charset="0"/>
              </a:rPr>
              <a:t>diaBP</a:t>
            </a:r>
            <a:r>
              <a:rPr lang="en-IN" dirty="0">
                <a:latin typeface="Garamond" panose="02020404030301010803" pitchFamily="18" charset="0"/>
              </a:rPr>
              <a:t> to avoid </a:t>
            </a:r>
            <a:r>
              <a:rPr lang="en-IN" b="1" dirty="0" err="1">
                <a:latin typeface="Garamond" panose="02020404030301010803" pitchFamily="18" charset="0"/>
              </a:rPr>
              <a:t>multicolinearity</a:t>
            </a:r>
            <a:r>
              <a:rPr lang="en-IN" b="1" dirty="0">
                <a:latin typeface="Garamond" panose="02020404030301010803" pitchFamily="18" charset="0"/>
              </a:rPr>
              <a:t> </a:t>
            </a:r>
            <a:r>
              <a:rPr lang="en-IN" dirty="0">
                <a:latin typeface="Garamond" panose="02020404030301010803" pitchFamily="18" charset="0"/>
              </a:rPr>
              <a:t>issue.</a:t>
            </a:r>
          </a:p>
        </p:txBody>
      </p:sp>
    </p:spTree>
    <p:extLst>
      <p:ext uri="{BB962C8B-B14F-4D97-AF65-F5344CB8AC3E}">
        <p14:creationId xmlns:p14="http://schemas.microsoft.com/office/powerpoint/2010/main" val="3930002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8194"/>
                                        </p:tgtEl>
                                        <p:attrNameLst>
                                          <p:attrName>style.visibility</p:attrName>
                                        </p:attrNameLst>
                                      </p:cBhvr>
                                      <p:to>
                                        <p:strVal val="visible"/>
                                      </p:to>
                                    </p:set>
                                    <p:animEffect transition="in" filter="wheel(1)">
                                      <p:cBhvr>
                                        <p:cTn id="25" dur="2000"/>
                                        <p:tgtEl>
                                          <p:spTgt spid="8194"/>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5">
                                            <p:txEl>
                                              <p:pRg st="0" end="0"/>
                                            </p:txEl>
                                          </p:spTgt>
                                        </p:tgtEl>
                                        <p:attrNameLst>
                                          <p:attrName>style.visibility</p:attrName>
                                        </p:attrNameLst>
                                      </p:cBhvr>
                                      <p:to>
                                        <p:strVal val="visible"/>
                                      </p:to>
                                    </p:set>
                                    <p:animEffect transition="in" filter="barn(inVertical)">
                                      <p:cBhvr>
                                        <p:cTn id="30" dur="500"/>
                                        <p:tgtEl>
                                          <p:spTgt spid="5">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Effect transition="in" filter="barn(inVertical)">
                                      <p:cBhvr>
                                        <p:cTn id="35" dur="500"/>
                                        <p:tgtEl>
                                          <p:spTgt spid="5">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5">
                                            <p:txEl>
                                              <p:pRg st="3" end="3"/>
                                            </p:txEl>
                                          </p:spTgt>
                                        </p:tgtEl>
                                        <p:attrNameLst>
                                          <p:attrName>style.visibility</p:attrName>
                                        </p:attrNameLst>
                                      </p:cBhvr>
                                      <p:to>
                                        <p:strVal val="visible"/>
                                      </p:to>
                                    </p:set>
                                    <p:animEffect transition="in" filter="barn(inVertical)">
                                      <p:cBhvr>
                                        <p:cTn id="40" dur="500"/>
                                        <p:tgtEl>
                                          <p:spTgt spid="5">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5">
                                            <p:txEl>
                                              <p:pRg st="4" end="4"/>
                                            </p:txEl>
                                          </p:spTgt>
                                        </p:tgtEl>
                                        <p:attrNameLst>
                                          <p:attrName>style.visibility</p:attrName>
                                        </p:attrNameLst>
                                      </p:cBhvr>
                                      <p:to>
                                        <p:strVal val="visible"/>
                                      </p:to>
                                    </p:set>
                                    <p:animEffect transition="in" filter="barn(inVertical)">
                                      <p:cBhvr>
                                        <p:cTn id="45"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675E7-3A2C-0465-6FFD-1D9F18424830}"/>
              </a:ext>
            </a:extLst>
          </p:cNvPr>
          <p:cNvSpPr>
            <a:spLocks noGrp="1"/>
          </p:cNvSpPr>
          <p:nvPr>
            <p:ph type="title"/>
          </p:nvPr>
        </p:nvSpPr>
        <p:spPr>
          <a:xfrm>
            <a:off x="1936956" y="216308"/>
            <a:ext cx="8061664" cy="649077"/>
          </a:xfrm>
        </p:spPr>
        <p:txBody>
          <a:bodyPr>
            <a:normAutofit fontScale="90000"/>
          </a:bodyPr>
          <a:lstStyle/>
          <a:p>
            <a:r>
              <a:rPr lang="en-IN" b="1" dirty="0">
                <a:solidFill>
                  <a:schemeClr val="accent1"/>
                </a:solidFill>
                <a:latin typeface="Algerian" panose="04020705040A02060702" pitchFamily="82" charset="0"/>
              </a:rPr>
              <a:t>Class Distribution Of target variable</a:t>
            </a:r>
          </a:p>
        </p:txBody>
      </p:sp>
      <p:pic>
        <p:nvPicPr>
          <p:cNvPr id="9218" name="Picture 2">
            <a:extLst>
              <a:ext uri="{FF2B5EF4-FFF2-40B4-BE49-F238E27FC236}">
                <a16:creationId xmlns:a16="http://schemas.microsoft.com/office/drawing/2014/main" id="{7560BAB4-6B63-7F6F-D6AD-6C586275B6F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3795" y="1278194"/>
            <a:ext cx="7492179" cy="51897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672A46C-94D2-26A6-83A8-91FD0C43CA4F}"/>
              </a:ext>
            </a:extLst>
          </p:cNvPr>
          <p:cNvSpPr txBox="1"/>
          <p:nvPr/>
        </p:nvSpPr>
        <p:spPr>
          <a:xfrm>
            <a:off x="8170606" y="2409257"/>
            <a:ext cx="3293807" cy="3139321"/>
          </a:xfrm>
          <a:prstGeom prst="rect">
            <a:avLst/>
          </a:prstGeom>
          <a:noFill/>
        </p:spPr>
        <p:txBody>
          <a:bodyPr wrap="square">
            <a:spAutoFit/>
          </a:bodyPr>
          <a:lstStyle/>
          <a:p>
            <a:pPr algn="l">
              <a:buFont typeface="Arial" panose="020B0604020202020204" pitchFamily="34" charset="0"/>
              <a:buChar char="•"/>
            </a:pPr>
            <a:endParaRPr lang="en-US" dirty="0">
              <a:solidFill>
                <a:srgbClr val="000000"/>
              </a:solidFill>
              <a:latin typeface="Garamond" panose="02020404030301010803" pitchFamily="18" charset="0"/>
            </a:endParaRPr>
          </a:p>
          <a:p>
            <a:pPr marL="285750" indent="-285750" algn="l">
              <a:buFont typeface="Wingdings" panose="05000000000000000000" pitchFamily="2" charset="2"/>
              <a:buChar char="Ø"/>
            </a:pPr>
            <a:r>
              <a:rPr lang="en-US" b="0" i="0" dirty="0">
                <a:solidFill>
                  <a:srgbClr val="000000"/>
                </a:solidFill>
                <a:effectLst/>
                <a:latin typeface="Garamond" panose="02020404030301010803" pitchFamily="18" charset="0"/>
              </a:rPr>
              <a:t>As we can see the classes are highly uneven , data is imbalanced.</a:t>
            </a:r>
          </a:p>
          <a:p>
            <a:pPr marL="285750" indent="-285750" algn="l">
              <a:buFont typeface="Wingdings" panose="05000000000000000000" pitchFamily="2" charset="2"/>
              <a:buChar char="Ø"/>
            </a:pPr>
            <a:endParaRPr lang="en-US" b="0" i="0" dirty="0">
              <a:solidFill>
                <a:srgbClr val="000000"/>
              </a:solidFill>
              <a:effectLst/>
              <a:latin typeface="Garamond" panose="02020404030301010803" pitchFamily="18" charset="0"/>
            </a:endParaRPr>
          </a:p>
          <a:p>
            <a:pPr marL="285750" indent="-285750" algn="l">
              <a:buFont typeface="Wingdings" panose="05000000000000000000" pitchFamily="2" charset="2"/>
              <a:buChar char="Ø"/>
            </a:pPr>
            <a:r>
              <a:rPr lang="en-US" b="0" i="0" dirty="0">
                <a:solidFill>
                  <a:srgbClr val="000000"/>
                </a:solidFill>
                <a:effectLst/>
                <a:latin typeface="Garamond" panose="02020404030301010803" pitchFamily="18" charset="0"/>
              </a:rPr>
              <a:t>An imbalanced dataset often lead to biased prediction.</a:t>
            </a:r>
          </a:p>
          <a:p>
            <a:pPr marL="285750" indent="-285750" algn="l">
              <a:buFont typeface="Wingdings" panose="05000000000000000000" pitchFamily="2" charset="2"/>
              <a:buChar char="Ø"/>
            </a:pPr>
            <a:endParaRPr lang="en-US" b="0" i="0" dirty="0">
              <a:solidFill>
                <a:srgbClr val="000000"/>
              </a:solidFill>
              <a:effectLst/>
              <a:latin typeface="Garamond" panose="02020404030301010803" pitchFamily="18" charset="0"/>
            </a:endParaRPr>
          </a:p>
          <a:p>
            <a:pPr marL="285750" indent="-285750" algn="l">
              <a:buFont typeface="Wingdings" panose="05000000000000000000" pitchFamily="2" charset="2"/>
              <a:buChar char="Ø"/>
            </a:pPr>
            <a:r>
              <a:rPr lang="en-US" b="0" i="0" dirty="0">
                <a:solidFill>
                  <a:srgbClr val="000000"/>
                </a:solidFill>
                <a:effectLst/>
                <a:latin typeface="Garamond" panose="02020404030301010803" pitchFamily="18" charset="0"/>
              </a:rPr>
              <a:t>Therefore, handling imbalanced data is crucial for fair model performance.</a:t>
            </a:r>
          </a:p>
        </p:txBody>
      </p:sp>
      <p:sp>
        <p:nvSpPr>
          <p:cNvPr id="8" name="TextBox 7">
            <a:extLst>
              <a:ext uri="{FF2B5EF4-FFF2-40B4-BE49-F238E27FC236}">
                <a16:creationId xmlns:a16="http://schemas.microsoft.com/office/drawing/2014/main" id="{FB2C3B50-51CD-8639-E7CA-2FAD01699786}"/>
              </a:ext>
            </a:extLst>
          </p:cNvPr>
          <p:cNvSpPr txBox="1"/>
          <p:nvPr/>
        </p:nvSpPr>
        <p:spPr>
          <a:xfrm>
            <a:off x="8042788" y="1740310"/>
            <a:ext cx="4060722" cy="1138773"/>
          </a:xfrm>
          <a:prstGeom prst="rect">
            <a:avLst/>
          </a:prstGeom>
          <a:noFill/>
        </p:spPr>
        <p:txBody>
          <a:bodyPr wrap="square" rtlCol="0">
            <a:spAutoFit/>
          </a:bodyPr>
          <a:lstStyle/>
          <a:p>
            <a:r>
              <a:rPr kumimoji="0" lang="en-US" altLang="en-US" sz="1600" b="1" i="0" u="none" strike="noStrike" cap="none" normalizeH="0" baseline="0" dirty="0">
                <a:ln>
                  <a:noFill/>
                </a:ln>
                <a:solidFill>
                  <a:srgbClr val="000000"/>
                </a:solidFill>
                <a:effectLst/>
                <a:latin typeface="Garamond" panose="02020404030301010803" pitchFamily="18" charset="0"/>
                <a:cs typeface="Courier New" panose="02070309020205020404" pitchFamily="49" charset="0"/>
              </a:rPr>
              <a:t>No. of people have more risk of CHD= 511 </a:t>
            </a:r>
          </a:p>
          <a:p>
            <a:r>
              <a:rPr kumimoji="0" lang="en-US" altLang="en-US" sz="1600" b="1" i="0" u="none" strike="noStrike" cap="none" normalizeH="0" baseline="0" dirty="0">
                <a:ln>
                  <a:noFill/>
                </a:ln>
                <a:solidFill>
                  <a:srgbClr val="000000"/>
                </a:solidFill>
                <a:effectLst/>
                <a:latin typeface="Garamond" panose="02020404030301010803" pitchFamily="18" charset="0"/>
                <a:cs typeface="Courier New" panose="02070309020205020404" pitchFamily="49" charset="0"/>
              </a:rPr>
              <a:t>No. of people have less risk of CHD= 2879</a:t>
            </a:r>
            <a:r>
              <a:rPr kumimoji="0" lang="en-US" altLang="en-US" sz="1600" b="1" i="0" u="none" strike="noStrike" cap="none" normalizeH="0" baseline="0" dirty="0">
                <a:ln>
                  <a:noFill/>
                </a:ln>
                <a:solidFill>
                  <a:schemeClr val="tx1"/>
                </a:solidFill>
                <a:effectLst/>
                <a:latin typeface="Garamond" panose="02020404030301010803" pitchFamily="18" charset="0"/>
              </a:rPr>
              <a:t> </a:t>
            </a:r>
          </a:p>
          <a:p>
            <a:pPr algn="l">
              <a:buFont typeface="Arial" panose="020B0604020202020204" pitchFamily="34" charset="0"/>
              <a:buChar char="•"/>
            </a:pPr>
            <a:endParaRPr lang="en-US" b="1" i="0" dirty="0">
              <a:solidFill>
                <a:srgbClr val="000000"/>
              </a:solidFill>
              <a:effectLst/>
              <a:latin typeface="Bodoni MT Black" panose="02070A03080606020203" pitchFamily="18" charset="0"/>
            </a:endParaRPr>
          </a:p>
          <a:p>
            <a:endParaRPr lang="en-IN" dirty="0"/>
          </a:p>
        </p:txBody>
      </p:sp>
    </p:spTree>
    <p:extLst>
      <p:ext uri="{BB962C8B-B14F-4D97-AF65-F5344CB8AC3E}">
        <p14:creationId xmlns:p14="http://schemas.microsoft.com/office/powerpoint/2010/main" val="4079770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nodeType="clickEffect">
                                  <p:stCondLst>
                                    <p:cond delay="0"/>
                                  </p:stCondLst>
                                  <p:childTnLst>
                                    <p:set>
                                      <p:cBhvr>
                                        <p:cTn id="24" dur="1" fill="hold">
                                          <p:stCondLst>
                                            <p:cond delay="0"/>
                                          </p:stCondLst>
                                        </p:cTn>
                                        <p:tgtEl>
                                          <p:spTgt spid="9218"/>
                                        </p:tgtEl>
                                        <p:attrNameLst>
                                          <p:attrName>style.visibility</p:attrName>
                                        </p:attrNameLst>
                                      </p:cBhvr>
                                      <p:to>
                                        <p:strVal val="visible"/>
                                      </p:to>
                                    </p:set>
                                    <p:animEffect transition="in" filter="fade">
                                      <p:cBhvr>
                                        <p:cTn id="25" dur="2000"/>
                                        <p:tgtEl>
                                          <p:spTgt spid="9218"/>
                                        </p:tgtEl>
                                      </p:cBhvr>
                                    </p:animEffect>
                                    <p:anim calcmode="lin" valueType="num">
                                      <p:cBhvr>
                                        <p:cTn id="26" dur="2000" fill="hold"/>
                                        <p:tgtEl>
                                          <p:spTgt spid="9218"/>
                                        </p:tgtEl>
                                        <p:attrNameLst>
                                          <p:attrName>ppt_w</p:attrName>
                                        </p:attrNameLst>
                                      </p:cBhvr>
                                      <p:tavLst>
                                        <p:tav tm="0" fmla="#ppt_w*sin(2.5*pi*$)">
                                          <p:val>
                                            <p:fltVal val="0"/>
                                          </p:val>
                                        </p:tav>
                                        <p:tav tm="100000">
                                          <p:val>
                                            <p:fltVal val="1"/>
                                          </p:val>
                                        </p:tav>
                                      </p:tavLst>
                                    </p:anim>
                                    <p:anim calcmode="lin" valueType="num">
                                      <p:cBhvr>
                                        <p:cTn id="27" dur="2000" fill="hold"/>
                                        <p:tgtEl>
                                          <p:spTgt spid="9218"/>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5">
                                            <p:txEl>
                                              <p:pRg st="1" end="1"/>
                                            </p:txEl>
                                          </p:spTgt>
                                        </p:tgtEl>
                                        <p:attrNameLst>
                                          <p:attrName>style.visibility</p:attrName>
                                        </p:attrNameLst>
                                      </p:cBhvr>
                                      <p:to>
                                        <p:strVal val="visible"/>
                                      </p:to>
                                    </p:set>
                                    <p:animEffect transition="in" filter="barn(inVertical)">
                                      <p:cBhvr>
                                        <p:cTn id="38" dur="500"/>
                                        <p:tgtEl>
                                          <p:spTgt spid="5">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animEffect transition="in" filter="barn(inVertical)">
                                      <p:cBhvr>
                                        <p:cTn id="43" dur="500"/>
                                        <p:tgtEl>
                                          <p:spTgt spid="5">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5">
                                            <p:txEl>
                                              <p:pRg st="5" end="5"/>
                                            </p:txEl>
                                          </p:spTgt>
                                        </p:tgtEl>
                                        <p:attrNameLst>
                                          <p:attrName>style.visibility</p:attrName>
                                        </p:attrNameLst>
                                      </p:cBhvr>
                                      <p:to>
                                        <p:strVal val="visible"/>
                                      </p:to>
                                    </p:set>
                                    <p:animEffect transition="in" filter="barn(inVertical)">
                                      <p:cBhvr>
                                        <p:cTn id="48"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438F7-A062-F525-C2BD-12AE98DBACBB}"/>
              </a:ext>
            </a:extLst>
          </p:cNvPr>
          <p:cNvSpPr>
            <a:spLocks noGrp="1"/>
          </p:cNvSpPr>
          <p:nvPr>
            <p:ph type="title"/>
          </p:nvPr>
        </p:nvSpPr>
        <p:spPr>
          <a:xfrm>
            <a:off x="2231136" y="176981"/>
            <a:ext cx="7296321" cy="661760"/>
          </a:xfrm>
        </p:spPr>
        <p:txBody>
          <a:bodyPr>
            <a:normAutofit fontScale="90000"/>
          </a:bodyPr>
          <a:lstStyle/>
          <a:p>
            <a:br>
              <a:rPr lang="en-IN" sz="2800" b="1" dirty="0">
                <a:solidFill>
                  <a:schemeClr val="accent6"/>
                </a:solidFill>
                <a:latin typeface="Algerian" panose="04020705040A02060702" pitchFamily="82" charset="0"/>
              </a:rPr>
            </a:br>
            <a:r>
              <a:rPr lang="en-IN" sz="3600" b="1" dirty="0">
                <a:solidFill>
                  <a:schemeClr val="accent1"/>
                </a:solidFill>
                <a:latin typeface="Algerian" panose="04020705040A02060702" pitchFamily="82" charset="0"/>
              </a:rPr>
              <a:t>Handling Imbalanced Data</a:t>
            </a:r>
            <a:br>
              <a:rPr lang="en-IN" sz="2800" b="1" dirty="0">
                <a:solidFill>
                  <a:schemeClr val="accent6"/>
                </a:solidFill>
                <a:latin typeface="Algerian" panose="04020705040A02060702" pitchFamily="82" charset="0"/>
              </a:rPr>
            </a:br>
            <a:endParaRPr lang="en-IN" dirty="0"/>
          </a:p>
        </p:txBody>
      </p:sp>
      <p:sp>
        <p:nvSpPr>
          <p:cNvPr id="5" name="TextBox 4">
            <a:extLst>
              <a:ext uri="{FF2B5EF4-FFF2-40B4-BE49-F238E27FC236}">
                <a16:creationId xmlns:a16="http://schemas.microsoft.com/office/drawing/2014/main" id="{181460FE-7FA9-7BF1-676D-4D6EF6EF1A40}"/>
              </a:ext>
            </a:extLst>
          </p:cNvPr>
          <p:cNvSpPr txBox="1"/>
          <p:nvPr/>
        </p:nvSpPr>
        <p:spPr>
          <a:xfrm>
            <a:off x="4455618" y="1073016"/>
            <a:ext cx="2847356" cy="1200329"/>
          </a:xfrm>
          <a:prstGeom prst="rect">
            <a:avLst/>
          </a:prstGeom>
          <a:noFill/>
        </p:spPr>
        <p:txBody>
          <a:bodyPr wrap="square">
            <a:spAutoFit/>
          </a:bodyPr>
          <a:lstStyle/>
          <a:p>
            <a:pPr algn="ctr"/>
            <a:r>
              <a:rPr lang="en-US" b="1" i="0" dirty="0">
                <a:solidFill>
                  <a:schemeClr val="accent5">
                    <a:lumMod val="75000"/>
                  </a:schemeClr>
                </a:solidFill>
                <a:effectLst/>
                <a:latin typeface="Rockwell Extra Bold" panose="02060903040505020403" pitchFamily="18" charset="0"/>
              </a:rPr>
              <a:t>By SMOTE (Synthetic Minority Oversampling Technique)</a:t>
            </a:r>
            <a:endParaRPr lang="en-IN" dirty="0">
              <a:solidFill>
                <a:schemeClr val="accent5">
                  <a:lumMod val="75000"/>
                </a:schemeClr>
              </a:solidFill>
              <a:latin typeface="Rockwell Extra Bold" panose="02060903040505020403" pitchFamily="18" charset="0"/>
            </a:endParaRPr>
          </a:p>
        </p:txBody>
      </p:sp>
      <p:pic>
        <p:nvPicPr>
          <p:cNvPr id="10242" name="Picture 2">
            <a:extLst>
              <a:ext uri="{FF2B5EF4-FFF2-40B4-BE49-F238E27FC236}">
                <a16:creationId xmlns:a16="http://schemas.microsoft.com/office/drawing/2014/main" id="{36E5B5ED-57B4-24EA-6CF8-A05266F8DA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39" y="1485917"/>
            <a:ext cx="3905250" cy="370522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744DEDE3-39F3-4251-3FC3-ADAA1BEB4B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4832" y="1485916"/>
            <a:ext cx="3905250" cy="37052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FE2F879-B021-47FE-9DC0-2857C1653CC2}"/>
              </a:ext>
            </a:extLst>
          </p:cNvPr>
          <p:cNvSpPr txBox="1"/>
          <p:nvPr/>
        </p:nvSpPr>
        <p:spPr>
          <a:xfrm>
            <a:off x="2939845" y="4821809"/>
            <a:ext cx="1057889" cy="369332"/>
          </a:xfrm>
          <a:prstGeom prst="rect">
            <a:avLst/>
          </a:prstGeom>
          <a:noFill/>
        </p:spPr>
        <p:txBody>
          <a:bodyPr wrap="square">
            <a:spAutoFit/>
          </a:bodyPr>
          <a:lstStyle/>
          <a:p>
            <a:r>
              <a:rPr lang="en-IN" b="1" dirty="0">
                <a:solidFill>
                  <a:srgbClr val="C00000"/>
                </a:solidFill>
                <a:latin typeface="Bahnschrift SemiBold" panose="020B0502040204020203" pitchFamily="34" charset="0"/>
              </a:rPr>
              <a:t>BEFORE</a:t>
            </a:r>
          </a:p>
        </p:txBody>
      </p:sp>
      <p:sp>
        <p:nvSpPr>
          <p:cNvPr id="9" name="TextBox 8">
            <a:extLst>
              <a:ext uri="{FF2B5EF4-FFF2-40B4-BE49-F238E27FC236}">
                <a16:creationId xmlns:a16="http://schemas.microsoft.com/office/drawing/2014/main" id="{2EC041C3-CD70-B87B-459D-2FA92FD5CAD3}"/>
              </a:ext>
            </a:extLst>
          </p:cNvPr>
          <p:cNvSpPr txBox="1"/>
          <p:nvPr/>
        </p:nvSpPr>
        <p:spPr>
          <a:xfrm>
            <a:off x="10491019" y="4815979"/>
            <a:ext cx="1057889" cy="369332"/>
          </a:xfrm>
          <a:prstGeom prst="rect">
            <a:avLst/>
          </a:prstGeom>
          <a:noFill/>
        </p:spPr>
        <p:txBody>
          <a:bodyPr wrap="square">
            <a:spAutoFit/>
          </a:bodyPr>
          <a:lstStyle/>
          <a:p>
            <a:r>
              <a:rPr lang="en-IN" b="1" dirty="0">
                <a:solidFill>
                  <a:srgbClr val="C00000"/>
                </a:solidFill>
                <a:latin typeface="Bahnschrift SemiBold" panose="020B0502040204020203" pitchFamily="34" charset="0"/>
              </a:rPr>
              <a:t>AFTER</a:t>
            </a:r>
          </a:p>
        </p:txBody>
      </p:sp>
      <p:sp>
        <p:nvSpPr>
          <p:cNvPr id="11" name="TextBox 10">
            <a:extLst>
              <a:ext uri="{FF2B5EF4-FFF2-40B4-BE49-F238E27FC236}">
                <a16:creationId xmlns:a16="http://schemas.microsoft.com/office/drawing/2014/main" id="{CEA9EA95-879C-06DA-9CF9-C507E14CF505}"/>
              </a:ext>
            </a:extLst>
          </p:cNvPr>
          <p:cNvSpPr txBox="1"/>
          <p:nvPr/>
        </p:nvSpPr>
        <p:spPr>
          <a:xfrm>
            <a:off x="1476835" y="5303257"/>
            <a:ext cx="9786937" cy="1477328"/>
          </a:xfrm>
          <a:prstGeom prst="rect">
            <a:avLst/>
          </a:prstGeom>
          <a:noFill/>
        </p:spPr>
        <p:txBody>
          <a:bodyPr wrap="square">
            <a:spAutoFit/>
          </a:bodyPr>
          <a:lstStyle/>
          <a:p>
            <a:pPr marL="285750" indent="-285750" algn="l">
              <a:buFont typeface="Wingdings" panose="05000000000000000000" pitchFamily="2" charset="2"/>
              <a:buChar char="q"/>
            </a:pPr>
            <a:r>
              <a:rPr lang="en-US" b="1" i="0" dirty="0">
                <a:solidFill>
                  <a:srgbClr val="111111"/>
                </a:solidFill>
                <a:effectLst/>
                <a:latin typeface="Book Antiqua" panose="02040602050305030304" pitchFamily="18" charset="0"/>
              </a:rPr>
              <a:t>SMOTE</a:t>
            </a:r>
            <a:r>
              <a:rPr lang="en-US" b="0" i="0" dirty="0">
                <a:solidFill>
                  <a:srgbClr val="111111"/>
                </a:solidFill>
                <a:effectLst/>
                <a:latin typeface="Book Antiqua" panose="02040602050305030304" pitchFamily="18" charset="0"/>
              </a:rPr>
              <a:t> addresses this issue by oversampling the minority class.</a:t>
            </a:r>
          </a:p>
          <a:p>
            <a:pPr marL="285750" indent="-285750" algn="l">
              <a:buFont typeface="Wingdings" panose="05000000000000000000" pitchFamily="2" charset="2"/>
              <a:buChar char="q"/>
            </a:pPr>
            <a:r>
              <a:rPr lang="en-US" b="0" i="0" dirty="0">
                <a:solidFill>
                  <a:srgbClr val="111111"/>
                </a:solidFill>
                <a:effectLst/>
                <a:latin typeface="Book Antiqua" panose="02040602050305030304" pitchFamily="18" charset="0"/>
              </a:rPr>
              <a:t>Instead of simply duplicating existing examples from the minority class (which doesn’t add new information), SMOTE synthesizes new examples.</a:t>
            </a:r>
          </a:p>
          <a:p>
            <a:pPr marL="285750" indent="-285750" algn="l">
              <a:buFont typeface="Wingdings" panose="05000000000000000000" pitchFamily="2" charset="2"/>
              <a:buChar char="q"/>
            </a:pPr>
            <a:r>
              <a:rPr lang="en-US" b="0" i="0" dirty="0">
                <a:solidFill>
                  <a:srgbClr val="111111"/>
                </a:solidFill>
                <a:effectLst/>
                <a:latin typeface="Book Antiqua" panose="02040602050305030304" pitchFamily="18" charset="0"/>
              </a:rPr>
              <a:t>These synthetic examples lie along the decision boundary, effectively augmenting the minority class.</a:t>
            </a:r>
          </a:p>
        </p:txBody>
      </p:sp>
    </p:spTree>
    <p:extLst>
      <p:ext uri="{BB962C8B-B14F-4D97-AF65-F5344CB8AC3E}">
        <p14:creationId xmlns:p14="http://schemas.microsoft.com/office/powerpoint/2010/main" val="3330372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2000"/>
                                        <p:tgtEl>
                                          <p:spTgt spid="5"/>
                                        </p:tgtEl>
                                      </p:cBhvr>
                                    </p:animEffect>
                                    <p:anim calcmode="lin" valueType="num">
                                      <p:cBhvr>
                                        <p:cTn id="26" dur="2000" fill="hold"/>
                                        <p:tgtEl>
                                          <p:spTgt spid="5"/>
                                        </p:tgtEl>
                                        <p:attrNameLst>
                                          <p:attrName>ppt_w</p:attrName>
                                        </p:attrNameLst>
                                      </p:cBhvr>
                                      <p:tavLst>
                                        <p:tav tm="0" fmla="#ppt_w*sin(2.5*pi*$)">
                                          <p:val>
                                            <p:fltVal val="0"/>
                                          </p:val>
                                        </p:tav>
                                        <p:tav tm="100000">
                                          <p:val>
                                            <p:fltVal val="1"/>
                                          </p:val>
                                        </p:tav>
                                      </p:tavLst>
                                    </p:anim>
                                    <p:anim calcmode="lin" valueType="num">
                                      <p:cBhvr>
                                        <p:cTn id="27"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0242"/>
                                        </p:tgtEl>
                                        <p:attrNameLst>
                                          <p:attrName>style.visibility</p:attrName>
                                        </p:attrNameLst>
                                      </p:cBhvr>
                                      <p:to>
                                        <p:strVal val="visible"/>
                                      </p:to>
                                    </p:set>
                                    <p:anim calcmode="lin" valueType="num">
                                      <p:cBhvr additive="base">
                                        <p:cTn id="32" dur="500" fill="hold"/>
                                        <p:tgtEl>
                                          <p:spTgt spid="10242"/>
                                        </p:tgtEl>
                                        <p:attrNameLst>
                                          <p:attrName>ppt_x</p:attrName>
                                        </p:attrNameLst>
                                      </p:cBhvr>
                                      <p:tavLst>
                                        <p:tav tm="0">
                                          <p:val>
                                            <p:strVal val="#ppt_x"/>
                                          </p:val>
                                        </p:tav>
                                        <p:tav tm="100000">
                                          <p:val>
                                            <p:strVal val="#ppt_x"/>
                                          </p:val>
                                        </p:tav>
                                      </p:tavLst>
                                    </p:anim>
                                    <p:anim calcmode="lin" valueType="num">
                                      <p:cBhvr additive="base">
                                        <p:cTn id="33"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0244"/>
                                        </p:tgtEl>
                                        <p:attrNameLst>
                                          <p:attrName>style.visibility</p:attrName>
                                        </p:attrNameLst>
                                      </p:cBhvr>
                                      <p:to>
                                        <p:strVal val="visible"/>
                                      </p:to>
                                    </p:set>
                                    <p:anim calcmode="lin" valueType="num">
                                      <p:cBhvr additive="base">
                                        <p:cTn id="38" dur="500" fill="hold"/>
                                        <p:tgtEl>
                                          <p:spTgt spid="10244"/>
                                        </p:tgtEl>
                                        <p:attrNameLst>
                                          <p:attrName>ppt_x</p:attrName>
                                        </p:attrNameLst>
                                      </p:cBhvr>
                                      <p:tavLst>
                                        <p:tav tm="0">
                                          <p:val>
                                            <p:strVal val="#ppt_x"/>
                                          </p:val>
                                        </p:tav>
                                        <p:tav tm="100000">
                                          <p:val>
                                            <p:strVal val="#ppt_x"/>
                                          </p:val>
                                        </p:tav>
                                      </p:tavLst>
                                    </p:anim>
                                    <p:anim calcmode="lin" valueType="num">
                                      <p:cBhvr additive="base">
                                        <p:cTn id="39" dur="500" fill="hold"/>
                                        <p:tgtEl>
                                          <p:spTgt spid="10244"/>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B1148-5F6B-7713-28C4-6FCA49DEA143}"/>
              </a:ext>
            </a:extLst>
          </p:cNvPr>
          <p:cNvSpPr>
            <a:spLocks noGrp="1"/>
          </p:cNvSpPr>
          <p:nvPr>
            <p:ph type="title"/>
          </p:nvPr>
        </p:nvSpPr>
        <p:spPr>
          <a:xfrm>
            <a:off x="2054155" y="237105"/>
            <a:ext cx="7806814" cy="569140"/>
          </a:xfrm>
        </p:spPr>
        <p:txBody>
          <a:bodyPr>
            <a:normAutofit fontScale="90000"/>
          </a:bodyPr>
          <a:lstStyle/>
          <a:p>
            <a:br>
              <a:rPr lang="en-IN" sz="2800" b="1" dirty="0">
                <a:solidFill>
                  <a:schemeClr val="accent1"/>
                </a:solidFill>
                <a:latin typeface="Algerian" panose="04020705040A02060702" pitchFamily="82" charset="0"/>
              </a:rPr>
            </a:br>
            <a:r>
              <a:rPr lang="en-IN" sz="3600" b="1" dirty="0">
                <a:solidFill>
                  <a:schemeClr val="accent1"/>
                </a:solidFill>
                <a:latin typeface="Algerian" panose="04020705040A02060702" pitchFamily="82" charset="0"/>
              </a:rPr>
              <a:t>Model Selection and Training</a:t>
            </a:r>
            <a:br>
              <a:rPr lang="en-IN" sz="3600" b="1" dirty="0">
                <a:solidFill>
                  <a:schemeClr val="accent1"/>
                </a:solidFill>
                <a:latin typeface="Algerian" panose="04020705040A02060702" pitchFamily="82" charset="0"/>
              </a:rPr>
            </a:br>
            <a:endParaRPr lang="en-IN" sz="3600" dirty="0">
              <a:solidFill>
                <a:schemeClr val="accent1"/>
              </a:solidFill>
            </a:endParaRPr>
          </a:p>
        </p:txBody>
      </p:sp>
      <p:sp>
        <p:nvSpPr>
          <p:cNvPr id="5" name="TextBox 4">
            <a:extLst>
              <a:ext uri="{FF2B5EF4-FFF2-40B4-BE49-F238E27FC236}">
                <a16:creationId xmlns:a16="http://schemas.microsoft.com/office/drawing/2014/main" id="{3AE867A2-3407-F157-4664-50DFE11A5215}"/>
              </a:ext>
            </a:extLst>
          </p:cNvPr>
          <p:cNvSpPr txBox="1"/>
          <p:nvPr/>
        </p:nvSpPr>
        <p:spPr>
          <a:xfrm>
            <a:off x="1405227" y="940957"/>
            <a:ext cx="9104670" cy="1200329"/>
          </a:xfrm>
          <a:prstGeom prst="rect">
            <a:avLst/>
          </a:prstGeom>
          <a:noFill/>
        </p:spPr>
        <p:txBody>
          <a:bodyPr wrap="square">
            <a:spAutoFit/>
          </a:bodyPr>
          <a:lstStyle/>
          <a:p>
            <a:pPr algn="just"/>
            <a:r>
              <a:rPr lang="en-US" b="1" dirty="0">
                <a:solidFill>
                  <a:srgbClr val="454545"/>
                </a:solidFill>
                <a:latin typeface="Helvetica Neue"/>
              </a:rPr>
              <a:t>Machine Learning </a:t>
            </a:r>
            <a:r>
              <a:rPr lang="en-US" dirty="0">
                <a:solidFill>
                  <a:srgbClr val="454545"/>
                </a:solidFill>
                <a:latin typeface="Helvetica Neue"/>
              </a:rPr>
              <a:t>Models are </a:t>
            </a:r>
            <a:r>
              <a:rPr lang="en-US" b="1" dirty="0">
                <a:solidFill>
                  <a:srgbClr val="454545"/>
                </a:solidFill>
                <a:latin typeface="Helvetica Neue"/>
              </a:rPr>
              <a:t>mathematical representations</a:t>
            </a:r>
            <a:r>
              <a:rPr lang="en-US" dirty="0">
                <a:solidFill>
                  <a:srgbClr val="454545"/>
                </a:solidFill>
                <a:latin typeface="Helvetica Neue"/>
              </a:rPr>
              <a:t>. In other words ,they are the output we receive after training a process.</a:t>
            </a:r>
            <a:r>
              <a:rPr lang="en-US" dirty="0">
                <a:solidFill>
                  <a:srgbClr val="7E7E7E"/>
                </a:solidFill>
                <a:latin typeface="Helvetica Neue"/>
              </a:rPr>
              <a:t> </a:t>
            </a:r>
          </a:p>
          <a:p>
            <a:pPr algn="just"/>
            <a:r>
              <a:rPr lang="en-US" dirty="0">
                <a:solidFill>
                  <a:srgbClr val="454545"/>
                </a:solidFill>
                <a:latin typeface="Helvetica Neue"/>
              </a:rPr>
              <a:t>What Machine Learning model does is discover the patterns in a training dataset. In other </a:t>
            </a:r>
            <a:r>
              <a:rPr lang="en-US" dirty="0" err="1">
                <a:solidFill>
                  <a:srgbClr val="454545"/>
                </a:solidFill>
                <a:latin typeface="Helvetica Neue"/>
              </a:rPr>
              <a:t>words,machine</a:t>
            </a:r>
            <a:r>
              <a:rPr lang="en-US" dirty="0">
                <a:solidFill>
                  <a:srgbClr val="454545"/>
                </a:solidFill>
                <a:latin typeface="Helvetica Neue"/>
              </a:rPr>
              <a:t> learning model map inputs to the outputs of the given dataset</a:t>
            </a:r>
            <a:endParaRPr lang="en-IN" dirty="0"/>
          </a:p>
        </p:txBody>
      </p:sp>
      <p:sp>
        <p:nvSpPr>
          <p:cNvPr id="7" name="TextBox 6">
            <a:extLst>
              <a:ext uri="{FF2B5EF4-FFF2-40B4-BE49-F238E27FC236}">
                <a16:creationId xmlns:a16="http://schemas.microsoft.com/office/drawing/2014/main" id="{AA079A8F-7D3E-CD9E-F987-9AC8C11D085E}"/>
              </a:ext>
            </a:extLst>
          </p:cNvPr>
          <p:cNvSpPr txBox="1"/>
          <p:nvPr/>
        </p:nvSpPr>
        <p:spPr>
          <a:xfrm>
            <a:off x="983225" y="3034872"/>
            <a:ext cx="4463845" cy="2246769"/>
          </a:xfrm>
          <a:prstGeom prst="rect">
            <a:avLst/>
          </a:prstGeom>
          <a:noFill/>
        </p:spPr>
        <p:txBody>
          <a:bodyPr wrap="square">
            <a:spAutoFit/>
          </a:bodyPr>
          <a:lstStyle/>
          <a:p>
            <a:r>
              <a:rPr lang="en-IN" sz="2000" dirty="0">
                <a:latin typeface="Algerian" panose="04020705040A02060702" pitchFamily="82" charset="0"/>
              </a:rPr>
              <a:t>Models Used are:</a:t>
            </a:r>
          </a:p>
          <a:p>
            <a:r>
              <a:rPr lang="en-IN" sz="2000" dirty="0"/>
              <a:t>     </a:t>
            </a:r>
            <a:r>
              <a:rPr lang="en-IN" sz="2000" b="1" dirty="0"/>
              <a:t>1.</a:t>
            </a:r>
            <a:r>
              <a:rPr kumimoji="0" lang="en-US" altLang="en-US" sz="2000" b="1" i="0" u="none" strike="noStrike" cap="none" normalizeH="0" baseline="0" dirty="0">
                <a:ln>
                  <a:noFill/>
                </a:ln>
                <a:solidFill>
                  <a:srgbClr val="000000"/>
                </a:solidFill>
                <a:effectLst/>
                <a:latin typeface="Courier New" panose="02070309020205020404" pitchFamily="49" charset="0"/>
              </a:rPr>
              <a:t> Logistic Regression</a:t>
            </a:r>
          </a:p>
          <a:p>
            <a:r>
              <a:rPr lang="en-US" altLang="en-US" sz="2000" b="1" dirty="0">
                <a:solidFill>
                  <a:srgbClr val="000000"/>
                </a:solidFill>
                <a:latin typeface="Courier New" panose="02070309020205020404" pitchFamily="49" charset="0"/>
              </a:rPr>
              <a:t>  2. </a:t>
            </a:r>
            <a:r>
              <a:rPr kumimoji="0" lang="en-US" altLang="en-US" sz="2000" b="1" i="0" u="none" strike="noStrike" cap="none" normalizeH="0" baseline="0" dirty="0">
                <a:ln>
                  <a:noFill/>
                </a:ln>
                <a:solidFill>
                  <a:srgbClr val="000000"/>
                </a:solidFill>
                <a:effectLst/>
                <a:latin typeface="Courier New" panose="02070309020205020404" pitchFamily="49" charset="0"/>
              </a:rPr>
              <a:t>K-Nearest Neighbors</a:t>
            </a:r>
          </a:p>
          <a:p>
            <a:r>
              <a:rPr lang="en-US" altLang="en-US" sz="2000" b="1" dirty="0">
                <a:solidFill>
                  <a:srgbClr val="000000"/>
                </a:solidFill>
                <a:latin typeface="Courier New" panose="02070309020205020404" pitchFamily="49" charset="0"/>
              </a:rPr>
              <a:t>  3.</a:t>
            </a:r>
            <a:r>
              <a:rPr kumimoji="0" lang="en-US" altLang="en-US" sz="2000" b="1" i="0" u="none" strike="noStrike" cap="none" normalizeH="0" baseline="0" dirty="0">
                <a:ln>
                  <a:noFill/>
                </a:ln>
                <a:solidFill>
                  <a:srgbClr val="000000"/>
                </a:solidFill>
                <a:effectLst/>
                <a:latin typeface="Courier New" panose="02070309020205020404" pitchFamily="49" charset="0"/>
              </a:rPr>
              <a:t> </a:t>
            </a:r>
            <a:r>
              <a:rPr lang="en-US" altLang="en-US" sz="2000" b="1" dirty="0">
                <a:solidFill>
                  <a:srgbClr val="000000"/>
                </a:solidFill>
                <a:latin typeface="Courier New" panose="02070309020205020404" pitchFamily="49" charset="0"/>
              </a:rPr>
              <a:t>Bagging Classifier</a:t>
            </a:r>
            <a:r>
              <a:rPr kumimoji="0" lang="en-US" altLang="en-US" sz="2000" b="1" i="0" u="none" strike="noStrike" cap="none" normalizeH="0" baseline="0" dirty="0">
                <a:ln>
                  <a:noFill/>
                </a:ln>
                <a:solidFill>
                  <a:srgbClr val="000000"/>
                </a:solidFill>
                <a:effectLst/>
                <a:latin typeface="Courier New" panose="02070309020205020404" pitchFamily="49" charset="0"/>
              </a:rPr>
              <a:t> </a:t>
            </a:r>
          </a:p>
          <a:p>
            <a:r>
              <a:rPr lang="en-US" altLang="en-US" sz="2000" b="1" dirty="0">
                <a:solidFill>
                  <a:srgbClr val="000000"/>
                </a:solidFill>
                <a:latin typeface="Courier New" panose="02070309020205020404" pitchFamily="49" charset="0"/>
              </a:rPr>
              <a:t>  4.</a:t>
            </a:r>
            <a:r>
              <a:rPr kumimoji="0" lang="en-US" altLang="en-US" sz="2000" b="1" i="0" u="none" strike="noStrike" cap="none" normalizeH="0" baseline="0" dirty="0">
                <a:ln>
                  <a:noFill/>
                </a:ln>
                <a:solidFill>
                  <a:srgbClr val="000000"/>
                </a:solidFill>
                <a:effectLst/>
                <a:latin typeface="Courier New" panose="02070309020205020404" pitchFamily="49" charset="0"/>
              </a:rPr>
              <a:t> Random Forest </a:t>
            </a:r>
          </a:p>
          <a:p>
            <a:r>
              <a:rPr lang="en-US" altLang="en-US" sz="2000" b="1" dirty="0">
                <a:solidFill>
                  <a:srgbClr val="000000"/>
                </a:solidFill>
                <a:latin typeface="Courier New" panose="02070309020205020404" pitchFamily="49" charset="0"/>
              </a:rPr>
              <a:t>  5.</a:t>
            </a:r>
            <a:r>
              <a:rPr kumimoji="0" lang="en-US" altLang="en-US" sz="2000" b="1" i="0" u="none" strike="noStrike" cap="none" normalizeH="0" baseline="0" dirty="0">
                <a:ln>
                  <a:noFill/>
                </a:ln>
                <a:solidFill>
                  <a:srgbClr val="000000"/>
                </a:solidFill>
                <a:effectLst/>
                <a:latin typeface="Courier New" panose="02070309020205020404" pitchFamily="49" charset="0"/>
              </a:rPr>
              <a:t> XG Boosting</a:t>
            </a:r>
          </a:p>
          <a:p>
            <a:r>
              <a:rPr lang="en-US" altLang="en-US" sz="2000" b="1" dirty="0">
                <a:solidFill>
                  <a:srgbClr val="000000"/>
                </a:solidFill>
                <a:latin typeface="Courier New" panose="02070309020205020404" pitchFamily="49" charset="0"/>
              </a:rPr>
              <a:t>  6.</a:t>
            </a:r>
            <a:r>
              <a:rPr kumimoji="0" lang="en-US" altLang="en-US" sz="2000" b="1" i="0" u="none" strike="noStrike" cap="none" normalizeH="0" baseline="0" dirty="0">
                <a:ln>
                  <a:noFill/>
                </a:ln>
                <a:solidFill>
                  <a:srgbClr val="000000"/>
                </a:solidFill>
                <a:effectLst/>
                <a:latin typeface="Courier New" panose="02070309020205020404" pitchFamily="49" charset="0"/>
              </a:rPr>
              <a:t> Gradient Boosting</a:t>
            </a:r>
          </a:p>
        </p:txBody>
      </p:sp>
      <p:pic>
        <p:nvPicPr>
          <p:cNvPr id="8" name="Picture 4" descr="Image result for machine Learning model">
            <a:extLst>
              <a:ext uri="{FF2B5EF4-FFF2-40B4-BE49-F238E27FC236}">
                <a16:creationId xmlns:a16="http://schemas.microsoft.com/office/drawing/2014/main" id="{83A19BA1-AB2E-CE86-9E48-7339451DD01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49961" y="2608398"/>
            <a:ext cx="5063613" cy="3691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675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8"/>
                                        </p:tgtEl>
                                        <p:attrNameLst>
                                          <p:attrName>r</p:attrName>
                                        </p:attrNameLst>
                                      </p:cBhvr>
                                    </p:animRot>
                                    <p:animRot by="-240000">
                                      <p:cBhvr>
                                        <p:cTn id="7" dur="200" fill="hold">
                                          <p:stCondLst>
                                            <p:cond delay="200"/>
                                          </p:stCondLst>
                                        </p:cTn>
                                        <p:tgtEl>
                                          <p:spTgt spid="8"/>
                                        </p:tgtEl>
                                        <p:attrNameLst>
                                          <p:attrName>r</p:attrName>
                                        </p:attrNameLst>
                                      </p:cBhvr>
                                    </p:animRot>
                                    <p:animRot by="240000">
                                      <p:cBhvr>
                                        <p:cTn id="8" dur="200" fill="hold">
                                          <p:stCondLst>
                                            <p:cond delay="400"/>
                                          </p:stCondLst>
                                        </p:cTn>
                                        <p:tgtEl>
                                          <p:spTgt spid="8"/>
                                        </p:tgtEl>
                                        <p:attrNameLst>
                                          <p:attrName>r</p:attrName>
                                        </p:attrNameLst>
                                      </p:cBhvr>
                                    </p:animRot>
                                    <p:animRot by="-240000">
                                      <p:cBhvr>
                                        <p:cTn id="9" dur="200" fill="hold">
                                          <p:stCondLst>
                                            <p:cond delay="600"/>
                                          </p:stCondLst>
                                        </p:cTn>
                                        <p:tgtEl>
                                          <p:spTgt spid="8"/>
                                        </p:tgtEl>
                                        <p:attrNameLst>
                                          <p:attrName>r</p:attrName>
                                        </p:attrNameLst>
                                      </p:cBhvr>
                                    </p:animRot>
                                    <p:animRot by="120000">
                                      <p:cBhvr>
                                        <p:cTn id="10" dur="200" fill="hold">
                                          <p:stCondLst>
                                            <p:cond delay="800"/>
                                          </p:stCondLst>
                                        </p:cTn>
                                        <p:tgtEl>
                                          <p:spTgt spid="8"/>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80">
                                          <p:stCondLst>
                                            <p:cond delay="0"/>
                                          </p:stCondLst>
                                        </p:cTn>
                                        <p:tgtEl>
                                          <p:spTgt spid="2"/>
                                        </p:tgtEl>
                                      </p:cBhvr>
                                    </p:animEffect>
                                    <p:anim calcmode="lin" valueType="num">
                                      <p:cBhvr>
                                        <p:cTn id="16"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1" dur="26">
                                          <p:stCondLst>
                                            <p:cond delay="650"/>
                                          </p:stCondLst>
                                        </p:cTn>
                                        <p:tgtEl>
                                          <p:spTgt spid="2"/>
                                        </p:tgtEl>
                                      </p:cBhvr>
                                      <p:to x="100000" y="60000"/>
                                    </p:animScale>
                                    <p:animScale>
                                      <p:cBhvr>
                                        <p:cTn id="22" dur="166" decel="50000">
                                          <p:stCondLst>
                                            <p:cond delay="676"/>
                                          </p:stCondLst>
                                        </p:cTn>
                                        <p:tgtEl>
                                          <p:spTgt spid="2"/>
                                        </p:tgtEl>
                                      </p:cBhvr>
                                      <p:to x="100000" y="100000"/>
                                    </p:animScale>
                                    <p:animScale>
                                      <p:cBhvr>
                                        <p:cTn id="23" dur="26">
                                          <p:stCondLst>
                                            <p:cond delay="1312"/>
                                          </p:stCondLst>
                                        </p:cTn>
                                        <p:tgtEl>
                                          <p:spTgt spid="2"/>
                                        </p:tgtEl>
                                      </p:cBhvr>
                                      <p:to x="100000" y="80000"/>
                                    </p:animScale>
                                    <p:animScale>
                                      <p:cBhvr>
                                        <p:cTn id="24" dur="166" decel="50000">
                                          <p:stCondLst>
                                            <p:cond delay="1338"/>
                                          </p:stCondLst>
                                        </p:cTn>
                                        <p:tgtEl>
                                          <p:spTgt spid="2"/>
                                        </p:tgtEl>
                                      </p:cBhvr>
                                      <p:to x="100000" y="100000"/>
                                    </p:animScale>
                                    <p:animScale>
                                      <p:cBhvr>
                                        <p:cTn id="25" dur="26">
                                          <p:stCondLst>
                                            <p:cond delay="1642"/>
                                          </p:stCondLst>
                                        </p:cTn>
                                        <p:tgtEl>
                                          <p:spTgt spid="2"/>
                                        </p:tgtEl>
                                      </p:cBhvr>
                                      <p:to x="100000" y="90000"/>
                                    </p:animScale>
                                    <p:animScale>
                                      <p:cBhvr>
                                        <p:cTn id="26" dur="166" decel="50000">
                                          <p:stCondLst>
                                            <p:cond delay="1668"/>
                                          </p:stCondLst>
                                        </p:cTn>
                                        <p:tgtEl>
                                          <p:spTgt spid="2"/>
                                        </p:tgtEl>
                                      </p:cBhvr>
                                      <p:to x="100000" y="100000"/>
                                    </p:animScale>
                                    <p:animScale>
                                      <p:cBhvr>
                                        <p:cTn id="27" dur="26">
                                          <p:stCondLst>
                                            <p:cond delay="1808"/>
                                          </p:stCondLst>
                                        </p:cTn>
                                        <p:tgtEl>
                                          <p:spTgt spid="2"/>
                                        </p:tgtEl>
                                      </p:cBhvr>
                                      <p:to x="100000" y="95000"/>
                                    </p:animScale>
                                    <p:animScale>
                                      <p:cBhvr>
                                        <p:cTn id="28" dur="166" decel="50000">
                                          <p:stCondLst>
                                            <p:cond delay="1834"/>
                                          </p:stCondLst>
                                        </p:cTn>
                                        <p:tgtEl>
                                          <p:spTgt spid="2"/>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barn(inVertical)">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0BC1-2126-A561-6F21-723D8AE9CDD7}"/>
              </a:ext>
            </a:extLst>
          </p:cNvPr>
          <p:cNvSpPr>
            <a:spLocks noGrp="1"/>
          </p:cNvSpPr>
          <p:nvPr>
            <p:ph type="title"/>
          </p:nvPr>
        </p:nvSpPr>
        <p:spPr>
          <a:xfrm>
            <a:off x="2132814" y="453415"/>
            <a:ext cx="7729728" cy="1188720"/>
          </a:xfrm>
        </p:spPr>
        <p:txBody>
          <a:bodyPr>
            <a:normAutofit/>
          </a:bodyPr>
          <a:lstStyle/>
          <a:p>
            <a:r>
              <a:rPr lang="en-IN" sz="4800" b="1" dirty="0">
                <a:solidFill>
                  <a:schemeClr val="accent1"/>
                </a:solidFill>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CDD0FE75-F7FC-369E-5C0C-2C5550C9BE52}"/>
              </a:ext>
            </a:extLst>
          </p:cNvPr>
          <p:cNvSpPr>
            <a:spLocks noGrp="1"/>
          </p:cNvSpPr>
          <p:nvPr>
            <p:ph idx="1"/>
          </p:nvPr>
        </p:nvSpPr>
        <p:spPr>
          <a:xfrm>
            <a:off x="1179871" y="2330244"/>
            <a:ext cx="10078064" cy="3508105"/>
          </a:xfrm>
        </p:spPr>
        <p:txBody>
          <a:bodyPr>
            <a:normAutofit fontScale="92500"/>
          </a:bodyPr>
          <a:lstStyle/>
          <a:p>
            <a:pPr>
              <a:buFont typeface="Wingdings" panose="05000000000000000000" pitchFamily="2" charset="2"/>
              <a:buChar char="v"/>
            </a:pPr>
            <a:r>
              <a:rPr lang="en-US" sz="2400" b="0" i="0" dirty="0">
                <a:solidFill>
                  <a:srgbClr val="0E101A"/>
                </a:solidFill>
                <a:effectLst/>
                <a:latin typeface="Garamond" panose="02020404030301010803" pitchFamily="18" charset="0"/>
              </a:rPr>
              <a:t>  </a:t>
            </a:r>
            <a:r>
              <a:rPr lang="en-US" sz="2400" b="1" i="0" dirty="0">
                <a:solidFill>
                  <a:srgbClr val="0E101A"/>
                </a:solidFill>
                <a:effectLst/>
                <a:latin typeface="Garamond" panose="02020404030301010803" pitchFamily="18" charset="0"/>
              </a:rPr>
              <a:t>The human heart beats about 2.5 billion times over an average lifetime, pushing millions of gallons of blood throughout the body. This steady blood flow carries oxygen, hormones, and other compounds. It also whisks away the waste products of metabolism. </a:t>
            </a:r>
          </a:p>
          <a:p>
            <a:pPr>
              <a:buFont typeface="Wingdings" panose="05000000000000000000" pitchFamily="2" charset="2"/>
              <a:buChar char="v"/>
            </a:pPr>
            <a:r>
              <a:rPr lang="en-US" sz="2400" b="1" i="0" dirty="0">
                <a:solidFill>
                  <a:srgbClr val="0E101A"/>
                </a:solidFill>
                <a:effectLst/>
                <a:latin typeface="Garamond" panose="02020404030301010803" pitchFamily="18" charset="0"/>
              </a:rPr>
              <a:t> Heart disease and cardiovascular disease are two of the most significant heart health issues. They are often used interchangeably, but they are not the same. </a:t>
            </a:r>
            <a:endParaRPr lang="en-US" sz="2400" b="1" dirty="0">
              <a:solidFill>
                <a:srgbClr val="0E101A"/>
              </a:solidFill>
              <a:latin typeface="Garamond" panose="02020404030301010803" pitchFamily="18" charset="0"/>
            </a:endParaRPr>
          </a:p>
          <a:p>
            <a:pPr>
              <a:buFont typeface="Wingdings" panose="05000000000000000000" pitchFamily="2" charset="2"/>
              <a:buChar char="v"/>
            </a:pPr>
            <a:r>
              <a:rPr lang="en-US" sz="2400" b="1" i="0" u="none" strike="noStrike" dirty="0">
                <a:solidFill>
                  <a:srgbClr val="0E101A"/>
                </a:solidFill>
                <a:effectLst/>
                <a:latin typeface="Garamond" panose="02020404030301010803" pitchFamily="18" charset="0"/>
              </a:rPr>
              <a:t> Heart disease refers to diseases of the heart, such as coronary artery disease, heart failure, heart valve abnormalities, and abnormal heart rhythms.</a:t>
            </a:r>
            <a:endParaRPr lang="en-IN" sz="2400" b="1" dirty="0">
              <a:latin typeface="Garamond" panose="02020404030301010803" pitchFamily="18" charset="0"/>
            </a:endParaRPr>
          </a:p>
          <a:p>
            <a:endParaRPr lang="en-IN" dirty="0"/>
          </a:p>
        </p:txBody>
      </p:sp>
      <p:pic>
        <p:nvPicPr>
          <p:cNvPr id="4" name="Picture 2" descr="Image result for healthy heart">
            <a:extLst>
              <a:ext uri="{FF2B5EF4-FFF2-40B4-BE49-F238E27FC236}">
                <a16:creationId xmlns:a16="http://schemas.microsoft.com/office/drawing/2014/main" id="{AA0C9D5F-07F9-0307-83CB-C7357E1A75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5424" y="5419596"/>
            <a:ext cx="1433410" cy="110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783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wipe(down)">
                                      <p:cBhvr>
                                        <p:cTn id="43" dur="580">
                                          <p:stCondLst>
                                            <p:cond delay="0"/>
                                          </p:stCondLst>
                                        </p:cTn>
                                        <p:tgtEl>
                                          <p:spTgt spid="3">
                                            <p:txEl>
                                              <p:pRg st="1" end="1"/>
                                            </p:txEl>
                                          </p:spTgt>
                                        </p:tgtEl>
                                      </p:cBhvr>
                                    </p:animEffect>
                                    <p:anim calcmode="lin" valueType="num">
                                      <p:cBhvr>
                                        <p:cTn id="4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1" end="1"/>
                                            </p:txEl>
                                          </p:spTgt>
                                        </p:tgtEl>
                                      </p:cBhvr>
                                      <p:to x="100000" y="60000"/>
                                    </p:animScale>
                                    <p:animScale>
                                      <p:cBhvr>
                                        <p:cTn id="50" dur="166" decel="50000">
                                          <p:stCondLst>
                                            <p:cond delay="676"/>
                                          </p:stCondLst>
                                        </p:cTn>
                                        <p:tgtEl>
                                          <p:spTgt spid="3">
                                            <p:txEl>
                                              <p:pRg st="1" end="1"/>
                                            </p:txEl>
                                          </p:spTgt>
                                        </p:tgtEl>
                                      </p:cBhvr>
                                      <p:to x="100000" y="100000"/>
                                    </p:animScale>
                                    <p:animScale>
                                      <p:cBhvr>
                                        <p:cTn id="51" dur="26">
                                          <p:stCondLst>
                                            <p:cond delay="1312"/>
                                          </p:stCondLst>
                                        </p:cTn>
                                        <p:tgtEl>
                                          <p:spTgt spid="3">
                                            <p:txEl>
                                              <p:pRg st="1" end="1"/>
                                            </p:txEl>
                                          </p:spTgt>
                                        </p:tgtEl>
                                      </p:cBhvr>
                                      <p:to x="100000" y="80000"/>
                                    </p:animScale>
                                    <p:animScale>
                                      <p:cBhvr>
                                        <p:cTn id="52" dur="166" decel="50000">
                                          <p:stCondLst>
                                            <p:cond delay="1338"/>
                                          </p:stCondLst>
                                        </p:cTn>
                                        <p:tgtEl>
                                          <p:spTgt spid="3">
                                            <p:txEl>
                                              <p:pRg st="1" end="1"/>
                                            </p:txEl>
                                          </p:spTgt>
                                        </p:tgtEl>
                                      </p:cBhvr>
                                      <p:to x="100000" y="100000"/>
                                    </p:animScale>
                                    <p:animScale>
                                      <p:cBhvr>
                                        <p:cTn id="53" dur="26">
                                          <p:stCondLst>
                                            <p:cond delay="1642"/>
                                          </p:stCondLst>
                                        </p:cTn>
                                        <p:tgtEl>
                                          <p:spTgt spid="3">
                                            <p:txEl>
                                              <p:pRg st="1" end="1"/>
                                            </p:txEl>
                                          </p:spTgt>
                                        </p:tgtEl>
                                      </p:cBhvr>
                                      <p:to x="100000" y="90000"/>
                                    </p:animScale>
                                    <p:animScale>
                                      <p:cBhvr>
                                        <p:cTn id="54" dur="166" decel="50000">
                                          <p:stCondLst>
                                            <p:cond delay="1668"/>
                                          </p:stCondLst>
                                        </p:cTn>
                                        <p:tgtEl>
                                          <p:spTgt spid="3">
                                            <p:txEl>
                                              <p:pRg st="1" end="1"/>
                                            </p:txEl>
                                          </p:spTgt>
                                        </p:tgtEl>
                                      </p:cBhvr>
                                      <p:to x="100000" y="100000"/>
                                    </p:animScale>
                                    <p:animScale>
                                      <p:cBhvr>
                                        <p:cTn id="55" dur="26">
                                          <p:stCondLst>
                                            <p:cond delay="1808"/>
                                          </p:stCondLst>
                                        </p:cTn>
                                        <p:tgtEl>
                                          <p:spTgt spid="3">
                                            <p:txEl>
                                              <p:pRg st="1" end="1"/>
                                            </p:txEl>
                                          </p:spTgt>
                                        </p:tgtEl>
                                      </p:cBhvr>
                                      <p:to x="100000" y="95000"/>
                                    </p:animScale>
                                    <p:animScale>
                                      <p:cBhvr>
                                        <p:cTn id="56" dur="166" decel="50000">
                                          <p:stCondLst>
                                            <p:cond delay="1834"/>
                                          </p:stCondLst>
                                        </p:cTn>
                                        <p:tgtEl>
                                          <p:spTgt spid="3">
                                            <p:txEl>
                                              <p:pRg st="1" end="1"/>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Effect transition="in" filter="wipe(down)">
                                      <p:cBhvr>
                                        <p:cTn id="61" dur="580">
                                          <p:stCondLst>
                                            <p:cond delay="0"/>
                                          </p:stCondLst>
                                        </p:cTn>
                                        <p:tgtEl>
                                          <p:spTgt spid="3">
                                            <p:txEl>
                                              <p:pRg st="2" end="2"/>
                                            </p:txEl>
                                          </p:spTgt>
                                        </p:tgtEl>
                                      </p:cBhvr>
                                    </p:animEffect>
                                    <p:anim calcmode="lin" valueType="num">
                                      <p:cBhvr>
                                        <p:cTn id="6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2" end="2"/>
                                            </p:txEl>
                                          </p:spTgt>
                                        </p:tgtEl>
                                      </p:cBhvr>
                                      <p:to x="100000" y="60000"/>
                                    </p:animScale>
                                    <p:animScale>
                                      <p:cBhvr>
                                        <p:cTn id="68" dur="166" decel="50000">
                                          <p:stCondLst>
                                            <p:cond delay="676"/>
                                          </p:stCondLst>
                                        </p:cTn>
                                        <p:tgtEl>
                                          <p:spTgt spid="3">
                                            <p:txEl>
                                              <p:pRg st="2" end="2"/>
                                            </p:txEl>
                                          </p:spTgt>
                                        </p:tgtEl>
                                      </p:cBhvr>
                                      <p:to x="100000" y="100000"/>
                                    </p:animScale>
                                    <p:animScale>
                                      <p:cBhvr>
                                        <p:cTn id="69" dur="26">
                                          <p:stCondLst>
                                            <p:cond delay="1312"/>
                                          </p:stCondLst>
                                        </p:cTn>
                                        <p:tgtEl>
                                          <p:spTgt spid="3">
                                            <p:txEl>
                                              <p:pRg st="2" end="2"/>
                                            </p:txEl>
                                          </p:spTgt>
                                        </p:tgtEl>
                                      </p:cBhvr>
                                      <p:to x="100000" y="80000"/>
                                    </p:animScale>
                                    <p:animScale>
                                      <p:cBhvr>
                                        <p:cTn id="70" dur="166" decel="50000">
                                          <p:stCondLst>
                                            <p:cond delay="1338"/>
                                          </p:stCondLst>
                                        </p:cTn>
                                        <p:tgtEl>
                                          <p:spTgt spid="3">
                                            <p:txEl>
                                              <p:pRg st="2" end="2"/>
                                            </p:txEl>
                                          </p:spTgt>
                                        </p:tgtEl>
                                      </p:cBhvr>
                                      <p:to x="100000" y="100000"/>
                                    </p:animScale>
                                    <p:animScale>
                                      <p:cBhvr>
                                        <p:cTn id="71" dur="26">
                                          <p:stCondLst>
                                            <p:cond delay="1642"/>
                                          </p:stCondLst>
                                        </p:cTn>
                                        <p:tgtEl>
                                          <p:spTgt spid="3">
                                            <p:txEl>
                                              <p:pRg st="2" end="2"/>
                                            </p:txEl>
                                          </p:spTgt>
                                        </p:tgtEl>
                                      </p:cBhvr>
                                      <p:to x="100000" y="90000"/>
                                    </p:animScale>
                                    <p:animScale>
                                      <p:cBhvr>
                                        <p:cTn id="72" dur="166" decel="50000">
                                          <p:stCondLst>
                                            <p:cond delay="1668"/>
                                          </p:stCondLst>
                                        </p:cTn>
                                        <p:tgtEl>
                                          <p:spTgt spid="3">
                                            <p:txEl>
                                              <p:pRg st="2" end="2"/>
                                            </p:txEl>
                                          </p:spTgt>
                                        </p:tgtEl>
                                      </p:cBhvr>
                                      <p:to x="100000" y="100000"/>
                                    </p:animScale>
                                    <p:animScale>
                                      <p:cBhvr>
                                        <p:cTn id="73" dur="26">
                                          <p:stCondLst>
                                            <p:cond delay="1808"/>
                                          </p:stCondLst>
                                        </p:cTn>
                                        <p:tgtEl>
                                          <p:spTgt spid="3">
                                            <p:txEl>
                                              <p:pRg st="2" end="2"/>
                                            </p:txEl>
                                          </p:spTgt>
                                        </p:tgtEl>
                                      </p:cBhvr>
                                      <p:to x="100000" y="95000"/>
                                    </p:animScale>
                                    <p:animScale>
                                      <p:cBhvr>
                                        <p:cTn id="74" dur="166" decel="50000">
                                          <p:stCondLst>
                                            <p:cond delay="1834"/>
                                          </p:stCondLst>
                                        </p:cTn>
                                        <p:tgtEl>
                                          <p:spTgt spid="3">
                                            <p:txEl>
                                              <p:pRg st="2" end="2"/>
                                            </p:txEl>
                                          </p:spTgt>
                                        </p:tgtEl>
                                      </p:cBhvr>
                                      <p:to x="100000" y="100000"/>
                                    </p:animScale>
                                  </p:childTnLst>
                                </p:cTn>
                              </p:par>
                              <p:par>
                                <p:cTn id="75" presetID="1" presetClass="entr" presetSubtype="0" fill="hold" nodeType="withEffect">
                                  <p:stCondLst>
                                    <p:cond delay="0"/>
                                  </p:stCondLst>
                                  <p:childTnLst>
                                    <p:set>
                                      <p:cBhvr>
                                        <p:cTn id="7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BEAA6-2988-F85C-56C6-E9604856E47F}"/>
              </a:ext>
            </a:extLst>
          </p:cNvPr>
          <p:cNvSpPr>
            <a:spLocks noGrp="1"/>
          </p:cNvSpPr>
          <p:nvPr>
            <p:ph type="title"/>
          </p:nvPr>
        </p:nvSpPr>
        <p:spPr>
          <a:xfrm>
            <a:off x="3322518" y="197281"/>
            <a:ext cx="5231548" cy="677938"/>
          </a:xfrm>
        </p:spPr>
        <p:txBody>
          <a:bodyPr>
            <a:normAutofit fontScale="90000"/>
          </a:bodyPr>
          <a:lstStyle/>
          <a:p>
            <a:r>
              <a:rPr lang="en-IN" sz="3600" b="1" dirty="0">
                <a:solidFill>
                  <a:schemeClr val="accent1"/>
                </a:solidFill>
                <a:latin typeface="Algerian" panose="04020705040A02060702" pitchFamily="82" charset="0"/>
              </a:rPr>
              <a:t>Model Evaluation</a:t>
            </a:r>
          </a:p>
        </p:txBody>
      </p:sp>
      <p:sp>
        <p:nvSpPr>
          <p:cNvPr id="3" name="Content Placeholder 2">
            <a:extLst>
              <a:ext uri="{FF2B5EF4-FFF2-40B4-BE49-F238E27FC236}">
                <a16:creationId xmlns:a16="http://schemas.microsoft.com/office/drawing/2014/main" id="{FC3C00A8-24F9-B836-7F49-1C292F2FCFAF}"/>
              </a:ext>
            </a:extLst>
          </p:cNvPr>
          <p:cNvSpPr>
            <a:spLocks noGrp="1"/>
          </p:cNvSpPr>
          <p:nvPr>
            <p:ph idx="1"/>
          </p:nvPr>
        </p:nvSpPr>
        <p:spPr>
          <a:xfrm>
            <a:off x="294182" y="961011"/>
            <a:ext cx="3095626" cy="4048879"/>
          </a:xfrm>
        </p:spPr>
        <p:txBody>
          <a:bodyPr>
            <a:normAutofit/>
          </a:bodyPr>
          <a:lstStyle/>
          <a:p>
            <a:pPr marR="0" lvl="0" algn="l" defTabSz="914400" rtl="0" eaLnBrk="0" fontAlgn="base" latinLnBrk="0" hangingPunct="0">
              <a:lnSpc>
                <a:spcPct val="100000"/>
              </a:lnSpc>
              <a:spcBef>
                <a:spcPct val="0"/>
              </a:spcBef>
              <a:spcAft>
                <a:spcPct val="0"/>
              </a:spcAft>
              <a:buClrTx/>
              <a:buSzTx/>
              <a:tabLst/>
            </a:pPr>
            <a:r>
              <a:rPr lang="en-US" altLang="en-US" b="1" dirty="0">
                <a:solidFill>
                  <a:srgbClr val="000000"/>
                </a:solidFill>
                <a:latin typeface="Book Antiqua" panose="02040602050305030304" pitchFamily="18" charset="0"/>
              </a:rPr>
              <a:t>Training</a:t>
            </a:r>
            <a:r>
              <a:rPr kumimoji="0" lang="en-US" altLang="en-US" b="1" i="0" u="none" strike="noStrike" cap="none" normalizeH="0" baseline="0" dirty="0">
                <a:ln>
                  <a:noFill/>
                </a:ln>
                <a:solidFill>
                  <a:srgbClr val="000000"/>
                </a:solidFill>
                <a:effectLst/>
                <a:latin typeface="Book Antiqua" panose="02040602050305030304" pitchFamily="18" charset="0"/>
              </a:rPr>
              <a:t> Accuracy:</a:t>
            </a:r>
          </a:p>
          <a:p>
            <a:pPr marR="0" lvl="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rgbClr val="000000"/>
              </a:solidFill>
              <a:effectLst/>
              <a:latin typeface="Book Antiqua" panose="0204060205030503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rgbClr val="000000"/>
                </a:solidFill>
                <a:effectLst/>
                <a:latin typeface="Book Antiqua" panose="02040602050305030304" pitchFamily="18" charset="0"/>
              </a:rPr>
              <a:t>Logistic Regression: 66.4%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rgbClr val="000000"/>
                </a:solidFill>
                <a:effectLst/>
                <a:latin typeface="Book Antiqua" panose="02040602050305030304" pitchFamily="18" charset="0"/>
              </a:rPr>
              <a:t>K-Nearest Neighbors: 89.0%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altLang="en-US" b="1" dirty="0">
                <a:solidFill>
                  <a:srgbClr val="000000"/>
                </a:solidFill>
                <a:latin typeface="Book Antiqua" panose="02040602050305030304" pitchFamily="18" charset="0"/>
              </a:rPr>
              <a:t>Bagging Classifier</a:t>
            </a:r>
            <a:r>
              <a:rPr kumimoji="0" lang="en-US" altLang="en-US" b="1" i="0" u="none" strike="noStrike" cap="none" normalizeH="0" baseline="0" dirty="0">
                <a:ln>
                  <a:noFill/>
                </a:ln>
                <a:solidFill>
                  <a:srgbClr val="000000"/>
                </a:solidFill>
                <a:effectLst/>
                <a:latin typeface="Book Antiqua" panose="02040602050305030304" pitchFamily="18" charset="0"/>
              </a:rPr>
              <a:t>:    100%</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rgbClr val="000000"/>
                </a:solidFill>
                <a:effectLst/>
                <a:latin typeface="Book Antiqua" panose="02040602050305030304" pitchFamily="18" charset="0"/>
              </a:rPr>
              <a:t>Gradient Boosting: 86.60%</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rgbClr val="000000"/>
                </a:solidFill>
                <a:effectLst/>
                <a:latin typeface="Book Antiqua" panose="02040602050305030304" pitchFamily="18" charset="0"/>
              </a:rPr>
              <a:t> Random Forest PP: 88.9%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a:ln>
                  <a:noFill/>
                </a:ln>
                <a:solidFill>
                  <a:srgbClr val="000000"/>
                </a:solidFill>
                <a:effectLst/>
                <a:latin typeface="Book Antiqua" panose="02040602050305030304" pitchFamily="18" charset="0"/>
              </a:rPr>
              <a:t>XG Boosting: 99.6%</a:t>
            </a:r>
            <a:endParaRPr lang="en-IN" dirty="0"/>
          </a:p>
        </p:txBody>
      </p:sp>
      <p:sp>
        <p:nvSpPr>
          <p:cNvPr id="5" name="TextBox 4">
            <a:extLst>
              <a:ext uri="{FF2B5EF4-FFF2-40B4-BE49-F238E27FC236}">
                <a16:creationId xmlns:a16="http://schemas.microsoft.com/office/drawing/2014/main" id="{257CEB02-0D44-716D-7F2C-DE90901867CB}"/>
              </a:ext>
            </a:extLst>
          </p:cNvPr>
          <p:cNvSpPr txBox="1"/>
          <p:nvPr/>
        </p:nvSpPr>
        <p:spPr>
          <a:xfrm>
            <a:off x="7885470" y="961011"/>
            <a:ext cx="3095625" cy="3693319"/>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lang="en-US" altLang="en-US" b="1" dirty="0">
                <a:solidFill>
                  <a:srgbClr val="000000"/>
                </a:solidFill>
                <a:latin typeface="Book Antiqua" panose="02040602050305030304" pitchFamily="18" charset="0"/>
              </a:rPr>
              <a:t>Testing </a:t>
            </a:r>
            <a:r>
              <a:rPr kumimoji="0" lang="en-US" altLang="en-US" b="1" i="0" u="none" strike="noStrike" cap="none" normalizeH="0" baseline="0" dirty="0">
                <a:ln>
                  <a:noFill/>
                </a:ln>
                <a:solidFill>
                  <a:srgbClr val="000000"/>
                </a:solidFill>
                <a:effectLst/>
                <a:latin typeface="Book Antiqua" panose="02040602050305030304" pitchFamily="18" charset="0"/>
              </a:rPr>
              <a:t> Accuracy:</a:t>
            </a:r>
          </a:p>
          <a:p>
            <a:pPr marR="0" lvl="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rgbClr val="000000"/>
              </a:solidFill>
              <a:effectLst/>
              <a:latin typeface="Book Antiqua" panose="02040602050305030304" pitchFamily="18" charset="0"/>
            </a:endParaRPr>
          </a:p>
          <a:p>
            <a:pPr marL="342900" indent="-342900" defTabSz="914400" eaLnBrk="0" fontAlgn="base" hangingPunct="0">
              <a:spcBef>
                <a:spcPct val="0"/>
              </a:spcBef>
              <a:spcAft>
                <a:spcPct val="0"/>
              </a:spcAft>
              <a:buFont typeface="Wingdings" panose="05000000000000000000" pitchFamily="2" charset="2"/>
              <a:buChar char="q"/>
            </a:pPr>
            <a:r>
              <a:rPr lang="en-US" altLang="en-US" b="1" dirty="0">
                <a:solidFill>
                  <a:srgbClr val="000000"/>
                </a:solidFill>
                <a:latin typeface="Book Antiqua" panose="02040602050305030304" pitchFamily="18" charset="0"/>
              </a:rPr>
              <a:t>Logistic Regression: 66.7% </a:t>
            </a:r>
          </a:p>
          <a:p>
            <a:pPr marL="342900" indent="-342900" defTabSz="914400" eaLnBrk="0" fontAlgn="base" hangingPunct="0">
              <a:spcBef>
                <a:spcPct val="0"/>
              </a:spcBef>
              <a:spcAft>
                <a:spcPct val="0"/>
              </a:spcAft>
              <a:buFont typeface="Wingdings" panose="05000000000000000000" pitchFamily="2" charset="2"/>
              <a:buChar char="q"/>
            </a:pPr>
            <a:r>
              <a:rPr lang="en-US" altLang="en-US" b="1" dirty="0">
                <a:solidFill>
                  <a:srgbClr val="000000"/>
                </a:solidFill>
                <a:latin typeface="Book Antiqua" panose="02040602050305030304" pitchFamily="18" charset="0"/>
              </a:rPr>
              <a:t>K-Nearest Neighbors: 79.1% </a:t>
            </a:r>
          </a:p>
          <a:p>
            <a:pPr marL="342900" indent="-342900" defTabSz="914400" eaLnBrk="0" fontAlgn="base" hangingPunct="0">
              <a:spcBef>
                <a:spcPct val="0"/>
              </a:spcBef>
              <a:spcAft>
                <a:spcPct val="0"/>
              </a:spcAft>
              <a:buFont typeface="Wingdings" panose="05000000000000000000" pitchFamily="2" charset="2"/>
              <a:buChar char="q"/>
            </a:pPr>
            <a:r>
              <a:rPr lang="en-US" altLang="en-US" b="1" dirty="0">
                <a:solidFill>
                  <a:srgbClr val="000000"/>
                </a:solidFill>
                <a:latin typeface="Book Antiqua" panose="02040602050305030304" pitchFamily="18" charset="0"/>
              </a:rPr>
              <a:t>Bagging Classifier : 89.5%</a:t>
            </a:r>
          </a:p>
          <a:p>
            <a:pPr marL="342900" indent="-342900" defTabSz="914400" eaLnBrk="0" fontAlgn="base" hangingPunct="0">
              <a:spcBef>
                <a:spcPct val="0"/>
              </a:spcBef>
              <a:spcAft>
                <a:spcPct val="0"/>
              </a:spcAft>
              <a:buFont typeface="Wingdings" panose="05000000000000000000" pitchFamily="2" charset="2"/>
              <a:buChar char="q"/>
            </a:pPr>
            <a:r>
              <a:rPr kumimoji="0" lang="en-US" altLang="en-US" b="1" i="0" u="none" strike="noStrike" cap="none" normalizeH="0" baseline="0" dirty="0">
                <a:ln>
                  <a:noFill/>
                </a:ln>
                <a:solidFill>
                  <a:srgbClr val="000000"/>
                </a:solidFill>
                <a:effectLst/>
                <a:latin typeface="Book Antiqua" panose="02040602050305030304" pitchFamily="18" charset="0"/>
              </a:rPr>
              <a:t>Gradient Boosting </a:t>
            </a:r>
            <a:r>
              <a:rPr lang="en-US" altLang="en-US" b="1" dirty="0">
                <a:solidFill>
                  <a:srgbClr val="000000"/>
                </a:solidFill>
                <a:latin typeface="Book Antiqua" panose="02040602050305030304" pitchFamily="18" charset="0"/>
              </a:rPr>
              <a:t>: 83.4% </a:t>
            </a:r>
          </a:p>
          <a:p>
            <a:pPr marL="342900" indent="-342900" defTabSz="914400" eaLnBrk="0" fontAlgn="base" hangingPunct="0">
              <a:spcBef>
                <a:spcPct val="0"/>
              </a:spcBef>
              <a:spcAft>
                <a:spcPct val="0"/>
              </a:spcAft>
              <a:buFont typeface="Wingdings" panose="05000000000000000000" pitchFamily="2" charset="2"/>
              <a:buChar char="q"/>
            </a:pPr>
            <a:r>
              <a:rPr lang="en-US" altLang="en-US" b="1" dirty="0">
                <a:solidFill>
                  <a:srgbClr val="000000"/>
                </a:solidFill>
                <a:latin typeface="Book Antiqua" panose="02040602050305030304" pitchFamily="18" charset="0"/>
              </a:rPr>
              <a:t>Random Forest PP: 81.4% </a:t>
            </a:r>
          </a:p>
          <a:p>
            <a:pPr marL="342900" indent="-342900" defTabSz="914400" eaLnBrk="0" fontAlgn="base" hangingPunct="0">
              <a:spcBef>
                <a:spcPct val="0"/>
              </a:spcBef>
              <a:spcAft>
                <a:spcPct val="0"/>
              </a:spcAft>
              <a:buFont typeface="Wingdings" panose="05000000000000000000" pitchFamily="2" charset="2"/>
              <a:buChar char="q"/>
            </a:pPr>
            <a:r>
              <a:rPr lang="en-US" altLang="en-US" b="1" dirty="0">
                <a:solidFill>
                  <a:srgbClr val="000000"/>
                </a:solidFill>
                <a:latin typeface="Book Antiqua" panose="02040602050305030304" pitchFamily="18" charset="0"/>
              </a:rPr>
              <a:t>XG Boosting: 88.6% </a:t>
            </a:r>
            <a:endParaRPr lang="en-IN" dirty="0"/>
          </a:p>
        </p:txBody>
      </p:sp>
      <p:pic>
        <p:nvPicPr>
          <p:cNvPr id="11266" name="Picture 2" descr="Image result for comparison">
            <a:extLst>
              <a:ext uri="{FF2B5EF4-FFF2-40B4-BE49-F238E27FC236}">
                <a16:creationId xmlns:a16="http://schemas.microsoft.com/office/drawing/2014/main" id="{1BFC1947-3DBF-6208-2233-673D1F9FAE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4773" y="1554746"/>
            <a:ext cx="3095625" cy="22288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7EB79E9-DC63-3BC3-A2AA-3F951A718C14}"/>
              </a:ext>
            </a:extLst>
          </p:cNvPr>
          <p:cNvSpPr txBox="1"/>
          <p:nvPr/>
        </p:nvSpPr>
        <p:spPr>
          <a:xfrm>
            <a:off x="998739" y="4826675"/>
            <a:ext cx="9576619" cy="2031325"/>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Garamond" panose="02020404030301010803" pitchFamily="18" charset="0"/>
              </a:rPr>
              <a:t>We can observe that training accuracy for all models are very good except for logistic regression.</a:t>
            </a:r>
          </a:p>
          <a:p>
            <a:pPr marL="285750" indent="-285750">
              <a:buFont typeface="Wingdings" panose="05000000000000000000" pitchFamily="2" charset="2"/>
              <a:buChar char="Ø"/>
            </a:pPr>
            <a:r>
              <a:rPr lang="en-IN" dirty="0">
                <a:latin typeface="Garamond" panose="02020404030301010803" pitchFamily="18" charset="0"/>
              </a:rPr>
              <a:t>Testing accuracy for all models are above </a:t>
            </a:r>
            <a:r>
              <a:rPr lang="en-IN" b="1" dirty="0">
                <a:latin typeface="Garamond" panose="02020404030301010803" pitchFamily="18" charset="0"/>
              </a:rPr>
              <a:t>75%</a:t>
            </a:r>
            <a:r>
              <a:rPr lang="en-IN" dirty="0">
                <a:latin typeface="Garamond" panose="02020404030301010803" pitchFamily="18" charset="0"/>
              </a:rPr>
              <a:t> except for logistic regression.</a:t>
            </a:r>
          </a:p>
          <a:p>
            <a:pPr marL="285750" indent="-285750">
              <a:buFont typeface="Wingdings" panose="05000000000000000000" pitchFamily="2" charset="2"/>
              <a:buChar char="Ø"/>
            </a:pPr>
            <a:r>
              <a:rPr lang="en-IN" dirty="0">
                <a:latin typeface="Garamond" panose="02020404030301010803" pitchFamily="18" charset="0"/>
              </a:rPr>
              <a:t>However, on comparison we can say that </a:t>
            </a:r>
            <a:r>
              <a:rPr lang="en-IN" b="1" dirty="0">
                <a:latin typeface="Garamond" panose="02020404030301010803" pitchFamily="18" charset="0"/>
              </a:rPr>
              <a:t>KNN, Bagging Classifier , XG Boosting</a:t>
            </a:r>
            <a:r>
              <a:rPr lang="en-IN" dirty="0">
                <a:latin typeface="Garamond" panose="02020404030301010803" pitchFamily="18" charset="0"/>
              </a:rPr>
              <a:t> are of high variance indicating these models are overfitted.</a:t>
            </a:r>
          </a:p>
          <a:p>
            <a:pPr marL="285750" indent="-285750">
              <a:buFont typeface="Wingdings" panose="05000000000000000000" pitchFamily="2" charset="2"/>
              <a:buChar char="Ø"/>
            </a:pPr>
            <a:r>
              <a:rPr lang="en-IN" b="1" dirty="0">
                <a:latin typeface="Garamond" panose="02020404030301010803" pitchFamily="18" charset="0"/>
              </a:rPr>
              <a:t>Random Forest &amp; Gradient Boosting </a:t>
            </a:r>
            <a:r>
              <a:rPr lang="en-IN" dirty="0">
                <a:latin typeface="Garamond" panose="02020404030301010803" pitchFamily="18" charset="0"/>
              </a:rPr>
              <a:t>models  are giving testing accuracy above 80% without variance, so we can consider this two models.</a:t>
            </a:r>
          </a:p>
          <a:p>
            <a:endParaRPr lang="en-IN" dirty="0"/>
          </a:p>
        </p:txBody>
      </p:sp>
    </p:spTree>
    <p:extLst>
      <p:ext uri="{BB962C8B-B14F-4D97-AF65-F5344CB8AC3E}">
        <p14:creationId xmlns:p14="http://schemas.microsoft.com/office/powerpoint/2010/main" val="126242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266"/>
                                        </p:tgtEl>
                                        <p:attrNameLst>
                                          <p:attrName>style.visibility</p:attrName>
                                        </p:attrNameLst>
                                      </p:cBhvr>
                                      <p:to>
                                        <p:strVal val="visible"/>
                                      </p:to>
                                    </p:set>
                                    <p:anim calcmode="lin" valueType="num">
                                      <p:cBhvr additive="base">
                                        <p:cTn id="25" dur="500" fill="hold"/>
                                        <p:tgtEl>
                                          <p:spTgt spid="11266"/>
                                        </p:tgtEl>
                                        <p:attrNameLst>
                                          <p:attrName>ppt_x</p:attrName>
                                        </p:attrNameLst>
                                      </p:cBhvr>
                                      <p:tavLst>
                                        <p:tav tm="0">
                                          <p:val>
                                            <p:strVal val="#ppt_x"/>
                                          </p:val>
                                        </p:tav>
                                        <p:tav tm="100000">
                                          <p:val>
                                            <p:strVal val="#ppt_x"/>
                                          </p:val>
                                        </p:tav>
                                      </p:tavLst>
                                    </p:anim>
                                    <p:anim calcmode="lin" valueType="num">
                                      <p:cBhvr additive="base">
                                        <p:cTn id="26"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Effect transition="in" filter="barn(inVertical)">
                                      <p:cBhvr>
                                        <p:cTn id="31" dur="500"/>
                                        <p:tgtEl>
                                          <p:spTgt spid="3">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5">
                                            <p:txEl>
                                              <p:pRg st="0" end="0"/>
                                            </p:txEl>
                                          </p:spTgt>
                                        </p:tgtEl>
                                        <p:attrNameLst>
                                          <p:attrName>style.visibility</p:attrName>
                                        </p:attrNameLst>
                                      </p:cBhvr>
                                      <p:to>
                                        <p:strVal val="visible"/>
                                      </p:to>
                                    </p:set>
                                    <p:animEffect transition="in" filter="barn(inVertical)">
                                      <p:cBhvr>
                                        <p:cTn id="36" dur="500"/>
                                        <p:tgtEl>
                                          <p:spTgt spid="5">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barn(inVertical)">
                                      <p:cBhvr>
                                        <p:cTn id="41" dur="500"/>
                                        <p:tgtEl>
                                          <p:spTgt spid="3">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5">
                                            <p:txEl>
                                              <p:pRg st="2" end="2"/>
                                            </p:txEl>
                                          </p:spTgt>
                                        </p:tgtEl>
                                        <p:attrNameLst>
                                          <p:attrName>style.visibility</p:attrName>
                                        </p:attrNameLst>
                                      </p:cBhvr>
                                      <p:to>
                                        <p:strVal val="visible"/>
                                      </p:to>
                                    </p:set>
                                    <p:animEffect transition="in" filter="barn(inVertical)">
                                      <p:cBhvr>
                                        <p:cTn id="46" dur="500"/>
                                        <p:tgtEl>
                                          <p:spTgt spid="5">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animEffect transition="in" filter="barn(inVertical)">
                                      <p:cBhvr>
                                        <p:cTn id="51" dur="500"/>
                                        <p:tgtEl>
                                          <p:spTgt spid="3">
                                            <p:txEl>
                                              <p:pRg st="3" end="3"/>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5">
                                            <p:txEl>
                                              <p:pRg st="3" end="3"/>
                                            </p:txEl>
                                          </p:spTgt>
                                        </p:tgtEl>
                                        <p:attrNameLst>
                                          <p:attrName>style.visibility</p:attrName>
                                        </p:attrNameLst>
                                      </p:cBhvr>
                                      <p:to>
                                        <p:strVal val="visible"/>
                                      </p:to>
                                    </p:set>
                                    <p:animEffect transition="in" filter="barn(inVertical)">
                                      <p:cBhvr>
                                        <p:cTn id="56" dur="500"/>
                                        <p:tgtEl>
                                          <p:spTgt spid="5">
                                            <p:txEl>
                                              <p:pRg st="3" end="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animEffect transition="in" filter="barn(inVertical)">
                                      <p:cBhvr>
                                        <p:cTn id="61" dur="500"/>
                                        <p:tgtEl>
                                          <p:spTgt spid="3">
                                            <p:txEl>
                                              <p:pRg st="4" end="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nodeType="clickEffect">
                                  <p:stCondLst>
                                    <p:cond delay="0"/>
                                  </p:stCondLst>
                                  <p:childTnLst>
                                    <p:set>
                                      <p:cBhvr>
                                        <p:cTn id="65" dur="1" fill="hold">
                                          <p:stCondLst>
                                            <p:cond delay="0"/>
                                          </p:stCondLst>
                                        </p:cTn>
                                        <p:tgtEl>
                                          <p:spTgt spid="5">
                                            <p:txEl>
                                              <p:pRg st="4" end="4"/>
                                            </p:txEl>
                                          </p:spTgt>
                                        </p:tgtEl>
                                        <p:attrNameLst>
                                          <p:attrName>style.visibility</p:attrName>
                                        </p:attrNameLst>
                                      </p:cBhvr>
                                      <p:to>
                                        <p:strVal val="visible"/>
                                      </p:to>
                                    </p:set>
                                    <p:animEffect transition="in" filter="barn(inVertical)">
                                      <p:cBhvr>
                                        <p:cTn id="66" dur="500"/>
                                        <p:tgtEl>
                                          <p:spTgt spid="5">
                                            <p:txEl>
                                              <p:pRg st="4" end="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nodeType="clickEffect">
                                  <p:stCondLst>
                                    <p:cond delay="0"/>
                                  </p:stCondLst>
                                  <p:childTnLst>
                                    <p:set>
                                      <p:cBhvr>
                                        <p:cTn id="70" dur="1" fill="hold">
                                          <p:stCondLst>
                                            <p:cond delay="0"/>
                                          </p:stCondLst>
                                        </p:cTn>
                                        <p:tgtEl>
                                          <p:spTgt spid="3">
                                            <p:txEl>
                                              <p:pRg st="5" end="5"/>
                                            </p:txEl>
                                          </p:spTgt>
                                        </p:tgtEl>
                                        <p:attrNameLst>
                                          <p:attrName>style.visibility</p:attrName>
                                        </p:attrNameLst>
                                      </p:cBhvr>
                                      <p:to>
                                        <p:strVal val="visible"/>
                                      </p:to>
                                    </p:set>
                                    <p:animEffect transition="in" filter="barn(inVertical)">
                                      <p:cBhvr>
                                        <p:cTn id="71" dur="500"/>
                                        <p:tgtEl>
                                          <p:spTgt spid="3">
                                            <p:txEl>
                                              <p:pRg st="5" end="5"/>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nodeType="clickEffect">
                                  <p:stCondLst>
                                    <p:cond delay="0"/>
                                  </p:stCondLst>
                                  <p:childTnLst>
                                    <p:set>
                                      <p:cBhvr>
                                        <p:cTn id="75" dur="1" fill="hold">
                                          <p:stCondLst>
                                            <p:cond delay="0"/>
                                          </p:stCondLst>
                                        </p:cTn>
                                        <p:tgtEl>
                                          <p:spTgt spid="5">
                                            <p:txEl>
                                              <p:pRg st="5" end="5"/>
                                            </p:txEl>
                                          </p:spTgt>
                                        </p:tgtEl>
                                        <p:attrNameLst>
                                          <p:attrName>style.visibility</p:attrName>
                                        </p:attrNameLst>
                                      </p:cBhvr>
                                      <p:to>
                                        <p:strVal val="visible"/>
                                      </p:to>
                                    </p:set>
                                    <p:animEffect transition="in" filter="barn(inVertical)">
                                      <p:cBhvr>
                                        <p:cTn id="76" dur="500"/>
                                        <p:tgtEl>
                                          <p:spTgt spid="5">
                                            <p:txEl>
                                              <p:pRg st="5" end="5"/>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6" presetClass="entr" presetSubtype="21" fill="hold" nodeType="clickEffect">
                                  <p:stCondLst>
                                    <p:cond delay="0"/>
                                  </p:stCondLst>
                                  <p:childTnLst>
                                    <p:set>
                                      <p:cBhvr>
                                        <p:cTn id="80" dur="1" fill="hold">
                                          <p:stCondLst>
                                            <p:cond delay="0"/>
                                          </p:stCondLst>
                                        </p:cTn>
                                        <p:tgtEl>
                                          <p:spTgt spid="3">
                                            <p:txEl>
                                              <p:pRg st="6" end="6"/>
                                            </p:txEl>
                                          </p:spTgt>
                                        </p:tgtEl>
                                        <p:attrNameLst>
                                          <p:attrName>style.visibility</p:attrName>
                                        </p:attrNameLst>
                                      </p:cBhvr>
                                      <p:to>
                                        <p:strVal val="visible"/>
                                      </p:to>
                                    </p:set>
                                    <p:animEffect transition="in" filter="barn(inVertical)">
                                      <p:cBhvr>
                                        <p:cTn id="81" dur="500"/>
                                        <p:tgtEl>
                                          <p:spTgt spid="3">
                                            <p:txEl>
                                              <p:pRg st="6" end="6"/>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6" presetClass="entr" presetSubtype="21" fill="hold" nodeType="clickEffect">
                                  <p:stCondLst>
                                    <p:cond delay="0"/>
                                  </p:stCondLst>
                                  <p:childTnLst>
                                    <p:set>
                                      <p:cBhvr>
                                        <p:cTn id="85" dur="1" fill="hold">
                                          <p:stCondLst>
                                            <p:cond delay="0"/>
                                          </p:stCondLst>
                                        </p:cTn>
                                        <p:tgtEl>
                                          <p:spTgt spid="5">
                                            <p:txEl>
                                              <p:pRg st="6" end="6"/>
                                            </p:txEl>
                                          </p:spTgt>
                                        </p:tgtEl>
                                        <p:attrNameLst>
                                          <p:attrName>style.visibility</p:attrName>
                                        </p:attrNameLst>
                                      </p:cBhvr>
                                      <p:to>
                                        <p:strVal val="visible"/>
                                      </p:to>
                                    </p:set>
                                    <p:animEffect transition="in" filter="barn(inVertical)">
                                      <p:cBhvr>
                                        <p:cTn id="86" dur="500"/>
                                        <p:tgtEl>
                                          <p:spTgt spid="5">
                                            <p:txEl>
                                              <p:pRg st="6" end="6"/>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6" presetClass="entr" presetSubtype="21" fill="hold" nodeType="clickEffect">
                                  <p:stCondLst>
                                    <p:cond delay="0"/>
                                  </p:stCondLst>
                                  <p:childTnLst>
                                    <p:set>
                                      <p:cBhvr>
                                        <p:cTn id="90" dur="1" fill="hold">
                                          <p:stCondLst>
                                            <p:cond delay="0"/>
                                          </p:stCondLst>
                                        </p:cTn>
                                        <p:tgtEl>
                                          <p:spTgt spid="3">
                                            <p:txEl>
                                              <p:pRg st="7" end="7"/>
                                            </p:txEl>
                                          </p:spTgt>
                                        </p:tgtEl>
                                        <p:attrNameLst>
                                          <p:attrName>style.visibility</p:attrName>
                                        </p:attrNameLst>
                                      </p:cBhvr>
                                      <p:to>
                                        <p:strVal val="visible"/>
                                      </p:to>
                                    </p:set>
                                    <p:animEffect transition="in" filter="barn(inVertical)">
                                      <p:cBhvr>
                                        <p:cTn id="91" dur="500"/>
                                        <p:tgtEl>
                                          <p:spTgt spid="3">
                                            <p:txEl>
                                              <p:pRg st="7" end="7"/>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6" presetClass="entr" presetSubtype="21" fill="hold" nodeType="clickEffect">
                                  <p:stCondLst>
                                    <p:cond delay="0"/>
                                  </p:stCondLst>
                                  <p:childTnLst>
                                    <p:set>
                                      <p:cBhvr>
                                        <p:cTn id="95" dur="1" fill="hold">
                                          <p:stCondLst>
                                            <p:cond delay="0"/>
                                          </p:stCondLst>
                                        </p:cTn>
                                        <p:tgtEl>
                                          <p:spTgt spid="5">
                                            <p:txEl>
                                              <p:pRg st="7" end="7"/>
                                            </p:txEl>
                                          </p:spTgt>
                                        </p:tgtEl>
                                        <p:attrNameLst>
                                          <p:attrName>style.visibility</p:attrName>
                                        </p:attrNameLst>
                                      </p:cBhvr>
                                      <p:to>
                                        <p:strVal val="visible"/>
                                      </p:to>
                                    </p:set>
                                    <p:animEffect transition="in" filter="barn(inVertical)">
                                      <p:cBhvr>
                                        <p:cTn id="96" dur="500"/>
                                        <p:tgtEl>
                                          <p:spTgt spid="5">
                                            <p:txEl>
                                              <p:pRg st="7" end="7"/>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21" presetClass="entr" presetSubtype="1" fill="hold" nodeType="clickEffect">
                                  <p:stCondLst>
                                    <p:cond delay="0"/>
                                  </p:stCondLst>
                                  <p:childTnLst>
                                    <p:set>
                                      <p:cBhvr>
                                        <p:cTn id="100" dur="1" fill="hold">
                                          <p:stCondLst>
                                            <p:cond delay="0"/>
                                          </p:stCondLst>
                                        </p:cTn>
                                        <p:tgtEl>
                                          <p:spTgt spid="6">
                                            <p:txEl>
                                              <p:pRg st="0" end="0"/>
                                            </p:txEl>
                                          </p:spTgt>
                                        </p:tgtEl>
                                        <p:attrNameLst>
                                          <p:attrName>style.visibility</p:attrName>
                                        </p:attrNameLst>
                                      </p:cBhvr>
                                      <p:to>
                                        <p:strVal val="visible"/>
                                      </p:to>
                                    </p:set>
                                    <p:animEffect transition="in" filter="wheel(1)">
                                      <p:cBhvr>
                                        <p:cTn id="101" dur="2000"/>
                                        <p:tgtEl>
                                          <p:spTgt spid="6">
                                            <p:txEl>
                                              <p:pRg st="0" end="0"/>
                                            </p:txEl>
                                          </p:spTgt>
                                        </p:tgtEl>
                                      </p:cBhvr>
                                    </p:animEffect>
                                  </p:childTnLst>
                                </p:cTn>
                              </p:par>
                              <p:par>
                                <p:cTn id="102" presetID="21" presetClass="entr" presetSubtype="1" fill="hold" nodeType="withEffect">
                                  <p:stCondLst>
                                    <p:cond delay="0"/>
                                  </p:stCondLst>
                                  <p:childTnLst>
                                    <p:set>
                                      <p:cBhvr>
                                        <p:cTn id="103" dur="1" fill="hold">
                                          <p:stCondLst>
                                            <p:cond delay="0"/>
                                          </p:stCondLst>
                                        </p:cTn>
                                        <p:tgtEl>
                                          <p:spTgt spid="6">
                                            <p:txEl>
                                              <p:pRg st="1" end="1"/>
                                            </p:txEl>
                                          </p:spTgt>
                                        </p:tgtEl>
                                        <p:attrNameLst>
                                          <p:attrName>style.visibility</p:attrName>
                                        </p:attrNameLst>
                                      </p:cBhvr>
                                      <p:to>
                                        <p:strVal val="visible"/>
                                      </p:to>
                                    </p:set>
                                    <p:animEffect transition="in" filter="wheel(1)">
                                      <p:cBhvr>
                                        <p:cTn id="104" dur="2000"/>
                                        <p:tgtEl>
                                          <p:spTgt spid="6">
                                            <p:txEl>
                                              <p:pRg st="1" end="1"/>
                                            </p:txEl>
                                          </p:spTgt>
                                        </p:tgtEl>
                                      </p:cBhvr>
                                    </p:animEffect>
                                  </p:childTnLst>
                                </p:cTn>
                              </p:par>
                              <p:par>
                                <p:cTn id="105" presetID="21" presetClass="entr" presetSubtype="1" fill="hold" nodeType="withEffect">
                                  <p:stCondLst>
                                    <p:cond delay="0"/>
                                  </p:stCondLst>
                                  <p:childTnLst>
                                    <p:set>
                                      <p:cBhvr>
                                        <p:cTn id="106" dur="1" fill="hold">
                                          <p:stCondLst>
                                            <p:cond delay="0"/>
                                          </p:stCondLst>
                                        </p:cTn>
                                        <p:tgtEl>
                                          <p:spTgt spid="6">
                                            <p:txEl>
                                              <p:pRg st="2" end="2"/>
                                            </p:txEl>
                                          </p:spTgt>
                                        </p:tgtEl>
                                        <p:attrNameLst>
                                          <p:attrName>style.visibility</p:attrName>
                                        </p:attrNameLst>
                                      </p:cBhvr>
                                      <p:to>
                                        <p:strVal val="visible"/>
                                      </p:to>
                                    </p:set>
                                    <p:animEffect transition="in" filter="wheel(1)">
                                      <p:cBhvr>
                                        <p:cTn id="107" dur="2000"/>
                                        <p:tgtEl>
                                          <p:spTgt spid="6">
                                            <p:txEl>
                                              <p:pRg st="2" end="2"/>
                                            </p:txEl>
                                          </p:spTgt>
                                        </p:tgtEl>
                                      </p:cBhvr>
                                    </p:animEffect>
                                  </p:childTnLst>
                                </p:cTn>
                              </p:par>
                              <p:par>
                                <p:cTn id="108" presetID="21" presetClass="entr" presetSubtype="1" fill="hold" nodeType="withEffect">
                                  <p:stCondLst>
                                    <p:cond delay="0"/>
                                  </p:stCondLst>
                                  <p:childTnLst>
                                    <p:set>
                                      <p:cBhvr>
                                        <p:cTn id="109" dur="1" fill="hold">
                                          <p:stCondLst>
                                            <p:cond delay="0"/>
                                          </p:stCondLst>
                                        </p:cTn>
                                        <p:tgtEl>
                                          <p:spTgt spid="6">
                                            <p:txEl>
                                              <p:pRg st="3" end="3"/>
                                            </p:txEl>
                                          </p:spTgt>
                                        </p:tgtEl>
                                        <p:attrNameLst>
                                          <p:attrName>style.visibility</p:attrName>
                                        </p:attrNameLst>
                                      </p:cBhvr>
                                      <p:to>
                                        <p:strVal val="visible"/>
                                      </p:to>
                                    </p:set>
                                    <p:animEffect transition="in" filter="wheel(1)">
                                      <p:cBhvr>
                                        <p:cTn id="110" dur="2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685E1-4169-5E78-A3A3-6F2A65F3154C}"/>
              </a:ext>
            </a:extLst>
          </p:cNvPr>
          <p:cNvSpPr>
            <a:spLocks noGrp="1"/>
          </p:cNvSpPr>
          <p:nvPr>
            <p:ph type="title"/>
          </p:nvPr>
        </p:nvSpPr>
        <p:spPr>
          <a:xfrm>
            <a:off x="8637245" y="179240"/>
            <a:ext cx="2468683" cy="529812"/>
          </a:xfrm>
        </p:spPr>
        <p:txBody>
          <a:bodyPr>
            <a:normAutofit fontScale="90000"/>
          </a:bodyPr>
          <a:lstStyle/>
          <a:p>
            <a:r>
              <a:rPr lang="en-IN" b="1" dirty="0">
                <a:solidFill>
                  <a:schemeClr val="accent1"/>
                </a:solidFill>
                <a:latin typeface="Algerian" panose="04020705040A02060702" pitchFamily="82" charset="0"/>
              </a:rPr>
              <a:t>ROC-AUC </a:t>
            </a:r>
          </a:p>
        </p:txBody>
      </p:sp>
      <p:pic>
        <p:nvPicPr>
          <p:cNvPr id="12290" name="Picture 2">
            <a:extLst>
              <a:ext uri="{FF2B5EF4-FFF2-40B4-BE49-F238E27FC236}">
                <a16:creationId xmlns:a16="http://schemas.microsoft.com/office/drawing/2014/main" id="{0ABA3F77-033B-46F5-DBDE-25C759D6F7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5806" y="198340"/>
            <a:ext cx="6912077" cy="64613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4150E44-E3A6-9CF5-5B99-D04C256A7619}"/>
              </a:ext>
            </a:extLst>
          </p:cNvPr>
          <p:cNvSpPr txBox="1"/>
          <p:nvPr/>
        </p:nvSpPr>
        <p:spPr>
          <a:xfrm>
            <a:off x="7777315" y="1379255"/>
            <a:ext cx="3716594" cy="4893647"/>
          </a:xfrm>
          <a:prstGeom prst="rect">
            <a:avLst/>
          </a:prstGeom>
          <a:noFill/>
        </p:spPr>
        <p:txBody>
          <a:bodyPr wrap="square">
            <a:spAutoFit/>
          </a:bodyPr>
          <a:lstStyle/>
          <a:p>
            <a:pPr marL="285750" indent="-285750" algn="l">
              <a:buFont typeface="Wingdings" panose="05000000000000000000" pitchFamily="2" charset="2"/>
              <a:buChar char="Ø"/>
            </a:pPr>
            <a:r>
              <a:rPr lang="en-US" sz="2400" b="0" i="0" dirty="0">
                <a:solidFill>
                  <a:srgbClr val="000000"/>
                </a:solidFill>
                <a:effectLst/>
                <a:latin typeface="Garamond" panose="02020404030301010803" pitchFamily="18" charset="0"/>
              </a:rPr>
              <a:t>The higher the AUC, the better the model’s performance at distinguishing between the positive and negative classes.</a:t>
            </a:r>
          </a:p>
          <a:p>
            <a:pPr marL="285750" indent="-285750" algn="l">
              <a:buFont typeface="Wingdings" panose="05000000000000000000" pitchFamily="2" charset="2"/>
              <a:buChar char="Ø"/>
            </a:pPr>
            <a:r>
              <a:rPr lang="en-US" sz="2400" b="0" i="0" dirty="0">
                <a:solidFill>
                  <a:srgbClr val="000000"/>
                </a:solidFill>
                <a:effectLst/>
                <a:latin typeface="Garamond" panose="02020404030301010803" pitchFamily="18" charset="0"/>
              </a:rPr>
              <a:t>A greater value of AUC denotes better model performance.</a:t>
            </a:r>
          </a:p>
          <a:p>
            <a:pPr marL="285750" indent="-285750" algn="l">
              <a:buFont typeface="Wingdings" panose="05000000000000000000" pitchFamily="2" charset="2"/>
              <a:buChar char="Ø"/>
            </a:pPr>
            <a:r>
              <a:rPr lang="en-US" sz="2400" b="0" i="0" dirty="0">
                <a:solidFill>
                  <a:srgbClr val="000000"/>
                </a:solidFill>
                <a:effectLst/>
                <a:latin typeface="Garamond" panose="02020404030301010803" pitchFamily="18" charset="0"/>
              </a:rPr>
              <a:t>All the models having AUC above 0.7 ,indicates that all models are performing well.</a:t>
            </a:r>
          </a:p>
        </p:txBody>
      </p:sp>
    </p:spTree>
    <p:extLst>
      <p:ext uri="{BB962C8B-B14F-4D97-AF65-F5344CB8AC3E}">
        <p14:creationId xmlns:p14="http://schemas.microsoft.com/office/powerpoint/2010/main" val="104125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nodeType="clickEffect">
                                  <p:stCondLst>
                                    <p:cond delay="0"/>
                                  </p:stCondLst>
                                  <p:childTnLst>
                                    <p:set>
                                      <p:cBhvr>
                                        <p:cTn id="24" dur="1" fill="hold">
                                          <p:stCondLst>
                                            <p:cond delay="0"/>
                                          </p:stCondLst>
                                        </p:cTn>
                                        <p:tgtEl>
                                          <p:spTgt spid="12290"/>
                                        </p:tgtEl>
                                        <p:attrNameLst>
                                          <p:attrName>style.visibility</p:attrName>
                                        </p:attrNameLst>
                                      </p:cBhvr>
                                      <p:to>
                                        <p:strVal val="visible"/>
                                      </p:to>
                                    </p:set>
                                    <p:animEffect transition="in" filter="fade">
                                      <p:cBhvr>
                                        <p:cTn id="25" dur="2000"/>
                                        <p:tgtEl>
                                          <p:spTgt spid="12290"/>
                                        </p:tgtEl>
                                      </p:cBhvr>
                                    </p:animEffect>
                                    <p:anim calcmode="lin" valueType="num">
                                      <p:cBhvr>
                                        <p:cTn id="26" dur="2000" fill="hold"/>
                                        <p:tgtEl>
                                          <p:spTgt spid="12290"/>
                                        </p:tgtEl>
                                        <p:attrNameLst>
                                          <p:attrName>ppt_w</p:attrName>
                                        </p:attrNameLst>
                                      </p:cBhvr>
                                      <p:tavLst>
                                        <p:tav tm="0" fmla="#ppt_w*sin(2.5*pi*$)">
                                          <p:val>
                                            <p:fltVal val="0"/>
                                          </p:val>
                                        </p:tav>
                                        <p:tav tm="100000">
                                          <p:val>
                                            <p:fltVal val="1"/>
                                          </p:val>
                                        </p:tav>
                                      </p:tavLst>
                                    </p:anim>
                                    <p:anim calcmode="lin" valueType="num">
                                      <p:cBhvr>
                                        <p:cTn id="27" dur="2000" fill="hold"/>
                                        <p:tgtEl>
                                          <p:spTgt spid="12290"/>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barn(inVertical)">
                                      <p:cBhvr>
                                        <p:cTn id="32" dur="500"/>
                                        <p:tgtEl>
                                          <p:spTgt spid="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animEffect transition="in" filter="barn(inVertical)">
                                      <p:cBhvr>
                                        <p:cTn id="37" dur="500"/>
                                        <p:tgtEl>
                                          <p:spTgt spid="5">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
                                            <p:txEl>
                                              <p:pRg st="2" end="2"/>
                                            </p:txEl>
                                          </p:spTgt>
                                        </p:tgtEl>
                                        <p:attrNameLst>
                                          <p:attrName>style.visibility</p:attrName>
                                        </p:attrNameLst>
                                      </p:cBhvr>
                                      <p:to>
                                        <p:strVal val="visible"/>
                                      </p:to>
                                    </p:set>
                                    <p:animEffect transition="in" filter="barn(inVertical)">
                                      <p:cBhvr>
                                        <p:cTn id="4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1D12C-1C8E-A3AB-8444-F46CF260169D}"/>
              </a:ext>
            </a:extLst>
          </p:cNvPr>
          <p:cNvSpPr>
            <a:spLocks noGrp="1"/>
          </p:cNvSpPr>
          <p:nvPr>
            <p:ph type="title"/>
          </p:nvPr>
        </p:nvSpPr>
        <p:spPr>
          <a:xfrm>
            <a:off x="3421625" y="364359"/>
            <a:ext cx="4611329" cy="657631"/>
          </a:xfrm>
        </p:spPr>
        <p:txBody>
          <a:bodyPr>
            <a:noAutofit/>
          </a:bodyPr>
          <a:lstStyle/>
          <a:p>
            <a:r>
              <a:rPr lang="en-IN" sz="4000" b="1" dirty="0">
                <a:solidFill>
                  <a:schemeClr val="accent1"/>
                </a:solidFill>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9FA68B18-6F63-ADE9-3E27-789CACFD9A58}"/>
              </a:ext>
            </a:extLst>
          </p:cNvPr>
          <p:cNvSpPr>
            <a:spLocks noGrp="1"/>
          </p:cNvSpPr>
          <p:nvPr>
            <p:ph idx="1"/>
          </p:nvPr>
        </p:nvSpPr>
        <p:spPr>
          <a:xfrm>
            <a:off x="363007" y="1477837"/>
            <a:ext cx="11012916" cy="4686988"/>
          </a:xfrm>
        </p:spPr>
        <p:txBody>
          <a:bodyPr>
            <a:noAutofit/>
          </a:bodyPr>
          <a:lstStyle/>
          <a:p>
            <a:r>
              <a:rPr lang="en-US" sz="2800" dirty="0"/>
              <a:t>In this analysis, some important results were found as follows:</a:t>
            </a:r>
          </a:p>
          <a:p>
            <a:endParaRPr lang="en-US" sz="2800" dirty="0"/>
          </a:p>
          <a:p>
            <a:pPr>
              <a:buFont typeface="Wingdings" panose="05000000000000000000" pitchFamily="2" charset="2"/>
              <a:buChar char="Ø"/>
            </a:pPr>
            <a:r>
              <a:rPr lang="en-US" sz="2000" dirty="0"/>
              <a:t>The topic uses Machine Learning models to come up with the best model for predicting CHD risks.</a:t>
            </a:r>
          </a:p>
          <a:p>
            <a:pPr>
              <a:buFont typeface="Wingdings" panose="05000000000000000000" pitchFamily="2" charset="2"/>
              <a:buChar char="Ø"/>
            </a:pPr>
            <a:r>
              <a:rPr lang="en-US" sz="2000" dirty="0"/>
              <a:t>most of the models giving high variance indicating a overfitted model.</a:t>
            </a:r>
          </a:p>
          <a:p>
            <a:pPr>
              <a:buFont typeface="Wingdings" panose="05000000000000000000" pitchFamily="2" charset="2"/>
              <a:buChar char="Ø"/>
            </a:pPr>
            <a:r>
              <a:rPr lang="en-US" sz="2000" dirty="0"/>
              <a:t> The best model given is the Logistic Gradient Boosting &amp; Random forest-Post pruning as theses models are not giving high-bias or high variances and also have better F1 Score.</a:t>
            </a:r>
          </a:p>
          <a:p>
            <a:pPr>
              <a:buFont typeface="Wingdings" panose="05000000000000000000" pitchFamily="2" charset="2"/>
              <a:buChar char="Ø"/>
            </a:pPr>
            <a:r>
              <a:rPr lang="en-US" sz="2000" dirty="0"/>
              <a:t> The accuracy of the Random forest model is 81.4%. ROC is very high (</a:t>
            </a:r>
            <a:r>
              <a:rPr lang="en-US" sz="2000" dirty="0" err="1"/>
              <a:t>auc</a:t>
            </a:r>
            <a:r>
              <a:rPr lang="en-US" sz="2000" dirty="0"/>
              <a:t> = 90.9%).</a:t>
            </a:r>
          </a:p>
          <a:p>
            <a:pPr>
              <a:buFont typeface="Wingdings" panose="05000000000000000000" pitchFamily="2" charset="2"/>
              <a:buChar char="Ø"/>
            </a:pPr>
            <a:r>
              <a:rPr lang="en-US" sz="2000" dirty="0"/>
              <a:t> The accuracy of the Gradient </a:t>
            </a:r>
            <a:r>
              <a:rPr lang="en-US" sz="2000" dirty="0" err="1"/>
              <a:t>oosting</a:t>
            </a:r>
            <a:r>
              <a:rPr lang="en-US" sz="2000" dirty="0"/>
              <a:t> model is 83.4%. ROC is very high (</a:t>
            </a:r>
            <a:r>
              <a:rPr lang="en-US" sz="2000" dirty="0" err="1"/>
              <a:t>auc</a:t>
            </a:r>
            <a:r>
              <a:rPr lang="en-US" sz="2000" dirty="0"/>
              <a:t> = 91.7%).</a:t>
            </a:r>
          </a:p>
          <a:p>
            <a:pPr>
              <a:buFont typeface="Wingdings" panose="05000000000000000000" pitchFamily="2" charset="2"/>
              <a:buChar char="Ø"/>
            </a:pPr>
            <a:r>
              <a:rPr lang="en-US" sz="2000" dirty="0"/>
              <a:t>It indicating that both the model have good predictive power.</a:t>
            </a:r>
          </a:p>
          <a:p>
            <a:pPr>
              <a:buFont typeface="Wingdings" panose="05000000000000000000" pitchFamily="2" charset="2"/>
              <a:buChar char="Ø"/>
            </a:pPr>
            <a:r>
              <a:rPr lang="en-US" sz="2000" dirty="0"/>
              <a:t> Note :for more better results we can have more data. </a:t>
            </a:r>
            <a:endParaRPr lang="en-IN" sz="2000" dirty="0"/>
          </a:p>
        </p:txBody>
      </p:sp>
      <p:pic>
        <p:nvPicPr>
          <p:cNvPr id="4" name="Picture 2" descr="Image result for healthy heart">
            <a:extLst>
              <a:ext uri="{FF2B5EF4-FFF2-40B4-BE49-F238E27FC236}">
                <a16:creationId xmlns:a16="http://schemas.microsoft.com/office/drawing/2014/main" id="{275ABA93-4331-5DC5-34D7-4B357DE630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3687" y="4984455"/>
            <a:ext cx="1866030" cy="1440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983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barn(inVertical)">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barn(inVertical)">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barn(inVertical)">
                                      <p:cBhvr>
                                        <p:cTn id="40" dur="500"/>
                                        <p:tgtEl>
                                          <p:spTgt spid="3">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barn(inVertical)">
                                      <p:cBhvr>
                                        <p:cTn id="45" dur="500"/>
                                        <p:tgtEl>
                                          <p:spTgt spid="3">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Effect transition="in" filter="barn(inVertical)">
                                      <p:cBhvr>
                                        <p:cTn id="50" dur="500"/>
                                        <p:tgtEl>
                                          <p:spTgt spid="3">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Effect transition="in" filter="barn(inVertical)">
                                      <p:cBhvr>
                                        <p:cTn id="55" dur="500"/>
                                        <p:tgtEl>
                                          <p:spTgt spid="3">
                                            <p:txEl>
                                              <p:pRg st="7" end="7"/>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nodeType="clickEffect">
                                  <p:stCondLst>
                                    <p:cond delay="0"/>
                                  </p:stCondLst>
                                  <p:childTnLst>
                                    <p:set>
                                      <p:cBhvr>
                                        <p:cTn id="59" dur="1" fill="hold">
                                          <p:stCondLst>
                                            <p:cond delay="0"/>
                                          </p:stCondLst>
                                        </p:cTn>
                                        <p:tgtEl>
                                          <p:spTgt spid="3">
                                            <p:txEl>
                                              <p:pRg st="8" end="8"/>
                                            </p:txEl>
                                          </p:spTgt>
                                        </p:tgtEl>
                                        <p:attrNameLst>
                                          <p:attrName>style.visibility</p:attrName>
                                        </p:attrNameLst>
                                      </p:cBhvr>
                                      <p:to>
                                        <p:strVal val="visible"/>
                                      </p:to>
                                    </p:set>
                                    <p:animEffect transition="in" filter="barn(inVertical)">
                                      <p:cBhvr>
                                        <p:cTn id="60" dur="500"/>
                                        <p:tgtEl>
                                          <p:spTgt spid="3">
                                            <p:txEl>
                                              <p:pRg st="8" end="8"/>
                                            </p:txEl>
                                          </p:spTgt>
                                        </p:tgtEl>
                                      </p:cBhvr>
                                    </p:animEffect>
                                  </p:childTnLst>
                                </p:cTn>
                              </p:par>
                              <p:par>
                                <p:cTn id="61" presetID="1" presetClass="entr" presetSubtype="0" fill="hold" nodeType="withEffect">
                                  <p:stCondLst>
                                    <p:cond delay="0"/>
                                  </p:stCondLst>
                                  <p:childTnLst>
                                    <p:set>
                                      <p:cBhvr>
                                        <p:cTn id="6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3A7DC-6F29-289D-31B5-36319FF3A6F0}"/>
              </a:ext>
            </a:extLst>
          </p:cNvPr>
          <p:cNvSpPr>
            <a:spLocks noGrp="1"/>
          </p:cNvSpPr>
          <p:nvPr>
            <p:ph type="title"/>
          </p:nvPr>
        </p:nvSpPr>
        <p:spPr>
          <a:xfrm>
            <a:off x="1961142" y="301748"/>
            <a:ext cx="8269716" cy="816225"/>
          </a:xfrm>
        </p:spPr>
        <p:txBody>
          <a:bodyPr>
            <a:noAutofit/>
          </a:bodyPr>
          <a:lstStyle/>
          <a:p>
            <a:r>
              <a:rPr lang="en-IN" sz="4000" b="1" dirty="0">
                <a:solidFill>
                  <a:schemeClr val="accent1"/>
                </a:solidFill>
                <a:latin typeface="Algerian" panose="04020705040A02060702" pitchFamily="82" charset="0"/>
              </a:rPr>
              <a:t>Key findings</a:t>
            </a:r>
          </a:p>
        </p:txBody>
      </p:sp>
      <p:sp>
        <p:nvSpPr>
          <p:cNvPr id="3" name="Content Placeholder 2">
            <a:extLst>
              <a:ext uri="{FF2B5EF4-FFF2-40B4-BE49-F238E27FC236}">
                <a16:creationId xmlns:a16="http://schemas.microsoft.com/office/drawing/2014/main" id="{B86051A2-3E3E-7DA5-56E5-A02941FAFADE}"/>
              </a:ext>
            </a:extLst>
          </p:cNvPr>
          <p:cNvSpPr>
            <a:spLocks noGrp="1"/>
          </p:cNvSpPr>
          <p:nvPr>
            <p:ph idx="1"/>
          </p:nvPr>
        </p:nvSpPr>
        <p:spPr>
          <a:xfrm>
            <a:off x="1064145" y="1332272"/>
            <a:ext cx="10063710" cy="5152103"/>
          </a:xfrm>
        </p:spPr>
        <p:txBody>
          <a:bodyPr>
            <a:normAutofit/>
          </a:bodyPr>
          <a:lstStyle/>
          <a:p>
            <a:pPr>
              <a:buFont typeface="Wingdings" panose="05000000000000000000" pitchFamily="2" charset="2"/>
              <a:buChar char="Ø"/>
            </a:pPr>
            <a:r>
              <a:rPr lang="en-US" sz="3200" dirty="0">
                <a:latin typeface="Garamond" panose="02020404030301010803" pitchFamily="18" charset="0"/>
              </a:rPr>
              <a:t>Factors such as </a:t>
            </a:r>
            <a:r>
              <a:rPr lang="en-US" sz="3200" b="1" dirty="0" err="1">
                <a:latin typeface="Garamond" panose="02020404030301010803" pitchFamily="18" charset="0"/>
              </a:rPr>
              <a:t>cigsPerDay</a:t>
            </a:r>
            <a:r>
              <a:rPr lang="en-US" sz="3200" b="1" dirty="0">
                <a:latin typeface="Garamond" panose="02020404030301010803" pitchFamily="18" charset="0"/>
              </a:rPr>
              <a:t>, </a:t>
            </a:r>
            <a:r>
              <a:rPr lang="en-US" sz="3200" b="1" dirty="0" err="1">
                <a:latin typeface="Garamond" panose="02020404030301010803" pitchFamily="18" charset="0"/>
              </a:rPr>
              <a:t>sysBP</a:t>
            </a:r>
            <a:r>
              <a:rPr lang="en-US" sz="3200" b="1" dirty="0">
                <a:latin typeface="Garamond" panose="02020404030301010803" pitchFamily="18" charset="0"/>
              </a:rPr>
              <a:t>, </a:t>
            </a:r>
            <a:r>
              <a:rPr lang="en-US" sz="3200" b="1" dirty="0" err="1">
                <a:latin typeface="Garamond" panose="02020404030301010803" pitchFamily="18" charset="0"/>
              </a:rPr>
              <a:t>diaBP</a:t>
            </a:r>
            <a:r>
              <a:rPr lang="en-US" sz="3200" b="1" dirty="0">
                <a:latin typeface="Garamond" panose="02020404030301010803" pitchFamily="18" charset="0"/>
              </a:rPr>
              <a:t> </a:t>
            </a:r>
            <a:r>
              <a:rPr lang="en-US" sz="3200" dirty="0">
                <a:latin typeface="Garamond" panose="02020404030301010803" pitchFamily="18" charset="0"/>
              </a:rPr>
              <a:t>and Age were found to be important predictors of heart disease.</a:t>
            </a:r>
          </a:p>
          <a:p>
            <a:pPr>
              <a:buFont typeface="Wingdings" panose="05000000000000000000" pitchFamily="2" charset="2"/>
              <a:buChar char="Ø"/>
            </a:pPr>
            <a:r>
              <a:rPr lang="en-US" sz="3200" dirty="0">
                <a:latin typeface="Garamond" panose="02020404030301010803" pitchFamily="18" charset="0"/>
              </a:rPr>
              <a:t>Additionally, lifestyle factors accumulated over time , such as </a:t>
            </a:r>
            <a:r>
              <a:rPr lang="en-US" sz="3200" b="1" dirty="0">
                <a:latin typeface="Garamond" panose="02020404030301010803" pitchFamily="18" charset="0"/>
              </a:rPr>
              <a:t>poor diet, lack of exercise , and smoking</a:t>
            </a:r>
            <a:r>
              <a:rPr lang="en-US" sz="3200" dirty="0">
                <a:latin typeface="Garamond" panose="02020404030301010803" pitchFamily="18" charset="0"/>
              </a:rPr>
              <a:t>, can further increase the risk of CHD .</a:t>
            </a:r>
          </a:p>
          <a:p>
            <a:pPr>
              <a:buFont typeface="Wingdings" panose="05000000000000000000" pitchFamily="2" charset="2"/>
              <a:buChar char="Ø"/>
            </a:pPr>
            <a:r>
              <a:rPr lang="en-US" sz="3200" dirty="0">
                <a:latin typeface="Garamond" panose="02020404030301010803" pitchFamily="18" charset="0"/>
              </a:rPr>
              <a:t>The health care faculty can use the model to identify patients who are at high risk of having heart disease and take proactive measures to reduce them.</a:t>
            </a:r>
            <a:endParaRPr lang="en-US" sz="6700" dirty="0">
              <a:latin typeface="Garamond" panose="02020404030301010803" pitchFamily="18" charset="0"/>
            </a:endParaRPr>
          </a:p>
          <a:p>
            <a:endParaRPr lang="en-US" sz="8000" dirty="0"/>
          </a:p>
          <a:p>
            <a:endParaRPr lang="en-US" sz="8000" dirty="0"/>
          </a:p>
          <a:p>
            <a:endParaRPr lang="en-IN" dirty="0"/>
          </a:p>
        </p:txBody>
      </p:sp>
      <p:pic>
        <p:nvPicPr>
          <p:cNvPr id="14338" name="Picture 2" descr="Image result for healthy heart">
            <a:extLst>
              <a:ext uri="{FF2B5EF4-FFF2-40B4-BE49-F238E27FC236}">
                <a16:creationId xmlns:a16="http://schemas.microsoft.com/office/drawing/2014/main" id="{3C914C2C-066D-2810-F22B-16693786F4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9305" y="5355721"/>
            <a:ext cx="1217099" cy="939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22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barn(inVertical)">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barn(inVertical)">
                                      <p:cBhvr>
                                        <p:cTn id="35" dur="500"/>
                                        <p:tgtEl>
                                          <p:spTgt spid="3">
                                            <p:txEl>
                                              <p:pRg st="2" end="2"/>
                                            </p:txEl>
                                          </p:spTgt>
                                        </p:tgtEl>
                                      </p:cBhvr>
                                    </p:animEffect>
                                  </p:childTnLst>
                                </p:cTn>
                              </p:par>
                              <p:par>
                                <p:cTn id="36" presetID="1" presetClass="entr" presetSubtype="0" fill="hold" nodeType="withEffect">
                                  <p:stCondLst>
                                    <p:cond delay="0"/>
                                  </p:stCondLst>
                                  <p:childTnLst>
                                    <p:set>
                                      <p:cBhvr>
                                        <p:cTn id="37" dur="1" fill="hold">
                                          <p:stCondLst>
                                            <p:cond delay="0"/>
                                          </p:stCondLst>
                                        </p:cTn>
                                        <p:tgtEl>
                                          <p:spTgt spid="14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37BA4-72A7-77F4-01E4-370C35DCDEBA}"/>
              </a:ext>
            </a:extLst>
          </p:cNvPr>
          <p:cNvSpPr>
            <a:spLocks noGrp="1"/>
          </p:cNvSpPr>
          <p:nvPr>
            <p:ph type="title"/>
          </p:nvPr>
        </p:nvSpPr>
        <p:spPr>
          <a:xfrm>
            <a:off x="3952567" y="415807"/>
            <a:ext cx="4050892" cy="767063"/>
          </a:xfrm>
        </p:spPr>
        <p:txBody>
          <a:bodyPr>
            <a:normAutofit fontScale="90000"/>
          </a:bodyPr>
          <a:lstStyle/>
          <a:p>
            <a:r>
              <a:rPr lang="en-IN" sz="4000" b="1" dirty="0">
                <a:solidFill>
                  <a:schemeClr val="accent1"/>
                </a:solidFill>
                <a:latin typeface="Algerian" panose="04020705040A02060702" pitchFamily="82" charset="0"/>
              </a:rPr>
              <a:t>Suggestion</a:t>
            </a:r>
            <a:endParaRPr lang="en-IN" sz="4000" dirty="0"/>
          </a:p>
        </p:txBody>
      </p:sp>
      <p:sp>
        <p:nvSpPr>
          <p:cNvPr id="3" name="Content Placeholder 2">
            <a:extLst>
              <a:ext uri="{FF2B5EF4-FFF2-40B4-BE49-F238E27FC236}">
                <a16:creationId xmlns:a16="http://schemas.microsoft.com/office/drawing/2014/main" id="{4171BACA-4402-CB95-8046-F63EFF5AABD4}"/>
              </a:ext>
            </a:extLst>
          </p:cNvPr>
          <p:cNvSpPr>
            <a:spLocks noGrp="1"/>
          </p:cNvSpPr>
          <p:nvPr>
            <p:ph idx="1"/>
          </p:nvPr>
        </p:nvSpPr>
        <p:spPr>
          <a:xfrm>
            <a:off x="677639" y="1291024"/>
            <a:ext cx="11189895" cy="5493234"/>
          </a:xfrm>
        </p:spPr>
        <p:txBody>
          <a:bodyPr>
            <a:noAutofit/>
          </a:bodyPr>
          <a:lstStyle/>
          <a:p>
            <a:pPr marL="0" indent="0">
              <a:buNone/>
            </a:pPr>
            <a:r>
              <a:rPr lang="en-US" sz="2400" b="1" dirty="0"/>
              <a:t> </a:t>
            </a:r>
            <a:r>
              <a:rPr lang="en-US" sz="2000" b="1" dirty="0"/>
              <a:t>Lowering the risk of heart disease involves adopting a healthy lifestyle and managing risk factors. Here are some key strategies:</a:t>
            </a:r>
          </a:p>
          <a:p>
            <a:pPr>
              <a:buFont typeface="Wingdings" panose="05000000000000000000" pitchFamily="2" charset="2"/>
              <a:buChar char="Ø"/>
            </a:pPr>
            <a:r>
              <a:rPr lang="en-US" sz="2000" dirty="0"/>
              <a:t> </a:t>
            </a:r>
            <a:r>
              <a:rPr lang="en-US" sz="1600" dirty="0"/>
              <a:t>Healthy Diet</a:t>
            </a:r>
          </a:p>
          <a:p>
            <a:pPr>
              <a:buFont typeface="Wingdings" panose="05000000000000000000" pitchFamily="2" charset="2"/>
              <a:buChar char="Ø"/>
            </a:pPr>
            <a:r>
              <a:rPr lang="en-US" sz="1600" dirty="0"/>
              <a:t>  Regular Exercise</a:t>
            </a:r>
          </a:p>
          <a:p>
            <a:pPr>
              <a:buFont typeface="Wingdings" panose="05000000000000000000" pitchFamily="2" charset="2"/>
              <a:buChar char="Ø"/>
            </a:pPr>
            <a:r>
              <a:rPr lang="en-US" sz="1600" dirty="0"/>
              <a:t>  Maintain a Healthy Weight</a:t>
            </a:r>
          </a:p>
          <a:p>
            <a:pPr>
              <a:buFont typeface="Wingdings" panose="05000000000000000000" pitchFamily="2" charset="2"/>
              <a:buChar char="Ø"/>
            </a:pPr>
            <a:r>
              <a:rPr lang="en-US" sz="1600" dirty="0"/>
              <a:t>  Quit Smoking</a:t>
            </a:r>
          </a:p>
          <a:p>
            <a:pPr>
              <a:buFont typeface="Wingdings" panose="05000000000000000000" pitchFamily="2" charset="2"/>
              <a:buChar char="Ø"/>
            </a:pPr>
            <a:r>
              <a:rPr lang="en-US" sz="1600" dirty="0"/>
              <a:t>  Limit Alcohol</a:t>
            </a:r>
          </a:p>
          <a:p>
            <a:pPr>
              <a:buFont typeface="Wingdings" panose="05000000000000000000" pitchFamily="2" charset="2"/>
              <a:buChar char="Ø"/>
            </a:pPr>
            <a:r>
              <a:rPr lang="en-US" sz="1600" dirty="0"/>
              <a:t>  Manage Stress</a:t>
            </a:r>
          </a:p>
          <a:p>
            <a:pPr>
              <a:buFont typeface="Wingdings" panose="05000000000000000000" pitchFamily="2" charset="2"/>
              <a:buChar char="Ø"/>
            </a:pPr>
            <a:r>
              <a:rPr lang="en-US" sz="1600" dirty="0"/>
              <a:t>  Monitor Blood Pressure</a:t>
            </a:r>
          </a:p>
          <a:p>
            <a:pPr>
              <a:buFont typeface="Wingdings" panose="05000000000000000000" pitchFamily="2" charset="2"/>
              <a:buChar char="Ø"/>
            </a:pPr>
            <a:r>
              <a:rPr lang="en-US" sz="1600" dirty="0"/>
              <a:t>  Control Cholesterol Levels</a:t>
            </a:r>
          </a:p>
          <a:p>
            <a:pPr>
              <a:buFont typeface="Wingdings" panose="05000000000000000000" pitchFamily="2" charset="2"/>
              <a:buChar char="Ø"/>
            </a:pPr>
            <a:r>
              <a:rPr lang="en-US" sz="1600" dirty="0"/>
              <a:t>  Manage Diabetes</a:t>
            </a:r>
          </a:p>
          <a:p>
            <a:pPr>
              <a:buFont typeface="Wingdings" panose="05000000000000000000" pitchFamily="2" charset="2"/>
              <a:buChar char="Ø"/>
            </a:pPr>
            <a:r>
              <a:rPr lang="en-US" sz="1600" dirty="0"/>
              <a:t>  Get Regular Check-ups</a:t>
            </a:r>
          </a:p>
          <a:p>
            <a:pPr marL="0" indent="0">
              <a:buNone/>
            </a:pPr>
            <a:r>
              <a:rPr lang="en-US" sz="2000" dirty="0"/>
              <a:t> By adopting these lifestyle changes and working with your healthcare provider to manage risk factors, you can significantly lower your risk of heart disease and promote overall heart health.</a:t>
            </a:r>
            <a:endParaRPr lang="en-IN" sz="2000" dirty="0"/>
          </a:p>
        </p:txBody>
      </p:sp>
      <p:pic>
        <p:nvPicPr>
          <p:cNvPr id="13314" name="Picture 2" descr="Image result for how to lower heart disease risk">
            <a:extLst>
              <a:ext uri="{FF2B5EF4-FFF2-40B4-BE49-F238E27FC236}">
                <a16:creationId xmlns:a16="http://schemas.microsoft.com/office/drawing/2014/main" id="{D06BDE08-F23D-C194-8827-28C134431B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2815" y="2184679"/>
            <a:ext cx="5386694" cy="3490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829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3314"/>
                                        </p:tgtEl>
                                        <p:attrNameLst>
                                          <p:attrName>style.visibility</p:attrName>
                                        </p:attrNameLst>
                                      </p:cBhvr>
                                      <p:to>
                                        <p:strVal val="visible"/>
                                      </p:to>
                                    </p:set>
                                    <p:anim calcmode="lin" valueType="num">
                                      <p:cBhvr additive="base">
                                        <p:cTn id="30" dur="500" fill="hold"/>
                                        <p:tgtEl>
                                          <p:spTgt spid="13314"/>
                                        </p:tgtEl>
                                        <p:attrNameLst>
                                          <p:attrName>ppt_x</p:attrName>
                                        </p:attrNameLst>
                                      </p:cBhvr>
                                      <p:tavLst>
                                        <p:tav tm="0">
                                          <p:val>
                                            <p:strVal val="#ppt_x"/>
                                          </p:val>
                                        </p:tav>
                                        <p:tav tm="100000">
                                          <p:val>
                                            <p:strVal val="#ppt_x"/>
                                          </p:val>
                                        </p:tav>
                                      </p:tavLst>
                                    </p:anim>
                                    <p:anim calcmode="lin" valueType="num">
                                      <p:cBhvr additive="base">
                                        <p:cTn id="31" dur="500" fill="hold"/>
                                        <p:tgtEl>
                                          <p:spTgt spid="13314"/>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Effect transition="in" filter="barn(inVertical)">
                                      <p:cBhvr>
                                        <p:cTn id="36" dur="500"/>
                                        <p:tgtEl>
                                          <p:spTgt spid="3">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barn(inVertical)">
                                      <p:cBhvr>
                                        <p:cTn id="41" dur="500"/>
                                        <p:tgtEl>
                                          <p:spTgt spid="3">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barn(inVertical)">
                                      <p:cBhvr>
                                        <p:cTn id="46" dur="500"/>
                                        <p:tgtEl>
                                          <p:spTgt spid="3">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animEffect transition="in" filter="barn(inVertical)">
                                      <p:cBhvr>
                                        <p:cTn id="51" dur="500"/>
                                        <p:tgtEl>
                                          <p:spTgt spid="3">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animEffect transition="in" filter="barn(inVertical)">
                                      <p:cBhvr>
                                        <p:cTn id="56" dur="500"/>
                                        <p:tgtEl>
                                          <p:spTgt spid="3">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Effect transition="in" filter="barn(inVertical)">
                                      <p:cBhvr>
                                        <p:cTn id="61" dur="500"/>
                                        <p:tgtEl>
                                          <p:spTgt spid="3">
                                            <p:txEl>
                                              <p:pRg st="6" end="6"/>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nodeType="clickEffect">
                                  <p:stCondLst>
                                    <p:cond delay="0"/>
                                  </p:stCondLst>
                                  <p:childTnLst>
                                    <p:set>
                                      <p:cBhvr>
                                        <p:cTn id="65" dur="1" fill="hold">
                                          <p:stCondLst>
                                            <p:cond delay="0"/>
                                          </p:stCondLst>
                                        </p:cTn>
                                        <p:tgtEl>
                                          <p:spTgt spid="3">
                                            <p:txEl>
                                              <p:pRg st="7" end="7"/>
                                            </p:txEl>
                                          </p:spTgt>
                                        </p:tgtEl>
                                        <p:attrNameLst>
                                          <p:attrName>style.visibility</p:attrName>
                                        </p:attrNameLst>
                                      </p:cBhvr>
                                      <p:to>
                                        <p:strVal val="visible"/>
                                      </p:to>
                                    </p:set>
                                    <p:animEffect transition="in" filter="barn(inVertical)">
                                      <p:cBhvr>
                                        <p:cTn id="66" dur="500"/>
                                        <p:tgtEl>
                                          <p:spTgt spid="3">
                                            <p:txEl>
                                              <p:pRg st="7" end="7"/>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nodeType="click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Effect transition="in" filter="barn(inVertical)">
                                      <p:cBhvr>
                                        <p:cTn id="71" dur="500"/>
                                        <p:tgtEl>
                                          <p:spTgt spid="3">
                                            <p:txEl>
                                              <p:pRg st="8" end="8"/>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nodeType="clickEffect">
                                  <p:stCondLst>
                                    <p:cond delay="0"/>
                                  </p:stCondLst>
                                  <p:childTnLst>
                                    <p:set>
                                      <p:cBhvr>
                                        <p:cTn id="75" dur="1" fill="hold">
                                          <p:stCondLst>
                                            <p:cond delay="0"/>
                                          </p:stCondLst>
                                        </p:cTn>
                                        <p:tgtEl>
                                          <p:spTgt spid="3">
                                            <p:txEl>
                                              <p:pRg st="9" end="9"/>
                                            </p:txEl>
                                          </p:spTgt>
                                        </p:tgtEl>
                                        <p:attrNameLst>
                                          <p:attrName>style.visibility</p:attrName>
                                        </p:attrNameLst>
                                      </p:cBhvr>
                                      <p:to>
                                        <p:strVal val="visible"/>
                                      </p:to>
                                    </p:set>
                                    <p:animEffect transition="in" filter="barn(inVertical)">
                                      <p:cBhvr>
                                        <p:cTn id="76" dur="500"/>
                                        <p:tgtEl>
                                          <p:spTgt spid="3">
                                            <p:txEl>
                                              <p:pRg st="9" end="9"/>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6" presetClass="entr" presetSubtype="21" fill="hold" nodeType="clickEffect">
                                  <p:stCondLst>
                                    <p:cond delay="0"/>
                                  </p:stCondLst>
                                  <p:childTnLst>
                                    <p:set>
                                      <p:cBhvr>
                                        <p:cTn id="80" dur="1" fill="hold">
                                          <p:stCondLst>
                                            <p:cond delay="0"/>
                                          </p:stCondLst>
                                        </p:cTn>
                                        <p:tgtEl>
                                          <p:spTgt spid="3">
                                            <p:txEl>
                                              <p:pRg st="10" end="10"/>
                                            </p:txEl>
                                          </p:spTgt>
                                        </p:tgtEl>
                                        <p:attrNameLst>
                                          <p:attrName>style.visibility</p:attrName>
                                        </p:attrNameLst>
                                      </p:cBhvr>
                                      <p:to>
                                        <p:strVal val="visible"/>
                                      </p:to>
                                    </p:set>
                                    <p:animEffect transition="in" filter="barn(inVertical)">
                                      <p:cBhvr>
                                        <p:cTn id="81" dur="500"/>
                                        <p:tgtEl>
                                          <p:spTgt spid="3">
                                            <p:txEl>
                                              <p:pRg st="10" end="1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nodeType="clickEffect">
                                  <p:stCondLst>
                                    <p:cond delay="0"/>
                                  </p:stCondLst>
                                  <p:childTnLst>
                                    <p:set>
                                      <p:cBhvr>
                                        <p:cTn id="85" dur="1" fill="hold">
                                          <p:stCondLst>
                                            <p:cond delay="0"/>
                                          </p:stCondLst>
                                        </p:cTn>
                                        <p:tgtEl>
                                          <p:spTgt spid="3">
                                            <p:txEl>
                                              <p:pRg st="11" end="11"/>
                                            </p:txEl>
                                          </p:spTgt>
                                        </p:tgtEl>
                                        <p:attrNameLst>
                                          <p:attrName>style.visibility</p:attrName>
                                        </p:attrNameLst>
                                      </p:cBhvr>
                                      <p:to>
                                        <p:strVal val="visible"/>
                                      </p:to>
                                    </p:set>
                                    <p:anim calcmode="lin" valueType="num">
                                      <p:cBhvr additive="base">
                                        <p:cTn id="86"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D681A-7096-60ED-F977-F6A59E52B4F4}"/>
              </a:ext>
            </a:extLst>
          </p:cNvPr>
          <p:cNvSpPr>
            <a:spLocks noGrp="1"/>
          </p:cNvSpPr>
          <p:nvPr>
            <p:ph type="ctrTitle"/>
          </p:nvPr>
        </p:nvSpPr>
        <p:spPr>
          <a:xfrm>
            <a:off x="1413387" y="4117222"/>
            <a:ext cx="8991600" cy="1645920"/>
          </a:xfrm>
        </p:spPr>
        <p:txBody>
          <a:bodyPr>
            <a:normAutofit/>
          </a:bodyPr>
          <a:lstStyle/>
          <a:p>
            <a:r>
              <a:rPr lang="en-IN" sz="6600" b="1" dirty="0">
                <a:solidFill>
                  <a:schemeClr val="accent1"/>
                </a:solidFill>
                <a:latin typeface="Algerian" panose="04020705040A02060702" pitchFamily="82" charset="0"/>
              </a:rPr>
              <a:t>Thank You……..</a:t>
            </a:r>
          </a:p>
        </p:txBody>
      </p:sp>
      <p:pic>
        <p:nvPicPr>
          <p:cNvPr id="14340" name="Picture 4" descr="Image result for healthy heart">
            <a:extLst>
              <a:ext uri="{FF2B5EF4-FFF2-40B4-BE49-F238E27FC236}">
                <a16:creationId xmlns:a16="http://schemas.microsoft.com/office/drawing/2014/main" id="{935761E9-7CD5-C9C9-657A-CDF6402995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7875" y="1094858"/>
            <a:ext cx="3810615" cy="2694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75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2000"/>
                                        <p:tgtEl>
                                          <p:spTgt spid="14340"/>
                                        </p:tgtEl>
                                      </p:cBhvr>
                                    </p:animEffect>
                                    <p:anim calcmode="lin" valueType="num">
                                      <p:cBhvr>
                                        <p:cTn id="8" dur="2000" fill="hold"/>
                                        <p:tgtEl>
                                          <p:spTgt spid="14340"/>
                                        </p:tgtEl>
                                        <p:attrNameLst>
                                          <p:attrName>ppt_w</p:attrName>
                                        </p:attrNameLst>
                                      </p:cBhvr>
                                      <p:tavLst>
                                        <p:tav tm="0" fmla="#ppt_w*sin(2.5*pi*$)">
                                          <p:val>
                                            <p:fltVal val="0"/>
                                          </p:val>
                                        </p:tav>
                                        <p:tav tm="100000">
                                          <p:val>
                                            <p:fltVal val="1"/>
                                          </p:val>
                                        </p:tav>
                                      </p:tavLst>
                                    </p:anim>
                                    <p:anim calcmode="lin" valueType="num">
                                      <p:cBhvr>
                                        <p:cTn id="9" dur="2000" fill="hold"/>
                                        <p:tgtEl>
                                          <p:spTgt spid="14340"/>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80">
                                          <p:stCondLst>
                                            <p:cond delay="0"/>
                                          </p:stCondLst>
                                        </p:cTn>
                                        <p:tgtEl>
                                          <p:spTgt spid="2"/>
                                        </p:tgtEl>
                                      </p:cBhvr>
                                    </p:animEffect>
                                    <p:anim calcmode="lin" valueType="num">
                                      <p:cBhvr>
                                        <p:cTn id="15"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0" dur="26">
                                          <p:stCondLst>
                                            <p:cond delay="650"/>
                                          </p:stCondLst>
                                        </p:cTn>
                                        <p:tgtEl>
                                          <p:spTgt spid="2"/>
                                        </p:tgtEl>
                                      </p:cBhvr>
                                      <p:to x="100000" y="60000"/>
                                    </p:animScale>
                                    <p:animScale>
                                      <p:cBhvr>
                                        <p:cTn id="21" dur="166" decel="50000">
                                          <p:stCondLst>
                                            <p:cond delay="676"/>
                                          </p:stCondLst>
                                        </p:cTn>
                                        <p:tgtEl>
                                          <p:spTgt spid="2"/>
                                        </p:tgtEl>
                                      </p:cBhvr>
                                      <p:to x="100000" y="100000"/>
                                    </p:animScale>
                                    <p:animScale>
                                      <p:cBhvr>
                                        <p:cTn id="22" dur="26">
                                          <p:stCondLst>
                                            <p:cond delay="1312"/>
                                          </p:stCondLst>
                                        </p:cTn>
                                        <p:tgtEl>
                                          <p:spTgt spid="2"/>
                                        </p:tgtEl>
                                      </p:cBhvr>
                                      <p:to x="100000" y="80000"/>
                                    </p:animScale>
                                    <p:animScale>
                                      <p:cBhvr>
                                        <p:cTn id="23" dur="166" decel="50000">
                                          <p:stCondLst>
                                            <p:cond delay="1338"/>
                                          </p:stCondLst>
                                        </p:cTn>
                                        <p:tgtEl>
                                          <p:spTgt spid="2"/>
                                        </p:tgtEl>
                                      </p:cBhvr>
                                      <p:to x="100000" y="100000"/>
                                    </p:animScale>
                                    <p:animScale>
                                      <p:cBhvr>
                                        <p:cTn id="24" dur="26">
                                          <p:stCondLst>
                                            <p:cond delay="1642"/>
                                          </p:stCondLst>
                                        </p:cTn>
                                        <p:tgtEl>
                                          <p:spTgt spid="2"/>
                                        </p:tgtEl>
                                      </p:cBhvr>
                                      <p:to x="100000" y="90000"/>
                                    </p:animScale>
                                    <p:animScale>
                                      <p:cBhvr>
                                        <p:cTn id="25" dur="166" decel="50000">
                                          <p:stCondLst>
                                            <p:cond delay="1668"/>
                                          </p:stCondLst>
                                        </p:cTn>
                                        <p:tgtEl>
                                          <p:spTgt spid="2"/>
                                        </p:tgtEl>
                                      </p:cBhvr>
                                      <p:to x="100000" y="100000"/>
                                    </p:animScale>
                                    <p:animScale>
                                      <p:cBhvr>
                                        <p:cTn id="26" dur="26">
                                          <p:stCondLst>
                                            <p:cond delay="1808"/>
                                          </p:stCondLst>
                                        </p:cTn>
                                        <p:tgtEl>
                                          <p:spTgt spid="2"/>
                                        </p:tgtEl>
                                      </p:cBhvr>
                                      <p:to x="100000" y="95000"/>
                                    </p:animScale>
                                    <p:animScale>
                                      <p:cBhvr>
                                        <p:cTn id="27"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95E2F-B812-7E2E-CADE-F857C5349172}"/>
              </a:ext>
            </a:extLst>
          </p:cNvPr>
          <p:cNvSpPr>
            <a:spLocks noGrp="1"/>
          </p:cNvSpPr>
          <p:nvPr>
            <p:ph type="title"/>
          </p:nvPr>
        </p:nvSpPr>
        <p:spPr>
          <a:xfrm>
            <a:off x="2624426" y="622009"/>
            <a:ext cx="7168503" cy="1286896"/>
          </a:xfrm>
          <a:solidFill>
            <a:srgbClr val="FFFFFF"/>
          </a:solidFill>
          <a:ln w="31750" cap="sq">
            <a:solidFill>
              <a:srgbClr val="404040"/>
            </a:solidFill>
            <a:miter lim="800000"/>
          </a:ln>
        </p:spPr>
        <p:txBody>
          <a:bodyPr vert="horz" lIns="182880" tIns="182880" rIns="182880" bIns="182880" rtlCol="0" anchor="ctr">
            <a:normAutofit/>
          </a:bodyPr>
          <a:lstStyle/>
          <a:p>
            <a:r>
              <a:rPr lang="en-IN" sz="4800" b="1" dirty="0">
                <a:solidFill>
                  <a:schemeClr val="accent1"/>
                </a:solidFill>
                <a:latin typeface="Algerian" panose="04020705040A02060702" pitchFamily="82" charset="0"/>
              </a:rPr>
              <a:t>Problem statement</a:t>
            </a:r>
          </a:p>
        </p:txBody>
      </p:sp>
      <p:sp>
        <p:nvSpPr>
          <p:cNvPr id="3" name="Content Placeholder 2">
            <a:extLst>
              <a:ext uri="{FF2B5EF4-FFF2-40B4-BE49-F238E27FC236}">
                <a16:creationId xmlns:a16="http://schemas.microsoft.com/office/drawing/2014/main" id="{6C279088-1E76-177E-76E7-86A3AA88D2F0}"/>
              </a:ext>
            </a:extLst>
          </p:cNvPr>
          <p:cNvSpPr>
            <a:spLocks noGrp="1"/>
          </p:cNvSpPr>
          <p:nvPr>
            <p:ph idx="1"/>
          </p:nvPr>
        </p:nvSpPr>
        <p:spPr>
          <a:xfrm>
            <a:off x="1484671" y="2490560"/>
            <a:ext cx="9733935" cy="3101983"/>
          </a:xfrm>
        </p:spPr>
        <p:txBody>
          <a:bodyPr>
            <a:normAutofit fontScale="92500" lnSpcReduction="10000"/>
          </a:bodyPr>
          <a:lstStyle/>
          <a:p>
            <a:pPr marL="0" indent="0">
              <a:buNone/>
            </a:pPr>
            <a:r>
              <a:rPr lang="en-US" sz="2800" b="1" dirty="0">
                <a:solidFill>
                  <a:srgbClr val="0D0D0D"/>
                </a:solidFill>
                <a:latin typeface="Garamond" panose="02020404030301010803" pitchFamily="18" charset="0"/>
                <a:ea typeface="Arial"/>
                <a:cs typeface="Arial"/>
                <a:sym typeface="Arial"/>
              </a:rPr>
              <a:t>The goal of this machine learning project is to develop a predictive model to </a:t>
            </a:r>
            <a:r>
              <a:rPr lang="en-US" sz="2800" b="1" dirty="0">
                <a:latin typeface="Garamond" panose="02020404030301010803" pitchFamily="18" charset="0"/>
              </a:rPr>
              <a:t>identify if they are at risk of heart diseases. Heart diseases have unfortunately become very common. It may be due to various reasons such as lifestyle, work pressure, lack of exercise, etc. In this project, we will be working on predicting the 10-year risk of Coronary Heart Disease (CHD). We are given a set of variables that impact heart diseases. These variables are related to demographic, past, and current medical history.</a:t>
            </a:r>
          </a:p>
          <a:p>
            <a:endParaRPr lang="en-IN" dirty="0"/>
          </a:p>
        </p:txBody>
      </p:sp>
      <p:pic>
        <p:nvPicPr>
          <p:cNvPr id="4" name="Picture 2" descr="Image result for healthy heart">
            <a:extLst>
              <a:ext uri="{FF2B5EF4-FFF2-40B4-BE49-F238E27FC236}">
                <a16:creationId xmlns:a16="http://schemas.microsoft.com/office/drawing/2014/main" id="{54EC9979-1C25-3361-017B-318CAC7424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8830" y="5188139"/>
            <a:ext cx="1659552" cy="1281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096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DD0A-688E-30DE-76A9-45F78961627D}"/>
              </a:ext>
            </a:extLst>
          </p:cNvPr>
          <p:cNvSpPr>
            <a:spLocks noGrp="1"/>
          </p:cNvSpPr>
          <p:nvPr>
            <p:ph type="title"/>
          </p:nvPr>
        </p:nvSpPr>
        <p:spPr>
          <a:solidFill>
            <a:srgbClr val="FFFFFF"/>
          </a:solidFill>
          <a:ln w="31750" cap="sq">
            <a:solidFill>
              <a:srgbClr val="404040"/>
            </a:solidFill>
            <a:miter lim="800000"/>
          </a:ln>
        </p:spPr>
        <p:txBody>
          <a:bodyPr vert="horz" lIns="182880" tIns="182880" rIns="182880" bIns="182880" rtlCol="0" anchor="ctr">
            <a:normAutofit/>
          </a:bodyPr>
          <a:lstStyle/>
          <a:p>
            <a:r>
              <a:rPr lang="en-IN" sz="4800" b="1" dirty="0">
                <a:solidFill>
                  <a:schemeClr val="accent1"/>
                </a:solidFill>
                <a:latin typeface="Algerian" panose="04020705040A02060702" pitchFamily="82" charset="0"/>
              </a:rPr>
              <a:t>Purpose</a:t>
            </a:r>
          </a:p>
        </p:txBody>
      </p:sp>
      <p:sp>
        <p:nvSpPr>
          <p:cNvPr id="3" name="Content Placeholder 2">
            <a:extLst>
              <a:ext uri="{FF2B5EF4-FFF2-40B4-BE49-F238E27FC236}">
                <a16:creationId xmlns:a16="http://schemas.microsoft.com/office/drawing/2014/main" id="{E255260B-3466-7C31-B16C-398061FBE267}"/>
              </a:ext>
            </a:extLst>
          </p:cNvPr>
          <p:cNvSpPr>
            <a:spLocks noGrp="1"/>
          </p:cNvSpPr>
          <p:nvPr>
            <p:ph idx="1"/>
          </p:nvPr>
        </p:nvSpPr>
        <p:spPr>
          <a:xfrm>
            <a:off x="1277406" y="2657709"/>
            <a:ext cx="10452477" cy="3101983"/>
          </a:xfrm>
        </p:spPr>
        <p:txBody>
          <a:bodyPr>
            <a:noAutofit/>
          </a:bodyPr>
          <a:lstStyle/>
          <a:p>
            <a:r>
              <a:rPr lang="en-US" sz="3200" b="1" i="0" dirty="0">
                <a:solidFill>
                  <a:srgbClr val="000000"/>
                </a:solidFill>
                <a:effectLst/>
                <a:latin typeface="Garamond" panose="02020404030301010803" pitchFamily="18" charset="0"/>
              </a:rPr>
              <a:t>In this project we are going to develop a model that could predict which person are more likely to have a risk of coronary heart disease in next 10 years. We are going to explore the data and then create a model to predict how likely the person get a heart disease.</a:t>
            </a:r>
            <a:endParaRPr lang="en-IN" sz="3200" b="1" dirty="0">
              <a:latin typeface="Garamond" panose="02020404030301010803" pitchFamily="18" charset="0"/>
            </a:endParaRPr>
          </a:p>
        </p:txBody>
      </p:sp>
      <p:pic>
        <p:nvPicPr>
          <p:cNvPr id="4" name="Picture 2" descr="Image result for healthy heart">
            <a:extLst>
              <a:ext uri="{FF2B5EF4-FFF2-40B4-BE49-F238E27FC236}">
                <a16:creationId xmlns:a16="http://schemas.microsoft.com/office/drawing/2014/main" id="{6AE623B3-29AF-7565-DAEC-3A681F1866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6810" y="5497215"/>
            <a:ext cx="1539418" cy="1188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76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par>
                                <p:cTn id="39" presetID="1" presetClass="entr" presetSubtype="0" fill="hold" nodeType="with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2600C-3EBD-5EA3-A4C6-52D9AB9917C5}"/>
              </a:ext>
            </a:extLst>
          </p:cNvPr>
          <p:cNvSpPr>
            <a:spLocks noGrp="1"/>
          </p:cNvSpPr>
          <p:nvPr>
            <p:ph type="title"/>
          </p:nvPr>
        </p:nvSpPr>
        <p:spPr>
          <a:solidFill>
            <a:srgbClr val="FFFFFF"/>
          </a:solidFill>
          <a:ln w="31750" cap="sq">
            <a:solidFill>
              <a:srgbClr val="404040"/>
            </a:solidFill>
            <a:miter lim="800000"/>
          </a:ln>
        </p:spPr>
        <p:txBody>
          <a:bodyPr vert="horz" lIns="182880" tIns="182880" rIns="182880" bIns="182880" rtlCol="0" anchor="ctr">
            <a:normAutofit/>
          </a:bodyPr>
          <a:lstStyle/>
          <a:p>
            <a:r>
              <a:rPr lang="en-IN" sz="4800" b="1" dirty="0">
                <a:solidFill>
                  <a:schemeClr val="accent1"/>
                </a:solidFill>
                <a:latin typeface="Algerian" panose="04020705040A02060702" pitchFamily="82" charset="0"/>
              </a:rPr>
              <a:t>Project structure</a:t>
            </a:r>
          </a:p>
        </p:txBody>
      </p:sp>
      <p:sp>
        <p:nvSpPr>
          <p:cNvPr id="3" name="Content Placeholder 2">
            <a:extLst>
              <a:ext uri="{FF2B5EF4-FFF2-40B4-BE49-F238E27FC236}">
                <a16:creationId xmlns:a16="http://schemas.microsoft.com/office/drawing/2014/main" id="{BE0C7D46-55F9-700B-6B8F-1DB93CA89171}"/>
              </a:ext>
            </a:extLst>
          </p:cNvPr>
          <p:cNvSpPr>
            <a:spLocks noGrp="1"/>
          </p:cNvSpPr>
          <p:nvPr>
            <p:ph idx="1"/>
          </p:nvPr>
        </p:nvSpPr>
        <p:spPr/>
        <p:txBody>
          <a:bodyPr>
            <a:normAutofit lnSpcReduction="10000"/>
          </a:bodyPr>
          <a:lstStyle/>
          <a:p>
            <a:pPr>
              <a:buFont typeface="Wingdings" panose="05000000000000000000" pitchFamily="2" charset="2"/>
              <a:buChar char="q"/>
            </a:pPr>
            <a:r>
              <a:rPr lang="en-IN" sz="2400" dirty="0">
                <a:solidFill>
                  <a:schemeClr val="tx1">
                    <a:lumMod val="95000"/>
                    <a:lumOff val="5000"/>
                  </a:schemeClr>
                </a:solidFill>
                <a:latin typeface="Arial Rounded MT Bold" panose="020F0704030504030204" pitchFamily="34" charset="0"/>
              </a:rPr>
              <a:t>Data Understanding</a:t>
            </a:r>
          </a:p>
          <a:p>
            <a:pPr>
              <a:buFont typeface="Wingdings" panose="05000000000000000000" pitchFamily="2" charset="2"/>
              <a:buChar char="q"/>
            </a:pPr>
            <a:r>
              <a:rPr lang="en-IN" sz="2400" dirty="0">
                <a:solidFill>
                  <a:schemeClr val="tx1">
                    <a:lumMod val="95000"/>
                    <a:lumOff val="5000"/>
                  </a:schemeClr>
                </a:solidFill>
                <a:latin typeface="Arial Rounded MT Bold" panose="020F0704030504030204" pitchFamily="34" charset="0"/>
              </a:rPr>
              <a:t>Data Preprocessing</a:t>
            </a:r>
          </a:p>
          <a:p>
            <a:pPr>
              <a:buFont typeface="Wingdings" panose="05000000000000000000" pitchFamily="2" charset="2"/>
              <a:buChar char="q"/>
            </a:pPr>
            <a:r>
              <a:rPr lang="en-IN" sz="2400" dirty="0">
                <a:solidFill>
                  <a:schemeClr val="tx1">
                    <a:lumMod val="95000"/>
                    <a:lumOff val="5000"/>
                  </a:schemeClr>
                </a:solidFill>
                <a:latin typeface="Arial Rounded MT Bold" panose="020F0704030504030204" pitchFamily="34" charset="0"/>
              </a:rPr>
              <a:t>Exploratory Data Analysis (EDA) - Pandas/</a:t>
            </a:r>
            <a:r>
              <a:rPr lang="en-IN" sz="2400" dirty="0" err="1">
                <a:solidFill>
                  <a:schemeClr val="tx1">
                    <a:lumMod val="95000"/>
                    <a:lumOff val="5000"/>
                  </a:schemeClr>
                </a:solidFill>
                <a:latin typeface="Arial Rounded MT Bold" panose="020F0704030504030204" pitchFamily="34" charset="0"/>
              </a:rPr>
              <a:t>Numpy</a:t>
            </a:r>
            <a:endParaRPr lang="en-IN" sz="2400" dirty="0">
              <a:solidFill>
                <a:schemeClr val="tx1">
                  <a:lumMod val="95000"/>
                  <a:lumOff val="5000"/>
                </a:schemeClr>
              </a:solidFill>
              <a:latin typeface="Arial Rounded MT Bold" panose="020F0704030504030204" pitchFamily="34" charset="0"/>
            </a:endParaRPr>
          </a:p>
          <a:p>
            <a:pPr>
              <a:buFont typeface="Wingdings" panose="05000000000000000000" pitchFamily="2" charset="2"/>
              <a:buChar char="q"/>
            </a:pPr>
            <a:r>
              <a:rPr lang="en-IN" sz="2400" dirty="0">
                <a:solidFill>
                  <a:schemeClr val="tx1">
                    <a:lumMod val="95000"/>
                    <a:lumOff val="5000"/>
                  </a:schemeClr>
                </a:solidFill>
                <a:latin typeface="Arial Rounded MT Bold" panose="020F0704030504030204" pitchFamily="34" charset="0"/>
              </a:rPr>
              <a:t>Model Selection and Training</a:t>
            </a:r>
          </a:p>
          <a:p>
            <a:pPr>
              <a:buFont typeface="Wingdings" panose="05000000000000000000" pitchFamily="2" charset="2"/>
              <a:buChar char="q"/>
            </a:pPr>
            <a:r>
              <a:rPr lang="en-IN" sz="2400" dirty="0">
                <a:solidFill>
                  <a:schemeClr val="tx1">
                    <a:lumMod val="95000"/>
                    <a:lumOff val="5000"/>
                  </a:schemeClr>
                </a:solidFill>
                <a:latin typeface="Arial Rounded MT Bold" panose="020F0704030504030204" pitchFamily="34" charset="0"/>
              </a:rPr>
              <a:t>Model Evaluation using ML Algorithms for CHD Prediction</a:t>
            </a:r>
          </a:p>
          <a:p>
            <a:pPr>
              <a:buFont typeface="Wingdings" panose="05000000000000000000" pitchFamily="2" charset="2"/>
              <a:buChar char="q"/>
            </a:pPr>
            <a:r>
              <a:rPr lang="en-IN" sz="2400" dirty="0">
                <a:solidFill>
                  <a:schemeClr val="tx1">
                    <a:lumMod val="95000"/>
                    <a:lumOff val="5000"/>
                  </a:schemeClr>
                </a:solidFill>
                <a:latin typeface="Arial Rounded MT Bold" panose="020F0704030504030204" pitchFamily="34" charset="0"/>
              </a:rPr>
              <a:t>Classification Report and Accuracy </a:t>
            </a:r>
            <a:r>
              <a:rPr lang="en-IN" sz="2400" dirty="0" err="1">
                <a:solidFill>
                  <a:schemeClr val="tx1">
                    <a:lumMod val="95000"/>
                    <a:lumOff val="5000"/>
                  </a:schemeClr>
                </a:solidFill>
                <a:latin typeface="Arial Rounded MT Bold" panose="020F0704030504030204" pitchFamily="34" charset="0"/>
              </a:rPr>
              <a:t>Explaination</a:t>
            </a:r>
            <a:endParaRPr lang="en-IN" sz="2400" dirty="0">
              <a:solidFill>
                <a:schemeClr val="tx1">
                  <a:lumMod val="95000"/>
                  <a:lumOff val="5000"/>
                </a:schemeClr>
              </a:solidFill>
              <a:latin typeface="Arial Rounded MT Bold" panose="020F0704030504030204" pitchFamily="34" charset="0"/>
            </a:endParaRPr>
          </a:p>
          <a:p>
            <a:endParaRPr lang="en-IN" dirty="0"/>
          </a:p>
        </p:txBody>
      </p:sp>
      <p:pic>
        <p:nvPicPr>
          <p:cNvPr id="4" name="Picture 2" descr="Image result for healthy heart">
            <a:extLst>
              <a:ext uri="{FF2B5EF4-FFF2-40B4-BE49-F238E27FC236}">
                <a16:creationId xmlns:a16="http://schemas.microsoft.com/office/drawing/2014/main" id="{C80C931B-BBA4-E1F4-4CF7-2DFD9A6CD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7312" y="5236050"/>
            <a:ext cx="1826701" cy="1410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092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barn(inVertical)">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barn(inVertical)">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barn(inVertical)">
                                      <p:cBhvr>
                                        <p:cTn id="40" dur="5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barn(inVertical)">
                                      <p:cBhvr>
                                        <p:cTn id="45" dur="500"/>
                                        <p:tgtEl>
                                          <p:spTgt spid="3">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Effect transition="in" filter="barn(inVertical)">
                                      <p:cBhvr>
                                        <p:cTn id="50" dur="500"/>
                                        <p:tgtEl>
                                          <p:spTgt spid="3">
                                            <p:txEl>
                                              <p:pRg st="5" end="5"/>
                                            </p:txEl>
                                          </p:spTgt>
                                        </p:tgtEl>
                                      </p:cBhvr>
                                    </p:animEffect>
                                  </p:childTnLst>
                                </p:cTn>
                              </p:par>
                              <p:par>
                                <p:cTn id="51" presetID="1" presetClass="entr" presetSubtype="0" fill="hold" nodeType="withEffect">
                                  <p:stCondLst>
                                    <p:cond delay="0"/>
                                  </p:stCondLst>
                                  <p:childTnLst>
                                    <p:set>
                                      <p:cBhvr>
                                        <p:cTn id="5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8A52B-5A90-6F5B-DFD7-0162D98CD3CA}"/>
              </a:ext>
            </a:extLst>
          </p:cNvPr>
          <p:cNvSpPr>
            <a:spLocks noGrp="1"/>
          </p:cNvSpPr>
          <p:nvPr>
            <p:ph type="title"/>
          </p:nvPr>
        </p:nvSpPr>
        <p:spPr>
          <a:xfrm>
            <a:off x="1907457" y="246936"/>
            <a:ext cx="7502800" cy="510148"/>
          </a:xfrm>
        </p:spPr>
        <p:txBody>
          <a:bodyPr>
            <a:noAutofit/>
          </a:bodyPr>
          <a:lstStyle/>
          <a:p>
            <a:r>
              <a:rPr lang="en-IN" b="1" dirty="0">
                <a:solidFill>
                  <a:schemeClr val="accent1"/>
                </a:solidFill>
                <a:latin typeface="Algerian" panose="04020705040A02060702" pitchFamily="82" charset="0"/>
              </a:rPr>
              <a:t>Data</a:t>
            </a:r>
            <a:r>
              <a:rPr lang="en-IN" dirty="0"/>
              <a:t> </a:t>
            </a:r>
            <a:r>
              <a:rPr lang="en-IN" b="1" dirty="0">
                <a:solidFill>
                  <a:schemeClr val="accent1"/>
                </a:solidFill>
                <a:latin typeface="Algerian" panose="04020705040A02060702" pitchFamily="82" charset="0"/>
              </a:rPr>
              <a:t>Dictionary</a:t>
            </a:r>
          </a:p>
        </p:txBody>
      </p:sp>
      <p:sp>
        <p:nvSpPr>
          <p:cNvPr id="3" name="Content Placeholder 2">
            <a:extLst>
              <a:ext uri="{FF2B5EF4-FFF2-40B4-BE49-F238E27FC236}">
                <a16:creationId xmlns:a16="http://schemas.microsoft.com/office/drawing/2014/main" id="{C6F0B43A-F6CF-F500-B61C-195D8A66C01A}"/>
              </a:ext>
            </a:extLst>
          </p:cNvPr>
          <p:cNvSpPr>
            <a:spLocks noGrp="1"/>
          </p:cNvSpPr>
          <p:nvPr>
            <p:ph idx="1"/>
          </p:nvPr>
        </p:nvSpPr>
        <p:spPr>
          <a:xfrm>
            <a:off x="0" y="848573"/>
            <a:ext cx="12123174" cy="6083169"/>
          </a:xfrm>
        </p:spPr>
        <p:txBody>
          <a:bodyPr>
            <a:normAutofit fontScale="62500" lnSpcReduction="20000"/>
          </a:bodyPr>
          <a:lstStyle/>
          <a:p>
            <a:pPr marL="114300" indent="0">
              <a:lnSpc>
                <a:spcPct val="80000"/>
              </a:lnSpc>
              <a:buSzPts val="1800"/>
              <a:buNone/>
            </a:pPr>
            <a:r>
              <a:rPr lang="en-US" sz="2200" b="1" dirty="0"/>
              <a:t>Demographic: </a:t>
            </a:r>
          </a:p>
          <a:p>
            <a:pPr marL="914400" indent="0">
              <a:lnSpc>
                <a:spcPct val="80000"/>
              </a:lnSpc>
              <a:buSzPts val="1800"/>
              <a:buFont typeface="Arial"/>
              <a:buNone/>
            </a:pPr>
            <a:r>
              <a:rPr lang="en-US" sz="2200" dirty="0"/>
              <a:t>• Sex: male or female ("M" or "F") </a:t>
            </a:r>
          </a:p>
          <a:p>
            <a:pPr marL="914400" indent="0">
              <a:lnSpc>
                <a:spcPct val="80000"/>
              </a:lnSpc>
              <a:buSzPts val="1800"/>
              <a:buFont typeface="Arial"/>
              <a:buNone/>
            </a:pPr>
            <a:r>
              <a:rPr lang="en-US" sz="2200" dirty="0"/>
              <a:t>• Age: Age of the patient;(Continuous - Although the recorded ages have been truncated to whole numbers, the concept of age is continuous) </a:t>
            </a:r>
          </a:p>
          <a:p>
            <a:pPr marL="114300" indent="0">
              <a:lnSpc>
                <a:spcPct val="80000"/>
              </a:lnSpc>
              <a:buSzPts val="1800"/>
              <a:buNone/>
            </a:pPr>
            <a:r>
              <a:rPr lang="en-US" sz="2200" b="1" dirty="0"/>
              <a:t>Education : </a:t>
            </a:r>
          </a:p>
          <a:p>
            <a:pPr marL="114300" indent="0">
              <a:lnSpc>
                <a:spcPct val="80000"/>
              </a:lnSpc>
              <a:buSzPts val="1800"/>
              <a:buNone/>
            </a:pPr>
            <a:r>
              <a:rPr lang="en-US" sz="2200" dirty="0"/>
              <a:t>  1 - Higher </a:t>
            </a:r>
            <a:r>
              <a:rPr lang="en-US" sz="2200" dirty="0" err="1"/>
              <a:t>Secorndary</a:t>
            </a:r>
            <a:r>
              <a:rPr lang="en-US" sz="2200" dirty="0"/>
              <a:t>, 2- Graduate, 3 - Post Graduate 4- </a:t>
            </a:r>
            <a:r>
              <a:rPr lang="en-US" sz="2200" dirty="0" err="1"/>
              <a:t>Doctarte</a:t>
            </a:r>
            <a:r>
              <a:rPr lang="en-US" sz="2200" dirty="0"/>
              <a:t> or PHD</a:t>
            </a:r>
          </a:p>
          <a:p>
            <a:pPr marL="114300" indent="0">
              <a:lnSpc>
                <a:spcPct val="80000"/>
              </a:lnSpc>
              <a:buSzPts val="1800"/>
              <a:buNone/>
            </a:pPr>
            <a:r>
              <a:rPr lang="en-US" sz="2200" b="1" dirty="0" err="1"/>
              <a:t>Behavioural</a:t>
            </a:r>
            <a:r>
              <a:rPr lang="en-US" sz="2200" b="1" dirty="0"/>
              <a:t>: </a:t>
            </a:r>
          </a:p>
          <a:p>
            <a:pPr marL="914400" indent="0">
              <a:lnSpc>
                <a:spcPct val="80000"/>
              </a:lnSpc>
              <a:buSzPts val="1800"/>
              <a:buFont typeface="Arial"/>
              <a:buNone/>
            </a:pPr>
            <a:r>
              <a:rPr lang="en-US" sz="2200" b="1" dirty="0"/>
              <a:t>• </a:t>
            </a:r>
            <a:r>
              <a:rPr lang="en-US" sz="2200" dirty="0" err="1"/>
              <a:t>is_smoking</a:t>
            </a:r>
            <a:r>
              <a:rPr lang="en-US" sz="2200" dirty="0"/>
              <a:t>: whether or not the patient is a current smoker ("YES" or "NO") </a:t>
            </a:r>
          </a:p>
          <a:p>
            <a:pPr marL="914400" indent="0">
              <a:lnSpc>
                <a:spcPct val="80000"/>
              </a:lnSpc>
              <a:buSzPts val="1800"/>
              <a:buFont typeface="Arial"/>
              <a:buNone/>
            </a:pPr>
            <a:r>
              <a:rPr lang="en-US" sz="2200" dirty="0"/>
              <a:t>• Cigs Per Day: the number of cigarettes that the person smoked on average in one day .(can be considered continuous as one can have any number of cigarettes, even half a cigarette.)</a:t>
            </a:r>
          </a:p>
          <a:p>
            <a:pPr marL="40005" lvl="0" indent="0" algn="l" rtl="0">
              <a:lnSpc>
                <a:spcPct val="90000"/>
              </a:lnSpc>
              <a:spcBef>
                <a:spcPts val="1000"/>
              </a:spcBef>
              <a:spcAft>
                <a:spcPts val="0"/>
              </a:spcAft>
              <a:buClr>
                <a:schemeClr val="dk1"/>
              </a:buClr>
              <a:buSzPct val="100000"/>
              <a:buNone/>
            </a:pPr>
            <a:r>
              <a:rPr lang="en-US" sz="2200" b="1" dirty="0"/>
              <a:t> Medical (history): </a:t>
            </a:r>
          </a:p>
          <a:p>
            <a:pPr marL="457200" lvl="0" indent="0" algn="l" rtl="0">
              <a:lnSpc>
                <a:spcPct val="90000"/>
              </a:lnSpc>
              <a:spcBef>
                <a:spcPts val="1000"/>
              </a:spcBef>
              <a:spcAft>
                <a:spcPts val="0"/>
              </a:spcAft>
              <a:buSzPct val="91836"/>
              <a:buNone/>
            </a:pPr>
            <a:r>
              <a:rPr lang="en-US" sz="2200" dirty="0"/>
              <a:t>• BP Meds: whether or not the patient was on blood pressure medication (Nominal) </a:t>
            </a:r>
          </a:p>
          <a:p>
            <a:pPr marL="457200" lvl="0" indent="0" algn="l" rtl="0">
              <a:lnSpc>
                <a:spcPct val="90000"/>
              </a:lnSpc>
              <a:spcBef>
                <a:spcPts val="1000"/>
              </a:spcBef>
              <a:spcAft>
                <a:spcPts val="0"/>
              </a:spcAft>
              <a:buSzPct val="91836"/>
              <a:buNone/>
            </a:pPr>
            <a:r>
              <a:rPr lang="en-US" sz="2200" dirty="0"/>
              <a:t>• Prevalent Stroke: whether or not the patient had previously had a stroke (Nominal) </a:t>
            </a:r>
          </a:p>
          <a:p>
            <a:pPr marL="457200" lvl="0" indent="0" algn="l" rtl="0">
              <a:lnSpc>
                <a:spcPct val="90000"/>
              </a:lnSpc>
              <a:spcBef>
                <a:spcPts val="1000"/>
              </a:spcBef>
              <a:spcAft>
                <a:spcPts val="0"/>
              </a:spcAft>
              <a:buSzPct val="91836"/>
              <a:buNone/>
            </a:pPr>
            <a:r>
              <a:rPr lang="en-US" sz="2200" dirty="0"/>
              <a:t>• Prevalent </a:t>
            </a:r>
            <a:r>
              <a:rPr lang="en-US" sz="2200" dirty="0" err="1"/>
              <a:t>Hyp</a:t>
            </a:r>
            <a:r>
              <a:rPr lang="en-US" sz="2200" dirty="0"/>
              <a:t>: whether or not the patient was hypertensive (Nominal) </a:t>
            </a:r>
          </a:p>
          <a:p>
            <a:pPr marL="457200" lvl="0" indent="0" algn="l" rtl="0">
              <a:lnSpc>
                <a:spcPct val="90000"/>
              </a:lnSpc>
              <a:spcBef>
                <a:spcPts val="1000"/>
              </a:spcBef>
              <a:spcAft>
                <a:spcPts val="0"/>
              </a:spcAft>
              <a:buSzPct val="91836"/>
              <a:buNone/>
            </a:pPr>
            <a:r>
              <a:rPr lang="en-US" sz="2200" dirty="0"/>
              <a:t>• Diabetes: whether or not the patient had diabetes (Nominal) </a:t>
            </a:r>
          </a:p>
          <a:p>
            <a:pPr marL="457200" lvl="0" indent="-308610" algn="l" rtl="0">
              <a:lnSpc>
                <a:spcPct val="90000"/>
              </a:lnSpc>
              <a:spcBef>
                <a:spcPts val="1000"/>
              </a:spcBef>
              <a:spcAft>
                <a:spcPts val="0"/>
              </a:spcAft>
              <a:buSzPct val="64285"/>
              <a:buChar char="●"/>
            </a:pPr>
            <a:r>
              <a:rPr lang="en-US" sz="2200" b="1" dirty="0"/>
              <a:t>Medical(current): </a:t>
            </a:r>
          </a:p>
          <a:p>
            <a:pPr marL="457200" lvl="0" indent="0" algn="l" rtl="0">
              <a:lnSpc>
                <a:spcPct val="90000"/>
              </a:lnSpc>
              <a:spcBef>
                <a:spcPts val="1000"/>
              </a:spcBef>
              <a:spcAft>
                <a:spcPts val="0"/>
              </a:spcAft>
              <a:buSzPct val="91836"/>
              <a:buNone/>
            </a:pPr>
            <a:r>
              <a:rPr lang="en-US" sz="2200" dirty="0"/>
              <a:t>• Tot Chol: total cholesterol level (Continuous) </a:t>
            </a:r>
          </a:p>
          <a:p>
            <a:pPr marL="457200" lvl="0" indent="0" algn="l" rtl="0">
              <a:lnSpc>
                <a:spcPct val="90000"/>
              </a:lnSpc>
              <a:spcBef>
                <a:spcPts val="1000"/>
              </a:spcBef>
              <a:spcAft>
                <a:spcPts val="0"/>
              </a:spcAft>
              <a:buSzPct val="91836"/>
              <a:buNone/>
            </a:pPr>
            <a:r>
              <a:rPr lang="en-US" sz="2200" dirty="0"/>
              <a:t>• Sys BP: systolic blood pressure (Continuous) • Dia BP: diastolic blood pressure (Continuous) </a:t>
            </a:r>
          </a:p>
          <a:p>
            <a:pPr marL="457200" lvl="0" indent="0" algn="l" rtl="0">
              <a:lnSpc>
                <a:spcPct val="90000"/>
              </a:lnSpc>
              <a:spcBef>
                <a:spcPts val="1000"/>
              </a:spcBef>
              <a:spcAft>
                <a:spcPts val="0"/>
              </a:spcAft>
              <a:buSzPct val="91836"/>
              <a:buNone/>
            </a:pPr>
            <a:r>
              <a:rPr lang="en-US" sz="2200" dirty="0"/>
              <a:t>• BMI: Body Mass Index (Continuous) </a:t>
            </a:r>
          </a:p>
          <a:p>
            <a:pPr marL="457200" lvl="0" indent="0" algn="l" rtl="0">
              <a:lnSpc>
                <a:spcPct val="90000"/>
              </a:lnSpc>
              <a:spcBef>
                <a:spcPts val="1000"/>
              </a:spcBef>
              <a:spcAft>
                <a:spcPts val="0"/>
              </a:spcAft>
              <a:buSzPct val="91836"/>
              <a:buNone/>
            </a:pPr>
            <a:r>
              <a:rPr lang="en-US" sz="2200" dirty="0"/>
              <a:t>• Heart Rate: heart rate(Continuous - In medical research, variables such as heart rate thought discrete, are considered continuous because of a large number of possible values.) </a:t>
            </a:r>
          </a:p>
          <a:p>
            <a:pPr marL="457200" lvl="0" indent="0" algn="l" rtl="0">
              <a:lnSpc>
                <a:spcPct val="90000"/>
              </a:lnSpc>
              <a:spcBef>
                <a:spcPts val="1000"/>
              </a:spcBef>
              <a:spcAft>
                <a:spcPts val="0"/>
              </a:spcAft>
              <a:buSzPct val="91836"/>
              <a:buNone/>
            </a:pPr>
            <a:r>
              <a:rPr lang="en-US" sz="2200" dirty="0"/>
              <a:t>• Glucose: glucose level (Continuous) </a:t>
            </a:r>
          </a:p>
          <a:p>
            <a:pPr marL="457200" lvl="0" indent="-308610" algn="l" rtl="0">
              <a:lnSpc>
                <a:spcPct val="90000"/>
              </a:lnSpc>
              <a:spcBef>
                <a:spcPts val="1000"/>
              </a:spcBef>
              <a:spcAft>
                <a:spcPts val="0"/>
              </a:spcAft>
              <a:buSzPct val="64285"/>
              <a:buChar char="●"/>
            </a:pPr>
            <a:r>
              <a:rPr lang="en-US" sz="2200" b="1" dirty="0"/>
              <a:t>Predict variable (desired target): </a:t>
            </a:r>
          </a:p>
          <a:p>
            <a:pPr marL="457200" lvl="0" indent="0" algn="l" rtl="0">
              <a:lnSpc>
                <a:spcPct val="90000"/>
              </a:lnSpc>
              <a:spcBef>
                <a:spcPts val="1000"/>
              </a:spcBef>
              <a:spcAft>
                <a:spcPts val="0"/>
              </a:spcAft>
              <a:buSzPct val="91836"/>
              <a:buNone/>
            </a:pPr>
            <a:r>
              <a:rPr lang="en-US" sz="2200" dirty="0"/>
              <a:t>• 10-year risk of coronary heart disease CHD (binary: “1”, means “Yes”, “0” means “No”) – DV</a:t>
            </a:r>
          </a:p>
          <a:p>
            <a:pPr marL="914400" indent="0">
              <a:lnSpc>
                <a:spcPct val="80000"/>
              </a:lnSpc>
              <a:buSzPts val="1800"/>
              <a:buFont typeface="Arial"/>
              <a:buNone/>
            </a:pPr>
            <a:endParaRPr lang="en-US" sz="1800" dirty="0"/>
          </a:p>
          <a:p>
            <a:pPr marL="914400" indent="0">
              <a:lnSpc>
                <a:spcPct val="80000"/>
              </a:lnSpc>
              <a:buSzPts val="1800"/>
              <a:buFont typeface="Arial"/>
              <a:buNone/>
            </a:pPr>
            <a:endParaRPr lang="en-US" dirty="0"/>
          </a:p>
          <a:p>
            <a:pPr marL="914400" indent="0">
              <a:lnSpc>
                <a:spcPct val="80000"/>
              </a:lnSpc>
              <a:buSzPts val="1800"/>
              <a:buFont typeface="Arial"/>
              <a:buNone/>
            </a:pPr>
            <a:endParaRPr lang="en-US" sz="1800" dirty="0"/>
          </a:p>
          <a:p>
            <a:pPr marL="914400" indent="0">
              <a:lnSpc>
                <a:spcPct val="80000"/>
              </a:lnSpc>
              <a:buSzPts val="1800"/>
              <a:buFont typeface="Arial"/>
              <a:buNone/>
            </a:pPr>
            <a:endParaRPr lang="en-US" sz="1800" dirty="0"/>
          </a:p>
          <a:p>
            <a:pPr marL="0" indent="0">
              <a:buNone/>
            </a:pPr>
            <a:endParaRPr lang="en-IN" dirty="0"/>
          </a:p>
        </p:txBody>
      </p:sp>
      <p:pic>
        <p:nvPicPr>
          <p:cNvPr id="4" name="Picture 2" descr="Image result for healthy heart">
            <a:extLst>
              <a:ext uri="{FF2B5EF4-FFF2-40B4-BE49-F238E27FC236}">
                <a16:creationId xmlns:a16="http://schemas.microsoft.com/office/drawing/2014/main" id="{28DF6228-DC5F-7CAC-B877-D1C404C1C6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4654" y="3191291"/>
            <a:ext cx="2475629" cy="1911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7994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
                                            <p:txEl>
                                              <p:pRg st="20" end="20"/>
                                            </p:txEl>
                                          </p:spTgt>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C1675-04F8-EBE3-6070-85B1D451D20F}"/>
              </a:ext>
            </a:extLst>
          </p:cNvPr>
          <p:cNvSpPr>
            <a:spLocks noGrp="1"/>
          </p:cNvSpPr>
          <p:nvPr>
            <p:ph type="title"/>
          </p:nvPr>
        </p:nvSpPr>
        <p:spPr>
          <a:xfrm>
            <a:off x="2379013" y="355092"/>
            <a:ext cx="7433974" cy="1041089"/>
          </a:xfrm>
          <a:solidFill>
            <a:srgbClr val="FFFFFF"/>
          </a:solidFill>
          <a:ln w="31750" cap="sq">
            <a:solidFill>
              <a:srgbClr val="404040"/>
            </a:solidFill>
            <a:miter lim="800000"/>
          </a:ln>
        </p:spPr>
        <p:txBody>
          <a:bodyPr vert="horz" lIns="182880" tIns="182880" rIns="182880" bIns="182880" rtlCol="0" anchor="ctr">
            <a:normAutofit/>
          </a:bodyPr>
          <a:lstStyle/>
          <a:p>
            <a:r>
              <a:rPr lang="en-IN" sz="4800" b="1" dirty="0">
                <a:solidFill>
                  <a:schemeClr val="accent1"/>
                </a:solidFill>
                <a:latin typeface="Algerian" panose="04020705040A02060702" pitchFamily="82" charset="0"/>
              </a:rPr>
              <a:t>Feature </a:t>
            </a:r>
            <a:r>
              <a:rPr lang="en-IN" sz="4800" b="1" dirty="0" err="1">
                <a:solidFill>
                  <a:schemeClr val="accent1"/>
                </a:solidFill>
                <a:latin typeface="Algerian" panose="04020705040A02060702" pitchFamily="82" charset="0"/>
              </a:rPr>
              <a:t>Discription</a:t>
            </a:r>
            <a:endParaRPr lang="en-IN" sz="4800" b="1" dirty="0">
              <a:solidFill>
                <a:schemeClr val="accent1"/>
              </a:solidFill>
              <a:latin typeface="Algerian" panose="04020705040A02060702" pitchFamily="82" charset="0"/>
            </a:endParaRPr>
          </a:p>
        </p:txBody>
      </p:sp>
      <p:pic>
        <p:nvPicPr>
          <p:cNvPr id="5" name="Content Placeholder 4">
            <a:extLst>
              <a:ext uri="{FF2B5EF4-FFF2-40B4-BE49-F238E27FC236}">
                <a16:creationId xmlns:a16="http://schemas.microsoft.com/office/drawing/2014/main" id="{55D0A2B0-A3D6-13A1-1DDB-A5253428D014}"/>
              </a:ext>
            </a:extLst>
          </p:cNvPr>
          <p:cNvPicPr>
            <a:picLocks noGrp="1" noChangeAspect="1"/>
          </p:cNvPicPr>
          <p:nvPr>
            <p:ph idx="1"/>
          </p:nvPr>
        </p:nvPicPr>
        <p:blipFill rotWithShape="1">
          <a:blip r:embed="rId2"/>
          <a:srcRect t="1476"/>
          <a:stretch/>
        </p:blipFill>
        <p:spPr>
          <a:xfrm>
            <a:off x="943897" y="1867983"/>
            <a:ext cx="10284542" cy="4493488"/>
          </a:xfrm>
        </p:spPr>
      </p:pic>
    </p:spTree>
    <p:extLst>
      <p:ext uri="{BB962C8B-B14F-4D97-AF65-F5344CB8AC3E}">
        <p14:creationId xmlns:p14="http://schemas.microsoft.com/office/powerpoint/2010/main" val="3651279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2000"/>
                                        <p:tgtEl>
                                          <p:spTgt spid="5"/>
                                        </p:tgtEl>
                                      </p:cBhvr>
                                    </p:animEffect>
                                    <p:anim calcmode="lin" valueType="num">
                                      <p:cBhvr>
                                        <p:cTn id="26" dur="2000" fill="hold"/>
                                        <p:tgtEl>
                                          <p:spTgt spid="5"/>
                                        </p:tgtEl>
                                        <p:attrNameLst>
                                          <p:attrName>ppt_w</p:attrName>
                                        </p:attrNameLst>
                                      </p:cBhvr>
                                      <p:tavLst>
                                        <p:tav tm="0" fmla="#ppt_w*sin(2.5*pi*$)">
                                          <p:val>
                                            <p:fltVal val="0"/>
                                          </p:val>
                                        </p:tav>
                                        <p:tav tm="100000">
                                          <p:val>
                                            <p:fltVal val="1"/>
                                          </p:val>
                                        </p:tav>
                                      </p:tavLst>
                                    </p:anim>
                                    <p:anim calcmode="lin" valueType="num">
                                      <p:cBhvr>
                                        <p:cTn id="27"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9334-A24A-1DE4-3FC9-039B43E4A898}"/>
              </a:ext>
            </a:extLst>
          </p:cNvPr>
          <p:cNvSpPr>
            <a:spLocks noGrp="1"/>
          </p:cNvSpPr>
          <p:nvPr>
            <p:ph type="title"/>
          </p:nvPr>
        </p:nvSpPr>
        <p:spPr>
          <a:xfrm>
            <a:off x="1700587" y="679557"/>
            <a:ext cx="8790826" cy="812042"/>
          </a:xfrm>
        </p:spPr>
        <p:txBody>
          <a:bodyPr>
            <a:normAutofit fontScale="90000"/>
          </a:bodyPr>
          <a:lstStyle/>
          <a:p>
            <a:r>
              <a:rPr lang="en-IN" sz="4800" b="1" dirty="0">
                <a:solidFill>
                  <a:schemeClr val="accent1"/>
                </a:solidFill>
                <a:latin typeface="Algerian" panose="04020705040A02060702" pitchFamily="82" charset="0"/>
              </a:rPr>
              <a:t>Summary</a:t>
            </a:r>
            <a:r>
              <a:rPr lang="en-IN" dirty="0"/>
              <a:t> </a:t>
            </a:r>
            <a:r>
              <a:rPr lang="en-IN" sz="4800" b="1" dirty="0">
                <a:solidFill>
                  <a:schemeClr val="accent1"/>
                </a:solidFill>
                <a:latin typeface="Algerian" panose="04020705040A02060702" pitchFamily="82" charset="0"/>
              </a:rPr>
              <a:t>of the project</a:t>
            </a:r>
          </a:p>
        </p:txBody>
      </p:sp>
      <p:sp>
        <p:nvSpPr>
          <p:cNvPr id="5" name="TextBox 4">
            <a:extLst>
              <a:ext uri="{FF2B5EF4-FFF2-40B4-BE49-F238E27FC236}">
                <a16:creationId xmlns:a16="http://schemas.microsoft.com/office/drawing/2014/main" id="{5435C4B7-4EFA-C92D-7B8A-F81A362182F6}"/>
              </a:ext>
            </a:extLst>
          </p:cNvPr>
          <p:cNvSpPr txBox="1"/>
          <p:nvPr/>
        </p:nvSpPr>
        <p:spPr>
          <a:xfrm>
            <a:off x="1917684" y="2023459"/>
            <a:ext cx="8573729" cy="4154984"/>
          </a:xfrm>
          <a:prstGeom prst="rect">
            <a:avLst/>
          </a:prstGeom>
          <a:noFill/>
        </p:spPr>
        <p:txBody>
          <a:bodyPr wrap="square">
            <a:spAutoFit/>
          </a:bodyPr>
          <a:lstStyle/>
          <a:p>
            <a:pPr marL="285750" indent="-285750" algn="l">
              <a:buFont typeface="Wingdings" panose="05000000000000000000" pitchFamily="2" charset="2"/>
              <a:buChar char="Ø"/>
            </a:pPr>
            <a:r>
              <a:rPr lang="en-US" sz="2400" b="0" i="0" dirty="0">
                <a:solidFill>
                  <a:srgbClr val="000000"/>
                </a:solidFill>
                <a:effectLst/>
                <a:latin typeface="Garamond" panose="02020404030301010803" pitchFamily="18" charset="0"/>
              </a:rPr>
              <a:t>The dataset contains 3390 observations with 17 features.</a:t>
            </a:r>
          </a:p>
          <a:p>
            <a:pPr marL="285750" indent="-285750" algn="l">
              <a:buFont typeface="Wingdings" panose="05000000000000000000" pitchFamily="2" charset="2"/>
              <a:buChar char="Ø"/>
            </a:pPr>
            <a:r>
              <a:rPr lang="en-US" sz="2400" b="0" i="0" dirty="0">
                <a:solidFill>
                  <a:srgbClr val="000000"/>
                </a:solidFill>
                <a:effectLst/>
                <a:latin typeface="Garamond" panose="02020404030301010803" pitchFamily="18" charset="0"/>
              </a:rPr>
              <a:t>The target variable is "</a:t>
            </a:r>
            <a:r>
              <a:rPr lang="en-US" sz="2400" b="0" i="0" dirty="0" err="1">
                <a:solidFill>
                  <a:srgbClr val="000000"/>
                </a:solidFill>
                <a:effectLst/>
                <a:latin typeface="Garamond" panose="02020404030301010803" pitchFamily="18" charset="0"/>
              </a:rPr>
              <a:t>TenYearCHD</a:t>
            </a:r>
            <a:r>
              <a:rPr lang="en-US" sz="2400" b="0" i="0" dirty="0">
                <a:solidFill>
                  <a:srgbClr val="000000"/>
                </a:solidFill>
                <a:effectLst/>
                <a:latin typeface="Garamond" panose="02020404030301010803" pitchFamily="18" charset="0"/>
              </a:rPr>
              <a:t>", which is a binary variable indicating whether patient will get coronary heart disease in next ten year or not.</a:t>
            </a:r>
          </a:p>
          <a:p>
            <a:pPr marL="285750" indent="-285750" algn="l">
              <a:buFont typeface="Wingdings" panose="05000000000000000000" pitchFamily="2" charset="2"/>
              <a:buChar char="Ø"/>
            </a:pPr>
            <a:r>
              <a:rPr lang="en-US" sz="2400" b="0" i="0" dirty="0">
                <a:solidFill>
                  <a:srgbClr val="000000"/>
                </a:solidFill>
                <a:effectLst/>
                <a:latin typeface="Garamond" panose="02020404030301010803" pitchFamily="18" charset="0"/>
              </a:rPr>
              <a:t>The goal of the project is to develop a model to predict patients who might get CHD and identify key factors contributing to Heart Disease</a:t>
            </a:r>
          </a:p>
          <a:p>
            <a:pPr marL="285750" indent="-285750" algn="l">
              <a:buFont typeface="Wingdings" panose="05000000000000000000" pitchFamily="2" charset="2"/>
              <a:buChar char="Ø"/>
            </a:pPr>
            <a:r>
              <a:rPr lang="en-US" sz="2400" b="0" i="0" dirty="0">
                <a:solidFill>
                  <a:srgbClr val="000000"/>
                </a:solidFill>
                <a:effectLst/>
                <a:latin typeface="Garamond" panose="02020404030301010803" pitchFamily="18" charset="0"/>
              </a:rPr>
              <a:t>The project will involve exploratory data analysis, feature selection, and building and evaluating machine learning models.</a:t>
            </a:r>
          </a:p>
          <a:p>
            <a:pPr marL="285750" indent="-285750" algn="l">
              <a:buFont typeface="Wingdings" panose="05000000000000000000" pitchFamily="2" charset="2"/>
              <a:buChar char="Ø"/>
            </a:pPr>
            <a:r>
              <a:rPr lang="en-US" sz="2400" b="0" i="0" dirty="0">
                <a:solidFill>
                  <a:srgbClr val="000000"/>
                </a:solidFill>
                <a:effectLst/>
                <a:latin typeface="Garamond" panose="02020404030301010803" pitchFamily="18" charset="0"/>
              </a:rPr>
              <a:t>Potential benefits of the project include improved peoples health condition.</a:t>
            </a:r>
          </a:p>
        </p:txBody>
      </p:sp>
      <p:pic>
        <p:nvPicPr>
          <p:cNvPr id="6" name="Picture 2" descr="Image result for healthy heart">
            <a:extLst>
              <a:ext uri="{FF2B5EF4-FFF2-40B4-BE49-F238E27FC236}">
                <a16:creationId xmlns:a16="http://schemas.microsoft.com/office/drawing/2014/main" id="{550E0ACF-844E-42DC-DF10-53B567C965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4316" y="5245388"/>
            <a:ext cx="1738210" cy="134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00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arn(inVertical)">
                                      <p:cBhvr>
                                        <p:cTn id="25" dur="500"/>
                                        <p:tgtEl>
                                          <p:spTgt spid="5"/>
                                        </p:tgtEl>
                                      </p:cBhvr>
                                    </p:animEffect>
                                  </p:childTnLst>
                                </p:cTn>
                              </p:par>
                              <p:par>
                                <p:cTn id="26" presetID="1"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8E4AB-87EA-FBBC-C013-F8F8AE4D4D21}"/>
              </a:ext>
            </a:extLst>
          </p:cNvPr>
          <p:cNvSpPr>
            <a:spLocks noGrp="1"/>
          </p:cNvSpPr>
          <p:nvPr>
            <p:ph type="title"/>
          </p:nvPr>
        </p:nvSpPr>
        <p:spPr>
          <a:xfrm>
            <a:off x="1090593" y="355091"/>
            <a:ext cx="9656065" cy="834612"/>
          </a:xfrm>
        </p:spPr>
        <p:txBody>
          <a:bodyPr>
            <a:normAutofit fontScale="90000"/>
          </a:bodyPr>
          <a:lstStyle/>
          <a:p>
            <a:r>
              <a:rPr lang="en-IN" sz="4800" b="1" dirty="0">
                <a:solidFill>
                  <a:schemeClr val="accent1"/>
                </a:solidFill>
                <a:latin typeface="Algerian" panose="04020705040A02060702" pitchFamily="82" charset="0"/>
              </a:rPr>
              <a:t>Exploratory</a:t>
            </a:r>
            <a:r>
              <a:rPr lang="en-IN" dirty="0"/>
              <a:t>  </a:t>
            </a:r>
            <a:r>
              <a:rPr lang="en-IN" sz="4800" b="1" dirty="0">
                <a:solidFill>
                  <a:schemeClr val="accent1"/>
                </a:solidFill>
                <a:latin typeface="Algerian" panose="04020705040A02060702" pitchFamily="82" charset="0"/>
              </a:rPr>
              <a:t>data </a:t>
            </a:r>
            <a:r>
              <a:rPr lang="en-IN" dirty="0"/>
              <a:t> </a:t>
            </a:r>
            <a:r>
              <a:rPr lang="en-IN" sz="4800" b="1" dirty="0">
                <a:solidFill>
                  <a:schemeClr val="accent1"/>
                </a:solidFill>
                <a:latin typeface="Algerian" panose="04020705040A02060702" pitchFamily="82" charset="0"/>
              </a:rPr>
              <a:t>analysis</a:t>
            </a:r>
          </a:p>
        </p:txBody>
      </p:sp>
      <p:sp>
        <p:nvSpPr>
          <p:cNvPr id="3" name="Content Placeholder 2">
            <a:extLst>
              <a:ext uri="{FF2B5EF4-FFF2-40B4-BE49-F238E27FC236}">
                <a16:creationId xmlns:a16="http://schemas.microsoft.com/office/drawing/2014/main" id="{9ECDC05F-8747-186D-A2CD-CE22F2BC9C74}"/>
              </a:ext>
            </a:extLst>
          </p:cNvPr>
          <p:cNvSpPr>
            <a:spLocks noGrp="1"/>
          </p:cNvSpPr>
          <p:nvPr>
            <p:ph idx="1"/>
          </p:nvPr>
        </p:nvSpPr>
        <p:spPr>
          <a:xfrm>
            <a:off x="1986115" y="1468006"/>
            <a:ext cx="8337755" cy="1285026"/>
          </a:xfrm>
        </p:spPr>
        <p:txBody>
          <a:bodyPr/>
          <a:lstStyle/>
          <a:p>
            <a:r>
              <a:rPr lang="en-US" b="1" i="0" dirty="0">
                <a:solidFill>
                  <a:srgbClr val="111111"/>
                </a:solidFill>
                <a:effectLst/>
                <a:latin typeface="Garamond" panose="02020404030301010803" pitchFamily="18" charset="0"/>
              </a:rPr>
              <a:t>Exploratory Data Analysis (EDA)</a:t>
            </a:r>
            <a:r>
              <a:rPr lang="en-US" b="0" i="0" dirty="0">
                <a:solidFill>
                  <a:srgbClr val="111111"/>
                </a:solidFill>
                <a:effectLst/>
                <a:latin typeface="Garamond" panose="02020404030301010803" pitchFamily="18" charset="0"/>
              </a:rPr>
              <a:t> is a fundamental step in data science projects. It involves studying and exploring datasets to understand their key characteristics, discover patterns, identify outliers, and reveal relationships between variables. Here are the primary goals of EDA:</a:t>
            </a:r>
            <a:endParaRPr lang="en-IN" dirty="0">
              <a:latin typeface="Garamond" panose="02020404030301010803" pitchFamily="18" charset="0"/>
            </a:endParaRPr>
          </a:p>
          <a:p>
            <a:endParaRPr lang="en-IN" dirty="0"/>
          </a:p>
        </p:txBody>
      </p:sp>
      <p:sp>
        <p:nvSpPr>
          <p:cNvPr id="5" name="TextBox 4">
            <a:extLst>
              <a:ext uri="{FF2B5EF4-FFF2-40B4-BE49-F238E27FC236}">
                <a16:creationId xmlns:a16="http://schemas.microsoft.com/office/drawing/2014/main" id="{A32012E4-F485-1833-6E4B-6DFC0CFE1DF2}"/>
              </a:ext>
            </a:extLst>
          </p:cNvPr>
          <p:cNvSpPr txBox="1"/>
          <p:nvPr/>
        </p:nvSpPr>
        <p:spPr>
          <a:xfrm>
            <a:off x="1326959" y="3031335"/>
            <a:ext cx="9656065" cy="2862322"/>
          </a:xfrm>
          <a:prstGeom prst="rect">
            <a:avLst/>
          </a:prstGeom>
          <a:noFill/>
        </p:spPr>
        <p:txBody>
          <a:bodyPr wrap="square">
            <a:spAutoFit/>
          </a:bodyPr>
          <a:lstStyle/>
          <a:p>
            <a:pPr algn="l"/>
            <a:r>
              <a:rPr lang="en-US" b="1" i="0" dirty="0">
                <a:solidFill>
                  <a:srgbClr val="111111"/>
                </a:solidFill>
                <a:effectLst/>
                <a:latin typeface="-apple-system"/>
              </a:rPr>
              <a:t>Data Cleaning</a:t>
            </a:r>
            <a:r>
              <a:rPr lang="en-US" b="0" i="0" dirty="0">
                <a:solidFill>
                  <a:srgbClr val="111111"/>
                </a:solidFill>
                <a:effectLst/>
                <a:latin typeface="-apple-system"/>
              </a:rPr>
              <a:t>:</a:t>
            </a:r>
          </a:p>
          <a:p>
            <a:pPr marL="742950" lvl="1" indent="-285750" algn="l">
              <a:buFont typeface="Wingdings" panose="05000000000000000000" pitchFamily="2" charset="2"/>
              <a:buChar char="§"/>
            </a:pPr>
            <a:r>
              <a:rPr lang="en-US" dirty="0">
                <a:solidFill>
                  <a:srgbClr val="111111"/>
                </a:solidFill>
                <a:latin typeface="-apple-system"/>
              </a:rPr>
              <a:t>We have around 10% missing data we’ll impute this data according to their datatypes.</a:t>
            </a:r>
          </a:p>
          <a:p>
            <a:pPr marL="742950" lvl="1" indent="-285750" algn="l">
              <a:buFont typeface="Wingdings" panose="05000000000000000000" pitchFamily="2" charset="2"/>
              <a:buChar char="§"/>
            </a:pPr>
            <a:r>
              <a:rPr lang="en-US" dirty="0">
                <a:solidFill>
                  <a:srgbClr val="111111"/>
                </a:solidFill>
                <a:latin typeface="-apple-system"/>
              </a:rPr>
              <a:t>We don’t have any</a:t>
            </a:r>
            <a:r>
              <a:rPr lang="en-US" b="0" i="0" dirty="0">
                <a:solidFill>
                  <a:srgbClr val="111111"/>
                </a:solidFill>
                <a:effectLst/>
                <a:latin typeface="-apple-system"/>
              </a:rPr>
              <a:t> duplicate values in dataset</a:t>
            </a:r>
            <a:r>
              <a:rPr lang="en-US" dirty="0">
                <a:solidFill>
                  <a:srgbClr val="111111"/>
                </a:solidFill>
                <a:latin typeface="-apple-system"/>
              </a:rPr>
              <a:t>.</a:t>
            </a:r>
          </a:p>
          <a:p>
            <a:pPr marL="742950" lvl="1" indent="-285750" algn="l">
              <a:buFont typeface="Wingdings" panose="05000000000000000000" pitchFamily="2" charset="2"/>
              <a:buChar char="§"/>
            </a:pPr>
            <a:r>
              <a:rPr lang="en-US" b="0" i="0" dirty="0">
                <a:solidFill>
                  <a:srgbClr val="111111"/>
                </a:solidFill>
                <a:effectLst/>
                <a:latin typeface="-apple-system"/>
              </a:rPr>
              <a:t>The dataset contains outliers ,</a:t>
            </a:r>
            <a:r>
              <a:rPr lang="en-US" dirty="0">
                <a:solidFill>
                  <a:srgbClr val="111111"/>
                </a:solidFill>
                <a:latin typeface="-apple-system"/>
              </a:rPr>
              <a:t>we will trat by IQR method.</a:t>
            </a:r>
            <a:endParaRPr lang="en-US" b="0" i="0" dirty="0">
              <a:solidFill>
                <a:srgbClr val="111111"/>
              </a:solidFill>
              <a:effectLst/>
              <a:latin typeface="-apple-system"/>
            </a:endParaRPr>
          </a:p>
          <a:p>
            <a:pPr algn="l"/>
            <a:r>
              <a:rPr lang="en-US" b="1" i="0" dirty="0">
                <a:solidFill>
                  <a:srgbClr val="111111"/>
                </a:solidFill>
                <a:effectLst/>
                <a:latin typeface="-apple-system"/>
              </a:rPr>
              <a:t>Descriptive Statistics</a:t>
            </a:r>
            <a:r>
              <a:rPr lang="en-US" b="0" i="0" dirty="0">
                <a:solidFill>
                  <a:srgbClr val="111111"/>
                </a:solidFill>
                <a:effectLst/>
                <a:latin typeface="-apple-system"/>
              </a:rPr>
              <a:t>:</a:t>
            </a:r>
          </a:p>
          <a:p>
            <a:pPr marL="742950" lvl="1" indent="-285750" algn="l">
              <a:buFont typeface="Wingdings" panose="05000000000000000000" pitchFamily="2" charset="2"/>
              <a:buChar char="§"/>
            </a:pPr>
            <a:r>
              <a:rPr lang="en-US" b="0" i="0" dirty="0">
                <a:solidFill>
                  <a:srgbClr val="111111"/>
                </a:solidFill>
                <a:effectLst/>
                <a:latin typeface="-apple-system"/>
              </a:rPr>
              <a:t>EDA uses statistical measures (e.g., mean, median, standard deviation, range) to understand variable tendencies, variability, and distributions</a:t>
            </a:r>
            <a:r>
              <a:rPr lang="en-US" b="0" i="0" dirty="0">
                <a:solidFill>
                  <a:srgbClr val="111111"/>
                </a:solidFill>
                <a:effectLst/>
                <a:highlight>
                  <a:srgbClr val="F9F9F9"/>
                </a:highlight>
                <a:latin typeface="-apple-system"/>
              </a:rPr>
              <a:t>.</a:t>
            </a:r>
            <a:endParaRPr lang="en-US" b="0" i="0" dirty="0">
              <a:solidFill>
                <a:srgbClr val="111111"/>
              </a:solidFill>
              <a:effectLst/>
              <a:latin typeface="-apple-system"/>
            </a:endParaRPr>
          </a:p>
          <a:p>
            <a:pPr algn="l"/>
            <a:r>
              <a:rPr lang="en-IN" b="1" i="0" dirty="0">
                <a:solidFill>
                  <a:srgbClr val="111111"/>
                </a:solidFill>
                <a:effectLst/>
                <a:latin typeface="-apple-system"/>
              </a:rPr>
              <a:t>Data Visualization</a:t>
            </a:r>
            <a:r>
              <a:rPr lang="en-IN" b="0" i="0" dirty="0">
                <a:solidFill>
                  <a:srgbClr val="111111"/>
                </a:solidFill>
                <a:effectLst/>
                <a:latin typeface="-apple-system"/>
              </a:rPr>
              <a:t>:</a:t>
            </a:r>
          </a:p>
          <a:p>
            <a:pPr marL="742950" lvl="1" indent="-285750" algn="l">
              <a:buFont typeface="Wingdings" panose="05000000000000000000" pitchFamily="2" charset="2"/>
              <a:buChar char="§"/>
            </a:pPr>
            <a:r>
              <a:rPr lang="en-IN" b="0" i="0" dirty="0">
                <a:solidFill>
                  <a:srgbClr val="111111"/>
                </a:solidFill>
                <a:effectLst/>
                <a:latin typeface="-apple-system"/>
              </a:rPr>
              <a:t>Visual techniques (histograms,  </a:t>
            </a:r>
            <a:r>
              <a:rPr lang="en-IN" b="0" i="0" dirty="0" err="1">
                <a:solidFill>
                  <a:srgbClr val="111111"/>
                </a:solidFill>
                <a:effectLst/>
                <a:latin typeface="-apple-system"/>
              </a:rPr>
              <a:t>countplot</a:t>
            </a:r>
            <a:r>
              <a:rPr lang="en-IN" b="0" i="0" dirty="0">
                <a:solidFill>
                  <a:srgbClr val="111111"/>
                </a:solidFill>
                <a:effectLst/>
                <a:latin typeface="-apple-system"/>
              </a:rPr>
              <a:t> , pie plots, etc.) represent data graphically.</a:t>
            </a:r>
          </a:p>
          <a:p>
            <a:pPr marL="742950" lvl="1" indent="-285750" algn="l">
              <a:buFont typeface="Wingdings" panose="05000000000000000000" pitchFamily="2" charset="2"/>
              <a:buChar char="§"/>
            </a:pPr>
            <a:r>
              <a:rPr lang="en-IN" b="0" i="0" dirty="0">
                <a:solidFill>
                  <a:srgbClr val="111111"/>
                </a:solidFill>
                <a:effectLst/>
                <a:latin typeface="-apple-system"/>
              </a:rPr>
              <a:t>These visualizations help identify trends, patterns, and relationships.</a:t>
            </a:r>
          </a:p>
        </p:txBody>
      </p:sp>
      <p:pic>
        <p:nvPicPr>
          <p:cNvPr id="6" name="Picture 2" descr="Image result for healthy heart">
            <a:extLst>
              <a:ext uri="{FF2B5EF4-FFF2-40B4-BE49-F238E27FC236}">
                <a16:creationId xmlns:a16="http://schemas.microsoft.com/office/drawing/2014/main" id="{0D184A50-6503-5755-E239-5E93E1449B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3870" y="5321245"/>
            <a:ext cx="1482572" cy="1144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932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barn(inVertical)">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P spid="5" grpId="0"/>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298</TotalTime>
  <Words>2278</Words>
  <Application>Microsoft Office PowerPoint</Application>
  <PresentationFormat>Widescreen</PresentationFormat>
  <Paragraphs>187</Paragraphs>
  <Slides>25</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25</vt:i4>
      </vt:variant>
    </vt:vector>
  </HeadingPairs>
  <TitlesOfParts>
    <vt:vector size="40" baseType="lpstr">
      <vt:lpstr>Algerian</vt:lpstr>
      <vt:lpstr>-apple-system</vt:lpstr>
      <vt:lpstr>Arial</vt:lpstr>
      <vt:lpstr>Arial Rounded MT Bold</vt:lpstr>
      <vt:lpstr>Bahnschrift SemiBold</vt:lpstr>
      <vt:lpstr>Berlin Sans FB</vt:lpstr>
      <vt:lpstr>Bodoni MT Black</vt:lpstr>
      <vt:lpstr>Book Antiqua</vt:lpstr>
      <vt:lpstr>Courier New</vt:lpstr>
      <vt:lpstr>Garamond</vt:lpstr>
      <vt:lpstr>Gill Sans MT</vt:lpstr>
      <vt:lpstr>Helvetica Neue</vt:lpstr>
      <vt:lpstr>Rockwell Extra Bold</vt:lpstr>
      <vt:lpstr>Wingdings</vt:lpstr>
      <vt:lpstr>Parcel</vt:lpstr>
      <vt:lpstr>Cardiovascular Health Assessment and Risk Prediction</vt:lpstr>
      <vt:lpstr>INTRODUCTION</vt:lpstr>
      <vt:lpstr>Problem statement</vt:lpstr>
      <vt:lpstr>Purpose</vt:lpstr>
      <vt:lpstr>Project structure</vt:lpstr>
      <vt:lpstr>Data Dictionary</vt:lpstr>
      <vt:lpstr>Feature Discription</vt:lpstr>
      <vt:lpstr>Summary of the project</vt:lpstr>
      <vt:lpstr>Exploratory  data  analysis</vt:lpstr>
      <vt:lpstr>Outliers in Datasets</vt:lpstr>
      <vt:lpstr>Exploration of variables using Histogram</vt:lpstr>
      <vt:lpstr>Exploration of categorical variables by gender</vt:lpstr>
      <vt:lpstr> Education wise CigsPerDay Counts </vt:lpstr>
      <vt:lpstr> How Education is related to risk of CHD? </vt:lpstr>
      <vt:lpstr>How Age is impacting risk of CHD</vt:lpstr>
      <vt:lpstr>Feature Selection by Correlation </vt:lpstr>
      <vt:lpstr>Class Distribution Of target variable</vt:lpstr>
      <vt:lpstr> Handling Imbalanced Data </vt:lpstr>
      <vt:lpstr> Model Selection and Training </vt:lpstr>
      <vt:lpstr>Model Evaluation</vt:lpstr>
      <vt:lpstr>ROC-AUC </vt:lpstr>
      <vt:lpstr>Conclusion</vt:lpstr>
      <vt:lpstr>Key findings</vt:lpstr>
      <vt:lpstr>Suggestion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Cardiovascular Health Assessment and Risk Prediction</dc:title>
  <dc:creator>Arti Yadav</dc:creator>
  <cp:lastModifiedBy>Arti Yadav</cp:lastModifiedBy>
  <cp:revision>3</cp:revision>
  <dcterms:created xsi:type="dcterms:W3CDTF">2024-04-29T10:49:18Z</dcterms:created>
  <dcterms:modified xsi:type="dcterms:W3CDTF">2024-04-29T15:47:57Z</dcterms:modified>
</cp:coreProperties>
</file>