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5" r:id="rId18"/>
    <p:sldId id="273" r:id="rId19"/>
    <p:sldId id="26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7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4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9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9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2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9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7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0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F66DEB7-5337-46C7-BB14-47B2B58C0C3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CA9CC4F-592B-4692-BC6B-F3DE06AEE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47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A97B-B4D2-5600-B388-EDD9C5DE4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b="1" dirty="0">
                <a:latin typeface="Algerian" panose="04020705040A02060702" pitchFamily="82" charset="0"/>
              </a:rPr>
              <a:t>FIFA WORLD CUP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5F88-9713-C152-5428-155116B54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Bauhaus 93" panose="04030905020B02020C02" pitchFamily="82" charset="0"/>
              </a:rPr>
              <a:t>Analysis By: Arti Yadav</a:t>
            </a:r>
          </a:p>
          <a:p>
            <a:r>
              <a:rPr lang="en-IN" sz="1500" b="1" dirty="0">
                <a:latin typeface="Berlin Sans FB" panose="020E0602020502020306" pitchFamily="34" charset="0"/>
              </a:rPr>
              <a:t>www.linkedin.com/in/arti-yadav-428b11229</a:t>
            </a:r>
          </a:p>
          <a:p>
            <a:r>
              <a:rPr lang="en-IN" sz="1500" b="1" dirty="0">
                <a:latin typeface="Berlin Sans FB" panose="020E0602020502020306" pitchFamily="34" charset="0"/>
              </a:rPr>
              <a:t>https://drive.google.com/file/d/1gVYRxEFFhIBfih1kaBj4BmGK-dtSBYAC/view?usp=drive_link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214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935304-71DA-8874-0523-8E0EDBA4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9" y="325116"/>
            <a:ext cx="5194147" cy="467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97CD2D-38CA-2ACC-DFAA-4890ADED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32" y="325116"/>
            <a:ext cx="5371609" cy="46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E1B5A-6E81-A1D2-009B-1ECC9B945318}"/>
              </a:ext>
            </a:extLst>
          </p:cNvPr>
          <p:cNvSpPr txBox="1"/>
          <p:nvPr/>
        </p:nvSpPr>
        <p:spPr>
          <a:xfrm>
            <a:off x="287902" y="5123731"/>
            <a:ext cx="5985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Rockwell" panose="02060603020205020403" pitchFamily="18" charset="0"/>
              </a:rPr>
              <a:t>Attendance can be boosting factor in winning ,as audience cheers &amp; boost the confidence of players.</a:t>
            </a:r>
            <a:endParaRPr lang="en-US" dirty="0">
              <a:latin typeface="Rockwell" panose="02060603020205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As we can see audience counts are increasing by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we can say that tournament has </a:t>
            </a:r>
            <a:r>
              <a:rPr lang="en-US" dirty="0" err="1">
                <a:latin typeface="Rockwell" panose="02060603020205020403" pitchFamily="18" charset="0"/>
              </a:rPr>
              <a:t>becaming</a:t>
            </a:r>
            <a:r>
              <a:rPr lang="en-US" dirty="0">
                <a:latin typeface="Rockwell" panose="02060603020205020403" pitchFamily="18" charset="0"/>
              </a:rPr>
              <a:t> more popular 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0A2CC-9BB6-40EE-879B-8A34CEE54393}"/>
              </a:ext>
            </a:extLst>
          </p:cNvPr>
          <p:cNvSpPr txBox="1"/>
          <p:nvPr/>
        </p:nvSpPr>
        <p:spPr>
          <a:xfrm>
            <a:off x="6545519" y="5123731"/>
            <a:ext cx="5555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As we can see Matches counts are increasing by year.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As tournament has </a:t>
            </a:r>
            <a:r>
              <a:rPr lang="en-US" b="0" i="0" dirty="0" err="1">
                <a:effectLst/>
                <a:latin typeface="Rockwell" panose="02060603020205020403" pitchFamily="18" charset="0"/>
              </a:rPr>
              <a:t>becaming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 more popular qualification gets more tougher.</a:t>
            </a:r>
          </a:p>
        </p:txBody>
      </p:sp>
    </p:spTree>
    <p:extLst>
      <p:ext uri="{BB962C8B-B14F-4D97-AF65-F5344CB8AC3E}">
        <p14:creationId xmlns:p14="http://schemas.microsoft.com/office/powerpoint/2010/main" val="347527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8D56E3E-C072-D769-7B41-B0E217E9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6" y="478786"/>
            <a:ext cx="5794095" cy="48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84CA922-175E-AD2F-75D5-930D37F2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81244"/>
            <a:ext cx="5987844" cy="49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44E87B-C01A-39F1-1E2F-3BE570F5806E}"/>
              </a:ext>
            </a:extLst>
          </p:cNvPr>
          <p:cNvSpPr txBox="1"/>
          <p:nvPr/>
        </p:nvSpPr>
        <p:spPr>
          <a:xfrm>
            <a:off x="108156" y="5453426"/>
            <a:ext cx="5879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The counts of qualified teams are increasing by year.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As tournament has becoming more popular participation &amp; qualification has increase.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CA690-AF31-3CC9-C620-D2A1D6794D6C}"/>
              </a:ext>
            </a:extLst>
          </p:cNvPr>
          <p:cNvSpPr txBox="1"/>
          <p:nvPr/>
        </p:nvSpPr>
        <p:spPr>
          <a:xfrm>
            <a:off x="6096000" y="57304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In year </a:t>
            </a:r>
            <a:r>
              <a:rPr lang="en-US" b="1" i="0" dirty="0">
                <a:effectLst/>
                <a:latin typeface="Rockwell" panose="02060603020205020403" pitchFamily="18" charset="0"/>
              </a:rPr>
              <a:t>1998 &amp; 2014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 we have seen most no. of </a:t>
            </a:r>
            <a:r>
              <a:rPr lang="en-US" b="1" i="0" dirty="0">
                <a:effectLst/>
                <a:latin typeface="Rockwell" panose="02060603020205020403" pitchFamily="18" charset="0"/>
              </a:rPr>
              <a:t>Goals Scored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18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85B243-814E-807E-F184-2AB209560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7"/>
          <a:stretch/>
        </p:blipFill>
        <p:spPr>
          <a:xfrm>
            <a:off x="5250426" y="1062785"/>
            <a:ext cx="6647855" cy="47324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A5DCB6-6AFE-70EF-28B0-4719E6928A5C}"/>
              </a:ext>
            </a:extLst>
          </p:cNvPr>
          <p:cNvSpPr txBox="1"/>
          <p:nvPr/>
        </p:nvSpPr>
        <p:spPr>
          <a:xfrm>
            <a:off x="452284" y="1394089"/>
            <a:ext cx="4345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Rockwell" panose="02060603020205020403" pitchFamily="18" charset="0"/>
              </a:rPr>
              <a:t>By above plot we can say that: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Rockwell" panose="02060603020205020403" pitchFamily="18" charset="0"/>
              </a:rPr>
              <a:t>Match Outcomes by 'Home Team' as winning is more.</a:t>
            </a:r>
            <a:r>
              <a:rPr lang="en-US" sz="2400" b="1" i="0" dirty="0">
                <a:effectLst/>
                <a:latin typeface="Rockwell" panose="02060603020205020403" pitchFamily="18" charset="0"/>
              </a:rPr>
              <a:t>[57%]</a:t>
            </a:r>
            <a:endParaRPr lang="en-US" sz="2400" b="0" i="0" dirty="0">
              <a:effectLst/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Rockwell" panose="02060603020205020403" pitchFamily="18" charset="0"/>
              </a:rPr>
              <a:t>Match Outcomes by 'Away Team' as winning is less than 'Home team'.</a:t>
            </a:r>
            <a:r>
              <a:rPr lang="en-US" sz="2400" b="1" i="0" dirty="0">
                <a:effectLst/>
                <a:latin typeface="Rockwell" panose="02060603020205020403" pitchFamily="18" charset="0"/>
              </a:rPr>
              <a:t>[20%]</a:t>
            </a:r>
            <a:endParaRPr lang="en-US" sz="2400" b="0" i="0" dirty="0">
              <a:effectLst/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Rockwell" panose="02060603020205020403" pitchFamily="18" charset="0"/>
              </a:rPr>
              <a:t>22%</a:t>
            </a:r>
            <a:r>
              <a:rPr lang="en-US" sz="2400" b="0" i="0" dirty="0">
                <a:effectLst/>
                <a:latin typeface="Rockwell" panose="02060603020205020403" pitchFamily="18" charset="0"/>
              </a:rPr>
              <a:t> outcomes of the matches are </a:t>
            </a:r>
            <a:r>
              <a:rPr lang="en-US" sz="2400" b="1" i="0" dirty="0">
                <a:effectLst/>
                <a:latin typeface="Rockwell" panose="02060603020205020403" pitchFamily="18" charset="0"/>
              </a:rPr>
              <a:t>Draw</a:t>
            </a:r>
            <a:r>
              <a:rPr lang="en-US" sz="2400" b="0" i="0" dirty="0">
                <a:effectLst/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88687-790F-60FF-C271-CED172C0A5D0}"/>
              </a:ext>
            </a:extLst>
          </p:cNvPr>
          <p:cNvSpPr txBox="1"/>
          <p:nvPr/>
        </p:nvSpPr>
        <p:spPr>
          <a:xfrm>
            <a:off x="717755" y="206477"/>
            <a:ext cx="1046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Outcomes of match by home team &amp; away team</a:t>
            </a:r>
          </a:p>
        </p:txBody>
      </p:sp>
    </p:spTree>
    <p:extLst>
      <p:ext uri="{BB962C8B-B14F-4D97-AF65-F5344CB8AC3E}">
        <p14:creationId xmlns:p14="http://schemas.microsoft.com/office/powerpoint/2010/main" val="408314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5E080DC-A6F5-F9B9-24F2-5C786097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44" y="884938"/>
            <a:ext cx="8502907" cy="497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9787D-7FE4-6A85-9768-58FCC83F628F}"/>
              </a:ext>
            </a:extLst>
          </p:cNvPr>
          <p:cNvSpPr txBox="1"/>
          <p:nvPr/>
        </p:nvSpPr>
        <p:spPr>
          <a:xfrm>
            <a:off x="1425677" y="5920319"/>
            <a:ext cx="10422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Rockwell" panose="02060603020205020403" pitchFamily="18" charset="0"/>
              </a:rPr>
              <a:t>Half-time Leads on Match Outcomes impacting more 'Home Team Win' rather than 'Away Team Win'.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B5B15-5EFD-B2A0-CA4D-C973F4FBC99C}"/>
              </a:ext>
            </a:extLst>
          </p:cNvPr>
          <p:cNvSpPr txBox="1"/>
          <p:nvPr/>
        </p:nvSpPr>
        <p:spPr>
          <a:xfrm>
            <a:off x="2615382" y="-5702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lgerian" panose="04020705040A02060702" pitchFamily="82" charset="0"/>
              </a:rPr>
              <a:t>Impact of half time</a:t>
            </a:r>
          </a:p>
        </p:txBody>
      </p:sp>
    </p:spTree>
    <p:extLst>
      <p:ext uri="{BB962C8B-B14F-4D97-AF65-F5344CB8AC3E}">
        <p14:creationId xmlns:p14="http://schemas.microsoft.com/office/powerpoint/2010/main" val="218670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610CA-BAC1-917B-125E-1080E5D0E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0" t="23641" r="14032" b="13052"/>
          <a:stretch/>
        </p:blipFill>
        <p:spPr>
          <a:xfrm>
            <a:off x="1430593" y="1740310"/>
            <a:ext cx="9330813" cy="4444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3446A-EBE3-3CC6-78FD-9FCECAF99267}"/>
              </a:ext>
            </a:extLst>
          </p:cNvPr>
          <p:cNvSpPr txBox="1"/>
          <p:nvPr/>
        </p:nvSpPr>
        <p:spPr>
          <a:xfrm>
            <a:off x="1868129" y="344129"/>
            <a:ext cx="8893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Distribution of match stages</a:t>
            </a:r>
          </a:p>
        </p:txBody>
      </p:sp>
    </p:spTree>
    <p:extLst>
      <p:ext uri="{BB962C8B-B14F-4D97-AF65-F5344CB8AC3E}">
        <p14:creationId xmlns:p14="http://schemas.microsoft.com/office/powerpoint/2010/main" val="320162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014A7-92CC-6EF8-E69E-0ECA5577D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90" t="33875" r="13065" b="1943"/>
          <a:stretch/>
        </p:blipFill>
        <p:spPr>
          <a:xfrm>
            <a:off x="1474838" y="1437968"/>
            <a:ext cx="9242323" cy="3982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DCCA0-0509-AD9E-E3C8-14B829C377E6}"/>
              </a:ext>
            </a:extLst>
          </p:cNvPr>
          <p:cNvSpPr txBox="1"/>
          <p:nvPr/>
        </p:nvSpPr>
        <p:spPr>
          <a:xfrm>
            <a:off x="835741" y="517490"/>
            <a:ext cx="109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TOP 10 Stadiums  By number of matches held</a:t>
            </a:r>
          </a:p>
        </p:txBody>
      </p:sp>
    </p:spTree>
    <p:extLst>
      <p:ext uri="{BB962C8B-B14F-4D97-AF65-F5344CB8AC3E}">
        <p14:creationId xmlns:p14="http://schemas.microsoft.com/office/powerpoint/2010/main" val="324047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D66D8-A255-01C2-F3E6-82E0A4726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1" t="20246" r="15000" b="10025"/>
          <a:stretch/>
        </p:blipFill>
        <p:spPr>
          <a:xfrm>
            <a:off x="560439" y="1543665"/>
            <a:ext cx="6725264" cy="4893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7D591-E438-E367-7978-3B19A0866518}"/>
              </a:ext>
            </a:extLst>
          </p:cNvPr>
          <p:cNvSpPr txBox="1"/>
          <p:nvPr/>
        </p:nvSpPr>
        <p:spPr>
          <a:xfrm>
            <a:off x="1189703" y="420469"/>
            <a:ext cx="109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TOP 10 City  By number of matches held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0C530-2E2C-5643-8613-5C0314CF76EE}"/>
              </a:ext>
            </a:extLst>
          </p:cNvPr>
          <p:cNvSpPr txBox="1"/>
          <p:nvPr/>
        </p:nvSpPr>
        <p:spPr>
          <a:xfrm>
            <a:off x="8259097" y="1691149"/>
            <a:ext cx="2930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Mexico City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Montevideo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err="1"/>
              <a:t>Gudalajara</a:t>
            </a: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Johannesburg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Rio De </a:t>
            </a:r>
            <a:r>
              <a:rPr lang="en-IN" sz="2800" dirty="0" err="1"/>
              <a:t>Janeirio</a:t>
            </a: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Sao Paulo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Leon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Munich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err="1"/>
              <a:t>Gelsenkirchan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0833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3F83403-F526-E683-EFEB-F8C11059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6" y="994594"/>
            <a:ext cx="5304041" cy="56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E4E454-5D13-1A58-670C-6384FD5C1425}"/>
              </a:ext>
            </a:extLst>
          </p:cNvPr>
          <p:cNvSpPr txBox="1"/>
          <p:nvPr/>
        </p:nvSpPr>
        <p:spPr>
          <a:xfrm>
            <a:off x="6552741" y="1974191"/>
            <a:ext cx="49947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Rockwell" panose="02060603020205020403" pitchFamily="18" charset="0"/>
              </a:rPr>
              <a:t>We can observe that </a:t>
            </a:r>
            <a:r>
              <a:rPr lang="en-US" sz="2400" b="0" i="0" dirty="0" err="1">
                <a:effectLst/>
                <a:latin typeface="Rockwell" panose="02060603020205020403" pitchFamily="18" charset="0"/>
              </a:rPr>
              <a:t>brazil</a:t>
            </a:r>
            <a:r>
              <a:rPr lang="en-US" sz="2400" b="0" i="0" dirty="0">
                <a:effectLst/>
                <a:latin typeface="Rockwell" panose="02060603020205020403" pitchFamily="18" charset="0"/>
              </a:rPr>
              <a:t> alone has most no. of winning percent of 25%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Rockwell" panose="02060603020205020403" pitchFamily="18" charset="0"/>
              </a:rPr>
              <a:t>Other countries than Brazil combined has 75% of winning percent.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Rockwell" panose="02060603020205020403" pitchFamily="18" charset="0"/>
              </a:rPr>
              <a:t>We can conclude that Brazil is most 'Successful Team' in the tournament.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2D63D-22DA-FB94-38E2-922DED27F2AB}"/>
              </a:ext>
            </a:extLst>
          </p:cNvPr>
          <p:cNvSpPr txBox="1"/>
          <p:nvPr/>
        </p:nvSpPr>
        <p:spPr>
          <a:xfrm>
            <a:off x="437999" y="137651"/>
            <a:ext cx="11975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Algerian" panose="04020705040A02060702" pitchFamily="82" charset="0"/>
              </a:rPr>
              <a:t>most 'Successful Team' in the tournament</a:t>
            </a:r>
            <a:endParaRPr lang="en-IN" sz="4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7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6A035B8-8D73-7AB7-CAC2-D39BB024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7" y="1221657"/>
            <a:ext cx="5476875" cy="52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1756C4-804A-2C57-F187-7F75108F5EA0}"/>
              </a:ext>
            </a:extLst>
          </p:cNvPr>
          <p:cNvSpPr txBox="1"/>
          <p:nvPr/>
        </p:nvSpPr>
        <p:spPr>
          <a:xfrm>
            <a:off x="6607278" y="1720840"/>
            <a:ext cx="48669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Rockwell" panose="02060603020205020403" pitchFamily="18" charset="0"/>
              </a:rPr>
              <a:t>We can observe that Home Team Win is more than 400 times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Rockwell" panose="02060603020205020403" pitchFamily="18" charset="0"/>
              </a:rPr>
              <a:t>We can observe that Away Team Win around 200 times.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Rockwell" panose="02060603020205020403" pitchFamily="18" charset="0"/>
              </a:rPr>
              <a:t>Also rest outcomes are Draw.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Rockwell" panose="02060603020205020403" pitchFamily="18" charset="0"/>
              </a:rPr>
              <a:t>We can conclude that Home Team has more advantage od winning tournament.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82A1E-6784-668C-C529-2DF3F39E873A}"/>
              </a:ext>
            </a:extLst>
          </p:cNvPr>
          <p:cNvSpPr txBox="1"/>
          <p:nvPr/>
        </p:nvSpPr>
        <p:spPr>
          <a:xfrm>
            <a:off x="1032386" y="157316"/>
            <a:ext cx="10707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Algerian" panose="04020705040A02060702" pitchFamily="82" charset="0"/>
              </a:rPr>
              <a:t>Did Home Team has more advantage ???</a:t>
            </a:r>
            <a:endParaRPr lang="en-IN" sz="4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1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68B3-065C-FBFE-F31B-16DF4549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080" y="313673"/>
            <a:ext cx="6446578" cy="1508760"/>
          </a:xfrm>
        </p:spPr>
        <p:txBody>
          <a:bodyPr>
            <a:normAutofit/>
          </a:bodyPr>
          <a:lstStyle/>
          <a:p>
            <a:r>
              <a:rPr lang="en-IN" sz="8000" b="1" dirty="0" err="1">
                <a:latin typeface="Algerian" panose="04020705040A02060702" pitchFamily="82" charset="0"/>
              </a:rPr>
              <a:t>CONCLusion</a:t>
            </a:r>
            <a:endParaRPr lang="en-IN" sz="8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7677-B2FC-7FFA-2ABF-A60A58DC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00" y="2060841"/>
            <a:ext cx="9784080" cy="420624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Algerian" panose="04020705040A02060702" pitchFamily="82" charset="0"/>
              </a:rPr>
              <a:t>Based on analysis of the </a:t>
            </a:r>
            <a:r>
              <a:rPr lang="en-US" b="1" i="0" dirty="0" err="1">
                <a:effectLst/>
                <a:latin typeface="Algerian" panose="04020705040A02060702" pitchFamily="82" charset="0"/>
              </a:rPr>
              <a:t>Fifa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 </a:t>
            </a:r>
            <a:r>
              <a:rPr lang="en-US" b="1" i="0" dirty="0" err="1">
                <a:effectLst/>
                <a:latin typeface="Algerian" panose="04020705040A02060702" pitchFamily="82" charset="0"/>
              </a:rPr>
              <a:t>Wc</a:t>
            </a:r>
            <a:r>
              <a:rPr lang="en-US" b="1" i="0" dirty="0">
                <a:effectLst/>
                <a:latin typeface="Algerian" panose="04020705040A02060702" pitchFamily="82" charset="0"/>
              </a:rPr>
              <a:t> dataset, we can draw the following conclusions: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By seeing the analysis we can say that </a:t>
            </a:r>
            <a:r>
              <a:rPr lang="en-US" b="1" i="0" dirty="0">
                <a:effectLst/>
                <a:latin typeface="Rockwell" panose="02060603020205020403" pitchFamily="18" charset="0"/>
              </a:rPr>
              <a:t>Brazil , Germany &amp; Italy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 are the most successful teams in tournament.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Brazil has won most no. of titles.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Germany &amp; Italy has almost equal no. of titles.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We can conclude that Brazil is most </a:t>
            </a:r>
            <a:r>
              <a:rPr lang="en-US" b="1" i="0" dirty="0">
                <a:effectLst/>
                <a:latin typeface="Rockwell" panose="02060603020205020403" pitchFamily="18" charset="0"/>
              </a:rPr>
              <a:t>'Successful Team'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 in the tournament.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Attendance can be boosting factor in winning ,as audience cheers &amp; boost the confidence of players.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Match Outcomes by 'Home Team' as winning is more.[57%]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We can conclude that Home Team has more advantage od winning tournament.</a:t>
            </a:r>
          </a:p>
          <a:p>
            <a:endParaRPr lang="en-IN" dirty="0"/>
          </a:p>
        </p:txBody>
      </p:sp>
      <p:pic>
        <p:nvPicPr>
          <p:cNvPr id="9218" name="Picture 2" descr="Image result for fifa wc">
            <a:extLst>
              <a:ext uri="{FF2B5EF4-FFF2-40B4-BE49-F238E27FC236}">
                <a16:creationId xmlns:a16="http://schemas.microsoft.com/office/drawing/2014/main" id="{190AAC5E-8E71-2573-90C0-5B35EAE4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380" y="2934007"/>
            <a:ext cx="14192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4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11E4-8444-94EE-5A41-115AF42C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58" y="333337"/>
            <a:ext cx="6053287" cy="1508760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C8B5-11AC-5BC4-D7A1-8E455004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2400" b="1" i="0" dirty="0">
                <a:effectLst/>
                <a:latin typeface="Rockwell" panose="02060603020205020403" pitchFamily="18" charset="0"/>
              </a:rPr>
              <a:t>With FIFA is in the blood of many people of the world. The FIFA World Cup is a global football competition contested by the various football-playing nations of the world. It is contested every four years and is the most prestigious and important trophy in the sport of football.</a:t>
            </a:r>
            <a:endParaRPr lang="en-IN" sz="2400" b="1" dirty="0">
              <a:latin typeface="Rockwell" panose="02060603020205020403" pitchFamily="18" charset="0"/>
            </a:endParaRPr>
          </a:p>
        </p:txBody>
      </p:sp>
      <p:pic>
        <p:nvPicPr>
          <p:cNvPr id="7170" name="Picture 2" descr="Image result for fifa wc">
            <a:extLst>
              <a:ext uri="{FF2B5EF4-FFF2-40B4-BE49-F238E27FC236}">
                <a16:creationId xmlns:a16="http://schemas.microsoft.com/office/drawing/2014/main" id="{F560DA06-E9D0-4884-722A-392CB828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07" y="3913239"/>
            <a:ext cx="5604387" cy="27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28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1E5-8172-47EB-AE1D-21DB92551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b="1" dirty="0">
                <a:latin typeface="Algerian" panose="04020705040A02060702" pitchFamily="82" charset="0"/>
              </a:rPr>
              <a:t>THANK YOU…..</a:t>
            </a:r>
          </a:p>
        </p:txBody>
      </p:sp>
      <p:pic>
        <p:nvPicPr>
          <p:cNvPr id="10246" name="Picture 6" descr="Image result for fifa wc">
            <a:extLst>
              <a:ext uri="{FF2B5EF4-FFF2-40B4-BE49-F238E27FC236}">
                <a16:creationId xmlns:a16="http://schemas.microsoft.com/office/drawing/2014/main" id="{8D002197-7029-6ADF-E28E-EB66E1F7A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57" y="4084380"/>
            <a:ext cx="2555466" cy="259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72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4EE9-B629-4EE2-1865-6DB9EB06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00" y="640080"/>
            <a:ext cx="4460462" cy="756101"/>
          </a:xfrm>
        </p:spPr>
        <p:txBody>
          <a:bodyPr>
            <a:noAutofit/>
          </a:bodyPr>
          <a:lstStyle/>
          <a:p>
            <a:br>
              <a:rPr lang="en-IN" sz="6600" b="1" i="0" dirty="0">
                <a:effectLst/>
                <a:latin typeface="Algerian" panose="04020705040A02060702" pitchFamily="82" charset="0"/>
              </a:rPr>
            </a:br>
            <a:r>
              <a:rPr lang="en-IN" sz="6600" b="1" i="0" dirty="0">
                <a:effectLst/>
                <a:latin typeface="Algerian" panose="04020705040A02060702" pitchFamily="82" charset="0"/>
              </a:rPr>
              <a:t>Purpose</a:t>
            </a:r>
            <a:br>
              <a:rPr lang="en-IN" sz="6600" b="1" i="0" dirty="0">
                <a:effectLst/>
                <a:highlight>
                  <a:srgbClr val="FFFFFF"/>
                </a:highlight>
                <a:latin typeface="Algerian" panose="04020705040A02060702" pitchFamily="82" charset="0"/>
              </a:rPr>
            </a:b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9C8C-5A02-C85A-BC43-B973A750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0" dirty="0">
                <a:effectLst/>
                <a:latin typeface="Rockwell" panose="02060603020205020403" pitchFamily="18" charset="0"/>
              </a:rPr>
              <a:t>In this project we are going to </a:t>
            </a:r>
            <a:r>
              <a:rPr lang="en-US" sz="3600" b="1" i="0" dirty="0" err="1">
                <a:effectLst/>
                <a:latin typeface="Rockwell" panose="02060603020205020403" pitchFamily="18" charset="0"/>
              </a:rPr>
              <a:t>analyse</a:t>
            </a:r>
            <a:r>
              <a:rPr lang="en-US" sz="3600" b="1" i="0" dirty="0">
                <a:effectLst/>
                <a:latin typeface="Rockwell" panose="02060603020205020403" pitchFamily="18" charset="0"/>
              </a:rPr>
              <a:t> key metrics and factors that influence the World Cup win.</a:t>
            </a:r>
            <a:endParaRPr lang="en-IN" sz="3600" b="1" dirty="0">
              <a:latin typeface="Rockwell" panose="02060603020205020403" pitchFamily="18" charset="0"/>
            </a:endParaRPr>
          </a:p>
        </p:txBody>
      </p:sp>
      <p:pic>
        <p:nvPicPr>
          <p:cNvPr id="11266" name="Picture 2" descr="Image result for goal">
            <a:extLst>
              <a:ext uri="{FF2B5EF4-FFF2-40B4-BE49-F238E27FC236}">
                <a16:creationId xmlns:a16="http://schemas.microsoft.com/office/drawing/2014/main" id="{AEBF25F1-817B-95A4-046B-9D9679DD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42" y="3932596"/>
            <a:ext cx="469982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1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E668-D62E-9241-1E33-7B900504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38" y="539815"/>
            <a:ext cx="6495739" cy="718714"/>
          </a:xfrm>
        </p:spPr>
        <p:txBody>
          <a:bodyPr>
            <a:normAutofit fontScale="90000"/>
          </a:bodyPr>
          <a:lstStyle/>
          <a:p>
            <a:br>
              <a:rPr lang="en-IN" sz="4400" b="1" i="0" dirty="0">
                <a:effectLst/>
                <a:latin typeface="Algerian" panose="04020705040A02060702" pitchFamily="82" charset="0"/>
              </a:rPr>
            </a:br>
            <a:r>
              <a:rPr lang="en-IN" sz="4900" b="1" i="0" dirty="0">
                <a:effectLst/>
                <a:latin typeface="Algerian" panose="04020705040A02060702" pitchFamily="82" charset="0"/>
              </a:rPr>
              <a:t>Dataset Description</a:t>
            </a:r>
            <a:b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25C8-190B-2E9F-9A54-BD10CEDDA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699" y="2257486"/>
            <a:ext cx="9784080" cy="420624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b="1" i="0" dirty="0">
                <a:effectLst/>
                <a:latin typeface="Algerian" panose="04020705040A02060702" pitchFamily="82" charset="0"/>
              </a:rPr>
              <a:t>we are having three different datasets: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World Cup Matches : World Cup Matches dataset shows all the results from the matches contested as part of the cups.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World Cup :The World Cups dataset shows all information about all the World Cups in history.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World Cup Players : The World Cup Players dataset shows all information about all the players and Coaches.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5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8E8F-A8C7-B35A-5280-A2DB578E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139" y="343169"/>
            <a:ext cx="7380642" cy="1508760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Algerian" panose="04020705040A02060702" pitchFamily="82" charset="0"/>
              </a:rPr>
              <a:t>Project Structure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4FB4-CCE6-229A-14A8-DA7A3219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latin typeface="Arial Rounded MT Bold" panose="020F0704030504030204" pitchFamily="34" charset="0"/>
              </a:rPr>
              <a:t>Statistical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latin typeface="Arial Rounded MT Bold" panose="020F0704030504030204" pitchFamily="34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latin typeface="Arial Rounded MT Bold" panose="020F0704030504030204" pitchFamily="34" charset="0"/>
              </a:rPr>
              <a:t>Data Modification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latin typeface="Arial Rounded MT Bold" panose="020F0704030504030204" pitchFamily="34" charset="0"/>
              </a:rPr>
              <a:t>Data 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latin typeface="Arial Rounded MT Bold" panose="020F0704030504030204" pitchFamily="34" charset="0"/>
              </a:rPr>
              <a:t>Exploratory Data Analysis (EDA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latin typeface="Arial Rounded MT Bold" panose="020F0704030504030204" pitchFamily="34" charset="0"/>
              </a:rPr>
              <a:t>Data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latin typeface="Arial Rounded MT Bold" panose="020F0704030504030204" pitchFamily="34" charset="0"/>
              </a:rPr>
              <a:t>Conclusion Of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  <p:pic>
        <p:nvPicPr>
          <p:cNvPr id="6" name="Picture 6" descr="Image result for fifa wc">
            <a:extLst>
              <a:ext uri="{FF2B5EF4-FFF2-40B4-BE49-F238E27FC236}">
                <a16:creationId xmlns:a16="http://schemas.microsoft.com/office/drawing/2014/main" id="{5DFA1ABC-E4C0-1EB9-6636-25AF517A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57" y="2818939"/>
            <a:ext cx="2555466" cy="259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010B-192B-0739-D0DC-9E9D9238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603" y="640080"/>
            <a:ext cx="7341313" cy="718714"/>
          </a:xfrm>
        </p:spPr>
        <p:txBody>
          <a:bodyPr>
            <a:normAutofit fontScale="90000"/>
          </a:bodyPr>
          <a:lstStyle/>
          <a:p>
            <a:br>
              <a:rPr lang="en-IN" sz="4400" b="1" i="0" dirty="0">
                <a:effectLst/>
                <a:highlight>
                  <a:srgbClr val="FFFFFF"/>
                </a:highlight>
                <a:latin typeface="Algerian" panose="04020705040A02060702" pitchFamily="82" charset="0"/>
              </a:rPr>
            </a:br>
            <a:r>
              <a:rPr lang="en-IN" sz="4400" b="1" i="0" dirty="0">
                <a:effectLst/>
                <a:highlight>
                  <a:srgbClr val="FFFFFF"/>
                </a:highlight>
                <a:latin typeface="Algerian" panose="04020705040A02060702" pitchFamily="82" charset="0"/>
              </a:rPr>
              <a:t>Summary of the Project</a:t>
            </a:r>
            <a:b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C3B4-3A69-BE52-22EB-EC3692BE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681" y="2237822"/>
            <a:ext cx="8147558" cy="4206240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The three dataset is used for this project.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The World Cup Matches dataset contains 4572 observations with 20 features.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The World Cup Players dataset contains 37784 observations with 9 features.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The World Cup Players dataset contains 20 observations with 10 features.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The goal of the project is to find key metrics and factors that influence the World Cup win.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The project will involve Data Cleaning , Data Pre-processing , Exploratory data analysis, and Visualization.</a:t>
            </a:r>
          </a:p>
          <a:p>
            <a:endParaRPr lang="en-IN" dirty="0"/>
          </a:p>
        </p:txBody>
      </p:sp>
      <p:pic>
        <p:nvPicPr>
          <p:cNvPr id="4" name="Picture 6" descr="Image result for fifa wc">
            <a:extLst>
              <a:ext uri="{FF2B5EF4-FFF2-40B4-BE49-F238E27FC236}">
                <a16:creationId xmlns:a16="http://schemas.microsoft.com/office/drawing/2014/main" id="{D06586B2-528A-EEAE-56B6-FED118C97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345" y="3720585"/>
            <a:ext cx="1753526" cy="259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3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370DD-15A9-9DD5-9165-D0A9988B6770}"/>
              </a:ext>
            </a:extLst>
          </p:cNvPr>
          <p:cNvSpPr txBox="1"/>
          <p:nvPr/>
        </p:nvSpPr>
        <p:spPr>
          <a:xfrm>
            <a:off x="1248696" y="1247111"/>
            <a:ext cx="1008789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Rockwell" panose="02060603020205020403" pitchFamily="18" charset="0"/>
              </a:rPr>
              <a:t>Data Cleaning: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Rockwell" panose="02060603020205020403" pitchFamily="18" charset="0"/>
              </a:rPr>
              <a:t>some column name has an excess of �' symbols, so this symbol needs to be removed  for the appropriate column name.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Rockwell" panose="02060603020205020403" pitchFamily="18" charset="0"/>
              </a:rPr>
              <a:t> We have equal no. of null values in each columns(blank rows) of Match Dataset so we should drop that rows.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Rockwell" panose="02060603020205020403" pitchFamily="18" charset="0"/>
              </a:rPr>
              <a:t>In World Cup data set, </a:t>
            </a:r>
            <a:r>
              <a:rPr lang="en-US" b="1" i="0" dirty="0">
                <a:effectLst/>
                <a:latin typeface="Rockwell" panose="02060603020205020403" pitchFamily="18" charset="0"/>
              </a:rPr>
              <a:t> we can see 'Position' &amp; 'Event' has maximum no. of  null values. but most of the data are duplicates.so instead of dropping columns we will drop null values.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Rockwell" panose="02060603020205020403" pitchFamily="18" charset="0"/>
              </a:rPr>
              <a:t>Also we need to drop the duplicates of each datasets.</a:t>
            </a:r>
            <a:endParaRPr lang="en-US" b="1" i="0" dirty="0">
              <a:effectLst/>
              <a:latin typeface="Rockwell" panose="020606030202050204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Rockwell" panose="02060603020205020403" pitchFamily="18" charset="0"/>
            </a:endParaRPr>
          </a:p>
          <a:p>
            <a:pPr algn="l"/>
            <a:r>
              <a:rPr lang="en-US" b="1" i="0" dirty="0">
                <a:effectLst/>
                <a:latin typeface="Rockwell" panose="02060603020205020403" pitchFamily="18" charset="0"/>
              </a:rPr>
              <a:t>Descriptive Statistics: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Rockwell" panose="02060603020205020403" pitchFamily="18" charset="0"/>
              </a:rPr>
              <a:t>EDA uses statistical measures (e.g., mean, median, standard deviation, range) to understand variable tendencies, variability, and distributions</a:t>
            </a:r>
            <a:r>
              <a:rPr lang="en-US" b="1" i="0" dirty="0">
                <a:effectLst/>
                <a:highlight>
                  <a:srgbClr val="F9F9F9"/>
                </a:highlight>
                <a:latin typeface="Rockwell" panose="02060603020205020403" pitchFamily="18" charset="0"/>
              </a:rPr>
              <a:t>.</a:t>
            </a:r>
          </a:p>
          <a:p>
            <a:pPr algn="l"/>
            <a:r>
              <a:rPr lang="en-IN" b="1" i="0" dirty="0">
                <a:effectLst/>
                <a:latin typeface="Rockwell" panose="02060603020205020403" pitchFamily="18" charset="0"/>
              </a:rPr>
              <a:t>Data Visualization: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Rockwell" panose="02060603020205020403" pitchFamily="18" charset="0"/>
              </a:rPr>
              <a:t>Visual techniques (</a:t>
            </a:r>
            <a:r>
              <a:rPr lang="en-IN" b="1" i="0" dirty="0" err="1">
                <a:effectLst/>
                <a:latin typeface="Rockwell" panose="02060603020205020403" pitchFamily="18" charset="0"/>
              </a:rPr>
              <a:t>Barplot</a:t>
            </a:r>
            <a:r>
              <a:rPr lang="en-IN" b="1" i="0" dirty="0">
                <a:effectLst/>
                <a:latin typeface="Rockwell" panose="02060603020205020403" pitchFamily="18" charset="0"/>
              </a:rPr>
              <a:t>,  </a:t>
            </a:r>
            <a:r>
              <a:rPr lang="en-IN" b="1" i="0" dirty="0" err="1">
                <a:effectLst/>
                <a:latin typeface="Rockwell" panose="02060603020205020403" pitchFamily="18" charset="0"/>
              </a:rPr>
              <a:t>countplot</a:t>
            </a:r>
            <a:r>
              <a:rPr lang="en-IN" b="1" i="0" dirty="0">
                <a:effectLst/>
                <a:latin typeface="Rockwell" panose="02060603020205020403" pitchFamily="18" charset="0"/>
              </a:rPr>
              <a:t> , pie </a:t>
            </a:r>
            <a:r>
              <a:rPr lang="en-IN" b="1" i="0" dirty="0" err="1">
                <a:effectLst/>
                <a:latin typeface="Rockwell" panose="02060603020205020403" pitchFamily="18" charset="0"/>
              </a:rPr>
              <a:t>plots,</a:t>
            </a:r>
            <a:r>
              <a:rPr lang="en-IN" b="1" dirty="0" err="1">
                <a:latin typeface="Rockwell" panose="02060603020205020403" pitchFamily="18" charset="0"/>
              </a:rPr>
              <a:t>boxplot</a:t>
            </a:r>
            <a:r>
              <a:rPr lang="en-IN" b="1" i="0" dirty="0">
                <a:effectLst/>
                <a:latin typeface="Rockwell" panose="02060603020205020403" pitchFamily="18" charset="0"/>
              </a:rPr>
              <a:t> etc.) represent data graphically.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Rockwell" panose="02060603020205020403" pitchFamily="18" charset="0"/>
              </a:rPr>
              <a:t>These visualizations help identify trends, patterns, and relationships.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07434-8088-6E07-0AFA-16FD9890525F}"/>
              </a:ext>
            </a:extLst>
          </p:cNvPr>
          <p:cNvSpPr txBox="1"/>
          <p:nvPr/>
        </p:nvSpPr>
        <p:spPr>
          <a:xfrm>
            <a:off x="3510116" y="334297"/>
            <a:ext cx="8239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lgerian" panose="04020705040A02060702" pitchFamily="82" charset="0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7403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10798C4-80EB-8003-EEE9-299D8189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84" y="711593"/>
            <a:ext cx="9581536" cy="4224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E59FB4C-A901-1456-FBFA-07718D039D0D}"/>
              </a:ext>
            </a:extLst>
          </p:cNvPr>
          <p:cNvSpPr txBox="1"/>
          <p:nvPr/>
        </p:nvSpPr>
        <p:spPr>
          <a:xfrm>
            <a:off x="1779638" y="5042984"/>
            <a:ext cx="10028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Rockwell" panose="02060603020205020403" pitchFamily="18" charset="0"/>
              </a:rPr>
              <a:t>From Above plots we can conclude that: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Brazil has won most no. of </a:t>
            </a:r>
            <a:r>
              <a:rPr lang="en-US" b="0" i="0" dirty="0" err="1">
                <a:effectLst/>
                <a:latin typeface="Rockwell" panose="02060603020205020403" pitchFamily="18" charset="0"/>
              </a:rPr>
              <a:t>titals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Brazil has also played more finals &amp; semifinals.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Followed by Brazil, Germany has played &amp; won most no. of </a:t>
            </a:r>
            <a:r>
              <a:rPr lang="en-US" b="0" i="0" dirty="0" err="1">
                <a:effectLst/>
                <a:latin typeface="Rockwell" panose="02060603020205020403" pitchFamily="18" charset="0"/>
              </a:rPr>
              <a:t>titals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ckwell" panose="02060603020205020403" pitchFamily="18" charset="0"/>
              </a:rPr>
              <a:t>By seeing the above plot we can say that </a:t>
            </a:r>
            <a:r>
              <a:rPr lang="en-US" b="1" i="0" dirty="0" err="1">
                <a:effectLst/>
                <a:latin typeface="Rockwell" panose="02060603020205020403" pitchFamily="18" charset="0"/>
              </a:rPr>
              <a:t>Brazil,Germany</a:t>
            </a:r>
            <a:r>
              <a:rPr lang="en-US" b="1" i="0" dirty="0">
                <a:effectLst/>
                <a:latin typeface="Rockwell" panose="02060603020205020403" pitchFamily="18" charset="0"/>
              </a:rPr>
              <a:t> &amp; Italy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 are the most </a:t>
            </a:r>
            <a:r>
              <a:rPr lang="en-US" b="0" i="0" dirty="0" err="1">
                <a:effectLst/>
                <a:latin typeface="Rockwell" panose="02060603020205020403" pitchFamily="18" charset="0"/>
              </a:rPr>
              <a:t>succesful</a:t>
            </a:r>
            <a:r>
              <a:rPr lang="en-US" b="0" i="0" dirty="0">
                <a:effectLst/>
                <a:latin typeface="Rockwell" panose="02060603020205020403" pitchFamily="18" charset="0"/>
              </a:rPr>
              <a:t> teams in tournament.</a:t>
            </a: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601CA-59CD-D767-507A-2A6340B6BF2D}"/>
              </a:ext>
            </a:extLst>
          </p:cNvPr>
          <p:cNvSpPr txBox="1"/>
          <p:nvPr/>
        </p:nvSpPr>
        <p:spPr>
          <a:xfrm>
            <a:off x="2905431" y="-29497"/>
            <a:ext cx="7777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World Cup Winning count</a:t>
            </a:r>
          </a:p>
        </p:txBody>
      </p:sp>
    </p:spTree>
    <p:extLst>
      <p:ext uri="{BB962C8B-B14F-4D97-AF65-F5344CB8AC3E}">
        <p14:creationId xmlns:p14="http://schemas.microsoft.com/office/powerpoint/2010/main" val="7129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2FB418-6089-CC20-F23A-52FF7028F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4" t="27957" r="14677" b="10107"/>
          <a:stretch/>
        </p:blipFill>
        <p:spPr>
          <a:xfrm>
            <a:off x="2054941" y="997577"/>
            <a:ext cx="8209935" cy="4247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E40400-E0BF-F72F-06E4-11E6F51F1657}"/>
              </a:ext>
            </a:extLst>
          </p:cNvPr>
          <p:cNvSpPr txBox="1"/>
          <p:nvPr/>
        </p:nvSpPr>
        <p:spPr>
          <a:xfrm>
            <a:off x="1472380" y="5491280"/>
            <a:ext cx="9247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Germany has scored most no. of Goals. [Total=222 Goals]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Followed by Germany , Brazil has scored most no. Goals. [Total=221]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Rockwell" panose="02060603020205020403" pitchFamily="18" charset="0"/>
              </a:rPr>
              <a:t>While Argentina has scored 131 Goals &amp; Italy has scored 128 Goals so far in this tournament.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956C9-4262-A29A-EFEB-C873E1A3A8EC}"/>
              </a:ext>
            </a:extLst>
          </p:cNvPr>
          <p:cNvSpPr txBox="1"/>
          <p:nvPr/>
        </p:nvSpPr>
        <p:spPr>
          <a:xfrm>
            <a:off x="2408903" y="166391"/>
            <a:ext cx="964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Goals Scored By Countries</a:t>
            </a:r>
          </a:p>
        </p:txBody>
      </p:sp>
    </p:spTree>
    <p:extLst>
      <p:ext uri="{BB962C8B-B14F-4D97-AF65-F5344CB8AC3E}">
        <p14:creationId xmlns:p14="http://schemas.microsoft.com/office/powerpoint/2010/main" val="232812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285</TotalTime>
  <Words>1005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Arial</vt:lpstr>
      <vt:lpstr>Arial Rounded MT Bold</vt:lpstr>
      <vt:lpstr>Bauhaus 93</vt:lpstr>
      <vt:lpstr>Berlin Sans FB</vt:lpstr>
      <vt:lpstr>Corbel</vt:lpstr>
      <vt:lpstr>Helvetica Neue</vt:lpstr>
      <vt:lpstr>Rockwell</vt:lpstr>
      <vt:lpstr>Wingdings</vt:lpstr>
      <vt:lpstr>Banded</vt:lpstr>
      <vt:lpstr>FIFA WORLD CUP</vt:lpstr>
      <vt:lpstr>INTRODUCTION</vt:lpstr>
      <vt:lpstr> Purpose </vt:lpstr>
      <vt:lpstr> Dataset Description </vt:lpstr>
      <vt:lpstr>Project Structure</vt:lpstr>
      <vt:lpstr> Summary of the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</dc:title>
  <dc:creator>Arti Yadav</dc:creator>
  <cp:lastModifiedBy>Arti Yadav</cp:lastModifiedBy>
  <cp:revision>2</cp:revision>
  <dcterms:created xsi:type="dcterms:W3CDTF">2024-04-15T07:12:22Z</dcterms:created>
  <dcterms:modified xsi:type="dcterms:W3CDTF">2024-04-15T11:57:56Z</dcterms:modified>
</cp:coreProperties>
</file>