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70" r:id="rId8"/>
    <p:sldId id="262" r:id="rId9"/>
    <p:sldId id="263" r:id="rId10"/>
    <p:sldId id="264" r:id="rId11"/>
    <p:sldId id="265" r:id="rId12"/>
    <p:sldId id="271" r:id="rId13"/>
    <p:sldId id="266" r:id="rId14"/>
    <p:sldId id="269" r:id="rId15"/>
    <p:sldId id="272" r:id="rId16"/>
    <p:sldId id="267" r:id="rId17"/>
    <p:sldId id="268"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3FCE44-7B83-4CB1-BCBF-DF25ECD0A3C8}" type="datetimeFigureOut">
              <a:rPr lang="en-IN" smtClean="0"/>
              <a:t>15-04-2024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46DCF2-085B-4B01-B1E7-A70FBE2FE311}" type="slidenum">
              <a:rPr lang="en-IN" smtClean="0"/>
              <a:t>‹#›</a:t>
            </a:fld>
            <a:endParaRPr lang="en-IN"/>
          </a:p>
        </p:txBody>
      </p:sp>
    </p:spTree>
    <p:extLst>
      <p:ext uri="{BB962C8B-B14F-4D97-AF65-F5344CB8AC3E}">
        <p14:creationId xmlns:p14="http://schemas.microsoft.com/office/powerpoint/2010/main" val="2284675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A46DCF2-085B-4B01-B1E7-A70FBE2FE311}" type="slidenum">
              <a:rPr lang="en-IN" smtClean="0"/>
              <a:t>6</a:t>
            </a:fld>
            <a:endParaRPr lang="en-IN"/>
          </a:p>
        </p:txBody>
      </p:sp>
    </p:spTree>
    <p:extLst>
      <p:ext uri="{BB962C8B-B14F-4D97-AF65-F5344CB8AC3E}">
        <p14:creationId xmlns:p14="http://schemas.microsoft.com/office/powerpoint/2010/main" val="1702773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A46DCF2-085B-4B01-B1E7-A70FBE2FE311}" type="slidenum">
              <a:rPr lang="en-IN" smtClean="0"/>
              <a:t>12</a:t>
            </a:fld>
            <a:endParaRPr lang="en-IN"/>
          </a:p>
        </p:txBody>
      </p:sp>
    </p:spTree>
    <p:extLst>
      <p:ext uri="{BB962C8B-B14F-4D97-AF65-F5344CB8AC3E}">
        <p14:creationId xmlns:p14="http://schemas.microsoft.com/office/powerpoint/2010/main" val="3040093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C35304-A4E2-4670-9CB9-2322C9C7F033}" type="datetimeFigureOut">
              <a:rPr lang="en-IN" smtClean="0"/>
              <a:t>15-04-2024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F7A7A4FC-587F-4B64-BAE5-1F665E4A6A25}" type="slidenum">
              <a:rPr lang="en-IN" smtClean="0"/>
              <a:t>‹#›</a:t>
            </a:fld>
            <a:endParaRPr lang="en-IN"/>
          </a:p>
        </p:txBody>
      </p:sp>
    </p:spTree>
    <p:extLst>
      <p:ext uri="{BB962C8B-B14F-4D97-AF65-F5344CB8AC3E}">
        <p14:creationId xmlns:p14="http://schemas.microsoft.com/office/powerpoint/2010/main" val="3277108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C35304-A4E2-4670-9CB9-2322C9C7F033}"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A7A4FC-587F-4B64-BAE5-1F665E4A6A25}" type="slidenum">
              <a:rPr lang="en-IN" smtClean="0"/>
              <a:t>‹#›</a:t>
            </a:fld>
            <a:endParaRPr lang="en-IN"/>
          </a:p>
        </p:txBody>
      </p:sp>
    </p:spTree>
    <p:extLst>
      <p:ext uri="{BB962C8B-B14F-4D97-AF65-F5344CB8AC3E}">
        <p14:creationId xmlns:p14="http://schemas.microsoft.com/office/powerpoint/2010/main" val="3813660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C35304-A4E2-4670-9CB9-2322C9C7F033}"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7A4FC-587F-4B64-BAE5-1F665E4A6A25}" type="slidenum">
              <a:rPr lang="en-IN" smtClean="0"/>
              <a:t>‹#›</a:t>
            </a:fld>
            <a:endParaRPr lang="en-IN"/>
          </a:p>
        </p:txBody>
      </p:sp>
    </p:spTree>
    <p:extLst>
      <p:ext uri="{BB962C8B-B14F-4D97-AF65-F5344CB8AC3E}">
        <p14:creationId xmlns:p14="http://schemas.microsoft.com/office/powerpoint/2010/main" val="455686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C35304-A4E2-4670-9CB9-2322C9C7F033}"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7A4FC-587F-4B64-BAE5-1F665E4A6A25}" type="slidenum">
              <a:rPr lang="en-IN" smtClean="0"/>
              <a:t>‹#›</a:t>
            </a:fld>
            <a:endParaRPr lang="en-IN"/>
          </a:p>
        </p:txBody>
      </p:sp>
    </p:spTree>
    <p:extLst>
      <p:ext uri="{BB962C8B-B14F-4D97-AF65-F5344CB8AC3E}">
        <p14:creationId xmlns:p14="http://schemas.microsoft.com/office/powerpoint/2010/main" val="856470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C35304-A4E2-4670-9CB9-2322C9C7F033}"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7A4FC-587F-4B64-BAE5-1F665E4A6A25}" type="slidenum">
              <a:rPr lang="en-IN" smtClean="0"/>
              <a:t>‹#›</a:t>
            </a:fld>
            <a:endParaRPr lang="en-IN"/>
          </a:p>
        </p:txBody>
      </p:sp>
    </p:spTree>
    <p:extLst>
      <p:ext uri="{BB962C8B-B14F-4D97-AF65-F5344CB8AC3E}">
        <p14:creationId xmlns:p14="http://schemas.microsoft.com/office/powerpoint/2010/main" val="745815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C35304-A4E2-4670-9CB9-2322C9C7F033}"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7A4FC-587F-4B64-BAE5-1F665E4A6A25}" type="slidenum">
              <a:rPr lang="en-IN" smtClean="0"/>
              <a:t>‹#›</a:t>
            </a:fld>
            <a:endParaRPr lang="en-IN"/>
          </a:p>
        </p:txBody>
      </p:sp>
    </p:spTree>
    <p:extLst>
      <p:ext uri="{BB962C8B-B14F-4D97-AF65-F5344CB8AC3E}">
        <p14:creationId xmlns:p14="http://schemas.microsoft.com/office/powerpoint/2010/main" val="892467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C35304-A4E2-4670-9CB9-2322C9C7F033}"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7A4FC-587F-4B64-BAE5-1F665E4A6A25}" type="slidenum">
              <a:rPr lang="en-IN" smtClean="0"/>
              <a:t>‹#›</a:t>
            </a:fld>
            <a:endParaRPr lang="en-IN"/>
          </a:p>
        </p:txBody>
      </p:sp>
    </p:spTree>
    <p:extLst>
      <p:ext uri="{BB962C8B-B14F-4D97-AF65-F5344CB8AC3E}">
        <p14:creationId xmlns:p14="http://schemas.microsoft.com/office/powerpoint/2010/main" val="3212198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C35304-A4E2-4670-9CB9-2322C9C7F033}"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7A4FC-587F-4B64-BAE5-1F665E4A6A25}" type="slidenum">
              <a:rPr lang="en-IN" smtClean="0"/>
              <a:t>‹#›</a:t>
            </a:fld>
            <a:endParaRPr lang="en-IN"/>
          </a:p>
        </p:txBody>
      </p:sp>
    </p:spTree>
    <p:extLst>
      <p:ext uri="{BB962C8B-B14F-4D97-AF65-F5344CB8AC3E}">
        <p14:creationId xmlns:p14="http://schemas.microsoft.com/office/powerpoint/2010/main" val="18704864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C35304-A4E2-4670-9CB9-2322C9C7F033}"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7A4FC-587F-4B64-BAE5-1F665E4A6A25}" type="slidenum">
              <a:rPr lang="en-IN" smtClean="0"/>
              <a:t>‹#›</a:t>
            </a:fld>
            <a:endParaRPr lang="en-IN"/>
          </a:p>
        </p:txBody>
      </p:sp>
    </p:spTree>
    <p:extLst>
      <p:ext uri="{BB962C8B-B14F-4D97-AF65-F5344CB8AC3E}">
        <p14:creationId xmlns:p14="http://schemas.microsoft.com/office/powerpoint/2010/main" val="3644930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C35304-A4E2-4670-9CB9-2322C9C7F033}"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F7A7A4FC-587F-4B64-BAE5-1F665E4A6A25}" type="slidenum">
              <a:rPr lang="en-IN" smtClean="0"/>
              <a:t>‹#›</a:t>
            </a:fld>
            <a:endParaRPr lang="en-IN"/>
          </a:p>
        </p:txBody>
      </p:sp>
    </p:spTree>
    <p:extLst>
      <p:ext uri="{BB962C8B-B14F-4D97-AF65-F5344CB8AC3E}">
        <p14:creationId xmlns:p14="http://schemas.microsoft.com/office/powerpoint/2010/main" val="33008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C35304-A4E2-4670-9CB9-2322C9C7F033}"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7A4FC-587F-4B64-BAE5-1F665E4A6A25}" type="slidenum">
              <a:rPr lang="en-IN" smtClean="0"/>
              <a:t>‹#›</a:t>
            </a:fld>
            <a:endParaRPr lang="en-IN"/>
          </a:p>
        </p:txBody>
      </p:sp>
    </p:spTree>
    <p:extLst>
      <p:ext uri="{BB962C8B-B14F-4D97-AF65-F5344CB8AC3E}">
        <p14:creationId xmlns:p14="http://schemas.microsoft.com/office/powerpoint/2010/main" val="2379033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C35304-A4E2-4670-9CB9-2322C9C7F033}"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A7A4FC-587F-4B64-BAE5-1F665E4A6A25}" type="slidenum">
              <a:rPr lang="en-IN" smtClean="0"/>
              <a:t>‹#›</a:t>
            </a:fld>
            <a:endParaRPr lang="en-IN"/>
          </a:p>
        </p:txBody>
      </p:sp>
    </p:spTree>
    <p:extLst>
      <p:ext uri="{BB962C8B-B14F-4D97-AF65-F5344CB8AC3E}">
        <p14:creationId xmlns:p14="http://schemas.microsoft.com/office/powerpoint/2010/main" val="3050714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C35304-A4E2-4670-9CB9-2322C9C7F033}" type="datetimeFigureOut">
              <a:rPr lang="en-IN" smtClean="0"/>
              <a:t>15-04-2024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A7A4FC-587F-4B64-BAE5-1F665E4A6A25}" type="slidenum">
              <a:rPr lang="en-IN" smtClean="0"/>
              <a:t>‹#›</a:t>
            </a:fld>
            <a:endParaRPr lang="en-IN"/>
          </a:p>
        </p:txBody>
      </p:sp>
    </p:spTree>
    <p:extLst>
      <p:ext uri="{BB962C8B-B14F-4D97-AF65-F5344CB8AC3E}">
        <p14:creationId xmlns:p14="http://schemas.microsoft.com/office/powerpoint/2010/main" val="1457205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C35304-A4E2-4670-9CB9-2322C9C7F033}" type="datetimeFigureOut">
              <a:rPr lang="en-IN" smtClean="0"/>
              <a:t>15-04-2024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A7A4FC-587F-4B64-BAE5-1F665E4A6A25}" type="slidenum">
              <a:rPr lang="en-IN" smtClean="0"/>
              <a:t>‹#›</a:t>
            </a:fld>
            <a:endParaRPr lang="en-IN"/>
          </a:p>
        </p:txBody>
      </p:sp>
    </p:spTree>
    <p:extLst>
      <p:ext uri="{BB962C8B-B14F-4D97-AF65-F5344CB8AC3E}">
        <p14:creationId xmlns:p14="http://schemas.microsoft.com/office/powerpoint/2010/main" val="1315147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35304-A4E2-4670-9CB9-2322C9C7F033}" type="datetimeFigureOut">
              <a:rPr lang="en-IN" smtClean="0"/>
              <a:t>15-04-2024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A7A4FC-587F-4B64-BAE5-1F665E4A6A25}" type="slidenum">
              <a:rPr lang="en-IN" smtClean="0"/>
              <a:t>‹#›</a:t>
            </a:fld>
            <a:endParaRPr lang="en-IN"/>
          </a:p>
        </p:txBody>
      </p:sp>
    </p:spTree>
    <p:extLst>
      <p:ext uri="{BB962C8B-B14F-4D97-AF65-F5344CB8AC3E}">
        <p14:creationId xmlns:p14="http://schemas.microsoft.com/office/powerpoint/2010/main" val="539772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C35304-A4E2-4670-9CB9-2322C9C7F033}"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A7A4FC-587F-4B64-BAE5-1F665E4A6A25}" type="slidenum">
              <a:rPr lang="en-IN" smtClean="0"/>
              <a:t>‹#›</a:t>
            </a:fld>
            <a:endParaRPr lang="en-IN"/>
          </a:p>
        </p:txBody>
      </p:sp>
    </p:spTree>
    <p:extLst>
      <p:ext uri="{BB962C8B-B14F-4D97-AF65-F5344CB8AC3E}">
        <p14:creationId xmlns:p14="http://schemas.microsoft.com/office/powerpoint/2010/main" val="3648702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C35304-A4E2-4670-9CB9-2322C9C7F033}"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A7A4FC-587F-4B64-BAE5-1F665E4A6A25}" type="slidenum">
              <a:rPr lang="en-IN" smtClean="0"/>
              <a:t>‹#›</a:t>
            </a:fld>
            <a:endParaRPr lang="en-IN"/>
          </a:p>
        </p:txBody>
      </p:sp>
    </p:spTree>
    <p:extLst>
      <p:ext uri="{BB962C8B-B14F-4D97-AF65-F5344CB8AC3E}">
        <p14:creationId xmlns:p14="http://schemas.microsoft.com/office/powerpoint/2010/main" val="4191322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8C35304-A4E2-4670-9CB9-2322C9C7F033}" type="datetimeFigureOut">
              <a:rPr lang="en-IN" smtClean="0"/>
              <a:t>15-04-2024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A7A4FC-587F-4B64-BAE5-1F665E4A6A25}" type="slidenum">
              <a:rPr lang="en-IN" smtClean="0"/>
              <a:t>‹#›</a:t>
            </a:fld>
            <a:endParaRPr lang="en-IN"/>
          </a:p>
        </p:txBody>
      </p:sp>
    </p:spTree>
    <p:extLst>
      <p:ext uri="{BB962C8B-B14F-4D97-AF65-F5344CB8AC3E}">
        <p14:creationId xmlns:p14="http://schemas.microsoft.com/office/powerpoint/2010/main" val="22213018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FA645-54F4-6F83-8B2D-8D559DAFD2EE}"/>
              </a:ext>
            </a:extLst>
          </p:cNvPr>
          <p:cNvSpPr>
            <a:spLocks noGrp="1"/>
          </p:cNvSpPr>
          <p:nvPr>
            <p:ph type="ctrTitle"/>
          </p:nvPr>
        </p:nvSpPr>
        <p:spPr>
          <a:xfrm>
            <a:off x="3617378" y="1906776"/>
            <a:ext cx="8574622" cy="2238203"/>
          </a:xfrm>
        </p:spPr>
        <p:txBody>
          <a:bodyPr>
            <a:noAutofit/>
          </a:bodyPr>
          <a:lstStyle/>
          <a:p>
            <a:r>
              <a:rPr lang="en-IN" sz="8800" b="1" dirty="0">
                <a:solidFill>
                  <a:srgbClr val="002060"/>
                </a:solidFill>
                <a:latin typeface="Algerian" panose="04020705040A02060702" pitchFamily="82" charset="0"/>
              </a:rPr>
              <a:t>HR Attrition Analysis</a:t>
            </a:r>
            <a:br>
              <a:rPr lang="en-IN" sz="8800" b="1" dirty="0">
                <a:solidFill>
                  <a:srgbClr val="002060"/>
                </a:solidFill>
                <a:latin typeface="Algerian" panose="04020705040A02060702" pitchFamily="82" charset="0"/>
              </a:rPr>
            </a:br>
            <a:r>
              <a:rPr lang="en-IN" sz="2400" b="1" dirty="0">
                <a:solidFill>
                  <a:srgbClr val="002060"/>
                </a:solidFill>
                <a:latin typeface="Algerian" panose="04020705040A02060702" pitchFamily="82" charset="0"/>
              </a:rPr>
              <a:t>(Project By: Arti Yadav)</a:t>
            </a:r>
          </a:p>
        </p:txBody>
      </p:sp>
      <p:sp>
        <p:nvSpPr>
          <p:cNvPr id="4" name="TextBox 3">
            <a:extLst>
              <a:ext uri="{FF2B5EF4-FFF2-40B4-BE49-F238E27FC236}">
                <a16:creationId xmlns:a16="http://schemas.microsoft.com/office/drawing/2014/main" id="{0844C79C-C466-E8FA-22CA-4C1200CD4A47}"/>
              </a:ext>
            </a:extLst>
          </p:cNvPr>
          <p:cNvSpPr txBox="1"/>
          <p:nvPr/>
        </p:nvSpPr>
        <p:spPr>
          <a:xfrm>
            <a:off x="2517057" y="4218657"/>
            <a:ext cx="9674943" cy="646331"/>
          </a:xfrm>
          <a:prstGeom prst="rect">
            <a:avLst/>
          </a:prstGeom>
          <a:noFill/>
        </p:spPr>
        <p:txBody>
          <a:bodyPr wrap="square">
            <a:spAutoFit/>
          </a:bodyPr>
          <a:lstStyle/>
          <a:p>
            <a:pPr algn="r"/>
            <a:r>
              <a:rPr lang="en-IN" sz="1800" dirty="0">
                <a:solidFill>
                  <a:schemeClr val="accent1">
                    <a:lumMod val="50000"/>
                  </a:schemeClr>
                </a:solidFill>
                <a:latin typeface="Berlin Sans FB" panose="020E0602020502020306" pitchFamily="34" charset="0"/>
              </a:rPr>
              <a:t>www.linkedin.com/in/arti-yadav-428b11229</a:t>
            </a:r>
          </a:p>
          <a:p>
            <a:pPr algn="r"/>
            <a:r>
              <a:rPr lang="en-IN" sz="1800" dirty="0">
                <a:solidFill>
                  <a:schemeClr val="accent1">
                    <a:lumMod val="50000"/>
                  </a:schemeClr>
                </a:solidFill>
                <a:latin typeface="Berlin Sans FB" panose="020E0602020502020306" pitchFamily="34" charset="0"/>
              </a:rPr>
              <a:t>https://drive.google.com/file/d/1gVYRxEFFhIBfih1kaBj4BmGK-dtSBYAC/view?usp=drive_link</a:t>
            </a:r>
          </a:p>
        </p:txBody>
      </p:sp>
    </p:spTree>
    <p:extLst>
      <p:ext uri="{BB962C8B-B14F-4D97-AF65-F5344CB8AC3E}">
        <p14:creationId xmlns:p14="http://schemas.microsoft.com/office/powerpoint/2010/main" val="3688223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3A69FF-40EA-DA37-B9B3-C22D9CCA6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815723" y="564098"/>
            <a:ext cx="5909310" cy="6351644"/>
          </a:xfrm>
          <a:prstGeom prst="rect">
            <a:avLst/>
          </a:prstGeom>
        </p:spPr>
      </p:pic>
      <p:sp>
        <p:nvSpPr>
          <p:cNvPr id="4" name="TextBox 3">
            <a:extLst>
              <a:ext uri="{FF2B5EF4-FFF2-40B4-BE49-F238E27FC236}">
                <a16:creationId xmlns:a16="http://schemas.microsoft.com/office/drawing/2014/main" id="{F4499359-AD97-445D-2C2D-1D3A34DEF3F9}"/>
              </a:ext>
            </a:extLst>
          </p:cNvPr>
          <p:cNvSpPr txBox="1"/>
          <p:nvPr/>
        </p:nvSpPr>
        <p:spPr>
          <a:xfrm>
            <a:off x="2173579" y="1414529"/>
            <a:ext cx="3293806" cy="5016758"/>
          </a:xfrm>
          <a:prstGeom prst="rect">
            <a:avLst/>
          </a:prstGeom>
          <a:noFill/>
        </p:spPr>
        <p:txBody>
          <a:bodyPr wrap="square" rtlCol="0">
            <a:spAutoFit/>
          </a:bodyPr>
          <a:lstStyle/>
          <a:p>
            <a:r>
              <a:rPr lang="en-US" sz="1600" b="1" dirty="0">
                <a:solidFill>
                  <a:srgbClr val="002060"/>
                </a:solidFill>
              </a:rPr>
              <a:t>From this </a:t>
            </a:r>
            <a:r>
              <a:rPr lang="en-US" sz="1600" b="1" dirty="0" err="1">
                <a:solidFill>
                  <a:srgbClr val="002060"/>
                </a:solidFill>
              </a:rPr>
              <a:t>countplot</a:t>
            </a:r>
            <a:r>
              <a:rPr lang="en-US" sz="1600" b="1" dirty="0">
                <a:solidFill>
                  <a:srgbClr val="002060"/>
                </a:solidFill>
              </a:rPr>
              <a:t> we can observe:</a:t>
            </a:r>
          </a:p>
          <a:p>
            <a:endParaRPr lang="en-US" sz="1600" b="1" dirty="0">
              <a:solidFill>
                <a:srgbClr val="002060"/>
              </a:solidFill>
            </a:endParaRPr>
          </a:p>
          <a:p>
            <a:r>
              <a:rPr lang="en-US" sz="1600" b="1" dirty="0">
                <a:solidFill>
                  <a:srgbClr val="002060"/>
                </a:solidFill>
              </a:rPr>
              <a:t>* We can see Gender-wise </a:t>
            </a:r>
            <a:r>
              <a:rPr lang="en-US" sz="1600" b="1" dirty="0" err="1">
                <a:solidFill>
                  <a:srgbClr val="002060"/>
                </a:solidFill>
              </a:rPr>
              <a:t>countplot</a:t>
            </a:r>
            <a:r>
              <a:rPr lang="en-US" sz="1600" b="1" dirty="0">
                <a:solidFill>
                  <a:srgbClr val="002060"/>
                </a:solidFill>
              </a:rPr>
              <a:t> data for all the categorical columns.</a:t>
            </a:r>
          </a:p>
          <a:p>
            <a:endParaRPr lang="en-US" sz="1600" b="1" dirty="0">
              <a:solidFill>
                <a:srgbClr val="002060"/>
              </a:solidFill>
            </a:endParaRPr>
          </a:p>
          <a:p>
            <a:r>
              <a:rPr lang="en-US" sz="1600" b="1" dirty="0">
                <a:solidFill>
                  <a:srgbClr val="002060"/>
                </a:solidFill>
              </a:rPr>
              <a:t>* We can get Idea various categorical sub-values and their frequency with reference to Gender of employees.</a:t>
            </a:r>
          </a:p>
          <a:p>
            <a:endParaRPr lang="en-US" sz="1600" b="1" dirty="0">
              <a:solidFill>
                <a:srgbClr val="002060"/>
              </a:solidFill>
            </a:endParaRPr>
          </a:p>
          <a:p>
            <a:r>
              <a:rPr lang="en-US" sz="1600" b="1" dirty="0">
                <a:solidFill>
                  <a:srgbClr val="002060"/>
                </a:solidFill>
              </a:rPr>
              <a:t>* Attrition rate is greater in Male than Female employees.</a:t>
            </a:r>
          </a:p>
          <a:p>
            <a:endParaRPr lang="en-US" sz="1600" b="1" dirty="0">
              <a:solidFill>
                <a:srgbClr val="002060"/>
              </a:solidFill>
            </a:endParaRPr>
          </a:p>
          <a:p>
            <a:r>
              <a:rPr lang="en-US" sz="1600" b="1" dirty="0">
                <a:solidFill>
                  <a:srgbClr val="002060"/>
                </a:solidFill>
              </a:rPr>
              <a:t>We can also see that males are leading in every </a:t>
            </a:r>
            <a:r>
              <a:rPr lang="en-US" sz="1600" b="1" dirty="0" err="1">
                <a:solidFill>
                  <a:srgbClr val="002060"/>
                </a:solidFill>
              </a:rPr>
              <a:t>countplot</a:t>
            </a:r>
            <a:r>
              <a:rPr lang="en-US" sz="1600" b="1" dirty="0">
                <a:solidFill>
                  <a:srgbClr val="002060"/>
                </a:solidFill>
              </a:rPr>
              <a:t> which suggest that female employees are struggling or lagging behind somewhat in the corporate world.</a:t>
            </a:r>
            <a:endParaRPr lang="en-IN" sz="1600" b="1" dirty="0">
              <a:solidFill>
                <a:srgbClr val="002060"/>
              </a:solidFill>
            </a:endParaRPr>
          </a:p>
        </p:txBody>
      </p:sp>
      <p:sp>
        <p:nvSpPr>
          <p:cNvPr id="5" name="TextBox 4">
            <a:extLst>
              <a:ext uri="{FF2B5EF4-FFF2-40B4-BE49-F238E27FC236}">
                <a16:creationId xmlns:a16="http://schemas.microsoft.com/office/drawing/2014/main" id="{8AC45E63-6849-0C88-04AB-E3E35BC5A739}"/>
              </a:ext>
            </a:extLst>
          </p:cNvPr>
          <p:cNvSpPr txBox="1"/>
          <p:nvPr/>
        </p:nvSpPr>
        <p:spPr>
          <a:xfrm>
            <a:off x="1996598" y="163425"/>
            <a:ext cx="9665109" cy="461665"/>
          </a:xfrm>
          <a:prstGeom prst="rect">
            <a:avLst/>
          </a:prstGeom>
          <a:noFill/>
        </p:spPr>
        <p:txBody>
          <a:bodyPr wrap="square" rtlCol="0">
            <a:spAutoFit/>
          </a:bodyPr>
          <a:lstStyle/>
          <a:p>
            <a:r>
              <a:rPr lang="en-US" sz="2400" b="1" dirty="0">
                <a:solidFill>
                  <a:srgbClr val="002060"/>
                </a:solidFill>
                <a:latin typeface="Algerian" panose="04020705040A02060702" pitchFamily="82" charset="0"/>
              </a:rPr>
              <a:t>Gender Wise Exploration of Categorical Features</a:t>
            </a:r>
            <a:endParaRPr lang="en-IN" sz="2400" b="1"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1036763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67F608-AFB3-E14B-9289-DA13ED2714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4826" y="796413"/>
            <a:ext cx="5895167" cy="5958347"/>
          </a:xfrm>
          <a:prstGeom prst="rect">
            <a:avLst/>
          </a:prstGeom>
        </p:spPr>
      </p:pic>
      <p:sp>
        <p:nvSpPr>
          <p:cNvPr id="4" name="TextBox 3">
            <a:extLst>
              <a:ext uri="{FF2B5EF4-FFF2-40B4-BE49-F238E27FC236}">
                <a16:creationId xmlns:a16="http://schemas.microsoft.com/office/drawing/2014/main" id="{38C22028-D8B7-F650-58A9-57E9ACB8FA23}"/>
              </a:ext>
            </a:extLst>
          </p:cNvPr>
          <p:cNvSpPr txBox="1"/>
          <p:nvPr/>
        </p:nvSpPr>
        <p:spPr>
          <a:xfrm>
            <a:off x="1907458" y="999338"/>
            <a:ext cx="3942736" cy="5755422"/>
          </a:xfrm>
          <a:prstGeom prst="rect">
            <a:avLst/>
          </a:prstGeom>
          <a:noFill/>
        </p:spPr>
        <p:txBody>
          <a:bodyPr wrap="square" rtlCol="0">
            <a:spAutoFit/>
          </a:bodyPr>
          <a:lstStyle/>
          <a:p>
            <a:r>
              <a:rPr lang="en-US" sz="1600" b="1" dirty="0">
                <a:solidFill>
                  <a:srgbClr val="002060"/>
                </a:solidFill>
              </a:rPr>
              <a:t>From above plots we can easily see the distribution of various numerical attributes within the ranges. </a:t>
            </a:r>
          </a:p>
          <a:p>
            <a:endParaRPr lang="en-US" sz="1600" b="1" dirty="0">
              <a:solidFill>
                <a:srgbClr val="002060"/>
              </a:solidFill>
            </a:endParaRPr>
          </a:p>
          <a:p>
            <a:r>
              <a:rPr lang="en-US" sz="1600" b="1" dirty="0" err="1">
                <a:solidFill>
                  <a:srgbClr val="002060"/>
                </a:solidFill>
              </a:rPr>
              <a:t>Volinplot</a:t>
            </a:r>
            <a:r>
              <a:rPr lang="en-US" sz="1600" b="1" dirty="0">
                <a:solidFill>
                  <a:srgbClr val="002060"/>
                </a:solidFill>
              </a:rPr>
              <a:t> is easy to interpret and to get insights from numerical columns. It can also detect any outliers present in Data Set.</a:t>
            </a:r>
          </a:p>
          <a:p>
            <a:endParaRPr lang="en-US" sz="1600" b="1" dirty="0">
              <a:solidFill>
                <a:srgbClr val="002060"/>
              </a:solidFill>
            </a:endParaRPr>
          </a:p>
          <a:p>
            <a:r>
              <a:rPr lang="en-US" sz="1600" b="1" dirty="0">
                <a:solidFill>
                  <a:srgbClr val="002060"/>
                </a:solidFill>
              </a:rPr>
              <a:t>We can observe:</a:t>
            </a:r>
          </a:p>
          <a:p>
            <a:endParaRPr lang="en-US" sz="1600" b="1" dirty="0">
              <a:solidFill>
                <a:srgbClr val="002060"/>
              </a:solidFill>
            </a:endParaRPr>
          </a:p>
          <a:p>
            <a:r>
              <a:rPr lang="en-US" sz="1600" b="1" dirty="0">
                <a:solidFill>
                  <a:srgbClr val="002060"/>
                </a:solidFill>
              </a:rPr>
              <a:t>* For all attributes for both Genders distribution is mostly even. </a:t>
            </a:r>
          </a:p>
          <a:p>
            <a:endParaRPr lang="en-US" sz="1600" b="1" dirty="0">
              <a:solidFill>
                <a:srgbClr val="002060"/>
              </a:solidFill>
            </a:endParaRPr>
          </a:p>
          <a:p>
            <a:r>
              <a:rPr lang="en-US" sz="1600" b="1" dirty="0">
                <a:solidFill>
                  <a:srgbClr val="002060"/>
                </a:solidFill>
              </a:rPr>
              <a:t>* Avg Age of </a:t>
            </a:r>
            <a:r>
              <a:rPr lang="en-US" sz="1600" b="1" dirty="0" err="1">
                <a:solidFill>
                  <a:srgbClr val="002060"/>
                </a:solidFill>
              </a:rPr>
              <a:t>emplyees</a:t>
            </a:r>
            <a:r>
              <a:rPr lang="en-US" sz="1600" b="1" dirty="0">
                <a:solidFill>
                  <a:srgbClr val="002060"/>
                </a:solidFill>
              </a:rPr>
              <a:t> lies between 30-40 years. Distance from home for the most of the employees lies within 2-10 KMs.</a:t>
            </a:r>
          </a:p>
          <a:p>
            <a:endParaRPr lang="en-US" sz="1600" b="1" dirty="0">
              <a:solidFill>
                <a:srgbClr val="002060"/>
              </a:solidFill>
            </a:endParaRPr>
          </a:p>
          <a:p>
            <a:r>
              <a:rPr lang="en-US" sz="1600" b="1" dirty="0">
                <a:solidFill>
                  <a:srgbClr val="002060"/>
                </a:solidFill>
              </a:rPr>
              <a:t>* We can see the distribution of monthly income lies between 2500-5000</a:t>
            </a:r>
          </a:p>
          <a:p>
            <a:endParaRPr lang="en-US" sz="1600" b="1" dirty="0">
              <a:solidFill>
                <a:srgbClr val="002060"/>
              </a:solidFill>
            </a:endParaRPr>
          </a:p>
          <a:p>
            <a:r>
              <a:rPr lang="en-US" sz="1600" b="1" dirty="0">
                <a:solidFill>
                  <a:srgbClr val="002060"/>
                </a:solidFill>
              </a:rPr>
              <a:t>* </a:t>
            </a:r>
            <a:r>
              <a:rPr lang="en-US" sz="1600" b="1" dirty="0" err="1">
                <a:solidFill>
                  <a:srgbClr val="002060"/>
                </a:solidFill>
              </a:rPr>
              <a:t>Similary</a:t>
            </a:r>
            <a:r>
              <a:rPr lang="en-US" sz="1600" b="1" dirty="0">
                <a:solidFill>
                  <a:srgbClr val="002060"/>
                </a:solidFill>
              </a:rPr>
              <a:t> we can interpret the plot for other attributes present.</a:t>
            </a:r>
            <a:endParaRPr lang="en-IN" sz="1600" b="1" dirty="0">
              <a:solidFill>
                <a:srgbClr val="002060"/>
              </a:solidFill>
            </a:endParaRPr>
          </a:p>
        </p:txBody>
      </p:sp>
      <p:sp>
        <p:nvSpPr>
          <p:cNvPr id="6" name="TextBox 5">
            <a:extLst>
              <a:ext uri="{FF2B5EF4-FFF2-40B4-BE49-F238E27FC236}">
                <a16:creationId xmlns:a16="http://schemas.microsoft.com/office/drawing/2014/main" id="{38D627FD-7D28-19CE-4D5F-9998B3ED4033}"/>
              </a:ext>
            </a:extLst>
          </p:cNvPr>
          <p:cNvSpPr txBox="1"/>
          <p:nvPr/>
        </p:nvSpPr>
        <p:spPr>
          <a:xfrm>
            <a:off x="1907458" y="189411"/>
            <a:ext cx="9389806" cy="523220"/>
          </a:xfrm>
          <a:prstGeom prst="rect">
            <a:avLst/>
          </a:prstGeom>
          <a:noFill/>
        </p:spPr>
        <p:txBody>
          <a:bodyPr wrap="square">
            <a:spAutoFit/>
          </a:bodyPr>
          <a:lstStyle/>
          <a:p>
            <a:r>
              <a:rPr lang="en-US" sz="2800" b="1" dirty="0">
                <a:solidFill>
                  <a:srgbClr val="002060"/>
                </a:solidFill>
                <a:latin typeface="Algerian" panose="04020705040A02060702" pitchFamily="82" charset="0"/>
              </a:rPr>
              <a:t>Gender Wise Exploration of Numerical Features</a:t>
            </a:r>
            <a:endParaRPr lang="en-IN" sz="2800" b="1"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1595081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80DFBB-F603-74CE-0B7A-99BAA6B40E4C}"/>
              </a:ext>
            </a:extLst>
          </p:cNvPr>
          <p:cNvSpPr txBox="1"/>
          <p:nvPr/>
        </p:nvSpPr>
        <p:spPr>
          <a:xfrm>
            <a:off x="3775588" y="324464"/>
            <a:ext cx="8770374" cy="1015663"/>
          </a:xfrm>
          <a:prstGeom prst="rect">
            <a:avLst/>
          </a:prstGeom>
          <a:noFill/>
        </p:spPr>
        <p:txBody>
          <a:bodyPr wrap="square" rtlCol="0">
            <a:spAutoFit/>
          </a:bodyPr>
          <a:lstStyle/>
          <a:p>
            <a:r>
              <a:rPr lang="en-IN" sz="6000" b="1" dirty="0">
                <a:solidFill>
                  <a:srgbClr val="002060"/>
                </a:solidFill>
                <a:latin typeface="Algerian" panose="04020705040A02060702" pitchFamily="82" charset="0"/>
              </a:rPr>
              <a:t>Correlation </a:t>
            </a:r>
          </a:p>
        </p:txBody>
      </p:sp>
      <p:sp>
        <p:nvSpPr>
          <p:cNvPr id="3" name="TextBox 2">
            <a:extLst>
              <a:ext uri="{FF2B5EF4-FFF2-40B4-BE49-F238E27FC236}">
                <a16:creationId xmlns:a16="http://schemas.microsoft.com/office/drawing/2014/main" id="{D50573FB-0169-9A5D-9327-7D23D1BA8EE7}"/>
              </a:ext>
            </a:extLst>
          </p:cNvPr>
          <p:cNvSpPr txBox="1"/>
          <p:nvPr/>
        </p:nvSpPr>
        <p:spPr>
          <a:xfrm>
            <a:off x="1946788" y="1848464"/>
            <a:ext cx="9173497" cy="4801314"/>
          </a:xfrm>
          <a:prstGeom prst="rect">
            <a:avLst/>
          </a:prstGeom>
          <a:noFill/>
        </p:spPr>
        <p:txBody>
          <a:bodyPr wrap="square" rtlCol="0">
            <a:spAutoFit/>
          </a:bodyPr>
          <a:lstStyle/>
          <a:p>
            <a:pPr algn="l" fontAlgn="base"/>
            <a:r>
              <a:rPr lang="en-US" sz="2400" b="1" i="0" dirty="0">
                <a:solidFill>
                  <a:srgbClr val="002060"/>
                </a:solidFill>
                <a:effectLst/>
                <a:latin typeface="Open Sans" panose="020B0606030504020204" pitchFamily="34" charset="0"/>
              </a:rPr>
              <a:t>Correlation analysis is a statistical method used to evaluate the strength and direction of the relationship between two or more variables. The correlation coefficient ranges from -1 to 1.</a:t>
            </a:r>
          </a:p>
          <a:p>
            <a:pPr algn="l" fontAlgn="base"/>
            <a:endParaRPr lang="en-US" sz="2400" b="1" i="0" dirty="0">
              <a:solidFill>
                <a:srgbClr val="002060"/>
              </a:solidFill>
              <a:effectLst/>
              <a:latin typeface="Open Sans" panose="020B0606030504020204" pitchFamily="34" charset="0"/>
            </a:endParaRPr>
          </a:p>
          <a:p>
            <a:pPr algn="l" fontAlgn="base">
              <a:buFont typeface="Arial" panose="020B0604020202020204" pitchFamily="34" charset="0"/>
              <a:buChar char="•"/>
            </a:pPr>
            <a:r>
              <a:rPr lang="en-US" sz="2400" b="0" i="0" dirty="0">
                <a:solidFill>
                  <a:srgbClr val="444444"/>
                </a:solidFill>
                <a:effectLst/>
                <a:latin typeface="Open Sans" panose="020B0606030504020204" pitchFamily="34" charset="0"/>
              </a:rPr>
              <a:t>A correlation coefficient of 1 indicates a perfect positive correlation. This means that as one variable increases, the other variable also increases.</a:t>
            </a:r>
          </a:p>
          <a:p>
            <a:pPr algn="l" fontAlgn="base">
              <a:buFont typeface="Arial" panose="020B0604020202020204" pitchFamily="34" charset="0"/>
              <a:buChar char="•"/>
            </a:pPr>
            <a:r>
              <a:rPr lang="en-US" sz="2400" b="0" i="0" dirty="0">
                <a:solidFill>
                  <a:srgbClr val="444444"/>
                </a:solidFill>
                <a:effectLst/>
                <a:latin typeface="Open Sans" panose="020B0606030504020204" pitchFamily="34" charset="0"/>
              </a:rPr>
              <a:t>A correlation coefficient of -1 indicates a perfect negative correlation. This means that as one variable increases, the other variable decreases.</a:t>
            </a:r>
          </a:p>
          <a:p>
            <a:pPr algn="l" fontAlgn="base">
              <a:buFont typeface="Arial" panose="020B0604020202020204" pitchFamily="34" charset="0"/>
              <a:buChar char="•"/>
            </a:pPr>
            <a:r>
              <a:rPr lang="en-US" sz="2400" b="0" i="0" dirty="0">
                <a:solidFill>
                  <a:srgbClr val="444444"/>
                </a:solidFill>
                <a:effectLst/>
                <a:latin typeface="Open Sans" panose="020B0606030504020204" pitchFamily="34" charset="0"/>
              </a:rPr>
              <a:t>A correlation coefficient of 0 means that there’s no linear relationship between the two variables.</a:t>
            </a:r>
          </a:p>
          <a:p>
            <a:endParaRPr lang="en-IN" dirty="0"/>
          </a:p>
        </p:txBody>
      </p:sp>
    </p:spTree>
    <p:extLst>
      <p:ext uri="{BB962C8B-B14F-4D97-AF65-F5344CB8AC3E}">
        <p14:creationId xmlns:p14="http://schemas.microsoft.com/office/powerpoint/2010/main" val="2799917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EF3C15-9DBD-D039-EC96-4C5206999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7560" y="324466"/>
            <a:ext cx="9497963" cy="6420464"/>
          </a:xfrm>
          <a:prstGeom prst="rect">
            <a:avLst/>
          </a:prstGeom>
        </p:spPr>
      </p:pic>
    </p:spTree>
    <p:extLst>
      <p:ext uri="{BB962C8B-B14F-4D97-AF65-F5344CB8AC3E}">
        <p14:creationId xmlns:p14="http://schemas.microsoft.com/office/powerpoint/2010/main" val="669926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7DC010-023E-4D14-DDC0-D8A6EF9E2E4F}"/>
              </a:ext>
            </a:extLst>
          </p:cNvPr>
          <p:cNvSpPr txBox="1"/>
          <p:nvPr/>
        </p:nvSpPr>
        <p:spPr>
          <a:xfrm>
            <a:off x="2241755" y="1258529"/>
            <a:ext cx="9242322" cy="3447098"/>
          </a:xfrm>
          <a:prstGeom prst="rect">
            <a:avLst/>
          </a:prstGeom>
          <a:noFill/>
        </p:spPr>
        <p:txBody>
          <a:bodyPr wrap="square" rtlCol="0">
            <a:spAutoFit/>
          </a:bodyPr>
          <a:lstStyle/>
          <a:p>
            <a:r>
              <a:rPr lang="en-US" sz="2800" b="1" dirty="0">
                <a:latin typeface="Algerian" panose="04020705040A02060702" pitchFamily="82" charset="0"/>
              </a:rPr>
              <a:t>Few  key Learnings from the correlation </a:t>
            </a:r>
            <a:r>
              <a:rPr lang="en-US" sz="2800" b="1" dirty="0" err="1">
                <a:latin typeface="Algerian" panose="04020705040A02060702" pitchFamily="82" charset="0"/>
              </a:rPr>
              <a:t>visualisation</a:t>
            </a:r>
            <a:r>
              <a:rPr lang="en-US" sz="2800" b="1" dirty="0">
                <a:latin typeface="Algerian" panose="04020705040A02060702" pitchFamily="82" charset="0"/>
              </a:rPr>
              <a:t> (heatmap) :</a:t>
            </a:r>
          </a:p>
          <a:p>
            <a:endParaRPr lang="en-US" dirty="0"/>
          </a:p>
          <a:p>
            <a:endParaRPr lang="en-US" dirty="0"/>
          </a:p>
          <a:p>
            <a:pPr marL="285750" indent="-285750">
              <a:buFont typeface="Wingdings" panose="05000000000000000000" pitchFamily="2" charset="2"/>
              <a:buChar char="q"/>
            </a:pPr>
            <a:r>
              <a:rPr lang="en-US" dirty="0"/>
              <a:t> Age has a 68% correlation with total working years, which means that as we continue to work at an organization, we tend to get older, which is a logical conclusion.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 Monthly income has a 77% correlation with total working years. It indicates  as we work longer, we are likely to receive higher salaries.</a:t>
            </a:r>
          </a:p>
          <a:p>
            <a:endParaRPr lang="en-IN" dirty="0"/>
          </a:p>
        </p:txBody>
      </p:sp>
    </p:spTree>
    <p:extLst>
      <p:ext uri="{BB962C8B-B14F-4D97-AF65-F5344CB8AC3E}">
        <p14:creationId xmlns:p14="http://schemas.microsoft.com/office/powerpoint/2010/main" val="3726995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8F38F7-4C0B-830F-0385-0C0EA6A02D41}"/>
              </a:ext>
            </a:extLst>
          </p:cNvPr>
          <p:cNvSpPr txBox="1"/>
          <p:nvPr/>
        </p:nvSpPr>
        <p:spPr>
          <a:xfrm>
            <a:off x="3136491" y="2290319"/>
            <a:ext cx="9055509" cy="3293209"/>
          </a:xfrm>
          <a:prstGeom prst="rect">
            <a:avLst/>
          </a:prstGeom>
          <a:noFill/>
        </p:spPr>
        <p:txBody>
          <a:bodyPr wrap="square" rtlCol="0">
            <a:spAutoFit/>
          </a:bodyPr>
          <a:lstStyle/>
          <a:p>
            <a:pPr algn="l" rtl="0"/>
            <a:r>
              <a:rPr lang="en-US" sz="2800" b="1" i="0" dirty="0">
                <a:solidFill>
                  <a:srgbClr val="002060"/>
                </a:solidFill>
                <a:effectLst/>
                <a:latin typeface="Georgia" panose="02040502050405020303" pitchFamily="18" charset="0"/>
              </a:rPr>
              <a:t>We developed few models :</a:t>
            </a:r>
          </a:p>
          <a:p>
            <a:pPr marL="742950" lvl="1" indent="-285750" algn="l" rtl="0">
              <a:buFont typeface="Arial" panose="020B0604020202020204" pitchFamily="34" charset="0"/>
              <a:buChar char="•"/>
            </a:pPr>
            <a:r>
              <a:rPr lang="en-US" b="0" i="0" dirty="0">
                <a:solidFill>
                  <a:srgbClr val="002060"/>
                </a:solidFill>
                <a:effectLst/>
                <a:latin typeface="Helvetica Neue"/>
              </a:rPr>
              <a:t>1-Random Forest [achieved an accuracy of </a:t>
            </a:r>
            <a:r>
              <a:rPr lang="en-US" b="1" i="0" dirty="0">
                <a:solidFill>
                  <a:srgbClr val="002060"/>
                </a:solidFill>
                <a:effectLst/>
                <a:latin typeface="Helvetica Neue"/>
              </a:rPr>
              <a:t>87%(With variance)</a:t>
            </a:r>
            <a:r>
              <a:rPr lang="en-US" b="0" i="0" dirty="0">
                <a:solidFill>
                  <a:srgbClr val="002060"/>
                </a:solidFill>
                <a:effectLst/>
                <a:latin typeface="Helvetica Neue"/>
              </a:rPr>
              <a:t>]</a:t>
            </a:r>
          </a:p>
          <a:p>
            <a:pPr marL="742950" lvl="1" indent="-285750" algn="l" rtl="0">
              <a:buFont typeface="Arial" panose="020B0604020202020204" pitchFamily="34" charset="0"/>
              <a:buChar char="•"/>
            </a:pPr>
            <a:r>
              <a:rPr lang="en-US" b="0" i="0" dirty="0">
                <a:solidFill>
                  <a:srgbClr val="002060"/>
                </a:solidFill>
                <a:effectLst/>
                <a:latin typeface="Helvetica Neue"/>
              </a:rPr>
              <a:t>2-Random Forest-post </a:t>
            </a:r>
            <a:r>
              <a:rPr lang="en-US" b="0" i="0" dirty="0" err="1">
                <a:solidFill>
                  <a:srgbClr val="002060"/>
                </a:solidFill>
                <a:effectLst/>
                <a:latin typeface="Helvetica Neue"/>
              </a:rPr>
              <a:t>prunning</a:t>
            </a:r>
            <a:r>
              <a:rPr lang="en-US" b="0" i="0" dirty="0">
                <a:solidFill>
                  <a:srgbClr val="002060"/>
                </a:solidFill>
                <a:effectLst/>
                <a:latin typeface="Helvetica Neue"/>
              </a:rPr>
              <a:t> [achieved an accuracy of </a:t>
            </a:r>
            <a:r>
              <a:rPr lang="en-US" b="1" i="0" dirty="0">
                <a:solidFill>
                  <a:srgbClr val="002060"/>
                </a:solidFill>
                <a:effectLst/>
                <a:latin typeface="Helvetica Neue"/>
              </a:rPr>
              <a:t>86%</a:t>
            </a:r>
            <a:r>
              <a:rPr lang="en-US" b="0" i="0" dirty="0">
                <a:solidFill>
                  <a:srgbClr val="002060"/>
                </a:solidFill>
                <a:effectLst/>
                <a:latin typeface="Helvetica Neue"/>
              </a:rPr>
              <a:t>]</a:t>
            </a:r>
          </a:p>
          <a:p>
            <a:pPr marL="742950" lvl="1" indent="-285750" algn="l" rtl="0">
              <a:buFont typeface="Arial" panose="020B0604020202020204" pitchFamily="34" charset="0"/>
              <a:buChar char="•"/>
            </a:pPr>
            <a:r>
              <a:rPr lang="en-US" b="0" i="0" dirty="0">
                <a:solidFill>
                  <a:srgbClr val="002060"/>
                </a:solidFill>
                <a:effectLst/>
                <a:latin typeface="Helvetica Neue"/>
              </a:rPr>
              <a:t>3-Logistic Regression [achieved an accuracy of </a:t>
            </a:r>
            <a:r>
              <a:rPr lang="en-US" b="1" i="0" dirty="0">
                <a:solidFill>
                  <a:srgbClr val="002060"/>
                </a:solidFill>
                <a:effectLst/>
                <a:latin typeface="Helvetica Neue"/>
              </a:rPr>
              <a:t>89%</a:t>
            </a:r>
            <a:r>
              <a:rPr lang="en-US" b="0" i="0" dirty="0">
                <a:solidFill>
                  <a:srgbClr val="002060"/>
                </a:solidFill>
                <a:effectLst/>
                <a:latin typeface="Helvetica Neue"/>
              </a:rPr>
              <a:t>]</a:t>
            </a:r>
          </a:p>
          <a:p>
            <a:pPr marL="742950" lvl="1" indent="-285750" algn="l" rtl="0">
              <a:buFont typeface="Arial" panose="020B0604020202020204" pitchFamily="34" charset="0"/>
              <a:buChar char="•"/>
            </a:pPr>
            <a:r>
              <a:rPr lang="en-US" b="0" i="0" dirty="0">
                <a:solidFill>
                  <a:srgbClr val="002060"/>
                </a:solidFill>
                <a:effectLst/>
                <a:latin typeface="Helvetica Neue"/>
              </a:rPr>
              <a:t>4-PCA-Logit [achieved an accuracy of </a:t>
            </a:r>
            <a:r>
              <a:rPr lang="en-US" b="1" i="0" dirty="0">
                <a:solidFill>
                  <a:srgbClr val="002060"/>
                </a:solidFill>
                <a:effectLst/>
                <a:latin typeface="Helvetica Neue"/>
              </a:rPr>
              <a:t>82%</a:t>
            </a:r>
            <a:r>
              <a:rPr lang="en-US" b="0" i="0" dirty="0">
                <a:solidFill>
                  <a:srgbClr val="002060"/>
                </a:solidFill>
                <a:effectLst/>
                <a:latin typeface="Helvetica Neue"/>
              </a:rPr>
              <a:t>]</a:t>
            </a:r>
          </a:p>
          <a:p>
            <a:pPr marL="742950" lvl="1" indent="-285750" algn="l" rtl="0">
              <a:buFont typeface="Arial" panose="020B0604020202020204" pitchFamily="34" charset="0"/>
              <a:buChar char="•"/>
            </a:pPr>
            <a:r>
              <a:rPr lang="en-US" b="0" i="0" dirty="0">
                <a:solidFill>
                  <a:srgbClr val="002060"/>
                </a:solidFill>
                <a:effectLst/>
                <a:latin typeface="Helvetica Neue"/>
              </a:rPr>
              <a:t>5-PCA-Random Forest [achieved an accuracy of </a:t>
            </a:r>
            <a:r>
              <a:rPr lang="en-US" b="1" i="0" dirty="0">
                <a:solidFill>
                  <a:srgbClr val="002060"/>
                </a:solidFill>
                <a:effectLst/>
                <a:latin typeface="Helvetica Neue"/>
              </a:rPr>
              <a:t>85%(With variance)</a:t>
            </a:r>
            <a:r>
              <a:rPr lang="en-US" b="0" i="0" dirty="0">
                <a:solidFill>
                  <a:srgbClr val="002060"/>
                </a:solidFill>
                <a:effectLst/>
                <a:latin typeface="Helvetica Neue"/>
              </a:rPr>
              <a:t>]</a:t>
            </a:r>
          </a:p>
          <a:p>
            <a:pPr marL="742950" lvl="1" indent="-285750" algn="l" rtl="0">
              <a:buFont typeface="Arial" panose="020B0604020202020204" pitchFamily="34" charset="0"/>
              <a:buChar char="•"/>
            </a:pPr>
            <a:r>
              <a:rPr lang="en-US" b="0" i="0" dirty="0">
                <a:solidFill>
                  <a:srgbClr val="002060"/>
                </a:solidFill>
                <a:effectLst/>
                <a:latin typeface="Helvetica Neue"/>
              </a:rPr>
              <a:t>6-Decision Tree [achieved an accuracy of </a:t>
            </a:r>
            <a:r>
              <a:rPr lang="en-US" b="1" i="0" dirty="0">
                <a:solidFill>
                  <a:srgbClr val="002060"/>
                </a:solidFill>
                <a:effectLst/>
                <a:latin typeface="Helvetica Neue"/>
              </a:rPr>
              <a:t>77-78%(With variance)</a:t>
            </a:r>
            <a:r>
              <a:rPr lang="en-US" b="0" i="0" dirty="0">
                <a:solidFill>
                  <a:srgbClr val="002060"/>
                </a:solidFill>
                <a:effectLst/>
                <a:latin typeface="Helvetica Neue"/>
              </a:rPr>
              <a:t>]</a:t>
            </a:r>
          </a:p>
          <a:p>
            <a:pPr marL="742950" lvl="1" indent="-285750" algn="l" rtl="0">
              <a:buFont typeface="Arial" panose="020B0604020202020204" pitchFamily="34" charset="0"/>
              <a:buChar char="•"/>
            </a:pPr>
            <a:r>
              <a:rPr lang="en-US" b="0" i="0" dirty="0">
                <a:solidFill>
                  <a:srgbClr val="002060"/>
                </a:solidFill>
                <a:effectLst/>
                <a:latin typeface="Helvetica Neue"/>
              </a:rPr>
              <a:t>7-Decision Tree-post </a:t>
            </a:r>
            <a:r>
              <a:rPr lang="en-US" b="0" i="0" dirty="0" err="1">
                <a:solidFill>
                  <a:srgbClr val="002060"/>
                </a:solidFill>
                <a:effectLst/>
                <a:latin typeface="Helvetica Neue"/>
              </a:rPr>
              <a:t>prunning</a:t>
            </a:r>
            <a:r>
              <a:rPr lang="en-US" b="0" i="0" dirty="0">
                <a:solidFill>
                  <a:srgbClr val="002060"/>
                </a:solidFill>
                <a:effectLst/>
                <a:latin typeface="Helvetica Neue"/>
              </a:rPr>
              <a:t> [achieved an accuracy of </a:t>
            </a:r>
            <a:r>
              <a:rPr lang="en-US" b="1" i="0" dirty="0">
                <a:solidFill>
                  <a:srgbClr val="002060"/>
                </a:solidFill>
                <a:effectLst/>
                <a:latin typeface="Helvetica Neue"/>
              </a:rPr>
              <a:t>87%</a:t>
            </a:r>
            <a:r>
              <a:rPr lang="en-US" b="0" i="0" dirty="0">
                <a:solidFill>
                  <a:srgbClr val="002060"/>
                </a:solidFill>
                <a:effectLst/>
                <a:latin typeface="Helvetica Neue"/>
              </a:rPr>
              <a:t>]</a:t>
            </a:r>
          </a:p>
          <a:p>
            <a:pPr algn="l" rtl="0">
              <a:buFont typeface="Arial" panose="020B0604020202020204" pitchFamily="34" charset="0"/>
              <a:buChar char="•"/>
            </a:pPr>
            <a:r>
              <a:rPr lang="en-US" b="0" i="0" dirty="0">
                <a:solidFill>
                  <a:srgbClr val="002060"/>
                </a:solidFill>
                <a:effectLst/>
                <a:latin typeface="Helvetica Neue"/>
              </a:rPr>
              <a:t>These models indicating that </a:t>
            </a:r>
            <a:r>
              <a:rPr lang="en-US" b="1" i="0" dirty="0">
                <a:solidFill>
                  <a:srgbClr val="002060"/>
                </a:solidFill>
                <a:effectLst/>
                <a:latin typeface="Helvetica Neue"/>
              </a:rPr>
              <a:t>'Logistic regression'</a:t>
            </a:r>
            <a:r>
              <a:rPr lang="en-US" b="0" i="0" dirty="0">
                <a:solidFill>
                  <a:srgbClr val="002060"/>
                </a:solidFill>
                <a:effectLst/>
                <a:latin typeface="Helvetica Neue"/>
              </a:rPr>
              <a:t> &amp; </a:t>
            </a:r>
            <a:r>
              <a:rPr lang="en-US" b="1" i="0" dirty="0">
                <a:solidFill>
                  <a:srgbClr val="002060"/>
                </a:solidFill>
                <a:effectLst/>
                <a:latin typeface="Helvetica Neue"/>
              </a:rPr>
              <a:t>'Random Forest post </a:t>
            </a:r>
            <a:r>
              <a:rPr lang="en-US" b="1" i="0" dirty="0" err="1">
                <a:solidFill>
                  <a:srgbClr val="002060"/>
                </a:solidFill>
                <a:effectLst/>
                <a:latin typeface="Helvetica Neue"/>
              </a:rPr>
              <a:t>prunning</a:t>
            </a:r>
            <a:r>
              <a:rPr lang="en-US" b="1" i="0" dirty="0">
                <a:solidFill>
                  <a:srgbClr val="002060"/>
                </a:solidFill>
                <a:effectLst/>
                <a:latin typeface="Helvetica Neue"/>
              </a:rPr>
              <a:t>' and 'Decision Tree post </a:t>
            </a:r>
            <a:r>
              <a:rPr lang="en-US" b="1" i="0" dirty="0" err="1">
                <a:solidFill>
                  <a:srgbClr val="002060"/>
                </a:solidFill>
                <a:effectLst/>
                <a:latin typeface="Helvetica Neue"/>
              </a:rPr>
              <a:t>prunning</a:t>
            </a:r>
            <a:r>
              <a:rPr lang="en-US" b="1" i="0" dirty="0">
                <a:solidFill>
                  <a:srgbClr val="002060"/>
                </a:solidFill>
                <a:effectLst/>
                <a:latin typeface="Helvetica Neue"/>
              </a:rPr>
              <a:t>'</a:t>
            </a:r>
            <a:r>
              <a:rPr lang="en-US" b="0" i="0" dirty="0">
                <a:solidFill>
                  <a:srgbClr val="002060"/>
                </a:solidFill>
                <a:effectLst/>
                <a:latin typeface="Helvetica Neue"/>
              </a:rPr>
              <a:t> model has good predictive power.</a:t>
            </a:r>
          </a:p>
          <a:p>
            <a:endParaRPr lang="en-IN" dirty="0"/>
          </a:p>
        </p:txBody>
      </p:sp>
      <p:sp>
        <p:nvSpPr>
          <p:cNvPr id="3" name="TextBox 2">
            <a:extLst>
              <a:ext uri="{FF2B5EF4-FFF2-40B4-BE49-F238E27FC236}">
                <a16:creationId xmlns:a16="http://schemas.microsoft.com/office/drawing/2014/main" id="{89B9BEFA-FA0A-E307-9D87-4992C4D8DE80}"/>
              </a:ext>
            </a:extLst>
          </p:cNvPr>
          <p:cNvSpPr txBox="1"/>
          <p:nvPr/>
        </p:nvSpPr>
        <p:spPr>
          <a:xfrm>
            <a:off x="1627834" y="363794"/>
            <a:ext cx="11321250" cy="2031325"/>
          </a:xfrm>
          <a:prstGeom prst="rect">
            <a:avLst/>
          </a:prstGeom>
          <a:noFill/>
        </p:spPr>
        <p:txBody>
          <a:bodyPr wrap="square" rtlCol="0">
            <a:spAutoFit/>
          </a:bodyPr>
          <a:lstStyle/>
          <a:p>
            <a:r>
              <a:rPr lang="en-US" sz="5400" b="1" i="0" dirty="0">
                <a:solidFill>
                  <a:srgbClr val="002060"/>
                </a:solidFill>
                <a:effectLst/>
                <a:latin typeface="Algerian" panose="04020705040A02060702" pitchFamily="82" charset="0"/>
              </a:rPr>
              <a:t>Machine Learning Models Summary :</a:t>
            </a:r>
          </a:p>
          <a:p>
            <a:endParaRPr lang="en-IN" dirty="0"/>
          </a:p>
        </p:txBody>
      </p:sp>
      <p:sp>
        <p:nvSpPr>
          <p:cNvPr id="4" name="TextBox 3">
            <a:extLst>
              <a:ext uri="{FF2B5EF4-FFF2-40B4-BE49-F238E27FC236}">
                <a16:creationId xmlns:a16="http://schemas.microsoft.com/office/drawing/2014/main" id="{92BD2577-3A47-92FB-6E94-DAA52B0F0D24}"/>
              </a:ext>
            </a:extLst>
          </p:cNvPr>
          <p:cNvSpPr txBox="1"/>
          <p:nvPr/>
        </p:nvSpPr>
        <p:spPr>
          <a:xfrm>
            <a:off x="2379406" y="5510498"/>
            <a:ext cx="9738905" cy="1077218"/>
          </a:xfrm>
          <a:prstGeom prst="rect">
            <a:avLst/>
          </a:prstGeom>
          <a:noFill/>
        </p:spPr>
        <p:txBody>
          <a:bodyPr wrap="square" rtlCol="0">
            <a:spAutoFit/>
          </a:bodyPr>
          <a:lstStyle/>
          <a:p>
            <a:r>
              <a:rPr lang="en-IN" sz="3200" b="1" dirty="0">
                <a:solidFill>
                  <a:srgbClr val="002060"/>
                </a:solidFill>
                <a:latin typeface="Berlin Sans FB Demi" panose="020E0802020502020306" pitchFamily="34" charset="0"/>
              </a:rPr>
              <a:t>Let’s See the Important Features predicted by these models….</a:t>
            </a:r>
          </a:p>
        </p:txBody>
      </p:sp>
    </p:spTree>
    <p:extLst>
      <p:ext uri="{BB962C8B-B14F-4D97-AF65-F5344CB8AC3E}">
        <p14:creationId xmlns:p14="http://schemas.microsoft.com/office/powerpoint/2010/main" val="3720145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5602BD-5453-ED08-9605-4865E6F5CA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4271" y="162233"/>
            <a:ext cx="9802761" cy="4547419"/>
          </a:xfrm>
          <a:prstGeom prst="rect">
            <a:avLst/>
          </a:prstGeom>
        </p:spPr>
      </p:pic>
      <p:sp>
        <p:nvSpPr>
          <p:cNvPr id="4" name="TextBox 3">
            <a:extLst>
              <a:ext uri="{FF2B5EF4-FFF2-40B4-BE49-F238E27FC236}">
                <a16:creationId xmlns:a16="http://schemas.microsoft.com/office/drawing/2014/main" id="{03B1C995-7560-7BE8-BF41-0C32FDEAF13E}"/>
              </a:ext>
            </a:extLst>
          </p:cNvPr>
          <p:cNvSpPr txBox="1"/>
          <p:nvPr/>
        </p:nvSpPr>
        <p:spPr>
          <a:xfrm>
            <a:off x="2615380" y="5122606"/>
            <a:ext cx="8760542" cy="1477328"/>
          </a:xfrm>
          <a:prstGeom prst="rect">
            <a:avLst/>
          </a:prstGeom>
          <a:noFill/>
        </p:spPr>
        <p:txBody>
          <a:bodyPr wrap="square" rtlCol="0">
            <a:spAutoFit/>
          </a:bodyPr>
          <a:lstStyle/>
          <a:p>
            <a:pPr marL="285750" indent="-285750">
              <a:buFont typeface="Wingdings" panose="05000000000000000000" pitchFamily="2" charset="2"/>
              <a:buChar char="q"/>
            </a:pPr>
            <a:r>
              <a:rPr lang="en-US" b="1" dirty="0">
                <a:solidFill>
                  <a:srgbClr val="002060"/>
                </a:solidFill>
                <a:latin typeface="Bahnschrift SemiBold" panose="020B0502040204020203" pitchFamily="34" charset="0"/>
              </a:rPr>
              <a:t>Monthly income appears to be the most important feature followed by the persons age, daily rate, and Monthly rate. Seeing this result we can say that people with a higher income are less likely to leave than someone with a lower income.</a:t>
            </a:r>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271854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1AD4E9-5272-A105-89CE-28A3C085A1BF}"/>
              </a:ext>
            </a:extLst>
          </p:cNvPr>
          <p:cNvSpPr txBox="1"/>
          <p:nvPr/>
        </p:nvSpPr>
        <p:spPr>
          <a:xfrm>
            <a:off x="1524000" y="491612"/>
            <a:ext cx="9842090" cy="6186309"/>
          </a:xfrm>
          <a:prstGeom prst="rect">
            <a:avLst/>
          </a:prstGeom>
          <a:noFill/>
        </p:spPr>
        <p:txBody>
          <a:bodyPr wrap="square" rtlCol="0">
            <a:spAutoFit/>
          </a:bodyPr>
          <a:lstStyle/>
          <a:p>
            <a:pPr algn="l"/>
            <a:r>
              <a:rPr lang="en-US" sz="5400" b="1" i="0" dirty="0">
                <a:solidFill>
                  <a:srgbClr val="002060"/>
                </a:solidFill>
                <a:effectLst/>
                <a:latin typeface="Algerian" panose="04020705040A02060702" pitchFamily="82" charset="0"/>
              </a:rPr>
              <a:t>Conclusion &amp; Key Points:</a:t>
            </a:r>
          </a:p>
          <a:p>
            <a:pPr algn="l"/>
            <a:endParaRPr lang="en-US" sz="5400" b="1" i="0" dirty="0">
              <a:solidFill>
                <a:srgbClr val="002060"/>
              </a:solidFill>
              <a:effectLst/>
              <a:latin typeface="Algerian" panose="04020705040A02060702" pitchFamily="82" charset="0"/>
            </a:endParaRPr>
          </a:p>
          <a:p>
            <a:pPr algn="l"/>
            <a:r>
              <a:rPr lang="en-US" b="1" i="0" dirty="0">
                <a:solidFill>
                  <a:srgbClr val="002060"/>
                </a:solidFill>
                <a:effectLst/>
                <a:latin typeface="Helvetica Neue"/>
              </a:rPr>
              <a:t>Based on our analysis of the HR Analytics Employee Attrition &amp; Performance dataset, we can draw the following conclusions:</a:t>
            </a:r>
          </a:p>
          <a:p>
            <a:pPr algn="l"/>
            <a:endParaRPr lang="en-US" b="1" i="0" dirty="0">
              <a:solidFill>
                <a:srgbClr val="002060"/>
              </a:solidFill>
              <a:effectLst/>
              <a:latin typeface="Helvetica Neue"/>
            </a:endParaRPr>
          </a:p>
          <a:p>
            <a:pPr marL="285750" indent="-285750" algn="l">
              <a:buFont typeface="Wingdings" panose="05000000000000000000" pitchFamily="2" charset="2"/>
              <a:buChar char="q"/>
            </a:pPr>
            <a:r>
              <a:rPr lang="en-US" b="0" i="0" dirty="0">
                <a:solidFill>
                  <a:srgbClr val="002060"/>
                </a:solidFill>
                <a:effectLst/>
                <a:latin typeface="Helvetica Neue"/>
              </a:rPr>
              <a:t>The developed model achieved an accuracy of 87%, indicating that it has good predictive power.</a:t>
            </a:r>
          </a:p>
          <a:p>
            <a:pPr marL="285750" indent="-285750" algn="l">
              <a:buFont typeface="Wingdings" panose="05000000000000000000" pitchFamily="2" charset="2"/>
              <a:buChar char="q"/>
            </a:pPr>
            <a:r>
              <a:rPr lang="en-US" b="0" i="0" dirty="0">
                <a:solidFill>
                  <a:srgbClr val="002060"/>
                </a:solidFill>
                <a:effectLst/>
                <a:latin typeface="Helvetica Neue"/>
              </a:rPr>
              <a:t>Factors such as job level, monthly income, and age were found to be important predictors of employee attrition.</a:t>
            </a:r>
          </a:p>
          <a:p>
            <a:pPr marL="285750" indent="-285750" algn="l">
              <a:buFont typeface="Wingdings" panose="05000000000000000000" pitchFamily="2" charset="2"/>
              <a:buChar char="q"/>
            </a:pPr>
            <a:r>
              <a:rPr lang="en-US" b="0" i="0" dirty="0">
                <a:solidFill>
                  <a:srgbClr val="002060"/>
                </a:solidFill>
                <a:effectLst/>
                <a:latin typeface="Helvetica Neue"/>
              </a:rPr>
              <a:t>The company can use the model to identify employees who are at high risk of leaving and take proactive measures to retain them.</a:t>
            </a:r>
          </a:p>
          <a:p>
            <a:pPr marL="285750" indent="-285750" algn="l">
              <a:buFont typeface="Wingdings" panose="05000000000000000000" pitchFamily="2" charset="2"/>
              <a:buChar char="q"/>
            </a:pPr>
            <a:r>
              <a:rPr lang="en-US" b="0" i="0" dirty="0">
                <a:solidFill>
                  <a:srgbClr val="002060"/>
                </a:solidFill>
                <a:effectLst/>
                <a:latin typeface="Helvetica Neue"/>
              </a:rPr>
              <a:t>Possible strategies for improving employee retention include offering competitive compensation and benefits packages, providing opportunities for career growth and development, and providing a positive work environment.</a:t>
            </a:r>
          </a:p>
          <a:p>
            <a:pPr marL="285750" indent="-285750" algn="l">
              <a:buFont typeface="Wingdings" panose="05000000000000000000" pitchFamily="2" charset="2"/>
              <a:buChar char="q"/>
            </a:pPr>
            <a:r>
              <a:rPr lang="en-US" b="0" i="0" dirty="0">
                <a:solidFill>
                  <a:srgbClr val="002060"/>
                </a:solidFill>
                <a:effectLst/>
                <a:latin typeface="Helvetica Neue"/>
              </a:rPr>
              <a:t>Overall, our analysis highlights the importance of leveraging HR analytics to gain insights into workforce trends and patterns, and ultimately to make strategic decisions that can improve employee retention and reduce the costs associated with employee turnover.</a:t>
            </a:r>
          </a:p>
          <a:p>
            <a:endParaRPr lang="en-IN" dirty="0"/>
          </a:p>
        </p:txBody>
      </p:sp>
    </p:spTree>
    <p:extLst>
      <p:ext uri="{BB962C8B-B14F-4D97-AF65-F5344CB8AC3E}">
        <p14:creationId xmlns:p14="http://schemas.microsoft.com/office/powerpoint/2010/main" val="2067017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Labels Matter: What Kind of Worker Are You, Really? - MASSAGE Magazine">
            <a:extLst>
              <a:ext uri="{FF2B5EF4-FFF2-40B4-BE49-F238E27FC236}">
                <a16:creationId xmlns:a16="http://schemas.microsoft.com/office/drawing/2014/main" id="{93FCB72E-880E-C233-5EFC-A6E5A2D207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3935" y="462116"/>
            <a:ext cx="9035846" cy="46030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F8A9AFF-1FFC-C052-A96C-7F32CF609441}"/>
              </a:ext>
            </a:extLst>
          </p:cNvPr>
          <p:cNvSpPr txBox="1"/>
          <p:nvPr/>
        </p:nvSpPr>
        <p:spPr>
          <a:xfrm>
            <a:off x="3647768" y="5584723"/>
            <a:ext cx="4355690" cy="830997"/>
          </a:xfrm>
          <a:prstGeom prst="rect">
            <a:avLst/>
          </a:prstGeom>
          <a:noFill/>
        </p:spPr>
        <p:txBody>
          <a:bodyPr wrap="square" rtlCol="0">
            <a:spAutoFit/>
          </a:bodyPr>
          <a:lstStyle/>
          <a:p>
            <a:r>
              <a:rPr lang="en-US" sz="4800" b="1" i="0" u="none" strike="noStrike" dirty="0">
                <a:solidFill>
                  <a:srgbClr val="002060"/>
                </a:solidFill>
                <a:effectLst/>
                <a:latin typeface="Algerian" panose="04020705040A02060702" pitchFamily="82" charset="0"/>
              </a:rPr>
              <a:t>Thank You…..</a:t>
            </a:r>
            <a:endParaRPr lang="en-IN" sz="4800" b="1" dirty="0">
              <a:solidFill>
                <a:srgbClr val="002060"/>
              </a:solidFill>
            </a:endParaRPr>
          </a:p>
        </p:txBody>
      </p:sp>
    </p:spTree>
    <p:extLst>
      <p:ext uri="{BB962C8B-B14F-4D97-AF65-F5344CB8AC3E}">
        <p14:creationId xmlns:p14="http://schemas.microsoft.com/office/powerpoint/2010/main" val="2233555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D56D7-9A16-743C-E114-530C7482F42D}"/>
              </a:ext>
            </a:extLst>
          </p:cNvPr>
          <p:cNvSpPr>
            <a:spLocks noGrp="1"/>
          </p:cNvSpPr>
          <p:nvPr>
            <p:ph type="title"/>
          </p:nvPr>
        </p:nvSpPr>
        <p:spPr/>
        <p:txBody>
          <a:bodyPr>
            <a:normAutofit/>
          </a:bodyPr>
          <a:lstStyle/>
          <a:p>
            <a:r>
              <a:rPr lang="en-IN" sz="6000" b="1" dirty="0">
                <a:solidFill>
                  <a:srgbClr val="002060"/>
                </a:solidFill>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19C2B87C-8593-2C03-0BAD-165B9652BA3C}"/>
              </a:ext>
            </a:extLst>
          </p:cNvPr>
          <p:cNvSpPr>
            <a:spLocks noGrp="1"/>
          </p:cNvSpPr>
          <p:nvPr>
            <p:ph idx="1"/>
          </p:nvPr>
        </p:nvSpPr>
        <p:spPr/>
        <p:txBody>
          <a:bodyPr>
            <a:normAutofit fontScale="85000" lnSpcReduction="10000"/>
          </a:bodyPr>
          <a:lstStyle/>
          <a:p>
            <a:r>
              <a:rPr lang="en-US" b="1" dirty="0"/>
              <a:t>Attrition/Churn/Turnover Rate </a:t>
            </a:r>
            <a:r>
              <a:rPr lang="en-US" dirty="0"/>
              <a:t>refers to the rate at which employees leave a company. Employee turnover is a costly problem for organizations. </a:t>
            </a:r>
          </a:p>
          <a:p>
            <a:r>
              <a:rPr lang="en-US" dirty="0"/>
              <a:t>The cost of replacing an employee can be quite large, and a study found that companies typically pay about one-fifth of an employee's salary to replace them.</a:t>
            </a:r>
          </a:p>
          <a:p>
            <a:r>
              <a:rPr lang="en-US" dirty="0"/>
              <a:t> The cost can significantly increase if executives or highest-paid employees are to be replaced. The cost of replacing employees for most employers remains significant. </a:t>
            </a:r>
          </a:p>
          <a:p>
            <a:r>
              <a:rPr lang="en-US" dirty="0"/>
              <a:t>This is due to the amount of time spent to interview and find a replacement, sign-on bonuses, and the loss of productivity for several months while the new employee gets accustomed to the new role.</a:t>
            </a:r>
            <a:endParaRPr lang="en-IN" dirty="0"/>
          </a:p>
        </p:txBody>
      </p:sp>
    </p:spTree>
    <p:extLst>
      <p:ext uri="{BB962C8B-B14F-4D97-AF65-F5344CB8AC3E}">
        <p14:creationId xmlns:p14="http://schemas.microsoft.com/office/powerpoint/2010/main" val="1584867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1B83A-AD3C-AFF3-F86E-B9C3C1B091D0}"/>
              </a:ext>
            </a:extLst>
          </p:cNvPr>
          <p:cNvSpPr>
            <a:spLocks noGrp="1"/>
          </p:cNvSpPr>
          <p:nvPr>
            <p:ph type="title"/>
          </p:nvPr>
        </p:nvSpPr>
        <p:spPr>
          <a:xfrm>
            <a:off x="-757444" y="373626"/>
            <a:ext cx="10018713" cy="1752599"/>
          </a:xfrm>
        </p:spPr>
        <p:txBody>
          <a:bodyPr>
            <a:normAutofit/>
          </a:bodyPr>
          <a:lstStyle/>
          <a:p>
            <a:r>
              <a:rPr lang="en-IN" sz="6600" b="1" dirty="0">
                <a:solidFill>
                  <a:srgbClr val="002060"/>
                </a:solidFill>
                <a:latin typeface="Algerian" panose="04020705040A02060702" pitchFamily="82" charset="0"/>
              </a:rPr>
              <a:t>Purpose</a:t>
            </a:r>
            <a:r>
              <a:rPr lang="en-IN" sz="6600" b="1" dirty="0">
                <a:latin typeface="Algerian" panose="04020705040A02060702" pitchFamily="82" charset="0"/>
              </a:rPr>
              <a:t>:</a:t>
            </a:r>
          </a:p>
        </p:txBody>
      </p:sp>
      <p:sp>
        <p:nvSpPr>
          <p:cNvPr id="3" name="Content Placeholder 2">
            <a:extLst>
              <a:ext uri="{FF2B5EF4-FFF2-40B4-BE49-F238E27FC236}">
                <a16:creationId xmlns:a16="http://schemas.microsoft.com/office/drawing/2014/main" id="{4CB633BF-4908-059E-5245-D7CA506032B6}"/>
              </a:ext>
            </a:extLst>
          </p:cNvPr>
          <p:cNvSpPr>
            <a:spLocks noGrp="1"/>
          </p:cNvSpPr>
          <p:nvPr>
            <p:ph idx="1"/>
          </p:nvPr>
        </p:nvSpPr>
        <p:spPr>
          <a:xfrm>
            <a:off x="1926761" y="2047567"/>
            <a:ext cx="10018713" cy="3124201"/>
          </a:xfrm>
        </p:spPr>
        <p:txBody>
          <a:bodyPr/>
          <a:lstStyle/>
          <a:p>
            <a:r>
              <a:rPr lang="en-US" dirty="0"/>
              <a:t>In this project we are going to develop a model that could predict which employees are more likely to quit. We are going to explore the data and then create a model to predict how likely the employee quit the job.</a:t>
            </a:r>
            <a:endParaRPr lang="en-IN" dirty="0"/>
          </a:p>
        </p:txBody>
      </p:sp>
    </p:spTree>
    <p:extLst>
      <p:ext uri="{BB962C8B-B14F-4D97-AF65-F5344CB8AC3E}">
        <p14:creationId xmlns:p14="http://schemas.microsoft.com/office/powerpoint/2010/main" val="3010595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3123E-149E-0E37-6BC8-A40447D18433}"/>
              </a:ext>
            </a:extLst>
          </p:cNvPr>
          <p:cNvSpPr>
            <a:spLocks noGrp="1"/>
          </p:cNvSpPr>
          <p:nvPr>
            <p:ph type="title"/>
          </p:nvPr>
        </p:nvSpPr>
        <p:spPr>
          <a:xfrm>
            <a:off x="1808775" y="190500"/>
            <a:ext cx="10018713" cy="1752599"/>
          </a:xfrm>
        </p:spPr>
        <p:txBody>
          <a:bodyPr>
            <a:normAutofit/>
          </a:bodyPr>
          <a:lstStyle/>
          <a:p>
            <a:r>
              <a:rPr lang="en-IN" sz="6000" b="1" dirty="0">
                <a:solidFill>
                  <a:srgbClr val="002060"/>
                </a:solidFill>
                <a:latin typeface="Algerian" panose="04020705040A02060702" pitchFamily="82" charset="0"/>
              </a:rPr>
              <a:t>Project Structure:</a:t>
            </a:r>
          </a:p>
        </p:txBody>
      </p:sp>
      <p:sp>
        <p:nvSpPr>
          <p:cNvPr id="3" name="Content Placeholder 2">
            <a:extLst>
              <a:ext uri="{FF2B5EF4-FFF2-40B4-BE49-F238E27FC236}">
                <a16:creationId xmlns:a16="http://schemas.microsoft.com/office/drawing/2014/main" id="{D7B8AA16-1805-20B6-70A9-BDDAC3514B36}"/>
              </a:ext>
            </a:extLst>
          </p:cNvPr>
          <p:cNvSpPr>
            <a:spLocks noGrp="1"/>
          </p:cNvSpPr>
          <p:nvPr>
            <p:ph idx="1"/>
          </p:nvPr>
        </p:nvSpPr>
        <p:spPr>
          <a:xfrm>
            <a:off x="2565859" y="2666999"/>
            <a:ext cx="10018713" cy="3124201"/>
          </a:xfrm>
        </p:spPr>
        <p:txBody>
          <a:bodyPr>
            <a:noAutofit/>
          </a:bodyPr>
          <a:lstStyle/>
          <a:p>
            <a:pPr marL="0" indent="0">
              <a:buNone/>
            </a:pPr>
            <a:r>
              <a:rPr lang="en-IN" sz="2800" b="1" dirty="0">
                <a:solidFill>
                  <a:srgbClr val="002060"/>
                </a:solidFill>
              </a:rPr>
              <a:t>Data Exploration</a:t>
            </a:r>
          </a:p>
          <a:p>
            <a:r>
              <a:rPr lang="en-IN" sz="1800" dirty="0">
                <a:solidFill>
                  <a:srgbClr val="002060"/>
                </a:solidFill>
              </a:rPr>
              <a:t>Data Preprocessing</a:t>
            </a:r>
          </a:p>
          <a:p>
            <a:r>
              <a:rPr lang="en-IN" sz="1800" dirty="0">
                <a:solidFill>
                  <a:srgbClr val="002060"/>
                </a:solidFill>
              </a:rPr>
              <a:t>Exploratory Data Analysis (EDA) - Pandas/</a:t>
            </a:r>
            <a:r>
              <a:rPr lang="en-IN" sz="1800" dirty="0" err="1">
                <a:solidFill>
                  <a:srgbClr val="002060"/>
                </a:solidFill>
              </a:rPr>
              <a:t>Numpy</a:t>
            </a:r>
            <a:endParaRPr lang="en-IN" sz="1800" dirty="0">
              <a:solidFill>
                <a:srgbClr val="002060"/>
              </a:solidFill>
            </a:endParaRPr>
          </a:p>
          <a:p>
            <a:r>
              <a:rPr lang="en-IN" sz="1800" dirty="0">
                <a:solidFill>
                  <a:srgbClr val="002060"/>
                </a:solidFill>
              </a:rPr>
              <a:t>Data Modification</a:t>
            </a:r>
          </a:p>
          <a:p>
            <a:r>
              <a:rPr lang="en-IN" sz="1800" dirty="0">
                <a:solidFill>
                  <a:srgbClr val="002060"/>
                </a:solidFill>
              </a:rPr>
              <a:t>Data Visualization - Seaborn </a:t>
            </a:r>
          </a:p>
          <a:p>
            <a:r>
              <a:rPr lang="en-IN" sz="1800" dirty="0">
                <a:solidFill>
                  <a:srgbClr val="002060"/>
                </a:solidFill>
              </a:rPr>
              <a:t>Feature Selection</a:t>
            </a:r>
          </a:p>
          <a:p>
            <a:r>
              <a:rPr lang="en-IN" sz="1800" dirty="0">
                <a:solidFill>
                  <a:srgbClr val="002060"/>
                </a:solidFill>
              </a:rPr>
              <a:t>Model Selection and Training</a:t>
            </a:r>
          </a:p>
          <a:p>
            <a:r>
              <a:rPr lang="en-IN" sz="1800" dirty="0">
                <a:solidFill>
                  <a:srgbClr val="002060"/>
                </a:solidFill>
              </a:rPr>
              <a:t>Model Evaluation using ML Algorithms for Attrition Prediction</a:t>
            </a:r>
          </a:p>
          <a:p>
            <a:r>
              <a:rPr lang="en-IN" sz="1800" dirty="0">
                <a:solidFill>
                  <a:srgbClr val="002060"/>
                </a:solidFill>
              </a:rPr>
              <a:t>Classification Report and Accuracy Explanation</a:t>
            </a:r>
          </a:p>
        </p:txBody>
      </p:sp>
    </p:spTree>
    <p:extLst>
      <p:ext uri="{BB962C8B-B14F-4D97-AF65-F5344CB8AC3E}">
        <p14:creationId xmlns:p14="http://schemas.microsoft.com/office/powerpoint/2010/main" val="2628181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6667E-F0B1-0113-9889-E6855DB1A0AD}"/>
              </a:ext>
            </a:extLst>
          </p:cNvPr>
          <p:cNvSpPr>
            <a:spLocks noGrp="1"/>
          </p:cNvSpPr>
          <p:nvPr>
            <p:ph type="title"/>
          </p:nvPr>
        </p:nvSpPr>
        <p:spPr>
          <a:xfrm>
            <a:off x="3136491" y="84910"/>
            <a:ext cx="6292645" cy="491613"/>
          </a:xfrm>
        </p:spPr>
        <p:txBody>
          <a:bodyPr>
            <a:normAutofit fontScale="90000"/>
          </a:bodyPr>
          <a:lstStyle/>
          <a:p>
            <a:r>
              <a:rPr lang="en-IN" b="1" dirty="0">
                <a:solidFill>
                  <a:schemeClr val="accent1">
                    <a:lumMod val="50000"/>
                  </a:schemeClr>
                </a:solidFill>
                <a:latin typeface="Algerian" panose="04020705040A02060702" pitchFamily="82" charset="0"/>
              </a:rPr>
              <a:t>Variable </a:t>
            </a:r>
            <a:r>
              <a:rPr lang="en-IN" b="1" dirty="0" err="1">
                <a:solidFill>
                  <a:schemeClr val="accent1">
                    <a:lumMod val="50000"/>
                  </a:schemeClr>
                </a:solidFill>
                <a:latin typeface="Algerian" panose="04020705040A02060702" pitchFamily="82" charset="0"/>
              </a:rPr>
              <a:t>Discription</a:t>
            </a:r>
            <a:endParaRPr lang="en-IN" b="1" dirty="0">
              <a:solidFill>
                <a:schemeClr val="accent1">
                  <a:lumMod val="50000"/>
                </a:schemeClr>
              </a:solidFill>
              <a:latin typeface="Algerian" panose="04020705040A02060702" pitchFamily="82" charset="0"/>
            </a:endParaRPr>
          </a:p>
        </p:txBody>
      </p:sp>
      <p:graphicFrame>
        <p:nvGraphicFramePr>
          <p:cNvPr id="8" name="Table 7">
            <a:extLst>
              <a:ext uri="{FF2B5EF4-FFF2-40B4-BE49-F238E27FC236}">
                <a16:creationId xmlns:a16="http://schemas.microsoft.com/office/drawing/2014/main" id="{99BB0460-7F4B-4CFD-D7A9-D959A59572DA}"/>
              </a:ext>
            </a:extLst>
          </p:cNvPr>
          <p:cNvGraphicFramePr>
            <a:graphicFrameLocks noGrp="1"/>
          </p:cNvGraphicFramePr>
          <p:nvPr>
            <p:extLst>
              <p:ext uri="{D42A27DB-BD31-4B8C-83A1-F6EECF244321}">
                <p14:modId xmlns:p14="http://schemas.microsoft.com/office/powerpoint/2010/main" val="1968262908"/>
              </p:ext>
            </p:extLst>
          </p:nvPr>
        </p:nvGraphicFramePr>
        <p:xfrm>
          <a:off x="2890685" y="677090"/>
          <a:ext cx="7698658" cy="6096000"/>
        </p:xfrm>
        <a:graphic>
          <a:graphicData uri="http://schemas.openxmlformats.org/drawingml/2006/table">
            <a:tbl>
              <a:tblPr firstRow="1" bandRow="1">
                <a:tableStyleId>{5C22544A-7EE6-4342-B048-85BDC9FD1C3A}</a:tableStyleId>
              </a:tblPr>
              <a:tblGrid>
                <a:gridCol w="915710">
                  <a:extLst>
                    <a:ext uri="{9D8B030D-6E8A-4147-A177-3AD203B41FA5}">
                      <a16:colId xmlns:a16="http://schemas.microsoft.com/office/drawing/2014/main" val="3453697386"/>
                    </a:ext>
                  </a:extLst>
                </a:gridCol>
                <a:gridCol w="2137172">
                  <a:extLst>
                    <a:ext uri="{9D8B030D-6E8A-4147-A177-3AD203B41FA5}">
                      <a16:colId xmlns:a16="http://schemas.microsoft.com/office/drawing/2014/main" val="2394156078"/>
                    </a:ext>
                  </a:extLst>
                </a:gridCol>
                <a:gridCol w="4645776">
                  <a:extLst>
                    <a:ext uri="{9D8B030D-6E8A-4147-A177-3AD203B41FA5}">
                      <a16:colId xmlns:a16="http://schemas.microsoft.com/office/drawing/2014/main" val="422391779"/>
                    </a:ext>
                  </a:extLst>
                </a:gridCol>
              </a:tblGrid>
              <a:tr h="322212">
                <a:tc>
                  <a:txBody>
                    <a:bodyPr/>
                    <a:lstStyle/>
                    <a:p>
                      <a:r>
                        <a:rPr lang="en-IN" sz="1600" dirty="0"/>
                        <a:t>Sr No.</a:t>
                      </a:r>
                    </a:p>
                  </a:txBody>
                  <a:tcPr/>
                </a:tc>
                <a:tc>
                  <a:txBody>
                    <a:bodyPr/>
                    <a:lstStyle/>
                    <a:p>
                      <a:r>
                        <a:rPr lang="en-IN" sz="1600" b="1" i="0" kern="1200" dirty="0">
                          <a:solidFill>
                            <a:schemeClr val="lt1"/>
                          </a:solidFill>
                          <a:effectLst/>
                          <a:latin typeface="+mn-lt"/>
                          <a:ea typeface="+mn-ea"/>
                          <a:cs typeface="+mn-cs"/>
                        </a:rPr>
                        <a:t>Variable Name</a:t>
                      </a:r>
                      <a:endParaRPr lang="en-IN" sz="1600" dirty="0"/>
                    </a:p>
                  </a:txBody>
                  <a:tcPr/>
                </a:tc>
                <a:tc>
                  <a:txBody>
                    <a:bodyPr/>
                    <a:lstStyle/>
                    <a:p>
                      <a:r>
                        <a:rPr lang="en-IN" sz="1600" b="1" i="0" kern="1200" dirty="0">
                          <a:solidFill>
                            <a:schemeClr val="lt1"/>
                          </a:solidFill>
                          <a:effectLst/>
                          <a:latin typeface="+mn-lt"/>
                          <a:ea typeface="+mn-ea"/>
                          <a:cs typeface="+mn-cs"/>
                        </a:rPr>
                        <a:t>Variable Definition</a:t>
                      </a:r>
                      <a:endParaRPr lang="en-IN" sz="1600" dirty="0"/>
                    </a:p>
                  </a:txBody>
                  <a:tcPr/>
                </a:tc>
                <a:extLst>
                  <a:ext uri="{0D108BD9-81ED-4DB2-BD59-A6C34878D82A}">
                    <a16:rowId xmlns:a16="http://schemas.microsoft.com/office/drawing/2014/main" val="970953630"/>
                  </a:ext>
                </a:extLst>
              </a:tr>
              <a:tr h="324945">
                <a:tc>
                  <a:txBody>
                    <a:bodyPr/>
                    <a:lstStyle/>
                    <a:p>
                      <a:pPr algn="ctr" fontAlgn="ctr"/>
                      <a:r>
                        <a:rPr lang="en-IN" sz="1600" dirty="0">
                          <a:effectLst/>
                        </a:rPr>
                        <a:t>1</a:t>
                      </a:r>
                    </a:p>
                  </a:txBody>
                  <a:tcPr anchor="ctr"/>
                </a:tc>
                <a:tc>
                  <a:txBody>
                    <a:bodyPr/>
                    <a:lstStyle/>
                    <a:p>
                      <a:pPr algn="ctr" fontAlgn="ctr"/>
                      <a:r>
                        <a:rPr lang="en-IN" sz="1600" dirty="0">
                          <a:effectLst/>
                        </a:rPr>
                        <a:t>Age</a:t>
                      </a:r>
                    </a:p>
                  </a:txBody>
                  <a:tcPr anchor="ctr"/>
                </a:tc>
                <a:tc>
                  <a:txBody>
                    <a:bodyPr/>
                    <a:lstStyle/>
                    <a:p>
                      <a:pPr algn="l" fontAlgn="ctr"/>
                      <a:r>
                        <a:rPr lang="en-IN" sz="1600">
                          <a:effectLst/>
                        </a:rPr>
                        <a:t>Age of the employee</a:t>
                      </a:r>
                    </a:p>
                  </a:txBody>
                  <a:tcPr anchor="ctr"/>
                </a:tc>
                <a:extLst>
                  <a:ext uri="{0D108BD9-81ED-4DB2-BD59-A6C34878D82A}">
                    <a16:rowId xmlns:a16="http://schemas.microsoft.com/office/drawing/2014/main" val="4151448347"/>
                  </a:ext>
                </a:extLst>
              </a:tr>
              <a:tr h="324945">
                <a:tc>
                  <a:txBody>
                    <a:bodyPr/>
                    <a:lstStyle/>
                    <a:p>
                      <a:pPr algn="ctr" fontAlgn="ctr"/>
                      <a:r>
                        <a:rPr lang="en-IN" sz="1600">
                          <a:effectLst/>
                        </a:rPr>
                        <a:t>2</a:t>
                      </a:r>
                    </a:p>
                  </a:txBody>
                  <a:tcPr anchor="ctr"/>
                </a:tc>
                <a:tc>
                  <a:txBody>
                    <a:bodyPr/>
                    <a:lstStyle/>
                    <a:p>
                      <a:pPr algn="ctr" fontAlgn="ctr"/>
                      <a:r>
                        <a:rPr lang="en-IN" sz="1600" dirty="0">
                          <a:effectLst/>
                        </a:rPr>
                        <a:t>Attrition</a:t>
                      </a:r>
                    </a:p>
                  </a:txBody>
                  <a:tcPr anchor="ctr"/>
                </a:tc>
                <a:tc>
                  <a:txBody>
                    <a:bodyPr/>
                    <a:lstStyle/>
                    <a:p>
                      <a:pPr algn="l" fontAlgn="ctr"/>
                      <a:r>
                        <a:rPr lang="en-US" sz="1600">
                          <a:effectLst/>
                        </a:rPr>
                        <a:t>Employee who stayed -0 , Employee who leave- 1</a:t>
                      </a:r>
                    </a:p>
                  </a:txBody>
                  <a:tcPr anchor="ctr"/>
                </a:tc>
                <a:extLst>
                  <a:ext uri="{0D108BD9-81ED-4DB2-BD59-A6C34878D82A}">
                    <a16:rowId xmlns:a16="http://schemas.microsoft.com/office/drawing/2014/main" val="4150375215"/>
                  </a:ext>
                </a:extLst>
              </a:tr>
              <a:tr h="324945">
                <a:tc>
                  <a:txBody>
                    <a:bodyPr/>
                    <a:lstStyle/>
                    <a:p>
                      <a:pPr algn="ctr" fontAlgn="ctr"/>
                      <a:r>
                        <a:rPr lang="en-IN" sz="1600">
                          <a:effectLst/>
                        </a:rPr>
                        <a:t>3</a:t>
                      </a:r>
                    </a:p>
                  </a:txBody>
                  <a:tcPr anchor="ctr"/>
                </a:tc>
                <a:tc>
                  <a:txBody>
                    <a:bodyPr/>
                    <a:lstStyle/>
                    <a:p>
                      <a:pPr algn="ctr" fontAlgn="ctr"/>
                      <a:r>
                        <a:rPr lang="en-IN" sz="1600" dirty="0" err="1">
                          <a:effectLst/>
                        </a:rPr>
                        <a:t>BusinessTravel</a:t>
                      </a:r>
                      <a:endParaRPr lang="en-IN" sz="1600" dirty="0">
                        <a:effectLst/>
                      </a:endParaRPr>
                    </a:p>
                  </a:txBody>
                  <a:tcPr anchor="ctr"/>
                </a:tc>
                <a:tc>
                  <a:txBody>
                    <a:bodyPr/>
                    <a:lstStyle/>
                    <a:p>
                      <a:pPr algn="l" fontAlgn="ctr"/>
                      <a:r>
                        <a:rPr lang="en-IN" sz="1600">
                          <a:effectLst/>
                        </a:rPr>
                        <a:t>Traveling frquency</a:t>
                      </a:r>
                    </a:p>
                  </a:txBody>
                  <a:tcPr anchor="ctr"/>
                </a:tc>
                <a:extLst>
                  <a:ext uri="{0D108BD9-81ED-4DB2-BD59-A6C34878D82A}">
                    <a16:rowId xmlns:a16="http://schemas.microsoft.com/office/drawing/2014/main" val="2093171810"/>
                  </a:ext>
                </a:extLst>
              </a:tr>
              <a:tr h="324945">
                <a:tc>
                  <a:txBody>
                    <a:bodyPr/>
                    <a:lstStyle/>
                    <a:p>
                      <a:pPr algn="ctr" fontAlgn="ctr"/>
                      <a:r>
                        <a:rPr lang="en-IN" sz="1600">
                          <a:effectLst/>
                        </a:rPr>
                        <a:t>4</a:t>
                      </a:r>
                    </a:p>
                  </a:txBody>
                  <a:tcPr anchor="ctr"/>
                </a:tc>
                <a:tc>
                  <a:txBody>
                    <a:bodyPr/>
                    <a:lstStyle/>
                    <a:p>
                      <a:pPr algn="ctr" fontAlgn="ctr"/>
                      <a:r>
                        <a:rPr lang="en-IN" sz="1600" dirty="0" err="1">
                          <a:effectLst/>
                        </a:rPr>
                        <a:t>DailyRate</a:t>
                      </a:r>
                      <a:endParaRPr lang="en-IN" sz="1600" dirty="0">
                        <a:effectLst/>
                      </a:endParaRPr>
                    </a:p>
                  </a:txBody>
                  <a:tcPr anchor="ctr"/>
                </a:tc>
                <a:tc>
                  <a:txBody>
                    <a:bodyPr/>
                    <a:lstStyle/>
                    <a:p>
                      <a:pPr algn="l" fontAlgn="ctr"/>
                      <a:r>
                        <a:rPr lang="en-IN" sz="1600">
                          <a:effectLst/>
                        </a:rPr>
                        <a:t>Daily Rate of Employee</a:t>
                      </a:r>
                    </a:p>
                  </a:txBody>
                  <a:tcPr anchor="ctr"/>
                </a:tc>
                <a:extLst>
                  <a:ext uri="{0D108BD9-81ED-4DB2-BD59-A6C34878D82A}">
                    <a16:rowId xmlns:a16="http://schemas.microsoft.com/office/drawing/2014/main" val="2473539424"/>
                  </a:ext>
                </a:extLst>
              </a:tr>
              <a:tr h="324945">
                <a:tc>
                  <a:txBody>
                    <a:bodyPr/>
                    <a:lstStyle/>
                    <a:p>
                      <a:pPr algn="ctr" fontAlgn="ctr"/>
                      <a:r>
                        <a:rPr lang="en-IN" sz="1600">
                          <a:effectLst/>
                        </a:rPr>
                        <a:t>5</a:t>
                      </a:r>
                    </a:p>
                  </a:txBody>
                  <a:tcPr anchor="ctr"/>
                </a:tc>
                <a:tc>
                  <a:txBody>
                    <a:bodyPr/>
                    <a:lstStyle/>
                    <a:p>
                      <a:pPr algn="ctr" fontAlgn="ctr"/>
                      <a:r>
                        <a:rPr lang="en-IN" sz="1600" dirty="0">
                          <a:effectLst/>
                        </a:rPr>
                        <a:t>Department</a:t>
                      </a:r>
                    </a:p>
                  </a:txBody>
                  <a:tcPr anchor="ctr"/>
                </a:tc>
                <a:tc>
                  <a:txBody>
                    <a:bodyPr/>
                    <a:lstStyle/>
                    <a:p>
                      <a:pPr algn="l" fontAlgn="ctr"/>
                      <a:r>
                        <a:rPr lang="en-US" sz="1600">
                          <a:effectLst/>
                        </a:rPr>
                        <a:t>Departments existing in the company</a:t>
                      </a:r>
                    </a:p>
                  </a:txBody>
                  <a:tcPr anchor="ctr"/>
                </a:tc>
                <a:extLst>
                  <a:ext uri="{0D108BD9-81ED-4DB2-BD59-A6C34878D82A}">
                    <a16:rowId xmlns:a16="http://schemas.microsoft.com/office/drawing/2014/main" val="3377603184"/>
                  </a:ext>
                </a:extLst>
              </a:tr>
              <a:tr h="324945">
                <a:tc>
                  <a:txBody>
                    <a:bodyPr/>
                    <a:lstStyle/>
                    <a:p>
                      <a:pPr algn="ctr" fontAlgn="ctr"/>
                      <a:r>
                        <a:rPr lang="en-IN" sz="1600">
                          <a:effectLst/>
                        </a:rPr>
                        <a:t>6</a:t>
                      </a:r>
                    </a:p>
                  </a:txBody>
                  <a:tcPr anchor="ctr"/>
                </a:tc>
                <a:tc>
                  <a:txBody>
                    <a:bodyPr/>
                    <a:lstStyle/>
                    <a:p>
                      <a:pPr algn="ctr" fontAlgn="ctr"/>
                      <a:r>
                        <a:rPr lang="en-IN" sz="1600" dirty="0" err="1">
                          <a:effectLst/>
                        </a:rPr>
                        <a:t>DistanceFromHome</a:t>
                      </a:r>
                      <a:endParaRPr lang="en-IN" sz="1600" dirty="0">
                        <a:effectLst/>
                      </a:endParaRPr>
                    </a:p>
                  </a:txBody>
                  <a:tcPr anchor="ctr"/>
                </a:tc>
                <a:tc>
                  <a:txBody>
                    <a:bodyPr/>
                    <a:lstStyle/>
                    <a:p>
                      <a:pPr algn="l" fontAlgn="ctr"/>
                      <a:r>
                        <a:rPr lang="en-US" sz="1600">
                          <a:effectLst/>
                        </a:rPr>
                        <a:t>Distance from home and workplace</a:t>
                      </a:r>
                    </a:p>
                  </a:txBody>
                  <a:tcPr anchor="ctr"/>
                </a:tc>
                <a:extLst>
                  <a:ext uri="{0D108BD9-81ED-4DB2-BD59-A6C34878D82A}">
                    <a16:rowId xmlns:a16="http://schemas.microsoft.com/office/drawing/2014/main" val="1488015741"/>
                  </a:ext>
                </a:extLst>
              </a:tr>
              <a:tr h="568653">
                <a:tc>
                  <a:txBody>
                    <a:bodyPr/>
                    <a:lstStyle/>
                    <a:p>
                      <a:pPr algn="ctr" fontAlgn="ctr"/>
                      <a:r>
                        <a:rPr lang="en-IN" sz="1600">
                          <a:effectLst/>
                        </a:rPr>
                        <a:t>7</a:t>
                      </a:r>
                    </a:p>
                  </a:txBody>
                  <a:tcPr anchor="ctr"/>
                </a:tc>
                <a:tc>
                  <a:txBody>
                    <a:bodyPr/>
                    <a:lstStyle/>
                    <a:p>
                      <a:pPr algn="ctr" fontAlgn="ctr"/>
                      <a:r>
                        <a:rPr lang="en-IN" sz="1600" dirty="0">
                          <a:effectLst/>
                        </a:rPr>
                        <a:t>Education</a:t>
                      </a:r>
                    </a:p>
                  </a:txBody>
                  <a:tcPr anchor="ctr"/>
                </a:tc>
                <a:tc>
                  <a:txBody>
                    <a:bodyPr/>
                    <a:lstStyle/>
                    <a:p>
                      <a:pPr algn="l" fontAlgn="ctr"/>
                      <a:r>
                        <a:rPr lang="en-US" sz="1600" dirty="0">
                          <a:effectLst/>
                        </a:rPr>
                        <a:t>1-Below College, 2-College, 3-Bachelor, 4-Master, 5-Doctor</a:t>
                      </a:r>
                    </a:p>
                  </a:txBody>
                  <a:tcPr anchor="ctr"/>
                </a:tc>
                <a:extLst>
                  <a:ext uri="{0D108BD9-81ED-4DB2-BD59-A6C34878D82A}">
                    <a16:rowId xmlns:a16="http://schemas.microsoft.com/office/drawing/2014/main" val="2878738659"/>
                  </a:ext>
                </a:extLst>
              </a:tr>
              <a:tr h="324945">
                <a:tc>
                  <a:txBody>
                    <a:bodyPr/>
                    <a:lstStyle/>
                    <a:p>
                      <a:pPr algn="ctr" fontAlgn="ctr"/>
                      <a:r>
                        <a:rPr lang="en-IN" sz="1600">
                          <a:effectLst/>
                        </a:rPr>
                        <a:t>8</a:t>
                      </a:r>
                    </a:p>
                  </a:txBody>
                  <a:tcPr anchor="ctr"/>
                </a:tc>
                <a:tc>
                  <a:txBody>
                    <a:bodyPr/>
                    <a:lstStyle/>
                    <a:p>
                      <a:pPr algn="ctr" fontAlgn="ctr"/>
                      <a:r>
                        <a:rPr lang="en-IN" sz="1600">
                          <a:effectLst/>
                        </a:rPr>
                        <a:t>EmployeeCount</a:t>
                      </a:r>
                    </a:p>
                  </a:txBody>
                  <a:tcPr anchor="ctr"/>
                </a:tc>
                <a:tc>
                  <a:txBody>
                    <a:bodyPr/>
                    <a:lstStyle/>
                    <a:p>
                      <a:pPr algn="l" fontAlgn="ctr"/>
                      <a:r>
                        <a:rPr lang="en-IN" sz="1600" dirty="0">
                          <a:effectLst/>
                        </a:rPr>
                        <a:t>The count of employee</a:t>
                      </a:r>
                    </a:p>
                  </a:txBody>
                  <a:tcPr anchor="ctr"/>
                </a:tc>
                <a:extLst>
                  <a:ext uri="{0D108BD9-81ED-4DB2-BD59-A6C34878D82A}">
                    <a16:rowId xmlns:a16="http://schemas.microsoft.com/office/drawing/2014/main" val="236754992"/>
                  </a:ext>
                </a:extLst>
              </a:tr>
              <a:tr h="324945">
                <a:tc>
                  <a:txBody>
                    <a:bodyPr/>
                    <a:lstStyle/>
                    <a:p>
                      <a:pPr algn="ctr" fontAlgn="ctr"/>
                      <a:r>
                        <a:rPr lang="en-IN" sz="1600">
                          <a:effectLst/>
                        </a:rPr>
                        <a:t>9</a:t>
                      </a:r>
                    </a:p>
                  </a:txBody>
                  <a:tcPr anchor="ctr"/>
                </a:tc>
                <a:tc>
                  <a:txBody>
                    <a:bodyPr/>
                    <a:lstStyle/>
                    <a:p>
                      <a:pPr algn="ctr" fontAlgn="ctr"/>
                      <a:r>
                        <a:rPr lang="en-IN" sz="1600">
                          <a:effectLst/>
                        </a:rPr>
                        <a:t>EmployeeNumber</a:t>
                      </a:r>
                    </a:p>
                  </a:txBody>
                  <a:tcPr anchor="ctr"/>
                </a:tc>
                <a:tc>
                  <a:txBody>
                    <a:bodyPr/>
                    <a:lstStyle/>
                    <a:p>
                      <a:pPr algn="l" fontAlgn="ctr"/>
                      <a:r>
                        <a:rPr lang="en-US" sz="1600" dirty="0">
                          <a:effectLst/>
                        </a:rPr>
                        <a:t>The number assigned to employee</a:t>
                      </a:r>
                    </a:p>
                  </a:txBody>
                  <a:tcPr anchor="ctr"/>
                </a:tc>
                <a:extLst>
                  <a:ext uri="{0D108BD9-81ED-4DB2-BD59-A6C34878D82A}">
                    <a16:rowId xmlns:a16="http://schemas.microsoft.com/office/drawing/2014/main" val="1477586446"/>
                  </a:ext>
                </a:extLst>
              </a:tr>
              <a:tr h="568653">
                <a:tc>
                  <a:txBody>
                    <a:bodyPr/>
                    <a:lstStyle/>
                    <a:p>
                      <a:pPr algn="ctr" fontAlgn="ctr"/>
                      <a:r>
                        <a:rPr lang="en-IN" sz="1600">
                          <a:effectLst/>
                        </a:rPr>
                        <a:t>10</a:t>
                      </a:r>
                    </a:p>
                  </a:txBody>
                  <a:tcPr anchor="ctr"/>
                </a:tc>
                <a:tc>
                  <a:txBody>
                    <a:bodyPr/>
                    <a:lstStyle/>
                    <a:p>
                      <a:pPr algn="ctr" fontAlgn="ctr"/>
                      <a:r>
                        <a:rPr lang="en-IN" sz="1600">
                          <a:effectLst/>
                        </a:rPr>
                        <a:t>EducationField</a:t>
                      </a:r>
                    </a:p>
                  </a:txBody>
                  <a:tcPr anchor="ctr"/>
                </a:tc>
                <a:tc>
                  <a:txBody>
                    <a:bodyPr/>
                    <a:lstStyle/>
                    <a:p>
                      <a:pPr algn="l" fontAlgn="ctr"/>
                      <a:r>
                        <a:rPr lang="en-US" sz="1600" dirty="0">
                          <a:effectLst/>
                        </a:rPr>
                        <a:t>Life </a:t>
                      </a:r>
                      <a:r>
                        <a:rPr lang="en-US" sz="1600" dirty="0" err="1">
                          <a:effectLst/>
                        </a:rPr>
                        <a:t>Sciences,Other</a:t>
                      </a:r>
                      <a:r>
                        <a:rPr lang="en-US" sz="1600" dirty="0">
                          <a:effectLst/>
                        </a:rPr>
                        <a:t>, Medical, Marketing, Technical Degree, Human Resources</a:t>
                      </a:r>
                    </a:p>
                  </a:txBody>
                  <a:tcPr anchor="ctr"/>
                </a:tc>
                <a:extLst>
                  <a:ext uri="{0D108BD9-81ED-4DB2-BD59-A6C34878D82A}">
                    <a16:rowId xmlns:a16="http://schemas.microsoft.com/office/drawing/2014/main" val="707374897"/>
                  </a:ext>
                </a:extLst>
              </a:tr>
              <a:tr h="568653">
                <a:tc>
                  <a:txBody>
                    <a:bodyPr/>
                    <a:lstStyle/>
                    <a:p>
                      <a:pPr algn="ctr" fontAlgn="ctr"/>
                      <a:r>
                        <a:rPr lang="en-IN" sz="1600">
                          <a:effectLst/>
                        </a:rPr>
                        <a:t>11</a:t>
                      </a:r>
                    </a:p>
                  </a:txBody>
                  <a:tcPr anchor="ctr"/>
                </a:tc>
                <a:tc>
                  <a:txBody>
                    <a:bodyPr/>
                    <a:lstStyle/>
                    <a:p>
                      <a:pPr algn="ctr" fontAlgn="ctr"/>
                      <a:r>
                        <a:rPr lang="en-IN" sz="1600">
                          <a:effectLst/>
                        </a:rPr>
                        <a:t>EnvironmentSatisfaction</a:t>
                      </a:r>
                    </a:p>
                  </a:txBody>
                  <a:tcPr anchor="ctr"/>
                </a:tc>
                <a:tc>
                  <a:txBody>
                    <a:bodyPr/>
                    <a:lstStyle/>
                    <a:p>
                      <a:pPr algn="l" fontAlgn="ctr"/>
                      <a:r>
                        <a:rPr lang="en-US" sz="1600" dirty="0">
                          <a:effectLst/>
                        </a:rPr>
                        <a:t>1: Low, 2 :Medium, 3 :High, 4 :Very High</a:t>
                      </a:r>
                    </a:p>
                  </a:txBody>
                  <a:tcPr anchor="ctr"/>
                </a:tc>
                <a:extLst>
                  <a:ext uri="{0D108BD9-81ED-4DB2-BD59-A6C34878D82A}">
                    <a16:rowId xmlns:a16="http://schemas.microsoft.com/office/drawing/2014/main" val="2851843377"/>
                  </a:ext>
                </a:extLst>
              </a:tr>
              <a:tr h="324945">
                <a:tc>
                  <a:txBody>
                    <a:bodyPr/>
                    <a:lstStyle/>
                    <a:p>
                      <a:pPr algn="ctr" fontAlgn="ctr"/>
                      <a:r>
                        <a:rPr lang="en-IN" sz="1600">
                          <a:effectLst/>
                        </a:rPr>
                        <a:t>12</a:t>
                      </a:r>
                    </a:p>
                  </a:txBody>
                  <a:tcPr anchor="ctr"/>
                </a:tc>
                <a:tc>
                  <a:txBody>
                    <a:bodyPr/>
                    <a:lstStyle/>
                    <a:p>
                      <a:pPr algn="ctr" fontAlgn="ctr"/>
                      <a:r>
                        <a:rPr lang="en-IN" sz="1600">
                          <a:effectLst/>
                        </a:rPr>
                        <a:t>Gender</a:t>
                      </a:r>
                    </a:p>
                  </a:txBody>
                  <a:tcPr anchor="ctr"/>
                </a:tc>
                <a:tc>
                  <a:txBody>
                    <a:bodyPr/>
                    <a:lstStyle/>
                    <a:p>
                      <a:pPr algn="l" fontAlgn="ctr"/>
                      <a:r>
                        <a:rPr lang="en-IN" sz="1600" dirty="0">
                          <a:effectLst/>
                        </a:rPr>
                        <a:t>Female or Male</a:t>
                      </a:r>
                    </a:p>
                  </a:txBody>
                  <a:tcPr anchor="ctr"/>
                </a:tc>
                <a:extLst>
                  <a:ext uri="{0D108BD9-81ED-4DB2-BD59-A6C34878D82A}">
                    <a16:rowId xmlns:a16="http://schemas.microsoft.com/office/drawing/2014/main" val="269973400"/>
                  </a:ext>
                </a:extLst>
              </a:tr>
              <a:tr h="324945">
                <a:tc>
                  <a:txBody>
                    <a:bodyPr/>
                    <a:lstStyle/>
                    <a:p>
                      <a:pPr algn="ctr" fontAlgn="ctr"/>
                      <a:r>
                        <a:rPr lang="en-IN" sz="1600">
                          <a:effectLst/>
                        </a:rPr>
                        <a:t>13</a:t>
                      </a:r>
                    </a:p>
                  </a:txBody>
                  <a:tcPr anchor="ctr"/>
                </a:tc>
                <a:tc>
                  <a:txBody>
                    <a:bodyPr/>
                    <a:lstStyle/>
                    <a:p>
                      <a:pPr algn="ctr" fontAlgn="ctr"/>
                      <a:r>
                        <a:rPr lang="en-IN" sz="1600">
                          <a:effectLst/>
                        </a:rPr>
                        <a:t>HourlyRate</a:t>
                      </a:r>
                    </a:p>
                  </a:txBody>
                  <a:tcPr anchor="ctr"/>
                </a:tc>
                <a:tc>
                  <a:txBody>
                    <a:bodyPr/>
                    <a:lstStyle/>
                    <a:p>
                      <a:pPr algn="l" fontAlgn="ctr"/>
                      <a:r>
                        <a:rPr lang="en-IN" sz="1600" dirty="0">
                          <a:effectLst/>
                        </a:rPr>
                        <a:t>Hourly Rate of Employee</a:t>
                      </a:r>
                    </a:p>
                  </a:txBody>
                  <a:tcPr anchor="ctr"/>
                </a:tc>
                <a:extLst>
                  <a:ext uri="{0D108BD9-81ED-4DB2-BD59-A6C34878D82A}">
                    <a16:rowId xmlns:a16="http://schemas.microsoft.com/office/drawing/2014/main" val="1356395998"/>
                  </a:ext>
                </a:extLst>
              </a:tr>
              <a:tr h="324945">
                <a:tc>
                  <a:txBody>
                    <a:bodyPr/>
                    <a:lstStyle/>
                    <a:p>
                      <a:pPr algn="ctr" fontAlgn="ctr"/>
                      <a:r>
                        <a:rPr lang="en-IN" sz="1600">
                          <a:effectLst/>
                        </a:rPr>
                        <a:t>14</a:t>
                      </a:r>
                    </a:p>
                  </a:txBody>
                  <a:tcPr anchor="ctr"/>
                </a:tc>
                <a:tc>
                  <a:txBody>
                    <a:bodyPr/>
                    <a:lstStyle/>
                    <a:p>
                      <a:pPr algn="ctr" fontAlgn="ctr"/>
                      <a:r>
                        <a:rPr lang="en-IN" sz="1600">
                          <a:effectLst/>
                        </a:rPr>
                        <a:t>JobInvolvement</a:t>
                      </a:r>
                    </a:p>
                  </a:txBody>
                  <a:tcPr anchor="ctr"/>
                </a:tc>
                <a:tc>
                  <a:txBody>
                    <a:bodyPr/>
                    <a:lstStyle/>
                    <a:p>
                      <a:pPr algn="l" fontAlgn="ctr"/>
                      <a:r>
                        <a:rPr lang="en-US" sz="1600" dirty="0">
                          <a:effectLst/>
                        </a:rPr>
                        <a:t>1: Low, 2 :Medium, 3 :High, 4 :Very High</a:t>
                      </a:r>
                    </a:p>
                  </a:txBody>
                  <a:tcPr anchor="ctr"/>
                </a:tc>
                <a:extLst>
                  <a:ext uri="{0D108BD9-81ED-4DB2-BD59-A6C34878D82A}">
                    <a16:rowId xmlns:a16="http://schemas.microsoft.com/office/drawing/2014/main" val="288370134"/>
                  </a:ext>
                </a:extLst>
              </a:tr>
              <a:tr h="324945">
                <a:tc>
                  <a:txBody>
                    <a:bodyPr/>
                    <a:lstStyle/>
                    <a:p>
                      <a:pPr algn="ctr" fontAlgn="ctr"/>
                      <a:r>
                        <a:rPr lang="en-IN" sz="1600">
                          <a:effectLst/>
                        </a:rPr>
                        <a:t>15</a:t>
                      </a:r>
                    </a:p>
                  </a:txBody>
                  <a:tcPr anchor="ctr"/>
                </a:tc>
                <a:tc>
                  <a:txBody>
                    <a:bodyPr/>
                    <a:lstStyle/>
                    <a:p>
                      <a:pPr algn="ctr" fontAlgn="ctr"/>
                      <a:r>
                        <a:rPr lang="en-IN" sz="1600">
                          <a:effectLst/>
                        </a:rPr>
                        <a:t>JobLevel</a:t>
                      </a:r>
                    </a:p>
                  </a:txBody>
                  <a:tcPr anchor="ctr"/>
                </a:tc>
                <a:tc>
                  <a:txBody>
                    <a:bodyPr/>
                    <a:lstStyle/>
                    <a:p>
                      <a:pPr algn="l" fontAlgn="ctr"/>
                      <a:r>
                        <a:rPr lang="en-US" sz="1600" dirty="0">
                          <a:effectLst/>
                        </a:rPr>
                        <a:t>Job levels in the company</a:t>
                      </a:r>
                    </a:p>
                  </a:txBody>
                  <a:tcPr anchor="ctr"/>
                </a:tc>
                <a:extLst>
                  <a:ext uri="{0D108BD9-81ED-4DB2-BD59-A6C34878D82A}">
                    <a16:rowId xmlns:a16="http://schemas.microsoft.com/office/drawing/2014/main" val="3336577732"/>
                  </a:ext>
                </a:extLst>
              </a:tr>
            </a:tbl>
          </a:graphicData>
        </a:graphic>
      </p:graphicFrame>
    </p:spTree>
    <p:extLst>
      <p:ext uri="{BB962C8B-B14F-4D97-AF65-F5344CB8AC3E}">
        <p14:creationId xmlns:p14="http://schemas.microsoft.com/office/powerpoint/2010/main" val="3005730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B73CD91-D2AD-27D0-F9A4-2070941D1578}"/>
              </a:ext>
            </a:extLst>
          </p:cNvPr>
          <p:cNvGraphicFramePr>
            <a:graphicFrameLocks noGrp="1"/>
          </p:cNvGraphicFramePr>
          <p:nvPr>
            <p:extLst>
              <p:ext uri="{D42A27DB-BD31-4B8C-83A1-F6EECF244321}">
                <p14:modId xmlns:p14="http://schemas.microsoft.com/office/powerpoint/2010/main" val="2348514726"/>
              </p:ext>
            </p:extLst>
          </p:nvPr>
        </p:nvGraphicFramePr>
        <p:xfrm>
          <a:off x="2710426" y="84834"/>
          <a:ext cx="7475794" cy="6688332"/>
        </p:xfrm>
        <a:graphic>
          <a:graphicData uri="http://schemas.openxmlformats.org/drawingml/2006/table">
            <a:tbl>
              <a:tblPr firstRow="1" bandRow="1">
                <a:tableStyleId>{5C22544A-7EE6-4342-B048-85BDC9FD1C3A}</a:tableStyleId>
              </a:tblPr>
              <a:tblGrid>
                <a:gridCol w="862128">
                  <a:extLst>
                    <a:ext uri="{9D8B030D-6E8A-4147-A177-3AD203B41FA5}">
                      <a16:colId xmlns:a16="http://schemas.microsoft.com/office/drawing/2014/main" val="915981498"/>
                    </a:ext>
                  </a:extLst>
                </a:gridCol>
                <a:gridCol w="2387432">
                  <a:extLst>
                    <a:ext uri="{9D8B030D-6E8A-4147-A177-3AD203B41FA5}">
                      <a16:colId xmlns:a16="http://schemas.microsoft.com/office/drawing/2014/main" val="1655936159"/>
                    </a:ext>
                  </a:extLst>
                </a:gridCol>
                <a:gridCol w="4226234">
                  <a:extLst>
                    <a:ext uri="{9D8B030D-6E8A-4147-A177-3AD203B41FA5}">
                      <a16:colId xmlns:a16="http://schemas.microsoft.com/office/drawing/2014/main" val="2904134710"/>
                    </a:ext>
                  </a:extLst>
                </a:gridCol>
              </a:tblGrid>
              <a:tr h="318492">
                <a:tc>
                  <a:txBody>
                    <a:bodyPr/>
                    <a:lstStyle/>
                    <a:p>
                      <a:r>
                        <a:rPr lang="en-IN" sz="1400" dirty="0"/>
                        <a:t>Sr no.</a:t>
                      </a:r>
                    </a:p>
                  </a:txBody>
                  <a:tcPr/>
                </a:tc>
                <a:tc>
                  <a:txBody>
                    <a:bodyPr/>
                    <a:lstStyle/>
                    <a:p>
                      <a:r>
                        <a:rPr lang="en-IN" sz="1400" dirty="0"/>
                        <a:t>Variable Name</a:t>
                      </a:r>
                    </a:p>
                  </a:txBody>
                  <a:tcPr/>
                </a:tc>
                <a:tc>
                  <a:txBody>
                    <a:bodyPr/>
                    <a:lstStyle/>
                    <a:p>
                      <a:r>
                        <a:rPr lang="en-IN" sz="1400" dirty="0"/>
                        <a:t>Variable Definition</a:t>
                      </a:r>
                    </a:p>
                  </a:txBody>
                  <a:tcPr/>
                </a:tc>
                <a:extLst>
                  <a:ext uri="{0D108BD9-81ED-4DB2-BD59-A6C34878D82A}">
                    <a16:rowId xmlns:a16="http://schemas.microsoft.com/office/drawing/2014/main" val="1158968499"/>
                  </a:ext>
                </a:extLst>
              </a:tr>
              <a:tr h="318492">
                <a:tc>
                  <a:txBody>
                    <a:bodyPr/>
                    <a:lstStyle/>
                    <a:p>
                      <a:pPr algn="ctr" fontAlgn="ctr"/>
                      <a:r>
                        <a:rPr lang="en-IN" sz="1400" dirty="0">
                          <a:effectLst/>
                        </a:rPr>
                        <a:t>16</a:t>
                      </a:r>
                    </a:p>
                  </a:txBody>
                  <a:tcPr anchor="ctr"/>
                </a:tc>
                <a:tc>
                  <a:txBody>
                    <a:bodyPr/>
                    <a:lstStyle/>
                    <a:p>
                      <a:pPr algn="ctr" fontAlgn="ctr"/>
                      <a:r>
                        <a:rPr lang="en-IN" sz="1400" dirty="0" err="1">
                          <a:effectLst/>
                        </a:rPr>
                        <a:t>JobRole</a:t>
                      </a:r>
                      <a:endParaRPr lang="en-IN" sz="1400" dirty="0">
                        <a:effectLst/>
                      </a:endParaRPr>
                    </a:p>
                  </a:txBody>
                  <a:tcPr anchor="ctr"/>
                </a:tc>
                <a:tc>
                  <a:txBody>
                    <a:bodyPr/>
                    <a:lstStyle/>
                    <a:p>
                      <a:pPr algn="l" fontAlgn="ctr"/>
                      <a:r>
                        <a:rPr lang="en-US" sz="1400">
                          <a:effectLst/>
                        </a:rPr>
                        <a:t>Job Role of the employee</a:t>
                      </a:r>
                    </a:p>
                  </a:txBody>
                  <a:tcPr anchor="ctr"/>
                </a:tc>
                <a:extLst>
                  <a:ext uri="{0D108BD9-81ED-4DB2-BD59-A6C34878D82A}">
                    <a16:rowId xmlns:a16="http://schemas.microsoft.com/office/drawing/2014/main" val="2974689528"/>
                  </a:ext>
                </a:extLst>
              </a:tr>
              <a:tr h="318492">
                <a:tc>
                  <a:txBody>
                    <a:bodyPr/>
                    <a:lstStyle/>
                    <a:p>
                      <a:pPr algn="ctr" fontAlgn="ctr"/>
                      <a:r>
                        <a:rPr lang="en-IN" sz="1400">
                          <a:effectLst/>
                        </a:rPr>
                        <a:t>17</a:t>
                      </a:r>
                    </a:p>
                  </a:txBody>
                  <a:tcPr anchor="ctr"/>
                </a:tc>
                <a:tc>
                  <a:txBody>
                    <a:bodyPr/>
                    <a:lstStyle/>
                    <a:p>
                      <a:pPr algn="ctr" fontAlgn="ctr"/>
                      <a:r>
                        <a:rPr lang="en-IN" sz="1400" dirty="0" err="1">
                          <a:effectLst/>
                        </a:rPr>
                        <a:t>JobSatisfaction</a:t>
                      </a:r>
                      <a:endParaRPr lang="en-IN" sz="1400" dirty="0">
                        <a:effectLst/>
                      </a:endParaRPr>
                    </a:p>
                  </a:txBody>
                  <a:tcPr anchor="ctr"/>
                </a:tc>
                <a:tc>
                  <a:txBody>
                    <a:bodyPr/>
                    <a:lstStyle/>
                    <a:p>
                      <a:pPr algn="l" fontAlgn="ctr"/>
                      <a:r>
                        <a:rPr lang="en-US" sz="1400">
                          <a:effectLst/>
                        </a:rPr>
                        <a:t>1: Low, 2 :Medium, 3 :High, 4 :Very High</a:t>
                      </a:r>
                    </a:p>
                  </a:txBody>
                  <a:tcPr anchor="ctr"/>
                </a:tc>
                <a:extLst>
                  <a:ext uri="{0D108BD9-81ED-4DB2-BD59-A6C34878D82A}">
                    <a16:rowId xmlns:a16="http://schemas.microsoft.com/office/drawing/2014/main" val="1949728334"/>
                  </a:ext>
                </a:extLst>
              </a:tr>
              <a:tr h="318492">
                <a:tc>
                  <a:txBody>
                    <a:bodyPr/>
                    <a:lstStyle/>
                    <a:p>
                      <a:pPr algn="ctr" fontAlgn="ctr"/>
                      <a:r>
                        <a:rPr lang="en-IN" sz="1400">
                          <a:effectLst/>
                        </a:rPr>
                        <a:t>18</a:t>
                      </a:r>
                    </a:p>
                  </a:txBody>
                  <a:tcPr anchor="ctr"/>
                </a:tc>
                <a:tc>
                  <a:txBody>
                    <a:bodyPr/>
                    <a:lstStyle/>
                    <a:p>
                      <a:pPr algn="ctr" fontAlgn="ctr"/>
                      <a:r>
                        <a:rPr lang="en-IN" sz="1400" dirty="0" err="1">
                          <a:effectLst/>
                        </a:rPr>
                        <a:t>MaritalStatus</a:t>
                      </a:r>
                      <a:endParaRPr lang="en-IN" sz="1400" dirty="0">
                        <a:effectLst/>
                      </a:endParaRPr>
                    </a:p>
                  </a:txBody>
                  <a:tcPr anchor="ctr"/>
                </a:tc>
                <a:tc>
                  <a:txBody>
                    <a:bodyPr/>
                    <a:lstStyle/>
                    <a:p>
                      <a:pPr algn="l" fontAlgn="ctr"/>
                      <a:r>
                        <a:rPr lang="en-US" sz="1400">
                          <a:effectLst/>
                        </a:rPr>
                        <a:t>Maritial status of the employee</a:t>
                      </a:r>
                    </a:p>
                  </a:txBody>
                  <a:tcPr anchor="ctr"/>
                </a:tc>
                <a:extLst>
                  <a:ext uri="{0D108BD9-81ED-4DB2-BD59-A6C34878D82A}">
                    <a16:rowId xmlns:a16="http://schemas.microsoft.com/office/drawing/2014/main" val="3743802696"/>
                  </a:ext>
                </a:extLst>
              </a:tr>
              <a:tr h="318492">
                <a:tc>
                  <a:txBody>
                    <a:bodyPr/>
                    <a:lstStyle/>
                    <a:p>
                      <a:pPr algn="ctr" fontAlgn="ctr"/>
                      <a:r>
                        <a:rPr lang="en-IN" sz="1400">
                          <a:effectLst/>
                        </a:rPr>
                        <a:t>19</a:t>
                      </a:r>
                    </a:p>
                  </a:txBody>
                  <a:tcPr anchor="ctr"/>
                </a:tc>
                <a:tc>
                  <a:txBody>
                    <a:bodyPr/>
                    <a:lstStyle/>
                    <a:p>
                      <a:pPr algn="ctr" fontAlgn="ctr"/>
                      <a:r>
                        <a:rPr lang="en-IN" sz="1400">
                          <a:effectLst/>
                        </a:rPr>
                        <a:t>MonthlyIncome</a:t>
                      </a:r>
                    </a:p>
                  </a:txBody>
                  <a:tcPr anchor="ctr"/>
                </a:tc>
                <a:tc>
                  <a:txBody>
                    <a:bodyPr/>
                    <a:lstStyle/>
                    <a:p>
                      <a:pPr algn="l" fontAlgn="ctr"/>
                      <a:r>
                        <a:rPr lang="en-US" sz="1400" dirty="0">
                          <a:effectLst/>
                        </a:rPr>
                        <a:t>Monthly income of the employee</a:t>
                      </a:r>
                    </a:p>
                  </a:txBody>
                  <a:tcPr anchor="ctr"/>
                </a:tc>
                <a:extLst>
                  <a:ext uri="{0D108BD9-81ED-4DB2-BD59-A6C34878D82A}">
                    <a16:rowId xmlns:a16="http://schemas.microsoft.com/office/drawing/2014/main" val="551860242"/>
                  </a:ext>
                </a:extLst>
              </a:tr>
              <a:tr h="318492">
                <a:tc>
                  <a:txBody>
                    <a:bodyPr/>
                    <a:lstStyle/>
                    <a:p>
                      <a:pPr algn="ctr" fontAlgn="ctr"/>
                      <a:r>
                        <a:rPr lang="en-IN" sz="1400">
                          <a:effectLst/>
                        </a:rPr>
                        <a:t>20</a:t>
                      </a:r>
                    </a:p>
                  </a:txBody>
                  <a:tcPr anchor="ctr"/>
                </a:tc>
                <a:tc>
                  <a:txBody>
                    <a:bodyPr/>
                    <a:lstStyle/>
                    <a:p>
                      <a:pPr algn="ctr" fontAlgn="ctr"/>
                      <a:r>
                        <a:rPr lang="en-IN" sz="1400">
                          <a:effectLst/>
                        </a:rPr>
                        <a:t>MonthlyRate</a:t>
                      </a:r>
                    </a:p>
                  </a:txBody>
                  <a:tcPr anchor="ctr"/>
                </a:tc>
                <a:tc>
                  <a:txBody>
                    <a:bodyPr/>
                    <a:lstStyle/>
                    <a:p>
                      <a:pPr algn="l" fontAlgn="ctr"/>
                      <a:r>
                        <a:rPr lang="en-US" sz="1400" dirty="0">
                          <a:effectLst/>
                        </a:rPr>
                        <a:t>Monthly rate of the employee</a:t>
                      </a:r>
                    </a:p>
                  </a:txBody>
                  <a:tcPr anchor="ctr"/>
                </a:tc>
                <a:extLst>
                  <a:ext uri="{0D108BD9-81ED-4DB2-BD59-A6C34878D82A}">
                    <a16:rowId xmlns:a16="http://schemas.microsoft.com/office/drawing/2014/main" val="856207443"/>
                  </a:ext>
                </a:extLst>
              </a:tr>
              <a:tr h="318492">
                <a:tc>
                  <a:txBody>
                    <a:bodyPr/>
                    <a:lstStyle/>
                    <a:p>
                      <a:pPr algn="ctr" fontAlgn="ctr"/>
                      <a:r>
                        <a:rPr lang="en-IN" sz="1400">
                          <a:effectLst/>
                        </a:rPr>
                        <a:t>21</a:t>
                      </a:r>
                    </a:p>
                  </a:txBody>
                  <a:tcPr anchor="ctr"/>
                </a:tc>
                <a:tc>
                  <a:txBody>
                    <a:bodyPr/>
                    <a:lstStyle/>
                    <a:p>
                      <a:pPr algn="ctr" fontAlgn="ctr"/>
                      <a:r>
                        <a:rPr lang="en-IN" sz="1400">
                          <a:effectLst/>
                        </a:rPr>
                        <a:t>NumCompaniesWorked</a:t>
                      </a:r>
                    </a:p>
                  </a:txBody>
                  <a:tcPr anchor="ctr"/>
                </a:tc>
                <a:tc>
                  <a:txBody>
                    <a:bodyPr/>
                    <a:lstStyle/>
                    <a:p>
                      <a:pPr algn="l" fontAlgn="ctr"/>
                      <a:r>
                        <a:rPr lang="en-US" sz="1400" dirty="0" err="1">
                          <a:effectLst/>
                        </a:rPr>
                        <a:t>No.of</a:t>
                      </a:r>
                      <a:r>
                        <a:rPr lang="en-US" sz="1400" dirty="0">
                          <a:effectLst/>
                        </a:rPr>
                        <a:t> Companies before the current one</a:t>
                      </a:r>
                    </a:p>
                  </a:txBody>
                  <a:tcPr anchor="ctr"/>
                </a:tc>
                <a:extLst>
                  <a:ext uri="{0D108BD9-81ED-4DB2-BD59-A6C34878D82A}">
                    <a16:rowId xmlns:a16="http://schemas.microsoft.com/office/drawing/2014/main" val="3370947604"/>
                  </a:ext>
                </a:extLst>
              </a:tr>
              <a:tr h="318492">
                <a:tc>
                  <a:txBody>
                    <a:bodyPr/>
                    <a:lstStyle/>
                    <a:p>
                      <a:pPr algn="ctr" fontAlgn="ctr"/>
                      <a:r>
                        <a:rPr lang="en-IN" sz="1400">
                          <a:effectLst/>
                        </a:rPr>
                        <a:t>22</a:t>
                      </a:r>
                    </a:p>
                  </a:txBody>
                  <a:tcPr anchor="ctr"/>
                </a:tc>
                <a:tc>
                  <a:txBody>
                    <a:bodyPr/>
                    <a:lstStyle/>
                    <a:p>
                      <a:pPr algn="ctr" fontAlgn="ctr"/>
                      <a:r>
                        <a:rPr lang="en-IN" sz="1400">
                          <a:effectLst/>
                        </a:rPr>
                        <a:t>Over18</a:t>
                      </a:r>
                    </a:p>
                  </a:txBody>
                  <a:tcPr anchor="ctr"/>
                </a:tc>
                <a:tc>
                  <a:txBody>
                    <a:bodyPr/>
                    <a:lstStyle/>
                    <a:p>
                      <a:pPr algn="l" fontAlgn="ctr"/>
                      <a:r>
                        <a:rPr lang="en-US" sz="1400" dirty="0">
                          <a:effectLst/>
                        </a:rPr>
                        <a:t>Employee over 18 years or not</a:t>
                      </a:r>
                    </a:p>
                  </a:txBody>
                  <a:tcPr anchor="ctr"/>
                </a:tc>
                <a:extLst>
                  <a:ext uri="{0D108BD9-81ED-4DB2-BD59-A6C34878D82A}">
                    <a16:rowId xmlns:a16="http://schemas.microsoft.com/office/drawing/2014/main" val="4198513796"/>
                  </a:ext>
                </a:extLst>
              </a:tr>
              <a:tr h="318492">
                <a:tc>
                  <a:txBody>
                    <a:bodyPr/>
                    <a:lstStyle/>
                    <a:p>
                      <a:pPr algn="ctr" fontAlgn="ctr"/>
                      <a:r>
                        <a:rPr lang="en-IN" sz="1400">
                          <a:effectLst/>
                        </a:rPr>
                        <a:t>23</a:t>
                      </a:r>
                    </a:p>
                  </a:txBody>
                  <a:tcPr anchor="ctr"/>
                </a:tc>
                <a:tc>
                  <a:txBody>
                    <a:bodyPr/>
                    <a:lstStyle/>
                    <a:p>
                      <a:pPr algn="ctr" fontAlgn="ctr"/>
                      <a:r>
                        <a:rPr lang="en-IN" sz="1400">
                          <a:effectLst/>
                        </a:rPr>
                        <a:t>OverTime</a:t>
                      </a:r>
                    </a:p>
                  </a:txBody>
                  <a:tcPr anchor="ctr"/>
                </a:tc>
                <a:tc>
                  <a:txBody>
                    <a:bodyPr/>
                    <a:lstStyle/>
                    <a:p>
                      <a:pPr algn="l" fontAlgn="ctr"/>
                      <a:r>
                        <a:rPr lang="en-US" sz="1400" dirty="0">
                          <a:effectLst/>
                        </a:rPr>
                        <a:t>Worked over time or not</a:t>
                      </a:r>
                    </a:p>
                  </a:txBody>
                  <a:tcPr anchor="ctr"/>
                </a:tc>
                <a:extLst>
                  <a:ext uri="{0D108BD9-81ED-4DB2-BD59-A6C34878D82A}">
                    <a16:rowId xmlns:a16="http://schemas.microsoft.com/office/drawing/2014/main" val="4089661101"/>
                  </a:ext>
                </a:extLst>
              </a:tr>
              <a:tr h="318492">
                <a:tc>
                  <a:txBody>
                    <a:bodyPr/>
                    <a:lstStyle/>
                    <a:p>
                      <a:pPr algn="ctr" fontAlgn="ctr"/>
                      <a:r>
                        <a:rPr lang="en-IN" sz="1400">
                          <a:effectLst/>
                        </a:rPr>
                        <a:t>24</a:t>
                      </a:r>
                    </a:p>
                  </a:txBody>
                  <a:tcPr anchor="ctr"/>
                </a:tc>
                <a:tc>
                  <a:txBody>
                    <a:bodyPr/>
                    <a:lstStyle/>
                    <a:p>
                      <a:pPr algn="ctr" fontAlgn="ctr"/>
                      <a:r>
                        <a:rPr lang="en-IN" sz="1400">
                          <a:effectLst/>
                        </a:rPr>
                        <a:t>PercentSalaryHike</a:t>
                      </a:r>
                    </a:p>
                  </a:txBody>
                  <a:tcPr anchor="ctr"/>
                </a:tc>
                <a:tc>
                  <a:txBody>
                    <a:bodyPr/>
                    <a:lstStyle/>
                    <a:p>
                      <a:pPr algn="l" fontAlgn="ctr"/>
                      <a:r>
                        <a:rPr lang="en-US" sz="1400" dirty="0">
                          <a:effectLst/>
                        </a:rPr>
                        <a:t>Percentage of Salary increase between %11-%25</a:t>
                      </a:r>
                    </a:p>
                  </a:txBody>
                  <a:tcPr anchor="ctr"/>
                </a:tc>
                <a:extLst>
                  <a:ext uri="{0D108BD9-81ED-4DB2-BD59-A6C34878D82A}">
                    <a16:rowId xmlns:a16="http://schemas.microsoft.com/office/drawing/2014/main" val="1618119344"/>
                  </a:ext>
                </a:extLst>
              </a:tr>
              <a:tr h="318492">
                <a:tc>
                  <a:txBody>
                    <a:bodyPr/>
                    <a:lstStyle/>
                    <a:p>
                      <a:pPr algn="ctr" fontAlgn="ctr"/>
                      <a:r>
                        <a:rPr lang="en-IN" sz="1400">
                          <a:effectLst/>
                        </a:rPr>
                        <a:t>25</a:t>
                      </a:r>
                    </a:p>
                  </a:txBody>
                  <a:tcPr anchor="ctr"/>
                </a:tc>
                <a:tc>
                  <a:txBody>
                    <a:bodyPr/>
                    <a:lstStyle/>
                    <a:p>
                      <a:pPr algn="ctr" fontAlgn="ctr"/>
                      <a:r>
                        <a:rPr lang="en-IN" sz="1400">
                          <a:effectLst/>
                        </a:rPr>
                        <a:t>PerformanceRating</a:t>
                      </a:r>
                    </a:p>
                  </a:txBody>
                  <a:tcPr anchor="ctr"/>
                </a:tc>
                <a:tc>
                  <a:txBody>
                    <a:bodyPr/>
                    <a:lstStyle/>
                    <a:p>
                      <a:pPr algn="l" fontAlgn="ctr"/>
                      <a:r>
                        <a:rPr lang="en-US" sz="1400" dirty="0">
                          <a:effectLst/>
                        </a:rPr>
                        <a:t>1 :Low, 2 :Good, 3 :Excellent, 4 :Outstanding</a:t>
                      </a:r>
                    </a:p>
                  </a:txBody>
                  <a:tcPr anchor="ctr"/>
                </a:tc>
                <a:extLst>
                  <a:ext uri="{0D108BD9-81ED-4DB2-BD59-A6C34878D82A}">
                    <a16:rowId xmlns:a16="http://schemas.microsoft.com/office/drawing/2014/main" val="4030033355"/>
                  </a:ext>
                </a:extLst>
              </a:tr>
              <a:tr h="318492">
                <a:tc>
                  <a:txBody>
                    <a:bodyPr/>
                    <a:lstStyle/>
                    <a:p>
                      <a:pPr algn="ctr" fontAlgn="ctr"/>
                      <a:r>
                        <a:rPr lang="en-IN" sz="1400">
                          <a:effectLst/>
                        </a:rPr>
                        <a:t>26</a:t>
                      </a:r>
                    </a:p>
                  </a:txBody>
                  <a:tcPr anchor="ctr"/>
                </a:tc>
                <a:tc>
                  <a:txBody>
                    <a:bodyPr/>
                    <a:lstStyle/>
                    <a:p>
                      <a:pPr algn="ctr" fontAlgn="ctr"/>
                      <a:r>
                        <a:rPr lang="en-IN" sz="1400">
                          <a:effectLst/>
                        </a:rPr>
                        <a:t>RelationshipSatisfaction</a:t>
                      </a:r>
                    </a:p>
                  </a:txBody>
                  <a:tcPr anchor="ctr"/>
                </a:tc>
                <a:tc>
                  <a:txBody>
                    <a:bodyPr/>
                    <a:lstStyle/>
                    <a:p>
                      <a:pPr algn="l" fontAlgn="ctr"/>
                      <a:r>
                        <a:rPr lang="en-US" sz="1400" dirty="0">
                          <a:effectLst/>
                        </a:rPr>
                        <a:t>1: Low, 2 :Medium, 3 :High, 4 :Very High</a:t>
                      </a:r>
                    </a:p>
                  </a:txBody>
                  <a:tcPr anchor="ctr"/>
                </a:tc>
                <a:extLst>
                  <a:ext uri="{0D108BD9-81ED-4DB2-BD59-A6C34878D82A}">
                    <a16:rowId xmlns:a16="http://schemas.microsoft.com/office/drawing/2014/main" val="391162987"/>
                  </a:ext>
                </a:extLst>
              </a:tr>
              <a:tr h="318492">
                <a:tc>
                  <a:txBody>
                    <a:bodyPr/>
                    <a:lstStyle/>
                    <a:p>
                      <a:pPr algn="ctr" fontAlgn="ctr"/>
                      <a:r>
                        <a:rPr lang="en-IN" sz="1400">
                          <a:effectLst/>
                        </a:rPr>
                        <a:t>27</a:t>
                      </a:r>
                    </a:p>
                  </a:txBody>
                  <a:tcPr anchor="ctr"/>
                </a:tc>
                <a:tc>
                  <a:txBody>
                    <a:bodyPr/>
                    <a:lstStyle/>
                    <a:p>
                      <a:pPr algn="ctr" fontAlgn="ctr"/>
                      <a:r>
                        <a:rPr lang="en-IN" sz="1400">
                          <a:effectLst/>
                        </a:rPr>
                        <a:t>StandardHours</a:t>
                      </a:r>
                    </a:p>
                  </a:txBody>
                  <a:tcPr anchor="ctr"/>
                </a:tc>
                <a:tc>
                  <a:txBody>
                    <a:bodyPr/>
                    <a:lstStyle/>
                    <a:p>
                      <a:pPr algn="l" fontAlgn="ctr"/>
                      <a:r>
                        <a:rPr lang="en-US" sz="1400" dirty="0">
                          <a:effectLst/>
                        </a:rPr>
                        <a:t>standard work hour for each employee: 80 Hours</a:t>
                      </a:r>
                    </a:p>
                  </a:txBody>
                  <a:tcPr anchor="ctr"/>
                </a:tc>
                <a:extLst>
                  <a:ext uri="{0D108BD9-81ED-4DB2-BD59-A6C34878D82A}">
                    <a16:rowId xmlns:a16="http://schemas.microsoft.com/office/drawing/2014/main" val="762813422"/>
                  </a:ext>
                </a:extLst>
              </a:tr>
              <a:tr h="318492">
                <a:tc>
                  <a:txBody>
                    <a:bodyPr/>
                    <a:lstStyle/>
                    <a:p>
                      <a:pPr algn="ctr" fontAlgn="ctr"/>
                      <a:r>
                        <a:rPr lang="en-IN" sz="1400">
                          <a:effectLst/>
                        </a:rPr>
                        <a:t>28</a:t>
                      </a:r>
                    </a:p>
                  </a:txBody>
                  <a:tcPr anchor="ctr"/>
                </a:tc>
                <a:tc>
                  <a:txBody>
                    <a:bodyPr/>
                    <a:lstStyle/>
                    <a:p>
                      <a:pPr algn="ctr" fontAlgn="ctr"/>
                      <a:r>
                        <a:rPr lang="en-IN" sz="1400">
                          <a:effectLst/>
                        </a:rPr>
                        <a:t>StockOptionLevel</a:t>
                      </a:r>
                    </a:p>
                  </a:txBody>
                  <a:tcPr anchor="ctr"/>
                </a:tc>
                <a:tc>
                  <a:txBody>
                    <a:bodyPr/>
                    <a:lstStyle/>
                    <a:p>
                      <a:pPr algn="l" fontAlgn="ctr"/>
                      <a:r>
                        <a:rPr lang="en-US" sz="1400" dirty="0">
                          <a:effectLst/>
                        </a:rPr>
                        <a:t>Indicate the stock level of employee</a:t>
                      </a:r>
                    </a:p>
                  </a:txBody>
                  <a:tcPr anchor="ctr"/>
                </a:tc>
                <a:extLst>
                  <a:ext uri="{0D108BD9-81ED-4DB2-BD59-A6C34878D82A}">
                    <a16:rowId xmlns:a16="http://schemas.microsoft.com/office/drawing/2014/main" val="3160933008"/>
                  </a:ext>
                </a:extLst>
              </a:tr>
              <a:tr h="318492">
                <a:tc>
                  <a:txBody>
                    <a:bodyPr/>
                    <a:lstStyle/>
                    <a:p>
                      <a:pPr algn="ctr" fontAlgn="ctr"/>
                      <a:r>
                        <a:rPr lang="en-IN" sz="1400">
                          <a:effectLst/>
                        </a:rPr>
                        <a:t>29</a:t>
                      </a:r>
                    </a:p>
                  </a:txBody>
                  <a:tcPr anchor="ctr"/>
                </a:tc>
                <a:tc>
                  <a:txBody>
                    <a:bodyPr/>
                    <a:lstStyle/>
                    <a:p>
                      <a:pPr algn="ctr" fontAlgn="ctr"/>
                      <a:r>
                        <a:rPr lang="en-IN" sz="1400">
                          <a:effectLst/>
                        </a:rPr>
                        <a:t>TotalWorkingYears</a:t>
                      </a:r>
                    </a:p>
                  </a:txBody>
                  <a:tcPr anchor="ctr"/>
                </a:tc>
                <a:tc>
                  <a:txBody>
                    <a:bodyPr/>
                    <a:lstStyle/>
                    <a:p>
                      <a:pPr algn="l" fontAlgn="ctr"/>
                      <a:r>
                        <a:rPr lang="en-US" sz="1400" dirty="0">
                          <a:effectLst/>
                        </a:rPr>
                        <a:t>Employee`s total working years</a:t>
                      </a:r>
                    </a:p>
                  </a:txBody>
                  <a:tcPr anchor="ctr"/>
                </a:tc>
                <a:extLst>
                  <a:ext uri="{0D108BD9-81ED-4DB2-BD59-A6C34878D82A}">
                    <a16:rowId xmlns:a16="http://schemas.microsoft.com/office/drawing/2014/main" val="1455054803"/>
                  </a:ext>
                </a:extLst>
              </a:tr>
              <a:tr h="318492">
                <a:tc>
                  <a:txBody>
                    <a:bodyPr/>
                    <a:lstStyle/>
                    <a:p>
                      <a:pPr algn="ctr" fontAlgn="ctr"/>
                      <a:r>
                        <a:rPr lang="en-IN" sz="1400">
                          <a:effectLst/>
                        </a:rPr>
                        <a:t>30</a:t>
                      </a:r>
                    </a:p>
                  </a:txBody>
                  <a:tcPr anchor="ctr"/>
                </a:tc>
                <a:tc>
                  <a:txBody>
                    <a:bodyPr/>
                    <a:lstStyle/>
                    <a:p>
                      <a:pPr algn="ctr" fontAlgn="ctr"/>
                      <a:r>
                        <a:rPr lang="en-IN" sz="1400">
                          <a:effectLst/>
                        </a:rPr>
                        <a:t>TrainingTimesLastYear</a:t>
                      </a:r>
                    </a:p>
                  </a:txBody>
                  <a:tcPr anchor="ctr"/>
                </a:tc>
                <a:tc>
                  <a:txBody>
                    <a:bodyPr/>
                    <a:lstStyle/>
                    <a:p>
                      <a:pPr algn="l" fontAlgn="ctr"/>
                      <a:r>
                        <a:rPr lang="en-US" sz="1400" dirty="0">
                          <a:effectLst/>
                        </a:rPr>
                        <a:t>Employee`s training period in the last year</a:t>
                      </a:r>
                    </a:p>
                  </a:txBody>
                  <a:tcPr anchor="ctr"/>
                </a:tc>
                <a:extLst>
                  <a:ext uri="{0D108BD9-81ED-4DB2-BD59-A6C34878D82A}">
                    <a16:rowId xmlns:a16="http://schemas.microsoft.com/office/drawing/2014/main" val="3125513394"/>
                  </a:ext>
                </a:extLst>
              </a:tr>
              <a:tr h="318492">
                <a:tc>
                  <a:txBody>
                    <a:bodyPr/>
                    <a:lstStyle/>
                    <a:p>
                      <a:pPr algn="ctr" fontAlgn="ctr"/>
                      <a:r>
                        <a:rPr lang="en-IN" sz="1400">
                          <a:effectLst/>
                        </a:rPr>
                        <a:t>31</a:t>
                      </a:r>
                    </a:p>
                  </a:txBody>
                  <a:tcPr anchor="ctr"/>
                </a:tc>
                <a:tc>
                  <a:txBody>
                    <a:bodyPr/>
                    <a:lstStyle/>
                    <a:p>
                      <a:pPr algn="ctr" fontAlgn="ctr"/>
                      <a:r>
                        <a:rPr lang="en-IN" sz="1400">
                          <a:effectLst/>
                        </a:rPr>
                        <a:t>WorkLifeBalance</a:t>
                      </a:r>
                    </a:p>
                  </a:txBody>
                  <a:tcPr anchor="ctr"/>
                </a:tc>
                <a:tc>
                  <a:txBody>
                    <a:bodyPr/>
                    <a:lstStyle/>
                    <a:p>
                      <a:pPr algn="l" fontAlgn="ctr"/>
                      <a:r>
                        <a:rPr lang="en-US" sz="1400" dirty="0">
                          <a:effectLst/>
                        </a:rPr>
                        <a:t>1 :Bad, 2 :Good, 3 :Better, 4 :Best</a:t>
                      </a:r>
                    </a:p>
                  </a:txBody>
                  <a:tcPr anchor="ctr"/>
                </a:tc>
                <a:extLst>
                  <a:ext uri="{0D108BD9-81ED-4DB2-BD59-A6C34878D82A}">
                    <a16:rowId xmlns:a16="http://schemas.microsoft.com/office/drawing/2014/main" val="1101421942"/>
                  </a:ext>
                </a:extLst>
              </a:tr>
              <a:tr h="318492">
                <a:tc>
                  <a:txBody>
                    <a:bodyPr/>
                    <a:lstStyle/>
                    <a:p>
                      <a:pPr algn="ctr" fontAlgn="ctr"/>
                      <a:r>
                        <a:rPr lang="en-IN" sz="1400" dirty="0">
                          <a:effectLst/>
                        </a:rPr>
                        <a:t>32</a:t>
                      </a:r>
                    </a:p>
                  </a:txBody>
                  <a:tcPr anchor="ctr"/>
                </a:tc>
                <a:tc>
                  <a:txBody>
                    <a:bodyPr/>
                    <a:lstStyle/>
                    <a:p>
                      <a:pPr algn="ctr" fontAlgn="ctr"/>
                      <a:r>
                        <a:rPr lang="en-IN" sz="1400" dirty="0" err="1">
                          <a:effectLst/>
                        </a:rPr>
                        <a:t>YearsAtCompany</a:t>
                      </a:r>
                      <a:endParaRPr lang="en-IN" sz="1400" dirty="0">
                        <a:effectLst/>
                      </a:endParaRPr>
                    </a:p>
                  </a:txBody>
                  <a:tcPr anchor="ctr"/>
                </a:tc>
                <a:tc>
                  <a:txBody>
                    <a:bodyPr/>
                    <a:lstStyle/>
                    <a:p>
                      <a:pPr algn="l" fontAlgn="ctr"/>
                      <a:r>
                        <a:rPr lang="en-US" sz="1400" dirty="0">
                          <a:effectLst/>
                        </a:rPr>
                        <a:t>Employee`s total working year at the company</a:t>
                      </a:r>
                    </a:p>
                  </a:txBody>
                  <a:tcPr anchor="ctr"/>
                </a:tc>
                <a:extLst>
                  <a:ext uri="{0D108BD9-81ED-4DB2-BD59-A6C34878D82A}">
                    <a16:rowId xmlns:a16="http://schemas.microsoft.com/office/drawing/2014/main" val="1319549461"/>
                  </a:ext>
                </a:extLst>
              </a:tr>
              <a:tr h="318492">
                <a:tc>
                  <a:txBody>
                    <a:bodyPr/>
                    <a:lstStyle/>
                    <a:p>
                      <a:pPr algn="ctr" fontAlgn="ctr"/>
                      <a:r>
                        <a:rPr lang="en-IN" sz="1400" dirty="0">
                          <a:effectLst/>
                        </a:rPr>
                        <a:t>33</a:t>
                      </a:r>
                    </a:p>
                  </a:txBody>
                  <a:tcPr anchor="ctr"/>
                </a:tc>
                <a:tc>
                  <a:txBody>
                    <a:bodyPr/>
                    <a:lstStyle/>
                    <a:p>
                      <a:pPr algn="ctr" fontAlgn="ctr"/>
                      <a:r>
                        <a:rPr lang="en-IN" sz="1400" dirty="0" err="1">
                          <a:effectLst/>
                        </a:rPr>
                        <a:t>YearsInCurrentRole</a:t>
                      </a:r>
                      <a:endParaRPr lang="en-IN" sz="1400" dirty="0">
                        <a:effectLst/>
                      </a:endParaRPr>
                    </a:p>
                  </a:txBody>
                  <a:tcPr anchor="ctr"/>
                </a:tc>
                <a:tc>
                  <a:txBody>
                    <a:bodyPr/>
                    <a:lstStyle/>
                    <a:p>
                      <a:pPr algn="l" fontAlgn="ctr"/>
                      <a:r>
                        <a:rPr lang="en-US" sz="1400" dirty="0">
                          <a:effectLst/>
                        </a:rPr>
                        <a:t>Employee`s current position at the company in years</a:t>
                      </a:r>
                    </a:p>
                  </a:txBody>
                  <a:tcPr anchor="ctr"/>
                </a:tc>
                <a:extLst>
                  <a:ext uri="{0D108BD9-81ED-4DB2-BD59-A6C34878D82A}">
                    <a16:rowId xmlns:a16="http://schemas.microsoft.com/office/drawing/2014/main" val="2944793551"/>
                  </a:ext>
                </a:extLst>
              </a:tr>
              <a:tr h="318492">
                <a:tc>
                  <a:txBody>
                    <a:bodyPr/>
                    <a:lstStyle/>
                    <a:p>
                      <a:pPr algn="ctr" fontAlgn="ctr"/>
                      <a:r>
                        <a:rPr lang="en-IN" sz="1400">
                          <a:effectLst/>
                        </a:rPr>
                        <a:t>34</a:t>
                      </a:r>
                    </a:p>
                  </a:txBody>
                  <a:tcPr anchor="ctr"/>
                </a:tc>
                <a:tc>
                  <a:txBody>
                    <a:bodyPr/>
                    <a:lstStyle/>
                    <a:p>
                      <a:pPr algn="ctr" fontAlgn="ctr"/>
                      <a:r>
                        <a:rPr lang="en-IN" sz="1400" dirty="0" err="1">
                          <a:effectLst/>
                        </a:rPr>
                        <a:t>YearsSinceLastPromotion</a:t>
                      </a:r>
                      <a:endParaRPr lang="en-IN" sz="1400" dirty="0">
                        <a:effectLst/>
                      </a:endParaRPr>
                    </a:p>
                  </a:txBody>
                  <a:tcPr anchor="ctr"/>
                </a:tc>
                <a:tc>
                  <a:txBody>
                    <a:bodyPr/>
                    <a:lstStyle/>
                    <a:p>
                      <a:pPr algn="l" fontAlgn="ctr"/>
                      <a:r>
                        <a:rPr lang="en-US" sz="1400" dirty="0">
                          <a:effectLst/>
                        </a:rPr>
                        <a:t>Last promotion year of the employee</a:t>
                      </a:r>
                    </a:p>
                  </a:txBody>
                  <a:tcPr anchor="ctr"/>
                </a:tc>
                <a:extLst>
                  <a:ext uri="{0D108BD9-81ED-4DB2-BD59-A6C34878D82A}">
                    <a16:rowId xmlns:a16="http://schemas.microsoft.com/office/drawing/2014/main" val="68454955"/>
                  </a:ext>
                </a:extLst>
              </a:tr>
              <a:tr h="318492">
                <a:tc>
                  <a:txBody>
                    <a:bodyPr/>
                    <a:lstStyle/>
                    <a:p>
                      <a:pPr algn="ctr" fontAlgn="ctr"/>
                      <a:r>
                        <a:rPr lang="en-IN" sz="1400">
                          <a:effectLst/>
                        </a:rPr>
                        <a:t>35</a:t>
                      </a:r>
                    </a:p>
                  </a:txBody>
                  <a:tcPr anchor="ctr"/>
                </a:tc>
                <a:tc>
                  <a:txBody>
                    <a:bodyPr/>
                    <a:lstStyle/>
                    <a:p>
                      <a:pPr algn="ctr" fontAlgn="ctr"/>
                      <a:r>
                        <a:rPr lang="en-IN" sz="1400">
                          <a:effectLst/>
                        </a:rPr>
                        <a:t>YearsWithCurrManager</a:t>
                      </a:r>
                    </a:p>
                  </a:txBody>
                  <a:tcPr anchor="ctr"/>
                </a:tc>
                <a:tc>
                  <a:txBody>
                    <a:bodyPr/>
                    <a:lstStyle/>
                    <a:p>
                      <a:pPr algn="l" fontAlgn="ctr"/>
                      <a:r>
                        <a:rPr lang="en-US" sz="1400" dirty="0">
                          <a:effectLst/>
                        </a:rPr>
                        <a:t>Employee working with the current manager in years</a:t>
                      </a:r>
                    </a:p>
                  </a:txBody>
                  <a:tcPr anchor="ctr"/>
                </a:tc>
                <a:extLst>
                  <a:ext uri="{0D108BD9-81ED-4DB2-BD59-A6C34878D82A}">
                    <a16:rowId xmlns:a16="http://schemas.microsoft.com/office/drawing/2014/main" val="842276694"/>
                  </a:ext>
                </a:extLst>
              </a:tr>
            </a:tbl>
          </a:graphicData>
        </a:graphic>
      </p:graphicFrame>
    </p:spTree>
    <p:extLst>
      <p:ext uri="{BB962C8B-B14F-4D97-AF65-F5344CB8AC3E}">
        <p14:creationId xmlns:p14="http://schemas.microsoft.com/office/powerpoint/2010/main" val="3438605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Is Outlier Formula? Examples">
            <a:extLst>
              <a:ext uri="{FF2B5EF4-FFF2-40B4-BE49-F238E27FC236}">
                <a16:creationId xmlns:a16="http://schemas.microsoft.com/office/drawing/2014/main" id="{A85DFD26-60CF-199E-F749-D534E41CE19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255"/>
          <a:stretch/>
        </p:blipFill>
        <p:spPr bwMode="auto">
          <a:xfrm>
            <a:off x="5330058" y="1681316"/>
            <a:ext cx="7550201" cy="47637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31D989E-AB20-3ACF-D151-FD7B86CF9EC2}"/>
              </a:ext>
            </a:extLst>
          </p:cNvPr>
          <p:cNvSpPr txBox="1"/>
          <p:nvPr/>
        </p:nvSpPr>
        <p:spPr>
          <a:xfrm>
            <a:off x="2016369" y="2591361"/>
            <a:ext cx="3908809" cy="4062651"/>
          </a:xfrm>
          <a:prstGeom prst="rect">
            <a:avLst/>
          </a:prstGeom>
          <a:noFill/>
        </p:spPr>
        <p:txBody>
          <a:bodyPr wrap="square" rtlCol="0">
            <a:spAutoFit/>
          </a:bodyPr>
          <a:lstStyle/>
          <a:p>
            <a:pPr algn="l"/>
            <a:r>
              <a:rPr lang="en-US" sz="2400" b="1" i="0" dirty="0">
                <a:solidFill>
                  <a:srgbClr val="0D405F"/>
                </a:solidFill>
                <a:effectLst/>
                <a:latin typeface="Inter"/>
              </a:rPr>
              <a:t>Outliers</a:t>
            </a:r>
            <a:r>
              <a:rPr lang="en-US" sz="2400" b="0" i="0" dirty="0">
                <a:solidFill>
                  <a:srgbClr val="0D405F"/>
                </a:solidFill>
                <a:effectLst/>
                <a:latin typeface="Inter"/>
              </a:rPr>
              <a:t> are extreme values that differ from most other data points in a dataset. They can have a big impact on your statistical analysis.</a:t>
            </a:r>
          </a:p>
          <a:p>
            <a:pPr algn="l"/>
            <a:r>
              <a:rPr lang="en-US" sz="2400" b="0" i="0" dirty="0">
                <a:solidFill>
                  <a:srgbClr val="0D405F"/>
                </a:solidFill>
                <a:effectLst/>
                <a:latin typeface="Inter"/>
              </a:rPr>
              <a:t>It’s important to carefully identify potential outliers in your dataset and deal with them in an appropriate manner for accurate results.</a:t>
            </a:r>
          </a:p>
          <a:p>
            <a:endParaRPr lang="en-IN" dirty="0"/>
          </a:p>
        </p:txBody>
      </p:sp>
      <p:sp>
        <p:nvSpPr>
          <p:cNvPr id="3" name="TextBox 2">
            <a:extLst>
              <a:ext uri="{FF2B5EF4-FFF2-40B4-BE49-F238E27FC236}">
                <a16:creationId xmlns:a16="http://schemas.microsoft.com/office/drawing/2014/main" id="{BC97D0E7-7EF1-5C35-54F0-E60FE5A7CCC2}"/>
              </a:ext>
            </a:extLst>
          </p:cNvPr>
          <p:cNvSpPr txBox="1"/>
          <p:nvPr/>
        </p:nvSpPr>
        <p:spPr>
          <a:xfrm>
            <a:off x="1905837" y="317402"/>
            <a:ext cx="10393345" cy="769441"/>
          </a:xfrm>
          <a:prstGeom prst="rect">
            <a:avLst/>
          </a:prstGeom>
          <a:noFill/>
        </p:spPr>
        <p:txBody>
          <a:bodyPr wrap="square" rtlCol="0">
            <a:spAutoFit/>
          </a:bodyPr>
          <a:lstStyle/>
          <a:p>
            <a:r>
              <a:rPr lang="en-IN" sz="4400" b="1" dirty="0">
                <a:solidFill>
                  <a:srgbClr val="002060"/>
                </a:solidFill>
                <a:latin typeface="Algerian" panose="04020705040A02060702" pitchFamily="82" charset="0"/>
              </a:rPr>
              <a:t>Exploratory Data Analysis:</a:t>
            </a:r>
          </a:p>
        </p:txBody>
      </p:sp>
      <p:sp>
        <p:nvSpPr>
          <p:cNvPr id="4" name="TextBox 3">
            <a:extLst>
              <a:ext uri="{FF2B5EF4-FFF2-40B4-BE49-F238E27FC236}">
                <a16:creationId xmlns:a16="http://schemas.microsoft.com/office/drawing/2014/main" id="{059D26DF-29C7-6D80-57FD-969C385FDCD3}"/>
              </a:ext>
            </a:extLst>
          </p:cNvPr>
          <p:cNvSpPr txBox="1"/>
          <p:nvPr/>
        </p:nvSpPr>
        <p:spPr>
          <a:xfrm>
            <a:off x="1423516" y="1956188"/>
            <a:ext cx="5851490" cy="461665"/>
          </a:xfrm>
          <a:prstGeom prst="rect">
            <a:avLst/>
          </a:prstGeom>
          <a:noFill/>
        </p:spPr>
        <p:txBody>
          <a:bodyPr wrap="square" rtlCol="0">
            <a:spAutoFit/>
          </a:bodyPr>
          <a:lstStyle/>
          <a:p>
            <a:r>
              <a:rPr lang="en-IN" sz="2400" b="1" dirty="0">
                <a:solidFill>
                  <a:srgbClr val="002060"/>
                </a:solidFill>
              </a:rPr>
              <a:t>Lets  Start With Outliers:</a:t>
            </a:r>
          </a:p>
        </p:txBody>
      </p:sp>
    </p:spTree>
    <p:extLst>
      <p:ext uri="{BB962C8B-B14F-4D97-AF65-F5344CB8AC3E}">
        <p14:creationId xmlns:p14="http://schemas.microsoft.com/office/powerpoint/2010/main" val="572505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06CA68-A5DD-46F4-E1C7-1A99BF6EEA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6284" y="171395"/>
            <a:ext cx="9940413" cy="3989065"/>
          </a:xfrm>
          <a:prstGeom prst="rect">
            <a:avLst/>
          </a:prstGeom>
        </p:spPr>
      </p:pic>
      <p:sp>
        <p:nvSpPr>
          <p:cNvPr id="4" name="TextBox 3">
            <a:extLst>
              <a:ext uri="{FF2B5EF4-FFF2-40B4-BE49-F238E27FC236}">
                <a16:creationId xmlns:a16="http://schemas.microsoft.com/office/drawing/2014/main" id="{FC46D97A-E398-602C-7EFA-2E2D29BF052B}"/>
              </a:ext>
            </a:extLst>
          </p:cNvPr>
          <p:cNvSpPr txBox="1"/>
          <p:nvPr/>
        </p:nvSpPr>
        <p:spPr>
          <a:xfrm>
            <a:off x="2094273" y="4426601"/>
            <a:ext cx="10097727" cy="2339102"/>
          </a:xfrm>
          <a:prstGeom prst="rect">
            <a:avLst/>
          </a:prstGeom>
          <a:noFill/>
        </p:spPr>
        <p:txBody>
          <a:bodyPr wrap="square" rtlCol="0">
            <a:spAutoFit/>
          </a:bodyPr>
          <a:lstStyle/>
          <a:p>
            <a:r>
              <a:rPr lang="en-US" sz="1600" b="1" dirty="0">
                <a:solidFill>
                  <a:srgbClr val="002060"/>
                </a:solidFill>
              </a:rPr>
              <a:t>From above boxplot we can find out:</a:t>
            </a:r>
          </a:p>
          <a:p>
            <a:endParaRPr lang="en-US" sz="1600" b="1" dirty="0">
              <a:solidFill>
                <a:srgbClr val="002060"/>
              </a:solidFill>
            </a:endParaRPr>
          </a:p>
          <a:p>
            <a:r>
              <a:rPr lang="en-US" sz="1600" b="1" dirty="0">
                <a:solidFill>
                  <a:srgbClr val="002060"/>
                </a:solidFill>
              </a:rPr>
              <a:t>* We can see the five point summary of the each attributes i.e. minimum, first quartile [Q1], median, third quartile [Q3] and maximum.</a:t>
            </a:r>
          </a:p>
          <a:p>
            <a:r>
              <a:rPr lang="en-US" sz="1600" b="1" dirty="0">
                <a:solidFill>
                  <a:srgbClr val="002060"/>
                </a:solidFill>
              </a:rPr>
              <a:t>* We can see, there are outliers present '</a:t>
            </a:r>
            <a:r>
              <a:rPr lang="en-US" sz="1600" b="1" dirty="0" err="1">
                <a:solidFill>
                  <a:srgbClr val="002060"/>
                </a:solidFill>
              </a:rPr>
              <a:t>YearsInCurrentRole</a:t>
            </a:r>
            <a:r>
              <a:rPr lang="en-US" sz="1600" b="1" dirty="0">
                <a:solidFill>
                  <a:srgbClr val="002060"/>
                </a:solidFill>
              </a:rPr>
              <a:t>', '</a:t>
            </a:r>
            <a:r>
              <a:rPr lang="en-US" sz="1600" b="1" dirty="0" err="1">
                <a:solidFill>
                  <a:srgbClr val="002060"/>
                </a:solidFill>
              </a:rPr>
              <a:t>YearsSinceLastPromotion</a:t>
            </a:r>
            <a:r>
              <a:rPr lang="en-US" sz="1600" b="1" dirty="0">
                <a:solidFill>
                  <a:srgbClr val="002060"/>
                </a:solidFill>
              </a:rPr>
              <a:t>', '</a:t>
            </a:r>
            <a:r>
              <a:rPr lang="en-US" sz="1600" b="1" dirty="0" err="1">
                <a:solidFill>
                  <a:srgbClr val="002060"/>
                </a:solidFill>
              </a:rPr>
              <a:t>TotalWorkingYears</a:t>
            </a:r>
            <a:r>
              <a:rPr lang="en-US" sz="1600" b="1" dirty="0">
                <a:solidFill>
                  <a:srgbClr val="002060"/>
                </a:solidFill>
              </a:rPr>
              <a:t>', '</a:t>
            </a:r>
            <a:r>
              <a:rPr lang="en-US" sz="1600" b="1" dirty="0" err="1">
                <a:solidFill>
                  <a:srgbClr val="002060"/>
                </a:solidFill>
              </a:rPr>
              <a:t>YearsWithCurrManager</a:t>
            </a:r>
            <a:r>
              <a:rPr lang="en-US" sz="1600" b="1" dirty="0">
                <a:solidFill>
                  <a:srgbClr val="002060"/>
                </a:solidFill>
              </a:rPr>
              <a:t>' columns. But it will not affect our analysis as it is very less.</a:t>
            </a:r>
          </a:p>
          <a:p>
            <a:r>
              <a:rPr lang="en-US" sz="1600" b="1" dirty="0">
                <a:solidFill>
                  <a:srgbClr val="002060"/>
                </a:solidFill>
              </a:rPr>
              <a:t>* It suggest that few employees are working in current role and with the same manager for more than 15 years also few employees have not got any promotion from 8 years. It can be the reason for increase in rate of attrition.</a:t>
            </a:r>
          </a:p>
          <a:p>
            <a:endParaRPr lang="en-IN" dirty="0"/>
          </a:p>
        </p:txBody>
      </p:sp>
    </p:spTree>
    <p:extLst>
      <p:ext uri="{BB962C8B-B14F-4D97-AF65-F5344CB8AC3E}">
        <p14:creationId xmlns:p14="http://schemas.microsoft.com/office/powerpoint/2010/main" val="2689671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E49D07-5740-5775-1B45-C8A7637B4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148" y="157315"/>
            <a:ext cx="10146890" cy="4188543"/>
          </a:xfrm>
          <a:prstGeom prst="rect">
            <a:avLst/>
          </a:prstGeom>
        </p:spPr>
      </p:pic>
      <p:sp>
        <p:nvSpPr>
          <p:cNvPr id="4" name="TextBox 3">
            <a:extLst>
              <a:ext uri="{FF2B5EF4-FFF2-40B4-BE49-F238E27FC236}">
                <a16:creationId xmlns:a16="http://schemas.microsoft.com/office/drawing/2014/main" id="{A245D41F-8196-7F0A-3887-B726C64850B0}"/>
              </a:ext>
            </a:extLst>
          </p:cNvPr>
          <p:cNvSpPr txBox="1"/>
          <p:nvPr/>
        </p:nvSpPr>
        <p:spPr>
          <a:xfrm>
            <a:off x="2182761" y="4906297"/>
            <a:ext cx="9438968" cy="1477328"/>
          </a:xfrm>
          <a:prstGeom prst="rect">
            <a:avLst/>
          </a:prstGeom>
          <a:noFill/>
        </p:spPr>
        <p:txBody>
          <a:bodyPr wrap="square" rtlCol="0">
            <a:spAutoFit/>
          </a:bodyPr>
          <a:lstStyle/>
          <a:p>
            <a:r>
              <a:rPr lang="en-US" b="1" dirty="0">
                <a:solidFill>
                  <a:srgbClr val="002060"/>
                </a:solidFill>
              </a:rPr>
              <a:t>* In </a:t>
            </a:r>
            <a:r>
              <a:rPr lang="en-US" b="1" dirty="0" err="1">
                <a:solidFill>
                  <a:srgbClr val="002060"/>
                </a:solidFill>
              </a:rPr>
              <a:t>MonthlyIncome</a:t>
            </a:r>
            <a:r>
              <a:rPr lang="en-US" b="1" dirty="0">
                <a:solidFill>
                  <a:srgbClr val="002060"/>
                </a:solidFill>
              </a:rPr>
              <a:t> we see that there are few employees who are getting more than maximum salary offered. We can also see that avg salary range is 5000. There are no outliers for </a:t>
            </a:r>
            <a:r>
              <a:rPr lang="en-US" b="1" dirty="0" err="1">
                <a:solidFill>
                  <a:srgbClr val="002060"/>
                </a:solidFill>
              </a:rPr>
              <a:t>DailyRate</a:t>
            </a:r>
            <a:r>
              <a:rPr lang="en-US" b="1" dirty="0">
                <a:solidFill>
                  <a:srgbClr val="002060"/>
                </a:solidFill>
              </a:rPr>
              <a:t>.</a:t>
            </a:r>
          </a:p>
          <a:p>
            <a:endParaRPr lang="en-US" b="1" dirty="0">
              <a:solidFill>
                <a:srgbClr val="002060"/>
              </a:solidFill>
            </a:endParaRPr>
          </a:p>
          <a:p>
            <a:r>
              <a:rPr lang="en-US" b="1" dirty="0">
                <a:solidFill>
                  <a:srgbClr val="002060"/>
                </a:solidFill>
              </a:rPr>
              <a:t>We can ignore this outliers as it will not affect our analysis and prediction.</a:t>
            </a:r>
            <a:endParaRPr lang="en-IN" b="1" dirty="0">
              <a:solidFill>
                <a:srgbClr val="002060"/>
              </a:solidFill>
            </a:endParaRPr>
          </a:p>
        </p:txBody>
      </p:sp>
    </p:spTree>
    <p:extLst>
      <p:ext uri="{BB962C8B-B14F-4D97-AF65-F5344CB8AC3E}">
        <p14:creationId xmlns:p14="http://schemas.microsoft.com/office/powerpoint/2010/main" val="2393114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1895</TotalTime>
  <Words>1535</Words>
  <Application>Microsoft Office PowerPoint</Application>
  <PresentationFormat>Widescreen</PresentationFormat>
  <Paragraphs>205</Paragraphs>
  <Slides>18</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Algerian</vt:lpstr>
      <vt:lpstr>Arial</vt:lpstr>
      <vt:lpstr>Bahnschrift SemiBold</vt:lpstr>
      <vt:lpstr>Berlin Sans FB</vt:lpstr>
      <vt:lpstr>Berlin Sans FB Demi</vt:lpstr>
      <vt:lpstr>Calibri</vt:lpstr>
      <vt:lpstr>Corbel</vt:lpstr>
      <vt:lpstr>Georgia</vt:lpstr>
      <vt:lpstr>Helvetica Neue</vt:lpstr>
      <vt:lpstr>Inter</vt:lpstr>
      <vt:lpstr>Open Sans</vt:lpstr>
      <vt:lpstr>Wingdings</vt:lpstr>
      <vt:lpstr>Parallax</vt:lpstr>
      <vt:lpstr>HR Attrition Analysis (Project By: Arti Yadav)</vt:lpstr>
      <vt:lpstr>Introduction</vt:lpstr>
      <vt:lpstr>Purpose:</vt:lpstr>
      <vt:lpstr>Project Structure:</vt:lpstr>
      <vt:lpstr>Variable Discription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Attrition Analysis</dc:title>
  <dc:creator>Arti Yadav</dc:creator>
  <cp:lastModifiedBy>Arti Yadav</cp:lastModifiedBy>
  <cp:revision>4</cp:revision>
  <dcterms:created xsi:type="dcterms:W3CDTF">2024-04-09T20:39:50Z</dcterms:created>
  <dcterms:modified xsi:type="dcterms:W3CDTF">2024-04-15T12:00:41Z</dcterms:modified>
</cp:coreProperties>
</file>