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2" r:id="rId7"/>
    <p:sldId id="263"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03FFB9-36DB-448F-B336-7D0CF1D11C58}"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28348AF-C7C7-474A-BAF0-D0EF677850A2}" type="slidenum">
              <a:rPr lang="en-IN" smtClean="0"/>
              <a:t>‹#›</a:t>
            </a:fld>
            <a:endParaRPr lang="en-IN"/>
          </a:p>
        </p:txBody>
      </p:sp>
    </p:spTree>
    <p:extLst>
      <p:ext uri="{BB962C8B-B14F-4D97-AF65-F5344CB8AC3E}">
        <p14:creationId xmlns:p14="http://schemas.microsoft.com/office/powerpoint/2010/main" val="3627909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03FFB9-36DB-448F-B336-7D0CF1D11C58}"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8348AF-C7C7-474A-BAF0-D0EF677850A2}" type="slidenum">
              <a:rPr lang="en-IN" smtClean="0"/>
              <a:t>‹#›</a:t>
            </a:fld>
            <a:endParaRPr lang="en-IN"/>
          </a:p>
        </p:txBody>
      </p:sp>
    </p:spTree>
    <p:extLst>
      <p:ext uri="{BB962C8B-B14F-4D97-AF65-F5344CB8AC3E}">
        <p14:creationId xmlns:p14="http://schemas.microsoft.com/office/powerpoint/2010/main" val="1329670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03FFB9-36DB-448F-B336-7D0CF1D11C58}"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8348AF-C7C7-474A-BAF0-D0EF677850A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9607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403FFB9-36DB-448F-B336-7D0CF1D11C58}"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8348AF-C7C7-474A-BAF0-D0EF677850A2}" type="slidenum">
              <a:rPr lang="en-IN" smtClean="0"/>
              <a:t>‹#›</a:t>
            </a:fld>
            <a:endParaRPr lang="en-IN"/>
          </a:p>
        </p:txBody>
      </p:sp>
    </p:spTree>
    <p:extLst>
      <p:ext uri="{BB962C8B-B14F-4D97-AF65-F5344CB8AC3E}">
        <p14:creationId xmlns:p14="http://schemas.microsoft.com/office/powerpoint/2010/main" val="1518254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403FFB9-36DB-448F-B336-7D0CF1D11C58}"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8348AF-C7C7-474A-BAF0-D0EF677850A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5180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403FFB9-36DB-448F-B336-7D0CF1D11C58}"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8348AF-C7C7-474A-BAF0-D0EF677850A2}" type="slidenum">
              <a:rPr lang="en-IN" smtClean="0"/>
              <a:t>‹#›</a:t>
            </a:fld>
            <a:endParaRPr lang="en-IN"/>
          </a:p>
        </p:txBody>
      </p:sp>
    </p:spTree>
    <p:extLst>
      <p:ext uri="{BB962C8B-B14F-4D97-AF65-F5344CB8AC3E}">
        <p14:creationId xmlns:p14="http://schemas.microsoft.com/office/powerpoint/2010/main" val="3287845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03FFB9-36DB-448F-B336-7D0CF1D11C58}"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8348AF-C7C7-474A-BAF0-D0EF677850A2}" type="slidenum">
              <a:rPr lang="en-IN" smtClean="0"/>
              <a:t>‹#›</a:t>
            </a:fld>
            <a:endParaRPr lang="en-IN"/>
          </a:p>
        </p:txBody>
      </p:sp>
    </p:spTree>
    <p:extLst>
      <p:ext uri="{BB962C8B-B14F-4D97-AF65-F5344CB8AC3E}">
        <p14:creationId xmlns:p14="http://schemas.microsoft.com/office/powerpoint/2010/main" val="2981327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03FFB9-36DB-448F-B336-7D0CF1D11C58}"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8348AF-C7C7-474A-BAF0-D0EF677850A2}" type="slidenum">
              <a:rPr lang="en-IN" smtClean="0"/>
              <a:t>‹#›</a:t>
            </a:fld>
            <a:endParaRPr lang="en-IN"/>
          </a:p>
        </p:txBody>
      </p:sp>
    </p:spTree>
    <p:extLst>
      <p:ext uri="{BB962C8B-B14F-4D97-AF65-F5344CB8AC3E}">
        <p14:creationId xmlns:p14="http://schemas.microsoft.com/office/powerpoint/2010/main" val="257615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03FFB9-36DB-448F-B336-7D0CF1D11C58}"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8348AF-C7C7-474A-BAF0-D0EF677850A2}" type="slidenum">
              <a:rPr lang="en-IN" smtClean="0"/>
              <a:t>‹#›</a:t>
            </a:fld>
            <a:endParaRPr lang="en-IN"/>
          </a:p>
        </p:txBody>
      </p:sp>
    </p:spTree>
    <p:extLst>
      <p:ext uri="{BB962C8B-B14F-4D97-AF65-F5344CB8AC3E}">
        <p14:creationId xmlns:p14="http://schemas.microsoft.com/office/powerpoint/2010/main" val="315848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03FFB9-36DB-448F-B336-7D0CF1D11C58}"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8348AF-C7C7-474A-BAF0-D0EF677850A2}" type="slidenum">
              <a:rPr lang="en-IN" smtClean="0"/>
              <a:t>‹#›</a:t>
            </a:fld>
            <a:endParaRPr lang="en-IN"/>
          </a:p>
        </p:txBody>
      </p:sp>
    </p:spTree>
    <p:extLst>
      <p:ext uri="{BB962C8B-B14F-4D97-AF65-F5344CB8AC3E}">
        <p14:creationId xmlns:p14="http://schemas.microsoft.com/office/powerpoint/2010/main" val="1029524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03FFB9-36DB-448F-B336-7D0CF1D11C58}"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28348AF-C7C7-474A-BAF0-D0EF677850A2}" type="slidenum">
              <a:rPr lang="en-IN" smtClean="0"/>
              <a:t>‹#›</a:t>
            </a:fld>
            <a:endParaRPr lang="en-IN"/>
          </a:p>
        </p:txBody>
      </p:sp>
    </p:spTree>
    <p:extLst>
      <p:ext uri="{BB962C8B-B14F-4D97-AF65-F5344CB8AC3E}">
        <p14:creationId xmlns:p14="http://schemas.microsoft.com/office/powerpoint/2010/main" val="2147397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03FFB9-36DB-448F-B336-7D0CF1D11C58}" type="datetimeFigureOut">
              <a:rPr lang="en-IN" smtClean="0"/>
              <a:t>15-04-2024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28348AF-C7C7-474A-BAF0-D0EF677850A2}" type="slidenum">
              <a:rPr lang="en-IN" smtClean="0"/>
              <a:t>‹#›</a:t>
            </a:fld>
            <a:endParaRPr lang="en-IN"/>
          </a:p>
        </p:txBody>
      </p:sp>
    </p:spTree>
    <p:extLst>
      <p:ext uri="{BB962C8B-B14F-4D97-AF65-F5344CB8AC3E}">
        <p14:creationId xmlns:p14="http://schemas.microsoft.com/office/powerpoint/2010/main" val="3546438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03FFB9-36DB-448F-B336-7D0CF1D11C58}"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28348AF-C7C7-474A-BAF0-D0EF677850A2}" type="slidenum">
              <a:rPr lang="en-IN" smtClean="0"/>
              <a:t>‹#›</a:t>
            </a:fld>
            <a:endParaRPr lang="en-IN"/>
          </a:p>
        </p:txBody>
      </p:sp>
    </p:spTree>
    <p:extLst>
      <p:ext uri="{BB962C8B-B14F-4D97-AF65-F5344CB8AC3E}">
        <p14:creationId xmlns:p14="http://schemas.microsoft.com/office/powerpoint/2010/main" val="2219677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03FFB9-36DB-448F-B336-7D0CF1D11C58}" type="datetimeFigureOut">
              <a:rPr lang="en-IN" smtClean="0"/>
              <a:t>15-04-2024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28348AF-C7C7-474A-BAF0-D0EF677850A2}" type="slidenum">
              <a:rPr lang="en-IN" smtClean="0"/>
              <a:t>‹#›</a:t>
            </a:fld>
            <a:endParaRPr lang="en-IN"/>
          </a:p>
        </p:txBody>
      </p:sp>
    </p:spTree>
    <p:extLst>
      <p:ext uri="{BB962C8B-B14F-4D97-AF65-F5344CB8AC3E}">
        <p14:creationId xmlns:p14="http://schemas.microsoft.com/office/powerpoint/2010/main" val="1713921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03FFB9-36DB-448F-B336-7D0CF1D11C58}"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28348AF-C7C7-474A-BAF0-D0EF677850A2}" type="slidenum">
              <a:rPr lang="en-IN" smtClean="0"/>
              <a:t>‹#›</a:t>
            </a:fld>
            <a:endParaRPr lang="en-IN"/>
          </a:p>
        </p:txBody>
      </p:sp>
    </p:spTree>
    <p:extLst>
      <p:ext uri="{BB962C8B-B14F-4D97-AF65-F5344CB8AC3E}">
        <p14:creationId xmlns:p14="http://schemas.microsoft.com/office/powerpoint/2010/main" val="318927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03FFB9-36DB-448F-B336-7D0CF1D11C58}"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8348AF-C7C7-474A-BAF0-D0EF677850A2}" type="slidenum">
              <a:rPr lang="en-IN" smtClean="0"/>
              <a:t>‹#›</a:t>
            </a:fld>
            <a:endParaRPr lang="en-IN"/>
          </a:p>
        </p:txBody>
      </p:sp>
    </p:spTree>
    <p:extLst>
      <p:ext uri="{BB962C8B-B14F-4D97-AF65-F5344CB8AC3E}">
        <p14:creationId xmlns:p14="http://schemas.microsoft.com/office/powerpoint/2010/main" val="3157011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403FFB9-36DB-448F-B336-7D0CF1D11C58}" type="datetimeFigureOut">
              <a:rPr lang="en-IN" smtClean="0"/>
              <a:t>15-04-2024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28348AF-C7C7-474A-BAF0-D0EF677850A2}" type="slidenum">
              <a:rPr lang="en-IN" smtClean="0"/>
              <a:t>‹#›</a:t>
            </a:fld>
            <a:endParaRPr lang="en-IN"/>
          </a:p>
        </p:txBody>
      </p:sp>
    </p:spTree>
    <p:extLst>
      <p:ext uri="{BB962C8B-B14F-4D97-AF65-F5344CB8AC3E}">
        <p14:creationId xmlns:p14="http://schemas.microsoft.com/office/powerpoint/2010/main" val="64287787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BA4F-214A-E216-A0D6-059B96110002}"/>
              </a:ext>
            </a:extLst>
          </p:cNvPr>
          <p:cNvSpPr>
            <a:spLocks noGrp="1"/>
          </p:cNvSpPr>
          <p:nvPr>
            <p:ph type="ctrTitle"/>
          </p:nvPr>
        </p:nvSpPr>
        <p:spPr>
          <a:xfrm>
            <a:off x="2339456" y="298581"/>
            <a:ext cx="8915399" cy="1651518"/>
          </a:xfrm>
        </p:spPr>
        <p:txBody>
          <a:bodyPr>
            <a:normAutofit fontScale="90000"/>
          </a:bodyPr>
          <a:lstStyle/>
          <a:p>
            <a:br>
              <a:rPr lang="en-IN" sz="9600" b="1" dirty="0"/>
            </a:br>
            <a:br>
              <a:rPr lang="en-IN" sz="9600" b="1" dirty="0"/>
            </a:br>
            <a:r>
              <a:rPr lang="en-IN" sz="9600" b="1" dirty="0"/>
              <a:t>Heart Disease</a:t>
            </a:r>
            <a:br>
              <a:rPr lang="en-IN" sz="9600" b="1" dirty="0"/>
            </a:br>
            <a:r>
              <a:rPr lang="en-IN" sz="2700" b="1" dirty="0">
                <a:solidFill>
                  <a:schemeClr val="accent3">
                    <a:lumMod val="50000"/>
                  </a:schemeClr>
                </a:solidFill>
                <a:latin typeface="Algerian" panose="04020705040A02060702" pitchFamily="82" charset="0"/>
              </a:rPr>
              <a:t>                                                        </a:t>
            </a:r>
            <a:r>
              <a:rPr lang="en-IN" sz="2700" b="1" dirty="0">
                <a:solidFill>
                  <a:schemeClr val="accent1"/>
                </a:solidFill>
                <a:latin typeface="Algerian" panose="04020705040A02060702" pitchFamily="82" charset="0"/>
              </a:rPr>
              <a:t>(</a:t>
            </a:r>
            <a:r>
              <a:rPr lang="en-IN" sz="2700" b="1" dirty="0" err="1">
                <a:solidFill>
                  <a:schemeClr val="accent1"/>
                </a:solidFill>
                <a:latin typeface="Algerian" panose="04020705040A02060702" pitchFamily="82" charset="0"/>
              </a:rPr>
              <a:t>Projrct</a:t>
            </a:r>
            <a:r>
              <a:rPr lang="en-IN" sz="2700" b="1" dirty="0">
                <a:solidFill>
                  <a:schemeClr val="accent1"/>
                </a:solidFill>
                <a:latin typeface="Algerian" panose="04020705040A02060702" pitchFamily="82" charset="0"/>
              </a:rPr>
              <a:t> By: Arti Yadav)</a:t>
            </a:r>
            <a:endParaRPr lang="en-IN" sz="2700" b="1" dirty="0">
              <a:solidFill>
                <a:schemeClr val="accent1"/>
              </a:solidFill>
            </a:endParaRPr>
          </a:p>
        </p:txBody>
      </p:sp>
      <p:pic>
        <p:nvPicPr>
          <p:cNvPr id="6" name="Picture 2" descr="Image result for heart disease">
            <a:extLst>
              <a:ext uri="{FF2B5EF4-FFF2-40B4-BE49-F238E27FC236}">
                <a16:creationId xmlns:a16="http://schemas.microsoft.com/office/drawing/2014/main" id="{92E520D8-B763-0A2B-CBDF-B40C9AFCF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1088" y="2397967"/>
            <a:ext cx="7532137" cy="3769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337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FD12-C666-77E2-1DD9-FE6C022E7A9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31B99CD-3320-FBB6-B25F-B132D22616B0}"/>
              </a:ext>
            </a:extLst>
          </p:cNvPr>
          <p:cNvSpPr>
            <a:spLocks noGrp="1"/>
          </p:cNvSpPr>
          <p:nvPr>
            <p:ph idx="1"/>
          </p:nvPr>
        </p:nvSpPr>
        <p:spPr/>
        <p:txBody>
          <a:bodyPr/>
          <a:lstStyle/>
          <a:p>
            <a:r>
              <a:rPr lang="en-US" b="0" i="0" dirty="0">
                <a:solidFill>
                  <a:srgbClr val="0E101A"/>
                </a:solidFill>
                <a:effectLst/>
                <a:latin typeface="Arial" panose="020B0604020202020204" pitchFamily="34" charset="0"/>
              </a:rPr>
              <a:t>The human heart beats about 2.5 billion times over an average lifetime, pushing millions of gallons of blood throughout the body. This steady blood flow carries oxygen, hormones, and other compounds. It also whisks away the waste products of metabolism. </a:t>
            </a:r>
          </a:p>
          <a:p>
            <a:r>
              <a:rPr lang="en-US" b="0" i="0" dirty="0">
                <a:solidFill>
                  <a:srgbClr val="0E101A"/>
                </a:solidFill>
                <a:effectLst/>
                <a:latin typeface="Arial" panose="020B0604020202020204" pitchFamily="34" charset="0"/>
              </a:rPr>
              <a:t>Heart disease and cardiovascular disease are two of the most significant heart health issues. They are often used interchangeably, but they are not the same. </a:t>
            </a:r>
            <a:endParaRPr lang="en-US" dirty="0">
              <a:solidFill>
                <a:srgbClr val="0E101A"/>
              </a:solidFill>
              <a:latin typeface="Arial" panose="020B0604020202020204" pitchFamily="34" charset="0"/>
            </a:endParaRPr>
          </a:p>
          <a:p>
            <a:r>
              <a:rPr lang="en-US" sz="1800" b="1" i="0" u="none" strike="noStrike" dirty="0">
                <a:solidFill>
                  <a:srgbClr val="0E101A"/>
                </a:solidFill>
                <a:effectLst/>
                <a:latin typeface="Arial" panose="020B0604020202020204" pitchFamily="34" charset="0"/>
              </a:rPr>
              <a:t>Heart disease</a:t>
            </a:r>
            <a:r>
              <a:rPr lang="en-US" sz="1800" b="0" i="0" u="none" strike="noStrike" dirty="0">
                <a:solidFill>
                  <a:srgbClr val="0E101A"/>
                </a:solidFill>
                <a:effectLst/>
                <a:latin typeface="Arial" panose="020B0604020202020204" pitchFamily="34" charset="0"/>
              </a:rPr>
              <a:t> refers to diseases of the heart, such as coronary artery disease, heart failure, heart valve abnormalities, and abnormal heart rhythms.</a:t>
            </a:r>
            <a:endParaRPr lang="en-IN" dirty="0"/>
          </a:p>
        </p:txBody>
      </p:sp>
    </p:spTree>
    <p:extLst>
      <p:ext uri="{BB962C8B-B14F-4D97-AF65-F5344CB8AC3E}">
        <p14:creationId xmlns:p14="http://schemas.microsoft.com/office/powerpoint/2010/main" val="4050949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D9EE-CDC7-CBAB-A77A-412BA918C06D}"/>
              </a:ext>
            </a:extLst>
          </p:cNvPr>
          <p:cNvSpPr>
            <a:spLocks noGrp="1"/>
          </p:cNvSpPr>
          <p:nvPr>
            <p:ph type="title"/>
          </p:nvPr>
        </p:nvSpPr>
        <p:spPr>
          <a:xfrm>
            <a:off x="2191708" y="90530"/>
            <a:ext cx="8911687" cy="1280890"/>
          </a:xfrm>
        </p:spPr>
        <p:txBody>
          <a:bodyPr>
            <a:normAutofit/>
          </a:bodyPr>
          <a:lstStyle/>
          <a:p>
            <a:r>
              <a:rPr lang="en-IN" sz="4800" b="1" dirty="0"/>
              <a:t>  Variable </a:t>
            </a:r>
            <a:r>
              <a:rPr lang="en-IN" sz="4800" b="1" dirty="0" err="1"/>
              <a:t>Discription</a:t>
            </a:r>
            <a:r>
              <a:rPr lang="en-IN" sz="4800" b="1" dirty="0"/>
              <a:t>   </a:t>
            </a:r>
          </a:p>
        </p:txBody>
      </p:sp>
      <p:graphicFrame>
        <p:nvGraphicFramePr>
          <p:cNvPr id="4" name="Table 3">
            <a:extLst>
              <a:ext uri="{FF2B5EF4-FFF2-40B4-BE49-F238E27FC236}">
                <a16:creationId xmlns:a16="http://schemas.microsoft.com/office/drawing/2014/main" id="{2A260E84-C1E8-C54F-7D1E-BBA13242AAEF}"/>
              </a:ext>
            </a:extLst>
          </p:cNvPr>
          <p:cNvGraphicFramePr>
            <a:graphicFrameLocks noGrp="1"/>
          </p:cNvGraphicFramePr>
          <p:nvPr>
            <p:extLst>
              <p:ext uri="{D42A27DB-BD31-4B8C-83A1-F6EECF244321}">
                <p14:modId xmlns:p14="http://schemas.microsoft.com/office/powerpoint/2010/main" val="2755207525"/>
              </p:ext>
            </p:extLst>
          </p:nvPr>
        </p:nvGraphicFramePr>
        <p:xfrm>
          <a:off x="1780591" y="919252"/>
          <a:ext cx="8630817" cy="5792054"/>
        </p:xfrm>
        <a:graphic>
          <a:graphicData uri="http://schemas.openxmlformats.org/drawingml/2006/table">
            <a:tbl>
              <a:tblPr firstRow="1" bandRow="1">
                <a:tableStyleId>{5C22544A-7EE6-4342-B048-85BDC9FD1C3A}</a:tableStyleId>
              </a:tblPr>
              <a:tblGrid>
                <a:gridCol w="2339118">
                  <a:extLst>
                    <a:ext uri="{9D8B030D-6E8A-4147-A177-3AD203B41FA5}">
                      <a16:colId xmlns:a16="http://schemas.microsoft.com/office/drawing/2014/main" val="1865530097"/>
                    </a:ext>
                  </a:extLst>
                </a:gridCol>
                <a:gridCol w="6291699">
                  <a:extLst>
                    <a:ext uri="{9D8B030D-6E8A-4147-A177-3AD203B41FA5}">
                      <a16:colId xmlns:a16="http://schemas.microsoft.com/office/drawing/2014/main" val="2524903500"/>
                    </a:ext>
                  </a:extLst>
                </a:gridCol>
              </a:tblGrid>
              <a:tr h="0">
                <a:tc>
                  <a:txBody>
                    <a:bodyPr/>
                    <a:lstStyle/>
                    <a:p>
                      <a:r>
                        <a:rPr lang="en-IN" sz="1200" dirty="0"/>
                        <a:t>         Attributes</a:t>
                      </a:r>
                    </a:p>
                  </a:txBody>
                  <a:tcPr/>
                </a:tc>
                <a:tc>
                  <a:txBody>
                    <a:bodyPr/>
                    <a:lstStyle/>
                    <a:p>
                      <a:r>
                        <a:rPr lang="en-IN" sz="1200" dirty="0"/>
                        <a:t>                 </a:t>
                      </a:r>
                      <a:r>
                        <a:rPr lang="en-IN" sz="1200" dirty="0" err="1"/>
                        <a:t>Discription</a:t>
                      </a:r>
                      <a:endParaRPr lang="en-IN" sz="1200" dirty="0"/>
                    </a:p>
                  </a:txBody>
                  <a:tcPr/>
                </a:tc>
                <a:extLst>
                  <a:ext uri="{0D108BD9-81ED-4DB2-BD59-A6C34878D82A}">
                    <a16:rowId xmlns:a16="http://schemas.microsoft.com/office/drawing/2014/main" val="114235042"/>
                  </a:ext>
                </a:extLst>
              </a:tr>
              <a:tr h="338730">
                <a:tc>
                  <a:txBody>
                    <a:bodyPr/>
                    <a:lstStyle/>
                    <a:p>
                      <a:r>
                        <a:rPr lang="en-IN" sz="1000" b="1" dirty="0"/>
                        <a:t>          Age</a:t>
                      </a:r>
                    </a:p>
                  </a:txBody>
                  <a:tcPr/>
                </a:tc>
                <a:tc>
                  <a:txBody>
                    <a:bodyPr/>
                    <a:lstStyle/>
                    <a:p>
                      <a:r>
                        <a:rPr lang="en-US" sz="1000" b="1" i="0" kern="1200" dirty="0">
                          <a:solidFill>
                            <a:schemeClr val="dk1"/>
                          </a:solidFill>
                          <a:effectLst/>
                          <a:latin typeface="+mn-lt"/>
                          <a:ea typeface="+mn-ea"/>
                          <a:cs typeface="+mn-cs"/>
                        </a:rPr>
                        <a:t>Age of a patient [years]</a:t>
                      </a:r>
                      <a:endParaRPr lang="en-IN" sz="1000" b="1" dirty="0"/>
                    </a:p>
                  </a:txBody>
                  <a:tcPr/>
                </a:tc>
                <a:extLst>
                  <a:ext uri="{0D108BD9-81ED-4DB2-BD59-A6C34878D82A}">
                    <a16:rowId xmlns:a16="http://schemas.microsoft.com/office/drawing/2014/main" val="57593508"/>
                  </a:ext>
                </a:extLst>
              </a:tr>
              <a:tr h="338730">
                <a:tc>
                  <a:txBody>
                    <a:bodyPr/>
                    <a:lstStyle/>
                    <a:p>
                      <a:r>
                        <a:rPr lang="en-IN" sz="1000" b="1" dirty="0"/>
                        <a:t>          Sex</a:t>
                      </a:r>
                    </a:p>
                  </a:txBody>
                  <a:tcPr/>
                </a:tc>
                <a:tc>
                  <a:txBody>
                    <a:bodyPr/>
                    <a:lstStyle/>
                    <a:p>
                      <a:r>
                        <a:rPr lang="en-US" sz="1000" b="1" i="0" kern="1200" dirty="0">
                          <a:solidFill>
                            <a:schemeClr val="dk1"/>
                          </a:solidFill>
                          <a:effectLst/>
                          <a:latin typeface="+mn-lt"/>
                          <a:ea typeface="+mn-ea"/>
                          <a:cs typeface="+mn-cs"/>
                        </a:rPr>
                        <a:t>Gender of the patient [M: 1, F: 0]</a:t>
                      </a:r>
                      <a:endParaRPr lang="en-IN" sz="1000" b="1" dirty="0"/>
                    </a:p>
                  </a:txBody>
                  <a:tcPr/>
                </a:tc>
                <a:extLst>
                  <a:ext uri="{0D108BD9-81ED-4DB2-BD59-A6C34878D82A}">
                    <a16:rowId xmlns:a16="http://schemas.microsoft.com/office/drawing/2014/main" val="1298731028"/>
                  </a:ext>
                </a:extLst>
              </a:tr>
              <a:tr h="592777">
                <a:tc>
                  <a:txBody>
                    <a:bodyPr/>
                    <a:lstStyle/>
                    <a:p>
                      <a:r>
                        <a:rPr lang="en-IN" sz="1000" b="1" dirty="0"/>
                        <a:t>           CP</a:t>
                      </a:r>
                    </a:p>
                  </a:txBody>
                  <a:tcPr/>
                </a:tc>
                <a:tc>
                  <a:txBody>
                    <a:bodyPr/>
                    <a:lstStyle/>
                    <a:p>
                      <a:r>
                        <a:rPr lang="en-US" sz="1000" b="1" i="0" kern="1200" dirty="0">
                          <a:solidFill>
                            <a:schemeClr val="dk1"/>
                          </a:solidFill>
                          <a:effectLst/>
                          <a:latin typeface="+mn-lt"/>
                          <a:ea typeface="+mn-ea"/>
                          <a:cs typeface="+mn-cs"/>
                        </a:rPr>
                        <a:t>chest pain type [3: Typical Angina, 2: Atypical Angina, 1: Non-Anginal Pain, 0: Asymptomatic]</a:t>
                      </a:r>
                      <a:endParaRPr lang="en-IN" sz="1000" b="1" dirty="0"/>
                    </a:p>
                  </a:txBody>
                  <a:tcPr/>
                </a:tc>
                <a:extLst>
                  <a:ext uri="{0D108BD9-81ED-4DB2-BD59-A6C34878D82A}">
                    <a16:rowId xmlns:a16="http://schemas.microsoft.com/office/drawing/2014/main" val="3605680282"/>
                  </a:ext>
                </a:extLst>
              </a:tr>
              <a:tr h="338730">
                <a:tc>
                  <a:txBody>
                    <a:bodyPr/>
                    <a:lstStyle/>
                    <a:p>
                      <a:r>
                        <a:rPr lang="en-IN" sz="1000" b="1" i="0" kern="1200" dirty="0">
                          <a:solidFill>
                            <a:schemeClr val="dk1"/>
                          </a:solidFill>
                          <a:effectLst/>
                          <a:latin typeface="+mn-lt"/>
                          <a:ea typeface="+mn-ea"/>
                          <a:cs typeface="+mn-cs"/>
                        </a:rPr>
                        <a:t>       </a:t>
                      </a:r>
                      <a:r>
                        <a:rPr lang="en-IN" sz="1000" b="1" i="0" kern="1200" dirty="0" err="1">
                          <a:solidFill>
                            <a:schemeClr val="dk1"/>
                          </a:solidFill>
                          <a:effectLst/>
                          <a:latin typeface="+mn-lt"/>
                          <a:ea typeface="+mn-ea"/>
                          <a:cs typeface="+mn-cs"/>
                        </a:rPr>
                        <a:t>trestbps</a:t>
                      </a:r>
                      <a:endParaRPr lang="en-IN" sz="1000" dirty="0"/>
                    </a:p>
                  </a:txBody>
                  <a:tcPr/>
                </a:tc>
                <a:tc>
                  <a:txBody>
                    <a:bodyPr/>
                    <a:lstStyle/>
                    <a:p>
                      <a:r>
                        <a:rPr lang="en-US" sz="1000" b="1" i="0" kern="1200" dirty="0">
                          <a:solidFill>
                            <a:schemeClr val="dk1"/>
                          </a:solidFill>
                          <a:effectLst/>
                          <a:latin typeface="+mn-lt"/>
                          <a:ea typeface="+mn-ea"/>
                          <a:cs typeface="+mn-cs"/>
                        </a:rPr>
                        <a:t>Blood pressure in Hg (Normal blood pressure - 120/80  mmHg)</a:t>
                      </a:r>
                      <a:endParaRPr lang="en-IN" sz="1000" b="1" dirty="0"/>
                    </a:p>
                  </a:txBody>
                  <a:tcPr/>
                </a:tc>
                <a:extLst>
                  <a:ext uri="{0D108BD9-81ED-4DB2-BD59-A6C34878D82A}">
                    <a16:rowId xmlns:a16="http://schemas.microsoft.com/office/drawing/2014/main" val="3107512498"/>
                  </a:ext>
                </a:extLst>
              </a:tr>
              <a:tr h="338730">
                <a:tc>
                  <a:txBody>
                    <a:bodyPr/>
                    <a:lstStyle/>
                    <a:p>
                      <a:r>
                        <a:rPr lang="en-IN" sz="1000" b="1" dirty="0"/>
                        <a:t>         Chol</a:t>
                      </a:r>
                    </a:p>
                  </a:txBody>
                  <a:tcPr/>
                </a:tc>
                <a:tc>
                  <a:txBody>
                    <a:bodyPr/>
                    <a:lstStyle/>
                    <a:p>
                      <a:r>
                        <a:rPr lang="en-US" sz="1000" b="1" i="0" kern="1200" dirty="0">
                          <a:solidFill>
                            <a:schemeClr val="dk1"/>
                          </a:solidFill>
                          <a:effectLst/>
                          <a:latin typeface="+mn-lt"/>
                          <a:ea typeface="+mn-ea"/>
                          <a:cs typeface="+mn-cs"/>
                        </a:rPr>
                        <a:t>Serum </a:t>
                      </a:r>
                      <a:r>
                        <a:rPr lang="en-US" sz="1000" b="1" i="0" kern="1200" dirty="0" err="1">
                          <a:solidFill>
                            <a:schemeClr val="dk1"/>
                          </a:solidFill>
                          <a:effectLst/>
                          <a:latin typeface="+mn-lt"/>
                          <a:ea typeface="+mn-ea"/>
                          <a:cs typeface="+mn-cs"/>
                        </a:rPr>
                        <a:t>cholestrol</a:t>
                      </a:r>
                      <a:r>
                        <a:rPr lang="en-US" sz="1000" b="1" i="0" kern="1200" dirty="0">
                          <a:solidFill>
                            <a:schemeClr val="dk1"/>
                          </a:solidFill>
                          <a:effectLst/>
                          <a:latin typeface="+mn-lt"/>
                          <a:ea typeface="+mn-ea"/>
                          <a:cs typeface="+mn-cs"/>
                        </a:rPr>
                        <a:t> level in blood (Normal cholesterol level below for adults 200mg/dL)</a:t>
                      </a:r>
                      <a:endParaRPr lang="en-IN" sz="1000" b="1" dirty="0"/>
                    </a:p>
                  </a:txBody>
                  <a:tcPr/>
                </a:tc>
                <a:extLst>
                  <a:ext uri="{0D108BD9-81ED-4DB2-BD59-A6C34878D82A}">
                    <a16:rowId xmlns:a16="http://schemas.microsoft.com/office/drawing/2014/main" val="1490780649"/>
                  </a:ext>
                </a:extLst>
              </a:tr>
              <a:tr h="338730">
                <a:tc>
                  <a:txBody>
                    <a:bodyPr/>
                    <a:lstStyle/>
                    <a:p>
                      <a:r>
                        <a:rPr lang="en-IN" sz="1000" b="1" dirty="0"/>
                        <a:t>          </a:t>
                      </a:r>
                      <a:r>
                        <a:rPr lang="en-IN" sz="1000" b="1" dirty="0" err="1"/>
                        <a:t>fbs</a:t>
                      </a:r>
                      <a:endParaRPr lang="en-IN" sz="1000" b="1" dirty="0"/>
                    </a:p>
                  </a:txBody>
                  <a:tcPr/>
                </a:tc>
                <a:tc>
                  <a:txBody>
                    <a:bodyPr/>
                    <a:lstStyle/>
                    <a:p>
                      <a:r>
                        <a:rPr lang="en-IN" sz="1000" b="1" i="0" kern="1200" dirty="0">
                          <a:solidFill>
                            <a:schemeClr val="dk1"/>
                          </a:solidFill>
                          <a:effectLst/>
                          <a:latin typeface="+mn-lt"/>
                          <a:ea typeface="+mn-ea"/>
                          <a:cs typeface="+mn-cs"/>
                        </a:rPr>
                        <a:t>Fasting Blood Sugar (0=Normal less than 100mg/dL for non diabetes ,1=for diabetes 100-125mg/dL)</a:t>
                      </a:r>
                      <a:endParaRPr lang="en-IN" sz="1000" b="1" dirty="0"/>
                    </a:p>
                  </a:txBody>
                  <a:tcPr/>
                </a:tc>
                <a:extLst>
                  <a:ext uri="{0D108BD9-81ED-4DB2-BD59-A6C34878D82A}">
                    <a16:rowId xmlns:a16="http://schemas.microsoft.com/office/drawing/2014/main" val="1909241749"/>
                  </a:ext>
                </a:extLst>
              </a:tr>
              <a:tr h="338730">
                <a:tc>
                  <a:txBody>
                    <a:bodyPr/>
                    <a:lstStyle/>
                    <a:p>
                      <a:r>
                        <a:rPr lang="en-IN" sz="1000" b="1" dirty="0"/>
                        <a:t>       </a:t>
                      </a:r>
                      <a:r>
                        <a:rPr lang="en-IN" sz="1000" b="1" dirty="0" err="1"/>
                        <a:t>restecg</a:t>
                      </a:r>
                      <a:endParaRPr lang="en-IN" sz="1000" b="1" dirty="0"/>
                    </a:p>
                  </a:txBody>
                  <a:tcPr/>
                </a:tc>
                <a:tc>
                  <a:txBody>
                    <a:bodyPr/>
                    <a:lstStyle/>
                    <a:p>
                      <a:r>
                        <a:rPr lang="en-US" sz="1000" b="1" i="0" kern="1200" dirty="0">
                          <a:solidFill>
                            <a:schemeClr val="dk1"/>
                          </a:solidFill>
                          <a:effectLst/>
                          <a:latin typeface="+mn-lt"/>
                          <a:ea typeface="+mn-ea"/>
                          <a:cs typeface="+mn-cs"/>
                        </a:rPr>
                        <a:t>resting electrocardiogram results [0: Normal, 1: having ST-T wave abnormality (T wave inversions and/or ST elevation or depression of &gt; 0.05 mV), 2: showing probable or definite left ventricular hypertrophy by Estes' criteria]</a:t>
                      </a:r>
                      <a:endParaRPr lang="en-IN" sz="1000" b="1" dirty="0"/>
                    </a:p>
                  </a:txBody>
                  <a:tcPr/>
                </a:tc>
                <a:extLst>
                  <a:ext uri="{0D108BD9-81ED-4DB2-BD59-A6C34878D82A}">
                    <a16:rowId xmlns:a16="http://schemas.microsoft.com/office/drawing/2014/main" val="2719133563"/>
                  </a:ext>
                </a:extLst>
              </a:tr>
              <a:tr h="338730">
                <a:tc>
                  <a:txBody>
                    <a:bodyPr/>
                    <a:lstStyle/>
                    <a:p>
                      <a:r>
                        <a:rPr lang="en-IN" sz="1000" b="1" dirty="0"/>
                        <a:t>       </a:t>
                      </a:r>
                      <a:r>
                        <a:rPr lang="en-IN" sz="1000" b="1" dirty="0" err="1"/>
                        <a:t>thalach</a:t>
                      </a:r>
                      <a:endParaRPr lang="en-IN" sz="1000" b="1" dirty="0"/>
                    </a:p>
                  </a:txBody>
                  <a:tcPr/>
                </a:tc>
                <a:tc>
                  <a:txBody>
                    <a:bodyPr/>
                    <a:lstStyle/>
                    <a:p>
                      <a:r>
                        <a:rPr lang="en-US" sz="1000" b="1" i="0" kern="1200" dirty="0">
                          <a:solidFill>
                            <a:schemeClr val="dk1"/>
                          </a:solidFill>
                          <a:effectLst/>
                          <a:latin typeface="+mn-lt"/>
                          <a:ea typeface="+mn-ea"/>
                          <a:cs typeface="+mn-cs"/>
                        </a:rPr>
                        <a:t>maximum heart rate achieved [Numeric value between 71 and 202]</a:t>
                      </a:r>
                      <a:endParaRPr lang="en-IN" sz="1000" b="1" dirty="0"/>
                    </a:p>
                  </a:txBody>
                  <a:tcPr/>
                </a:tc>
                <a:extLst>
                  <a:ext uri="{0D108BD9-81ED-4DB2-BD59-A6C34878D82A}">
                    <a16:rowId xmlns:a16="http://schemas.microsoft.com/office/drawing/2014/main" val="516959052"/>
                  </a:ext>
                </a:extLst>
              </a:tr>
              <a:tr h="338730">
                <a:tc>
                  <a:txBody>
                    <a:bodyPr/>
                    <a:lstStyle/>
                    <a:p>
                      <a:r>
                        <a:rPr lang="en-IN" sz="1000" b="1" dirty="0"/>
                        <a:t>       </a:t>
                      </a:r>
                      <a:r>
                        <a:rPr lang="en-IN" sz="1000" b="1" i="0" kern="1200" dirty="0" err="1">
                          <a:solidFill>
                            <a:schemeClr val="dk1"/>
                          </a:solidFill>
                          <a:effectLst/>
                          <a:latin typeface="+mn-lt"/>
                          <a:ea typeface="+mn-ea"/>
                          <a:cs typeface="+mn-cs"/>
                        </a:rPr>
                        <a:t>exang</a:t>
                      </a:r>
                      <a:endParaRPr lang="en-IN" sz="1000" b="1" dirty="0"/>
                    </a:p>
                  </a:txBody>
                  <a:tcPr/>
                </a:tc>
                <a:tc>
                  <a:txBody>
                    <a:bodyPr/>
                    <a:lstStyle/>
                    <a:p>
                      <a:r>
                        <a:rPr lang="en-US" sz="1000" b="1" i="0" kern="1200" dirty="0">
                          <a:solidFill>
                            <a:schemeClr val="dk1"/>
                          </a:solidFill>
                          <a:effectLst/>
                          <a:latin typeface="+mn-lt"/>
                          <a:ea typeface="+mn-ea"/>
                          <a:cs typeface="+mn-cs"/>
                        </a:rPr>
                        <a:t>exercise-induced angina [1: Yes, 0: No]</a:t>
                      </a:r>
                      <a:endParaRPr lang="en-IN" sz="1000" b="1" dirty="0"/>
                    </a:p>
                  </a:txBody>
                  <a:tcPr/>
                </a:tc>
                <a:extLst>
                  <a:ext uri="{0D108BD9-81ED-4DB2-BD59-A6C34878D82A}">
                    <a16:rowId xmlns:a16="http://schemas.microsoft.com/office/drawing/2014/main" val="721951148"/>
                  </a:ext>
                </a:extLst>
              </a:tr>
              <a:tr h="338730">
                <a:tc>
                  <a:txBody>
                    <a:bodyPr/>
                    <a:lstStyle/>
                    <a:p>
                      <a:r>
                        <a:rPr lang="en-IN" sz="1000" b="1" dirty="0"/>
                        <a:t>       </a:t>
                      </a:r>
                      <a:r>
                        <a:rPr lang="en-IN" sz="1000" b="1" i="0" kern="1200" dirty="0" err="1">
                          <a:solidFill>
                            <a:schemeClr val="dk1"/>
                          </a:solidFill>
                          <a:effectLst/>
                          <a:latin typeface="+mn-lt"/>
                          <a:ea typeface="+mn-ea"/>
                          <a:cs typeface="+mn-cs"/>
                        </a:rPr>
                        <a:t>oldpeak</a:t>
                      </a:r>
                      <a:endParaRPr lang="en-IN" sz="1000" b="1" dirty="0"/>
                    </a:p>
                  </a:txBody>
                  <a:tcPr/>
                </a:tc>
                <a:tc>
                  <a:txBody>
                    <a:bodyPr/>
                    <a:lstStyle/>
                    <a:p>
                      <a:r>
                        <a:rPr lang="en-US" sz="1000" b="1" i="0" kern="1200" dirty="0" err="1">
                          <a:solidFill>
                            <a:schemeClr val="dk1"/>
                          </a:solidFill>
                          <a:effectLst/>
                          <a:latin typeface="+mn-lt"/>
                          <a:ea typeface="+mn-ea"/>
                          <a:cs typeface="+mn-cs"/>
                        </a:rPr>
                        <a:t>oldpeak</a:t>
                      </a:r>
                      <a:r>
                        <a:rPr lang="en-US" sz="1000" b="1" i="0" kern="1200" dirty="0">
                          <a:solidFill>
                            <a:schemeClr val="dk1"/>
                          </a:solidFill>
                          <a:effectLst/>
                          <a:latin typeface="+mn-lt"/>
                          <a:ea typeface="+mn-ea"/>
                          <a:cs typeface="+mn-cs"/>
                        </a:rPr>
                        <a:t> = ST depression induced by exercise relative to rest. [Numeric value measured in depression]</a:t>
                      </a:r>
                      <a:endParaRPr lang="en-IN" sz="1000" b="1" dirty="0"/>
                    </a:p>
                  </a:txBody>
                  <a:tcPr/>
                </a:tc>
                <a:extLst>
                  <a:ext uri="{0D108BD9-81ED-4DB2-BD59-A6C34878D82A}">
                    <a16:rowId xmlns:a16="http://schemas.microsoft.com/office/drawing/2014/main" val="310305526"/>
                  </a:ext>
                </a:extLst>
              </a:tr>
              <a:tr h="338730">
                <a:tc>
                  <a:txBody>
                    <a:bodyPr/>
                    <a:lstStyle/>
                    <a:p>
                      <a:r>
                        <a:rPr lang="en-IN" sz="1000" b="1" dirty="0"/>
                        <a:t>       </a:t>
                      </a:r>
                      <a:r>
                        <a:rPr lang="en-IN" sz="1000" b="1" i="0" kern="1200" dirty="0" err="1">
                          <a:solidFill>
                            <a:schemeClr val="dk1"/>
                          </a:solidFill>
                          <a:effectLst/>
                          <a:latin typeface="+mn-lt"/>
                          <a:ea typeface="+mn-ea"/>
                          <a:cs typeface="+mn-cs"/>
                        </a:rPr>
                        <a:t>ST_Slope</a:t>
                      </a:r>
                      <a:endParaRPr lang="en-IN" sz="1000" b="1" dirty="0"/>
                    </a:p>
                  </a:txBody>
                  <a:tcPr/>
                </a:tc>
                <a:tc>
                  <a:txBody>
                    <a:bodyPr/>
                    <a:lstStyle/>
                    <a:p>
                      <a:r>
                        <a:rPr lang="en-US" sz="1000" b="1" i="0" kern="1200" dirty="0">
                          <a:solidFill>
                            <a:schemeClr val="dk1"/>
                          </a:solidFill>
                          <a:effectLst/>
                          <a:latin typeface="+mn-lt"/>
                          <a:ea typeface="+mn-ea"/>
                          <a:cs typeface="+mn-cs"/>
                        </a:rPr>
                        <a:t>the slope of the peak exercise ST segment [2: upsloping, 1: flat, 0: </a:t>
                      </a:r>
                      <a:r>
                        <a:rPr lang="en-US" sz="1000" b="1" i="0" kern="1200" dirty="0" err="1">
                          <a:solidFill>
                            <a:schemeClr val="dk1"/>
                          </a:solidFill>
                          <a:effectLst/>
                          <a:latin typeface="+mn-lt"/>
                          <a:ea typeface="+mn-ea"/>
                          <a:cs typeface="+mn-cs"/>
                        </a:rPr>
                        <a:t>downsloping</a:t>
                      </a:r>
                      <a:r>
                        <a:rPr lang="en-US" sz="1000" b="1" i="0" kern="1200" dirty="0">
                          <a:solidFill>
                            <a:schemeClr val="dk1"/>
                          </a:solidFill>
                          <a:effectLst/>
                          <a:latin typeface="+mn-lt"/>
                          <a:ea typeface="+mn-ea"/>
                          <a:cs typeface="+mn-cs"/>
                        </a:rPr>
                        <a:t>]</a:t>
                      </a:r>
                      <a:endParaRPr lang="en-IN" sz="1000" b="1" dirty="0"/>
                    </a:p>
                  </a:txBody>
                  <a:tcPr/>
                </a:tc>
                <a:extLst>
                  <a:ext uri="{0D108BD9-81ED-4DB2-BD59-A6C34878D82A}">
                    <a16:rowId xmlns:a16="http://schemas.microsoft.com/office/drawing/2014/main" val="1236790400"/>
                  </a:ext>
                </a:extLst>
              </a:tr>
              <a:tr h="338730">
                <a:tc>
                  <a:txBody>
                    <a:bodyPr/>
                    <a:lstStyle/>
                    <a:p>
                      <a:r>
                        <a:rPr lang="en-IN" sz="1000" b="1" dirty="0"/>
                        <a:t>          </a:t>
                      </a:r>
                      <a:r>
                        <a:rPr lang="en-IN" sz="1000" b="1" i="0" kern="1200" dirty="0">
                          <a:solidFill>
                            <a:schemeClr val="dk1"/>
                          </a:solidFill>
                          <a:effectLst/>
                          <a:latin typeface="+mn-lt"/>
                          <a:ea typeface="+mn-ea"/>
                          <a:cs typeface="+mn-cs"/>
                        </a:rPr>
                        <a:t>CA</a:t>
                      </a:r>
                      <a:endParaRPr lang="en-IN" sz="1000" b="1" dirty="0"/>
                    </a:p>
                  </a:txBody>
                  <a:tcPr/>
                </a:tc>
                <a:tc>
                  <a:txBody>
                    <a:bodyPr/>
                    <a:lstStyle/>
                    <a:p>
                      <a:r>
                        <a:rPr lang="en-US" sz="1000" b="1" i="0" kern="1200" dirty="0">
                          <a:solidFill>
                            <a:schemeClr val="dk1"/>
                          </a:solidFill>
                          <a:effectLst/>
                          <a:latin typeface="+mn-lt"/>
                          <a:ea typeface="+mn-ea"/>
                          <a:cs typeface="+mn-cs"/>
                        </a:rPr>
                        <a:t>Number of Major Vessels 0-4 (colored by </a:t>
                      </a:r>
                      <a:r>
                        <a:rPr lang="en-US" sz="1000" b="1" i="0" kern="1200" dirty="0" err="1">
                          <a:solidFill>
                            <a:schemeClr val="dk1"/>
                          </a:solidFill>
                          <a:effectLst/>
                          <a:latin typeface="+mn-lt"/>
                          <a:ea typeface="+mn-ea"/>
                          <a:cs typeface="+mn-cs"/>
                        </a:rPr>
                        <a:t>flourosopy</a:t>
                      </a:r>
                      <a:r>
                        <a:rPr lang="en-US" sz="1000" b="1" i="0" kern="1200" dirty="0">
                          <a:solidFill>
                            <a:schemeClr val="dk1"/>
                          </a:solidFill>
                          <a:effectLst/>
                          <a:latin typeface="+mn-lt"/>
                          <a:ea typeface="+mn-ea"/>
                          <a:cs typeface="+mn-cs"/>
                        </a:rPr>
                        <a:t>)</a:t>
                      </a:r>
                      <a:endParaRPr lang="en-IN" sz="1000" b="1" dirty="0"/>
                    </a:p>
                  </a:txBody>
                  <a:tcPr/>
                </a:tc>
                <a:extLst>
                  <a:ext uri="{0D108BD9-81ED-4DB2-BD59-A6C34878D82A}">
                    <a16:rowId xmlns:a16="http://schemas.microsoft.com/office/drawing/2014/main" val="2870037469"/>
                  </a:ext>
                </a:extLst>
              </a:tr>
              <a:tr h="338730">
                <a:tc>
                  <a:txBody>
                    <a:bodyPr/>
                    <a:lstStyle/>
                    <a:p>
                      <a:r>
                        <a:rPr lang="en-IN" sz="1000" b="1" dirty="0"/>
                        <a:t>          </a:t>
                      </a:r>
                      <a:r>
                        <a:rPr lang="en-IN" sz="1000" b="1" dirty="0" err="1"/>
                        <a:t>Thal</a:t>
                      </a:r>
                      <a:endParaRPr lang="en-IN" sz="1000" b="1" dirty="0"/>
                    </a:p>
                  </a:txBody>
                  <a:tcPr/>
                </a:tc>
                <a:tc>
                  <a:txBody>
                    <a:bodyPr/>
                    <a:lstStyle/>
                    <a:p>
                      <a:r>
                        <a:rPr lang="en-IN" sz="1000" b="1" i="0" kern="1200" dirty="0">
                          <a:solidFill>
                            <a:schemeClr val="dk1"/>
                          </a:solidFill>
                          <a:effectLst/>
                          <a:latin typeface="+mn-lt"/>
                          <a:ea typeface="+mn-ea"/>
                          <a:cs typeface="+mn-cs"/>
                        </a:rPr>
                        <a:t>0:No Defect,1:Reversible Defect,2:Non-reversible Defect,3:Fixed defect</a:t>
                      </a:r>
                      <a:endParaRPr lang="en-IN" sz="1000" b="1" dirty="0"/>
                    </a:p>
                  </a:txBody>
                  <a:tcPr/>
                </a:tc>
                <a:extLst>
                  <a:ext uri="{0D108BD9-81ED-4DB2-BD59-A6C34878D82A}">
                    <a16:rowId xmlns:a16="http://schemas.microsoft.com/office/drawing/2014/main" val="3478220872"/>
                  </a:ext>
                </a:extLst>
              </a:tr>
              <a:tr h="592777">
                <a:tc>
                  <a:txBody>
                    <a:bodyPr/>
                    <a:lstStyle/>
                    <a:p>
                      <a:r>
                        <a:rPr lang="en-IN" sz="1000" b="1" i="0" kern="1200" dirty="0">
                          <a:solidFill>
                            <a:schemeClr val="dk1"/>
                          </a:solidFill>
                          <a:effectLst/>
                          <a:latin typeface="+mn-lt"/>
                          <a:ea typeface="+mn-ea"/>
                          <a:cs typeface="+mn-cs"/>
                        </a:rPr>
                        <a:t>        Target</a:t>
                      </a:r>
                    </a:p>
                    <a:p>
                      <a:r>
                        <a:rPr lang="en-IN" sz="1000" b="1" i="0" kern="1200" dirty="0">
                          <a:solidFill>
                            <a:schemeClr val="dk1"/>
                          </a:solidFill>
                          <a:effectLst/>
                          <a:latin typeface="+mn-lt"/>
                          <a:ea typeface="+mn-ea"/>
                          <a:cs typeface="+mn-cs"/>
                        </a:rPr>
                        <a:t>  (Heart Disease)</a:t>
                      </a:r>
                      <a:endParaRPr lang="en-IN" sz="1000" b="1" dirty="0"/>
                    </a:p>
                  </a:txBody>
                  <a:tcPr/>
                </a:tc>
                <a:tc>
                  <a:txBody>
                    <a:bodyPr/>
                    <a:lstStyle/>
                    <a:p>
                      <a:r>
                        <a:rPr lang="en-US" sz="1000" b="1" i="0" kern="1200" dirty="0">
                          <a:solidFill>
                            <a:schemeClr val="dk1"/>
                          </a:solidFill>
                          <a:effectLst/>
                          <a:latin typeface="+mn-lt"/>
                          <a:ea typeface="+mn-ea"/>
                          <a:cs typeface="+mn-cs"/>
                        </a:rPr>
                        <a:t>output class [1: heart disease, 0: Normal]</a:t>
                      </a:r>
                      <a:endParaRPr lang="en-IN" sz="1000" b="1" dirty="0"/>
                    </a:p>
                  </a:txBody>
                  <a:tcPr/>
                </a:tc>
                <a:extLst>
                  <a:ext uri="{0D108BD9-81ED-4DB2-BD59-A6C34878D82A}">
                    <a16:rowId xmlns:a16="http://schemas.microsoft.com/office/drawing/2014/main" val="3172458354"/>
                  </a:ext>
                </a:extLst>
              </a:tr>
            </a:tbl>
          </a:graphicData>
        </a:graphic>
      </p:graphicFrame>
    </p:spTree>
    <p:extLst>
      <p:ext uri="{BB962C8B-B14F-4D97-AF65-F5344CB8AC3E}">
        <p14:creationId xmlns:p14="http://schemas.microsoft.com/office/powerpoint/2010/main" val="4605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6A68-C823-7828-A051-32F4B79E9AD6}"/>
              </a:ext>
            </a:extLst>
          </p:cNvPr>
          <p:cNvSpPr>
            <a:spLocks noGrp="1"/>
          </p:cNvSpPr>
          <p:nvPr>
            <p:ph type="title"/>
          </p:nvPr>
        </p:nvSpPr>
        <p:spPr>
          <a:xfrm>
            <a:off x="2089071" y="171449"/>
            <a:ext cx="8911687" cy="1280890"/>
          </a:xfrm>
        </p:spPr>
        <p:txBody>
          <a:bodyPr>
            <a:normAutofit/>
          </a:bodyPr>
          <a:lstStyle/>
          <a:p>
            <a:r>
              <a:rPr lang="en-IN" sz="4800" b="1" dirty="0"/>
              <a:t>Variables Summary:</a:t>
            </a:r>
          </a:p>
        </p:txBody>
      </p:sp>
      <p:pic>
        <p:nvPicPr>
          <p:cNvPr id="4" name="Picture 3">
            <a:extLst>
              <a:ext uri="{FF2B5EF4-FFF2-40B4-BE49-F238E27FC236}">
                <a16:creationId xmlns:a16="http://schemas.microsoft.com/office/drawing/2014/main" id="{7E196BFA-9E45-6873-D418-ED757DBF1581}"/>
              </a:ext>
            </a:extLst>
          </p:cNvPr>
          <p:cNvPicPr>
            <a:picLocks noChangeAspect="1"/>
          </p:cNvPicPr>
          <p:nvPr/>
        </p:nvPicPr>
        <p:blipFill>
          <a:blip r:embed="rId2"/>
          <a:stretch>
            <a:fillRect/>
          </a:stretch>
        </p:blipFill>
        <p:spPr>
          <a:xfrm>
            <a:off x="895739" y="1470032"/>
            <a:ext cx="3191069" cy="2461871"/>
          </a:xfrm>
          <a:prstGeom prst="rect">
            <a:avLst/>
          </a:prstGeom>
        </p:spPr>
      </p:pic>
      <p:pic>
        <p:nvPicPr>
          <p:cNvPr id="6" name="Picture 5">
            <a:extLst>
              <a:ext uri="{FF2B5EF4-FFF2-40B4-BE49-F238E27FC236}">
                <a16:creationId xmlns:a16="http://schemas.microsoft.com/office/drawing/2014/main" id="{26300B5B-3235-1386-B226-47A9343B1BFA}"/>
              </a:ext>
            </a:extLst>
          </p:cNvPr>
          <p:cNvPicPr>
            <a:picLocks noChangeAspect="1"/>
          </p:cNvPicPr>
          <p:nvPr/>
        </p:nvPicPr>
        <p:blipFill>
          <a:blip r:embed="rId3"/>
          <a:stretch>
            <a:fillRect/>
          </a:stretch>
        </p:blipFill>
        <p:spPr>
          <a:xfrm>
            <a:off x="4376057" y="1470032"/>
            <a:ext cx="3340360" cy="2461871"/>
          </a:xfrm>
          <a:prstGeom prst="rect">
            <a:avLst/>
          </a:prstGeom>
        </p:spPr>
      </p:pic>
      <p:pic>
        <p:nvPicPr>
          <p:cNvPr id="8" name="Picture 7">
            <a:extLst>
              <a:ext uri="{FF2B5EF4-FFF2-40B4-BE49-F238E27FC236}">
                <a16:creationId xmlns:a16="http://schemas.microsoft.com/office/drawing/2014/main" id="{7B9C8429-9D3E-C312-51AF-C6AB33380BEB}"/>
              </a:ext>
            </a:extLst>
          </p:cNvPr>
          <p:cNvPicPr>
            <a:picLocks noChangeAspect="1"/>
          </p:cNvPicPr>
          <p:nvPr/>
        </p:nvPicPr>
        <p:blipFill>
          <a:blip r:embed="rId4"/>
          <a:stretch>
            <a:fillRect/>
          </a:stretch>
        </p:blipFill>
        <p:spPr>
          <a:xfrm>
            <a:off x="8005666" y="1470032"/>
            <a:ext cx="3788194" cy="2461871"/>
          </a:xfrm>
          <a:prstGeom prst="rect">
            <a:avLst/>
          </a:prstGeom>
        </p:spPr>
      </p:pic>
      <p:pic>
        <p:nvPicPr>
          <p:cNvPr id="10" name="Picture 9">
            <a:extLst>
              <a:ext uri="{FF2B5EF4-FFF2-40B4-BE49-F238E27FC236}">
                <a16:creationId xmlns:a16="http://schemas.microsoft.com/office/drawing/2014/main" id="{FEF80A96-B34B-E3DE-E4B6-4A43D3089631}"/>
              </a:ext>
            </a:extLst>
          </p:cNvPr>
          <p:cNvPicPr>
            <a:picLocks noChangeAspect="1"/>
          </p:cNvPicPr>
          <p:nvPr/>
        </p:nvPicPr>
        <p:blipFill>
          <a:blip r:embed="rId5"/>
          <a:stretch>
            <a:fillRect/>
          </a:stretch>
        </p:blipFill>
        <p:spPr>
          <a:xfrm>
            <a:off x="895739" y="4224679"/>
            <a:ext cx="3191069" cy="2461872"/>
          </a:xfrm>
          <a:prstGeom prst="rect">
            <a:avLst/>
          </a:prstGeom>
        </p:spPr>
      </p:pic>
      <p:pic>
        <p:nvPicPr>
          <p:cNvPr id="12" name="Picture 11">
            <a:extLst>
              <a:ext uri="{FF2B5EF4-FFF2-40B4-BE49-F238E27FC236}">
                <a16:creationId xmlns:a16="http://schemas.microsoft.com/office/drawing/2014/main" id="{A2829DB1-3B5E-B65F-2B53-90A711333A39}"/>
              </a:ext>
            </a:extLst>
          </p:cNvPr>
          <p:cNvPicPr>
            <a:picLocks noChangeAspect="1"/>
          </p:cNvPicPr>
          <p:nvPr/>
        </p:nvPicPr>
        <p:blipFill>
          <a:blip r:embed="rId6"/>
          <a:stretch>
            <a:fillRect/>
          </a:stretch>
        </p:blipFill>
        <p:spPr>
          <a:xfrm>
            <a:off x="4376057" y="4224679"/>
            <a:ext cx="3340360" cy="2461870"/>
          </a:xfrm>
          <a:prstGeom prst="rect">
            <a:avLst/>
          </a:prstGeom>
        </p:spPr>
      </p:pic>
      <p:pic>
        <p:nvPicPr>
          <p:cNvPr id="14" name="Picture 13">
            <a:extLst>
              <a:ext uri="{FF2B5EF4-FFF2-40B4-BE49-F238E27FC236}">
                <a16:creationId xmlns:a16="http://schemas.microsoft.com/office/drawing/2014/main" id="{D81D99FF-8603-A85D-08AA-59BADF0173EC}"/>
              </a:ext>
            </a:extLst>
          </p:cNvPr>
          <p:cNvPicPr>
            <a:picLocks noChangeAspect="1"/>
          </p:cNvPicPr>
          <p:nvPr/>
        </p:nvPicPr>
        <p:blipFill>
          <a:blip r:embed="rId7"/>
          <a:stretch>
            <a:fillRect/>
          </a:stretch>
        </p:blipFill>
        <p:spPr>
          <a:xfrm>
            <a:off x="8005665" y="4224678"/>
            <a:ext cx="3788193" cy="2461871"/>
          </a:xfrm>
          <a:prstGeom prst="rect">
            <a:avLst/>
          </a:prstGeom>
        </p:spPr>
      </p:pic>
    </p:spTree>
    <p:extLst>
      <p:ext uri="{BB962C8B-B14F-4D97-AF65-F5344CB8AC3E}">
        <p14:creationId xmlns:p14="http://schemas.microsoft.com/office/powerpoint/2010/main" val="4056452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4E24AA-3F2D-0B36-5180-565836BCCD83}"/>
              </a:ext>
            </a:extLst>
          </p:cNvPr>
          <p:cNvPicPr>
            <a:picLocks noChangeAspect="1"/>
          </p:cNvPicPr>
          <p:nvPr/>
        </p:nvPicPr>
        <p:blipFill>
          <a:blip r:embed="rId2"/>
          <a:stretch>
            <a:fillRect/>
          </a:stretch>
        </p:blipFill>
        <p:spPr>
          <a:xfrm>
            <a:off x="779981" y="154344"/>
            <a:ext cx="3344150" cy="2136321"/>
          </a:xfrm>
          <a:prstGeom prst="rect">
            <a:avLst/>
          </a:prstGeom>
        </p:spPr>
      </p:pic>
      <p:pic>
        <p:nvPicPr>
          <p:cNvPr id="6" name="Picture 5">
            <a:extLst>
              <a:ext uri="{FF2B5EF4-FFF2-40B4-BE49-F238E27FC236}">
                <a16:creationId xmlns:a16="http://schemas.microsoft.com/office/drawing/2014/main" id="{A308E631-2529-DD6D-F09C-A788CE05C114}"/>
              </a:ext>
            </a:extLst>
          </p:cNvPr>
          <p:cNvPicPr>
            <a:picLocks noChangeAspect="1"/>
          </p:cNvPicPr>
          <p:nvPr/>
        </p:nvPicPr>
        <p:blipFill>
          <a:blip r:embed="rId3"/>
          <a:stretch>
            <a:fillRect/>
          </a:stretch>
        </p:blipFill>
        <p:spPr>
          <a:xfrm>
            <a:off x="4365171" y="154343"/>
            <a:ext cx="3461657" cy="2136321"/>
          </a:xfrm>
          <a:prstGeom prst="rect">
            <a:avLst/>
          </a:prstGeom>
        </p:spPr>
      </p:pic>
      <p:pic>
        <p:nvPicPr>
          <p:cNvPr id="8" name="Picture 7">
            <a:extLst>
              <a:ext uri="{FF2B5EF4-FFF2-40B4-BE49-F238E27FC236}">
                <a16:creationId xmlns:a16="http://schemas.microsoft.com/office/drawing/2014/main" id="{CC5273FE-C870-6B45-BCF6-A697C552AEB9}"/>
              </a:ext>
            </a:extLst>
          </p:cNvPr>
          <p:cNvPicPr>
            <a:picLocks noChangeAspect="1"/>
          </p:cNvPicPr>
          <p:nvPr/>
        </p:nvPicPr>
        <p:blipFill>
          <a:blip r:embed="rId4"/>
          <a:stretch>
            <a:fillRect/>
          </a:stretch>
        </p:blipFill>
        <p:spPr>
          <a:xfrm>
            <a:off x="8089640" y="154342"/>
            <a:ext cx="3322379" cy="2136321"/>
          </a:xfrm>
          <a:prstGeom prst="rect">
            <a:avLst/>
          </a:prstGeom>
        </p:spPr>
      </p:pic>
      <p:pic>
        <p:nvPicPr>
          <p:cNvPr id="10" name="Picture 9">
            <a:extLst>
              <a:ext uri="{FF2B5EF4-FFF2-40B4-BE49-F238E27FC236}">
                <a16:creationId xmlns:a16="http://schemas.microsoft.com/office/drawing/2014/main" id="{3B0C4BB8-3D90-9576-43E9-52707F01BFFE}"/>
              </a:ext>
            </a:extLst>
          </p:cNvPr>
          <p:cNvPicPr>
            <a:picLocks noChangeAspect="1"/>
          </p:cNvPicPr>
          <p:nvPr/>
        </p:nvPicPr>
        <p:blipFill>
          <a:blip r:embed="rId5"/>
          <a:stretch>
            <a:fillRect/>
          </a:stretch>
        </p:blipFill>
        <p:spPr>
          <a:xfrm>
            <a:off x="831007" y="2538033"/>
            <a:ext cx="3344150" cy="2029303"/>
          </a:xfrm>
          <a:prstGeom prst="rect">
            <a:avLst/>
          </a:prstGeom>
        </p:spPr>
      </p:pic>
      <p:pic>
        <p:nvPicPr>
          <p:cNvPr id="12" name="Picture 11">
            <a:extLst>
              <a:ext uri="{FF2B5EF4-FFF2-40B4-BE49-F238E27FC236}">
                <a16:creationId xmlns:a16="http://schemas.microsoft.com/office/drawing/2014/main" id="{78D652AC-E8C2-88DF-B5A2-91DA5F33AD5C}"/>
              </a:ext>
            </a:extLst>
          </p:cNvPr>
          <p:cNvPicPr>
            <a:picLocks noChangeAspect="1"/>
          </p:cNvPicPr>
          <p:nvPr/>
        </p:nvPicPr>
        <p:blipFill>
          <a:blip r:embed="rId6"/>
          <a:stretch>
            <a:fillRect/>
          </a:stretch>
        </p:blipFill>
        <p:spPr>
          <a:xfrm>
            <a:off x="4416197" y="2538033"/>
            <a:ext cx="3410632" cy="2029303"/>
          </a:xfrm>
          <a:prstGeom prst="rect">
            <a:avLst/>
          </a:prstGeom>
        </p:spPr>
      </p:pic>
      <p:pic>
        <p:nvPicPr>
          <p:cNvPr id="14" name="Picture 13">
            <a:extLst>
              <a:ext uri="{FF2B5EF4-FFF2-40B4-BE49-F238E27FC236}">
                <a16:creationId xmlns:a16="http://schemas.microsoft.com/office/drawing/2014/main" id="{079807C4-2362-DBD8-1FAD-1623D4757C80}"/>
              </a:ext>
            </a:extLst>
          </p:cNvPr>
          <p:cNvPicPr>
            <a:picLocks noChangeAspect="1"/>
          </p:cNvPicPr>
          <p:nvPr/>
        </p:nvPicPr>
        <p:blipFill>
          <a:blip r:embed="rId7"/>
          <a:stretch>
            <a:fillRect/>
          </a:stretch>
        </p:blipFill>
        <p:spPr>
          <a:xfrm>
            <a:off x="8089641" y="2538033"/>
            <a:ext cx="3322378" cy="2029303"/>
          </a:xfrm>
          <a:prstGeom prst="rect">
            <a:avLst/>
          </a:prstGeom>
        </p:spPr>
      </p:pic>
      <p:pic>
        <p:nvPicPr>
          <p:cNvPr id="16" name="Picture 15">
            <a:extLst>
              <a:ext uri="{FF2B5EF4-FFF2-40B4-BE49-F238E27FC236}">
                <a16:creationId xmlns:a16="http://schemas.microsoft.com/office/drawing/2014/main" id="{0ED727D6-9CBF-EFE7-16A1-CFA0326F8A39}"/>
              </a:ext>
            </a:extLst>
          </p:cNvPr>
          <p:cNvPicPr>
            <a:picLocks noChangeAspect="1"/>
          </p:cNvPicPr>
          <p:nvPr/>
        </p:nvPicPr>
        <p:blipFill>
          <a:blip r:embed="rId8"/>
          <a:stretch>
            <a:fillRect/>
          </a:stretch>
        </p:blipFill>
        <p:spPr>
          <a:xfrm>
            <a:off x="1334860" y="4721679"/>
            <a:ext cx="4346511" cy="1981977"/>
          </a:xfrm>
          <a:prstGeom prst="rect">
            <a:avLst/>
          </a:prstGeom>
        </p:spPr>
      </p:pic>
      <p:pic>
        <p:nvPicPr>
          <p:cNvPr id="18" name="Picture 17">
            <a:extLst>
              <a:ext uri="{FF2B5EF4-FFF2-40B4-BE49-F238E27FC236}">
                <a16:creationId xmlns:a16="http://schemas.microsoft.com/office/drawing/2014/main" id="{4327C651-8AD7-8C11-EE17-AF6EA86B81FE}"/>
              </a:ext>
            </a:extLst>
          </p:cNvPr>
          <p:cNvPicPr>
            <a:picLocks noChangeAspect="1"/>
          </p:cNvPicPr>
          <p:nvPr/>
        </p:nvPicPr>
        <p:blipFill>
          <a:blip r:embed="rId9"/>
          <a:stretch>
            <a:fillRect/>
          </a:stretch>
        </p:blipFill>
        <p:spPr>
          <a:xfrm>
            <a:off x="6057121" y="4721678"/>
            <a:ext cx="4992752" cy="1981977"/>
          </a:xfrm>
          <a:prstGeom prst="rect">
            <a:avLst/>
          </a:prstGeom>
        </p:spPr>
      </p:pic>
    </p:spTree>
    <p:extLst>
      <p:ext uri="{BB962C8B-B14F-4D97-AF65-F5344CB8AC3E}">
        <p14:creationId xmlns:p14="http://schemas.microsoft.com/office/powerpoint/2010/main" val="260277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FC92-E5A3-BC33-5ECD-BD4B40E36EAB}"/>
              </a:ext>
            </a:extLst>
          </p:cNvPr>
          <p:cNvSpPr>
            <a:spLocks noGrp="1"/>
          </p:cNvSpPr>
          <p:nvPr>
            <p:ph type="title"/>
          </p:nvPr>
        </p:nvSpPr>
        <p:spPr>
          <a:xfrm>
            <a:off x="1640156" y="148248"/>
            <a:ext cx="8911687" cy="1280890"/>
          </a:xfrm>
        </p:spPr>
        <p:txBody>
          <a:bodyPr/>
          <a:lstStyle/>
          <a:p>
            <a:r>
              <a:rPr lang="en-IN" b="1" dirty="0"/>
              <a:t>Gender Wise Analysis:</a:t>
            </a:r>
          </a:p>
        </p:txBody>
      </p:sp>
      <p:pic>
        <p:nvPicPr>
          <p:cNvPr id="4" name="Picture 3">
            <a:extLst>
              <a:ext uri="{FF2B5EF4-FFF2-40B4-BE49-F238E27FC236}">
                <a16:creationId xmlns:a16="http://schemas.microsoft.com/office/drawing/2014/main" id="{E7A85C61-1983-F5A1-2836-5B1046E900FD}"/>
              </a:ext>
            </a:extLst>
          </p:cNvPr>
          <p:cNvPicPr>
            <a:picLocks noChangeAspect="1"/>
          </p:cNvPicPr>
          <p:nvPr/>
        </p:nvPicPr>
        <p:blipFill>
          <a:blip r:embed="rId2"/>
          <a:stretch>
            <a:fillRect/>
          </a:stretch>
        </p:blipFill>
        <p:spPr>
          <a:xfrm>
            <a:off x="1921152" y="886409"/>
            <a:ext cx="9798097" cy="3359020"/>
          </a:xfrm>
          <a:prstGeom prst="rect">
            <a:avLst/>
          </a:prstGeom>
        </p:spPr>
      </p:pic>
      <p:sp>
        <p:nvSpPr>
          <p:cNvPr id="7" name="TextBox 6">
            <a:extLst>
              <a:ext uri="{FF2B5EF4-FFF2-40B4-BE49-F238E27FC236}">
                <a16:creationId xmlns:a16="http://schemas.microsoft.com/office/drawing/2014/main" id="{B41F3423-0937-B488-26F8-5E525D728E64}"/>
              </a:ext>
            </a:extLst>
          </p:cNvPr>
          <p:cNvSpPr txBox="1"/>
          <p:nvPr/>
        </p:nvSpPr>
        <p:spPr>
          <a:xfrm>
            <a:off x="1921152" y="4404049"/>
            <a:ext cx="9396881" cy="2585323"/>
          </a:xfrm>
          <a:prstGeom prst="rect">
            <a:avLst/>
          </a:prstGeom>
          <a:noFill/>
        </p:spPr>
        <p:txBody>
          <a:bodyPr wrap="square" rtlCol="0">
            <a:spAutoFit/>
          </a:bodyPr>
          <a:lstStyle/>
          <a:p>
            <a:pPr algn="l"/>
            <a:r>
              <a:rPr lang="en-US" sz="1600" b="1" i="0" dirty="0">
                <a:solidFill>
                  <a:srgbClr val="000000"/>
                </a:solidFill>
                <a:effectLst/>
                <a:latin typeface="Helvetica Neue"/>
              </a:rPr>
              <a:t>From above table &amp; plot we can observe that:</a:t>
            </a:r>
          </a:p>
          <a:p>
            <a:pPr algn="l">
              <a:buFont typeface="Arial" panose="020B0604020202020204" pitchFamily="34" charset="0"/>
              <a:buChar char="•"/>
            </a:pPr>
            <a:r>
              <a:rPr lang="en-US" sz="1600" b="0" i="0" dirty="0">
                <a:solidFill>
                  <a:srgbClr val="000000"/>
                </a:solidFill>
                <a:effectLst/>
                <a:latin typeface="Helvetica Neue"/>
              </a:rPr>
              <a:t>Average age of males &amp; females are almost similar.</a:t>
            </a:r>
          </a:p>
          <a:p>
            <a:pPr algn="l">
              <a:buFont typeface="Arial" panose="020B0604020202020204" pitchFamily="34" charset="0"/>
              <a:buChar char="•"/>
            </a:pPr>
            <a:r>
              <a:rPr lang="en-US" sz="1600" b="0" i="0" dirty="0">
                <a:solidFill>
                  <a:srgbClr val="000000"/>
                </a:solidFill>
                <a:effectLst/>
                <a:latin typeface="Helvetica Neue"/>
              </a:rPr>
              <a:t>cp(chest pain type) counts in males are higher tan females.</a:t>
            </a:r>
          </a:p>
          <a:p>
            <a:pPr algn="l">
              <a:buFont typeface="Arial" panose="020B0604020202020204" pitchFamily="34" charset="0"/>
              <a:buChar char="•"/>
            </a:pPr>
            <a:r>
              <a:rPr lang="en-US" sz="1600" b="0" i="0" dirty="0">
                <a:solidFill>
                  <a:srgbClr val="000000"/>
                </a:solidFill>
                <a:effectLst/>
                <a:latin typeface="Helvetica Neue"/>
              </a:rPr>
              <a:t>Average resting blood pressure of males &amp; females are almost similar.</a:t>
            </a:r>
          </a:p>
          <a:p>
            <a:pPr algn="l">
              <a:buFont typeface="Arial" panose="020B0604020202020204" pitchFamily="34" charset="0"/>
              <a:buChar char="•"/>
            </a:pPr>
            <a:r>
              <a:rPr lang="en-US" sz="1600" b="0" i="0" dirty="0">
                <a:solidFill>
                  <a:srgbClr val="000000"/>
                </a:solidFill>
                <a:effectLst/>
                <a:latin typeface="Helvetica Neue"/>
              </a:rPr>
              <a:t>Average </a:t>
            </a:r>
            <a:r>
              <a:rPr lang="en-US" sz="1600" b="0" i="0" dirty="0" err="1">
                <a:solidFill>
                  <a:srgbClr val="000000"/>
                </a:solidFill>
                <a:effectLst/>
                <a:latin typeface="Helvetica Neue"/>
              </a:rPr>
              <a:t>cholestrol</a:t>
            </a:r>
            <a:r>
              <a:rPr lang="en-US" sz="1600" b="0" i="0" dirty="0">
                <a:solidFill>
                  <a:srgbClr val="000000"/>
                </a:solidFill>
                <a:effectLst/>
                <a:latin typeface="Helvetica Neue"/>
              </a:rPr>
              <a:t> levels in females are higher than males.</a:t>
            </a:r>
          </a:p>
          <a:p>
            <a:pPr algn="l">
              <a:buFont typeface="Arial" panose="020B0604020202020204" pitchFamily="34" charset="0"/>
              <a:buChar char="•"/>
            </a:pPr>
            <a:r>
              <a:rPr lang="en-US" sz="1600" b="0" i="0" dirty="0">
                <a:solidFill>
                  <a:srgbClr val="000000"/>
                </a:solidFill>
                <a:effectLst/>
                <a:latin typeface="Helvetica Neue"/>
              </a:rPr>
              <a:t>the sum &amp; count of fasting blood sugar and </a:t>
            </a:r>
            <a:r>
              <a:rPr lang="en-US" sz="1600" b="0" i="0" dirty="0" err="1">
                <a:solidFill>
                  <a:srgbClr val="000000"/>
                </a:solidFill>
                <a:effectLst/>
                <a:latin typeface="Helvetica Neue"/>
              </a:rPr>
              <a:t>ecg</a:t>
            </a:r>
            <a:r>
              <a:rPr lang="en-US" sz="1600" b="0" i="0" dirty="0">
                <a:solidFill>
                  <a:srgbClr val="000000"/>
                </a:solidFill>
                <a:effectLst/>
                <a:latin typeface="Helvetica Neue"/>
              </a:rPr>
              <a:t> are higher </a:t>
            </a:r>
            <a:r>
              <a:rPr lang="en-US" sz="1600" b="0" i="0" dirty="0" err="1">
                <a:solidFill>
                  <a:srgbClr val="000000"/>
                </a:solidFill>
                <a:effectLst/>
                <a:latin typeface="Helvetica Neue"/>
              </a:rPr>
              <a:t>iin</a:t>
            </a:r>
            <a:r>
              <a:rPr lang="en-US" sz="1600" b="0" i="0" dirty="0">
                <a:solidFill>
                  <a:srgbClr val="000000"/>
                </a:solidFill>
                <a:effectLst/>
                <a:latin typeface="Helvetica Neue"/>
              </a:rPr>
              <a:t> males than females.</a:t>
            </a:r>
          </a:p>
          <a:p>
            <a:pPr algn="l">
              <a:buFont typeface="Arial" panose="020B0604020202020204" pitchFamily="34" charset="0"/>
              <a:buChar char="•"/>
            </a:pPr>
            <a:r>
              <a:rPr lang="en-US" sz="1600" b="0" i="0" dirty="0" err="1">
                <a:solidFill>
                  <a:srgbClr val="000000"/>
                </a:solidFill>
                <a:effectLst/>
                <a:latin typeface="Helvetica Neue"/>
              </a:rPr>
              <a:t>thalach</a:t>
            </a:r>
            <a:r>
              <a:rPr lang="en-US" sz="1600" b="0" i="0" dirty="0">
                <a:solidFill>
                  <a:srgbClr val="000000"/>
                </a:solidFill>
                <a:effectLst/>
                <a:latin typeface="Helvetica Neue"/>
              </a:rPr>
              <a:t>(max heart Rate) is slightly higher in females as compare to males.</a:t>
            </a:r>
          </a:p>
          <a:p>
            <a:pPr algn="l">
              <a:buFont typeface="Arial" panose="020B0604020202020204" pitchFamily="34" charset="0"/>
              <a:buChar char="•"/>
            </a:pPr>
            <a:r>
              <a:rPr lang="en-US" sz="1600" b="0" i="0" dirty="0" err="1">
                <a:solidFill>
                  <a:srgbClr val="000000"/>
                </a:solidFill>
                <a:effectLst/>
                <a:latin typeface="Helvetica Neue"/>
              </a:rPr>
              <a:t>ExerciseAngina</a:t>
            </a:r>
            <a:r>
              <a:rPr lang="en-US" sz="1600" b="0" i="0" dirty="0">
                <a:solidFill>
                  <a:srgbClr val="000000"/>
                </a:solidFill>
                <a:effectLst/>
                <a:latin typeface="Helvetica Neue"/>
              </a:rPr>
              <a:t> &amp; slope counts are less in females than males.</a:t>
            </a:r>
          </a:p>
          <a:p>
            <a:pPr algn="l">
              <a:buFont typeface="Arial" panose="020B0604020202020204" pitchFamily="34" charset="0"/>
              <a:buChar char="•"/>
            </a:pPr>
            <a:r>
              <a:rPr lang="en-US" sz="1600" b="0" i="0" dirty="0">
                <a:solidFill>
                  <a:srgbClr val="000000"/>
                </a:solidFill>
                <a:effectLst/>
                <a:latin typeface="Helvetica Neue"/>
              </a:rPr>
              <a:t>males are mostly affected by heart disease followed by females.</a:t>
            </a:r>
          </a:p>
          <a:p>
            <a:endParaRPr lang="en-IN" dirty="0"/>
          </a:p>
        </p:txBody>
      </p:sp>
    </p:spTree>
    <p:extLst>
      <p:ext uri="{BB962C8B-B14F-4D97-AF65-F5344CB8AC3E}">
        <p14:creationId xmlns:p14="http://schemas.microsoft.com/office/powerpoint/2010/main" val="44674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47932-9D78-A830-3486-317B5DAA8069}"/>
              </a:ext>
            </a:extLst>
          </p:cNvPr>
          <p:cNvSpPr>
            <a:spLocks noGrp="1"/>
          </p:cNvSpPr>
          <p:nvPr>
            <p:ph type="title"/>
          </p:nvPr>
        </p:nvSpPr>
        <p:spPr>
          <a:xfrm>
            <a:off x="1379944" y="139958"/>
            <a:ext cx="8911687" cy="1046583"/>
          </a:xfrm>
        </p:spPr>
        <p:txBody>
          <a:bodyPr/>
          <a:lstStyle/>
          <a:p>
            <a:r>
              <a:rPr lang="en-IN" b="1" dirty="0"/>
              <a:t>More Insights Of Variables:</a:t>
            </a:r>
          </a:p>
        </p:txBody>
      </p:sp>
      <p:pic>
        <p:nvPicPr>
          <p:cNvPr id="4" name="Picture 3">
            <a:extLst>
              <a:ext uri="{FF2B5EF4-FFF2-40B4-BE49-F238E27FC236}">
                <a16:creationId xmlns:a16="http://schemas.microsoft.com/office/drawing/2014/main" id="{B76B59F1-EF75-F952-FBE8-75DD4A164C07}"/>
              </a:ext>
            </a:extLst>
          </p:cNvPr>
          <p:cNvPicPr>
            <a:picLocks noChangeAspect="1"/>
          </p:cNvPicPr>
          <p:nvPr/>
        </p:nvPicPr>
        <p:blipFill>
          <a:blip r:embed="rId2"/>
          <a:stretch>
            <a:fillRect/>
          </a:stretch>
        </p:blipFill>
        <p:spPr>
          <a:xfrm>
            <a:off x="578499" y="1337776"/>
            <a:ext cx="3204872" cy="2310005"/>
          </a:xfrm>
          <a:prstGeom prst="rect">
            <a:avLst/>
          </a:prstGeom>
        </p:spPr>
      </p:pic>
      <p:pic>
        <p:nvPicPr>
          <p:cNvPr id="8" name="Picture 7">
            <a:extLst>
              <a:ext uri="{FF2B5EF4-FFF2-40B4-BE49-F238E27FC236}">
                <a16:creationId xmlns:a16="http://schemas.microsoft.com/office/drawing/2014/main" id="{1A1F7835-FFBB-DA0D-B016-1B101A6F21E0}"/>
              </a:ext>
            </a:extLst>
          </p:cNvPr>
          <p:cNvPicPr>
            <a:picLocks noChangeAspect="1"/>
          </p:cNvPicPr>
          <p:nvPr/>
        </p:nvPicPr>
        <p:blipFill>
          <a:blip r:embed="rId3"/>
          <a:stretch>
            <a:fillRect/>
          </a:stretch>
        </p:blipFill>
        <p:spPr>
          <a:xfrm>
            <a:off x="4060421" y="1337776"/>
            <a:ext cx="3497376" cy="2310005"/>
          </a:xfrm>
          <a:prstGeom prst="rect">
            <a:avLst/>
          </a:prstGeom>
        </p:spPr>
      </p:pic>
      <p:pic>
        <p:nvPicPr>
          <p:cNvPr id="10" name="Picture 9">
            <a:extLst>
              <a:ext uri="{FF2B5EF4-FFF2-40B4-BE49-F238E27FC236}">
                <a16:creationId xmlns:a16="http://schemas.microsoft.com/office/drawing/2014/main" id="{27CF1C40-7F4F-00EB-BFB9-E9EC92D76854}"/>
              </a:ext>
            </a:extLst>
          </p:cNvPr>
          <p:cNvPicPr>
            <a:picLocks noChangeAspect="1"/>
          </p:cNvPicPr>
          <p:nvPr/>
        </p:nvPicPr>
        <p:blipFill>
          <a:blip r:embed="rId4"/>
          <a:stretch>
            <a:fillRect/>
          </a:stretch>
        </p:blipFill>
        <p:spPr>
          <a:xfrm>
            <a:off x="7920860" y="1337776"/>
            <a:ext cx="3497376" cy="2241807"/>
          </a:xfrm>
          <a:prstGeom prst="rect">
            <a:avLst/>
          </a:prstGeom>
        </p:spPr>
      </p:pic>
      <p:pic>
        <p:nvPicPr>
          <p:cNvPr id="12" name="Picture 11">
            <a:extLst>
              <a:ext uri="{FF2B5EF4-FFF2-40B4-BE49-F238E27FC236}">
                <a16:creationId xmlns:a16="http://schemas.microsoft.com/office/drawing/2014/main" id="{8E3455CE-A668-E9EA-BCB4-0C42211A1CC2}"/>
              </a:ext>
            </a:extLst>
          </p:cNvPr>
          <p:cNvPicPr>
            <a:picLocks noChangeAspect="1"/>
          </p:cNvPicPr>
          <p:nvPr/>
        </p:nvPicPr>
        <p:blipFill>
          <a:blip r:embed="rId5"/>
          <a:stretch>
            <a:fillRect/>
          </a:stretch>
        </p:blipFill>
        <p:spPr>
          <a:xfrm>
            <a:off x="1465100" y="3799015"/>
            <a:ext cx="4450508" cy="2986176"/>
          </a:xfrm>
          <a:prstGeom prst="rect">
            <a:avLst/>
          </a:prstGeom>
        </p:spPr>
      </p:pic>
      <p:pic>
        <p:nvPicPr>
          <p:cNvPr id="14" name="Picture 13">
            <a:extLst>
              <a:ext uri="{FF2B5EF4-FFF2-40B4-BE49-F238E27FC236}">
                <a16:creationId xmlns:a16="http://schemas.microsoft.com/office/drawing/2014/main" id="{F7D521C2-1A0C-4222-DC95-F7EAEE507211}"/>
              </a:ext>
            </a:extLst>
          </p:cNvPr>
          <p:cNvPicPr>
            <a:picLocks noChangeAspect="1"/>
          </p:cNvPicPr>
          <p:nvPr/>
        </p:nvPicPr>
        <p:blipFill>
          <a:blip r:embed="rId6"/>
          <a:stretch>
            <a:fillRect/>
          </a:stretch>
        </p:blipFill>
        <p:spPr>
          <a:xfrm>
            <a:off x="6361304" y="3799015"/>
            <a:ext cx="4574173" cy="2986176"/>
          </a:xfrm>
          <a:prstGeom prst="rect">
            <a:avLst/>
          </a:prstGeom>
        </p:spPr>
      </p:pic>
    </p:spTree>
    <p:extLst>
      <p:ext uri="{BB962C8B-B14F-4D97-AF65-F5344CB8AC3E}">
        <p14:creationId xmlns:p14="http://schemas.microsoft.com/office/powerpoint/2010/main" val="17816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40A2-9CE8-054A-050A-F37BD0BC2A03}"/>
              </a:ext>
            </a:extLst>
          </p:cNvPr>
          <p:cNvSpPr>
            <a:spLocks noGrp="1"/>
          </p:cNvSpPr>
          <p:nvPr>
            <p:ph type="title"/>
          </p:nvPr>
        </p:nvSpPr>
        <p:spPr>
          <a:xfrm>
            <a:off x="1753169" y="222893"/>
            <a:ext cx="8911687" cy="1280890"/>
          </a:xfrm>
        </p:spPr>
        <p:txBody>
          <a:bodyPr>
            <a:normAutofit/>
          </a:bodyPr>
          <a:lstStyle/>
          <a:p>
            <a:r>
              <a:rPr lang="en-IN" sz="5400" b="1" dirty="0"/>
              <a:t>KEY POINTS :</a:t>
            </a:r>
          </a:p>
        </p:txBody>
      </p:sp>
      <p:sp>
        <p:nvSpPr>
          <p:cNvPr id="3" name="TextBox 2">
            <a:extLst>
              <a:ext uri="{FF2B5EF4-FFF2-40B4-BE49-F238E27FC236}">
                <a16:creationId xmlns:a16="http://schemas.microsoft.com/office/drawing/2014/main" id="{034911EA-6901-3486-8D19-9F96DADDDAF9}"/>
              </a:ext>
            </a:extLst>
          </p:cNvPr>
          <p:cNvSpPr txBox="1"/>
          <p:nvPr/>
        </p:nvSpPr>
        <p:spPr>
          <a:xfrm>
            <a:off x="1595535" y="1632857"/>
            <a:ext cx="9993085" cy="4401205"/>
          </a:xfrm>
          <a:prstGeom prst="rect">
            <a:avLst/>
          </a:prstGeom>
          <a:noFill/>
        </p:spPr>
        <p:txBody>
          <a:bodyPr wrap="square" rtlCol="0">
            <a:spAutoFit/>
          </a:bodyPr>
          <a:lstStyle/>
          <a:p>
            <a:pPr marL="285750" indent="-285750">
              <a:buFont typeface="Wingdings" panose="05000000000000000000" pitchFamily="2" charset="2"/>
              <a:buChar char="q"/>
            </a:pPr>
            <a:r>
              <a:rPr lang="en-US" b="1" i="0" dirty="0">
                <a:solidFill>
                  <a:srgbClr val="000000"/>
                </a:solidFill>
                <a:effectLst/>
                <a:latin typeface="Helvetica Neue"/>
              </a:rPr>
              <a:t>According to the data we can conclude that males are mostly affected by heart disease rather than females.</a:t>
            </a:r>
          </a:p>
          <a:p>
            <a:pPr marL="285750" indent="-285750">
              <a:buFont typeface="Wingdings" panose="05000000000000000000" pitchFamily="2" charset="2"/>
              <a:buChar char="q"/>
            </a:pPr>
            <a:endParaRPr lang="en-US" b="1" i="0" dirty="0">
              <a:solidFill>
                <a:srgbClr val="000000"/>
              </a:solidFill>
              <a:effectLst/>
              <a:latin typeface="Helvetica Neue"/>
            </a:endParaRPr>
          </a:p>
          <a:p>
            <a:pPr marL="285750" indent="-285750">
              <a:buFont typeface="Wingdings" panose="05000000000000000000" pitchFamily="2" charset="2"/>
              <a:buChar char="q"/>
            </a:pPr>
            <a:r>
              <a:rPr lang="en-US" b="1" i="0" dirty="0">
                <a:solidFill>
                  <a:srgbClr val="000000"/>
                </a:solidFill>
                <a:effectLst/>
                <a:latin typeface="Helvetica Neue"/>
              </a:rPr>
              <a:t>Patient with chest pain type 2 (Atypical Angina) </a:t>
            </a:r>
            <a:r>
              <a:rPr lang="en-US" b="1" i="0" dirty="0" err="1">
                <a:solidFill>
                  <a:srgbClr val="000000"/>
                </a:solidFill>
                <a:effectLst/>
                <a:latin typeface="Helvetica Neue"/>
              </a:rPr>
              <a:t>follwed</a:t>
            </a:r>
            <a:r>
              <a:rPr lang="en-US" b="1" i="0" dirty="0">
                <a:solidFill>
                  <a:srgbClr val="000000"/>
                </a:solidFill>
                <a:effectLst/>
                <a:latin typeface="Helvetica Neue"/>
              </a:rPr>
              <a:t> by chest pain type   1(Non-Anginal Pain)are more likely to get affected by heart disease.</a:t>
            </a:r>
          </a:p>
          <a:p>
            <a:pPr marL="285750" indent="-285750">
              <a:buFont typeface="Wingdings" panose="05000000000000000000" pitchFamily="2" charset="2"/>
              <a:buChar char="q"/>
            </a:pPr>
            <a:endParaRPr lang="en-US" b="1" i="0" dirty="0">
              <a:solidFill>
                <a:srgbClr val="296EAA"/>
              </a:solidFill>
              <a:effectLst/>
              <a:latin typeface="Helvetica Neue"/>
            </a:endParaRPr>
          </a:p>
          <a:p>
            <a:pPr marL="285750" indent="-285750">
              <a:buFont typeface="Wingdings" panose="05000000000000000000" pitchFamily="2" charset="2"/>
              <a:buChar char="q"/>
            </a:pPr>
            <a:r>
              <a:rPr lang="en-US" sz="2000" b="1" dirty="0">
                <a:solidFill>
                  <a:srgbClr val="000000"/>
                </a:solidFill>
                <a:effectLst/>
                <a:latin typeface="inherit"/>
              </a:rPr>
              <a:t>Patient having Fasting Blood Sugar more than normal range(100-125mg/dL) are having more chances to get a heart disease.</a:t>
            </a:r>
          </a:p>
          <a:p>
            <a:pPr marL="285750" indent="-285750">
              <a:buFont typeface="Wingdings" panose="05000000000000000000" pitchFamily="2" charset="2"/>
              <a:buChar char="q"/>
            </a:pPr>
            <a:endParaRPr lang="en-US" sz="2000" b="1" dirty="0">
              <a:solidFill>
                <a:srgbClr val="000000"/>
              </a:solidFill>
              <a:effectLst/>
              <a:latin typeface="inherit"/>
            </a:endParaRPr>
          </a:p>
          <a:p>
            <a:pPr marL="285750" indent="-285750">
              <a:buFont typeface="Wingdings" panose="05000000000000000000" pitchFamily="2" charset="2"/>
              <a:buChar char="q"/>
            </a:pPr>
            <a:r>
              <a:rPr lang="en-US" b="1" i="0" dirty="0">
                <a:solidFill>
                  <a:srgbClr val="000000"/>
                </a:solidFill>
                <a:effectLst/>
                <a:latin typeface="Helvetica Neue"/>
              </a:rPr>
              <a:t>Blood Pressure at resting stage age wise seems to be increasing.</a:t>
            </a:r>
          </a:p>
          <a:p>
            <a:pPr marL="285750" indent="-285750">
              <a:buFont typeface="Wingdings" panose="05000000000000000000" pitchFamily="2" charset="2"/>
              <a:buChar char="q"/>
            </a:pPr>
            <a:endParaRPr lang="en-US" b="1" i="0" dirty="0">
              <a:solidFill>
                <a:srgbClr val="000000"/>
              </a:solidFill>
              <a:effectLst/>
              <a:latin typeface="Helvetica Neue"/>
            </a:endParaRPr>
          </a:p>
          <a:p>
            <a:pPr marL="285750" indent="-285750">
              <a:buFont typeface="Wingdings" panose="05000000000000000000" pitchFamily="2" charset="2"/>
              <a:buChar char="q"/>
            </a:pPr>
            <a:r>
              <a:rPr lang="en-US" b="1" i="1" dirty="0" err="1">
                <a:solidFill>
                  <a:srgbClr val="000000"/>
                </a:solidFill>
                <a:latin typeface="Helvetica Neue"/>
              </a:rPr>
              <a:t>C</a:t>
            </a:r>
            <a:r>
              <a:rPr lang="en-US" b="1" i="1" dirty="0" err="1">
                <a:solidFill>
                  <a:srgbClr val="000000"/>
                </a:solidFill>
                <a:effectLst/>
                <a:latin typeface="Helvetica Neue"/>
              </a:rPr>
              <a:t>holestrol</a:t>
            </a:r>
            <a:r>
              <a:rPr lang="en-US" b="1" i="1" dirty="0">
                <a:solidFill>
                  <a:srgbClr val="000000"/>
                </a:solidFill>
                <a:effectLst/>
                <a:latin typeface="Helvetica Neue"/>
              </a:rPr>
              <a:t> level in elder patients seems to be higher as compare to younger </a:t>
            </a:r>
            <a:r>
              <a:rPr lang="en-US" b="1" i="1" dirty="0" err="1">
                <a:solidFill>
                  <a:srgbClr val="000000"/>
                </a:solidFill>
                <a:effectLst/>
                <a:latin typeface="Helvetica Neue"/>
              </a:rPr>
              <a:t>pateints</a:t>
            </a:r>
            <a:r>
              <a:rPr lang="en-US" b="1" i="1" dirty="0">
                <a:solidFill>
                  <a:srgbClr val="000000"/>
                </a:solidFill>
                <a:effectLst/>
                <a:latin typeface="Helvetica Neue"/>
              </a:rPr>
              <a:t>.</a:t>
            </a:r>
          </a:p>
          <a:p>
            <a:pPr marL="285750" indent="-285750">
              <a:buFont typeface="Wingdings" panose="05000000000000000000" pitchFamily="2" charset="2"/>
              <a:buChar char="q"/>
            </a:pPr>
            <a:endParaRPr lang="en-US" sz="2000" b="1" i="1" dirty="0">
              <a:solidFill>
                <a:srgbClr val="000000"/>
              </a:solidFill>
              <a:effectLst/>
              <a:latin typeface="Helvetica Neue"/>
            </a:endParaRPr>
          </a:p>
          <a:p>
            <a:pPr marL="285750" indent="-285750">
              <a:buFont typeface="Wingdings" panose="05000000000000000000" pitchFamily="2" charset="2"/>
              <a:buChar char="q"/>
            </a:pPr>
            <a:endParaRPr lang="en-US" sz="2000" b="1" dirty="0">
              <a:solidFill>
                <a:srgbClr val="000000"/>
              </a:solidFill>
              <a:effectLst/>
              <a:latin typeface="inherit"/>
            </a:endParaRPr>
          </a:p>
          <a:p>
            <a:r>
              <a:rPr lang="en-IN" dirty="0"/>
              <a:t> </a:t>
            </a:r>
          </a:p>
        </p:txBody>
      </p:sp>
    </p:spTree>
    <p:extLst>
      <p:ext uri="{BB962C8B-B14F-4D97-AF65-F5344CB8AC3E}">
        <p14:creationId xmlns:p14="http://schemas.microsoft.com/office/powerpoint/2010/main" val="1062231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763C-A3F7-8C2E-0B22-577D031133C0}"/>
              </a:ext>
            </a:extLst>
          </p:cNvPr>
          <p:cNvSpPr>
            <a:spLocks noGrp="1"/>
          </p:cNvSpPr>
          <p:nvPr>
            <p:ph type="title"/>
          </p:nvPr>
        </p:nvSpPr>
        <p:spPr>
          <a:xfrm>
            <a:off x="1668641" y="213564"/>
            <a:ext cx="8854717" cy="1018077"/>
          </a:xfrm>
        </p:spPr>
        <p:txBody>
          <a:bodyPr>
            <a:normAutofit fontScale="90000"/>
          </a:bodyPr>
          <a:lstStyle/>
          <a:p>
            <a:pPr algn="l"/>
            <a:r>
              <a:rPr lang="en-US" sz="2700" dirty="0">
                <a:solidFill>
                  <a:schemeClr val="accent6">
                    <a:lumMod val="50000"/>
                  </a:schemeClr>
                </a:solidFill>
                <a:latin typeface="Arial Black" panose="020B0A04020102020204" pitchFamily="34" charset="0"/>
              </a:rPr>
              <a:t>“Listen to your heart, it knows the way to a healthier you.”</a:t>
            </a:r>
            <a:br>
              <a:rPr lang="en-US" b="0" i="0" u="none" strike="noStrike" dirty="0">
                <a:solidFill>
                  <a:srgbClr val="4007A2"/>
                </a:solidFill>
                <a:effectLst/>
                <a:latin typeface="Arial Black" panose="020B0A04020102020204" pitchFamily="34" charset="0"/>
              </a:rPr>
            </a:br>
            <a:br>
              <a:rPr lang="en-US" b="0" i="0" u="none" strike="noStrike" dirty="0">
                <a:solidFill>
                  <a:srgbClr val="4007A2"/>
                </a:solidFill>
                <a:effectLst/>
                <a:latin typeface="-apple-system"/>
              </a:rPr>
            </a:br>
            <a:br>
              <a:rPr lang="en-US" b="0" i="0" u="none" strike="noStrike" dirty="0">
                <a:solidFill>
                  <a:srgbClr val="4007A2"/>
                </a:solidFill>
                <a:effectLst/>
                <a:latin typeface="-apple-system"/>
              </a:rPr>
            </a:br>
            <a:r>
              <a:rPr lang="en-US" b="0" i="0" u="none" strike="noStrike" dirty="0">
                <a:solidFill>
                  <a:srgbClr val="4007A2"/>
                </a:solidFill>
                <a:effectLst/>
                <a:latin typeface="-apple-system"/>
              </a:rPr>
              <a:t>                    </a:t>
            </a:r>
            <a:br>
              <a:rPr lang="en-US" b="0" i="0" u="none" strike="noStrike" dirty="0">
                <a:solidFill>
                  <a:srgbClr val="4007A2"/>
                </a:solidFill>
                <a:effectLst/>
                <a:latin typeface="-apple-system"/>
              </a:rPr>
            </a:br>
            <a:br>
              <a:rPr lang="en-US" b="0" i="0" u="none" strike="noStrike" dirty="0">
                <a:solidFill>
                  <a:srgbClr val="4007A2"/>
                </a:solidFill>
                <a:effectLst/>
                <a:latin typeface="-apple-system"/>
              </a:rPr>
            </a:br>
            <a:br>
              <a:rPr lang="en-US" b="0" i="0" u="none" strike="noStrike" dirty="0">
                <a:solidFill>
                  <a:srgbClr val="4007A2"/>
                </a:solidFill>
                <a:effectLst/>
                <a:latin typeface="-apple-system"/>
              </a:rPr>
            </a:br>
            <a:r>
              <a:rPr lang="en-US" b="0" i="0" u="none" strike="noStrike" dirty="0">
                <a:solidFill>
                  <a:srgbClr val="4007A2"/>
                </a:solidFill>
                <a:effectLst/>
                <a:latin typeface="-apple-system"/>
              </a:rPr>
              <a:t>                    </a:t>
            </a:r>
            <a:br>
              <a:rPr lang="en-US" b="0" i="0" u="none" strike="noStrike" dirty="0">
                <a:solidFill>
                  <a:srgbClr val="4007A2"/>
                </a:solidFill>
                <a:effectLst/>
                <a:latin typeface="-apple-system"/>
              </a:rPr>
            </a:br>
            <a:br>
              <a:rPr lang="en-US" b="0" i="0" u="none" strike="noStrike" dirty="0">
                <a:solidFill>
                  <a:srgbClr val="4007A2"/>
                </a:solidFill>
                <a:effectLst/>
                <a:latin typeface="-apple-system"/>
              </a:rPr>
            </a:br>
            <a:r>
              <a:rPr lang="en-US" sz="8000" b="0" i="0" u="none" strike="noStrike" dirty="0">
                <a:solidFill>
                  <a:srgbClr val="00B050"/>
                </a:solidFill>
                <a:effectLst/>
                <a:latin typeface="Algerian" panose="04020705040A02060702" pitchFamily="82" charset="0"/>
              </a:rPr>
              <a:t>Thank You…..</a:t>
            </a:r>
            <a:br>
              <a:rPr lang="en-US" sz="8000" b="0" i="0" u="none" strike="noStrike" dirty="0">
                <a:solidFill>
                  <a:srgbClr val="00B050"/>
                </a:solidFill>
                <a:effectLst/>
                <a:latin typeface="Algerian" panose="04020705040A02060702" pitchFamily="82" charset="0"/>
              </a:rPr>
            </a:br>
            <a:br>
              <a:rPr lang="en-US" dirty="0">
                <a:solidFill>
                  <a:srgbClr val="4007A2"/>
                </a:solidFill>
                <a:latin typeface="-apple-system"/>
              </a:rPr>
            </a:br>
            <a:r>
              <a:rPr lang="en-US" sz="2700" dirty="0">
                <a:solidFill>
                  <a:schemeClr val="accent6">
                    <a:lumMod val="50000"/>
                  </a:schemeClr>
                </a:solidFill>
                <a:latin typeface="Arial Black" panose="020B0A04020102020204" pitchFamily="34" charset="0"/>
              </a:rPr>
              <a:t>"Don't wait until it's too late to start taking care of your heart."</a:t>
            </a:r>
            <a:br>
              <a:rPr lang="en-US" b="0" i="0" dirty="0">
                <a:solidFill>
                  <a:srgbClr val="111111"/>
                </a:solidFill>
                <a:effectLst/>
                <a:latin typeface="Arial Black" panose="020B0A04020102020204" pitchFamily="34" charset="0"/>
              </a:rPr>
            </a:br>
            <a:endParaRPr lang="en-IN" dirty="0">
              <a:latin typeface="Arial Black" panose="020B0A04020102020204" pitchFamily="34" charset="0"/>
            </a:endParaRPr>
          </a:p>
        </p:txBody>
      </p:sp>
      <p:pic>
        <p:nvPicPr>
          <p:cNvPr id="1026" name="Picture 2" descr="Image result for healthy heart  ">
            <a:extLst>
              <a:ext uri="{FF2B5EF4-FFF2-40B4-BE49-F238E27FC236}">
                <a16:creationId xmlns:a16="http://schemas.microsoft.com/office/drawing/2014/main" id="{9EE7C63C-707A-E6A8-2379-43CBD8A7E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604" y="1656282"/>
            <a:ext cx="6755363" cy="2276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5600C85-A0F1-9AAC-3851-AD326AFBC3B4}"/>
              </a:ext>
            </a:extLst>
          </p:cNvPr>
          <p:cNvSpPr txBox="1"/>
          <p:nvPr/>
        </p:nvSpPr>
        <p:spPr>
          <a:xfrm>
            <a:off x="1847364" y="5295324"/>
            <a:ext cx="9542299" cy="461665"/>
          </a:xfrm>
          <a:prstGeom prst="rect">
            <a:avLst/>
          </a:prstGeom>
          <a:noFill/>
        </p:spPr>
        <p:txBody>
          <a:bodyPr wrap="square">
            <a:spAutoFit/>
          </a:bodyPr>
          <a:lstStyle/>
          <a:p>
            <a:r>
              <a:rPr lang="en-IN" sz="1200" dirty="0">
                <a:solidFill>
                  <a:srgbClr val="00B050"/>
                </a:solidFill>
                <a:latin typeface="Berlin Sans FB" panose="020E0602020502020306" pitchFamily="34" charset="0"/>
              </a:rPr>
              <a:t>www.linkedin.com/in/arti-yadav-428b11229</a:t>
            </a:r>
          </a:p>
          <a:p>
            <a:r>
              <a:rPr lang="en-IN" sz="1200" dirty="0">
                <a:solidFill>
                  <a:srgbClr val="00B050"/>
                </a:solidFill>
                <a:latin typeface="Berlin Sans FB" panose="020E0602020502020306" pitchFamily="34" charset="0"/>
              </a:rPr>
              <a:t>https://drive.google.com/file/d/1gVYRxEFFhIBfih1kaBj4BmGK-dtSBYAC/view?usp=drive_link</a:t>
            </a:r>
          </a:p>
        </p:txBody>
      </p:sp>
    </p:spTree>
    <p:extLst>
      <p:ext uri="{BB962C8B-B14F-4D97-AF65-F5344CB8AC3E}">
        <p14:creationId xmlns:p14="http://schemas.microsoft.com/office/powerpoint/2010/main" val="11214242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1708</TotalTime>
  <Words>702</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Algerian</vt:lpstr>
      <vt:lpstr>-apple-system</vt:lpstr>
      <vt:lpstr>Arial</vt:lpstr>
      <vt:lpstr>Arial Black</vt:lpstr>
      <vt:lpstr>Berlin Sans FB</vt:lpstr>
      <vt:lpstr>Century Gothic</vt:lpstr>
      <vt:lpstr>Helvetica Neue</vt:lpstr>
      <vt:lpstr>inherit</vt:lpstr>
      <vt:lpstr>Wingdings</vt:lpstr>
      <vt:lpstr>Wingdings 3</vt:lpstr>
      <vt:lpstr>Wisp</vt:lpstr>
      <vt:lpstr>  Heart Disease                                                         (Projrct By: Arti Yadav)</vt:lpstr>
      <vt:lpstr>INTRODUCTION</vt:lpstr>
      <vt:lpstr>  Variable Discription   </vt:lpstr>
      <vt:lpstr>Variables Summary:</vt:lpstr>
      <vt:lpstr>PowerPoint Presentation</vt:lpstr>
      <vt:lpstr>Gender Wise Analysis:</vt:lpstr>
      <vt:lpstr>More Insights Of Variables:</vt:lpstr>
      <vt:lpstr>KEY POINTS :</vt:lpstr>
      <vt:lpstr>“Listen to your heart, it knows the way to a healthier you.”                                                Thank You…..  "Don't wait until it's too late to start taking care of your heart."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dc:title>
  <dc:creator>Arti Yadav</dc:creator>
  <cp:lastModifiedBy>Arti Yadav</cp:lastModifiedBy>
  <cp:revision>6</cp:revision>
  <dcterms:created xsi:type="dcterms:W3CDTF">2024-03-21T16:31:02Z</dcterms:created>
  <dcterms:modified xsi:type="dcterms:W3CDTF">2024-04-15T12:02:39Z</dcterms:modified>
</cp:coreProperties>
</file>