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75" r:id="rId22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1DA"/>
    <a:srgbClr val="84A5CA"/>
    <a:srgbClr val="5F5F5F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9" autoAdjust="0"/>
    <p:restoredTop sz="55388" autoAdjust="0"/>
  </p:normalViewPr>
  <p:slideViewPr>
    <p:cSldViewPr>
      <p:cViewPr varScale="1">
        <p:scale>
          <a:sx n="44" d="100"/>
          <a:sy n="44" d="100"/>
        </p:scale>
        <p:origin x="-4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EEDBE6-C67D-42EB-A27A-C9E9C8E82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FEA43-F56D-4C23-89D9-C10C37F288F3}" type="datetimeFigureOut">
              <a:rPr lang="ru-RU" smtClean="0"/>
              <a:t>06.11.2018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BDABA-B1C4-4E58-A894-8C4AA1EE4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21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studies/courses/604/460/lecture/10329?page=2#image.5.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studies/courses/604/460/lecture/10329?page=2#image.5.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studies/courses/604/460/lecture/10329?page=2#image.5.5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ultic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uit.ru/studies/courses/604/460/lecture/10329?page=1#image.5.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памяти одновременно могут находиться несколько независимых программ, необходимы специальные меры по предотвращению или ограничению обращений одной программы к областям памяти, используемым другими программами. Программы могут содержать такие ошибки, которые, если этому не воспрепятствовать, приводят к искажению информации, принадлежащей другим программам. Последствия таких ошибок особенно опасны, если разрушению подвергнутся программы операционной системы. Другими словами, надо исключить несанкционированное воздействие программы пользователя на работу программ других пользователей и программ операционной системы.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воспрепятствовать разрушению одних программ другими, достаточно защитить область памяти данной программы от попыток записи в нее со стороны других программ, а в некоторых случаях и своей программы (защита от записи), при этом допускается обращение других программ к этой области памяти для считывания данных.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других случаях, например, при ограничениях на доступ к информации, хранящейся в системе, необходимо иметь возможность запрещать другим программам производить как запись, так и считывание в данной области памяти. Такая защита от записи и считывания помогает отладке программы, при этом осуществляется контроль каждого случая выхода за область памяти своей программы.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79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процессе работы программам постоянно приходится обращаться к программам, находящимся на более высоком уровне привилегий, например, к драйверам внешних устройств, системам программирования. Прямой бесконтрольный вызов таких программ запрещается средствами защиты. Однако если к какой-либо системной программе предусматривается обращение со стороны менее привилегированных программ, то для нее создается специальный объект - </a:t>
            </a:r>
            <a:r>
              <a:rPr lang="ru-RU" b="1" dirty="0" smtClean="0"/>
              <a:t>шлюз вызова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Здесь наиболее интересный момент связан с реализацией этого шлюза. С одной стороны, пользователю необходимо предоставить возможность выполнить необходимую ему более привилегированную программу. Но, с другой стороны, бесконтрольный вызов таких программ, например, запуск драйвера с его середины вследствие ошибок программирования или злого умысла, может привести к непредсказуемым последствиям.</a:t>
            </a:r>
          </a:p>
          <a:p>
            <a:r>
              <a:rPr lang="ru-RU" dirty="0" smtClean="0"/>
              <a:t>Таким образом, необходимо дать возможность обращаться к системным программам, но обращаться только начиная с определенной фиксированной точки кода. </a:t>
            </a:r>
            <a:r>
              <a:rPr lang="ru-RU" b="1" dirty="0" smtClean="0"/>
              <a:t>Шлюзы вызова</a:t>
            </a:r>
            <a:r>
              <a:rPr lang="ru-RU" dirty="0" smtClean="0"/>
              <a:t> - это некоторые системные объекты, которые обеспечивают вход в строго определенную точку программы, находящейся на более высоком уровне привилегий.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5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Шлюз должен быть предварительно помещен в таблицу дескрипторов. Дескрипторы шлюзов не определяют никакого адресного пространства, поэтому в них нет полей базы и предела, то есть они фактически не являются дескрипторами. Обращение к более привилегированным программам производится командами, аналогичными командам обращения к подпрограммам в другом кодовом сегменте (команды типа FAR CALL ).</a:t>
            </a:r>
          </a:p>
          <a:p>
            <a:r>
              <a:rPr lang="ru-RU" dirty="0" smtClean="0"/>
              <a:t>То есть нельзя перейти в более привилегированный сегмент командой с полной передачей управления: "пришел на уровень с более высокими привилегиями и там остался", а переход возможен только с помощью команд с возвратом. Эти команды должны адресовать </a:t>
            </a:r>
            <a:r>
              <a:rPr lang="ru-RU" b="1" dirty="0" smtClean="0"/>
              <a:t>шлюз вызова</a:t>
            </a:r>
            <a:r>
              <a:rPr lang="ru-RU" dirty="0" smtClean="0"/>
              <a:t>, а не сегмент кода назначения. </a:t>
            </a:r>
            <a:r>
              <a:rPr lang="ru-RU" b="1" dirty="0" smtClean="0"/>
              <a:t>Шлюз вызова</a:t>
            </a:r>
            <a:r>
              <a:rPr lang="ru-RU" dirty="0" smtClean="0"/>
              <a:t> определяет сегмент кода, которому передается управление, и точное смещение в этом сегменте, где начинается выполнение процедуры.</a:t>
            </a:r>
          </a:p>
          <a:p>
            <a:r>
              <a:rPr lang="ru-RU" dirty="0" smtClean="0"/>
              <a:t>Формат </a:t>
            </a:r>
            <a:r>
              <a:rPr lang="ru-RU" b="1" dirty="0" smtClean="0"/>
              <a:t>шлюза вызова</a:t>
            </a:r>
            <a:r>
              <a:rPr lang="ru-RU" dirty="0" smtClean="0"/>
              <a:t> представлен на </a:t>
            </a:r>
            <a:r>
              <a:rPr lang="ru-RU" dirty="0" smtClean="0">
                <a:hlinkClick r:id="rId3"/>
              </a:rPr>
              <a:t>рис. 5.3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 smtClean="0"/>
              <a:t>Шлюз вызова</a:t>
            </a:r>
            <a:r>
              <a:rPr lang="ru-RU" dirty="0" smtClean="0"/>
              <a:t> содержит селектор того сегмента, куда передается управление, и смещение в этом сегменте. Это, с одной стороны, позволяет найти данную программу, но, с другой стороны, строго определяет точку входа в программу, чтобы можно было запустить ее только со строго определенного места.</a:t>
            </a:r>
          </a:p>
          <a:p>
            <a:r>
              <a:rPr lang="ru-RU" dirty="0" smtClean="0"/>
              <a:t>Другими важными параметрами, определяемыми шлюзом вызова, являются: P - </a:t>
            </a:r>
            <a:r>
              <a:rPr lang="ru-RU" b="1" dirty="0" smtClean="0"/>
              <a:t>бит присутствия</a:t>
            </a:r>
            <a:r>
              <a:rPr lang="ru-RU" dirty="0" smtClean="0"/>
              <a:t> ; WC - количество параметров, передаваемых из стека текущей программы в стек вызываемой программы; DPL - </a:t>
            </a:r>
            <a:r>
              <a:rPr lang="ru-RU" b="1" dirty="0" smtClean="0"/>
              <a:t>уровень привилегий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DPL - </a:t>
            </a:r>
            <a:r>
              <a:rPr lang="ru-RU" b="1" dirty="0" smtClean="0"/>
              <a:t>уровень привилегий сегмента</a:t>
            </a:r>
            <a:r>
              <a:rPr lang="ru-RU" dirty="0" smtClean="0"/>
              <a:t> (находится в </a:t>
            </a:r>
            <a:r>
              <a:rPr lang="ru-RU" b="1" dirty="0" smtClean="0"/>
              <a:t>байте доступа</a:t>
            </a:r>
            <a:r>
              <a:rPr lang="ru-RU" dirty="0" smtClean="0"/>
              <a:t> дескриптора сегмента); RPL - биты &lt;0,1&gt; </a:t>
            </a:r>
            <a:r>
              <a:rPr lang="ru-RU" b="1" dirty="0" smtClean="0"/>
              <a:t>селектора</a:t>
            </a:r>
            <a:r>
              <a:rPr lang="ru-RU" dirty="0" smtClean="0"/>
              <a:t>, хранящегося в сегментном регистре; текущий уровень привилегий программы CPL задается полем RPL селектора, хранящегося в сегментном регистре CS ;</a:t>
            </a:r>
          </a:p>
          <a:p>
            <a:r>
              <a:rPr lang="ru-RU" dirty="0" smtClean="0"/>
              <a:t>IOPL - поле </a:t>
            </a:r>
            <a:r>
              <a:rPr lang="ru-RU" b="1" dirty="0" smtClean="0"/>
              <a:t>регистра флагов</a:t>
            </a:r>
            <a:r>
              <a:rPr lang="ru-RU" dirty="0" smtClean="0"/>
              <a:t>, которое указывает, на каком уровне привилегий разрешено выполнять операции ввода/вывода, а также в некоторых других объектах, используемых, например, при переключении задач и обработке прерываний.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8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Порядок использования </a:t>
            </a:r>
            <a:r>
              <a:rPr lang="ru-RU" b="1" dirty="0" smtClean="0"/>
              <a:t>шлюза вызова</a:t>
            </a:r>
            <a:r>
              <a:rPr lang="ru-RU" dirty="0" smtClean="0"/>
              <a:t> представлен на </a:t>
            </a:r>
            <a:r>
              <a:rPr lang="ru-RU" dirty="0" smtClean="0">
                <a:hlinkClick r:id="rId3"/>
              </a:rPr>
              <a:t>рис. 5.4</a:t>
            </a:r>
            <a:r>
              <a:rPr lang="ru-RU" dirty="0" smtClean="0"/>
              <a:t>.</a:t>
            </a:r>
          </a:p>
          <a:p>
            <a:r>
              <a:rPr lang="ru-RU" dirty="0" smtClean="0"/>
              <a:t>1. Как любая команда межсегментного перехода, команда FAR CALL содержит селектор сегмента и смещение в этом сегменте. Смещение, которое указано в команде, микропроцессор игнорирует: положение вызываемого кода в более привилегированном сегменте определяется не им, а шлюзом вызова. По селектору, определенному в команде, идет обращение к </a:t>
            </a:r>
            <a:r>
              <a:rPr lang="ru-RU" b="1" dirty="0" smtClean="0"/>
              <a:t>таблице дескрипторов</a:t>
            </a:r>
            <a:r>
              <a:rPr lang="ru-RU" dirty="0" smtClean="0"/>
              <a:t>. По </a:t>
            </a:r>
            <a:r>
              <a:rPr lang="ru-RU" b="1" dirty="0" smtClean="0"/>
              <a:t>типу дескриптора</a:t>
            </a:r>
            <a:r>
              <a:rPr lang="ru-RU" dirty="0" smtClean="0"/>
              <a:t> определяется, что это системный объект типа "шлюз вызова".</a:t>
            </a:r>
          </a:p>
          <a:p>
            <a:r>
              <a:rPr lang="ru-RU" b="1" dirty="0" smtClean="0"/>
              <a:t>2. Селектор</a:t>
            </a:r>
            <a:r>
              <a:rPr lang="ru-RU" dirty="0" smtClean="0"/>
              <a:t> из шлюза вызова заносится в регистр CS микропроцессора, а смещение - в </a:t>
            </a:r>
            <a:r>
              <a:rPr lang="ru-RU" b="1" dirty="0" smtClean="0"/>
              <a:t>регистр - указателя команд</a:t>
            </a:r>
            <a:r>
              <a:rPr lang="ru-RU" dirty="0" smtClean="0"/>
              <a:t> EIP.</a:t>
            </a:r>
          </a:p>
          <a:p>
            <a:r>
              <a:rPr lang="ru-RU" dirty="0" smtClean="0"/>
              <a:t>3. По полученному </a:t>
            </a:r>
            <a:r>
              <a:rPr lang="ru-RU" b="1" dirty="0" smtClean="0"/>
              <a:t>селектору</a:t>
            </a:r>
            <a:r>
              <a:rPr lang="ru-RU" dirty="0" smtClean="0"/>
              <a:t> обращаемся к </a:t>
            </a:r>
            <a:r>
              <a:rPr lang="ru-RU" b="1" dirty="0" smtClean="0"/>
              <a:t>дескриптору</a:t>
            </a:r>
            <a:r>
              <a:rPr lang="ru-RU" dirty="0" smtClean="0"/>
              <a:t> сегмента более привилегированной программы.</a:t>
            </a:r>
          </a:p>
          <a:p>
            <a:r>
              <a:rPr lang="ru-RU" dirty="0" smtClean="0"/>
              <a:t>4. Из дескриптора извлекается базовый адрес нового сегмента. Его суммирование со значением смещения из шлюза вызова, занесенного в EIP, определяет физический адрес начала новой программы.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896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Иначе говоря, с помощью такой многоступенчатой обработки команды перехода мы получаем доступ к более привилегированной программе. Но для этого поле DPL шлюза должно быть установлено таким, чтобы к нему могла обратиться менее привилегированная программа. То есть если мы хотим, чтобы пользовательские программы могли вызывать некоторую программу, находящуюся, например, на </a:t>
            </a:r>
            <a:r>
              <a:rPr lang="ru-RU" b="1" dirty="0" smtClean="0"/>
              <a:t>уровне привилегий</a:t>
            </a:r>
            <a:r>
              <a:rPr lang="ru-RU" dirty="0" smtClean="0"/>
              <a:t> 1, то DPL шлюза этой программы должен быть равен 3.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028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Предположим теперь, что пользователь хочет воспользоваться некоторыми системными утилитами. Пусть пользовательская программа имеет уровень привилегий 3, ядро ОС - уровень 0, утилиты ОС - уровень 1 (</a:t>
            </a:r>
            <a:r>
              <a:rPr lang="ru-RU" dirty="0" smtClean="0">
                <a:hlinkClick r:id="rId3"/>
              </a:rPr>
              <a:t>рис. 5.5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 этом случае шлюз утилиты должен иметь DPL = 3. Это позволит пользовательской программе вызвать утилиты ОС, но не ее ядро. При необходимости к ядру операционной системы могут обратиться утилиты.</a:t>
            </a:r>
          </a:p>
          <a:p>
            <a:r>
              <a:rPr lang="ru-RU" dirty="0" smtClean="0"/>
              <a:t>Механизм вызова:</a:t>
            </a:r>
          </a:p>
          <a:p>
            <a:r>
              <a:rPr lang="ru-RU" dirty="0" smtClean="0"/>
              <a:t>1. шлюзу утилит присваивается </a:t>
            </a:r>
            <a:r>
              <a:rPr lang="ru-RU" b="1" dirty="0" smtClean="0"/>
              <a:t>уровень привилегий</a:t>
            </a:r>
            <a:r>
              <a:rPr lang="ru-RU" dirty="0" smtClean="0"/>
              <a:t> 3, обеспечивая его доступность пользовательским программам;</a:t>
            </a:r>
          </a:p>
          <a:p>
            <a:r>
              <a:rPr lang="ru-RU" dirty="0" smtClean="0"/>
              <a:t>2. шлюзу ядра присваивается </a:t>
            </a:r>
            <a:r>
              <a:rPr lang="ru-RU" b="1" dirty="0" smtClean="0"/>
              <a:t>уровень привилегий </a:t>
            </a:r>
            <a:r>
              <a:rPr lang="ru-RU" dirty="0" smtClean="0"/>
              <a:t>1, что делает его доступным для программ-утилит, но обращение пользовательских программ к шлюзу ядра невозможно.</a:t>
            </a:r>
          </a:p>
          <a:p>
            <a:r>
              <a:rPr lang="ru-RU" dirty="0" smtClean="0"/>
              <a:t>Таким образом, программа может последовательно обратиться к ряду более привилегированных программ.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96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Поддержка нескольких колец защиты была одной из революционных концепций, включённых в операционную систему </a:t>
            </a:r>
            <a:r>
              <a:rPr lang="ru-RU" dirty="0" err="1" smtClean="0">
                <a:hlinkClick r:id="rId3" tooltip="Multics"/>
              </a:rPr>
              <a:t>Multics</a:t>
            </a:r>
            <a:r>
              <a:rPr lang="ru-RU" dirty="0" smtClean="0"/>
              <a:t>, предшественника сегодняшних UNIX-подобных операционных систем.</a:t>
            </a:r>
          </a:p>
          <a:p>
            <a:r>
              <a:rPr lang="ru-RU" dirty="0" smtClean="0"/>
              <a:t>Оригинальная система </a:t>
            </a:r>
            <a:r>
              <a:rPr lang="ru-RU" dirty="0" err="1" smtClean="0"/>
              <a:t>Multics</a:t>
            </a:r>
            <a:r>
              <a:rPr lang="ru-RU" dirty="0" smtClean="0"/>
              <a:t> имела восемь колец защиты, но многие современные системы имеют, как правило, меньше. Процессор всегда знает, в каком кольце исполняется код, благодаря специальным машинным регистрам. В некоторых системах области виртуальной памяти также связаны с номерами колец, и более привилегированному кольцу даются специальные права (такие, как адресация реальной памяти в обход механизма виртуальной памяти).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2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 UNIX работает с двумя </a:t>
            </a:r>
            <a:r>
              <a:rPr lang="ru-RU" b="1" dirty="0" smtClean="0"/>
              <a:t>кольцами защиты</a:t>
            </a:r>
            <a:r>
              <a:rPr lang="ru-RU" dirty="0" smtClean="0"/>
              <a:t>: супервизор (уровень 0) и пользователь (уровни 1, 2, 3).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842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Windows</a:t>
            </a:r>
            <a:r>
              <a:rPr lang="ru-RU" dirty="0" smtClean="0"/>
              <a:t> NT используются только два </a:t>
            </a:r>
            <a:r>
              <a:rPr lang="ru-RU" b="1" dirty="0" smtClean="0"/>
              <a:t>уровня привилегий</a:t>
            </a:r>
            <a:r>
              <a:rPr lang="ru-RU" dirty="0" smtClean="0"/>
              <a:t>: нулевое и третье кольцо. В нулевом кольце работает ядро системы и системные драйверы, а в третьем - все запущенные приложения. Привилегированные команды и ввод-ввод для третьего кольца запрещены. Для взаимодействия с аппаратной частью компьютера пользовательские программы вызывают системные сервисы ядра ОС, обращение к которым оформлено как </a:t>
            </a:r>
            <a:r>
              <a:rPr lang="ru-RU" b="1" dirty="0" smtClean="0"/>
              <a:t>шлюзы</a:t>
            </a:r>
            <a:r>
              <a:rPr lang="ru-RU" dirty="0" smtClean="0"/>
              <a:t>. При вызове такого </a:t>
            </a:r>
            <a:r>
              <a:rPr lang="ru-RU" b="1" dirty="0" smtClean="0"/>
              <a:t>шлюза</a:t>
            </a:r>
            <a:r>
              <a:rPr lang="ru-RU" dirty="0" smtClean="0"/>
              <a:t> процесс переходит в нулевое кольцо, и там ядро ОС и драйверы обрабатывают запрос и возвращают результаты приложению. После перехода в нулевое кольцо приложение не может как-либо контролировать свое исполнение, пока управление не будет возвращено коду третьего кольца. Это является необходимым условием защиты, обеспечивающим безопасность всей системы.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8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Защита по привилегиям </a:t>
            </a:r>
            <a:r>
              <a:rPr lang="ru-RU" dirty="0" smtClean="0"/>
              <a:t>начинает работать уже на этапе загрузки </a:t>
            </a:r>
            <a:r>
              <a:rPr lang="ru-RU" b="1" dirty="0" smtClean="0"/>
              <a:t>селектора</a:t>
            </a:r>
            <a:r>
              <a:rPr lang="ru-RU" dirty="0" smtClean="0"/>
              <a:t> в сегментные регистры. При загрузке селектора в сегментные регистры данных должно выполняться соотношение: DPL&lt; </a:t>
            </a:r>
            <a:r>
              <a:rPr lang="ru-RU" dirty="0" err="1" smtClean="0"/>
              <a:t>max</a:t>
            </a:r>
            <a:r>
              <a:rPr lang="ru-RU" dirty="0" smtClean="0"/>
              <a:t> ( CPL, RPL ), а при загрузке </a:t>
            </a:r>
            <a:r>
              <a:rPr lang="ru-RU" b="1" dirty="0" smtClean="0"/>
              <a:t>селектора</a:t>
            </a:r>
            <a:r>
              <a:rPr lang="ru-RU" dirty="0" smtClean="0"/>
              <a:t> в сегментный регистр стека SS должно быть выполнено соотношение: DPL = CPL.</a:t>
            </a:r>
          </a:p>
          <a:p>
            <a:endParaRPr lang="ru-RU" dirty="0" smtClean="0"/>
          </a:p>
          <a:p>
            <a:r>
              <a:rPr lang="ru-RU" dirty="0" err="1" smtClean="0"/>
              <a:t>ри</a:t>
            </a:r>
            <a:r>
              <a:rPr lang="ru-RU" dirty="0" smtClean="0"/>
              <a:t> страничном преобразовании адреса применяется простой двухуровневый механизм </a:t>
            </a:r>
            <a:r>
              <a:rPr lang="ru-RU" b="1" dirty="0" smtClean="0"/>
              <a:t>защиты по привилегиям</a:t>
            </a:r>
            <a:r>
              <a:rPr lang="ru-RU" dirty="0" smtClean="0"/>
              <a:t>: пользователь (соответствует уровню 3 привилегий сегмента) и супервизор (уровни 0, 1, 2), указываемый в бите U/S ЭТС.</a:t>
            </a:r>
          </a:p>
          <a:p>
            <a:r>
              <a:rPr lang="ru-RU" dirty="0" smtClean="0"/>
              <a:t>При сегментно-страничной организации памяти производится объединение защиты сегментов и страниц: сначала реализуется защита сегментов, а затем защита страниц. Например, допускается определить большой сегмент данных, в котором некоторые части будут только считываемые, а другие допускают считывание и запись. В такой ситуации элементы каталога таблиц страниц и/или элементы таблиц страниц должны иметь соответствующие значения атрибута R/W.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2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Краткие итоги</a:t>
            </a:r>
            <a:r>
              <a:rPr lang="ru-RU" dirty="0" smtClean="0"/>
              <a:t>. </a:t>
            </a:r>
            <a:r>
              <a:rPr lang="ru-RU" smtClean="0"/>
              <a:t>В лекции рассмотрены основные требования, предъявляемые к средствам защиты памяти, механизмы защиты, используемые при управлении памятью и при защите по привилегиям, доступ к программам на более высоком уровне привилегий посредством использования шлюзов вызова.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8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облегчения отладки программ желательно выявлять и такие характерные ошибки в программах, как попытки использования данных вместо команд или команд вместо данных в собственной программе, хотя эти ошибки могут и не разрушать информацию.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защиты памяти должны предотвращать: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неразрешенное взаимодействие пользователей друг с другом;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несанкционированный доступ пользователей к данным;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повреждение программ и данных из-за ошибок в программах;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намеренные попытки разрушить целостность системы;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случайные искажения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80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Средства защиты микропроцессора делятся на 2 группы: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защиту при управлении памятью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</a:p>
          <a:p>
            <a:pPr marL="228600" lvl="0" indent="-228600">
              <a:buFont typeface="+mj-lt"/>
              <a:buAutoNum type="arabicPeriod"/>
            </a:pP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защиту по привилегиям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Средства управления памятью обнаруживают большинство программных ошибок.</a:t>
            </a:r>
          </a:p>
          <a:p>
            <a:endParaRPr lang="ru-RU" dirty="0" smtClean="0"/>
          </a:p>
          <a:p>
            <a:r>
              <a:rPr lang="ru-RU" dirty="0" smtClean="0"/>
              <a:t>До загрузки селектора в сегментный регистр и кэширования дескриптора осуществляется несколько контрольных проверок: процессор проверяет, что поле </a:t>
            </a:r>
            <a:r>
              <a:rPr lang="ru-RU" dirty="0" err="1" smtClean="0"/>
              <a:t>Index</a:t>
            </a:r>
            <a:r>
              <a:rPr lang="ru-RU" dirty="0" smtClean="0"/>
              <a:t> </a:t>
            </a:r>
            <a:r>
              <a:rPr lang="ru-RU" b="1" dirty="0" smtClean="0"/>
              <a:t>селектора</a:t>
            </a:r>
            <a:r>
              <a:rPr lang="ru-RU" dirty="0" smtClean="0"/>
              <a:t> находится в пределах таблицы, определяемой его битом TI ;</a:t>
            </a:r>
          </a:p>
          <a:p>
            <a:r>
              <a:rPr lang="ru-RU" dirty="0" smtClean="0"/>
              <a:t>1. при загрузке </a:t>
            </a:r>
            <a:r>
              <a:rPr lang="ru-RU" b="1" dirty="0" smtClean="0"/>
              <a:t>селектора </a:t>
            </a:r>
            <a:r>
              <a:rPr lang="ru-RU" dirty="0" smtClean="0"/>
              <a:t>в сегментный регистр данных ( DS, ES, FS, GS ) </a:t>
            </a:r>
            <a:r>
              <a:rPr lang="ru-RU" b="1" dirty="0" smtClean="0"/>
              <a:t>тип дескриптора</a:t>
            </a:r>
            <a:r>
              <a:rPr lang="ru-RU" dirty="0" smtClean="0"/>
              <a:t> должен разрешать считывание из </a:t>
            </a:r>
            <a:r>
              <a:rPr lang="ru-RU" dirty="0" err="1" smtClean="0"/>
              <a:t>сегмента.Только</a:t>
            </a:r>
            <a:r>
              <a:rPr lang="ru-RU" dirty="0" smtClean="0"/>
              <a:t> выполняемые сегменты для этих регистров не допускаются, но сегменты с разрешенными операциями выполнения/считывания допустимы;</a:t>
            </a:r>
          </a:p>
          <a:p>
            <a:r>
              <a:rPr lang="ru-RU" dirty="0" smtClean="0"/>
              <a:t>2. в случае сегментного регистра стека ( SS ) в сегменте должны быть разрешены операции считывания и записи;</a:t>
            </a:r>
          </a:p>
          <a:p>
            <a:r>
              <a:rPr lang="ru-RU" dirty="0" smtClean="0"/>
              <a:t>3. при загрузке регистра CS сегмент должен быть обязательно исполняемым;</a:t>
            </a:r>
          </a:p>
          <a:p>
            <a:r>
              <a:rPr lang="ru-RU" dirty="0" smtClean="0"/>
              <a:t>4. в регистр LDTR можно загружать только селектор, указывающий на дескриптор сегмента типа LDT ;</a:t>
            </a:r>
          </a:p>
          <a:p>
            <a:r>
              <a:rPr lang="ru-RU" dirty="0" smtClean="0"/>
              <a:t>5. в регистр TR можно загружать только селектор, указывающий на дескриптор сегмента состояния задачи.</a:t>
            </a:r>
          </a:p>
          <a:p>
            <a:endParaRPr lang="ru-RU" dirty="0" smtClean="0"/>
          </a:p>
          <a:p>
            <a:r>
              <a:rPr lang="ru-RU" dirty="0" smtClean="0"/>
              <a:t>Если хотя бы одна проверка дала отрицательный результат, то формируется особый случай и загрузка </a:t>
            </a:r>
            <a:r>
              <a:rPr lang="ru-RU" b="1" dirty="0" smtClean="0"/>
              <a:t>селектора </a:t>
            </a:r>
            <a:r>
              <a:rPr lang="ru-RU" dirty="0" smtClean="0"/>
              <a:t>не производится.</a:t>
            </a:r>
          </a:p>
          <a:p>
            <a:r>
              <a:rPr lang="ru-RU" b="1" dirty="0" smtClean="0"/>
              <a:t>После загрузки селектора</a:t>
            </a:r>
            <a:r>
              <a:rPr lang="ru-RU" dirty="0" smtClean="0"/>
              <a:t> при фактическом обращении к памяти процессор контролирует, чтобы запрашиваемая операция (чтение/запись)для этого сегмента была разрешена. На этом этапе обнаруживаются и отвергаются попытки записи в сегмент кода или в только считываемые сегменты данных, а также считывание из сегмента кода, для которого разрешено только выполнение. Здесь же проводится проверка превышения сформированного </a:t>
            </a:r>
            <a:r>
              <a:rPr lang="ru-RU" b="1" dirty="0" smtClean="0"/>
              <a:t>смещения в сегменте </a:t>
            </a:r>
            <a:r>
              <a:rPr lang="ru-RU" dirty="0" smtClean="0"/>
              <a:t>длины сегмента, указанной в </a:t>
            </a:r>
            <a:r>
              <a:rPr lang="ru-RU" b="1" dirty="0" smtClean="0"/>
              <a:t>поле предела дескриптора</a:t>
            </a:r>
            <a:r>
              <a:rPr lang="ru-RU" dirty="0" smtClean="0"/>
              <a:t>. Такие ситуации невозможно выявить при загрузке селектора.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5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Привилегии </a:t>
            </a:r>
            <a:r>
              <a:rPr lang="ru-RU" dirty="0" smtClean="0"/>
              <a:t>устанавливаются значениями соответствующих полей в следующих основных системных объектах микропроцессора:</a:t>
            </a:r>
          </a:p>
          <a:p>
            <a:r>
              <a:rPr lang="ru-RU" dirty="0" smtClean="0"/>
              <a:t>DPL - </a:t>
            </a:r>
            <a:r>
              <a:rPr lang="ru-RU" b="1" dirty="0" smtClean="0"/>
              <a:t>уровень привилегий сегмента</a:t>
            </a:r>
            <a:r>
              <a:rPr lang="ru-RU" dirty="0" smtClean="0"/>
              <a:t> (находится в </a:t>
            </a:r>
            <a:r>
              <a:rPr lang="ru-RU" b="1" dirty="0" smtClean="0"/>
              <a:t>байте доступа</a:t>
            </a:r>
            <a:r>
              <a:rPr lang="ru-RU" dirty="0" smtClean="0"/>
              <a:t> дескриптора сегмента);</a:t>
            </a:r>
          </a:p>
          <a:p>
            <a:r>
              <a:rPr lang="ru-RU" dirty="0" smtClean="0"/>
              <a:t>RPL - биты &lt;0,1&gt; </a:t>
            </a:r>
            <a:r>
              <a:rPr lang="ru-RU" b="1" dirty="0" smtClean="0"/>
              <a:t>селектора</a:t>
            </a:r>
            <a:r>
              <a:rPr lang="ru-RU" dirty="0" smtClean="0"/>
              <a:t>, хранящегося в сегментном регистре; текущий уровень привилегий программы CPL задается полем RPL селектора, хранящегося в сегментном регистре CS ;</a:t>
            </a:r>
          </a:p>
          <a:p>
            <a:r>
              <a:rPr lang="ru-RU" dirty="0" smtClean="0"/>
              <a:t>IOPL - поле </a:t>
            </a:r>
            <a:r>
              <a:rPr lang="ru-RU" b="1" dirty="0" smtClean="0"/>
              <a:t>регистра флагов</a:t>
            </a:r>
            <a:r>
              <a:rPr lang="ru-RU" dirty="0" smtClean="0"/>
              <a:t>, которое указывает, на каком уровне привилегий разрешено выполнять операции ввода/вывода, а также в некоторых других объектах, используемых, например, при переключении задач и обработке прерываний.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38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Существуют четыре уровня привилегий, они пронумерованы от 0 (наиболее привилегированный уровень), до 3 (наименее привилегированный уровень), и три типа ресурсов, в отношении которых действуют механизмы защиты процессора: память, порты ввода / вывода и возможность выполнения некоторых инструкций. В любой момент, x86 процессор работает на определенном уровне привилегий, и от этого зависит, что может и чего не может сделать код. Уровни привилегий также часто называют кольцами защиты, которые изображаются в виде вложенных окружностей. Наиболее привилегированный уровень соответствует окружности с наибольшей степенью вложенности. Большинство современных ядер для архитектуры x86 используют всего два уровня привилегий — 0 и 3.</a:t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Типовое распределение программ по кольцам защиты выглядит следующим образом:</a:t>
            </a:r>
          </a:p>
          <a:p>
            <a:r>
              <a:rPr lang="ru-RU" b="1" dirty="0" smtClean="0"/>
              <a:t>уровень 0</a:t>
            </a:r>
            <a:r>
              <a:rPr lang="ru-RU" dirty="0" smtClean="0"/>
              <a:t>: ядро ОС, обеспечивающее инициализацию работы, управление доступом к памяти, защиту и ряд других жизненно важных функций, нарушение которых полностью выводит из строя процессор;</a:t>
            </a:r>
          </a:p>
          <a:p>
            <a:r>
              <a:rPr lang="ru-RU" b="1" dirty="0" smtClean="0"/>
              <a:t>уровень 1</a:t>
            </a:r>
            <a:r>
              <a:rPr lang="ru-RU" dirty="0" smtClean="0"/>
              <a:t>: основная часть программ ОС (утилиты);</a:t>
            </a:r>
          </a:p>
          <a:p>
            <a:r>
              <a:rPr lang="ru-RU" b="1" dirty="0" smtClean="0"/>
              <a:t>уровень 2</a:t>
            </a:r>
            <a:r>
              <a:rPr lang="ru-RU" dirty="0" smtClean="0"/>
              <a:t>: служебные программы ОС (драйверы, СУБД, специализированные подсистемы программирования и т. д.);</a:t>
            </a:r>
          </a:p>
          <a:p>
            <a:r>
              <a:rPr lang="ru-RU" b="1" dirty="0" smtClean="0"/>
              <a:t>уровень 3</a:t>
            </a:r>
            <a:r>
              <a:rPr lang="ru-RU" dirty="0" smtClean="0"/>
              <a:t>: прикладные программы пользователя.</a:t>
            </a:r>
          </a:p>
          <a:p>
            <a:endParaRPr lang="ru-RU" b="1" dirty="0" smtClean="0"/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83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Аппаратные средства процессора, работающего в </a:t>
            </a:r>
            <a:r>
              <a:rPr lang="ru-RU" b="1" dirty="0" smtClean="0"/>
              <a:t>защищенном режиме</a:t>
            </a:r>
            <a:r>
              <a:rPr lang="ru-RU" dirty="0" smtClean="0"/>
              <a:t>, постоянно контролируют, что текущая программа достаточно привилегированна для того, чтобы: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выполнять некоторые команды, называемые привилегированными;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выполнять операции ввода/вывода на том или ином внешнем устройстве;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обращаться к данным других программ;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передавать управление внешнему (по отношению к самой программе) коду командами межсегментной передачи управления.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981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Привилегированные команды</a:t>
            </a:r>
            <a:r>
              <a:rPr lang="ru-RU" dirty="0" smtClean="0"/>
              <a:t> - это те команды, которые влияют на механизмы управления памятью, защиты и некоторые другие жизненно важные функции. Это, например, команды загрузки таблиц дескрипторов GDT, IDT, LDT, команды обмена с регистрами управления </a:t>
            </a:r>
            <a:r>
              <a:rPr lang="ru-RU" dirty="0" err="1" smtClean="0"/>
              <a:t>CRi</a:t>
            </a:r>
            <a:r>
              <a:rPr lang="ru-RU" dirty="0" smtClean="0"/>
              <a:t>. Они могут выполняться только программами, имеющими наивысший (нулевой)</a:t>
            </a:r>
          </a:p>
          <a:p>
            <a:r>
              <a:rPr lang="ru-RU" b="1" dirty="0" smtClean="0"/>
              <a:t>уровень привилегий</a:t>
            </a:r>
            <a:r>
              <a:rPr lang="ru-RU" dirty="0" smtClean="0"/>
              <a:t>. Это приводит к тому, что простую незащищенную систему можно целиком реализовать только в кольце 0, так как в других </a:t>
            </a:r>
            <a:r>
              <a:rPr lang="ru-RU" b="1" dirty="0" smtClean="0"/>
              <a:t>кольцах защиты</a:t>
            </a:r>
            <a:r>
              <a:rPr lang="ru-RU" dirty="0" smtClean="0"/>
              <a:t> не будут доступны все команды.</a:t>
            </a:r>
          </a:p>
          <a:p>
            <a:r>
              <a:rPr lang="ru-RU" dirty="0" smtClean="0"/>
              <a:t>Операции ввода/вывода разрешено выполнять программам, уровень привилегий которых не ниже значения, установленного в поле IOPL </a:t>
            </a:r>
            <a:r>
              <a:rPr lang="ru-RU" b="1" dirty="0" smtClean="0"/>
              <a:t>регистра флагов</a:t>
            </a:r>
            <a:r>
              <a:rPr lang="ru-RU" dirty="0" smtClean="0"/>
              <a:t>. То есть должно выполняться соотношение: CPL меньше или равно IOPL.</a:t>
            </a:r>
          </a:p>
          <a:p>
            <a:endParaRPr lang="ru-RU" dirty="0" smtClean="0"/>
          </a:p>
          <a:p>
            <a:r>
              <a:rPr lang="ru-RU" dirty="0" smtClean="0"/>
              <a:t>DPL - </a:t>
            </a:r>
            <a:r>
              <a:rPr lang="ru-RU" b="1" dirty="0" smtClean="0"/>
              <a:t>уровень привилегий сегмента</a:t>
            </a:r>
            <a:r>
              <a:rPr lang="ru-RU" dirty="0" smtClean="0"/>
              <a:t> (находится в </a:t>
            </a:r>
            <a:r>
              <a:rPr lang="ru-RU" b="1" dirty="0" smtClean="0"/>
              <a:t>байте доступа</a:t>
            </a:r>
            <a:r>
              <a:rPr lang="ru-RU" dirty="0" smtClean="0"/>
              <a:t> дескриптора сегмента); RPL - биты &lt;0,1&gt; </a:t>
            </a:r>
            <a:r>
              <a:rPr lang="ru-RU" b="1" dirty="0" smtClean="0"/>
              <a:t>селектора</a:t>
            </a:r>
            <a:r>
              <a:rPr lang="ru-RU" dirty="0" smtClean="0"/>
              <a:t>, хранящегося в сегментном регистре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текущий </a:t>
            </a:r>
            <a:r>
              <a:rPr lang="ru-RU" dirty="0" smtClean="0"/>
              <a:t>уровень привилегий программы CPL задается полем RPL селектора, хранящегося в сегментном регистре CS ;</a:t>
            </a:r>
          </a:p>
          <a:p>
            <a:r>
              <a:rPr lang="ru-RU" dirty="0" smtClean="0"/>
              <a:t>IOPL - поле </a:t>
            </a:r>
            <a:r>
              <a:rPr lang="ru-RU" b="1" dirty="0" smtClean="0"/>
              <a:t>регистра флагов</a:t>
            </a:r>
            <a:r>
              <a:rPr lang="ru-RU" dirty="0" smtClean="0"/>
              <a:t>, которое указывает, на каком уровне привилегий разрешено выполнять операции ввода/вывода, а также в некоторых других объектах, используемых, например, при переключении задач и обработке прерываний.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0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Обращение к данным других программ разрешается только на своем и менее привилегированном уровнях защиты (</a:t>
            </a:r>
            <a:r>
              <a:rPr lang="ru-RU" dirty="0" smtClean="0">
                <a:hlinkClick r:id="rId3"/>
              </a:rPr>
              <a:t>рис. 5.2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 smtClean="0"/>
              <a:t>Передачи управления между программами ограничиваются только текущим </a:t>
            </a:r>
            <a:r>
              <a:rPr lang="ru-RU" b="1" dirty="0" smtClean="0"/>
              <a:t>кольцом защиты</a:t>
            </a:r>
            <a:r>
              <a:rPr lang="ru-RU" dirty="0" smtClean="0"/>
              <a:t>. В то же время в процессе выполнения любой программы необходимо обращаться к программам, находящимся на более высоком уровне привилегий, например, к драйверам или СУБД. Для этих целей используются специально установленные точки входа в эти программы (шлюзы). Передача управления на более низкий уровень привилегий осуществляется с помощью механизма подчиненных сегментов.</a:t>
            </a:r>
          </a:p>
          <a:p>
            <a:r>
              <a:rPr lang="ru-RU" dirty="0" smtClean="0"/>
              <a:t>При передаче управления подчиненному сегменту действует правило: DPL&gt;=</a:t>
            </a:r>
            <a:r>
              <a:rPr lang="ru-RU" dirty="0" err="1" smtClean="0"/>
              <a:t>max</a:t>
            </a:r>
            <a:r>
              <a:rPr lang="ru-RU" dirty="0" smtClean="0"/>
              <a:t> (CPL, RPL). Однако при этом подчиненный код будет выполняться на том же уровне привилегий, что и вызвавший его код ( CPL не изменится). Ограничивая передачу управления в пределах одного </a:t>
            </a:r>
            <a:r>
              <a:rPr lang="ru-RU" b="1" dirty="0" smtClean="0"/>
              <a:t>кольца защиты</a:t>
            </a:r>
            <a:r>
              <a:rPr lang="ru-RU" dirty="0" smtClean="0"/>
              <a:t>, процессор предотвращает произвольное изменение </a:t>
            </a:r>
            <a:r>
              <a:rPr lang="ru-RU" b="1" dirty="0" smtClean="0"/>
              <a:t>уровней привилегий</a:t>
            </a:r>
            <a:r>
              <a:rPr lang="ru-RU" dirty="0" smtClean="0"/>
              <a:t>. Ели бы значение CPL можно было легко изменить, все остальные средства защиты по привилегиям потеряли бы смысл.</a:t>
            </a:r>
          </a:p>
          <a:p>
            <a:endParaRPr lang="ru-RU" dirty="0" smtClean="0"/>
          </a:p>
          <a:p>
            <a:r>
              <a:rPr lang="ru-RU" dirty="0" smtClean="0"/>
              <a:t>DPL - </a:t>
            </a:r>
            <a:r>
              <a:rPr lang="ru-RU" b="1" dirty="0" smtClean="0"/>
              <a:t>уровень привилегий сегмента</a:t>
            </a:r>
            <a:r>
              <a:rPr lang="ru-RU" dirty="0" smtClean="0"/>
              <a:t> (находится в </a:t>
            </a:r>
            <a:r>
              <a:rPr lang="ru-RU" b="1" dirty="0" smtClean="0"/>
              <a:t>байте доступа</a:t>
            </a:r>
            <a:r>
              <a:rPr lang="ru-RU" dirty="0" smtClean="0"/>
              <a:t> дескриптора сегмента); RPL - биты &lt;0,1&gt; </a:t>
            </a:r>
            <a:r>
              <a:rPr lang="ru-RU" b="1" dirty="0" smtClean="0"/>
              <a:t>селектора</a:t>
            </a:r>
            <a:r>
              <a:rPr lang="ru-RU" dirty="0" smtClean="0"/>
              <a:t>, хранящегося в сегментном </a:t>
            </a:r>
            <a:r>
              <a:rPr lang="ru-RU" dirty="0" err="1" smtClean="0"/>
              <a:t>регистре;текущий</a:t>
            </a:r>
            <a:r>
              <a:rPr lang="ru-RU" dirty="0" smtClean="0"/>
              <a:t> уровень привилегий программы CPL задается полем RPL селектора, хранящегося в сегментном регистре CS ;</a:t>
            </a:r>
          </a:p>
          <a:p>
            <a:r>
              <a:rPr lang="ru-RU" dirty="0" smtClean="0"/>
              <a:t>IOPL - поле </a:t>
            </a:r>
            <a:r>
              <a:rPr lang="ru-RU" b="1" dirty="0" smtClean="0"/>
              <a:t>регистра флагов</a:t>
            </a:r>
            <a:r>
              <a:rPr lang="ru-RU" dirty="0" smtClean="0"/>
              <a:t>, которое указывает, на каком уровне привилегий разрешено выполнять операции ввода/вывода, а также в некоторых других объектах, используемых, например, при переключении задач и обработке прерываний.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BDABA-B1C4-4E58-A894-8C4AA1EE4F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8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4191000" y="5410200"/>
            <a:ext cx="1295400" cy="695325"/>
            <a:chOff x="2680" y="3678"/>
            <a:chExt cx="680" cy="438"/>
          </a:xfrm>
        </p:grpSpPr>
        <p:sp>
          <p:nvSpPr>
            <p:cNvPr id="3086" name="Text Box 14"/>
            <p:cNvSpPr txBox="1">
              <a:spLocks noChangeArrowheads="1"/>
            </p:cNvSpPr>
            <p:nvPr userDrawn="1"/>
          </p:nvSpPr>
          <p:spPr bwMode="gray">
            <a:xfrm>
              <a:off x="2680" y="3789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8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 userDrawn="1"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9410-50F3-49DB-948E-D7F210EF90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600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68ABA7-72E9-4993-84A7-4707C05A66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9251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4499C2D2-D8F7-43E5-B977-FC4D6C905F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9171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3555B8-2F42-44B3-A736-F7CF60AF7C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12960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0FC8DB-BF59-4829-B006-7B363DE97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53530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401EAC-9713-4030-9089-0701B0D361A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641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5012F7-9646-441E-8C43-CDED4A1E20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64655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9CA31C-C3BC-4D80-ABA8-F9A9F3AFA2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29238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9CFB9F-1D82-4B1A-B943-1C786D81F8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09421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FEA1BF-10F3-4419-9591-A6804BCFD7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09262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2010D2-BA50-43AB-95E8-65C5BE69F83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1897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A4D6B5-97A9-4036-BDE8-A74C212659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1484784"/>
            <a:ext cx="7050360" cy="1012825"/>
          </a:xfrm>
        </p:spPr>
        <p:txBody>
          <a:bodyPr/>
          <a:lstStyle/>
          <a:p>
            <a:r>
              <a:rPr lang="ru-RU" sz="2400" dirty="0" smtClean="0"/>
              <a:t>МДК 01.01. Системное программирование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3200" dirty="0"/>
              <a:t> </a:t>
            </a:r>
            <a:endParaRPr lang="en-US" sz="7000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195736" y="2420888"/>
            <a:ext cx="6324600" cy="584448"/>
          </a:xfrm>
        </p:spPr>
        <p:txBody>
          <a:bodyPr/>
          <a:lstStyle/>
          <a:p>
            <a:r>
              <a:rPr lang="ru-RU" dirty="0" smtClean="0"/>
              <a:t>4 Аппаратные средства защиты информации в микропроцессоре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 bwMode="auto">
          <a:xfrm>
            <a:off x="3563888" y="5229200"/>
            <a:ext cx="2520280" cy="126876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Порядок взаимодействия программ и данных на разных уровнях привилегий</a:t>
            </a:r>
            <a:endParaRPr lang="ru-RU" sz="2400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41659"/>
            <a:ext cx="8812671" cy="409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2355202" y="6046993"/>
            <a:ext cx="4429606" cy="6222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smtClean="0">
                <a:latin typeface="Verdana" pitchFamily="34" charset="0"/>
              </a:rPr>
              <a:t>DPL&gt;=max (CPL, RPL)</a:t>
            </a:r>
            <a:endParaRPr 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шлюзов вызова</a:t>
            </a:r>
          </a:p>
        </p:txBody>
      </p:sp>
      <p:sp>
        <p:nvSpPr>
          <p:cNvPr id="100355" name="Freeform 3"/>
          <p:cNvSpPr>
            <a:spLocks/>
          </p:cNvSpPr>
          <p:nvPr/>
        </p:nvSpPr>
        <p:spPr bwMode="gray">
          <a:xfrm>
            <a:off x="5073650" y="1484783"/>
            <a:ext cx="1466850" cy="1001241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3424238" y="265271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D08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gray">
          <a:xfrm>
            <a:off x="3657600" y="2514600"/>
            <a:ext cx="1863725" cy="28733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0000"/>
              </a:gs>
              <a:gs pos="50000">
                <a:srgbClr val="FFC00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0358" name="AutoShape 6"/>
          <p:cNvSpPr>
            <a:spLocks noChangeArrowheads="1"/>
          </p:cNvSpPr>
          <p:nvPr/>
        </p:nvSpPr>
        <p:spPr bwMode="auto">
          <a:xfrm flipH="1">
            <a:off x="5334000" y="2590800"/>
            <a:ext cx="73025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AutoShape 7"/>
          <p:cNvSpPr>
            <a:spLocks noChangeArrowheads="1"/>
          </p:cNvSpPr>
          <p:nvPr/>
        </p:nvSpPr>
        <p:spPr bwMode="auto">
          <a:xfrm flipH="1">
            <a:off x="3743325" y="2581275"/>
            <a:ext cx="71438" cy="14446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0360" name="AutoShape 8"/>
          <p:cNvSpPr>
            <a:spLocks noChangeArrowheads="1"/>
          </p:cNvSpPr>
          <p:nvPr/>
        </p:nvSpPr>
        <p:spPr bwMode="auto">
          <a:xfrm>
            <a:off x="5934075" y="2151063"/>
            <a:ext cx="2295525" cy="315595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0361" name="AutoShape 9"/>
          <p:cNvSpPr>
            <a:spLocks noChangeArrowheads="1"/>
          </p:cNvSpPr>
          <p:nvPr/>
        </p:nvSpPr>
        <p:spPr bwMode="gray">
          <a:xfrm>
            <a:off x="6149975" y="2008188"/>
            <a:ext cx="1863725" cy="28733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0362" name="AutoShape 10"/>
          <p:cNvSpPr>
            <a:spLocks noChangeArrowheads="1"/>
          </p:cNvSpPr>
          <p:nvPr/>
        </p:nvSpPr>
        <p:spPr bwMode="auto">
          <a:xfrm flipH="1">
            <a:off x="7835900" y="2079625"/>
            <a:ext cx="71438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0363" name="AutoShape 11"/>
          <p:cNvSpPr>
            <a:spLocks noChangeArrowheads="1"/>
          </p:cNvSpPr>
          <p:nvPr/>
        </p:nvSpPr>
        <p:spPr bwMode="auto">
          <a:xfrm flipH="1">
            <a:off x="6253163" y="2079625"/>
            <a:ext cx="71437" cy="14287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0364" name="Freeform 12"/>
          <p:cNvSpPr>
            <a:spLocks/>
          </p:cNvSpPr>
          <p:nvPr/>
        </p:nvSpPr>
        <p:spPr bwMode="gray">
          <a:xfrm>
            <a:off x="2492375" y="2079624"/>
            <a:ext cx="1466850" cy="798513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gray">
          <a:xfrm>
            <a:off x="3657392" y="2486025"/>
            <a:ext cx="18228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400" b="1" dirty="0" smtClean="0">
                <a:solidFill>
                  <a:srgbClr val="0070C0"/>
                </a:solidFill>
              </a:rPr>
              <a:t>ШЛЮЗЫ ВЫЗОВА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gray">
          <a:xfrm>
            <a:off x="6426004" y="1990725"/>
            <a:ext cx="13148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400" dirty="0" smtClean="0">
                <a:solidFill>
                  <a:srgbClr val="FFFFFF"/>
                </a:solidFill>
              </a:rPr>
              <a:t>ПРОГРАММА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00367" name="Group 15"/>
          <p:cNvGrpSpPr>
            <a:grpSpLocks/>
          </p:cNvGrpSpPr>
          <p:nvPr/>
        </p:nvGrpSpPr>
        <p:grpSpPr bwMode="auto">
          <a:xfrm>
            <a:off x="914400" y="2914650"/>
            <a:ext cx="2295525" cy="3324225"/>
            <a:chOff x="576" y="1836"/>
            <a:chExt cx="1446" cy="2094"/>
          </a:xfrm>
        </p:grpSpPr>
        <p:sp>
          <p:nvSpPr>
            <p:cNvPr id="100368" name="AutoShape 16"/>
            <p:cNvSpPr>
              <a:spLocks noChangeArrowheads="1"/>
            </p:cNvSpPr>
            <p:nvPr/>
          </p:nvSpPr>
          <p:spPr bwMode="auto">
            <a:xfrm>
              <a:off x="576" y="194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8A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69" name="AutoShape 17"/>
            <p:cNvSpPr>
              <a:spLocks noChangeArrowheads="1"/>
            </p:cNvSpPr>
            <p:nvPr/>
          </p:nvSpPr>
          <p:spPr bwMode="gray">
            <a:xfrm>
              <a:off x="712" y="1852"/>
              <a:ext cx="1174" cy="1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3882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3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70" name="AutoShape 18"/>
            <p:cNvSpPr>
              <a:spLocks noChangeArrowheads="1"/>
            </p:cNvSpPr>
            <p:nvPr/>
          </p:nvSpPr>
          <p:spPr bwMode="auto">
            <a:xfrm flipH="1">
              <a:off x="1773" y="1897"/>
              <a:ext cx="45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71" name="AutoShape 19"/>
            <p:cNvSpPr>
              <a:spLocks noChangeArrowheads="1"/>
            </p:cNvSpPr>
            <p:nvPr/>
          </p:nvSpPr>
          <p:spPr bwMode="auto">
            <a:xfrm flipH="1">
              <a:off x="776" y="1897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gray">
            <a:xfrm>
              <a:off x="878" y="1836"/>
              <a:ext cx="8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400" dirty="0" smtClean="0">
                  <a:solidFill>
                    <a:schemeClr val="bg1"/>
                  </a:solidFill>
                </a:rPr>
                <a:t>ПРОГРАММА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620" y="2678"/>
              <a:ext cx="134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ru-RU" b="1" dirty="0" smtClean="0">
                  <a:solidFill>
                    <a:srgbClr val="000000"/>
                  </a:solidFill>
                </a:rPr>
                <a:t>с более низким уровнем привилегий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424237" y="2886075"/>
            <a:ext cx="22955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ru-RU" dirty="0">
                <a:solidFill>
                  <a:srgbClr val="000000"/>
                </a:solidFill>
              </a:rPr>
              <a:t>некоторые системные объекты, которые обеспечивают вход в строго определенную точку программы, находящейся на более высоком уровне </a:t>
            </a:r>
            <a:r>
              <a:rPr lang="ru-RU" dirty="0" smtClean="0">
                <a:solidFill>
                  <a:srgbClr val="000000"/>
                </a:solidFill>
              </a:rPr>
              <a:t>привилегий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6008712" y="3173275"/>
            <a:ext cx="213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b="1" dirty="0">
                <a:solidFill>
                  <a:srgbClr val="000000"/>
                </a:solidFill>
              </a:rPr>
              <a:t>с</a:t>
            </a:r>
            <a:r>
              <a:rPr lang="ru-RU" b="1" dirty="0" smtClean="0">
                <a:solidFill>
                  <a:srgbClr val="000000"/>
                </a:solidFill>
              </a:rPr>
              <a:t> более высоким уровнем привилегий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Выгнутая вверх стрелка 1"/>
          <p:cNvSpPr/>
          <p:nvPr/>
        </p:nvSpPr>
        <p:spPr bwMode="auto">
          <a:xfrm rot="21023295">
            <a:off x="1100521" y="1448855"/>
            <a:ext cx="6588903" cy="1019712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Крест 2"/>
          <p:cNvSpPr/>
          <p:nvPr/>
        </p:nvSpPr>
        <p:spPr bwMode="auto">
          <a:xfrm rot="1833700">
            <a:off x="4139952" y="1118782"/>
            <a:ext cx="720080" cy="648072"/>
          </a:xfrm>
          <a:prstGeom prst="plus">
            <a:avLst>
              <a:gd name="adj" fmla="val 43829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7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 шлюза вызова</a:t>
            </a:r>
            <a:endParaRPr lang="ru-RU" dirty="0"/>
          </a:p>
        </p:txBody>
      </p:sp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26486"/>
            <a:ext cx="8263180" cy="217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762000" y="3501008"/>
            <a:ext cx="7770440" cy="309634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69804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	Шлюз вызова содержит </a:t>
            </a:r>
            <a:r>
              <a:rPr lang="ru-RU" b="1" dirty="0" smtClean="0">
                <a:solidFill>
                  <a:srgbClr val="FFC000"/>
                </a:solidFill>
              </a:rPr>
              <a:t>селектор</a:t>
            </a:r>
            <a:r>
              <a:rPr lang="ru-RU" b="1" dirty="0" smtClean="0">
                <a:solidFill>
                  <a:schemeClr val="bg1"/>
                </a:solidFill>
              </a:rPr>
              <a:t> того сегмента,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куда передается управление, и </a:t>
            </a:r>
            <a:r>
              <a:rPr lang="ru-RU" b="1" dirty="0" smtClean="0">
                <a:solidFill>
                  <a:srgbClr val="FFC000"/>
                </a:solidFill>
              </a:rPr>
              <a:t>смещение</a:t>
            </a:r>
            <a:r>
              <a:rPr lang="ru-RU" b="1" dirty="0" smtClean="0">
                <a:solidFill>
                  <a:schemeClr val="bg1"/>
                </a:solidFill>
              </a:rPr>
              <a:t> в этом сегменте. Это,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с одной стороны, позволяет найти данную программу, но, с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другой стороны, строго определяет точку входа в программу,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чтобы можно было запустить ее только со строго определенного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места. </a:t>
            </a:r>
          </a:p>
          <a:p>
            <a:pPr algn="l" eaLnBrk="0" hangingPunct="0"/>
            <a:r>
              <a:rPr lang="ru-RU" b="1" dirty="0">
                <a:solidFill>
                  <a:schemeClr val="bg1"/>
                </a:solidFill>
              </a:rPr>
              <a:t>	</a:t>
            </a:r>
            <a:r>
              <a:rPr lang="ru-RU" b="1" dirty="0" smtClean="0">
                <a:solidFill>
                  <a:schemeClr val="bg1"/>
                </a:solidFill>
              </a:rPr>
              <a:t>Другими важными параметрами, определяемыми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шлюзом вызова, являются: </a:t>
            </a:r>
            <a:r>
              <a:rPr lang="ru-RU" b="1" dirty="0" smtClean="0">
                <a:solidFill>
                  <a:srgbClr val="FFC000"/>
                </a:solidFill>
              </a:rPr>
              <a:t>P</a:t>
            </a:r>
            <a:r>
              <a:rPr lang="ru-RU" b="1" dirty="0" smtClean="0">
                <a:solidFill>
                  <a:schemeClr val="bg1"/>
                </a:solidFill>
              </a:rPr>
              <a:t> - бит присутствия; </a:t>
            </a:r>
            <a:r>
              <a:rPr lang="ru-RU" b="1" dirty="0" smtClean="0">
                <a:solidFill>
                  <a:srgbClr val="FFC000"/>
                </a:solidFill>
              </a:rPr>
              <a:t>WC</a:t>
            </a:r>
            <a:r>
              <a:rPr lang="ru-RU" b="1" dirty="0" smtClean="0">
                <a:solidFill>
                  <a:schemeClr val="bg1"/>
                </a:solidFill>
              </a:rPr>
              <a:t> – количество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параметров, передаваемых из стека текущей программы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в стек вызываемой программы;</a:t>
            </a:r>
            <a:r>
              <a:rPr lang="ru-RU" b="1" dirty="0" smtClean="0">
                <a:solidFill>
                  <a:srgbClr val="FFC000"/>
                </a:solidFill>
              </a:rPr>
              <a:t> DPL </a:t>
            </a:r>
            <a:r>
              <a:rPr lang="ru-RU" b="1" dirty="0" smtClean="0">
                <a:solidFill>
                  <a:schemeClr val="bg1"/>
                </a:solidFill>
              </a:rPr>
              <a:t>- уровень привилегий.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dirty="0" smtClean="0"/>
              <a:t>Использование шлюза вызова для обращения к программам на более высоком уровне привилегий </a:t>
            </a:r>
            <a:endParaRPr lang="ru-RU" sz="2000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9346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4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Обработка команды перехода</a:t>
            </a:r>
            <a:endParaRPr lang="en-US" sz="1800" dirty="0"/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gray">
          <a:xfrm flipH="1">
            <a:off x="251515" y="5629276"/>
            <a:ext cx="26742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gray">
          <a:xfrm flipH="1" flipV="1">
            <a:off x="251517" y="4772025"/>
            <a:ext cx="3504507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gray">
          <a:xfrm flipH="1" flipV="1">
            <a:off x="251516" y="3965574"/>
            <a:ext cx="432524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gray">
          <a:xfrm flipH="1">
            <a:off x="251517" y="3117850"/>
            <a:ext cx="5184578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gray">
          <a:xfrm flipH="1" flipV="1">
            <a:off x="251518" y="2286000"/>
            <a:ext cx="58349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gray">
          <a:xfrm>
            <a:off x="522605" y="2276475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gray">
          <a:xfrm>
            <a:off x="522605" y="3148013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gray">
          <a:xfrm>
            <a:off x="522605" y="396557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gray">
          <a:xfrm>
            <a:off x="522605" y="478313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07536" name="Group 16"/>
          <p:cNvGrpSpPr>
            <a:grpSpLocks/>
          </p:cNvGrpSpPr>
          <p:nvPr/>
        </p:nvGrpSpPr>
        <p:grpSpPr bwMode="auto">
          <a:xfrm>
            <a:off x="2924175" y="2133600"/>
            <a:ext cx="5826126" cy="3495676"/>
            <a:chOff x="1724" y="1350"/>
            <a:chExt cx="3670" cy="2202"/>
          </a:xfrm>
        </p:grpSpPr>
        <p:sp>
          <p:nvSpPr>
            <p:cNvPr id="107537" name="Freeform 17"/>
            <p:cNvSpPr>
              <a:spLocks/>
            </p:cNvSpPr>
            <p:nvPr/>
          </p:nvSpPr>
          <p:spPr bwMode="gray">
            <a:xfrm>
              <a:off x="502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38" name="Freeform 18"/>
            <p:cNvSpPr>
              <a:spLocks/>
            </p:cNvSpPr>
            <p:nvPr/>
          </p:nvSpPr>
          <p:spPr bwMode="gray">
            <a:xfrm>
              <a:off x="3288" y="1446"/>
              <a:ext cx="2106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39" name="Freeform 19"/>
            <p:cNvSpPr>
              <a:spLocks/>
            </p:cNvSpPr>
            <p:nvPr/>
          </p:nvSpPr>
          <p:spPr bwMode="gray">
            <a:xfrm>
              <a:off x="466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gray">
            <a:xfrm>
              <a:off x="2765" y="1970"/>
              <a:ext cx="2264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gray">
            <a:xfrm>
              <a:off x="429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2" name="Freeform 22"/>
            <p:cNvSpPr>
              <a:spLocks/>
            </p:cNvSpPr>
            <p:nvPr/>
          </p:nvSpPr>
          <p:spPr bwMode="gray">
            <a:xfrm>
              <a:off x="393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3" name="Freeform 23"/>
            <p:cNvSpPr>
              <a:spLocks/>
            </p:cNvSpPr>
            <p:nvPr/>
          </p:nvSpPr>
          <p:spPr bwMode="gray">
            <a:xfrm>
              <a:off x="1725" y="3022"/>
              <a:ext cx="2571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4" name="Freeform 24"/>
            <p:cNvSpPr>
              <a:spLocks/>
            </p:cNvSpPr>
            <p:nvPr/>
          </p:nvSpPr>
          <p:spPr bwMode="gray">
            <a:xfrm>
              <a:off x="1725" y="1350"/>
              <a:ext cx="2172" cy="220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D11364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5" name="Rectangle 25"/>
            <p:cNvSpPr>
              <a:spLocks noChangeArrowheads="1"/>
            </p:cNvSpPr>
            <p:nvPr/>
          </p:nvSpPr>
          <p:spPr bwMode="gray">
            <a:xfrm>
              <a:off x="329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4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07546" name="Rectangle 26"/>
            <p:cNvSpPr>
              <a:spLocks noChangeArrowheads="1"/>
            </p:cNvSpPr>
            <p:nvPr/>
          </p:nvSpPr>
          <p:spPr bwMode="gray">
            <a:xfrm>
              <a:off x="276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3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07547" name="Freeform 27"/>
            <p:cNvSpPr>
              <a:spLocks/>
            </p:cNvSpPr>
            <p:nvPr/>
          </p:nvSpPr>
          <p:spPr bwMode="gray">
            <a:xfrm>
              <a:off x="2246" y="2494"/>
              <a:ext cx="2415" cy="343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8" name="Rectangle 28"/>
            <p:cNvSpPr>
              <a:spLocks noChangeArrowheads="1"/>
            </p:cNvSpPr>
            <p:nvPr/>
          </p:nvSpPr>
          <p:spPr bwMode="gray">
            <a:xfrm>
              <a:off x="224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2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07549" name="Rectangle 29"/>
            <p:cNvSpPr>
              <a:spLocks noChangeArrowheads="1"/>
            </p:cNvSpPr>
            <p:nvPr/>
          </p:nvSpPr>
          <p:spPr bwMode="gray">
            <a:xfrm>
              <a:off x="172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72549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ru-RU" sz="1600" b="1" dirty="0" smtClean="0">
                  <a:solidFill>
                    <a:srgbClr val="FFFFFF"/>
                  </a:solidFill>
                  <a:latin typeface="Verdana" pitchFamily="34" charset="0"/>
                </a:rPr>
                <a:t>1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107535" name="Text Box 15"/>
          <p:cNvSpPr txBox="1">
            <a:spLocks noChangeArrowheads="1"/>
          </p:cNvSpPr>
          <p:nvPr/>
        </p:nvSpPr>
        <p:spPr bwMode="gray">
          <a:xfrm>
            <a:off x="559304" y="4794251"/>
            <a:ext cx="25587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</a:rPr>
              <a:t>Селектор команды </a:t>
            </a:r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</a:t>
            </a:r>
          </a:p>
          <a:p>
            <a:pPr algn="l" eaLnBrk="0" hangingPunct="0"/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</a:rPr>
              <a:t>Таблица дескрипторов </a:t>
            </a:r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</a:t>
            </a:r>
            <a:endParaRPr lang="ru-RU" sz="1400" dirty="0" smtClean="0">
              <a:solidFill>
                <a:schemeClr val="tx2"/>
              </a:solidFill>
              <a:latin typeface="Verdana" pitchFamily="34" charset="0"/>
            </a:endParaRPr>
          </a:p>
          <a:p>
            <a:pPr algn="l" eaLnBrk="0" hangingPunct="0"/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</a:rPr>
              <a:t>Шлюз вызова</a:t>
            </a: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gray">
          <a:xfrm>
            <a:off x="611560" y="4129916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</a:rPr>
              <a:t>Селектор шлюза вызова </a:t>
            </a:r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</a:t>
            </a:r>
            <a:endParaRPr lang="en-US" sz="1400" dirty="0" smtClean="0">
              <a:solidFill>
                <a:schemeClr val="tx2"/>
              </a:solidFill>
              <a:latin typeface="Verdana" pitchFamily="34" charset="0"/>
              <a:sym typeface="Symbol"/>
            </a:endParaRPr>
          </a:p>
          <a:p>
            <a:pPr algn="l" eaLnBrk="0" hangingPunct="0"/>
            <a:r>
              <a:rPr lang="en-US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CS</a:t>
            </a:r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, смещение </a:t>
            </a:r>
            <a:r>
              <a:rPr lang="en-US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EIP</a:t>
            </a: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gray">
          <a:xfrm>
            <a:off x="611560" y="3427413"/>
            <a:ext cx="34724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 smtClean="0">
                <a:solidFill>
                  <a:schemeClr val="tx2"/>
                </a:solidFill>
                <a:latin typeface="Verdana" pitchFamily="34" charset="0"/>
              </a:rPr>
              <a:t>CS</a:t>
            </a:r>
            <a:r>
              <a:rPr lang="en-US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A </a:t>
            </a:r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  <a:sym typeface="Symbol"/>
              </a:rPr>
              <a:t>баз. более привил. команды</a:t>
            </a: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gray">
          <a:xfrm>
            <a:off x="643960" y="2456518"/>
            <a:ext cx="36936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1400" dirty="0" smtClean="0">
                <a:solidFill>
                  <a:schemeClr val="tx2"/>
                </a:solidFill>
                <a:latin typeface="Verdana" pitchFamily="34" charset="0"/>
              </a:rPr>
              <a:t>EIP + </a:t>
            </a:r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</a:rPr>
              <a:t>А баз. = адрес сегмента более </a:t>
            </a:r>
          </a:p>
          <a:p>
            <a:pPr algn="l" eaLnBrk="0" hangingPunct="0"/>
            <a:r>
              <a:rPr lang="ru-RU" sz="1400" dirty="0" smtClean="0">
                <a:solidFill>
                  <a:schemeClr val="tx2"/>
                </a:solidFill>
                <a:latin typeface="Verdana" pitchFamily="34" charset="0"/>
              </a:rPr>
              <a:t>привилегированной программы</a:t>
            </a:r>
            <a:endParaRPr lang="en-US" sz="1400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2355202" y="6046993"/>
            <a:ext cx="4429606" cy="6222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smtClean="0">
                <a:latin typeface="Verdana" pitchFamily="34" charset="0"/>
              </a:rPr>
              <a:t>DPL</a:t>
            </a:r>
            <a:r>
              <a:rPr lang="ru-RU" b="1" dirty="0" smtClean="0">
                <a:latin typeface="Verdana" pitchFamily="34" charset="0"/>
              </a:rPr>
              <a:t> шлюза </a:t>
            </a:r>
            <a:r>
              <a:rPr lang="en-US" b="1" dirty="0" smtClean="0">
                <a:latin typeface="Verdana" pitchFamily="34" charset="0"/>
              </a:rPr>
              <a:t>=</a:t>
            </a:r>
            <a:r>
              <a:rPr lang="ru-RU" b="1" dirty="0" smtClean="0">
                <a:latin typeface="Verdana" pitchFamily="34" charset="0"/>
              </a:rPr>
              <a:t> 3</a:t>
            </a:r>
            <a:endParaRPr 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Последовательное обращение к более привилегированным программам </a:t>
            </a:r>
            <a:endParaRPr lang="ru-RU" sz="2400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3303"/>
            <a:ext cx="8640960" cy="54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1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РЕАЛИЗАЦИЯ - ОС  </a:t>
            </a:r>
            <a:r>
              <a:rPr lang="en-US" sz="3200" dirty="0" err="1" smtClean="0"/>
              <a:t>Multics</a:t>
            </a:r>
            <a:endParaRPr lang="en-US" sz="1800" dirty="0"/>
          </a:p>
        </p:txBody>
      </p: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1295400" y="1524000"/>
            <a:ext cx="6210300" cy="4495800"/>
            <a:chOff x="816" y="960"/>
            <a:chExt cx="3912" cy="2832"/>
          </a:xfrm>
        </p:grpSpPr>
        <p:sp>
          <p:nvSpPr>
            <p:cNvPr id="109571" name="Freeform 3"/>
            <p:cNvSpPr>
              <a:spLocks noEditPoints="1"/>
            </p:cNvSpPr>
            <p:nvPr/>
          </p:nvSpPr>
          <p:spPr bwMode="gray">
            <a:xfrm>
              <a:off x="912" y="124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9572" name="Group 4"/>
            <p:cNvGrpSpPr>
              <a:grpSpLocks/>
            </p:cNvGrpSpPr>
            <p:nvPr/>
          </p:nvGrpSpPr>
          <p:grpSpPr bwMode="auto">
            <a:xfrm>
              <a:off x="2160" y="2417"/>
              <a:ext cx="1248" cy="1279"/>
              <a:chOff x="1776" y="2417"/>
              <a:chExt cx="1248" cy="1279"/>
            </a:xfrm>
          </p:grpSpPr>
          <p:pic>
            <p:nvPicPr>
              <p:cNvPr id="109573" name="Picture 5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3353"/>
                <a:ext cx="1248" cy="3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74" name="Oval 6"/>
              <p:cNvSpPr>
                <a:spLocks noChangeArrowheads="1"/>
              </p:cNvSpPr>
              <p:nvPr/>
            </p:nvSpPr>
            <p:spPr bwMode="gray">
              <a:xfrm>
                <a:off x="1877" y="2417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75" name="Oval 7"/>
              <p:cNvSpPr>
                <a:spLocks noChangeArrowheads="1"/>
              </p:cNvSpPr>
              <p:nvPr/>
            </p:nvSpPr>
            <p:spPr bwMode="gray">
              <a:xfrm>
                <a:off x="1890" y="2423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76" name="Oval 8"/>
              <p:cNvSpPr>
                <a:spLocks noChangeArrowheads="1"/>
              </p:cNvSpPr>
              <p:nvPr/>
            </p:nvSpPr>
            <p:spPr bwMode="gray">
              <a:xfrm>
                <a:off x="1901" y="2433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77" name="Oval 9"/>
              <p:cNvSpPr>
                <a:spLocks noChangeArrowheads="1"/>
              </p:cNvSpPr>
              <p:nvPr/>
            </p:nvSpPr>
            <p:spPr bwMode="gray">
              <a:xfrm>
                <a:off x="1959" y="2461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grpSp>
          <p:nvGrpSpPr>
            <p:cNvPr id="109578" name="Group 10"/>
            <p:cNvGrpSpPr>
              <a:grpSpLocks/>
            </p:cNvGrpSpPr>
            <p:nvPr/>
          </p:nvGrpSpPr>
          <p:grpSpPr bwMode="auto">
            <a:xfrm>
              <a:off x="960" y="2188"/>
              <a:ext cx="1056" cy="1028"/>
              <a:chOff x="576" y="2188"/>
              <a:chExt cx="1056" cy="1028"/>
            </a:xfrm>
          </p:grpSpPr>
          <p:pic>
            <p:nvPicPr>
              <p:cNvPr id="109579" name="Picture 11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924"/>
                <a:ext cx="1056" cy="2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80" name="Oval 12"/>
              <p:cNvSpPr>
                <a:spLocks noChangeArrowheads="1"/>
              </p:cNvSpPr>
              <p:nvPr/>
            </p:nvSpPr>
            <p:spPr bwMode="gray">
              <a:xfrm>
                <a:off x="714" y="2188"/>
                <a:ext cx="860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81" name="Oval 13"/>
              <p:cNvSpPr>
                <a:spLocks noChangeArrowheads="1"/>
              </p:cNvSpPr>
              <p:nvPr/>
            </p:nvSpPr>
            <p:spPr bwMode="gray">
              <a:xfrm>
                <a:off x="725" y="2193"/>
                <a:ext cx="839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82" name="Oval 14"/>
              <p:cNvSpPr>
                <a:spLocks noChangeArrowheads="1"/>
              </p:cNvSpPr>
              <p:nvPr/>
            </p:nvSpPr>
            <p:spPr bwMode="gray">
              <a:xfrm>
                <a:off x="734" y="2201"/>
                <a:ext cx="798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83" name="Oval 15"/>
              <p:cNvSpPr>
                <a:spLocks noChangeArrowheads="1"/>
              </p:cNvSpPr>
              <p:nvPr/>
            </p:nvSpPr>
            <p:spPr bwMode="gray">
              <a:xfrm>
                <a:off x="780" y="2223"/>
                <a:ext cx="710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816" y="1326"/>
              <a:ext cx="864" cy="759"/>
              <a:chOff x="432" y="1326"/>
              <a:chExt cx="864" cy="759"/>
            </a:xfrm>
          </p:grpSpPr>
          <p:pic>
            <p:nvPicPr>
              <p:cNvPr id="109585" name="Picture 17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1847"/>
                <a:ext cx="864" cy="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86" name="Oval 18"/>
              <p:cNvSpPr>
                <a:spLocks noChangeArrowheads="1"/>
              </p:cNvSpPr>
              <p:nvPr/>
            </p:nvSpPr>
            <p:spPr bwMode="gray">
              <a:xfrm>
                <a:off x="560" y="1326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87" name="Oval 19"/>
              <p:cNvSpPr>
                <a:spLocks noChangeArrowheads="1"/>
              </p:cNvSpPr>
              <p:nvPr/>
            </p:nvSpPr>
            <p:spPr bwMode="gray">
              <a:xfrm>
                <a:off x="568" y="1329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88" name="Oval 20"/>
              <p:cNvSpPr>
                <a:spLocks noChangeArrowheads="1"/>
              </p:cNvSpPr>
              <p:nvPr/>
            </p:nvSpPr>
            <p:spPr bwMode="gray">
              <a:xfrm>
                <a:off x="575" y="1336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89" name="Oval 21"/>
              <p:cNvSpPr>
                <a:spLocks noChangeArrowheads="1"/>
              </p:cNvSpPr>
              <p:nvPr/>
            </p:nvSpPr>
            <p:spPr bwMode="gray">
              <a:xfrm>
                <a:off x="609" y="1352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grpSp>
          <p:nvGrpSpPr>
            <p:cNvPr id="109590" name="Group 22"/>
            <p:cNvGrpSpPr>
              <a:grpSpLocks/>
            </p:cNvGrpSpPr>
            <p:nvPr/>
          </p:nvGrpSpPr>
          <p:grpSpPr bwMode="auto">
            <a:xfrm>
              <a:off x="1824" y="960"/>
              <a:ext cx="672" cy="522"/>
              <a:chOff x="1440" y="960"/>
              <a:chExt cx="672" cy="522"/>
            </a:xfrm>
          </p:grpSpPr>
          <p:pic>
            <p:nvPicPr>
              <p:cNvPr id="109591" name="Picture 23" descr="Picture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0" y="1296"/>
                <a:ext cx="672" cy="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592" name="Oval 24"/>
              <p:cNvSpPr>
                <a:spLocks noChangeArrowheads="1"/>
              </p:cNvSpPr>
              <p:nvPr/>
            </p:nvSpPr>
            <p:spPr bwMode="gray">
              <a:xfrm>
                <a:off x="1565" y="96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gray">
              <a:xfrm>
                <a:off x="1571" y="96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gray">
              <a:xfrm>
                <a:off x="1575" y="96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09595" name="Oval 27"/>
              <p:cNvSpPr>
                <a:spLocks noChangeArrowheads="1"/>
              </p:cNvSpPr>
              <p:nvPr/>
            </p:nvSpPr>
            <p:spPr bwMode="gray">
              <a:xfrm>
                <a:off x="1598" y="97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2039" y="1101"/>
              <a:ext cx="2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1600" b="1" dirty="0" smtClean="0">
                  <a:solidFill>
                    <a:srgbClr val="000000"/>
                  </a:solidFill>
                </a:rPr>
                <a:t>…</a:t>
              </a:r>
              <a:endParaRPr lang="en-US" sz="2000" dirty="0"/>
            </a:p>
          </p:txBody>
        </p:sp>
        <p:sp>
          <p:nvSpPr>
            <p:cNvPr id="109597" name="Text Box 29"/>
            <p:cNvSpPr txBox="1">
              <a:spLocks noChangeArrowheads="1"/>
            </p:cNvSpPr>
            <p:nvPr/>
          </p:nvSpPr>
          <p:spPr bwMode="auto">
            <a:xfrm>
              <a:off x="929" y="1546"/>
              <a:ext cx="6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</a:rPr>
                <a:t>Ring </a:t>
              </a:r>
              <a:r>
                <a:rPr lang="en-US" b="1" dirty="0" smtClean="0">
                  <a:solidFill>
                    <a:srgbClr val="000000"/>
                  </a:solidFill>
                </a:rPr>
                <a:t>−</a:t>
              </a:r>
              <a:r>
                <a:rPr lang="ru-RU" b="1" dirty="0" smtClean="0">
                  <a:solidFill>
                    <a:srgbClr val="000000"/>
                  </a:solidFill>
                </a:rPr>
                <a:t> 2</a:t>
              </a:r>
              <a:endParaRPr lang="en-US" dirty="0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146" y="2490"/>
              <a:ext cx="74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 dirty="0" smtClean="0"/>
                <a:t>Ring −</a:t>
              </a:r>
              <a:r>
                <a:rPr lang="ru-RU" sz="2000" b="1" dirty="0" smtClean="0"/>
                <a:t> 1</a:t>
              </a:r>
              <a:endParaRPr lang="en-US" sz="2000" b="1" dirty="0"/>
            </a:p>
          </p:txBody>
        </p:sp>
        <p:sp>
          <p:nvSpPr>
            <p:cNvPr id="109599" name="Text Box 31"/>
            <p:cNvSpPr txBox="1">
              <a:spLocks noChangeArrowheads="1"/>
            </p:cNvSpPr>
            <p:nvPr/>
          </p:nvSpPr>
          <p:spPr bwMode="auto">
            <a:xfrm>
              <a:off x="2317" y="2812"/>
              <a:ext cx="9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Ring </a:t>
              </a:r>
              <a:r>
                <a:rPr lang="en-US" sz="2800" dirty="0" smtClean="0">
                  <a:solidFill>
                    <a:srgbClr val="000000"/>
                  </a:solidFill>
                </a:rPr>
                <a:t>−</a:t>
              </a:r>
              <a:r>
                <a:rPr lang="ru-RU" sz="2800" dirty="0" smtClean="0">
                  <a:solidFill>
                    <a:srgbClr val="000000"/>
                  </a:solidFill>
                </a:rPr>
                <a:t> 0</a:t>
              </a:r>
              <a:endParaRPr lang="en-US" dirty="0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048" y="1668"/>
              <a:ext cx="168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ru-RU" sz="280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Восемь колец защиты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1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РЕАЛИЗАЦИЯ – ОС </a:t>
            </a:r>
            <a:r>
              <a:rPr lang="en-US" sz="3200" dirty="0" smtClean="0"/>
              <a:t>OS/2</a:t>
            </a:r>
            <a:endParaRPr lang="en-US" sz="1800" dirty="0"/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1509713" y="1752600"/>
            <a:ext cx="1766888" cy="4267200"/>
            <a:chOff x="951" y="1104"/>
            <a:chExt cx="1113" cy="2688"/>
          </a:xfrm>
        </p:grpSpPr>
        <p:sp>
          <p:nvSpPr>
            <p:cNvPr id="105476" name="AutoShape 4"/>
            <p:cNvSpPr>
              <a:spLocks noChangeArrowheads="1"/>
            </p:cNvSpPr>
            <p:nvPr/>
          </p:nvSpPr>
          <p:spPr bwMode="gray">
            <a:xfrm>
              <a:off x="1008" y="2112"/>
              <a:ext cx="1008" cy="1680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chemeClr val="accent2">
                    <a:gamma/>
                    <a:shade val="5764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477" name="Text Box 5"/>
            <p:cNvSpPr txBox="1">
              <a:spLocks noChangeArrowheads="1"/>
            </p:cNvSpPr>
            <p:nvPr/>
          </p:nvSpPr>
          <p:spPr bwMode="gray">
            <a:xfrm>
              <a:off x="1194" y="2562"/>
              <a:ext cx="6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Код ОС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5478" name="AutoShape 6"/>
            <p:cNvSpPr>
              <a:spLocks noChangeArrowheads="1"/>
            </p:cNvSpPr>
            <p:nvPr/>
          </p:nvSpPr>
          <p:spPr bwMode="gray">
            <a:xfrm>
              <a:off x="960" y="1104"/>
              <a:ext cx="1104" cy="1296"/>
            </a:xfrm>
            <a:prstGeom prst="roundRect">
              <a:avLst>
                <a:gd name="adj" fmla="val 17509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479" name="AutoShape 7"/>
            <p:cNvSpPr>
              <a:spLocks noChangeArrowheads="1"/>
            </p:cNvSpPr>
            <p:nvPr/>
          </p:nvSpPr>
          <p:spPr bwMode="gray">
            <a:xfrm>
              <a:off x="986" y="2044"/>
              <a:ext cx="1056" cy="32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480" name="AutoShape 8"/>
            <p:cNvSpPr>
              <a:spLocks noChangeArrowheads="1"/>
            </p:cNvSpPr>
            <p:nvPr/>
          </p:nvSpPr>
          <p:spPr bwMode="gray">
            <a:xfrm>
              <a:off x="986" y="1118"/>
              <a:ext cx="1056" cy="32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tint val="33333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gray">
            <a:xfrm>
              <a:off x="951" y="1315"/>
              <a:ext cx="1104" cy="4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RING0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5482" name="AutoShape 10"/>
            <p:cNvSpPr>
              <a:spLocks noChangeArrowheads="1"/>
            </p:cNvSpPr>
            <p:nvPr/>
          </p:nvSpPr>
          <p:spPr bwMode="gray">
            <a:xfrm flipV="1">
              <a:off x="1077" y="3582"/>
              <a:ext cx="864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5451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05483" name="Group 11"/>
          <p:cNvGrpSpPr>
            <a:grpSpLocks/>
          </p:cNvGrpSpPr>
          <p:nvPr/>
        </p:nvGrpSpPr>
        <p:grpSpPr bwMode="auto">
          <a:xfrm>
            <a:off x="6059486" y="2438400"/>
            <a:ext cx="1774824" cy="3581400"/>
            <a:chOff x="3817" y="1536"/>
            <a:chExt cx="1118" cy="2256"/>
          </a:xfrm>
        </p:grpSpPr>
        <p:sp>
          <p:nvSpPr>
            <p:cNvPr id="105484" name="AutoShape 12"/>
            <p:cNvSpPr>
              <a:spLocks noChangeArrowheads="1"/>
            </p:cNvSpPr>
            <p:nvPr/>
          </p:nvSpPr>
          <p:spPr bwMode="gray">
            <a:xfrm>
              <a:off x="3856" y="2400"/>
              <a:ext cx="1008" cy="1392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485" name="Text Box 13"/>
            <p:cNvSpPr txBox="1">
              <a:spLocks noChangeArrowheads="1"/>
            </p:cNvSpPr>
            <p:nvPr/>
          </p:nvSpPr>
          <p:spPr bwMode="gray">
            <a:xfrm>
              <a:off x="3869" y="2812"/>
              <a:ext cx="9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Прикладные</a:t>
              </a:r>
            </a:p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программы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05486" name="Group 14"/>
            <p:cNvGrpSpPr>
              <a:grpSpLocks/>
            </p:cNvGrpSpPr>
            <p:nvPr/>
          </p:nvGrpSpPr>
          <p:grpSpPr bwMode="auto">
            <a:xfrm>
              <a:off x="3817" y="1536"/>
              <a:ext cx="1079" cy="1198"/>
              <a:chOff x="3696" y="1682"/>
              <a:chExt cx="1363" cy="1800"/>
            </a:xfrm>
          </p:grpSpPr>
          <p:sp>
            <p:nvSpPr>
              <p:cNvPr id="105487" name="AutoShape 15"/>
              <p:cNvSpPr>
                <a:spLocks noChangeArrowheads="1"/>
              </p:cNvSpPr>
              <p:nvPr/>
            </p:nvSpPr>
            <p:spPr bwMode="gray">
              <a:xfrm>
                <a:off x="3696" y="1682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5488" name="AutoShape 16"/>
              <p:cNvSpPr>
                <a:spLocks noChangeArrowheads="1"/>
              </p:cNvSpPr>
              <p:nvPr/>
            </p:nvSpPr>
            <p:spPr bwMode="gray">
              <a:xfrm>
                <a:off x="3728" y="2987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tint val="42353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5489" name="AutoShape 17"/>
              <p:cNvSpPr>
                <a:spLocks noChangeArrowheads="1"/>
              </p:cNvSpPr>
              <p:nvPr/>
            </p:nvSpPr>
            <p:spPr bwMode="gray">
              <a:xfrm>
                <a:off x="3728" y="1701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42353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05490" name="Text Box 18"/>
            <p:cNvSpPr txBox="1">
              <a:spLocks noChangeArrowheads="1"/>
            </p:cNvSpPr>
            <p:nvPr/>
          </p:nvSpPr>
          <p:spPr bwMode="gray">
            <a:xfrm>
              <a:off x="3831" y="1824"/>
              <a:ext cx="1104" cy="4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40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RING3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5491" name="AutoShape 19"/>
            <p:cNvSpPr>
              <a:spLocks noChangeArrowheads="1"/>
            </p:cNvSpPr>
            <p:nvPr/>
          </p:nvSpPr>
          <p:spPr bwMode="gray">
            <a:xfrm flipV="1">
              <a:off x="3936" y="3600"/>
              <a:ext cx="864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36471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05492" name="Group 20"/>
          <p:cNvGrpSpPr>
            <a:grpSpLocks/>
          </p:cNvGrpSpPr>
          <p:nvPr/>
        </p:nvGrpSpPr>
        <p:grpSpPr bwMode="auto">
          <a:xfrm>
            <a:off x="3773489" y="2057400"/>
            <a:ext cx="1855788" cy="3962400"/>
            <a:chOff x="2377" y="1296"/>
            <a:chExt cx="1169" cy="2496"/>
          </a:xfrm>
        </p:grpSpPr>
        <p:sp>
          <p:nvSpPr>
            <p:cNvPr id="105493" name="AutoShape 21"/>
            <p:cNvSpPr>
              <a:spLocks noChangeArrowheads="1"/>
            </p:cNvSpPr>
            <p:nvPr/>
          </p:nvSpPr>
          <p:spPr bwMode="gray">
            <a:xfrm>
              <a:off x="2464" y="2304"/>
              <a:ext cx="1008" cy="1488"/>
            </a:xfrm>
            <a:prstGeom prst="roundRect">
              <a:avLst>
                <a:gd name="adj" fmla="val 7935"/>
              </a:avLst>
            </a:prstGeom>
            <a:gradFill rotWithShape="1">
              <a:gsLst>
                <a:gs pos="0">
                  <a:schemeClr val="hlink">
                    <a:gamma/>
                    <a:shade val="60784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5494" name="Group 22"/>
            <p:cNvGrpSpPr>
              <a:grpSpLocks/>
            </p:cNvGrpSpPr>
            <p:nvPr/>
          </p:nvGrpSpPr>
          <p:grpSpPr bwMode="auto">
            <a:xfrm>
              <a:off x="2416" y="1296"/>
              <a:ext cx="1088" cy="1248"/>
              <a:chOff x="5392" y="229"/>
              <a:chExt cx="1363" cy="1800"/>
            </a:xfrm>
          </p:grpSpPr>
          <p:sp>
            <p:nvSpPr>
              <p:cNvPr id="105495" name="AutoShape 23"/>
              <p:cNvSpPr>
                <a:spLocks noChangeArrowheads="1"/>
              </p:cNvSpPr>
              <p:nvPr/>
            </p:nvSpPr>
            <p:spPr bwMode="gray">
              <a:xfrm>
                <a:off x="5392" y="229"/>
                <a:ext cx="1363" cy="1800"/>
              </a:xfrm>
              <a:prstGeom prst="roundRect">
                <a:avLst>
                  <a:gd name="adj" fmla="val 17509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5496" name="AutoShape 24"/>
              <p:cNvSpPr>
                <a:spLocks noChangeArrowheads="1"/>
              </p:cNvSpPr>
              <p:nvPr/>
            </p:nvSpPr>
            <p:spPr bwMode="gray">
              <a:xfrm>
                <a:off x="5424" y="1536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63529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5497" name="AutoShape 25"/>
              <p:cNvSpPr>
                <a:spLocks noChangeArrowheads="1"/>
              </p:cNvSpPr>
              <p:nvPr/>
            </p:nvSpPr>
            <p:spPr bwMode="gray">
              <a:xfrm>
                <a:off x="5424" y="250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05498" name="Text Box 26"/>
            <p:cNvSpPr txBox="1">
              <a:spLocks noChangeArrowheads="1"/>
            </p:cNvSpPr>
            <p:nvPr/>
          </p:nvSpPr>
          <p:spPr bwMode="gray">
            <a:xfrm>
              <a:off x="2377" y="2614"/>
              <a:ext cx="1169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Специальные </a:t>
              </a:r>
            </a:p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процедуры </a:t>
              </a:r>
            </a:p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для обращения</a:t>
              </a:r>
            </a:p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 к устройствам</a:t>
              </a:r>
            </a:p>
            <a:p>
              <a:pPr eaLnBrk="0" hangingPunct="0"/>
              <a:r>
                <a:rPr lang="ru-RU" dirty="0" smtClean="0">
                  <a:solidFill>
                    <a:srgbClr val="FFFFFF"/>
                  </a:solidFill>
                </a:rPr>
                <a:t> ввода/вывода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5499" name="Text Box 27"/>
            <p:cNvSpPr txBox="1">
              <a:spLocks noChangeArrowheads="1"/>
            </p:cNvSpPr>
            <p:nvPr/>
          </p:nvSpPr>
          <p:spPr bwMode="gray">
            <a:xfrm>
              <a:off x="2607" y="1584"/>
              <a:ext cx="709" cy="29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RING1</a:t>
              </a:r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5500" name="AutoShape 28"/>
            <p:cNvSpPr>
              <a:spLocks noChangeArrowheads="1"/>
            </p:cNvSpPr>
            <p:nvPr/>
          </p:nvSpPr>
          <p:spPr bwMode="gray">
            <a:xfrm flipV="1">
              <a:off x="2544" y="3600"/>
              <a:ext cx="864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45490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172200" y="1297781"/>
            <a:ext cx="2667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Три кольца защиты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РЕАЛИЗАЦИЯ ОС </a:t>
            </a:r>
            <a:r>
              <a:rPr lang="en-US" dirty="0" smtClean="0"/>
              <a:t>UNIX</a:t>
            </a:r>
            <a:endParaRPr lang="en-US" dirty="0"/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>
            <a:off x="800822" y="1524000"/>
            <a:ext cx="7298546" cy="5005160"/>
            <a:chOff x="413" y="873"/>
            <a:chExt cx="4771" cy="3371"/>
          </a:xfrm>
        </p:grpSpPr>
        <p:sp>
          <p:nvSpPr>
            <p:cNvPr id="96260" name="Oval 4"/>
            <p:cNvSpPr>
              <a:spLocks noChangeArrowheads="1"/>
            </p:cNvSpPr>
            <p:nvPr/>
          </p:nvSpPr>
          <p:spPr bwMode="auto">
            <a:xfrm>
              <a:off x="1632" y="1344"/>
              <a:ext cx="2544" cy="2496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6261" name="Group 5"/>
            <p:cNvGrpSpPr>
              <a:grpSpLocks/>
            </p:cNvGrpSpPr>
            <p:nvPr/>
          </p:nvGrpSpPr>
          <p:grpSpPr bwMode="auto">
            <a:xfrm>
              <a:off x="2256" y="1968"/>
              <a:ext cx="1296" cy="1344"/>
              <a:chOff x="2016" y="1920"/>
              <a:chExt cx="1680" cy="1680"/>
            </a:xfrm>
          </p:grpSpPr>
          <p:sp>
            <p:nvSpPr>
              <p:cNvPr id="96262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6263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6264" name="Text Box 8"/>
            <p:cNvSpPr txBox="1">
              <a:spLocks noChangeArrowheads="1"/>
            </p:cNvSpPr>
            <p:nvPr/>
          </p:nvSpPr>
          <p:spPr bwMode="gray">
            <a:xfrm>
              <a:off x="2267" y="2355"/>
              <a:ext cx="1288" cy="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RING0</a:t>
              </a:r>
            </a:p>
            <a:p>
              <a:pPr eaLnBrk="0" hangingPunct="0"/>
              <a:r>
                <a:rPr lang="ru-RU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супервизор</a:t>
              </a:r>
              <a:endPara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6265" name="Group 9"/>
            <p:cNvGrpSpPr>
              <a:grpSpLocks/>
            </p:cNvGrpSpPr>
            <p:nvPr/>
          </p:nvGrpSpPr>
          <p:grpSpPr bwMode="auto">
            <a:xfrm>
              <a:off x="2640" y="1104"/>
              <a:ext cx="432" cy="415"/>
              <a:chOff x="2640" y="1088"/>
              <a:chExt cx="432" cy="415"/>
            </a:xfrm>
          </p:grpSpPr>
          <p:grpSp>
            <p:nvGrpSpPr>
              <p:cNvPr id="96266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6267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6268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6269" name="Text Box 13"/>
              <p:cNvSpPr txBox="1">
                <a:spLocks noChangeArrowheads="1"/>
              </p:cNvSpPr>
              <p:nvPr/>
            </p:nvSpPr>
            <p:spPr bwMode="gray">
              <a:xfrm>
                <a:off x="2734" y="1152"/>
                <a:ext cx="264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ru-RU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1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96270" name="Group 14"/>
            <p:cNvGrpSpPr>
              <a:grpSpLocks/>
            </p:cNvGrpSpPr>
            <p:nvPr/>
          </p:nvGrpSpPr>
          <p:grpSpPr bwMode="auto">
            <a:xfrm>
              <a:off x="2236" y="3191"/>
              <a:ext cx="201" cy="176"/>
              <a:chOff x="2236" y="3191"/>
              <a:chExt cx="201" cy="176"/>
            </a:xfrm>
          </p:grpSpPr>
          <p:sp>
            <p:nvSpPr>
              <p:cNvPr id="96271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6272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96273" name="Group 17"/>
            <p:cNvGrpSpPr>
              <a:grpSpLocks/>
            </p:cNvGrpSpPr>
            <p:nvPr/>
          </p:nvGrpSpPr>
          <p:grpSpPr bwMode="auto">
            <a:xfrm>
              <a:off x="1824" y="3357"/>
              <a:ext cx="432" cy="432"/>
              <a:chOff x="1824" y="3357"/>
              <a:chExt cx="432" cy="432"/>
            </a:xfrm>
          </p:grpSpPr>
          <p:grpSp>
            <p:nvGrpSpPr>
              <p:cNvPr id="96274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6275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6276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6277" name="Text Box 21"/>
              <p:cNvSpPr txBox="1">
                <a:spLocks noChangeArrowheads="1"/>
              </p:cNvSpPr>
              <p:nvPr/>
            </p:nvSpPr>
            <p:spPr bwMode="gray">
              <a:xfrm>
                <a:off x="1903" y="3438"/>
                <a:ext cx="264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ru-RU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2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96282" name="Text Box 26"/>
            <p:cNvSpPr txBox="1">
              <a:spLocks noChangeArrowheads="1"/>
            </p:cNvSpPr>
            <p:nvPr/>
          </p:nvSpPr>
          <p:spPr bwMode="gray">
            <a:xfrm>
              <a:off x="4088" y="2028"/>
              <a:ext cx="12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grpSp>
          <p:nvGrpSpPr>
            <p:cNvPr id="96283" name="Group 27"/>
            <p:cNvGrpSpPr>
              <a:grpSpLocks/>
            </p:cNvGrpSpPr>
            <p:nvPr/>
          </p:nvGrpSpPr>
          <p:grpSpPr bwMode="auto">
            <a:xfrm>
              <a:off x="3552" y="3360"/>
              <a:ext cx="412" cy="392"/>
              <a:chOff x="3552" y="3339"/>
              <a:chExt cx="412" cy="392"/>
            </a:xfrm>
          </p:grpSpPr>
          <p:grpSp>
            <p:nvGrpSpPr>
              <p:cNvPr id="96284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6285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6286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6287" name="Text Box 31"/>
              <p:cNvSpPr txBox="1">
                <a:spLocks noChangeArrowheads="1"/>
              </p:cNvSpPr>
              <p:nvPr/>
            </p:nvSpPr>
            <p:spPr bwMode="gray">
              <a:xfrm>
                <a:off x="3646" y="3360"/>
                <a:ext cx="264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ru-RU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3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sp>
          <p:nvSpPr>
            <p:cNvPr id="96293" name="Oval 37"/>
            <p:cNvSpPr>
              <a:spLocks noChangeArrowheads="1"/>
            </p:cNvSpPr>
            <p:nvPr/>
          </p:nvSpPr>
          <p:spPr bwMode="gray">
            <a:xfrm rot="18227093">
              <a:off x="3507" y="3261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6294" name="Oval 38"/>
            <p:cNvSpPr>
              <a:spLocks noChangeArrowheads="1"/>
            </p:cNvSpPr>
            <p:nvPr/>
          </p:nvSpPr>
          <p:spPr bwMode="gray">
            <a:xfrm rot="18227093">
              <a:off x="3411" y="3165"/>
              <a:ext cx="82" cy="87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96298" name="Group 42"/>
            <p:cNvGrpSpPr>
              <a:grpSpLocks/>
            </p:cNvGrpSpPr>
            <p:nvPr/>
          </p:nvGrpSpPr>
          <p:grpSpPr bwMode="auto">
            <a:xfrm>
              <a:off x="2832" y="1612"/>
              <a:ext cx="87" cy="260"/>
              <a:chOff x="2832" y="1612"/>
              <a:chExt cx="87" cy="260"/>
            </a:xfrm>
          </p:grpSpPr>
          <p:sp>
            <p:nvSpPr>
              <p:cNvPr id="96299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6300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96304" name="Text Box 48"/>
            <p:cNvSpPr txBox="1">
              <a:spLocks noChangeArrowheads="1"/>
            </p:cNvSpPr>
            <p:nvPr/>
          </p:nvSpPr>
          <p:spPr bwMode="auto">
            <a:xfrm>
              <a:off x="2256" y="873"/>
              <a:ext cx="120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ru-RU" b="1" dirty="0" smtClean="0"/>
                <a:t>Утилиты</a:t>
              </a:r>
              <a:endParaRPr lang="en-US" b="1" dirty="0"/>
            </a:p>
          </p:txBody>
        </p:sp>
        <p:sp>
          <p:nvSpPr>
            <p:cNvPr id="96306" name="Text Box 50"/>
            <p:cNvSpPr txBox="1">
              <a:spLocks noChangeArrowheads="1"/>
            </p:cNvSpPr>
            <p:nvPr/>
          </p:nvSpPr>
          <p:spPr bwMode="auto">
            <a:xfrm>
              <a:off x="413" y="3249"/>
              <a:ext cx="1200" cy="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ru-RU" b="1" dirty="0" smtClean="0"/>
                <a:t>Драйвера, СУБД,</a:t>
              </a:r>
            </a:p>
            <a:p>
              <a:pPr eaLnBrk="0" hangingPunct="0"/>
              <a:r>
                <a:rPr lang="ru-RU" b="1" dirty="0" smtClean="0"/>
                <a:t>Системы программирования</a:t>
              </a:r>
              <a:endParaRPr lang="en-US" b="1" dirty="0"/>
            </a:p>
          </p:txBody>
        </p:sp>
        <p:sp>
          <p:nvSpPr>
            <p:cNvPr id="96307" name="Text Box 51"/>
            <p:cNvSpPr txBox="1">
              <a:spLocks noChangeArrowheads="1"/>
            </p:cNvSpPr>
            <p:nvPr/>
          </p:nvSpPr>
          <p:spPr bwMode="auto">
            <a:xfrm>
              <a:off x="3984" y="3504"/>
              <a:ext cx="120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ru-RU" b="1" dirty="0" smtClean="0"/>
                <a:t>Прикладные программы пользователя</a:t>
              </a:r>
              <a:endParaRPr lang="en-US" b="1" dirty="0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2754850" y="3262764"/>
            <a:ext cx="10406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/>
              <a:t>USER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06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РЕАЛИЗАЦИЯ – </a:t>
            </a:r>
            <a:r>
              <a:rPr lang="en-US" dirty="0" smtClean="0"/>
              <a:t>Windows NT</a:t>
            </a:r>
            <a:endParaRPr lang="en-US" dirty="0"/>
          </a:p>
        </p:txBody>
      </p: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338391" y="1235205"/>
            <a:ext cx="8688472" cy="5469322"/>
            <a:chOff x="791" y="1296"/>
            <a:chExt cx="4228" cy="2448"/>
          </a:xfrm>
        </p:grpSpPr>
        <p:sp>
          <p:nvSpPr>
            <p:cNvPr id="31" name="Freeform 4"/>
            <p:cNvSpPr>
              <a:spLocks noEditPoints="1"/>
            </p:cNvSpPr>
            <p:nvPr/>
          </p:nvSpPr>
          <p:spPr bwMode="gray">
            <a:xfrm rot="20241944">
              <a:off x="1256" y="2088"/>
              <a:ext cx="2937" cy="956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rgbClr val="AAC1D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092" name="Freeform 4"/>
            <p:cNvSpPr>
              <a:spLocks noEditPoints="1"/>
            </p:cNvSpPr>
            <p:nvPr/>
          </p:nvSpPr>
          <p:spPr bwMode="gray">
            <a:xfrm rot="20241944">
              <a:off x="909" y="1831"/>
              <a:ext cx="3958" cy="1515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9107" name="Oval 19"/>
            <p:cNvSpPr>
              <a:spLocks noChangeArrowheads="1"/>
            </p:cNvSpPr>
            <p:nvPr/>
          </p:nvSpPr>
          <p:spPr bwMode="auto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108" name="Oval 20"/>
            <p:cNvSpPr>
              <a:spLocks noChangeArrowheads="1"/>
            </p:cNvSpPr>
            <p:nvPr/>
          </p:nvSpPr>
          <p:spPr bwMode="auto">
            <a:xfrm rot="20056323">
              <a:off x="4347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109" name="Oval 21"/>
            <p:cNvSpPr>
              <a:spLocks noChangeArrowheads="1"/>
            </p:cNvSpPr>
            <p:nvPr/>
          </p:nvSpPr>
          <p:spPr bwMode="auto">
            <a:xfrm rot="20056323">
              <a:off x="1789" y="3457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110" name="Oval 22"/>
            <p:cNvSpPr>
              <a:spLocks noChangeArrowheads="1"/>
            </p:cNvSpPr>
            <p:nvPr/>
          </p:nvSpPr>
          <p:spPr bwMode="auto">
            <a:xfrm rot="20056323">
              <a:off x="3366" y="313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111" name="Oval 23"/>
            <p:cNvSpPr>
              <a:spLocks noChangeArrowheads="1"/>
            </p:cNvSpPr>
            <p:nvPr/>
          </p:nvSpPr>
          <p:spPr bwMode="auto">
            <a:xfrm rot="20056323">
              <a:off x="1373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093" name="Oval 5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094" name="Oval 6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095" name="Oval 7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096" name="Oval 8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097" name="Oval 9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 b="1"/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white">
            <a:xfrm>
              <a:off x="2403" y="1572"/>
              <a:ext cx="724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ru-RU" sz="1200" b="1" dirty="0" smtClean="0">
                  <a:solidFill>
                    <a:schemeClr val="bg1"/>
                  </a:solidFill>
                  <a:latin typeface="Verdana" pitchFamily="34" charset="0"/>
                </a:rPr>
                <a:t>Приложение 1</a:t>
              </a:r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1905" y="2331"/>
              <a:ext cx="191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dirty="0" smtClean="0"/>
                <a:t>RING0 – </a:t>
              </a:r>
              <a:r>
                <a:rPr lang="ru-RU" sz="2000" b="1" dirty="0" smtClean="0"/>
                <a:t>ядро ОС и системные драйверы</a:t>
              </a:r>
              <a:endParaRPr lang="en-US" sz="2000" b="1" dirty="0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791" y="1379"/>
              <a:ext cx="145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dirty="0" smtClean="0"/>
                <a:t>RING3</a:t>
              </a:r>
              <a:r>
                <a:rPr lang="ru-RU" sz="2000" b="1" dirty="0" smtClean="0"/>
                <a:t> – все запущенные приложения</a:t>
              </a:r>
              <a:endParaRPr lang="en-US" sz="2000" b="1" dirty="0"/>
            </a:p>
          </p:txBody>
        </p:sp>
      </p:grpSp>
      <p:sp>
        <p:nvSpPr>
          <p:cNvPr id="27" name="Text Box 11"/>
          <p:cNvSpPr txBox="1">
            <a:spLocks noChangeArrowheads="1"/>
          </p:cNvSpPr>
          <p:nvPr/>
        </p:nvSpPr>
        <p:spPr bwMode="white">
          <a:xfrm>
            <a:off x="7010924" y="2193677"/>
            <a:ext cx="14879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200" b="1" dirty="0" smtClean="0">
                <a:solidFill>
                  <a:schemeClr val="bg1"/>
                </a:solidFill>
                <a:latin typeface="Verdana" pitchFamily="34" charset="0"/>
              </a:rPr>
              <a:t>Приложение 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white">
          <a:xfrm>
            <a:off x="4951834" y="5160854"/>
            <a:ext cx="14879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200" b="1" dirty="0" smtClean="0">
                <a:solidFill>
                  <a:schemeClr val="bg1"/>
                </a:solidFill>
                <a:latin typeface="Verdana" pitchFamily="34" charset="0"/>
              </a:rPr>
              <a:t>Приложение 3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white">
          <a:xfrm>
            <a:off x="1746058" y="5843243"/>
            <a:ext cx="14879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200" b="1" dirty="0" smtClean="0">
                <a:solidFill>
                  <a:schemeClr val="bg1"/>
                </a:solidFill>
                <a:latin typeface="Verdana" pitchFamily="34" charset="0"/>
              </a:rPr>
              <a:t>Приложение 4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white">
          <a:xfrm>
            <a:off x="1256972" y="3769926"/>
            <a:ext cx="3529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817" dir="27080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1200" b="1" dirty="0" smtClean="0">
                <a:solidFill>
                  <a:schemeClr val="bg1"/>
                </a:solidFill>
                <a:latin typeface="Verdana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31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672"/>
            <a:ext cx="7391400" cy="487363"/>
          </a:xfrm>
        </p:spPr>
        <p:txBody>
          <a:bodyPr/>
          <a:lstStyle/>
          <a:p>
            <a:r>
              <a:rPr lang="ru-RU" sz="1600" dirty="0" smtClean="0"/>
              <a:t>Защита области памяти одной программы от попыток записи в нее со стороны других программ</a:t>
            </a:r>
            <a:endParaRPr lang="en-US" sz="3200" dirty="0"/>
          </a:p>
        </p:txBody>
      </p:sp>
      <p:grpSp>
        <p:nvGrpSpPr>
          <p:cNvPr id="114691" name="Group 3"/>
          <p:cNvGrpSpPr>
            <a:grpSpLocks/>
          </p:cNvGrpSpPr>
          <p:nvPr/>
        </p:nvGrpSpPr>
        <p:grpSpPr bwMode="auto">
          <a:xfrm>
            <a:off x="1712912" y="1474788"/>
            <a:ext cx="5830885" cy="5078412"/>
            <a:chOff x="740" y="768"/>
            <a:chExt cx="3673" cy="3199"/>
          </a:xfrm>
        </p:grpSpPr>
        <p:sp>
          <p:nvSpPr>
            <p:cNvPr id="114692" name="Oval 4"/>
            <p:cNvSpPr>
              <a:spLocks noChangeArrowheads="1"/>
            </p:cNvSpPr>
            <p:nvPr/>
          </p:nvSpPr>
          <p:spPr bwMode="auto">
            <a:xfrm>
              <a:off x="3234" y="1310"/>
              <a:ext cx="468" cy="13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693" name="Oval 5"/>
            <p:cNvSpPr>
              <a:spLocks noChangeArrowheads="1"/>
            </p:cNvSpPr>
            <p:nvPr/>
          </p:nvSpPr>
          <p:spPr bwMode="auto">
            <a:xfrm>
              <a:off x="2424" y="2372"/>
              <a:ext cx="792" cy="22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694" name="Oval 6"/>
            <p:cNvSpPr>
              <a:spLocks noChangeArrowheads="1"/>
            </p:cNvSpPr>
            <p:nvPr/>
          </p:nvSpPr>
          <p:spPr bwMode="auto">
            <a:xfrm>
              <a:off x="3264" y="3648"/>
              <a:ext cx="1149" cy="31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695" name="Oval 7"/>
            <p:cNvSpPr>
              <a:spLocks noChangeArrowheads="1"/>
            </p:cNvSpPr>
            <p:nvPr/>
          </p:nvSpPr>
          <p:spPr bwMode="auto">
            <a:xfrm>
              <a:off x="912" y="2789"/>
              <a:ext cx="933" cy="25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696" name="Rectangle 8"/>
            <p:cNvSpPr>
              <a:spLocks noChangeArrowheads="1"/>
            </p:cNvSpPr>
            <p:nvPr/>
          </p:nvSpPr>
          <p:spPr bwMode="gray">
            <a:xfrm rot="13770025">
              <a:off x="2951" y="2306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697" name="Rectangle 9"/>
            <p:cNvSpPr>
              <a:spLocks noChangeArrowheads="1"/>
            </p:cNvSpPr>
            <p:nvPr/>
          </p:nvSpPr>
          <p:spPr bwMode="gray">
            <a:xfrm rot="-743917">
              <a:off x="1698" y="2021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14698" name="Group 10"/>
            <p:cNvGrpSpPr>
              <a:grpSpLocks/>
            </p:cNvGrpSpPr>
            <p:nvPr/>
          </p:nvGrpSpPr>
          <p:grpSpPr bwMode="auto">
            <a:xfrm>
              <a:off x="2289" y="1186"/>
              <a:ext cx="1014" cy="1169"/>
              <a:chOff x="2433" y="1234"/>
              <a:chExt cx="1014" cy="1169"/>
            </a:xfrm>
          </p:grpSpPr>
          <p:sp>
            <p:nvSpPr>
              <p:cNvPr id="114699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114700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114701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14702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14703" name="Text Box 15"/>
              <p:cNvSpPr txBox="1">
                <a:spLocks noChangeArrowheads="1"/>
              </p:cNvSpPr>
              <p:nvPr/>
            </p:nvSpPr>
            <p:spPr bwMode="gray">
              <a:xfrm>
                <a:off x="2725" y="1837"/>
                <a:ext cx="4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ru-RU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ОП</a:t>
                </a:r>
                <a:endPara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14704" name="Group 16"/>
            <p:cNvGrpSpPr>
              <a:grpSpLocks/>
            </p:cNvGrpSpPr>
            <p:nvPr/>
          </p:nvGrpSpPr>
          <p:grpSpPr bwMode="auto">
            <a:xfrm>
              <a:off x="3165" y="768"/>
              <a:ext cx="600" cy="543"/>
              <a:chOff x="3309" y="816"/>
              <a:chExt cx="600" cy="543"/>
            </a:xfrm>
          </p:grpSpPr>
          <p:grpSp>
            <p:nvGrpSpPr>
              <p:cNvPr id="114705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114706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14707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14708" name="Text Box 20"/>
              <p:cNvSpPr txBox="1">
                <a:spLocks noChangeArrowheads="1"/>
              </p:cNvSpPr>
              <p:nvPr/>
            </p:nvSpPr>
            <p:spPr bwMode="gray">
              <a:xfrm>
                <a:off x="3309" y="1025"/>
                <a:ext cx="600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ru-RU" sz="900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Программа 1</a:t>
                </a:r>
                <a:endParaRPr lang="en-US" sz="9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  <p:grpSp>
          <p:nvGrpSpPr>
            <p:cNvPr id="114709" name="Group 21"/>
            <p:cNvGrpSpPr>
              <a:grpSpLocks/>
            </p:cNvGrpSpPr>
            <p:nvPr/>
          </p:nvGrpSpPr>
          <p:grpSpPr bwMode="auto">
            <a:xfrm>
              <a:off x="740" y="1603"/>
              <a:ext cx="1147" cy="1128"/>
              <a:chOff x="884" y="1651"/>
              <a:chExt cx="1147" cy="1128"/>
            </a:xfrm>
          </p:grpSpPr>
          <p:grpSp>
            <p:nvGrpSpPr>
              <p:cNvPr id="114710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114711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14712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14713" name="Text Box 25"/>
              <p:cNvSpPr txBox="1">
                <a:spLocks noChangeArrowheads="1"/>
              </p:cNvSpPr>
              <p:nvPr/>
            </p:nvSpPr>
            <p:spPr bwMode="gray">
              <a:xfrm>
                <a:off x="884" y="2152"/>
                <a:ext cx="11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ru-RU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Программа 2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14714" name="Group 26"/>
            <p:cNvGrpSpPr>
              <a:grpSpLocks/>
            </p:cNvGrpSpPr>
            <p:nvPr/>
          </p:nvGrpSpPr>
          <p:grpSpPr bwMode="auto">
            <a:xfrm>
              <a:off x="3134" y="2397"/>
              <a:ext cx="1268" cy="1253"/>
              <a:chOff x="3278" y="2445"/>
              <a:chExt cx="1268" cy="1253"/>
            </a:xfrm>
          </p:grpSpPr>
          <p:grpSp>
            <p:nvGrpSpPr>
              <p:cNvPr id="114715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114716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14717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14718" name="Text Box 30"/>
              <p:cNvSpPr txBox="1">
                <a:spLocks noChangeArrowheads="1"/>
              </p:cNvSpPr>
              <p:nvPr/>
            </p:nvSpPr>
            <p:spPr bwMode="gray">
              <a:xfrm>
                <a:off x="3320" y="2988"/>
                <a:ext cx="114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ru-RU" sz="20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Программа 3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0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76672"/>
            <a:ext cx="7391400" cy="487363"/>
          </a:xfrm>
        </p:spPr>
        <p:txBody>
          <a:bodyPr/>
          <a:lstStyle/>
          <a:p>
            <a:r>
              <a:rPr lang="ru-RU" dirty="0" smtClean="0"/>
              <a:t>Включение защиты по привилегиям</a:t>
            </a:r>
            <a:endParaRPr lang="en-US" sz="1600" dirty="0"/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182165" y="1555793"/>
            <a:ext cx="8835474" cy="4825535"/>
            <a:chOff x="-135" y="598"/>
            <a:chExt cx="6024" cy="3200"/>
          </a:xfrm>
        </p:grpSpPr>
        <p:sp>
          <p:nvSpPr>
            <p:cNvPr id="90118" name="AutoShape 6"/>
            <p:cNvSpPr>
              <a:spLocks noChangeArrowheads="1"/>
            </p:cNvSpPr>
            <p:nvPr/>
          </p:nvSpPr>
          <p:spPr bwMode="gray">
            <a:xfrm>
              <a:off x="2114" y="1693"/>
              <a:ext cx="1441" cy="95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gray">
            <a:xfrm>
              <a:off x="2619" y="3555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90122" name="AutoShape 10"/>
            <p:cNvSpPr>
              <a:spLocks noChangeArrowheads="1"/>
            </p:cNvSpPr>
            <p:nvPr/>
          </p:nvSpPr>
          <p:spPr bwMode="gray">
            <a:xfrm>
              <a:off x="1778" y="1819"/>
              <a:ext cx="336" cy="833"/>
            </a:xfrm>
            <a:prstGeom prst="leftArrow">
              <a:avLst>
                <a:gd name="adj1" fmla="val 65583"/>
                <a:gd name="adj2" fmla="val 65181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  <a:alpha val="12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123" name="AutoShape 11"/>
            <p:cNvSpPr>
              <a:spLocks noChangeArrowheads="1"/>
            </p:cNvSpPr>
            <p:nvPr/>
          </p:nvSpPr>
          <p:spPr bwMode="auto">
            <a:xfrm>
              <a:off x="-135" y="2028"/>
              <a:ext cx="1864" cy="4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ru-RU">
                <a:latin typeface="Verdana" pitchFamily="34" charset="0"/>
              </a:endParaRPr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672" y="1488"/>
              <a:ext cx="105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400" dirty="0">
                <a:solidFill>
                  <a:srgbClr val="001D3A"/>
                </a:solidFill>
                <a:latin typeface="Verdana" pitchFamily="34" charset="0"/>
              </a:endParaRPr>
            </a:p>
          </p:txBody>
        </p:sp>
        <p:sp>
          <p:nvSpPr>
            <p:cNvPr id="90125" name="AutoShape 13"/>
            <p:cNvSpPr>
              <a:spLocks noChangeArrowheads="1"/>
            </p:cNvSpPr>
            <p:nvPr/>
          </p:nvSpPr>
          <p:spPr bwMode="auto">
            <a:xfrm>
              <a:off x="3987" y="3074"/>
              <a:ext cx="1902" cy="33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tx2">
                          <a:gamma/>
                          <a:tint val="48627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ru-RU">
                <a:latin typeface="Verdana" pitchFamily="34" charset="0"/>
              </a:endParaRPr>
            </a:p>
          </p:txBody>
        </p:sp>
        <p:sp>
          <p:nvSpPr>
            <p:cNvPr id="90127" name="AutoShape 15"/>
            <p:cNvSpPr>
              <a:spLocks noChangeArrowheads="1"/>
            </p:cNvSpPr>
            <p:nvPr/>
          </p:nvSpPr>
          <p:spPr bwMode="gray">
            <a:xfrm>
              <a:off x="3555" y="2826"/>
              <a:ext cx="363" cy="828"/>
            </a:xfrm>
            <a:prstGeom prst="rightArrow">
              <a:avLst>
                <a:gd name="adj1" fmla="val 67750"/>
                <a:gd name="adj2" fmla="val 66167"/>
              </a:avLst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128" name="AutoShape 16"/>
            <p:cNvSpPr>
              <a:spLocks noChangeArrowheads="1"/>
            </p:cNvSpPr>
            <p:nvPr/>
          </p:nvSpPr>
          <p:spPr bwMode="gray">
            <a:xfrm>
              <a:off x="1824" y="598"/>
              <a:ext cx="1968" cy="658"/>
            </a:xfrm>
            <a:prstGeom prst="can">
              <a:avLst>
                <a:gd name="adj" fmla="val 27866"/>
              </a:avLst>
            </a:prstGeom>
            <a:gradFill rotWithShape="1">
              <a:gsLst>
                <a:gs pos="0">
                  <a:srgbClr val="7030A0"/>
                </a:gs>
                <a:gs pos="50000">
                  <a:schemeClr val="accent1"/>
                </a:gs>
                <a:gs pos="100000">
                  <a:srgbClr val="7030A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gray">
            <a:xfrm>
              <a:off x="1965" y="789"/>
              <a:ext cx="1754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1" dirty="0" smtClean="0">
                  <a:solidFill>
                    <a:schemeClr val="bg1"/>
                  </a:solidFill>
                </a:rPr>
                <a:t>Включение на этапе </a:t>
              </a:r>
            </a:p>
            <a:p>
              <a:pPr eaLnBrk="0" hangingPunct="0"/>
              <a:r>
                <a:rPr lang="ru-RU" b="1" dirty="0" smtClean="0">
                  <a:solidFill>
                    <a:schemeClr val="bg1"/>
                  </a:solidFill>
                </a:rPr>
                <a:t>загрузки селектора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132" name="Text Box 20"/>
            <p:cNvSpPr txBox="1">
              <a:spLocks noChangeArrowheads="1"/>
            </p:cNvSpPr>
            <p:nvPr/>
          </p:nvSpPr>
          <p:spPr bwMode="gray">
            <a:xfrm>
              <a:off x="2604" y="3459"/>
              <a:ext cx="44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chemeClr val="bg1"/>
                  </a:solidFill>
                </a:rPr>
                <a:t>Text</a:t>
              </a:r>
            </a:p>
          </p:txBody>
        </p:sp>
        <p:sp>
          <p:nvSpPr>
            <p:cNvPr id="90133" name="AutoShape 21"/>
            <p:cNvSpPr>
              <a:spLocks noChangeArrowheads="1"/>
            </p:cNvSpPr>
            <p:nvPr/>
          </p:nvSpPr>
          <p:spPr bwMode="gray">
            <a:xfrm>
              <a:off x="2269" y="1307"/>
              <a:ext cx="1106" cy="390"/>
            </a:xfrm>
            <a:prstGeom prst="downArrow">
              <a:avLst>
                <a:gd name="adj1" fmla="val 67093"/>
                <a:gd name="adj2" fmla="val 64051"/>
              </a:avLst>
            </a:prstGeom>
            <a:gradFill rotWithShape="1">
              <a:gsLst>
                <a:gs pos="0">
                  <a:schemeClr val="bg2">
                    <a:gamma/>
                    <a:tint val="63529"/>
                    <a:invGamma/>
                    <a:alpha val="12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gray">
            <a:xfrm>
              <a:off x="2213" y="1869"/>
              <a:ext cx="1480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sz="1600" b="1" dirty="0" smtClean="0">
                  <a:solidFill>
                    <a:schemeClr val="bg1"/>
                  </a:solidFill>
                </a:rPr>
                <a:t>При загрузке </a:t>
              </a:r>
            </a:p>
            <a:p>
              <a:pPr algn="l" eaLnBrk="0" hangingPunct="0"/>
              <a:r>
                <a:rPr lang="ru-RU" sz="1600" b="1" dirty="0" smtClean="0">
                  <a:solidFill>
                    <a:schemeClr val="bg1"/>
                  </a:solidFill>
                </a:rPr>
                <a:t>селектора в </a:t>
              </a:r>
            </a:p>
            <a:p>
              <a:pPr algn="l" eaLnBrk="0" hangingPunct="0"/>
              <a:r>
                <a:rPr lang="ru-RU" sz="1600" b="1" dirty="0" smtClean="0">
                  <a:solidFill>
                    <a:schemeClr val="bg1"/>
                  </a:solidFill>
                </a:rPr>
                <a:t>сегментные </a:t>
              </a:r>
            </a:p>
            <a:p>
              <a:pPr algn="l" eaLnBrk="0" hangingPunct="0"/>
              <a:r>
                <a:rPr lang="ru-RU" sz="1600" b="1" dirty="0" smtClean="0">
                  <a:solidFill>
                    <a:schemeClr val="bg1"/>
                  </a:solidFill>
                </a:rPr>
                <a:t>регистры данных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2087" y="2743"/>
              <a:ext cx="1441" cy="95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gray">
            <a:xfrm>
              <a:off x="2186" y="2919"/>
              <a:ext cx="1480" cy="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ru-RU" b="1" dirty="0" smtClean="0">
                  <a:solidFill>
                    <a:schemeClr val="bg1"/>
                  </a:solidFill>
                </a:rPr>
                <a:t> </a:t>
              </a:r>
              <a:r>
                <a:rPr lang="ru-RU" sz="1600" b="1" dirty="0" smtClean="0">
                  <a:solidFill>
                    <a:schemeClr val="bg1"/>
                  </a:solidFill>
                </a:rPr>
                <a:t>При загрузке </a:t>
              </a:r>
            </a:p>
            <a:p>
              <a:pPr algn="l" eaLnBrk="0" hangingPunct="0"/>
              <a:r>
                <a:rPr lang="ru-RU" sz="1600" b="1" dirty="0" smtClean="0">
                  <a:solidFill>
                    <a:schemeClr val="bg1"/>
                  </a:solidFill>
                </a:rPr>
                <a:t>селектора в </a:t>
              </a:r>
            </a:p>
            <a:p>
              <a:pPr algn="l" eaLnBrk="0" hangingPunct="0"/>
              <a:r>
                <a:rPr lang="ru-RU" sz="1600" b="1" dirty="0" smtClean="0">
                  <a:solidFill>
                    <a:schemeClr val="bg1"/>
                  </a:solidFill>
                </a:rPr>
                <a:t>в сегментный регистр стека SS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38511" y="3930107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DPL&lt; max ( CPL, RPL 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72336" y="5355209"/>
            <a:ext cx="1336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DPL = CPL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76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ru-RU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КОНЕЦ!</a:t>
            </a:r>
            <a:endParaRPr lang="ru-RU" sz="36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3995936" y="5229200"/>
            <a:ext cx="1656184" cy="1080120"/>
          </a:xfrm>
          <a:prstGeom prst="round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защиты памяти должны предотвращать: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ru-RU"/>
          </a:p>
        </p:txBody>
      </p:sp>
      <p:sp>
        <p:nvSpPr>
          <p:cNvPr id="106542" name="Line 46"/>
          <p:cNvSpPr>
            <a:spLocks noChangeShapeType="1"/>
          </p:cNvSpPr>
          <p:nvPr/>
        </p:nvSpPr>
        <p:spPr bwMode="auto">
          <a:xfrm>
            <a:off x="2209800" y="2359025"/>
            <a:ext cx="4800600" cy="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06543" name="Group 47"/>
          <p:cNvGrpSpPr>
            <a:grpSpLocks/>
          </p:cNvGrpSpPr>
          <p:nvPr/>
        </p:nvGrpSpPr>
        <p:grpSpPr bwMode="auto">
          <a:xfrm>
            <a:off x="1966913" y="2252663"/>
            <a:ext cx="182562" cy="182562"/>
            <a:chOff x="1239" y="1515"/>
            <a:chExt cx="115" cy="115"/>
          </a:xfrm>
        </p:grpSpPr>
        <p:sp>
          <p:nvSpPr>
            <p:cNvPr id="106544" name="AutoShape 48"/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6545" name="AutoShape 49"/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6546" name="Text Box 50"/>
          <p:cNvSpPr txBox="1">
            <a:spLocks noChangeArrowheads="1"/>
          </p:cNvSpPr>
          <p:nvPr/>
        </p:nvSpPr>
        <p:spPr bwMode="auto">
          <a:xfrm>
            <a:off x="2483768" y="1568522"/>
            <a:ext cx="45510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l" eaLnBrk="0" hangingPunct="0"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Н</a:t>
            </a:r>
            <a:r>
              <a:rPr lang="ru-RU" sz="2000" dirty="0" smtClean="0">
                <a:solidFill>
                  <a:srgbClr val="000000"/>
                </a:solidFill>
              </a:rPr>
              <a:t>еразрешенное </a:t>
            </a:r>
            <a:r>
              <a:rPr lang="ru-RU" sz="2000" dirty="0">
                <a:solidFill>
                  <a:srgbClr val="000000"/>
                </a:solidFill>
              </a:rPr>
              <a:t>взаимодействие </a:t>
            </a:r>
            <a:endParaRPr lang="ru-RU" sz="2000" dirty="0" smtClean="0">
              <a:solidFill>
                <a:srgbClr val="000000"/>
              </a:solidFill>
            </a:endParaRPr>
          </a:p>
          <a:p>
            <a:pPr algn="l" eaLnBrk="0" hangingPunct="0"/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    пользователей </a:t>
            </a:r>
            <a:r>
              <a:rPr lang="ru-RU" sz="2000" dirty="0">
                <a:solidFill>
                  <a:srgbClr val="000000"/>
                </a:solidFill>
              </a:rPr>
              <a:t>друг с </a:t>
            </a:r>
            <a:r>
              <a:rPr lang="ru-RU" sz="2000" dirty="0" smtClean="0">
                <a:solidFill>
                  <a:srgbClr val="000000"/>
                </a:solidFill>
              </a:rPr>
              <a:t>другом.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106547" name="Group 51"/>
          <p:cNvGrpSpPr>
            <a:grpSpLocks/>
          </p:cNvGrpSpPr>
          <p:nvPr/>
        </p:nvGrpSpPr>
        <p:grpSpPr bwMode="auto">
          <a:xfrm>
            <a:off x="1961203" y="3182150"/>
            <a:ext cx="5043487" cy="182563"/>
            <a:chOff x="1239" y="1515"/>
            <a:chExt cx="3177" cy="115"/>
          </a:xfrm>
        </p:grpSpPr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6549" name="Group 53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0" name="AutoShape 54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6551" name="AutoShape 55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grpSp>
        <p:nvGrpSpPr>
          <p:cNvPr id="106553" name="Group 57"/>
          <p:cNvGrpSpPr>
            <a:grpSpLocks/>
          </p:cNvGrpSpPr>
          <p:nvPr/>
        </p:nvGrpSpPr>
        <p:grpSpPr bwMode="auto">
          <a:xfrm>
            <a:off x="1966913" y="3736975"/>
            <a:ext cx="5043487" cy="530225"/>
            <a:chOff x="1239" y="1296"/>
            <a:chExt cx="3177" cy="334"/>
          </a:xfrm>
        </p:grpSpPr>
        <p:sp>
          <p:nvSpPr>
            <p:cNvPr id="106554" name="Line 58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6555" name="Group 59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56" name="AutoShape 60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6557" name="AutoShape 61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106558" name="Text Box 62"/>
            <p:cNvSpPr txBox="1">
              <a:spLocks noChangeArrowheads="1"/>
            </p:cNvSpPr>
            <p:nvPr/>
          </p:nvSpPr>
          <p:spPr bwMode="auto">
            <a:xfrm>
              <a:off x="1899" y="1296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6559" name="Group 63"/>
          <p:cNvGrpSpPr>
            <a:grpSpLocks/>
          </p:cNvGrpSpPr>
          <p:nvPr/>
        </p:nvGrpSpPr>
        <p:grpSpPr bwMode="auto">
          <a:xfrm>
            <a:off x="1966913" y="4995869"/>
            <a:ext cx="5043487" cy="182563"/>
            <a:chOff x="1239" y="1515"/>
            <a:chExt cx="3177" cy="115"/>
          </a:xfrm>
        </p:grpSpPr>
        <p:sp>
          <p:nvSpPr>
            <p:cNvPr id="106560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06561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106562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6563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2" name="Прямоугольник 1"/>
          <p:cNvSpPr/>
          <p:nvPr/>
        </p:nvSpPr>
        <p:spPr>
          <a:xfrm>
            <a:off x="2232248" y="249800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000" dirty="0" smtClean="0"/>
              <a:t>2. </a:t>
            </a:r>
            <a:r>
              <a:rPr lang="ru-RU" sz="2000" dirty="0"/>
              <a:t>Н</a:t>
            </a:r>
            <a:r>
              <a:rPr lang="ru-RU" sz="2000" dirty="0" smtClean="0"/>
              <a:t>есанкционированный </a:t>
            </a:r>
            <a:r>
              <a:rPr lang="ru-RU" sz="2000" dirty="0"/>
              <a:t>доступ пользователей к </a:t>
            </a:r>
            <a:r>
              <a:rPr lang="ru-RU" sz="2000" dirty="0" smtClean="0"/>
              <a:t>данным.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8272" y="350132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000" dirty="0" smtClean="0"/>
              <a:t>3. </a:t>
            </a:r>
            <a:r>
              <a:rPr lang="ru-RU" sz="2000" dirty="0"/>
              <a:t>П</a:t>
            </a:r>
            <a:r>
              <a:rPr lang="ru-RU" sz="2000" dirty="0" smtClean="0"/>
              <a:t>овреждение </a:t>
            </a:r>
            <a:r>
              <a:rPr lang="ru-RU" sz="2000" dirty="0"/>
              <a:t>программ и данных из-за ошибок в </a:t>
            </a:r>
            <a:r>
              <a:rPr lang="ru-RU" sz="2000" dirty="0" smtClean="0"/>
              <a:t>программах.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58541" y="433073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000" dirty="0" smtClean="0"/>
              <a:t>4. </a:t>
            </a:r>
            <a:r>
              <a:rPr lang="ru-RU" sz="2000" dirty="0"/>
              <a:t>Н</a:t>
            </a:r>
            <a:r>
              <a:rPr lang="ru-RU" sz="2000" dirty="0" smtClean="0"/>
              <a:t>амеренные </a:t>
            </a:r>
            <a:r>
              <a:rPr lang="ru-RU" sz="2000" dirty="0"/>
              <a:t>попытки разрушить целостность </a:t>
            </a:r>
            <a:r>
              <a:rPr lang="ru-RU" sz="2000" dirty="0" smtClean="0"/>
              <a:t>системы.</a:t>
            </a:r>
            <a:endParaRPr lang="ru-RU" sz="2000" dirty="0"/>
          </a:p>
        </p:txBody>
      </p:sp>
      <p:grpSp>
        <p:nvGrpSpPr>
          <p:cNvPr id="33" name="Group 63"/>
          <p:cNvGrpSpPr>
            <a:grpSpLocks/>
          </p:cNvGrpSpPr>
          <p:nvPr/>
        </p:nvGrpSpPr>
        <p:grpSpPr bwMode="auto">
          <a:xfrm>
            <a:off x="1966913" y="5949280"/>
            <a:ext cx="5043487" cy="182563"/>
            <a:chOff x="1239" y="1515"/>
            <a:chExt cx="3177" cy="115"/>
          </a:xfrm>
        </p:grpSpPr>
        <p:sp>
          <p:nvSpPr>
            <p:cNvPr id="34" name="Line 64"/>
            <p:cNvSpPr>
              <a:spLocks noChangeShapeType="1"/>
            </p:cNvSpPr>
            <p:nvPr/>
          </p:nvSpPr>
          <p:spPr bwMode="auto">
            <a:xfrm>
              <a:off x="1392" y="1582"/>
              <a:ext cx="3024" cy="0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5" name="Group 65"/>
            <p:cNvGrpSpPr>
              <a:grpSpLocks/>
            </p:cNvGrpSpPr>
            <p:nvPr/>
          </p:nvGrpSpPr>
          <p:grpSpPr bwMode="auto">
            <a:xfrm>
              <a:off x="1239" y="1515"/>
              <a:ext cx="115" cy="115"/>
              <a:chOff x="1239" y="1515"/>
              <a:chExt cx="115" cy="115"/>
            </a:xfrm>
          </p:grpSpPr>
          <p:sp>
            <p:nvSpPr>
              <p:cNvPr id="36" name="AutoShape 66"/>
              <p:cNvSpPr>
                <a:spLocks noChangeArrowheads="1"/>
              </p:cNvSpPr>
              <p:nvPr/>
            </p:nvSpPr>
            <p:spPr bwMode="gray">
              <a:xfrm rot="2700000">
                <a:off x="1239" y="1515"/>
                <a:ext cx="115" cy="115"/>
              </a:xfrm>
              <a:prstGeom prst="rtTriangl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7" name="AutoShape 67"/>
              <p:cNvSpPr>
                <a:spLocks noChangeArrowheads="1"/>
              </p:cNvSpPr>
              <p:nvPr/>
            </p:nvSpPr>
            <p:spPr bwMode="gray">
              <a:xfrm rot="18900000" flipH="1">
                <a:off x="1239" y="1515"/>
                <a:ext cx="115" cy="11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38" name="Прямоугольник 37"/>
          <p:cNvSpPr/>
          <p:nvPr/>
        </p:nvSpPr>
        <p:spPr>
          <a:xfrm>
            <a:off x="2267744" y="554917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000" dirty="0"/>
              <a:t>5</a:t>
            </a:r>
            <a:r>
              <a:rPr lang="ru-RU" sz="2000" dirty="0" smtClean="0"/>
              <a:t>. Случайные </a:t>
            </a:r>
            <a:r>
              <a:rPr lang="ru-RU" sz="2000" dirty="0"/>
              <a:t>искажения </a:t>
            </a:r>
            <a:r>
              <a:rPr lang="ru-RU" sz="2000" dirty="0" smtClean="0"/>
              <a:t>данных.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9922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Средства защиты микропроцессора делятся на 2 группы</a:t>
            </a:r>
            <a:endParaRPr lang="en-US" sz="1400" dirty="0"/>
          </a:p>
        </p:txBody>
      </p:sp>
      <p:sp>
        <p:nvSpPr>
          <p:cNvPr id="88067" name="AutoShape 3"/>
          <p:cNvSpPr>
            <a:spLocks noChangeArrowheads="1"/>
          </p:cNvSpPr>
          <p:nvPr/>
        </p:nvSpPr>
        <p:spPr bwMode="auto">
          <a:xfrm>
            <a:off x="55626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ru-RU">
              <a:latin typeface="Verdana" pitchFamily="34" charset="0"/>
            </a:endParaRP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1143000" y="33528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ru-RU">
              <a:latin typeface="Verdana" pitchFamily="34" charset="0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359656" y="4178468"/>
            <a:ext cx="18097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ru-RU" sz="2000" b="1" dirty="0"/>
              <a:t>З</a:t>
            </a:r>
            <a:r>
              <a:rPr lang="ru-RU" sz="2000" b="1" dirty="0" smtClean="0"/>
              <a:t>ащита </a:t>
            </a:r>
            <a:r>
              <a:rPr lang="ru-RU" sz="2000" b="1" dirty="0"/>
              <a:t>при управлении памятью</a:t>
            </a:r>
            <a:r>
              <a:rPr lang="ru-RU" sz="2000" dirty="0"/>
              <a:t>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8071" name="Freeform 7"/>
          <p:cNvSpPr>
            <a:spLocks/>
          </p:cNvSpPr>
          <p:nvPr/>
        </p:nvSpPr>
        <p:spPr bwMode="gray">
          <a:xfrm>
            <a:off x="3224213" y="3255963"/>
            <a:ext cx="1131763" cy="218926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72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32527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073" name="Freeform 9"/>
          <p:cNvSpPr>
            <a:spLocks/>
          </p:cNvSpPr>
          <p:nvPr/>
        </p:nvSpPr>
        <p:spPr bwMode="gray">
          <a:xfrm flipH="1">
            <a:off x="4571999" y="3255963"/>
            <a:ext cx="1171575" cy="2189261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88074" name="Group 10"/>
          <p:cNvGrpSpPr>
            <a:grpSpLocks/>
          </p:cNvGrpSpPr>
          <p:nvPr/>
        </p:nvGrpSpPr>
        <p:grpSpPr bwMode="auto">
          <a:xfrm>
            <a:off x="3048000" y="1628775"/>
            <a:ext cx="2998788" cy="1601788"/>
            <a:chOff x="1997" y="1314"/>
            <a:chExt cx="1889" cy="1009"/>
          </a:xfrm>
        </p:grpSpPr>
        <p:grpSp>
          <p:nvGrpSpPr>
            <p:cNvPr id="88075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88076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077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88078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8079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8080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88081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</p:grp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3682100" y="1828800"/>
            <a:ext cx="16369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Средства</a:t>
            </a:r>
          </a:p>
          <a:p>
            <a:pPr eaLnBrk="0" hangingPunct="0"/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защиты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5719616" y="4486245"/>
            <a:ext cx="2038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ru-RU" sz="2000" b="1" dirty="0" smtClean="0"/>
              <a:t>Защита </a:t>
            </a:r>
            <a:r>
              <a:rPr lang="ru-RU" sz="2000" b="1" dirty="0"/>
              <a:t>по </a:t>
            </a:r>
            <a:r>
              <a:rPr lang="ru-RU" sz="2000" b="1" dirty="0" smtClean="0"/>
              <a:t>привилегиям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Средства управления памятью </a:t>
            </a:r>
            <a:endParaRPr lang="en-US" sz="1800" dirty="0"/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gray">
          <a:xfrm flipH="1">
            <a:off x="1132656" y="5045671"/>
            <a:ext cx="16573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gray">
          <a:xfrm flipH="1" flipV="1">
            <a:off x="323527" y="4207471"/>
            <a:ext cx="3355479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gray">
          <a:xfrm flipH="1" flipV="1">
            <a:off x="323527" y="3377208"/>
            <a:ext cx="418097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gray">
          <a:xfrm flipH="1">
            <a:off x="323527" y="2542183"/>
            <a:ext cx="501600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gray">
          <a:xfrm flipH="1">
            <a:off x="323527" y="1700808"/>
            <a:ext cx="576213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8" name="Line 8"/>
          <p:cNvSpPr>
            <a:spLocks noChangeShapeType="1"/>
          </p:cNvSpPr>
          <p:nvPr/>
        </p:nvSpPr>
        <p:spPr bwMode="gray">
          <a:xfrm>
            <a:off x="475928" y="1700808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gray">
          <a:xfrm>
            <a:off x="475928" y="2572346"/>
            <a:ext cx="0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30" name="Line 10"/>
          <p:cNvSpPr>
            <a:spLocks noChangeShapeType="1"/>
          </p:cNvSpPr>
          <p:nvPr/>
        </p:nvSpPr>
        <p:spPr bwMode="gray">
          <a:xfrm>
            <a:off x="475928" y="3389908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31" name="Line 11"/>
          <p:cNvSpPr>
            <a:spLocks noChangeShapeType="1"/>
          </p:cNvSpPr>
          <p:nvPr/>
        </p:nvSpPr>
        <p:spPr bwMode="gray">
          <a:xfrm>
            <a:off x="475928" y="4207471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07536" name="Group 16"/>
          <p:cNvGrpSpPr>
            <a:grpSpLocks/>
          </p:cNvGrpSpPr>
          <p:nvPr/>
        </p:nvGrpSpPr>
        <p:grpSpPr bwMode="auto">
          <a:xfrm>
            <a:off x="1961332" y="1700808"/>
            <a:ext cx="6715126" cy="4113213"/>
            <a:chOff x="954" y="1440"/>
            <a:chExt cx="4230" cy="2591"/>
          </a:xfrm>
        </p:grpSpPr>
        <p:sp>
          <p:nvSpPr>
            <p:cNvPr id="107537" name="Freeform 17"/>
            <p:cNvSpPr>
              <a:spLocks/>
            </p:cNvSpPr>
            <p:nvPr/>
          </p:nvSpPr>
          <p:spPr bwMode="gray">
            <a:xfrm>
              <a:off x="4817" y="1446"/>
              <a:ext cx="363" cy="533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38" name="Freeform 18"/>
            <p:cNvSpPr>
              <a:spLocks/>
            </p:cNvSpPr>
            <p:nvPr/>
          </p:nvSpPr>
          <p:spPr bwMode="gray">
            <a:xfrm>
              <a:off x="3078" y="1446"/>
              <a:ext cx="2106" cy="34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39" name="Freeform 19"/>
            <p:cNvSpPr>
              <a:spLocks/>
            </p:cNvSpPr>
            <p:nvPr/>
          </p:nvSpPr>
          <p:spPr bwMode="gray">
            <a:xfrm>
              <a:off x="4452" y="1970"/>
              <a:ext cx="363" cy="530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0" name="Freeform 20"/>
            <p:cNvSpPr>
              <a:spLocks/>
            </p:cNvSpPr>
            <p:nvPr/>
          </p:nvSpPr>
          <p:spPr bwMode="gray">
            <a:xfrm>
              <a:off x="2555" y="1970"/>
              <a:ext cx="2264" cy="34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1" name="Freeform 21"/>
            <p:cNvSpPr>
              <a:spLocks/>
            </p:cNvSpPr>
            <p:nvPr/>
          </p:nvSpPr>
          <p:spPr bwMode="gray">
            <a:xfrm>
              <a:off x="4086" y="2494"/>
              <a:ext cx="361" cy="532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2" name="Freeform 22"/>
            <p:cNvSpPr>
              <a:spLocks/>
            </p:cNvSpPr>
            <p:nvPr/>
          </p:nvSpPr>
          <p:spPr bwMode="gray">
            <a:xfrm>
              <a:off x="3722" y="3019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3" name="Freeform 23"/>
            <p:cNvSpPr>
              <a:spLocks/>
            </p:cNvSpPr>
            <p:nvPr/>
          </p:nvSpPr>
          <p:spPr bwMode="gray">
            <a:xfrm>
              <a:off x="1515" y="3022"/>
              <a:ext cx="2571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4" name="Freeform 24"/>
            <p:cNvSpPr>
              <a:spLocks/>
            </p:cNvSpPr>
            <p:nvPr/>
          </p:nvSpPr>
          <p:spPr bwMode="gray">
            <a:xfrm>
              <a:off x="979" y="1440"/>
              <a:ext cx="2527" cy="249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>
                    <a:alpha val="15000"/>
                  </a:srgbClr>
                </a:gs>
                <a:gs pos="100000">
                  <a:srgbClr val="D11364">
                    <a:gamma/>
                    <a:shade val="46275"/>
                    <a:invGamma/>
                    <a:alpha val="4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ACD69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5" name="Rectangle 25"/>
            <p:cNvSpPr>
              <a:spLocks noChangeArrowheads="1"/>
            </p:cNvSpPr>
            <p:nvPr/>
          </p:nvSpPr>
          <p:spPr bwMode="gray">
            <a:xfrm>
              <a:off x="3082" y="1787"/>
              <a:ext cx="1743" cy="192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72549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dirty="0" smtClean="0">
                  <a:solidFill>
                    <a:srgbClr val="FFFFFF"/>
                  </a:solidFill>
                  <a:latin typeface="Verdana" pitchFamily="34" charset="0"/>
                </a:rPr>
                <a:t>TR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07546" name="Rectangle 26"/>
            <p:cNvSpPr>
              <a:spLocks noChangeArrowheads="1"/>
            </p:cNvSpPr>
            <p:nvPr/>
          </p:nvSpPr>
          <p:spPr bwMode="gray">
            <a:xfrm>
              <a:off x="2556" y="2310"/>
              <a:ext cx="1900" cy="188"/>
            </a:xfrm>
            <a:prstGeom prst="rect">
              <a:avLst/>
            </a:prstGeom>
            <a:gradFill rotWithShape="1">
              <a:gsLst>
                <a:gs pos="0">
                  <a:schemeClr val="hlink">
                    <a:gamma/>
                    <a:shade val="72549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dirty="0" smtClean="0">
                  <a:solidFill>
                    <a:srgbClr val="FFFFFF"/>
                  </a:solidFill>
                  <a:latin typeface="Verdana" pitchFamily="34" charset="0"/>
                </a:rPr>
                <a:t>LDTR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07547" name="Freeform 27"/>
            <p:cNvSpPr>
              <a:spLocks/>
            </p:cNvSpPr>
            <p:nvPr/>
          </p:nvSpPr>
          <p:spPr bwMode="gray">
            <a:xfrm>
              <a:off x="2036" y="2494"/>
              <a:ext cx="2415" cy="343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48" name="Rectangle 28"/>
            <p:cNvSpPr>
              <a:spLocks noChangeArrowheads="1"/>
            </p:cNvSpPr>
            <p:nvPr/>
          </p:nvSpPr>
          <p:spPr bwMode="gray">
            <a:xfrm>
              <a:off x="2038" y="2836"/>
              <a:ext cx="2056" cy="188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shade val="72549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dirty="0" smtClean="0">
                  <a:solidFill>
                    <a:srgbClr val="FFFFFF"/>
                  </a:solidFill>
                  <a:latin typeface="Verdana" pitchFamily="34" charset="0"/>
                </a:rPr>
                <a:t>CS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107549" name="Rectangle 29"/>
            <p:cNvSpPr>
              <a:spLocks noChangeArrowheads="1"/>
            </p:cNvSpPr>
            <p:nvPr/>
          </p:nvSpPr>
          <p:spPr bwMode="gray">
            <a:xfrm>
              <a:off x="1514" y="3363"/>
              <a:ext cx="2213" cy="187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72549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dirty="0" smtClean="0">
                  <a:solidFill>
                    <a:srgbClr val="FFFFFF"/>
                  </a:solidFill>
                  <a:latin typeface="Verdana" pitchFamily="34" charset="0"/>
                </a:rPr>
                <a:t>SS</a:t>
              </a:r>
              <a:endParaRPr lang="en-US" sz="1600" b="1" dirty="0">
                <a:solidFill>
                  <a:srgbClr val="FFFFFF"/>
                </a:solidFill>
                <a:latin typeface="Verdana" pitchFamily="34" charset="0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gray">
            <a:xfrm>
              <a:off x="954" y="3527"/>
              <a:ext cx="2778" cy="340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80808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gray">
            <a:xfrm>
              <a:off x="954" y="3844"/>
              <a:ext cx="2416" cy="187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ru-RU" sz="1600" b="1" dirty="0" smtClean="0">
                  <a:solidFill>
                    <a:srgbClr val="FF0000"/>
                  </a:solidFill>
                  <a:latin typeface="Verdana" pitchFamily="34" charset="0"/>
                </a:rPr>
                <a:t>               </a:t>
              </a:r>
              <a:r>
                <a:rPr lang="en-US" sz="1600" b="1" dirty="0" smtClean="0">
                  <a:solidFill>
                    <a:srgbClr val="FF0000"/>
                  </a:solidFill>
                  <a:latin typeface="Verdana" pitchFamily="34" charset="0"/>
                </a:rPr>
                <a:t>DS, ES, FS, GS</a:t>
              </a:r>
              <a:endParaRPr lang="en-US" sz="1600" b="1" dirty="0">
                <a:solidFill>
                  <a:srgbClr val="FF0000"/>
                </a:solidFill>
                <a:latin typeface="Verdana" pitchFamily="34" charset="0"/>
              </a:endParaRPr>
            </a:p>
          </p:txBody>
        </p:sp>
        <p:sp>
          <p:nvSpPr>
            <p:cNvPr id="34" name="Freeform 22"/>
            <p:cNvSpPr>
              <a:spLocks/>
            </p:cNvSpPr>
            <p:nvPr/>
          </p:nvSpPr>
          <p:spPr bwMode="gray">
            <a:xfrm>
              <a:off x="3370" y="3498"/>
              <a:ext cx="364" cy="533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1D1D1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5" name="Line 3"/>
          <p:cNvSpPr>
            <a:spLocks noChangeShapeType="1"/>
          </p:cNvSpPr>
          <p:nvPr/>
        </p:nvSpPr>
        <p:spPr bwMode="gray">
          <a:xfrm flipH="1">
            <a:off x="323527" y="5805264"/>
            <a:ext cx="16378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 flipH="1" flipV="1">
            <a:off x="323527" y="5037485"/>
            <a:ext cx="2508001" cy="16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gray">
          <a:xfrm>
            <a:off x="475928" y="5037485"/>
            <a:ext cx="0" cy="815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gray">
          <a:xfrm>
            <a:off x="539552" y="4365104"/>
            <a:ext cx="3477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Должны быть разрешены </a:t>
            </a:r>
          </a:p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операции считывания и записи</a:t>
            </a:r>
            <a:endParaRPr lang="en-US" sz="14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gray">
          <a:xfrm>
            <a:off x="539552" y="3573016"/>
            <a:ext cx="25138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Сегмент должен быть </a:t>
            </a:r>
          </a:p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исполняемым</a:t>
            </a:r>
            <a:endParaRPr lang="en-US" sz="14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gray">
          <a:xfrm>
            <a:off x="539552" y="5210036"/>
            <a:ext cx="2853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Должно быть разрешено </a:t>
            </a:r>
          </a:p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считывание из сегмента</a:t>
            </a:r>
            <a:endParaRPr lang="en-US" sz="14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gray">
          <a:xfrm>
            <a:off x="539552" y="2708920"/>
            <a:ext cx="4822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Загружаемый селектор должен </a:t>
            </a:r>
            <a:endParaRPr lang="en-US" sz="1400" b="1" dirty="0" smtClean="0">
              <a:solidFill>
                <a:schemeClr val="tx2"/>
              </a:solidFill>
              <a:latin typeface="Verdana" pitchFamily="34" charset="0"/>
            </a:endParaRPr>
          </a:p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указывать на д</a:t>
            </a:r>
            <a:r>
              <a:rPr lang="ru-RU" sz="1400" b="1" dirty="0">
                <a:solidFill>
                  <a:schemeClr val="tx2"/>
                </a:solidFill>
                <a:latin typeface="Verdana" pitchFamily="34" charset="0"/>
              </a:rPr>
              <a:t>е</a:t>
            </a:r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скриптор сегмента типа </a:t>
            </a:r>
            <a:r>
              <a:rPr lang="en-US" sz="1400" b="1" dirty="0" smtClean="0">
                <a:solidFill>
                  <a:schemeClr val="tx2"/>
                </a:solidFill>
                <a:latin typeface="Verdana" pitchFamily="34" charset="0"/>
              </a:rPr>
              <a:t>LDT</a:t>
            </a:r>
            <a:endParaRPr lang="en-US" sz="14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gray">
          <a:xfrm>
            <a:off x="539552" y="1881837"/>
            <a:ext cx="5745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Загружаемый селектор должен </a:t>
            </a:r>
            <a:endParaRPr lang="en-US" sz="1400" b="1" dirty="0" smtClean="0">
              <a:solidFill>
                <a:schemeClr val="tx2"/>
              </a:solidFill>
              <a:latin typeface="Verdana" pitchFamily="34" charset="0"/>
            </a:endParaRPr>
          </a:p>
          <a:p>
            <a:pPr algn="l" eaLnBrk="0" hangingPunct="0"/>
            <a:r>
              <a:rPr lang="ru-RU" sz="1400" b="1" dirty="0" smtClean="0">
                <a:solidFill>
                  <a:schemeClr val="tx2"/>
                </a:solidFill>
                <a:latin typeface="Verdana" pitchFamily="34" charset="0"/>
              </a:rPr>
              <a:t>указывать на дескриптор сегмента состояния задачи</a:t>
            </a:r>
            <a:endParaRPr lang="en-US" sz="1400" b="1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Защита по привилегиям</a:t>
            </a:r>
            <a:endParaRPr lang="en-US" sz="1800" dirty="0"/>
          </a:p>
        </p:txBody>
      </p:sp>
      <p:sp>
        <p:nvSpPr>
          <p:cNvPr id="93187" name="AutoShape 3"/>
          <p:cNvSpPr>
            <a:spLocks noChangeArrowheads="1"/>
          </p:cNvSpPr>
          <p:nvPr/>
        </p:nvSpPr>
        <p:spPr bwMode="ltGray">
          <a:xfrm>
            <a:off x="381000" y="1312168"/>
            <a:ext cx="5880100" cy="5069160"/>
          </a:xfrm>
          <a:prstGeom prst="rightArrow">
            <a:avLst>
              <a:gd name="adj1" fmla="val 79306"/>
              <a:gd name="adj2" fmla="val 32395"/>
            </a:avLst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gray">
          <a:xfrm>
            <a:off x="762000" y="1965176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DPL - уровень привилегий </a:t>
            </a:r>
          </a:p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сегмента (находится в байте </a:t>
            </a:r>
          </a:p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доступа дескриптора сегмента);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gray">
          <a:xfrm>
            <a:off x="762000" y="3108176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69804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RPL - биты &lt;0,1&gt; селектора, </a:t>
            </a:r>
          </a:p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хранящегося в сегментном </a:t>
            </a:r>
          </a:p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регистре;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762000" y="4251176"/>
            <a:ext cx="4038600" cy="145348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69804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IOPL - поле регистра флагов, </a:t>
            </a:r>
          </a:p>
          <a:p>
            <a:pPr eaLnBrk="0" hangingPunct="0"/>
            <a:r>
              <a:rPr lang="ru-RU" b="1" dirty="0">
                <a:solidFill>
                  <a:schemeClr val="bg1"/>
                </a:solidFill>
              </a:rPr>
              <a:t>к</a:t>
            </a:r>
            <a:r>
              <a:rPr lang="ru-RU" b="1" dirty="0" smtClean="0">
                <a:solidFill>
                  <a:schemeClr val="bg1"/>
                </a:solidFill>
              </a:rPr>
              <a:t>оторое  указывает, на каком </a:t>
            </a:r>
          </a:p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уровне привилегий </a:t>
            </a:r>
          </a:p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разрешено выполнять операции </a:t>
            </a:r>
          </a:p>
          <a:p>
            <a:pPr eaLnBrk="0" hangingPunct="0"/>
            <a:r>
              <a:rPr lang="ru-RU" b="1" dirty="0" smtClean="0">
                <a:solidFill>
                  <a:schemeClr val="bg1"/>
                </a:solidFill>
              </a:rPr>
              <a:t>ввода/вывода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6261100" y="3213720"/>
            <a:ext cx="2415356" cy="1295400"/>
          </a:xfrm>
          <a:prstGeom prst="roundRect">
            <a:avLst>
              <a:gd name="adj" fmla="val 910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ACDD4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ПРИВИЛЕГИИ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21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</a:t>
            </a:r>
            <a:r>
              <a:rPr lang="ru-RU" dirty="0"/>
              <a:t>привилегий</a:t>
            </a:r>
            <a:endParaRPr lang="en-US" sz="1600" dirty="0"/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395536" y="1222771"/>
            <a:ext cx="8640264" cy="4064938"/>
            <a:chOff x="528" y="874"/>
            <a:chExt cx="4775" cy="2195"/>
          </a:xfrm>
        </p:grpSpPr>
        <p:grpSp>
          <p:nvGrpSpPr>
            <p:cNvPr id="91140" name="Group 4"/>
            <p:cNvGrpSpPr>
              <a:grpSpLocks/>
            </p:cNvGrpSpPr>
            <p:nvPr/>
          </p:nvGrpSpPr>
          <p:grpSpPr bwMode="auto">
            <a:xfrm>
              <a:off x="1611" y="1171"/>
              <a:ext cx="2448" cy="1898"/>
              <a:chOff x="1659" y="1747"/>
              <a:chExt cx="2448" cy="1898"/>
            </a:xfrm>
          </p:grpSpPr>
          <p:sp>
            <p:nvSpPr>
              <p:cNvPr id="91141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659" y="2476"/>
                <a:ext cx="309" cy="310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1142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795" y="2440"/>
                <a:ext cx="309" cy="314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1143" name="AutoShape 7"/>
              <p:cNvSpPr>
                <a:spLocks noChangeArrowheads="1"/>
              </p:cNvSpPr>
              <p:nvPr/>
            </p:nvSpPr>
            <p:spPr bwMode="gray">
              <a:xfrm rot="10800000" flipH="1">
                <a:off x="2725" y="3439"/>
                <a:ext cx="308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1144" name="Oval 8"/>
              <p:cNvSpPr>
                <a:spLocks noChangeArrowheads="1"/>
              </p:cNvSpPr>
              <p:nvPr/>
            </p:nvSpPr>
            <p:spPr bwMode="gray">
              <a:xfrm>
                <a:off x="1889" y="1747"/>
                <a:ext cx="2007" cy="189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1145" name="Oval 9"/>
              <p:cNvSpPr>
                <a:spLocks noChangeArrowheads="1"/>
              </p:cNvSpPr>
              <p:nvPr/>
            </p:nvSpPr>
            <p:spPr bwMode="gray">
              <a:xfrm>
                <a:off x="2170" y="1941"/>
                <a:ext cx="1430" cy="1392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91146" name="Oval 10"/>
              <p:cNvSpPr>
                <a:spLocks noChangeArrowheads="1"/>
              </p:cNvSpPr>
              <p:nvPr/>
            </p:nvSpPr>
            <p:spPr bwMode="gray">
              <a:xfrm>
                <a:off x="2254" y="2000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1147" name="Oval 11"/>
              <p:cNvSpPr>
                <a:spLocks noChangeArrowheads="1"/>
              </p:cNvSpPr>
              <p:nvPr/>
            </p:nvSpPr>
            <p:spPr bwMode="gray">
              <a:xfrm>
                <a:off x="2128" y="1941"/>
                <a:ext cx="1472" cy="1439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1148" name="Oval 12"/>
              <p:cNvSpPr>
                <a:spLocks noChangeArrowheads="1"/>
              </p:cNvSpPr>
              <p:nvPr/>
            </p:nvSpPr>
            <p:spPr bwMode="gray">
              <a:xfrm>
                <a:off x="2367" y="2215"/>
                <a:ext cx="985" cy="89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91149" name="Oval 13"/>
              <p:cNvSpPr>
                <a:spLocks noChangeArrowheads="1"/>
              </p:cNvSpPr>
              <p:nvPr/>
            </p:nvSpPr>
            <p:spPr bwMode="gray">
              <a:xfrm>
                <a:off x="2618" y="2425"/>
                <a:ext cx="522" cy="455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ru-RU"/>
              </a:p>
            </p:txBody>
          </p:sp>
        </p:grpSp>
        <p:sp>
          <p:nvSpPr>
            <p:cNvPr id="91151" name="AutoShape 15"/>
            <p:cNvSpPr>
              <a:spLocks noChangeArrowheads="1"/>
            </p:cNvSpPr>
            <p:nvPr/>
          </p:nvSpPr>
          <p:spPr bwMode="gray">
            <a:xfrm>
              <a:off x="528" y="2148"/>
              <a:ext cx="1313" cy="609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1152" name="AutoShape 16"/>
            <p:cNvSpPr>
              <a:spLocks noChangeArrowheads="1"/>
            </p:cNvSpPr>
            <p:nvPr/>
          </p:nvSpPr>
          <p:spPr bwMode="gray">
            <a:xfrm>
              <a:off x="528" y="1365"/>
              <a:ext cx="1313" cy="60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1154" name="AutoShape 18"/>
            <p:cNvSpPr>
              <a:spLocks noChangeArrowheads="1"/>
            </p:cNvSpPr>
            <p:nvPr/>
          </p:nvSpPr>
          <p:spPr bwMode="gray">
            <a:xfrm>
              <a:off x="3984" y="2070"/>
              <a:ext cx="1319" cy="687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1155" name="AutoShape 19"/>
            <p:cNvSpPr>
              <a:spLocks noChangeArrowheads="1"/>
            </p:cNvSpPr>
            <p:nvPr/>
          </p:nvSpPr>
          <p:spPr bwMode="gray">
            <a:xfrm>
              <a:off x="3984" y="1365"/>
              <a:ext cx="1319" cy="603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1156" name="Text Box 20"/>
            <p:cNvSpPr txBox="1">
              <a:spLocks noChangeArrowheads="1"/>
            </p:cNvSpPr>
            <p:nvPr/>
          </p:nvSpPr>
          <p:spPr bwMode="gray">
            <a:xfrm>
              <a:off x="2729" y="1952"/>
              <a:ext cx="1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2400" b="1" dirty="0">
                  <a:solidFill>
                    <a:schemeClr val="bg1"/>
                  </a:solidFill>
                </a:rPr>
                <a:t>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1157" name="AutoShape 21"/>
            <p:cNvSpPr>
              <a:spLocks noChangeArrowheads="1"/>
            </p:cNvSpPr>
            <p:nvPr/>
          </p:nvSpPr>
          <p:spPr bwMode="auto">
            <a:xfrm>
              <a:off x="886" y="874"/>
              <a:ext cx="1458" cy="33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ru-RU" dirty="0" smtClean="0">
                  <a:latin typeface="Verdana" pitchFamily="34" charset="0"/>
                </a:rPr>
                <a:t>«Кольца защиты»</a:t>
              </a:r>
              <a:endParaRPr lang="en-US" dirty="0">
                <a:latin typeface="Verdana" pitchFamily="34" charset="0"/>
              </a:endParaRPr>
            </a:p>
          </p:txBody>
        </p:sp>
        <p:sp>
          <p:nvSpPr>
            <p:cNvPr id="91158" name="Text Box 22"/>
            <p:cNvSpPr txBox="1">
              <a:spLocks noChangeArrowheads="1"/>
            </p:cNvSpPr>
            <p:nvPr/>
          </p:nvSpPr>
          <p:spPr bwMode="gray">
            <a:xfrm>
              <a:off x="773" y="1577"/>
              <a:ext cx="82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1" dirty="0">
                  <a:solidFill>
                    <a:schemeClr val="bg1"/>
                  </a:solidFill>
                </a:rPr>
                <a:t>У</a:t>
              </a:r>
              <a:r>
                <a:rPr lang="ru-RU" b="1" dirty="0" smtClean="0">
                  <a:solidFill>
                    <a:schemeClr val="bg1"/>
                  </a:solidFill>
                </a:rPr>
                <a:t>ровень 0: </a:t>
              </a:r>
            </a:p>
            <a:p>
              <a:pPr eaLnBrk="0" hangingPunct="0"/>
              <a:r>
                <a:rPr lang="ru-RU" b="1" dirty="0" smtClean="0">
                  <a:solidFill>
                    <a:schemeClr val="bg1"/>
                  </a:solidFill>
                </a:rPr>
                <a:t>ядро ОС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1160" name="Text Box 24"/>
            <p:cNvSpPr txBox="1">
              <a:spLocks noChangeArrowheads="1"/>
            </p:cNvSpPr>
            <p:nvPr/>
          </p:nvSpPr>
          <p:spPr bwMode="gray">
            <a:xfrm>
              <a:off x="671" y="2355"/>
              <a:ext cx="78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1" dirty="0">
                  <a:solidFill>
                    <a:schemeClr val="bg1"/>
                  </a:solidFill>
                </a:rPr>
                <a:t>У</a:t>
              </a:r>
              <a:r>
                <a:rPr lang="ru-RU" b="1" dirty="0" smtClean="0">
                  <a:solidFill>
                    <a:schemeClr val="bg1"/>
                  </a:solidFill>
                </a:rPr>
                <a:t>ровень 1:</a:t>
              </a:r>
            </a:p>
            <a:p>
              <a:pPr eaLnBrk="0" hangingPunct="0"/>
              <a:r>
                <a:rPr lang="ru-RU" b="1" dirty="0" smtClean="0">
                  <a:solidFill>
                    <a:schemeClr val="bg1"/>
                  </a:solidFill>
                </a:rPr>
                <a:t>утилиты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1161" name="Text Box 25"/>
            <p:cNvSpPr txBox="1">
              <a:spLocks noChangeArrowheads="1"/>
            </p:cNvSpPr>
            <p:nvPr/>
          </p:nvSpPr>
          <p:spPr bwMode="gray">
            <a:xfrm>
              <a:off x="4079" y="1482"/>
              <a:ext cx="1098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1" dirty="0">
                  <a:solidFill>
                    <a:schemeClr val="bg1"/>
                  </a:solidFill>
                </a:rPr>
                <a:t>У</a:t>
              </a:r>
              <a:r>
                <a:rPr lang="ru-RU" b="1" dirty="0" smtClean="0">
                  <a:solidFill>
                    <a:schemeClr val="bg1"/>
                  </a:solidFill>
                </a:rPr>
                <a:t>ровень 2: </a:t>
              </a:r>
            </a:p>
            <a:p>
              <a:pPr eaLnBrk="0" hangingPunct="0"/>
              <a:r>
                <a:rPr lang="ru-RU" b="1" dirty="0" smtClean="0">
                  <a:solidFill>
                    <a:schemeClr val="bg1"/>
                  </a:solidFill>
                </a:rPr>
                <a:t>служебные </a:t>
              </a:r>
            </a:p>
            <a:p>
              <a:pPr eaLnBrk="0" hangingPunct="0"/>
              <a:r>
                <a:rPr lang="ru-RU" b="1" dirty="0">
                  <a:solidFill>
                    <a:schemeClr val="bg1"/>
                  </a:solidFill>
                </a:rPr>
                <a:t>п</a:t>
              </a:r>
              <a:r>
                <a:rPr lang="ru-RU" b="1" dirty="0" smtClean="0">
                  <a:solidFill>
                    <a:schemeClr val="bg1"/>
                  </a:solidFill>
                </a:rPr>
                <a:t>рограммы ОС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1162" name="Text Box 26"/>
            <p:cNvSpPr txBox="1">
              <a:spLocks noChangeArrowheads="1"/>
            </p:cNvSpPr>
            <p:nvPr/>
          </p:nvSpPr>
          <p:spPr bwMode="gray">
            <a:xfrm>
              <a:off x="4139" y="2266"/>
              <a:ext cx="92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b="1" dirty="0">
                  <a:solidFill>
                    <a:schemeClr val="bg1"/>
                  </a:solidFill>
                </a:rPr>
                <a:t>У</a:t>
              </a:r>
              <a:r>
                <a:rPr lang="ru-RU" b="1" dirty="0" smtClean="0">
                  <a:solidFill>
                    <a:schemeClr val="bg1"/>
                  </a:solidFill>
                </a:rPr>
                <a:t>ровень 3: </a:t>
              </a:r>
            </a:p>
            <a:p>
              <a:pPr eaLnBrk="0" hangingPunct="0"/>
              <a:r>
                <a:rPr lang="ru-RU" b="1" dirty="0" smtClean="0">
                  <a:solidFill>
                    <a:schemeClr val="bg1"/>
                  </a:solidFill>
                </a:rPr>
                <a:t>прикладные </a:t>
              </a:r>
            </a:p>
            <a:p>
              <a:pPr eaLnBrk="0" hangingPunct="0"/>
              <a:r>
                <a:rPr lang="ru-RU" b="1" dirty="0" smtClean="0">
                  <a:solidFill>
                    <a:schemeClr val="bg1"/>
                  </a:solidFill>
                </a:rPr>
                <a:t>программы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gray">
            <a:xfrm>
              <a:off x="2738" y="2270"/>
              <a:ext cx="1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2400" b="1" dirty="0">
                  <a:solidFill>
                    <a:schemeClr val="bg1"/>
                  </a:solidFill>
                </a:rPr>
                <a:t>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 Box 20"/>
            <p:cNvSpPr txBox="1">
              <a:spLocks noChangeArrowheads="1"/>
            </p:cNvSpPr>
            <p:nvPr/>
          </p:nvSpPr>
          <p:spPr bwMode="gray">
            <a:xfrm>
              <a:off x="2729" y="2532"/>
              <a:ext cx="1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2400" b="1" dirty="0">
                  <a:solidFill>
                    <a:schemeClr val="bg1"/>
                  </a:solidFill>
                </a:rPr>
                <a:t>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gray">
            <a:xfrm>
              <a:off x="2738" y="2788"/>
              <a:ext cx="1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2400" b="1" dirty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Выноска 1 (без границы) 2"/>
          <p:cNvSpPr/>
          <p:nvPr/>
        </p:nvSpPr>
        <p:spPr bwMode="auto">
          <a:xfrm>
            <a:off x="5086356" y="1182890"/>
            <a:ext cx="2633303" cy="733941"/>
          </a:xfrm>
          <a:prstGeom prst="callout1">
            <a:avLst>
              <a:gd name="adj1" fmla="val 39515"/>
              <a:gd name="adj2" fmla="val -1388"/>
              <a:gd name="adj3" fmla="val 103507"/>
              <a:gd name="adj4" fmla="val -180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Наименее привилегированный уровень</a:t>
            </a:r>
          </a:p>
        </p:txBody>
      </p:sp>
      <p:sp>
        <p:nvSpPr>
          <p:cNvPr id="35" name="Выноска 1 (без границы) 34"/>
          <p:cNvSpPr/>
          <p:nvPr/>
        </p:nvSpPr>
        <p:spPr bwMode="auto">
          <a:xfrm>
            <a:off x="1321905" y="5096964"/>
            <a:ext cx="2633303" cy="733941"/>
          </a:xfrm>
          <a:prstGeom prst="callout1">
            <a:avLst>
              <a:gd name="adj1" fmla="val 2139"/>
              <a:gd name="adj2" fmla="val 50699"/>
              <a:gd name="adj3" fmla="val -203809"/>
              <a:gd name="adj4" fmla="val 1115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Наиболее привилегированный уровень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5292080" y="5157192"/>
            <a:ext cx="3633899" cy="15204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ru-RU" dirty="0" smtClean="0">
              <a:solidFill>
                <a:schemeClr val="tx1"/>
              </a:solidFill>
              <a:latin typeface="Verdana" pitchFamily="34" charset="0"/>
            </a:endParaRPr>
          </a:p>
          <a:p>
            <a:pPr eaLnBrk="0" hangingPunct="0"/>
            <a:r>
              <a:rPr lang="ru-RU" dirty="0" smtClean="0">
                <a:solidFill>
                  <a:schemeClr val="tx1"/>
                </a:solidFill>
                <a:latin typeface="Verdana" pitchFamily="34" charset="0"/>
              </a:rPr>
              <a:t>Ресурсы</a:t>
            </a:r>
            <a:r>
              <a:rPr lang="ru-RU" dirty="0">
                <a:solidFill>
                  <a:schemeClr val="tx1"/>
                </a:solidFill>
                <a:latin typeface="Verdana" pitchFamily="34" charset="0"/>
              </a:rPr>
              <a:t>:</a:t>
            </a:r>
          </a:p>
          <a:p>
            <a:pPr marL="342900" indent="-342900" algn="l" eaLnBrk="0" hangingPunct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Verdana" pitchFamily="34" charset="0"/>
              </a:rPr>
              <a:t>Память</a:t>
            </a:r>
          </a:p>
          <a:p>
            <a:pPr marL="342900" indent="-342900" algn="l" eaLnBrk="0" hangingPunct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Verdana" pitchFamily="34" charset="0"/>
              </a:rPr>
              <a:t>Порты ввод/вывода</a:t>
            </a:r>
          </a:p>
          <a:p>
            <a:pPr marL="342900" indent="-342900" algn="l" eaLnBrk="0" hangingPunct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Verdana" pitchFamily="34" charset="0"/>
              </a:rPr>
              <a:t>Возможность выполнения </a:t>
            </a:r>
            <a:endParaRPr lang="ru-RU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l" eaLnBrk="0" hangingPunct="0"/>
            <a:r>
              <a:rPr lang="ru-RU" dirty="0" smtClean="0">
                <a:solidFill>
                  <a:schemeClr val="tx1"/>
                </a:solidFill>
                <a:latin typeface="Verdana" pitchFamily="34" charset="0"/>
              </a:rPr>
              <a:t>некоторых </a:t>
            </a:r>
            <a:r>
              <a:rPr lang="ru-RU" dirty="0">
                <a:solidFill>
                  <a:schemeClr val="tx1"/>
                </a:solidFill>
                <a:latin typeface="Verdana" pitchFamily="34" charset="0"/>
              </a:rPr>
              <a:t>команд</a:t>
            </a:r>
          </a:p>
          <a:p>
            <a:pPr eaLnBrk="0" hangingPunct="0"/>
            <a:endParaRPr lang="ru-RU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Контроль привилегированности</a:t>
            </a:r>
            <a:endParaRPr lang="en-US" sz="1800" dirty="0"/>
          </a:p>
        </p:txBody>
      </p:sp>
      <p:grpSp>
        <p:nvGrpSpPr>
          <p:cNvPr id="110610" name="Group 18"/>
          <p:cNvGrpSpPr>
            <a:grpSpLocks/>
          </p:cNvGrpSpPr>
          <p:nvPr/>
        </p:nvGrpSpPr>
        <p:grpSpPr bwMode="auto">
          <a:xfrm>
            <a:off x="2339752" y="2480047"/>
            <a:ext cx="2166938" cy="4035425"/>
            <a:chOff x="2208" y="1296"/>
            <a:chExt cx="1365" cy="2542"/>
          </a:xfrm>
        </p:grpSpPr>
        <p:sp>
          <p:nvSpPr>
            <p:cNvPr id="110611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12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13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14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15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10616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10617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10618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10619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ru-RU"/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gray">
            <a:xfrm>
              <a:off x="2217" y="1776"/>
              <a:ext cx="1296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>
                  <a:solidFill>
                    <a:srgbClr val="000000"/>
                  </a:solidFill>
                  <a:latin typeface="Verdana" pitchFamily="34" charset="0"/>
                </a:rPr>
                <a:t>выполнять операции ввода/вывода на том или ином внешнем устройстве;</a:t>
              </a:r>
            </a:p>
          </p:txBody>
        </p:sp>
        <p:sp>
          <p:nvSpPr>
            <p:cNvPr id="110622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23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10624" name="Group 32"/>
          <p:cNvGrpSpPr>
            <a:grpSpLocks/>
          </p:cNvGrpSpPr>
          <p:nvPr/>
        </p:nvGrpSpPr>
        <p:grpSpPr bwMode="auto">
          <a:xfrm>
            <a:off x="4572000" y="2480047"/>
            <a:ext cx="2170113" cy="4035425"/>
            <a:chOff x="3692" y="1296"/>
            <a:chExt cx="1367" cy="2542"/>
          </a:xfrm>
        </p:grpSpPr>
        <p:sp>
          <p:nvSpPr>
            <p:cNvPr id="110625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26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27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28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10629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110630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110631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10632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10633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10634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110635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10636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>
                  <a:solidFill>
                    <a:srgbClr val="000000"/>
                  </a:solidFill>
                  <a:latin typeface="Verdana" pitchFamily="34" charset="0"/>
                </a:rPr>
                <a:t>обращаться к данным других программ;</a:t>
              </a:r>
            </a:p>
          </p:txBody>
        </p:sp>
        <p:sp>
          <p:nvSpPr>
            <p:cNvPr id="110637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38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107504" y="2480047"/>
            <a:ext cx="2170113" cy="4035425"/>
            <a:chOff x="720" y="1296"/>
            <a:chExt cx="1367" cy="2542"/>
          </a:xfrm>
        </p:grpSpPr>
        <p:sp>
          <p:nvSpPr>
            <p:cNvPr id="110596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597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598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599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00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0601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10602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10603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110604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10605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10606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110607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110608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1</a:t>
              </a:r>
              <a:endParaRPr lang="en-US" dirty="0"/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2000" dirty="0">
                  <a:solidFill>
                    <a:srgbClr val="000000"/>
                  </a:solidFill>
                  <a:latin typeface="Verdana" pitchFamily="34" charset="0"/>
                </a:rPr>
                <a:t>выполнять некоторые команды, называемые привилегированными;</a:t>
              </a:r>
            </a:p>
          </p:txBody>
        </p:sp>
      </p:grpSp>
      <p:grpSp>
        <p:nvGrpSpPr>
          <p:cNvPr id="57" name="Group 32"/>
          <p:cNvGrpSpPr>
            <a:grpSpLocks/>
          </p:cNvGrpSpPr>
          <p:nvPr/>
        </p:nvGrpSpPr>
        <p:grpSpPr bwMode="auto">
          <a:xfrm>
            <a:off x="6794375" y="2489919"/>
            <a:ext cx="2170113" cy="4035425"/>
            <a:chOff x="3692" y="1296"/>
            <a:chExt cx="1367" cy="2542"/>
          </a:xfrm>
        </p:grpSpPr>
        <p:sp>
          <p:nvSpPr>
            <p:cNvPr id="58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9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0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1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2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67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8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69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0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  <p:sp>
            <p:nvSpPr>
              <p:cNvPr id="71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ru-RU"/>
              </a:p>
            </p:txBody>
          </p:sp>
        </p:grpSp>
        <p:sp>
          <p:nvSpPr>
            <p:cNvPr id="63" name="Text Box 43"/>
            <p:cNvSpPr txBox="1">
              <a:spLocks noChangeArrowheads="1"/>
            </p:cNvSpPr>
            <p:nvPr/>
          </p:nvSpPr>
          <p:spPr bwMode="gray">
            <a:xfrm>
              <a:off x="4251" y="135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4</a:t>
              </a:r>
              <a:endParaRPr lang="en-US" dirty="0"/>
            </a:p>
          </p:txBody>
        </p:sp>
        <p:sp>
          <p:nvSpPr>
            <p:cNvPr id="64" name="Text Box 44"/>
            <p:cNvSpPr txBox="1">
              <a:spLocks noChangeArrowheads="1"/>
            </p:cNvSpPr>
            <p:nvPr/>
          </p:nvSpPr>
          <p:spPr bwMode="gray">
            <a:xfrm>
              <a:off x="3744" y="1661"/>
              <a:ext cx="1296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sz="1600" dirty="0">
                  <a:solidFill>
                    <a:srgbClr val="000000"/>
                  </a:solidFill>
                  <a:latin typeface="Verdana" pitchFamily="34" charset="0"/>
                </a:rPr>
                <a:t>передавать управление внешнему (по отношению к самой программе) коду командами межсегментной передачи управления.</a:t>
              </a:r>
            </a:p>
          </p:txBody>
        </p:sp>
        <p:sp>
          <p:nvSpPr>
            <p:cNvPr id="65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6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" name="Скругленный прямоугольник 1"/>
          <p:cNvSpPr/>
          <p:nvPr/>
        </p:nvSpPr>
        <p:spPr bwMode="auto">
          <a:xfrm>
            <a:off x="183704" y="1335083"/>
            <a:ext cx="8750621" cy="108580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Аппаратные средства процессора, работающего в защищенном режиме, постоянно контролируют, что текущая программа достаточно привилегированна для того, чтобы:</a:t>
            </a:r>
            <a:endParaRPr kumimoji="0" lang="ru-RU" sz="2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48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Привилегированные команды</a:t>
            </a:r>
            <a:endParaRPr lang="en-US" sz="1800" dirty="0"/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gray">
          <a:xfrm>
            <a:off x="762000" y="4077072"/>
            <a:ext cx="7986464" cy="246514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9804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Это приводит к тому, что простую незащищенную систему можно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целиком реализовать только в кольце 0, так как в других кольцах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защиты не будут доступны все команды.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Операции ввода/вывода разрешено выполнять программам,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уровень привилегий которых не ниже значения, установленного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в поле IOPL регистра флагов. То есть должно выполняться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соотношение: </a:t>
            </a:r>
            <a:r>
              <a:rPr lang="ru-RU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CPL ≤ IOPL</a:t>
            </a:r>
            <a:r>
              <a:rPr lang="ru-RU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gray">
          <a:xfrm>
            <a:off x="782292" y="1307996"/>
            <a:ext cx="8031832" cy="262506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tx2"/>
              </a:gs>
              <a:gs pos="50000">
                <a:schemeClr val="tx2">
                  <a:gamma/>
                  <a:tint val="69804"/>
                  <a:invGamma/>
                </a:schemeClr>
              </a:gs>
              <a:gs pos="100000">
                <a:schemeClr val="tx2"/>
              </a:gs>
            </a:gsLst>
            <a:lin ang="27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r>
              <a:rPr lang="ru-RU" b="1" dirty="0" smtClean="0">
                <a:solidFill>
                  <a:srgbClr val="92D050"/>
                </a:solidFill>
              </a:rPr>
              <a:t>Привилегированные команды </a:t>
            </a:r>
            <a:r>
              <a:rPr lang="ru-RU" b="1" dirty="0" smtClean="0">
                <a:solidFill>
                  <a:schemeClr val="bg1"/>
                </a:solidFill>
              </a:rPr>
              <a:t>- это те команды, которые влияют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на механизмы управления памятью, защиты и некоторые другие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жизненно важные функции. Это, например, команды загрузки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таблиц дескрипторов GDT, IDT, LDT, команды обмена  с регистрами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управления </a:t>
            </a:r>
            <a:r>
              <a:rPr lang="ru-RU" b="1" dirty="0" err="1" smtClean="0">
                <a:solidFill>
                  <a:schemeClr val="bg1"/>
                </a:solidFill>
              </a:rPr>
              <a:t>CRi</a:t>
            </a:r>
            <a:r>
              <a:rPr lang="ru-RU" b="1" dirty="0" smtClean="0">
                <a:solidFill>
                  <a:schemeClr val="bg1"/>
                </a:solidFill>
              </a:rPr>
              <a:t>.  Они могут выполняться только программами, </a:t>
            </a:r>
          </a:p>
          <a:p>
            <a:pPr algn="l" eaLnBrk="0" hangingPunct="0"/>
            <a:r>
              <a:rPr lang="ru-RU" b="1" dirty="0" smtClean="0">
                <a:solidFill>
                  <a:schemeClr val="bg1"/>
                </a:solidFill>
              </a:rPr>
              <a:t>имеющими наивысший (нулевой) уровень привилеги</a:t>
            </a:r>
            <a:r>
              <a:rPr lang="ru-RU" sz="2000" b="1" dirty="0" smtClean="0">
                <a:solidFill>
                  <a:schemeClr val="bg1"/>
                </a:solidFill>
              </a:rPr>
              <a:t>й.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17gl">
  <a:themeElements>
    <a:clrScheme name="sample 1">
      <a:dk1>
        <a:srgbClr val="000000"/>
      </a:dk1>
      <a:lt1>
        <a:srgbClr val="FFFFFF"/>
      </a:lt1>
      <a:dk2>
        <a:srgbClr val="000798"/>
      </a:dk2>
      <a:lt2>
        <a:srgbClr val="B2B2B2"/>
      </a:lt2>
      <a:accent1>
        <a:srgbClr val="1B33E7"/>
      </a:accent1>
      <a:accent2>
        <a:srgbClr val="6699FF"/>
      </a:accent2>
      <a:accent3>
        <a:srgbClr val="FFFFFF"/>
      </a:accent3>
      <a:accent4>
        <a:srgbClr val="000000"/>
      </a:accent4>
      <a:accent5>
        <a:srgbClr val="ABADF1"/>
      </a:accent5>
      <a:accent6>
        <a:srgbClr val="5C8AE7"/>
      </a:accent6>
      <a:hlink>
        <a:srgbClr val="99CCFF"/>
      </a:hlink>
      <a:folHlink>
        <a:srgbClr val="3366CC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cdb2004117gl</Template>
  <TotalTime>520</TotalTime>
  <Words>3135</Words>
  <Application>Microsoft Office PowerPoint</Application>
  <PresentationFormat>Экран (4:3)</PresentationFormat>
  <Paragraphs>292</Paragraphs>
  <Slides>21</Slides>
  <Notes>19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cdb2004117gl</vt:lpstr>
      <vt:lpstr>МДК 01.01. Системное программирование  </vt:lpstr>
      <vt:lpstr>Защита области памяти одной программы от попыток записи в нее со стороны других программ</vt:lpstr>
      <vt:lpstr>Средства защиты памяти должны предотвращать:</vt:lpstr>
      <vt:lpstr>Средства защиты микропроцессора делятся на 2 группы</vt:lpstr>
      <vt:lpstr>Средства управления памятью </vt:lpstr>
      <vt:lpstr>Защита по привилегиям</vt:lpstr>
      <vt:lpstr>Уровни привилегий</vt:lpstr>
      <vt:lpstr>Контроль привилегированности</vt:lpstr>
      <vt:lpstr>Привилегированные команды</vt:lpstr>
      <vt:lpstr>Порядок взаимодействия программ и данных на разных уровнях привилегий</vt:lpstr>
      <vt:lpstr>Использование шлюзов вызова</vt:lpstr>
      <vt:lpstr>Формат шлюза вызова</vt:lpstr>
      <vt:lpstr>Использование шлюза вызова для обращения к программам на более высоком уровне привилегий </vt:lpstr>
      <vt:lpstr>Обработка команды перехода</vt:lpstr>
      <vt:lpstr>Последовательное обращение к более привилегированным программам </vt:lpstr>
      <vt:lpstr>РЕАЛИЗАЦИЯ - ОС  Multics</vt:lpstr>
      <vt:lpstr>РЕАЛИЗАЦИЯ – ОС OS/2</vt:lpstr>
      <vt:lpstr> РЕАЛИЗАЦИЯ ОС UNIX</vt:lpstr>
      <vt:lpstr> РЕАЛИЗАЦИЯ – Windows NT</vt:lpstr>
      <vt:lpstr>Включение защиты по привилегиям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  Template</dc:title>
  <dc:creator>irina</dc:creator>
  <cp:lastModifiedBy>Смирнова Ирина Петровна</cp:lastModifiedBy>
  <cp:revision>35</cp:revision>
  <dcterms:created xsi:type="dcterms:W3CDTF">2014-10-12T09:09:29Z</dcterms:created>
  <dcterms:modified xsi:type="dcterms:W3CDTF">2018-11-06T10:46:59Z</dcterms:modified>
</cp:coreProperties>
</file>