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5" r:id="rId10"/>
    <p:sldId id="266" r:id="rId11"/>
    <p:sldId id="272" r:id="rId12"/>
    <p:sldId id="271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DF83D-FA4D-4012-8498-18F7D49A14D9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C1267-788F-4EC0-919D-776D8984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38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0407" y="6397539"/>
            <a:ext cx="2743200" cy="365125"/>
          </a:xfrm>
        </p:spPr>
        <p:txBody>
          <a:bodyPr/>
          <a:lstStyle/>
          <a:p>
            <a:r>
              <a:rPr lang="en-US"/>
              <a:t>4/27/2017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97540"/>
            <a:ext cx="4114800" cy="365125"/>
          </a:xfrm>
        </p:spPr>
        <p:txBody>
          <a:bodyPr/>
          <a:lstStyle/>
          <a:p>
            <a:r>
              <a:rPr lang="en-US"/>
              <a:t>Microsoft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8393" y="6397538"/>
            <a:ext cx="2743200" cy="365125"/>
          </a:xfrm>
        </p:spPr>
        <p:txBody>
          <a:bodyPr/>
          <a:lstStyle/>
          <a:p>
            <a:fld id="{C1AEC131-7358-41FC-8DEB-FAD1018D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1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C131-7358-41FC-8DEB-FAD1018D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9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C131-7358-41FC-8DEB-FAD1018D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5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24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C131-7358-41FC-8DEB-FAD1018D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2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C131-7358-41FC-8DEB-FAD1018D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9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C131-7358-41FC-8DEB-FAD1018D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7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C131-7358-41FC-8DEB-FAD1018D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2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C131-7358-41FC-8DEB-FAD1018D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2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C131-7358-41FC-8DEB-FAD1018D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C131-7358-41FC-8DEB-FAD1018D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9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C131-7358-41FC-8DEB-FAD1018D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1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18288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6838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 kern="1200" baseline="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4/27/2017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69841" y="6356350"/>
            <a:ext cx="465231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 b="0" i="0" kern="1200" baseline="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Microsoft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196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 kern="1200" baseline="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C1AEC131-7358-41FC-8DEB-FAD1018D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pros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4800" dirty="0"/>
              <a:t>Data Processing</a:t>
            </a:r>
            <a:br>
              <a:rPr lang="en-US" sz="4800" dirty="0"/>
            </a:br>
            <a:r>
              <a:rPr lang="en-US" sz="4800" dirty="0"/>
              <a:t>using Input-Output Examples </a:t>
            </a:r>
            <a:br>
              <a:rPr lang="en-US" sz="4800" dirty="0"/>
            </a:br>
            <a:r>
              <a:rPr lang="en-US" sz="4800" dirty="0"/>
              <a:t>with the Microsoft PROSE SDK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1337"/>
            <a:ext cx="9144000" cy="1051443"/>
          </a:xfrm>
        </p:spPr>
        <p:txBody>
          <a:bodyPr numCol="2">
            <a:normAutofit/>
          </a:bodyPr>
          <a:lstStyle/>
          <a:p>
            <a:r>
              <a:rPr lang="en-US" dirty="0"/>
              <a:t>PROSE Team</a:t>
            </a:r>
          </a:p>
          <a:p>
            <a:r>
              <a:rPr lang="en-US" sz="2200" spc="-100" dirty="0">
                <a:solidFill>
                  <a:srgbClr val="0070C0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prosetalk@microsoft.com</a:t>
            </a:r>
          </a:p>
          <a:p>
            <a:r>
              <a:rPr lang="en-US" dirty="0"/>
              <a:t>Alex Polozov</a:t>
            </a:r>
          </a:p>
          <a:p>
            <a:r>
              <a:rPr lang="en-US" sz="2200" spc="-100" dirty="0">
                <a:solidFill>
                  <a:srgbClr val="0070C0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polozov@cs.washington.edu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C131-7358-41FC-8DEB-FAD1018D39D9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71024" y="5458548"/>
            <a:ext cx="6849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spc="-100" dirty="0">
                <a:solidFill>
                  <a:srgbClr val="285FA3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https://microsoft.github.io/prose</a:t>
            </a:r>
          </a:p>
        </p:txBody>
      </p:sp>
    </p:spTree>
    <p:extLst>
      <p:ext uri="{BB962C8B-B14F-4D97-AF65-F5344CB8AC3E}">
        <p14:creationId xmlns:p14="http://schemas.microsoft.com/office/powerpoint/2010/main" val="59430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Derived Column by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Scenario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C131-7358-41FC-8DEB-FAD1018D39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70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Text Splitting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/>
              <a:t>Scenario 3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C131-7358-41FC-8DEB-FAD1018D39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00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Column Profiling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/>
              <a:t>Scenario 4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C131-7358-41FC-8DEB-FAD1018D39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19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dirty="0"/>
              <a:t>“Data Processing” is not just Data Science!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1506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+mj-lt"/>
              </a:rPr>
              <a:t>For instance:</a:t>
            </a:r>
          </a:p>
          <a:p>
            <a:pPr>
              <a:spcBef>
                <a:spcPts val="2400"/>
              </a:spcBef>
            </a:pPr>
            <a:r>
              <a:rPr lang="en-US" dirty="0"/>
              <a:t>Automatic syntax</a:t>
            </a:r>
            <a:br>
              <a:rPr lang="en-US" dirty="0"/>
            </a:br>
            <a:r>
              <a:rPr lang="en-US" dirty="0"/>
              <a:t>highlighting for log files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C131-7358-41FC-8DEB-FAD1018D39D9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 descr="http://i1.wp.com/n3wjack.net/wp/wp-content/uploads/2015/05/vim-log-file-syntax-highlighting-plugin-screenshot_2.png?resize=625%2C414&amp;ssl=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763" y="1825625"/>
            <a:ext cx="6569051" cy="4351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6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dirty="0"/>
              <a:t>“Data Processing” is not just Data Science!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1506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+mj-lt"/>
              </a:rPr>
              <a:t>For instance:</a:t>
            </a:r>
          </a:p>
          <a:p>
            <a:pPr>
              <a:spcBef>
                <a:spcPts val="2400"/>
              </a:spcBef>
            </a:pPr>
            <a:r>
              <a:rPr lang="en-US" dirty="0"/>
              <a:t>Automatic syntax</a:t>
            </a:r>
            <a:br>
              <a:rPr lang="en-US" dirty="0"/>
            </a:br>
            <a:r>
              <a:rPr lang="en-US" dirty="0"/>
              <a:t>highlighting for log files</a:t>
            </a:r>
          </a:p>
          <a:p>
            <a:pPr>
              <a:spcBef>
                <a:spcPts val="2400"/>
              </a:spcBef>
            </a:pPr>
            <a:r>
              <a:rPr lang="en-US" dirty="0"/>
              <a:t>Code refactoring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C131-7358-41FC-8DEB-FAD1018D39D9}" type="slidenum">
              <a:rPr lang="en-US" smtClean="0"/>
              <a:t>14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605437" y="1793391"/>
            <a:ext cx="3968394" cy="1938992"/>
            <a:chOff x="4635500" y="2843617"/>
            <a:chExt cx="3968394" cy="1938992"/>
          </a:xfrm>
        </p:grpSpPr>
        <p:sp>
          <p:nvSpPr>
            <p:cNvPr id="11" name="PPTLabsHighlightTextFragmentsShapef9e084a7-5298-44c6-a3b3-bf5a3a6f37fd"/>
            <p:cNvSpPr/>
            <p:nvPr>
              <p:custDataLst>
                <p:tags r:id="rId3"/>
              </p:custDataLst>
            </p:nvPr>
          </p:nvSpPr>
          <p:spPr>
            <a:xfrm>
              <a:off x="4635500" y="3666577"/>
              <a:ext cx="3968394" cy="274320"/>
            </a:xfrm>
            <a:prstGeom prst="rect">
              <a:avLst/>
            </a:prstGeom>
            <a:solidFill>
              <a:srgbClr val="F99C9C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PTLabsHighlightTextFragmentsShape6bdf6130-58f6-4d38-90c3-d139f0dc40f5"/>
            <p:cNvSpPr/>
            <p:nvPr>
              <p:custDataLst>
                <p:tags r:id="rId4"/>
              </p:custDataLst>
            </p:nvPr>
          </p:nvSpPr>
          <p:spPr>
            <a:xfrm>
              <a:off x="4635500" y="3940897"/>
              <a:ext cx="3968394" cy="274320"/>
            </a:xfrm>
            <a:prstGeom prst="rect">
              <a:avLst/>
            </a:prstGeom>
            <a:solidFill>
              <a:srgbClr val="79F9B9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35500" y="2843617"/>
              <a:ext cx="3968394" cy="193899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lIns="45720" tIns="0" rIns="0" bIns="0">
              <a:spAutoFit/>
            </a:bodyPr>
            <a:lstStyle/>
            <a:p>
              <a:r>
                <a:rPr lang="en-US" spc="-100" dirty="0">
                  <a:solidFill>
                    <a:srgbClr val="0000FF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def</a:t>
              </a:r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</a:t>
              </a:r>
              <a:r>
                <a:rPr lang="en-US" spc="-100" dirty="0">
                  <a:solidFill>
                    <a:srgbClr val="795E26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product</a:t>
              </a:r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(</a:t>
              </a:r>
              <a:r>
                <a:rPr lang="en-US" spc="-100" dirty="0">
                  <a:solidFill>
                    <a:srgbClr val="00108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n</a:t>
              </a:r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, </a:t>
              </a:r>
              <a:r>
                <a:rPr lang="en-US" spc="-100" dirty="0">
                  <a:solidFill>
                    <a:srgbClr val="00108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term</a:t>
              </a:r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):</a:t>
              </a:r>
            </a:p>
            <a:p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  total, k = </a:t>
              </a:r>
              <a:r>
                <a:rPr lang="en-US" spc="-100" dirty="0">
                  <a:solidFill>
                    <a:srgbClr val="09885A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1</a:t>
              </a:r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, </a:t>
              </a:r>
              <a:r>
                <a:rPr lang="en-US" spc="-100" dirty="0">
                  <a:solidFill>
                    <a:srgbClr val="09885A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1</a:t>
              </a:r>
              <a:endParaRPr lang="en-US" spc="-100" dirty="0">
                <a:solidFill>
                  <a:srgbClr val="000000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  </a:t>
              </a:r>
              <a:r>
                <a:rPr lang="en-US" spc="-100" dirty="0">
                  <a:solidFill>
                    <a:srgbClr val="AF00DB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while</a:t>
              </a:r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k &lt;= n:</a:t>
              </a:r>
            </a:p>
            <a:p>
              <a:r>
                <a:rPr lang="en-US" b="1" spc="-100" dirty="0">
                  <a:solidFill>
                    <a:srgbClr val="C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-</a:t>
              </a:r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     total = total * k      </a:t>
              </a:r>
            </a:p>
            <a:p>
              <a:r>
                <a:rPr lang="en-US" b="1" spc="-100" dirty="0">
                  <a:solidFill>
                    <a:schemeClr val="accent3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+</a:t>
              </a:r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     total = total * term(k)</a:t>
              </a:r>
            </a:p>
            <a:p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      k = k + </a:t>
              </a:r>
              <a:r>
                <a:rPr lang="en-US" spc="-100" dirty="0">
                  <a:solidFill>
                    <a:srgbClr val="09885A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1</a:t>
              </a:r>
              <a:endParaRPr lang="en-US" spc="-100" dirty="0">
                <a:solidFill>
                  <a:srgbClr val="000000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  </a:t>
              </a:r>
              <a:r>
                <a:rPr lang="en-US" spc="-100" dirty="0">
                  <a:solidFill>
                    <a:srgbClr val="AF00DB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return</a:t>
              </a:r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total</a:t>
              </a:r>
              <a:endParaRPr lang="en-US" spc="-100" dirty="0"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05437" y="4403963"/>
            <a:ext cx="5026204" cy="1384995"/>
            <a:chOff x="5032196" y="2424483"/>
            <a:chExt cx="5026204" cy="1384995"/>
          </a:xfrm>
        </p:grpSpPr>
        <p:sp>
          <p:nvSpPr>
            <p:cNvPr id="15" name="PPTLabsHighlightTextFragmentsShapef9e084a7-5298-44c6-a3b3-bf5a3a6f37fd"/>
            <p:cNvSpPr/>
            <p:nvPr>
              <p:custDataLst>
                <p:tags r:id="rId1"/>
              </p:custDataLst>
            </p:nvPr>
          </p:nvSpPr>
          <p:spPr>
            <a:xfrm>
              <a:off x="5032196" y="3260838"/>
              <a:ext cx="5026203" cy="274320"/>
            </a:xfrm>
            <a:prstGeom prst="rect">
              <a:avLst/>
            </a:prstGeom>
            <a:solidFill>
              <a:srgbClr val="F99C9C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PTLabsHighlightTextFragmentsShape6bdf6130-58f6-4d38-90c3-d139f0dc40f5"/>
            <p:cNvSpPr/>
            <p:nvPr>
              <p:custDataLst>
                <p:tags r:id="rId2"/>
              </p:custDataLst>
            </p:nvPr>
          </p:nvSpPr>
          <p:spPr>
            <a:xfrm>
              <a:off x="5032196" y="3535158"/>
              <a:ext cx="5026203" cy="274320"/>
            </a:xfrm>
            <a:prstGeom prst="rect">
              <a:avLst/>
            </a:prstGeom>
            <a:solidFill>
              <a:srgbClr val="79F9B9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32197" y="2424483"/>
              <a:ext cx="5026203" cy="1384995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tIns="0" bIns="0">
              <a:spAutoFit/>
            </a:bodyPr>
            <a:lstStyle/>
            <a:p>
              <a:r>
                <a:rPr lang="en-US" spc="-100" dirty="0">
                  <a:solidFill>
                    <a:srgbClr val="0000FF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def</a:t>
              </a:r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</a:t>
              </a:r>
              <a:r>
                <a:rPr lang="en-US" spc="-100" dirty="0">
                  <a:solidFill>
                    <a:srgbClr val="795E26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product</a:t>
              </a:r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(</a:t>
              </a:r>
              <a:r>
                <a:rPr lang="en-US" spc="-100" dirty="0">
                  <a:solidFill>
                    <a:srgbClr val="00108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n</a:t>
              </a:r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, </a:t>
              </a:r>
              <a:r>
                <a:rPr lang="en-US" spc="-100" dirty="0">
                  <a:solidFill>
                    <a:srgbClr val="00108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term</a:t>
              </a:r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):</a:t>
              </a:r>
            </a:p>
            <a:p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  </a:t>
              </a:r>
              <a:r>
                <a:rPr lang="en-US" spc="-100" dirty="0">
                  <a:solidFill>
                    <a:srgbClr val="AF00DB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if</a:t>
              </a:r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n==</a:t>
              </a:r>
              <a:r>
                <a:rPr lang="en-US" spc="-100" dirty="0">
                  <a:solidFill>
                    <a:srgbClr val="09885A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1</a:t>
              </a:r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:</a:t>
              </a:r>
            </a:p>
            <a:p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      </a:t>
              </a:r>
              <a:r>
                <a:rPr lang="en-US" spc="-100" dirty="0">
                  <a:solidFill>
                    <a:srgbClr val="AF00DB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return</a:t>
              </a:r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</a:t>
              </a:r>
              <a:r>
                <a:rPr lang="en-US" spc="-100" dirty="0">
                  <a:solidFill>
                    <a:srgbClr val="09885A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1</a:t>
              </a:r>
              <a:endParaRPr lang="en-US" spc="-100" dirty="0">
                <a:solidFill>
                  <a:srgbClr val="000000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r>
                <a:rPr lang="en-US" b="1" spc="-100" dirty="0">
                  <a:solidFill>
                    <a:srgbClr val="C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-</a:t>
              </a:r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 </a:t>
              </a:r>
              <a:r>
                <a:rPr lang="en-US" spc="-100" dirty="0">
                  <a:solidFill>
                    <a:srgbClr val="AF00DB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return</a:t>
              </a:r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product(n-</a:t>
              </a:r>
              <a:r>
                <a:rPr lang="en-US" spc="-100" dirty="0">
                  <a:solidFill>
                    <a:srgbClr val="09885A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1</a:t>
              </a:r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, term) * n</a:t>
              </a:r>
            </a:p>
            <a:p>
              <a:r>
                <a:rPr lang="en-US" b="1" spc="-100" dirty="0">
                  <a:solidFill>
                    <a:schemeClr val="accent3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+</a:t>
              </a:r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 </a:t>
              </a:r>
              <a:r>
                <a:rPr lang="en-US" spc="-100" dirty="0">
                  <a:solidFill>
                    <a:srgbClr val="AF00DB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return</a:t>
              </a:r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product(n-</a:t>
              </a:r>
              <a:r>
                <a:rPr lang="en-US" spc="-100" dirty="0">
                  <a:solidFill>
                    <a:srgbClr val="09885A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1</a:t>
              </a:r>
              <a:r>
                <a:rPr lang="en-US" spc="-100" dirty="0">
                  <a:solidFill>
                    <a:srgbClr val="0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, term) * term(n)</a:t>
              </a:r>
              <a:endParaRPr lang="en-US" spc="-100" dirty="0"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1688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dirty="0"/>
              <a:t>“Data Processing” is not just Data Science!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215063" cy="463533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+mj-lt"/>
              </a:rPr>
              <a:t>For instance:</a:t>
            </a:r>
          </a:p>
          <a:p>
            <a:pPr>
              <a:spcBef>
                <a:spcPts val="2400"/>
              </a:spcBef>
            </a:pPr>
            <a:r>
              <a:rPr lang="en-US" dirty="0"/>
              <a:t>Automatic syntax</a:t>
            </a:r>
            <a:br>
              <a:rPr lang="en-US" dirty="0"/>
            </a:br>
            <a:r>
              <a:rPr lang="en-US" dirty="0"/>
              <a:t>highlighting for log files</a:t>
            </a:r>
          </a:p>
          <a:p>
            <a:pPr>
              <a:spcBef>
                <a:spcPts val="2400"/>
              </a:spcBef>
            </a:pPr>
            <a:r>
              <a:rPr lang="en-US" dirty="0"/>
              <a:t>Code refactoring</a:t>
            </a:r>
          </a:p>
          <a:p>
            <a:pPr>
              <a:spcBef>
                <a:spcPts val="2400"/>
              </a:spcBef>
            </a:pPr>
            <a:r>
              <a:rPr lang="en-US" dirty="0"/>
              <a:t>Folder management automation (via JSON transformations)</a:t>
            </a:r>
          </a:p>
          <a:p>
            <a:pPr>
              <a:spcBef>
                <a:spcPts val="2400"/>
              </a:spcBef>
            </a:pPr>
            <a:r>
              <a:rPr lang="en-US" dirty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C131-7358-41FC-8DEB-FAD1018D39D9}" type="slidenum">
              <a:rPr lang="en-US" smtClean="0"/>
              <a:t>15</a:t>
            </a:fld>
            <a:endParaRPr lang="en-US"/>
          </a:p>
        </p:txBody>
      </p:sp>
      <p:pic>
        <p:nvPicPr>
          <p:cNvPr id="2052" name="Picture 4" descr="http://www.mediacollege.com/internet/images/tree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" t="10012" r="2889" b="2588"/>
          <a:stretch/>
        </p:blipFill>
        <p:spPr bwMode="auto">
          <a:xfrm>
            <a:off x="6773780" y="1934600"/>
            <a:ext cx="4271210" cy="3792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46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20733"/>
          </a:xfrm>
        </p:spPr>
        <p:txBody>
          <a:bodyPr/>
          <a:lstStyle/>
          <a:p>
            <a:r>
              <a:rPr lang="en-US" dirty="0"/>
              <a:t>Learn how to create by-example technologies in </a:t>
            </a:r>
            <a:r>
              <a:rPr lang="en-US" i="1" dirty="0"/>
              <a:t>any  </a:t>
            </a:r>
            <a:r>
              <a:rPr lang="en-US" dirty="0"/>
              <a:t>domain</a:t>
            </a:r>
          </a:p>
          <a:p>
            <a:r>
              <a:rPr lang="en-US" dirty="0"/>
              <a:t>Create your own Wrangling SDK from scratch in 2 hours</a:t>
            </a:r>
          </a:p>
          <a:p>
            <a:r>
              <a:rPr lang="en-US" dirty="0"/>
              <a:t>Exploration of topics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C131-7358-41FC-8DEB-FAD1018D39D9}" type="slidenum">
              <a:rPr lang="en-US" smtClean="0"/>
              <a:t>16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5586908"/>
            <a:ext cx="32464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</a:rPr>
              <a:t>Thank you!</a:t>
            </a:r>
          </a:p>
        </p:txBody>
      </p:sp>
      <p:sp>
        <p:nvSpPr>
          <p:cNvPr id="11" name="TextBox 6"/>
          <p:cNvSpPr txBox="1"/>
          <p:nvPr/>
        </p:nvSpPr>
        <p:spPr>
          <a:xfrm>
            <a:off x="4874468" y="4971354"/>
            <a:ext cx="68499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800" spc="-100" dirty="0">
                <a:solidFill>
                  <a:srgbClr val="285FA3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prosetalk@microsoft.com</a:t>
            </a:r>
          </a:p>
          <a:p>
            <a:pPr algn="r">
              <a:lnSpc>
                <a:spcPct val="150000"/>
              </a:lnSpc>
            </a:pPr>
            <a:r>
              <a:rPr lang="en-US" sz="2800" spc="-100" dirty="0">
                <a:solidFill>
                  <a:srgbClr val="285FA3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https://microsoft.github.io/prose</a:t>
            </a:r>
          </a:p>
        </p:txBody>
      </p:sp>
    </p:spTree>
    <p:extLst>
      <p:ext uri="{BB962C8B-B14F-4D97-AF65-F5344CB8AC3E}">
        <p14:creationId xmlns:p14="http://schemas.microsoft.com/office/powerpoint/2010/main" val="16140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it Out!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73238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Tutorial format: specific task + generic API usage</a:t>
                </a:r>
              </a:p>
              <a:p>
                <a:pPr marL="0" indent="0" algn="ctr">
                  <a:spcBef>
                    <a:spcPts val="4200"/>
                  </a:spcBef>
                  <a:buNone/>
                </a:pPr>
                <a:r>
                  <a:rPr lang="en-US" sz="3200" dirty="0">
                    <a:solidFill>
                      <a:srgbClr val="0070C0"/>
                    </a:solidFill>
                  </a:rPr>
                  <a:t>Wrangling Task		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			PROSE API + UI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732387"/>
              </a:xfrm>
              <a:blipFill>
                <a:blip r:embed="rId2"/>
                <a:stretch>
                  <a:fillRect l="-464" t="-3509" r="-348" b="-5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C131-7358-41FC-8DEB-FAD1018D39D9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34518" y="4357017"/>
            <a:ext cx="9722964" cy="11953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numCol="2">
            <a:noAutofit/>
          </a:bodyPr>
          <a:lstStyle/>
          <a:p>
            <a:pPr marL="571500" indent="-571500">
              <a:spcBef>
                <a:spcPts val="42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Extraction.Json</a:t>
            </a:r>
            <a:endParaRPr lang="en-US" sz="2800" dirty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571500" indent="-5715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Transformation.Text</a:t>
            </a:r>
          </a:p>
          <a:p>
            <a:pPr marL="1141413" indent="-571500">
              <a:spcBef>
                <a:spcPts val="1600"/>
              </a:spcBef>
              <a:buFont typeface="Arial" panose="020B0604020202020204" pitchFamily="34" charset="0"/>
              <a:buChar char="•"/>
              <a:tabLst>
                <a:tab pos="1254125" algn="l"/>
              </a:tabLst>
            </a:pPr>
            <a:r>
              <a:rPr lang="en-US" sz="28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Split.Text</a:t>
            </a:r>
            <a:endParaRPr lang="en-US" sz="2800" dirty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1141413" indent="-571500">
              <a:spcBef>
                <a:spcPts val="1600"/>
              </a:spcBef>
              <a:buFont typeface="Arial" panose="020B0604020202020204" pitchFamily="34" charset="0"/>
              <a:buChar char="•"/>
              <a:tabLst>
                <a:tab pos="1254125" algn="l"/>
              </a:tabLst>
            </a:pPr>
            <a:r>
              <a:rPr lang="en-US" sz="28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Matching.Text</a:t>
            </a:r>
            <a:r>
              <a:rPr lang="en-US" sz="2800" baseline="300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62171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339" y="1825625"/>
            <a:ext cx="11331019" cy="4351338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82880" tIns="182880" rIns="182880" bIns="182880">
            <a:normAutofit/>
          </a:bodyPr>
          <a:lstStyle/>
          <a:p>
            <a:pPr marL="0" indent="0">
              <a:buNone/>
            </a:pPr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&gt; </a:t>
            </a:r>
            <a:r>
              <a:rPr lang="en-US" sz="2500" b="1" spc="-1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git</a:t>
            </a:r>
            <a:r>
              <a:rPr lang="en-US" sz="2500" spc="-1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2500" b="1" spc="-1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clone</a:t>
            </a:r>
            <a:r>
              <a:rPr lang="en-US" sz="2500" spc="-1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2500" spc="-1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  <a:hlinkClick r:id="rId2"/>
              </a:rPr>
              <a:t>https://github.com/Microsoft/prose</a:t>
            </a:r>
            <a:r>
              <a:rPr lang="en-US" sz="2500" spc="-1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--branch demo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&gt; </a:t>
            </a:r>
            <a:r>
              <a:rPr lang="en-US" sz="2500" b="1" dirty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cd</a:t>
            </a:r>
            <a:r>
              <a:rPr lang="en-US" sz="2500" dirty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prose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9BBB59">
                    <a:lumMod val="75000"/>
                  </a:srgbClr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# </a:t>
            </a:r>
            <a:r>
              <a:rPr lang="en-US" sz="2500" i="1" dirty="0">
                <a:solidFill>
                  <a:srgbClr val="9BBB59">
                    <a:lumMod val="75000"/>
                  </a:srgbClr>
                </a:solidFill>
                <a:latin typeface="Droid Serif"/>
                <a:ea typeface="Droid Sans Mono" panose="020B0609030804020204" pitchFamily="49" charset="0"/>
                <a:cs typeface="Droid Sans Mono" panose="020B0609030804020204" pitchFamily="49" charset="0"/>
              </a:rPr>
              <a:t>This slide deck:</a:t>
            </a:r>
            <a:br>
              <a:rPr lang="en-US" sz="2500" i="1" dirty="0">
                <a:solidFill>
                  <a:srgbClr val="9BBB59">
                    <a:lumMod val="75000"/>
                  </a:srgbClr>
                </a:solidFill>
                <a:latin typeface="Droid Serif"/>
                <a:ea typeface="Droid Sans Mono" panose="020B0609030804020204" pitchFamily="49" charset="0"/>
                <a:cs typeface="Droid Sans Mono" panose="020B0609030804020204" pitchFamily="49" charset="0"/>
              </a:rPr>
            </a:br>
            <a:r>
              <a:rPr lang="en-US" sz="2500" spc="-100" dirty="0">
                <a:solidFill>
                  <a:schemeClr val="bg1">
                    <a:lumMod val="50000"/>
                  </a:schemeClr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&gt; </a:t>
            </a:r>
            <a:r>
              <a:rPr lang="en-US" sz="2500" spc="-100" dirty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./Slides/Tutorial1.pptx</a:t>
            </a:r>
            <a:endParaRPr lang="en-US" sz="2500" dirty="0">
              <a:solidFill>
                <a:schemeClr val="tx1"/>
              </a:solidFill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US" sz="2500" dirty="0">
                <a:solidFill>
                  <a:schemeClr val="accent3">
                    <a:lumMod val="75000"/>
                  </a:schemeClr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# </a:t>
            </a:r>
            <a:r>
              <a:rPr lang="en-US" sz="2500" i="1" dirty="0">
                <a:solidFill>
                  <a:schemeClr val="accent3">
                    <a:lumMod val="75000"/>
                  </a:schemeClr>
                </a:solidFill>
                <a:latin typeface="+mj-lt"/>
                <a:ea typeface="Droid Sans Mono" panose="020B0609030804020204" pitchFamily="49" charset="0"/>
                <a:cs typeface="Droid Sans Mono" panose="020B0609030804020204" pitchFamily="49" charset="0"/>
              </a:rPr>
              <a:t>Requires .NET Core 1.1 and a supporting editor/IDE:</a:t>
            </a:r>
            <a:br>
              <a:rPr lang="en-US" sz="2500" i="1" dirty="0">
                <a:solidFill>
                  <a:schemeClr val="bg1">
                    <a:lumMod val="50000"/>
                  </a:schemeClr>
                </a:solidFill>
                <a:latin typeface="+mj-lt"/>
                <a:ea typeface="Droid Sans Mono" panose="020B0609030804020204" pitchFamily="49" charset="0"/>
                <a:cs typeface="Droid Sans Mono" panose="020B0609030804020204" pitchFamily="49" charset="0"/>
              </a:rPr>
            </a:br>
            <a:r>
              <a:rPr lang="en-US" sz="2500" spc="-100" dirty="0">
                <a:solidFill>
                  <a:schemeClr val="bg1">
                    <a:lumMod val="50000"/>
                  </a:schemeClr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&gt; </a:t>
            </a:r>
            <a:r>
              <a:rPr lang="en-US" sz="2500" spc="-100" dirty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./ProseDemo.sln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9BBB59">
                    <a:lumMod val="75000"/>
                  </a:srgbClr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# </a:t>
            </a:r>
            <a:r>
              <a:rPr lang="en-US" sz="2500" i="1" dirty="0">
                <a:solidFill>
                  <a:srgbClr val="9BBB59">
                    <a:lumMod val="75000"/>
                  </a:srgbClr>
                </a:solidFill>
                <a:latin typeface="Droid Serif"/>
                <a:ea typeface="Droid Sans Mono" panose="020B0609030804020204" pitchFamily="49" charset="0"/>
                <a:cs typeface="Droid Sans Mono" panose="020B0609030804020204" pitchFamily="49" charset="0"/>
              </a:rPr>
              <a:t>Build (installs NuGet, Node.js, and Bower packages) &amp; Run.</a:t>
            </a:r>
            <a:endParaRPr lang="en-US" sz="2500" spc="-100" dirty="0">
              <a:solidFill>
                <a:schemeClr val="tx1"/>
              </a:solidFill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C131-7358-41FC-8DEB-FAD1018D39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6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PROSE Architecture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1083010" y="4710778"/>
            <a:ext cx="10509167" cy="1330047"/>
          </a:xfrm>
          <a:custGeom>
            <a:avLst/>
            <a:gdLst>
              <a:gd name="connsiteX0" fmla="*/ 0 w 10509167"/>
              <a:gd name="connsiteY0" fmla="*/ 133005 h 1330047"/>
              <a:gd name="connsiteX1" fmla="*/ 133005 w 10509167"/>
              <a:gd name="connsiteY1" fmla="*/ 0 h 1330047"/>
              <a:gd name="connsiteX2" fmla="*/ 10376162 w 10509167"/>
              <a:gd name="connsiteY2" fmla="*/ 0 h 1330047"/>
              <a:gd name="connsiteX3" fmla="*/ 10509167 w 10509167"/>
              <a:gd name="connsiteY3" fmla="*/ 133005 h 1330047"/>
              <a:gd name="connsiteX4" fmla="*/ 10509167 w 10509167"/>
              <a:gd name="connsiteY4" fmla="*/ 1197042 h 1330047"/>
              <a:gd name="connsiteX5" fmla="*/ 10376162 w 10509167"/>
              <a:gd name="connsiteY5" fmla="*/ 1330047 h 1330047"/>
              <a:gd name="connsiteX6" fmla="*/ 133005 w 10509167"/>
              <a:gd name="connsiteY6" fmla="*/ 1330047 h 1330047"/>
              <a:gd name="connsiteX7" fmla="*/ 0 w 10509167"/>
              <a:gd name="connsiteY7" fmla="*/ 1197042 h 1330047"/>
              <a:gd name="connsiteX8" fmla="*/ 0 w 10509167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09167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10376162" y="0"/>
                </a:lnTo>
                <a:cubicBezTo>
                  <a:pt x="10449619" y="0"/>
                  <a:pt x="10509167" y="59548"/>
                  <a:pt x="10509167" y="133005"/>
                </a:cubicBezTo>
                <a:lnTo>
                  <a:pt x="10509167" y="1197042"/>
                </a:lnTo>
                <a:cubicBezTo>
                  <a:pt x="10509167" y="1270499"/>
                  <a:pt x="10449619" y="1330047"/>
                  <a:pt x="10376162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21836" tIns="221836" rIns="221836" bIns="221836" numCol="1" spcCol="1270" anchor="ctr" anchorCtr="0">
            <a:noAutofit/>
          </a:bodyPr>
          <a:lstStyle/>
          <a:p>
            <a:pPr marL="0" lvl="0" indent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800" kern="1200" dirty="0"/>
              <a:t>Program Synthesis Framework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1093268" y="3200733"/>
            <a:ext cx="8342352" cy="1330047"/>
          </a:xfrm>
          <a:custGeom>
            <a:avLst/>
            <a:gdLst>
              <a:gd name="connsiteX0" fmla="*/ 0 w 8342352"/>
              <a:gd name="connsiteY0" fmla="*/ 133005 h 1330047"/>
              <a:gd name="connsiteX1" fmla="*/ 133005 w 8342352"/>
              <a:gd name="connsiteY1" fmla="*/ 0 h 1330047"/>
              <a:gd name="connsiteX2" fmla="*/ 8209347 w 8342352"/>
              <a:gd name="connsiteY2" fmla="*/ 0 h 1330047"/>
              <a:gd name="connsiteX3" fmla="*/ 8342352 w 8342352"/>
              <a:gd name="connsiteY3" fmla="*/ 133005 h 1330047"/>
              <a:gd name="connsiteX4" fmla="*/ 8342352 w 8342352"/>
              <a:gd name="connsiteY4" fmla="*/ 1197042 h 1330047"/>
              <a:gd name="connsiteX5" fmla="*/ 8209347 w 8342352"/>
              <a:gd name="connsiteY5" fmla="*/ 1330047 h 1330047"/>
              <a:gd name="connsiteX6" fmla="*/ 133005 w 8342352"/>
              <a:gd name="connsiteY6" fmla="*/ 1330047 h 1330047"/>
              <a:gd name="connsiteX7" fmla="*/ 0 w 8342352"/>
              <a:gd name="connsiteY7" fmla="*/ 1197042 h 1330047"/>
              <a:gd name="connsiteX8" fmla="*/ 0 w 8342352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42352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8209347" y="0"/>
                </a:lnTo>
                <a:cubicBezTo>
                  <a:pt x="8282804" y="0"/>
                  <a:pt x="8342352" y="59548"/>
                  <a:pt x="8342352" y="133005"/>
                </a:cubicBezTo>
                <a:lnTo>
                  <a:pt x="8342352" y="1197042"/>
                </a:lnTo>
                <a:cubicBezTo>
                  <a:pt x="8342352" y="1270499"/>
                  <a:pt x="8282804" y="1330047"/>
                  <a:pt x="8209347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21836" tIns="221836" rIns="221836" bIns="221836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dirty="0"/>
              <a:t>Data Processing</a:t>
            </a:r>
            <a:r>
              <a:rPr lang="en-US" sz="4000" kern="1200" dirty="0"/>
              <a:t> APIs</a:t>
            </a:r>
          </a:p>
        </p:txBody>
      </p:sp>
      <p:sp>
        <p:nvSpPr>
          <p:cNvPr id="13" name="Freeform: Shape 12"/>
          <p:cNvSpPr/>
          <p:nvPr/>
        </p:nvSpPr>
        <p:spPr>
          <a:xfrm>
            <a:off x="1093267" y="1690688"/>
            <a:ext cx="2039418" cy="1330047"/>
          </a:xfrm>
          <a:custGeom>
            <a:avLst/>
            <a:gdLst>
              <a:gd name="connsiteX0" fmla="*/ 0 w 1614232"/>
              <a:gd name="connsiteY0" fmla="*/ 133005 h 1330047"/>
              <a:gd name="connsiteX1" fmla="*/ 133005 w 1614232"/>
              <a:gd name="connsiteY1" fmla="*/ 0 h 1330047"/>
              <a:gd name="connsiteX2" fmla="*/ 1481227 w 1614232"/>
              <a:gd name="connsiteY2" fmla="*/ 0 h 1330047"/>
              <a:gd name="connsiteX3" fmla="*/ 1614232 w 1614232"/>
              <a:gd name="connsiteY3" fmla="*/ 133005 h 1330047"/>
              <a:gd name="connsiteX4" fmla="*/ 1614232 w 1614232"/>
              <a:gd name="connsiteY4" fmla="*/ 1197042 h 1330047"/>
              <a:gd name="connsiteX5" fmla="*/ 1481227 w 1614232"/>
              <a:gd name="connsiteY5" fmla="*/ 1330047 h 1330047"/>
              <a:gd name="connsiteX6" fmla="*/ 133005 w 1614232"/>
              <a:gd name="connsiteY6" fmla="*/ 1330047 h 1330047"/>
              <a:gd name="connsiteX7" fmla="*/ 0 w 1614232"/>
              <a:gd name="connsiteY7" fmla="*/ 1197042 h 1330047"/>
              <a:gd name="connsiteX8" fmla="*/ 0 w 1614232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232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1481227" y="0"/>
                </a:lnTo>
                <a:cubicBezTo>
                  <a:pt x="1554684" y="0"/>
                  <a:pt x="1614232" y="59548"/>
                  <a:pt x="1614232" y="133005"/>
                </a:cubicBezTo>
                <a:lnTo>
                  <a:pt x="1614232" y="1197042"/>
                </a:lnTo>
                <a:cubicBezTo>
                  <a:pt x="1614232" y="1270499"/>
                  <a:pt x="1554684" y="1330047"/>
                  <a:pt x="1481227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6106" tIns="96106" rIns="96106" bIns="96106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Text Extraction &amp; Transformation</a:t>
            </a:r>
          </a:p>
        </p:txBody>
      </p:sp>
      <p:sp>
        <p:nvSpPr>
          <p:cNvPr id="14" name="Freeform: Shape 13"/>
          <p:cNvSpPr/>
          <p:nvPr/>
        </p:nvSpPr>
        <p:spPr>
          <a:xfrm>
            <a:off x="3282709" y="1690688"/>
            <a:ext cx="1981735" cy="1330047"/>
          </a:xfrm>
          <a:custGeom>
            <a:avLst/>
            <a:gdLst>
              <a:gd name="connsiteX0" fmla="*/ 0 w 1614232"/>
              <a:gd name="connsiteY0" fmla="*/ 133005 h 1330047"/>
              <a:gd name="connsiteX1" fmla="*/ 133005 w 1614232"/>
              <a:gd name="connsiteY1" fmla="*/ 0 h 1330047"/>
              <a:gd name="connsiteX2" fmla="*/ 1481227 w 1614232"/>
              <a:gd name="connsiteY2" fmla="*/ 0 h 1330047"/>
              <a:gd name="connsiteX3" fmla="*/ 1614232 w 1614232"/>
              <a:gd name="connsiteY3" fmla="*/ 133005 h 1330047"/>
              <a:gd name="connsiteX4" fmla="*/ 1614232 w 1614232"/>
              <a:gd name="connsiteY4" fmla="*/ 1197042 h 1330047"/>
              <a:gd name="connsiteX5" fmla="*/ 1481227 w 1614232"/>
              <a:gd name="connsiteY5" fmla="*/ 1330047 h 1330047"/>
              <a:gd name="connsiteX6" fmla="*/ 133005 w 1614232"/>
              <a:gd name="connsiteY6" fmla="*/ 1330047 h 1330047"/>
              <a:gd name="connsiteX7" fmla="*/ 0 w 1614232"/>
              <a:gd name="connsiteY7" fmla="*/ 1197042 h 1330047"/>
              <a:gd name="connsiteX8" fmla="*/ 0 w 1614232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232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1481227" y="0"/>
                </a:lnTo>
                <a:cubicBezTo>
                  <a:pt x="1554684" y="0"/>
                  <a:pt x="1614232" y="59548"/>
                  <a:pt x="1614232" y="133005"/>
                </a:cubicBezTo>
                <a:lnTo>
                  <a:pt x="1614232" y="1197042"/>
                </a:lnTo>
                <a:cubicBezTo>
                  <a:pt x="1614232" y="1270499"/>
                  <a:pt x="1554684" y="1330047"/>
                  <a:pt x="1481227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6106" tIns="96106" rIns="96106" bIns="96106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JSON Extraction &amp; Transformation</a:t>
            </a:r>
          </a:p>
        </p:txBody>
      </p:sp>
      <p:sp>
        <p:nvSpPr>
          <p:cNvPr id="15" name="Freeform: Shape 14"/>
          <p:cNvSpPr/>
          <p:nvPr/>
        </p:nvSpPr>
        <p:spPr>
          <a:xfrm>
            <a:off x="5414468" y="1690688"/>
            <a:ext cx="1289519" cy="1330047"/>
          </a:xfrm>
          <a:custGeom>
            <a:avLst/>
            <a:gdLst>
              <a:gd name="connsiteX0" fmla="*/ 0 w 1614232"/>
              <a:gd name="connsiteY0" fmla="*/ 133005 h 1330047"/>
              <a:gd name="connsiteX1" fmla="*/ 133005 w 1614232"/>
              <a:gd name="connsiteY1" fmla="*/ 0 h 1330047"/>
              <a:gd name="connsiteX2" fmla="*/ 1481227 w 1614232"/>
              <a:gd name="connsiteY2" fmla="*/ 0 h 1330047"/>
              <a:gd name="connsiteX3" fmla="*/ 1614232 w 1614232"/>
              <a:gd name="connsiteY3" fmla="*/ 133005 h 1330047"/>
              <a:gd name="connsiteX4" fmla="*/ 1614232 w 1614232"/>
              <a:gd name="connsiteY4" fmla="*/ 1197042 h 1330047"/>
              <a:gd name="connsiteX5" fmla="*/ 1481227 w 1614232"/>
              <a:gd name="connsiteY5" fmla="*/ 1330047 h 1330047"/>
              <a:gd name="connsiteX6" fmla="*/ 133005 w 1614232"/>
              <a:gd name="connsiteY6" fmla="*/ 1330047 h 1330047"/>
              <a:gd name="connsiteX7" fmla="*/ 0 w 1614232"/>
              <a:gd name="connsiteY7" fmla="*/ 1197042 h 1330047"/>
              <a:gd name="connsiteX8" fmla="*/ 0 w 1614232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232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1481227" y="0"/>
                </a:lnTo>
                <a:cubicBezTo>
                  <a:pt x="1554684" y="0"/>
                  <a:pt x="1614232" y="59548"/>
                  <a:pt x="1614232" y="133005"/>
                </a:cubicBezTo>
                <a:lnTo>
                  <a:pt x="1614232" y="1197042"/>
                </a:lnTo>
                <a:cubicBezTo>
                  <a:pt x="1614232" y="1270499"/>
                  <a:pt x="1554684" y="1330047"/>
                  <a:pt x="1481227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6106" tIns="96106" rIns="96106" bIns="96106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Column Splitting</a:t>
            </a:r>
          </a:p>
        </p:txBody>
      </p:sp>
      <p:sp>
        <p:nvSpPr>
          <p:cNvPr id="16" name="Freeform: Shape 15"/>
          <p:cNvSpPr/>
          <p:nvPr/>
        </p:nvSpPr>
        <p:spPr>
          <a:xfrm>
            <a:off x="6854011" y="1690688"/>
            <a:ext cx="1289519" cy="1330047"/>
          </a:xfrm>
          <a:custGeom>
            <a:avLst/>
            <a:gdLst>
              <a:gd name="connsiteX0" fmla="*/ 0 w 1614232"/>
              <a:gd name="connsiteY0" fmla="*/ 133005 h 1330047"/>
              <a:gd name="connsiteX1" fmla="*/ 133005 w 1614232"/>
              <a:gd name="connsiteY1" fmla="*/ 0 h 1330047"/>
              <a:gd name="connsiteX2" fmla="*/ 1481227 w 1614232"/>
              <a:gd name="connsiteY2" fmla="*/ 0 h 1330047"/>
              <a:gd name="connsiteX3" fmla="*/ 1614232 w 1614232"/>
              <a:gd name="connsiteY3" fmla="*/ 133005 h 1330047"/>
              <a:gd name="connsiteX4" fmla="*/ 1614232 w 1614232"/>
              <a:gd name="connsiteY4" fmla="*/ 1197042 h 1330047"/>
              <a:gd name="connsiteX5" fmla="*/ 1481227 w 1614232"/>
              <a:gd name="connsiteY5" fmla="*/ 1330047 h 1330047"/>
              <a:gd name="connsiteX6" fmla="*/ 133005 w 1614232"/>
              <a:gd name="connsiteY6" fmla="*/ 1330047 h 1330047"/>
              <a:gd name="connsiteX7" fmla="*/ 0 w 1614232"/>
              <a:gd name="connsiteY7" fmla="*/ 1197042 h 1330047"/>
              <a:gd name="connsiteX8" fmla="*/ 0 w 1614232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232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1481227" y="0"/>
                </a:lnTo>
                <a:cubicBezTo>
                  <a:pt x="1554684" y="0"/>
                  <a:pt x="1614232" y="59548"/>
                  <a:pt x="1614232" y="133005"/>
                </a:cubicBezTo>
                <a:lnTo>
                  <a:pt x="1614232" y="1197042"/>
                </a:lnTo>
                <a:cubicBezTo>
                  <a:pt x="1614232" y="1270499"/>
                  <a:pt x="1554684" y="1330047"/>
                  <a:pt x="1481227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6106" tIns="96106" rIns="96106" bIns="96106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Column Profiling</a:t>
            </a:r>
          </a:p>
        </p:txBody>
      </p:sp>
      <p:sp>
        <p:nvSpPr>
          <p:cNvPr id="17" name="Freeform: Shape 16"/>
          <p:cNvSpPr/>
          <p:nvPr/>
        </p:nvSpPr>
        <p:spPr>
          <a:xfrm>
            <a:off x="8327157" y="1690688"/>
            <a:ext cx="1108463" cy="1330047"/>
          </a:xfrm>
          <a:custGeom>
            <a:avLst/>
            <a:gdLst>
              <a:gd name="connsiteX0" fmla="*/ 0 w 1614232"/>
              <a:gd name="connsiteY0" fmla="*/ 133005 h 1330047"/>
              <a:gd name="connsiteX1" fmla="*/ 133005 w 1614232"/>
              <a:gd name="connsiteY1" fmla="*/ 0 h 1330047"/>
              <a:gd name="connsiteX2" fmla="*/ 1481227 w 1614232"/>
              <a:gd name="connsiteY2" fmla="*/ 0 h 1330047"/>
              <a:gd name="connsiteX3" fmla="*/ 1614232 w 1614232"/>
              <a:gd name="connsiteY3" fmla="*/ 133005 h 1330047"/>
              <a:gd name="connsiteX4" fmla="*/ 1614232 w 1614232"/>
              <a:gd name="connsiteY4" fmla="*/ 1197042 h 1330047"/>
              <a:gd name="connsiteX5" fmla="*/ 1481227 w 1614232"/>
              <a:gd name="connsiteY5" fmla="*/ 1330047 h 1330047"/>
              <a:gd name="connsiteX6" fmla="*/ 133005 w 1614232"/>
              <a:gd name="connsiteY6" fmla="*/ 1330047 h 1330047"/>
              <a:gd name="connsiteX7" fmla="*/ 0 w 1614232"/>
              <a:gd name="connsiteY7" fmla="*/ 1197042 h 1330047"/>
              <a:gd name="connsiteX8" fmla="*/ 0 w 1614232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232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1481227" y="0"/>
                </a:lnTo>
                <a:cubicBezTo>
                  <a:pt x="1554684" y="0"/>
                  <a:pt x="1614232" y="59548"/>
                  <a:pt x="1614232" y="133005"/>
                </a:cubicBezTo>
                <a:lnTo>
                  <a:pt x="1614232" y="1197042"/>
                </a:lnTo>
                <a:cubicBezTo>
                  <a:pt x="1614232" y="1270499"/>
                  <a:pt x="1554684" y="1330047"/>
                  <a:pt x="1481227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6106" tIns="96106" rIns="96106" bIns="96106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…</a:t>
            </a:r>
          </a:p>
        </p:txBody>
      </p:sp>
      <p:sp>
        <p:nvSpPr>
          <p:cNvPr id="18" name="Freeform: Shape 17"/>
          <p:cNvSpPr/>
          <p:nvPr/>
        </p:nvSpPr>
        <p:spPr>
          <a:xfrm>
            <a:off x="9571215" y="3200733"/>
            <a:ext cx="2010703" cy="1330047"/>
          </a:xfrm>
          <a:custGeom>
            <a:avLst/>
            <a:gdLst>
              <a:gd name="connsiteX0" fmla="*/ 0 w 2010703"/>
              <a:gd name="connsiteY0" fmla="*/ 133005 h 1330047"/>
              <a:gd name="connsiteX1" fmla="*/ 133005 w 2010703"/>
              <a:gd name="connsiteY1" fmla="*/ 0 h 1330047"/>
              <a:gd name="connsiteX2" fmla="*/ 1877698 w 2010703"/>
              <a:gd name="connsiteY2" fmla="*/ 0 h 1330047"/>
              <a:gd name="connsiteX3" fmla="*/ 2010703 w 2010703"/>
              <a:gd name="connsiteY3" fmla="*/ 133005 h 1330047"/>
              <a:gd name="connsiteX4" fmla="*/ 2010703 w 2010703"/>
              <a:gd name="connsiteY4" fmla="*/ 1197042 h 1330047"/>
              <a:gd name="connsiteX5" fmla="*/ 1877698 w 2010703"/>
              <a:gd name="connsiteY5" fmla="*/ 1330047 h 1330047"/>
              <a:gd name="connsiteX6" fmla="*/ 133005 w 2010703"/>
              <a:gd name="connsiteY6" fmla="*/ 1330047 h 1330047"/>
              <a:gd name="connsiteX7" fmla="*/ 0 w 2010703"/>
              <a:gd name="connsiteY7" fmla="*/ 1197042 h 1330047"/>
              <a:gd name="connsiteX8" fmla="*/ 0 w 2010703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0703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1877698" y="0"/>
                </a:lnTo>
                <a:cubicBezTo>
                  <a:pt x="1951155" y="0"/>
                  <a:pt x="2010703" y="59548"/>
                  <a:pt x="2010703" y="133005"/>
                </a:cubicBezTo>
                <a:lnTo>
                  <a:pt x="2010703" y="1197042"/>
                </a:lnTo>
                <a:cubicBezTo>
                  <a:pt x="2010703" y="1270499"/>
                  <a:pt x="1951155" y="1330047"/>
                  <a:pt x="1877698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5636" tIns="145636" rIns="145636" bIns="145636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/>
              <a:t>Other Domains</a:t>
            </a:r>
          </a:p>
        </p:txBody>
      </p:sp>
      <p:sp>
        <p:nvSpPr>
          <p:cNvPr id="19" name="Freeform: Shape 18"/>
          <p:cNvSpPr/>
          <p:nvPr/>
        </p:nvSpPr>
        <p:spPr>
          <a:xfrm>
            <a:off x="9874173" y="1690688"/>
            <a:ext cx="1404786" cy="1330047"/>
          </a:xfrm>
          <a:custGeom>
            <a:avLst/>
            <a:gdLst>
              <a:gd name="connsiteX0" fmla="*/ 0 w 1614232"/>
              <a:gd name="connsiteY0" fmla="*/ 133005 h 1330047"/>
              <a:gd name="connsiteX1" fmla="*/ 133005 w 1614232"/>
              <a:gd name="connsiteY1" fmla="*/ 0 h 1330047"/>
              <a:gd name="connsiteX2" fmla="*/ 1481227 w 1614232"/>
              <a:gd name="connsiteY2" fmla="*/ 0 h 1330047"/>
              <a:gd name="connsiteX3" fmla="*/ 1614232 w 1614232"/>
              <a:gd name="connsiteY3" fmla="*/ 133005 h 1330047"/>
              <a:gd name="connsiteX4" fmla="*/ 1614232 w 1614232"/>
              <a:gd name="connsiteY4" fmla="*/ 1197042 h 1330047"/>
              <a:gd name="connsiteX5" fmla="*/ 1481227 w 1614232"/>
              <a:gd name="connsiteY5" fmla="*/ 1330047 h 1330047"/>
              <a:gd name="connsiteX6" fmla="*/ 133005 w 1614232"/>
              <a:gd name="connsiteY6" fmla="*/ 1330047 h 1330047"/>
              <a:gd name="connsiteX7" fmla="*/ 0 w 1614232"/>
              <a:gd name="connsiteY7" fmla="*/ 1197042 h 1330047"/>
              <a:gd name="connsiteX8" fmla="*/ 0 w 1614232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232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1481227" y="0"/>
                </a:lnTo>
                <a:cubicBezTo>
                  <a:pt x="1554684" y="0"/>
                  <a:pt x="1614232" y="59548"/>
                  <a:pt x="1614232" y="133005"/>
                </a:cubicBezTo>
                <a:lnTo>
                  <a:pt x="1614232" y="1197042"/>
                </a:lnTo>
                <a:cubicBezTo>
                  <a:pt x="1614232" y="1270499"/>
                  <a:pt x="1554684" y="1330047"/>
                  <a:pt x="1481227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5636" tIns="145636" rIns="145636" bIns="145636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C131-7358-41FC-8DEB-FAD1018D39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79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Tutorial 1: Data Processing Applications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1083010" y="4710778"/>
            <a:ext cx="10509167" cy="1330047"/>
          </a:xfrm>
          <a:custGeom>
            <a:avLst/>
            <a:gdLst>
              <a:gd name="connsiteX0" fmla="*/ 0 w 10509167"/>
              <a:gd name="connsiteY0" fmla="*/ 133005 h 1330047"/>
              <a:gd name="connsiteX1" fmla="*/ 133005 w 10509167"/>
              <a:gd name="connsiteY1" fmla="*/ 0 h 1330047"/>
              <a:gd name="connsiteX2" fmla="*/ 10376162 w 10509167"/>
              <a:gd name="connsiteY2" fmla="*/ 0 h 1330047"/>
              <a:gd name="connsiteX3" fmla="*/ 10509167 w 10509167"/>
              <a:gd name="connsiteY3" fmla="*/ 133005 h 1330047"/>
              <a:gd name="connsiteX4" fmla="*/ 10509167 w 10509167"/>
              <a:gd name="connsiteY4" fmla="*/ 1197042 h 1330047"/>
              <a:gd name="connsiteX5" fmla="*/ 10376162 w 10509167"/>
              <a:gd name="connsiteY5" fmla="*/ 1330047 h 1330047"/>
              <a:gd name="connsiteX6" fmla="*/ 133005 w 10509167"/>
              <a:gd name="connsiteY6" fmla="*/ 1330047 h 1330047"/>
              <a:gd name="connsiteX7" fmla="*/ 0 w 10509167"/>
              <a:gd name="connsiteY7" fmla="*/ 1197042 h 1330047"/>
              <a:gd name="connsiteX8" fmla="*/ 0 w 10509167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09167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10376162" y="0"/>
                </a:lnTo>
                <a:cubicBezTo>
                  <a:pt x="10449619" y="0"/>
                  <a:pt x="10509167" y="59548"/>
                  <a:pt x="10509167" y="133005"/>
                </a:cubicBezTo>
                <a:lnTo>
                  <a:pt x="10509167" y="1197042"/>
                </a:lnTo>
                <a:cubicBezTo>
                  <a:pt x="10509167" y="1270499"/>
                  <a:pt x="10449619" y="1330047"/>
                  <a:pt x="10376162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21836" tIns="221836" rIns="221836" bIns="221836" numCol="1" spcCol="1270" anchor="ctr" anchorCtr="0">
            <a:noAutofit/>
          </a:bodyPr>
          <a:lstStyle/>
          <a:p>
            <a:pPr marL="0" lvl="0" indent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800" kern="1200" dirty="0"/>
              <a:t>Program Synthesis Framework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1093268" y="3200733"/>
            <a:ext cx="8342352" cy="1330047"/>
          </a:xfrm>
          <a:custGeom>
            <a:avLst/>
            <a:gdLst>
              <a:gd name="connsiteX0" fmla="*/ 0 w 8342352"/>
              <a:gd name="connsiteY0" fmla="*/ 133005 h 1330047"/>
              <a:gd name="connsiteX1" fmla="*/ 133005 w 8342352"/>
              <a:gd name="connsiteY1" fmla="*/ 0 h 1330047"/>
              <a:gd name="connsiteX2" fmla="*/ 8209347 w 8342352"/>
              <a:gd name="connsiteY2" fmla="*/ 0 h 1330047"/>
              <a:gd name="connsiteX3" fmla="*/ 8342352 w 8342352"/>
              <a:gd name="connsiteY3" fmla="*/ 133005 h 1330047"/>
              <a:gd name="connsiteX4" fmla="*/ 8342352 w 8342352"/>
              <a:gd name="connsiteY4" fmla="*/ 1197042 h 1330047"/>
              <a:gd name="connsiteX5" fmla="*/ 8209347 w 8342352"/>
              <a:gd name="connsiteY5" fmla="*/ 1330047 h 1330047"/>
              <a:gd name="connsiteX6" fmla="*/ 133005 w 8342352"/>
              <a:gd name="connsiteY6" fmla="*/ 1330047 h 1330047"/>
              <a:gd name="connsiteX7" fmla="*/ 0 w 8342352"/>
              <a:gd name="connsiteY7" fmla="*/ 1197042 h 1330047"/>
              <a:gd name="connsiteX8" fmla="*/ 0 w 8342352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42352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8209347" y="0"/>
                </a:lnTo>
                <a:cubicBezTo>
                  <a:pt x="8282804" y="0"/>
                  <a:pt x="8342352" y="59548"/>
                  <a:pt x="8342352" y="133005"/>
                </a:cubicBezTo>
                <a:lnTo>
                  <a:pt x="8342352" y="1197042"/>
                </a:lnTo>
                <a:cubicBezTo>
                  <a:pt x="8342352" y="1270499"/>
                  <a:pt x="8282804" y="1330047"/>
                  <a:pt x="8209347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21836" tIns="221836" rIns="221836" bIns="221836" numCol="1" spcCol="1270" anchor="ctr" anchorCtr="0">
            <a:noAutofit/>
          </a:bodyPr>
          <a:lstStyle/>
          <a:p>
            <a:pPr marL="0" lvl="0" indent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000" kern="1200" dirty="0"/>
              <a:t>Data Processing APIs</a:t>
            </a:r>
          </a:p>
        </p:txBody>
      </p:sp>
      <p:sp>
        <p:nvSpPr>
          <p:cNvPr id="13" name="Freeform: Shape 12"/>
          <p:cNvSpPr/>
          <p:nvPr/>
        </p:nvSpPr>
        <p:spPr>
          <a:xfrm>
            <a:off x="1093267" y="1690688"/>
            <a:ext cx="2039418" cy="1330047"/>
          </a:xfrm>
          <a:custGeom>
            <a:avLst/>
            <a:gdLst>
              <a:gd name="connsiteX0" fmla="*/ 0 w 1614232"/>
              <a:gd name="connsiteY0" fmla="*/ 133005 h 1330047"/>
              <a:gd name="connsiteX1" fmla="*/ 133005 w 1614232"/>
              <a:gd name="connsiteY1" fmla="*/ 0 h 1330047"/>
              <a:gd name="connsiteX2" fmla="*/ 1481227 w 1614232"/>
              <a:gd name="connsiteY2" fmla="*/ 0 h 1330047"/>
              <a:gd name="connsiteX3" fmla="*/ 1614232 w 1614232"/>
              <a:gd name="connsiteY3" fmla="*/ 133005 h 1330047"/>
              <a:gd name="connsiteX4" fmla="*/ 1614232 w 1614232"/>
              <a:gd name="connsiteY4" fmla="*/ 1197042 h 1330047"/>
              <a:gd name="connsiteX5" fmla="*/ 1481227 w 1614232"/>
              <a:gd name="connsiteY5" fmla="*/ 1330047 h 1330047"/>
              <a:gd name="connsiteX6" fmla="*/ 133005 w 1614232"/>
              <a:gd name="connsiteY6" fmla="*/ 1330047 h 1330047"/>
              <a:gd name="connsiteX7" fmla="*/ 0 w 1614232"/>
              <a:gd name="connsiteY7" fmla="*/ 1197042 h 1330047"/>
              <a:gd name="connsiteX8" fmla="*/ 0 w 1614232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232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1481227" y="0"/>
                </a:lnTo>
                <a:cubicBezTo>
                  <a:pt x="1554684" y="0"/>
                  <a:pt x="1614232" y="59548"/>
                  <a:pt x="1614232" y="133005"/>
                </a:cubicBezTo>
                <a:lnTo>
                  <a:pt x="1614232" y="1197042"/>
                </a:lnTo>
                <a:cubicBezTo>
                  <a:pt x="1614232" y="1270499"/>
                  <a:pt x="1554684" y="1330047"/>
                  <a:pt x="1481227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6106" tIns="96106" rIns="96106" bIns="96106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Text Extraction &amp; Transformation</a:t>
            </a:r>
          </a:p>
        </p:txBody>
      </p:sp>
      <p:sp>
        <p:nvSpPr>
          <p:cNvPr id="14" name="Freeform: Shape 13"/>
          <p:cNvSpPr/>
          <p:nvPr/>
        </p:nvSpPr>
        <p:spPr>
          <a:xfrm>
            <a:off x="3282709" y="1690688"/>
            <a:ext cx="1981735" cy="1330047"/>
          </a:xfrm>
          <a:custGeom>
            <a:avLst/>
            <a:gdLst>
              <a:gd name="connsiteX0" fmla="*/ 0 w 1614232"/>
              <a:gd name="connsiteY0" fmla="*/ 133005 h 1330047"/>
              <a:gd name="connsiteX1" fmla="*/ 133005 w 1614232"/>
              <a:gd name="connsiteY1" fmla="*/ 0 h 1330047"/>
              <a:gd name="connsiteX2" fmla="*/ 1481227 w 1614232"/>
              <a:gd name="connsiteY2" fmla="*/ 0 h 1330047"/>
              <a:gd name="connsiteX3" fmla="*/ 1614232 w 1614232"/>
              <a:gd name="connsiteY3" fmla="*/ 133005 h 1330047"/>
              <a:gd name="connsiteX4" fmla="*/ 1614232 w 1614232"/>
              <a:gd name="connsiteY4" fmla="*/ 1197042 h 1330047"/>
              <a:gd name="connsiteX5" fmla="*/ 1481227 w 1614232"/>
              <a:gd name="connsiteY5" fmla="*/ 1330047 h 1330047"/>
              <a:gd name="connsiteX6" fmla="*/ 133005 w 1614232"/>
              <a:gd name="connsiteY6" fmla="*/ 1330047 h 1330047"/>
              <a:gd name="connsiteX7" fmla="*/ 0 w 1614232"/>
              <a:gd name="connsiteY7" fmla="*/ 1197042 h 1330047"/>
              <a:gd name="connsiteX8" fmla="*/ 0 w 1614232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232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1481227" y="0"/>
                </a:lnTo>
                <a:cubicBezTo>
                  <a:pt x="1554684" y="0"/>
                  <a:pt x="1614232" y="59548"/>
                  <a:pt x="1614232" y="133005"/>
                </a:cubicBezTo>
                <a:lnTo>
                  <a:pt x="1614232" y="1197042"/>
                </a:lnTo>
                <a:cubicBezTo>
                  <a:pt x="1614232" y="1270499"/>
                  <a:pt x="1554684" y="1330047"/>
                  <a:pt x="1481227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6106" tIns="96106" rIns="96106" bIns="96106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JSON Extraction &amp; Transformation</a:t>
            </a:r>
          </a:p>
        </p:txBody>
      </p:sp>
      <p:sp>
        <p:nvSpPr>
          <p:cNvPr id="15" name="Freeform: Shape 14"/>
          <p:cNvSpPr/>
          <p:nvPr/>
        </p:nvSpPr>
        <p:spPr>
          <a:xfrm>
            <a:off x="5414468" y="1690688"/>
            <a:ext cx="1289519" cy="1330047"/>
          </a:xfrm>
          <a:custGeom>
            <a:avLst/>
            <a:gdLst>
              <a:gd name="connsiteX0" fmla="*/ 0 w 1614232"/>
              <a:gd name="connsiteY0" fmla="*/ 133005 h 1330047"/>
              <a:gd name="connsiteX1" fmla="*/ 133005 w 1614232"/>
              <a:gd name="connsiteY1" fmla="*/ 0 h 1330047"/>
              <a:gd name="connsiteX2" fmla="*/ 1481227 w 1614232"/>
              <a:gd name="connsiteY2" fmla="*/ 0 h 1330047"/>
              <a:gd name="connsiteX3" fmla="*/ 1614232 w 1614232"/>
              <a:gd name="connsiteY3" fmla="*/ 133005 h 1330047"/>
              <a:gd name="connsiteX4" fmla="*/ 1614232 w 1614232"/>
              <a:gd name="connsiteY4" fmla="*/ 1197042 h 1330047"/>
              <a:gd name="connsiteX5" fmla="*/ 1481227 w 1614232"/>
              <a:gd name="connsiteY5" fmla="*/ 1330047 h 1330047"/>
              <a:gd name="connsiteX6" fmla="*/ 133005 w 1614232"/>
              <a:gd name="connsiteY6" fmla="*/ 1330047 h 1330047"/>
              <a:gd name="connsiteX7" fmla="*/ 0 w 1614232"/>
              <a:gd name="connsiteY7" fmla="*/ 1197042 h 1330047"/>
              <a:gd name="connsiteX8" fmla="*/ 0 w 1614232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232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1481227" y="0"/>
                </a:lnTo>
                <a:cubicBezTo>
                  <a:pt x="1554684" y="0"/>
                  <a:pt x="1614232" y="59548"/>
                  <a:pt x="1614232" y="133005"/>
                </a:cubicBezTo>
                <a:lnTo>
                  <a:pt x="1614232" y="1197042"/>
                </a:lnTo>
                <a:cubicBezTo>
                  <a:pt x="1614232" y="1270499"/>
                  <a:pt x="1554684" y="1330047"/>
                  <a:pt x="1481227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6106" tIns="96106" rIns="96106" bIns="96106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Column Splitting</a:t>
            </a:r>
          </a:p>
        </p:txBody>
      </p:sp>
      <p:sp>
        <p:nvSpPr>
          <p:cNvPr id="16" name="Freeform: Shape 15"/>
          <p:cNvSpPr/>
          <p:nvPr/>
        </p:nvSpPr>
        <p:spPr>
          <a:xfrm>
            <a:off x="6854011" y="1690688"/>
            <a:ext cx="1289519" cy="1330047"/>
          </a:xfrm>
          <a:custGeom>
            <a:avLst/>
            <a:gdLst>
              <a:gd name="connsiteX0" fmla="*/ 0 w 1614232"/>
              <a:gd name="connsiteY0" fmla="*/ 133005 h 1330047"/>
              <a:gd name="connsiteX1" fmla="*/ 133005 w 1614232"/>
              <a:gd name="connsiteY1" fmla="*/ 0 h 1330047"/>
              <a:gd name="connsiteX2" fmla="*/ 1481227 w 1614232"/>
              <a:gd name="connsiteY2" fmla="*/ 0 h 1330047"/>
              <a:gd name="connsiteX3" fmla="*/ 1614232 w 1614232"/>
              <a:gd name="connsiteY3" fmla="*/ 133005 h 1330047"/>
              <a:gd name="connsiteX4" fmla="*/ 1614232 w 1614232"/>
              <a:gd name="connsiteY4" fmla="*/ 1197042 h 1330047"/>
              <a:gd name="connsiteX5" fmla="*/ 1481227 w 1614232"/>
              <a:gd name="connsiteY5" fmla="*/ 1330047 h 1330047"/>
              <a:gd name="connsiteX6" fmla="*/ 133005 w 1614232"/>
              <a:gd name="connsiteY6" fmla="*/ 1330047 h 1330047"/>
              <a:gd name="connsiteX7" fmla="*/ 0 w 1614232"/>
              <a:gd name="connsiteY7" fmla="*/ 1197042 h 1330047"/>
              <a:gd name="connsiteX8" fmla="*/ 0 w 1614232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232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1481227" y="0"/>
                </a:lnTo>
                <a:cubicBezTo>
                  <a:pt x="1554684" y="0"/>
                  <a:pt x="1614232" y="59548"/>
                  <a:pt x="1614232" y="133005"/>
                </a:cubicBezTo>
                <a:lnTo>
                  <a:pt x="1614232" y="1197042"/>
                </a:lnTo>
                <a:cubicBezTo>
                  <a:pt x="1614232" y="1270499"/>
                  <a:pt x="1554684" y="1330047"/>
                  <a:pt x="1481227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6106" tIns="96106" rIns="96106" bIns="96106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Column Profiling</a:t>
            </a:r>
          </a:p>
        </p:txBody>
      </p:sp>
      <p:sp>
        <p:nvSpPr>
          <p:cNvPr id="17" name="Freeform: Shape 16"/>
          <p:cNvSpPr/>
          <p:nvPr/>
        </p:nvSpPr>
        <p:spPr>
          <a:xfrm>
            <a:off x="8327157" y="1690688"/>
            <a:ext cx="1108463" cy="1330047"/>
          </a:xfrm>
          <a:custGeom>
            <a:avLst/>
            <a:gdLst>
              <a:gd name="connsiteX0" fmla="*/ 0 w 1614232"/>
              <a:gd name="connsiteY0" fmla="*/ 133005 h 1330047"/>
              <a:gd name="connsiteX1" fmla="*/ 133005 w 1614232"/>
              <a:gd name="connsiteY1" fmla="*/ 0 h 1330047"/>
              <a:gd name="connsiteX2" fmla="*/ 1481227 w 1614232"/>
              <a:gd name="connsiteY2" fmla="*/ 0 h 1330047"/>
              <a:gd name="connsiteX3" fmla="*/ 1614232 w 1614232"/>
              <a:gd name="connsiteY3" fmla="*/ 133005 h 1330047"/>
              <a:gd name="connsiteX4" fmla="*/ 1614232 w 1614232"/>
              <a:gd name="connsiteY4" fmla="*/ 1197042 h 1330047"/>
              <a:gd name="connsiteX5" fmla="*/ 1481227 w 1614232"/>
              <a:gd name="connsiteY5" fmla="*/ 1330047 h 1330047"/>
              <a:gd name="connsiteX6" fmla="*/ 133005 w 1614232"/>
              <a:gd name="connsiteY6" fmla="*/ 1330047 h 1330047"/>
              <a:gd name="connsiteX7" fmla="*/ 0 w 1614232"/>
              <a:gd name="connsiteY7" fmla="*/ 1197042 h 1330047"/>
              <a:gd name="connsiteX8" fmla="*/ 0 w 1614232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232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1481227" y="0"/>
                </a:lnTo>
                <a:cubicBezTo>
                  <a:pt x="1554684" y="0"/>
                  <a:pt x="1614232" y="59548"/>
                  <a:pt x="1614232" y="133005"/>
                </a:cubicBezTo>
                <a:lnTo>
                  <a:pt x="1614232" y="1197042"/>
                </a:lnTo>
                <a:cubicBezTo>
                  <a:pt x="1614232" y="1270499"/>
                  <a:pt x="1554684" y="1330047"/>
                  <a:pt x="1481227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6106" tIns="96106" rIns="96106" bIns="96106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…</a:t>
            </a:r>
          </a:p>
        </p:txBody>
      </p:sp>
      <p:sp>
        <p:nvSpPr>
          <p:cNvPr id="18" name="Freeform: Shape 17"/>
          <p:cNvSpPr/>
          <p:nvPr/>
        </p:nvSpPr>
        <p:spPr>
          <a:xfrm>
            <a:off x="9571215" y="3200733"/>
            <a:ext cx="2010703" cy="1330047"/>
          </a:xfrm>
          <a:custGeom>
            <a:avLst/>
            <a:gdLst>
              <a:gd name="connsiteX0" fmla="*/ 0 w 2010703"/>
              <a:gd name="connsiteY0" fmla="*/ 133005 h 1330047"/>
              <a:gd name="connsiteX1" fmla="*/ 133005 w 2010703"/>
              <a:gd name="connsiteY1" fmla="*/ 0 h 1330047"/>
              <a:gd name="connsiteX2" fmla="*/ 1877698 w 2010703"/>
              <a:gd name="connsiteY2" fmla="*/ 0 h 1330047"/>
              <a:gd name="connsiteX3" fmla="*/ 2010703 w 2010703"/>
              <a:gd name="connsiteY3" fmla="*/ 133005 h 1330047"/>
              <a:gd name="connsiteX4" fmla="*/ 2010703 w 2010703"/>
              <a:gd name="connsiteY4" fmla="*/ 1197042 h 1330047"/>
              <a:gd name="connsiteX5" fmla="*/ 1877698 w 2010703"/>
              <a:gd name="connsiteY5" fmla="*/ 1330047 h 1330047"/>
              <a:gd name="connsiteX6" fmla="*/ 133005 w 2010703"/>
              <a:gd name="connsiteY6" fmla="*/ 1330047 h 1330047"/>
              <a:gd name="connsiteX7" fmla="*/ 0 w 2010703"/>
              <a:gd name="connsiteY7" fmla="*/ 1197042 h 1330047"/>
              <a:gd name="connsiteX8" fmla="*/ 0 w 2010703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0703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1877698" y="0"/>
                </a:lnTo>
                <a:cubicBezTo>
                  <a:pt x="1951155" y="0"/>
                  <a:pt x="2010703" y="59548"/>
                  <a:pt x="2010703" y="133005"/>
                </a:cubicBezTo>
                <a:lnTo>
                  <a:pt x="2010703" y="1197042"/>
                </a:lnTo>
                <a:cubicBezTo>
                  <a:pt x="2010703" y="1270499"/>
                  <a:pt x="1951155" y="1330047"/>
                  <a:pt x="1877698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5636" tIns="145636" rIns="145636" bIns="145636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/>
              <a:t>Other Domains</a:t>
            </a:r>
          </a:p>
        </p:txBody>
      </p:sp>
      <p:sp>
        <p:nvSpPr>
          <p:cNvPr id="19" name="Freeform: Shape 18"/>
          <p:cNvSpPr/>
          <p:nvPr/>
        </p:nvSpPr>
        <p:spPr>
          <a:xfrm>
            <a:off x="9874173" y="1690688"/>
            <a:ext cx="1404786" cy="1330047"/>
          </a:xfrm>
          <a:custGeom>
            <a:avLst/>
            <a:gdLst>
              <a:gd name="connsiteX0" fmla="*/ 0 w 1614232"/>
              <a:gd name="connsiteY0" fmla="*/ 133005 h 1330047"/>
              <a:gd name="connsiteX1" fmla="*/ 133005 w 1614232"/>
              <a:gd name="connsiteY1" fmla="*/ 0 h 1330047"/>
              <a:gd name="connsiteX2" fmla="*/ 1481227 w 1614232"/>
              <a:gd name="connsiteY2" fmla="*/ 0 h 1330047"/>
              <a:gd name="connsiteX3" fmla="*/ 1614232 w 1614232"/>
              <a:gd name="connsiteY3" fmla="*/ 133005 h 1330047"/>
              <a:gd name="connsiteX4" fmla="*/ 1614232 w 1614232"/>
              <a:gd name="connsiteY4" fmla="*/ 1197042 h 1330047"/>
              <a:gd name="connsiteX5" fmla="*/ 1481227 w 1614232"/>
              <a:gd name="connsiteY5" fmla="*/ 1330047 h 1330047"/>
              <a:gd name="connsiteX6" fmla="*/ 133005 w 1614232"/>
              <a:gd name="connsiteY6" fmla="*/ 1330047 h 1330047"/>
              <a:gd name="connsiteX7" fmla="*/ 0 w 1614232"/>
              <a:gd name="connsiteY7" fmla="*/ 1197042 h 1330047"/>
              <a:gd name="connsiteX8" fmla="*/ 0 w 1614232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232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1481227" y="0"/>
                </a:lnTo>
                <a:cubicBezTo>
                  <a:pt x="1554684" y="0"/>
                  <a:pt x="1614232" y="59548"/>
                  <a:pt x="1614232" y="133005"/>
                </a:cubicBezTo>
                <a:lnTo>
                  <a:pt x="1614232" y="1197042"/>
                </a:lnTo>
                <a:cubicBezTo>
                  <a:pt x="1614232" y="1270499"/>
                  <a:pt x="1554684" y="1330047"/>
                  <a:pt x="1481227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5636" tIns="145636" rIns="145636" bIns="145636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C131-7358-41FC-8DEB-FAD1018D39D9}" type="slidenum">
              <a:rPr lang="en-US" smtClean="0"/>
              <a:t>5</a:t>
            </a:fld>
            <a:endParaRPr lang="en-US"/>
          </a:p>
        </p:txBody>
      </p:sp>
      <p:sp>
        <p:nvSpPr>
          <p:cNvPr id="3" name="Arrow: Notched Right 2"/>
          <p:cNvSpPr/>
          <p:nvPr/>
        </p:nvSpPr>
        <p:spPr>
          <a:xfrm>
            <a:off x="144859" y="2757174"/>
            <a:ext cx="938151" cy="7296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4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519" y="365125"/>
            <a:ext cx="1111696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Tutorial 2: Your Own By-Example Domains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1083010" y="4710778"/>
            <a:ext cx="10509167" cy="1330047"/>
          </a:xfrm>
          <a:custGeom>
            <a:avLst/>
            <a:gdLst>
              <a:gd name="connsiteX0" fmla="*/ 0 w 10509167"/>
              <a:gd name="connsiteY0" fmla="*/ 133005 h 1330047"/>
              <a:gd name="connsiteX1" fmla="*/ 133005 w 10509167"/>
              <a:gd name="connsiteY1" fmla="*/ 0 h 1330047"/>
              <a:gd name="connsiteX2" fmla="*/ 10376162 w 10509167"/>
              <a:gd name="connsiteY2" fmla="*/ 0 h 1330047"/>
              <a:gd name="connsiteX3" fmla="*/ 10509167 w 10509167"/>
              <a:gd name="connsiteY3" fmla="*/ 133005 h 1330047"/>
              <a:gd name="connsiteX4" fmla="*/ 10509167 w 10509167"/>
              <a:gd name="connsiteY4" fmla="*/ 1197042 h 1330047"/>
              <a:gd name="connsiteX5" fmla="*/ 10376162 w 10509167"/>
              <a:gd name="connsiteY5" fmla="*/ 1330047 h 1330047"/>
              <a:gd name="connsiteX6" fmla="*/ 133005 w 10509167"/>
              <a:gd name="connsiteY6" fmla="*/ 1330047 h 1330047"/>
              <a:gd name="connsiteX7" fmla="*/ 0 w 10509167"/>
              <a:gd name="connsiteY7" fmla="*/ 1197042 h 1330047"/>
              <a:gd name="connsiteX8" fmla="*/ 0 w 10509167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09167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10376162" y="0"/>
                </a:lnTo>
                <a:cubicBezTo>
                  <a:pt x="10449619" y="0"/>
                  <a:pt x="10509167" y="59548"/>
                  <a:pt x="10509167" y="133005"/>
                </a:cubicBezTo>
                <a:lnTo>
                  <a:pt x="10509167" y="1197042"/>
                </a:lnTo>
                <a:cubicBezTo>
                  <a:pt x="10509167" y="1270499"/>
                  <a:pt x="10449619" y="1330047"/>
                  <a:pt x="10376162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21836" tIns="221836" rIns="221836" bIns="221836" numCol="1" spcCol="1270" anchor="ctr" anchorCtr="0">
            <a:noAutofit/>
          </a:bodyPr>
          <a:lstStyle/>
          <a:p>
            <a:pPr marL="0" lvl="0" indent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800" kern="1200" dirty="0"/>
              <a:t>Program Synthesis Framework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1093268" y="3200733"/>
            <a:ext cx="8342352" cy="1330047"/>
          </a:xfrm>
          <a:custGeom>
            <a:avLst/>
            <a:gdLst>
              <a:gd name="connsiteX0" fmla="*/ 0 w 8342352"/>
              <a:gd name="connsiteY0" fmla="*/ 133005 h 1330047"/>
              <a:gd name="connsiteX1" fmla="*/ 133005 w 8342352"/>
              <a:gd name="connsiteY1" fmla="*/ 0 h 1330047"/>
              <a:gd name="connsiteX2" fmla="*/ 8209347 w 8342352"/>
              <a:gd name="connsiteY2" fmla="*/ 0 h 1330047"/>
              <a:gd name="connsiteX3" fmla="*/ 8342352 w 8342352"/>
              <a:gd name="connsiteY3" fmla="*/ 133005 h 1330047"/>
              <a:gd name="connsiteX4" fmla="*/ 8342352 w 8342352"/>
              <a:gd name="connsiteY4" fmla="*/ 1197042 h 1330047"/>
              <a:gd name="connsiteX5" fmla="*/ 8209347 w 8342352"/>
              <a:gd name="connsiteY5" fmla="*/ 1330047 h 1330047"/>
              <a:gd name="connsiteX6" fmla="*/ 133005 w 8342352"/>
              <a:gd name="connsiteY6" fmla="*/ 1330047 h 1330047"/>
              <a:gd name="connsiteX7" fmla="*/ 0 w 8342352"/>
              <a:gd name="connsiteY7" fmla="*/ 1197042 h 1330047"/>
              <a:gd name="connsiteX8" fmla="*/ 0 w 8342352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42352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8209347" y="0"/>
                </a:lnTo>
                <a:cubicBezTo>
                  <a:pt x="8282804" y="0"/>
                  <a:pt x="8342352" y="59548"/>
                  <a:pt x="8342352" y="133005"/>
                </a:cubicBezTo>
                <a:lnTo>
                  <a:pt x="8342352" y="1197042"/>
                </a:lnTo>
                <a:cubicBezTo>
                  <a:pt x="8342352" y="1270499"/>
                  <a:pt x="8282804" y="1330047"/>
                  <a:pt x="8209347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21836" tIns="221836" rIns="221836" bIns="221836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dirty="0"/>
              <a:t>Data Processing</a:t>
            </a:r>
            <a:r>
              <a:rPr lang="en-US" sz="4000" kern="1200" dirty="0"/>
              <a:t> APIs</a:t>
            </a:r>
          </a:p>
        </p:txBody>
      </p:sp>
      <p:sp>
        <p:nvSpPr>
          <p:cNvPr id="13" name="Freeform: Shape 12"/>
          <p:cNvSpPr/>
          <p:nvPr/>
        </p:nvSpPr>
        <p:spPr>
          <a:xfrm>
            <a:off x="1093267" y="1690688"/>
            <a:ext cx="2039418" cy="1330047"/>
          </a:xfrm>
          <a:custGeom>
            <a:avLst/>
            <a:gdLst>
              <a:gd name="connsiteX0" fmla="*/ 0 w 1614232"/>
              <a:gd name="connsiteY0" fmla="*/ 133005 h 1330047"/>
              <a:gd name="connsiteX1" fmla="*/ 133005 w 1614232"/>
              <a:gd name="connsiteY1" fmla="*/ 0 h 1330047"/>
              <a:gd name="connsiteX2" fmla="*/ 1481227 w 1614232"/>
              <a:gd name="connsiteY2" fmla="*/ 0 h 1330047"/>
              <a:gd name="connsiteX3" fmla="*/ 1614232 w 1614232"/>
              <a:gd name="connsiteY3" fmla="*/ 133005 h 1330047"/>
              <a:gd name="connsiteX4" fmla="*/ 1614232 w 1614232"/>
              <a:gd name="connsiteY4" fmla="*/ 1197042 h 1330047"/>
              <a:gd name="connsiteX5" fmla="*/ 1481227 w 1614232"/>
              <a:gd name="connsiteY5" fmla="*/ 1330047 h 1330047"/>
              <a:gd name="connsiteX6" fmla="*/ 133005 w 1614232"/>
              <a:gd name="connsiteY6" fmla="*/ 1330047 h 1330047"/>
              <a:gd name="connsiteX7" fmla="*/ 0 w 1614232"/>
              <a:gd name="connsiteY7" fmla="*/ 1197042 h 1330047"/>
              <a:gd name="connsiteX8" fmla="*/ 0 w 1614232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232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1481227" y="0"/>
                </a:lnTo>
                <a:cubicBezTo>
                  <a:pt x="1554684" y="0"/>
                  <a:pt x="1614232" y="59548"/>
                  <a:pt x="1614232" y="133005"/>
                </a:cubicBezTo>
                <a:lnTo>
                  <a:pt x="1614232" y="1197042"/>
                </a:lnTo>
                <a:cubicBezTo>
                  <a:pt x="1614232" y="1270499"/>
                  <a:pt x="1554684" y="1330047"/>
                  <a:pt x="1481227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6106" tIns="96106" rIns="96106" bIns="96106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Text Extraction &amp; Transformation</a:t>
            </a:r>
          </a:p>
        </p:txBody>
      </p:sp>
      <p:sp>
        <p:nvSpPr>
          <p:cNvPr id="14" name="Freeform: Shape 13"/>
          <p:cNvSpPr/>
          <p:nvPr/>
        </p:nvSpPr>
        <p:spPr>
          <a:xfrm>
            <a:off x="3282709" y="1690688"/>
            <a:ext cx="1981735" cy="1330047"/>
          </a:xfrm>
          <a:custGeom>
            <a:avLst/>
            <a:gdLst>
              <a:gd name="connsiteX0" fmla="*/ 0 w 1614232"/>
              <a:gd name="connsiteY0" fmla="*/ 133005 h 1330047"/>
              <a:gd name="connsiteX1" fmla="*/ 133005 w 1614232"/>
              <a:gd name="connsiteY1" fmla="*/ 0 h 1330047"/>
              <a:gd name="connsiteX2" fmla="*/ 1481227 w 1614232"/>
              <a:gd name="connsiteY2" fmla="*/ 0 h 1330047"/>
              <a:gd name="connsiteX3" fmla="*/ 1614232 w 1614232"/>
              <a:gd name="connsiteY3" fmla="*/ 133005 h 1330047"/>
              <a:gd name="connsiteX4" fmla="*/ 1614232 w 1614232"/>
              <a:gd name="connsiteY4" fmla="*/ 1197042 h 1330047"/>
              <a:gd name="connsiteX5" fmla="*/ 1481227 w 1614232"/>
              <a:gd name="connsiteY5" fmla="*/ 1330047 h 1330047"/>
              <a:gd name="connsiteX6" fmla="*/ 133005 w 1614232"/>
              <a:gd name="connsiteY6" fmla="*/ 1330047 h 1330047"/>
              <a:gd name="connsiteX7" fmla="*/ 0 w 1614232"/>
              <a:gd name="connsiteY7" fmla="*/ 1197042 h 1330047"/>
              <a:gd name="connsiteX8" fmla="*/ 0 w 1614232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232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1481227" y="0"/>
                </a:lnTo>
                <a:cubicBezTo>
                  <a:pt x="1554684" y="0"/>
                  <a:pt x="1614232" y="59548"/>
                  <a:pt x="1614232" y="133005"/>
                </a:cubicBezTo>
                <a:lnTo>
                  <a:pt x="1614232" y="1197042"/>
                </a:lnTo>
                <a:cubicBezTo>
                  <a:pt x="1614232" y="1270499"/>
                  <a:pt x="1554684" y="1330047"/>
                  <a:pt x="1481227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6106" tIns="96106" rIns="96106" bIns="96106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JSON Extraction &amp; Transformation</a:t>
            </a:r>
          </a:p>
        </p:txBody>
      </p:sp>
      <p:sp>
        <p:nvSpPr>
          <p:cNvPr id="15" name="Freeform: Shape 14"/>
          <p:cNvSpPr/>
          <p:nvPr/>
        </p:nvSpPr>
        <p:spPr>
          <a:xfrm>
            <a:off x="5414468" y="1690688"/>
            <a:ext cx="1289519" cy="1330047"/>
          </a:xfrm>
          <a:custGeom>
            <a:avLst/>
            <a:gdLst>
              <a:gd name="connsiteX0" fmla="*/ 0 w 1614232"/>
              <a:gd name="connsiteY0" fmla="*/ 133005 h 1330047"/>
              <a:gd name="connsiteX1" fmla="*/ 133005 w 1614232"/>
              <a:gd name="connsiteY1" fmla="*/ 0 h 1330047"/>
              <a:gd name="connsiteX2" fmla="*/ 1481227 w 1614232"/>
              <a:gd name="connsiteY2" fmla="*/ 0 h 1330047"/>
              <a:gd name="connsiteX3" fmla="*/ 1614232 w 1614232"/>
              <a:gd name="connsiteY3" fmla="*/ 133005 h 1330047"/>
              <a:gd name="connsiteX4" fmla="*/ 1614232 w 1614232"/>
              <a:gd name="connsiteY4" fmla="*/ 1197042 h 1330047"/>
              <a:gd name="connsiteX5" fmla="*/ 1481227 w 1614232"/>
              <a:gd name="connsiteY5" fmla="*/ 1330047 h 1330047"/>
              <a:gd name="connsiteX6" fmla="*/ 133005 w 1614232"/>
              <a:gd name="connsiteY6" fmla="*/ 1330047 h 1330047"/>
              <a:gd name="connsiteX7" fmla="*/ 0 w 1614232"/>
              <a:gd name="connsiteY7" fmla="*/ 1197042 h 1330047"/>
              <a:gd name="connsiteX8" fmla="*/ 0 w 1614232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232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1481227" y="0"/>
                </a:lnTo>
                <a:cubicBezTo>
                  <a:pt x="1554684" y="0"/>
                  <a:pt x="1614232" y="59548"/>
                  <a:pt x="1614232" y="133005"/>
                </a:cubicBezTo>
                <a:lnTo>
                  <a:pt x="1614232" y="1197042"/>
                </a:lnTo>
                <a:cubicBezTo>
                  <a:pt x="1614232" y="1270499"/>
                  <a:pt x="1554684" y="1330047"/>
                  <a:pt x="1481227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6106" tIns="96106" rIns="96106" bIns="96106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Column Splitting</a:t>
            </a:r>
          </a:p>
        </p:txBody>
      </p:sp>
      <p:sp>
        <p:nvSpPr>
          <p:cNvPr id="16" name="Freeform: Shape 15"/>
          <p:cNvSpPr/>
          <p:nvPr/>
        </p:nvSpPr>
        <p:spPr>
          <a:xfrm>
            <a:off x="6854011" y="1690688"/>
            <a:ext cx="1289519" cy="1330047"/>
          </a:xfrm>
          <a:custGeom>
            <a:avLst/>
            <a:gdLst>
              <a:gd name="connsiteX0" fmla="*/ 0 w 1614232"/>
              <a:gd name="connsiteY0" fmla="*/ 133005 h 1330047"/>
              <a:gd name="connsiteX1" fmla="*/ 133005 w 1614232"/>
              <a:gd name="connsiteY1" fmla="*/ 0 h 1330047"/>
              <a:gd name="connsiteX2" fmla="*/ 1481227 w 1614232"/>
              <a:gd name="connsiteY2" fmla="*/ 0 h 1330047"/>
              <a:gd name="connsiteX3" fmla="*/ 1614232 w 1614232"/>
              <a:gd name="connsiteY3" fmla="*/ 133005 h 1330047"/>
              <a:gd name="connsiteX4" fmla="*/ 1614232 w 1614232"/>
              <a:gd name="connsiteY4" fmla="*/ 1197042 h 1330047"/>
              <a:gd name="connsiteX5" fmla="*/ 1481227 w 1614232"/>
              <a:gd name="connsiteY5" fmla="*/ 1330047 h 1330047"/>
              <a:gd name="connsiteX6" fmla="*/ 133005 w 1614232"/>
              <a:gd name="connsiteY6" fmla="*/ 1330047 h 1330047"/>
              <a:gd name="connsiteX7" fmla="*/ 0 w 1614232"/>
              <a:gd name="connsiteY7" fmla="*/ 1197042 h 1330047"/>
              <a:gd name="connsiteX8" fmla="*/ 0 w 1614232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232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1481227" y="0"/>
                </a:lnTo>
                <a:cubicBezTo>
                  <a:pt x="1554684" y="0"/>
                  <a:pt x="1614232" y="59548"/>
                  <a:pt x="1614232" y="133005"/>
                </a:cubicBezTo>
                <a:lnTo>
                  <a:pt x="1614232" y="1197042"/>
                </a:lnTo>
                <a:cubicBezTo>
                  <a:pt x="1614232" y="1270499"/>
                  <a:pt x="1554684" y="1330047"/>
                  <a:pt x="1481227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6106" tIns="96106" rIns="96106" bIns="96106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Column Profiling</a:t>
            </a:r>
          </a:p>
        </p:txBody>
      </p:sp>
      <p:sp>
        <p:nvSpPr>
          <p:cNvPr id="17" name="Freeform: Shape 16"/>
          <p:cNvSpPr/>
          <p:nvPr/>
        </p:nvSpPr>
        <p:spPr>
          <a:xfrm>
            <a:off x="8327157" y="1690688"/>
            <a:ext cx="1108463" cy="1330047"/>
          </a:xfrm>
          <a:custGeom>
            <a:avLst/>
            <a:gdLst>
              <a:gd name="connsiteX0" fmla="*/ 0 w 1614232"/>
              <a:gd name="connsiteY0" fmla="*/ 133005 h 1330047"/>
              <a:gd name="connsiteX1" fmla="*/ 133005 w 1614232"/>
              <a:gd name="connsiteY1" fmla="*/ 0 h 1330047"/>
              <a:gd name="connsiteX2" fmla="*/ 1481227 w 1614232"/>
              <a:gd name="connsiteY2" fmla="*/ 0 h 1330047"/>
              <a:gd name="connsiteX3" fmla="*/ 1614232 w 1614232"/>
              <a:gd name="connsiteY3" fmla="*/ 133005 h 1330047"/>
              <a:gd name="connsiteX4" fmla="*/ 1614232 w 1614232"/>
              <a:gd name="connsiteY4" fmla="*/ 1197042 h 1330047"/>
              <a:gd name="connsiteX5" fmla="*/ 1481227 w 1614232"/>
              <a:gd name="connsiteY5" fmla="*/ 1330047 h 1330047"/>
              <a:gd name="connsiteX6" fmla="*/ 133005 w 1614232"/>
              <a:gd name="connsiteY6" fmla="*/ 1330047 h 1330047"/>
              <a:gd name="connsiteX7" fmla="*/ 0 w 1614232"/>
              <a:gd name="connsiteY7" fmla="*/ 1197042 h 1330047"/>
              <a:gd name="connsiteX8" fmla="*/ 0 w 1614232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232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1481227" y="0"/>
                </a:lnTo>
                <a:cubicBezTo>
                  <a:pt x="1554684" y="0"/>
                  <a:pt x="1614232" y="59548"/>
                  <a:pt x="1614232" y="133005"/>
                </a:cubicBezTo>
                <a:lnTo>
                  <a:pt x="1614232" y="1197042"/>
                </a:lnTo>
                <a:cubicBezTo>
                  <a:pt x="1614232" y="1270499"/>
                  <a:pt x="1554684" y="1330047"/>
                  <a:pt x="1481227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6106" tIns="96106" rIns="96106" bIns="96106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…</a:t>
            </a:r>
          </a:p>
        </p:txBody>
      </p:sp>
      <p:sp>
        <p:nvSpPr>
          <p:cNvPr id="18" name="Freeform: Shape 17"/>
          <p:cNvSpPr/>
          <p:nvPr/>
        </p:nvSpPr>
        <p:spPr>
          <a:xfrm>
            <a:off x="9571215" y="3200733"/>
            <a:ext cx="2010703" cy="1330047"/>
          </a:xfrm>
          <a:custGeom>
            <a:avLst/>
            <a:gdLst>
              <a:gd name="connsiteX0" fmla="*/ 0 w 2010703"/>
              <a:gd name="connsiteY0" fmla="*/ 133005 h 1330047"/>
              <a:gd name="connsiteX1" fmla="*/ 133005 w 2010703"/>
              <a:gd name="connsiteY1" fmla="*/ 0 h 1330047"/>
              <a:gd name="connsiteX2" fmla="*/ 1877698 w 2010703"/>
              <a:gd name="connsiteY2" fmla="*/ 0 h 1330047"/>
              <a:gd name="connsiteX3" fmla="*/ 2010703 w 2010703"/>
              <a:gd name="connsiteY3" fmla="*/ 133005 h 1330047"/>
              <a:gd name="connsiteX4" fmla="*/ 2010703 w 2010703"/>
              <a:gd name="connsiteY4" fmla="*/ 1197042 h 1330047"/>
              <a:gd name="connsiteX5" fmla="*/ 1877698 w 2010703"/>
              <a:gd name="connsiteY5" fmla="*/ 1330047 h 1330047"/>
              <a:gd name="connsiteX6" fmla="*/ 133005 w 2010703"/>
              <a:gd name="connsiteY6" fmla="*/ 1330047 h 1330047"/>
              <a:gd name="connsiteX7" fmla="*/ 0 w 2010703"/>
              <a:gd name="connsiteY7" fmla="*/ 1197042 h 1330047"/>
              <a:gd name="connsiteX8" fmla="*/ 0 w 2010703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0703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1877698" y="0"/>
                </a:lnTo>
                <a:cubicBezTo>
                  <a:pt x="1951155" y="0"/>
                  <a:pt x="2010703" y="59548"/>
                  <a:pt x="2010703" y="133005"/>
                </a:cubicBezTo>
                <a:lnTo>
                  <a:pt x="2010703" y="1197042"/>
                </a:lnTo>
                <a:cubicBezTo>
                  <a:pt x="2010703" y="1270499"/>
                  <a:pt x="1951155" y="1330047"/>
                  <a:pt x="1877698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5636" tIns="145636" rIns="145636" bIns="145636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/>
              <a:t>Other Domains</a:t>
            </a:r>
          </a:p>
        </p:txBody>
      </p:sp>
      <p:sp>
        <p:nvSpPr>
          <p:cNvPr id="19" name="Freeform: Shape 18"/>
          <p:cNvSpPr/>
          <p:nvPr/>
        </p:nvSpPr>
        <p:spPr>
          <a:xfrm>
            <a:off x="9874173" y="1690688"/>
            <a:ext cx="1404786" cy="1330047"/>
          </a:xfrm>
          <a:custGeom>
            <a:avLst/>
            <a:gdLst>
              <a:gd name="connsiteX0" fmla="*/ 0 w 1614232"/>
              <a:gd name="connsiteY0" fmla="*/ 133005 h 1330047"/>
              <a:gd name="connsiteX1" fmla="*/ 133005 w 1614232"/>
              <a:gd name="connsiteY1" fmla="*/ 0 h 1330047"/>
              <a:gd name="connsiteX2" fmla="*/ 1481227 w 1614232"/>
              <a:gd name="connsiteY2" fmla="*/ 0 h 1330047"/>
              <a:gd name="connsiteX3" fmla="*/ 1614232 w 1614232"/>
              <a:gd name="connsiteY3" fmla="*/ 133005 h 1330047"/>
              <a:gd name="connsiteX4" fmla="*/ 1614232 w 1614232"/>
              <a:gd name="connsiteY4" fmla="*/ 1197042 h 1330047"/>
              <a:gd name="connsiteX5" fmla="*/ 1481227 w 1614232"/>
              <a:gd name="connsiteY5" fmla="*/ 1330047 h 1330047"/>
              <a:gd name="connsiteX6" fmla="*/ 133005 w 1614232"/>
              <a:gd name="connsiteY6" fmla="*/ 1330047 h 1330047"/>
              <a:gd name="connsiteX7" fmla="*/ 0 w 1614232"/>
              <a:gd name="connsiteY7" fmla="*/ 1197042 h 1330047"/>
              <a:gd name="connsiteX8" fmla="*/ 0 w 1614232"/>
              <a:gd name="connsiteY8" fmla="*/ 133005 h 13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232" h="1330047">
                <a:moveTo>
                  <a:pt x="0" y="133005"/>
                </a:moveTo>
                <a:cubicBezTo>
                  <a:pt x="0" y="59548"/>
                  <a:pt x="59548" y="0"/>
                  <a:pt x="133005" y="0"/>
                </a:cubicBezTo>
                <a:lnTo>
                  <a:pt x="1481227" y="0"/>
                </a:lnTo>
                <a:cubicBezTo>
                  <a:pt x="1554684" y="0"/>
                  <a:pt x="1614232" y="59548"/>
                  <a:pt x="1614232" y="133005"/>
                </a:cubicBezTo>
                <a:lnTo>
                  <a:pt x="1614232" y="1197042"/>
                </a:lnTo>
                <a:cubicBezTo>
                  <a:pt x="1614232" y="1270499"/>
                  <a:pt x="1554684" y="1330047"/>
                  <a:pt x="1481227" y="1330047"/>
                </a:cubicBezTo>
                <a:lnTo>
                  <a:pt x="133005" y="1330047"/>
                </a:lnTo>
                <a:cubicBezTo>
                  <a:pt x="59548" y="1330047"/>
                  <a:pt x="0" y="1270499"/>
                  <a:pt x="0" y="1197042"/>
                </a:cubicBezTo>
                <a:lnTo>
                  <a:pt x="0" y="13300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5636" tIns="145636" rIns="145636" bIns="145636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C131-7358-41FC-8DEB-FAD1018D39D9}" type="slidenum">
              <a:rPr lang="en-US" smtClean="0"/>
              <a:t>6</a:t>
            </a:fld>
            <a:endParaRPr lang="en-US"/>
          </a:p>
        </p:txBody>
      </p:sp>
      <p:sp>
        <p:nvSpPr>
          <p:cNvPr id="3" name="Arrow: Notched Right 2"/>
          <p:cNvSpPr/>
          <p:nvPr/>
        </p:nvSpPr>
        <p:spPr>
          <a:xfrm>
            <a:off x="144859" y="5049113"/>
            <a:ext cx="938151" cy="7296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2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APIs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Create an appropriate domain-specific </a:t>
                </a:r>
                <a:r>
                  <a:rPr lang="en-US" dirty="0">
                    <a:solidFill>
                      <a:schemeClr val="accent2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Session</a:t>
                </a:r>
                <a:r>
                  <a:rPr lang="en-US" dirty="0">
                    <a:solidFill>
                      <a:schemeClr val="tx1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.</a:t>
                </a:r>
              </a:p>
              <a:p>
                <a:pPr marL="514350" indent="-514350">
                  <a:spcBef>
                    <a:spcPts val="1800"/>
                  </a:spcBef>
                  <a:buFont typeface="+mj-lt"/>
                  <a:buAutoNum type="arabicPeriod"/>
                </a:pPr>
                <a:r>
                  <a:rPr lang="en-US" dirty="0"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Accumulate some </a:t>
                </a:r>
                <a:r>
                  <a:rPr lang="en-US" dirty="0">
                    <a:solidFill>
                      <a:schemeClr val="accent2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Constraints</a:t>
                </a:r>
                <a:r>
                  <a:rPr lang="en-US" dirty="0"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and </a:t>
                </a:r>
                <a:r>
                  <a:rPr lang="en-US" dirty="0">
                    <a:solidFill>
                      <a:schemeClr val="accent2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Inputs</a:t>
                </a:r>
                <a:br>
                  <a:rPr lang="en-US" dirty="0">
                    <a:ea typeface="Droid Sans Mono" panose="020B0609030804020204" pitchFamily="49" charset="0"/>
                    <a:cs typeface="Droid Sans Mono" panose="020B0609030804020204" pitchFamily="49" charset="0"/>
                  </a:rPr>
                </a:br>
                <a:r>
                  <a:rPr lang="en-US" dirty="0"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(from the user or automatically).</a:t>
                </a:r>
              </a:p>
              <a:p>
                <a:pPr marL="514350" indent="-514350">
                  <a:spcBef>
                    <a:spcPts val="180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chemeClr val="accent2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Learn </a:t>
                </a:r>
                <a:r>
                  <a:rPr lang="en-US" dirty="0">
                    <a:solidFill>
                      <a:schemeClr val="tx1"/>
                    </a:solidFill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a</a:t>
                </a:r>
                <a:r>
                  <a:rPr lang="en-US" dirty="0">
                    <a:solidFill>
                      <a:schemeClr val="accent2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Program</a:t>
                </a:r>
                <a:r>
                  <a:rPr lang="en-US" dirty="0">
                    <a:solidFill>
                      <a:schemeClr val="tx1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consistent with the </a:t>
                </a:r>
                <a:r>
                  <a:rPr lang="en-US" dirty="0">
                    <a:solidFill>
                      <a:schemeClr val="accent2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Constraints</a:t>
                </a:r>
                <a:r>
                  <a:rPr lang="en-US" dirty="0">
                    <a:solidFill>
                      <a:schemeClr val="tx1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the best program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m:t>𝐾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most likely programs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All consistent programs (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not recommended…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ea typeface="Droid Sans Mono" panose="020B0609030804020204" pitchFamily="49" charset="0"/>
                    <a:cs typeface="Droid Sans Mono" panose="020B0609030804020204" pitchFamily="49" charset="0"/>
                    <a:sym typeface="Wingdings" panose="05000000000000000000" pitchFamily="2" charset="2"/>
                  </a:rPr>
                  <a:t>🙂</a:t>
                </a:r>
                <a:r>
                  <a:rPr lang="en-US" dirty="0">
                    <a:solidFill>
                      <a:schemeClr val="tx1"/>
                    </a:solidFill>
                    <a:ea typeface="Droid Sans Mono" panose="020B0609030804020204" pitchFamily="49" charset="0"/>
                    <a:cs typeface="Droid Sans Mono" panose="020B0609030804020204" pitchFamily="49" charset="0"/>
                    <a:sym typeface="Wingdings" panose="05000000000000000000" pitchFamily="2" charset="2"/>
                  </a:rPr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  <a:ea typeface="Droid Sans Mono" panose="020B0609030804020204" pitchFamily="49" charset="0"/>
                    <a:cs typeface="Droid Sans Mono" panose="020B0609030804020204" pitchFamily="49" charset="0"/>
                    <a:sym typeface="Wingdings" panose="05000000000000000000" pitchFamily="2" charset="2"/>
                  </a:rPr>
                  <a:t>Apply it to the new data, serialize, translate to Python, …</a:t>
                </a:r>
                <a:endParaRPr lang="en-US" dirty="0">
                  <a:solidFill>
                    <a:schemeClr val="tx1"/>
                  </a:solidFill>
                  <a:ea typeface="Droid Sans Mono" panose="020B0609030804020204" pitchFamily="49" charset="0"/>
                  <a:cs typeface="Droid Sans Mono" panose="020B060903080402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2" t="-1257" b="-2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C131-7358-41FC-8DEB-FAD1018D39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9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Subject: 911 Call Log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4/27/2017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C131-7358-41FC-8DEB-FAD1018D39D9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74176" y="1439587"/>
                <a:ext cx="10643647" cy="482901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[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 {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   "</a:t>
                </a:r>
                <a:r>
                  <a:rPr lang="en-US" dirty="0" err="1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lat</a:t>
                </a: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": </a:t>
                </a:r>
                <a:r>
                  <a:rPr lang="en-US" dirty="0">
                    <a:solidFill>
                      <a:srgbClr val="A31515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"40.2978759",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   "</a:t>
                </a:r>
                <a:r>
                  <a:rPr lang="en-US" dirty="0" err="1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lng</a:t>
                </a: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": </a:t>
                </a:r>
                <a:r>
                  <a:rPr lang="en-US" dirty="0">
                    <a:solidFill>
                      <a:srgbClr val="A31515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"-75.5812935",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   "</a:t>
                </a:r>
                <a:r>
                  <a:rPr lang="en-US" dirty="0" err="1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desc</a:t>
                </a: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": </a:t>
                </a:r>
                <a:r>
                  <a:rPr lang="en-US" dirty="0">
                    <a:solidFill>
                      <a:srgbClr val="A31515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"REINDEER CT &amp; DEAD END;  NEW HANOVER; Station 332; 2015-12-10 @ 17:10:52;",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   "zip": </a:t>
                </a:r>
                <a:r>
                  <a:rPr lang="en-US" dirty="0">
                    <a:solidFill>
                      <a:srgbClr val="A31515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"19525",</a:t>
                </a: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"title": </a:t>
                </a:r>
                <a:r>
                  <a:rPr lang="en-US" dirty="0">
                    <a:solidFill>
                      <a:srgbClr val="A31515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"EMS: BACK PAINS/INJURY",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   "</a:t>
                </a:r>
                <a:r>
                  <a:rPr lang="en-US" dirty="0" err="1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timeStamp</a:t>
                </a: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": </a:t>
                </a:r>
                <a:r>
                  <a:rPr lang="en-US" dirty="0">
                    <a:solidFill>
                      <a:srgbClr val="A31515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"2015-12-10 17:40:00",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   "</a:t>
                </a:r>
                <a:r>
                  <a:rPr lang="en-US" dirty="0" err="1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twp</a:t>
                </a: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": </a:t>
                </a:r>
                <a:r>
                  <a:rPr lang="en-US" dirty="0">
                    <a:solidFill>
                      <a:srgbClr val="A31515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"NEW HANOVER",</a:t>
                </a: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"</a:t>
                </a:r>
                <a:r>
                  <a:rPr lang="en-US" dirty="0" err="1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addr</a:t>
                </a: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": </a:t>
                </a:r>
                <a:r>
                  <a:rPr lang="en-US" dirty="0">
                    <a:solidFill>
                      <a:srgbClr val="A31515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"REINDEER CT &amp; DEAD END",</a:t>
                </a: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"e": </a:t>
                </a:r>
                <a:r>
                  <a:rPr lang="en-US" dirty="0">
                    <a:solidFill>
                      <a:srgbClr val="A31515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"1"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 },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 {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   "</a:t>
                </a:r>
                <a:r>
                  <a:rPr lang="en-US" dirty="0" err="1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lat</a:t>
                </a: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": </a:t>
                </a:r>
                <a:r>
                  <a:rPr lang="en-US" dirty="0">
                    <a:solidFill>
                      <a:srgbClr val="A31515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"40.1211818",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   "</a:t>
                </a:r>
                <a:r>
                  <a:rPr lang="en-US" dirty="0" err="1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lng</a:t>
                </a: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": </a:t>
                </a:r>
                <a:r>
                  <a:rPr lang="en-US" dirty="0">
                    <a:solidFill>
                      <a:srgbClr val="A31515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"-75.3519752",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   "</a:t>
                </a:r>
                <a:r>
                  <a:rPr lang="en-US" dirty="0" err="1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desc</a:t>
                </a: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": </a:t>
                </a:r>
                <a:r>
                  <a:rPr lang="en-US" dirty="0">
                    <a:solidFill>
                      <a:srgbClr val="A31515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"HAWS AVE; NORRISTOWN; 2015-12-10 @ 14:39:21-Station:STA27;",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   "zip": </a:t>
                </a:r>
                <a:r>
                  <a:rPr lang="en-US" dirty="0">
                    <a:solidFill>
                      <a:srgbClr val="A31515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"19401",</a:t>
                </a: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"title": </a:t>
                </a:r>
                <a:r>
                  <a:rPr lang="en-US" dirty="0">
                    <a:solidFill>
                      <a:srgbClr val="A31515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"Fire: GAS-ODOR/LEAK",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   "</a:t>
                </a:r>
                <a:r>
                  <a:rPr lang="en-US" dirty="0" err="1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timeStamp</a:t>
                </a: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": </a:t>
                </a:r>
                <a:r>
                  <a:rPr lang="en-US" dirty="0">
                    <a:solidFill>
                      <a:srgbClr val="A31515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"2015-12-10 17:40:00",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   "</a:t>
                </a:r>
                <a:r>
                  <a:rPr lang="en-US" dirty="0" err="1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twp</a:t>
                </a: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": </a:t>
                </a:r>
                <a:r>
                  <a:rPr lang="en-US" dirty="0">
                    <a:solidFill>
                      <a:srgbClr val="A31515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"NORRISTOWN",</a:t>
                </a: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"</a:t>
                </a:r>
                <a:r>
                  <a:rPr lang="en-US" dirty="0" err="1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addr</a:t>
                </a: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": </a:t>
                </a:r>
                <a:r>
                  <a:rPr lang="en-US" dirty="0">
                    <a:solidFill>
                      <a:srgbClr val="A31515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"HAWS AVE",</a:t>
                </a: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"e": </a:t>
                </a:r>
                <a:r>
                  <a:rPr lang="en-US" dirty="0">
                    <a:solidFill>
                      <a:srgbClr val="A31515"/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"1"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 },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endParaRPr lang="en-US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76" y="1439587"/>
                <a:ext cx="10643647" cy="4829014"/>
              </a:xfrm>
              <a:prstGeom prst="rect">
                <a:avLst/>
              </a:prstGeom>
              <a:blipFill>
                <a:blip r:embed="rId2"/>
                <a:stretch>
                  <a:fillRect l="-458" t="-1134" r="-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305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“JSON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Table” Extraction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Scenario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C131-7358-41FC-8DEB-FAD1018D39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622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f9e084a7-5298-44c6-a3b3-bf5a3a6f37f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6bdf6130-58f6-4d38-90c3-d139f0dc40f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f9e084a7-5298-44c6-a3b3-bf5a3a6f37f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6bdf6130-58f6-4d38-90c3-d139f0dc40f5"/>
</p:tagLst>
</file>

<file path=ppt/theme/theme1.xml><?xml version="1.0" encoding="utf-8"?>
<a:theme xmlns:a="http://schemas.openxmlformats.org/drawingml/2006/main" name="Solarized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rch 2017">
      <a:majorFont>
        <a:latin typeface="Droid Serif"/>
        <a:ea typeface=""/>
        <a:cs typeface=""/>
      </a:majorFont>
      <a:minorFont>
        <a:latin typeface="Droid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AF3ED824-F1B0-4935-8E2A-EA2A1217E3A2}" vid="{DB262195-D7FB-4297-A0C2-33C2EFB310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0D75A10-F4C6-48C5-8096-959EC91FD2F3}">
  <we:reference id="wa104380121" version="2.0.0.0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PROSE - JT [70]</Template>
  <TotalTime>156</TotalTime>
  <Words>509</Words>
  <Application>Microsoft Office PowerPoint</Application>
  <PresentationFormat>Widescreen</PresentationFormat>
  <Paragraphs>164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Cambria Math</vt:lpstr>
      <vt:lpstr>Droid Sans</vt:lpstr>
      <vt:lpstr>Droid Sans Mono</vt:lpstr>
      <vt:lpstr>Droid Serif</vt:lpstr>
      <vt:lpstr>Roboto</vt:lpstr>
      <vt:lpstr>Wingdings</vt:lpstr>
      <vt:lpstr>Solarized</vt:lpstr>
      <vt:lpstr>Data Processing using Input-Output Examples  with the Microsoft PROSE SDK</vt:lpstr>
      <vt:lpstr>Let’s Try it Out!</vt:lpstr>
      <vt:lpstr>Materials</vt:lpstr>
      <vt:lpstr>PROSE Architecture</vt:lpstr>
      <vt:lpstr>Tutorial 1: Data Processing Applications</vt:lpstr>
      <vt:lpstr>Tutorial 2: Your Own By-Example Domains</vt:lpstr>
      <vt:lpstr>Data Processing APIs</vt:lpstr>
      <vt:lpstr>Subject: 911 Call Log</vt:lpstr>
      <vt:lpstr>“JSON → Table” Extraction</vt:lpstr>
      <vt:lpstr>Derived Column by Example</vt:lpstr>
      <vt:lpstr>Text Splitting</vt:lpstr>
      <vt:lpstr>Column Profiling</vt:lpstr>
      <vt:lpstr>“Data Processing” is not just Data Science!</vt:lpstr>
      <vt:lpstr>“Data Processing” is not just Data Science!</vt:lpstr>
      <vt:lpstr>“Data Processing” is not just Data Science!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Processing using Input-Output Examples  with the Microsoft PROSE SDK</dc:title>
  <dc:creator>Alex Polozov</dc:creator>
  <cp:lastModifiedBy>Alex Polozov</cp:lastModifiedBy>
  <cp:revision>2</cp:revision>
  <dcterms:created xsi:type="dcterms:W3CDTF">2017-04-27T14:54:58Z</dcterms:created>
  <dcterms:modified xsi:type="dcterms:W3CDTF">2017-04-27T18:26:53Z</dcterms:modified>
</cp:coreProperties>
</file>