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bold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23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56e627145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56e6271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4e9b023df_0_1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4e9b023d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4e9b023df_0_1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4e9b023d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hyperlink" Target="https://docs.google.com/spreadsheets/d/1P1AbXCpzQR7V8QU8ZzKjqosYrnAA5uE68wnlPDpmmiM/edit?gid=0#gid=0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25250" y="1541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300">
                <a:latin typeface="Arial"/>
                <a:ea typeface="Arial"/>
                <a:cs typeface="Arial"/>
                <a:sym typeface="Arial"/>
              </a:rPr>
              <a:t>WYKRYWANIE KARDIOMEGALII ZE ZDJĘĆ RTG KLATKI PIERSIOWEJ PACJENTA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 txBox="1"/>
          <p:nvPr>
            <p:ph idx="4294967295" type="title"/>
          </p:nvPr>
        </p:nvSpPr>
        <p:spPr>
          <a:xfrm>
            <a:off x="2588850" y="2455075"/>
            <a:ext cx="6286200" cy="18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67808"/>
              <a:buNone/>
            </a:pPr>
            <a:r>
              <a:t/>
            </a:r>
            <a:endParaRPr sz="14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67808"/>
              <a:buNone/>
            </a:pPr>
            <a:r>
              <a:rPr lang="pl" sz="1460">
                <a:latin typeface="Arial"/>
                <a:ea typeface="Arial"/>
                <a:cs typeface="Arial"/>
                <a:sym typeface="Arial"/>
              </a:rPr>
              <a:t>Zespół:</a:t>
            </a:r>
            <a:endParaRPr sz="14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67808"/>
              <a:buNone/>
            </a:pPr>
            <a:r>
              <a:rPr lang="pl" sz="1460">
                <a:latin typeface="Arial"/>
                <a:ea typeface="Arial"/>
                <a:cs typeface="Arial"/>
                <a:sym typeface="Arial"/>
              </a:rPr>
              <a:t>Dominik Mika, </a:t>
            </a:r>
            <a:endParaRPr sz="14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67808"/>
              <a:buNone/>
            </a:pPr>
            <a:r>
              <a:rPr lang="pl" sz="1460">
                <a:latin typeface="Arial"/>
                <a:ea typeface="Arial"/>
                <a:cs typeface="Arial"/>
                <a:sym typeface="Arial"/>
              </a:rPr>
              <a:t>Mateusz Poszelężny, </a:t>
            </a:r>
            <a:endParaRPr sz="14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67808"/>
              <a:buNone/>
            </a:pPr>
            <a:r>
              <a:rPr lang="pl" sz="1460">
                <a:latin typeface="Arial"/>
                <a:ea typeface="Arial"/>
                <a:cs typeface="Arial"/>
                <a:sym typeface="Arial"/>
              </a:rPr>
              <a:t>Anna Przyłucka, </a:t>
            </a:r>
            <a:endParaRPr sz="14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67808"/>
              <a:buNone/>
            </a:pPr>
            <a:r>
              <a:rPr lang="pl" sz="1460">
                <a:latin typeface="Arial"/>
                <a:ea typeface="Arial"/>
                <a:cs typeface="Arial"/>
                <a:sym typeface="Arial"/>
              </a:rPr>
              <a:t>Antonina Wąsikowska, </a:t>
            </a:r>
            <a:endParaRPr sz="14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67808"/>
              <a:buNone/>
            </a:pPr>
            <a:r>
              <a:rPr lang="pl" sz="1460">
                <a:latin typeface="Arial"/>
                <a:ea typeface="Arial"/>
                <a:cs typeface="Arial"/>
                <a:sym typeface="Arial"/>
              </a:rPr>
              <a:t>Mateusz Obirek, </a:t>
            </a:r>
            <a:endParaRPr sz="14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67808"/>
              <a:buNone/>
            </a:pPr>
            <a:r>
              <a:rPr lang="pl" sz="1460">
                <a:latin typeface="Arial"/>
                <a:ea typeface="Arial"/>
                <a:cs typeface="Arial"/>
                <a:sym typeface="Arial"/>
              </a:rPr>
              <a:t>Weronika Duszka,</a:t>
            </a:r>
            <a:endParaRPr sz="14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67808"/>
              <a:buNone/>
            </a:pPr>
            <a:r>
              <a:rPr lang="pl" sz="1460">
                <a:latin typeface="Arial"/>
                <a:ea typeface="Arial"/>
                <a:cs typeface="Arial"/>
                <a:sym typeface="Arial"/>
              </a:rPr>
              <a:t>Jakub Padło </a:t>
            </a:r>
            <a:endParaRPr sz="146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3"/>
          <p:cNvSpPr txBox="1"/>
          <p:nvPr>
            <p:ph idx="4294967295" type="title"/>
          </p:nvPr>
        </p:nvSpPr>
        <p:spPr>
          <a:xfrm>
            <a:off x="4288050" y="4375100"/>
            <a:ext cx="45870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1720">
                <a:latin typeface="Arial"/>
                <a:ea typeface="Arial"/>
                <a:cs typeface="Arial"/>
                <a:sym typeface="Arial"/>
              </a:rPr>
              <a:t>AI MED</a:t>
            </a:r>
            <a:endParaRPr sz="17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1720">
                <a:latin typeface="Arial"/>
                <a:ea typeface="Arial"/>
                <a:cs typeface="Arial"/>
                <a:sym typeface="Arial"/>
              </a:rPr>
              <a:t>07.05.2025 r. </a:t>
            </a:r>
            <a:endParaRPr sz="172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325975" y="250050"/>
            <a:ext cx="77103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pl">
                <a:latin typeface="Arial"/>
                <a:ea typeface="Arial"/>
                <a:cs typeface="Arial"/>
                <a:sym typeface="Arial"/>
              </a:rPr>
              <a:t>etody stosowane w różnych badaniach naukowych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b="32876" l="0" r="0" t="22934"/>
          <a:stretch/>
        </p:blipFill>
        <p:spPr>
          <a:xfrm>
            <a:off x="7275525" y="3425075"/>
            <a:ext cx="1620801" cy="155237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>
            <p:ph type="title"/>
          </p:nvPr>
        </p:nvSpPr>
        <p:spPr>
          <a:xfrm>
            <a:off x="1393993" y="1063338"/>
            <a:ext cx="4149600" cy="13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SzPts val="850"/>
              <a:buFont typeface="Arial"/>
              <a:buAutoNum type="arabicPeriod"/>
            </a:pPr>
            <a:r>
              <a:rPr b="1" lang="pl" sz="850">
                <a:latin typeface="Arial"/>
                <a:ea typeface="Arial"/>
                <a:cs typeface="Arial"/>
                <a:sym typeface="Arial"/>
              </a:rPr>
              <a:t>CTR (Cardiothoracic Ratio — wskaźnik sercowo-płucny)</a:t>
            </a:r>
            <a:br>
              <a:rPr b="1" lang="pl" sz="850">
                <a:latin typeface="Arial"/>
                <a:ea typeface="Arial"/>
                <a:cs typeface="Arial"/>
                <a:sym typeface="Arial"/>
              </a:rPr>
            </a:br>
            <a:endParaRPr b="1" sz="850">
              <a:latin typeface="Arial"/>
              <a:ea typeface="Arial"/>
              <a:cs typeface="Arial"/>
              <a:sym typeface="Arial"/>
            </a:endParaRPr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SzPts val="850"/>
              <a:buFont typeface="Arial"/>
              <a:buChar char="●"/>
            </a:pPr>
            <a:r>
              <a:rPr lang="pl" sz="850">
                <a:latin typeface="Arial"/>
                <a:ea typeface="Arial"/>
                <a:cs typeface="Arial"/>
                <a:sym typeface="Arial"/>
              </a:rPr>
              <a:t>Najczęściej stosowana cecha na RTG klatki piersiowej</a:t>
            </a:r>
            <a:r>
              <a:rPr lang="pl" sz="850">
                <a:latin typeface="Arial"/>
                <a:ea typeface="Arial"/>
                <a:cs typeface="Arial"/>
                <a:sym typeface="Arial"/>
              </a:rPr>
              <a:t>.</a:t>
            </a:r>
            <a:endParaRPr sz="85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50">
                <a:latin typeface="Arial"/>
                <a:ea typeface="Arial"/>
                <a:cs typeface="Arial"/>
                <a:sym typeface="Arial"/>
              </a:rPr>
              <a:t>Obliczany jako: </a:t>
            </a:r>
            <a:endParaRPr sz="85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latin typeface="Arial"/>
              <a:ea typeface="Arial"/>
              <a:cs typeface="Arial"/>
              <a:sym typeface="Arial"/>
            </a:endParaRPr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SzPts val="850"/>
              <a:buFont typeface="Arial"/>
              <a:buChar char="●"/>
            </a:pPr>
            <a:r>
              <a:rPr lang="pl" sz="850">
                <a:latin typeface="Arial"/>
                <a:ea typeface="Arial"/>
                <a:cs typeface="Arial"/>
                <a:sym typeface="Arial"/>
              </a:rPr>
              <a:t>CTR &gt; 50% → sugeruje powiększenie serca.</a:t>
            </a:r>
            <a:endParaRPr sz="85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4"/>
          <p:cNvSpPr txBox="1"/>
          <p:nvPr>
            <p:ph type="title"/>
          </p:nvPr>
        </p:nvSpPr>
        <p:spPr>
          <a:xfrm>
            <a:off x="1394006" y="2717340"/>
            <a:ext cx="4149600" cy="13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SzPts val="850"/>
              <a:buAutoNum type="arabicPeriod" startAt="2"/>
            </a:pPr>
            <a:r>
              <a:rPr b="1" lang="pl" sz="850">
                <a:latin typeface="Arial"/>
                <a:ea typeface="Arial"/>
                <a:cs typeface="Arial"/>
                <a:sym typeface="Arial"/>
              </a:rPr>
              <a:t>CTAR (Cardiothoracic Area Ratio — wskaźnik powierzchniowy sercowo-płucny)</a:t>
            </a:r>
            <a:br>
              <a:rPr lang="pl" sz="850">
                <a:latin typeface="Arial"/>
                <a:ea typeface="Arial"/>
                <a:cs typeface="Arial"/>
                <a:sym typeface="Arial"/>
              </a:rPr>
            </a:br>
            <a:endParaRPr sz="850">
              <a:latin typeface="Arial"/>
              <a:ea typeface="Arial"/>
              <a:cs typeface="Arial"/>
              <a:sym typeface="Arial"/>
            </a:endParaRPr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SzPts val="850"/>
              <a:buFont typeface="Arial"/>
              <a:buChar char="●"/>
            </a:pPr>
            <a:r>
              <a:rPr lang="pl" sz="850">
                <a:latin typeface="Arial"/>
                <a:ea typeface="Arial"/>
                <a:cs typeface="Arial"/>
                <a:sym typeface="Arial"/>
              </a:rPr>
              <a:t>Mniej popularny, ale dokładniejszy niż CTR, bo bierze pod uwagę </a:t>
            </a:r>
            <a:r>
              <a:rPr lang="pl" sz="850">
                <a:latin typeface="Arial"/>
                <a:ea typeface="Arial"/>
                <a:cs typeface="Arial"/>
                <a:sym typeface="Arial"/>
              </a:rPr>
              <a:t>powierzchnię</a:t>
            </a:r>
            <a:r>
              <a:rPr lang="pl" sz="850">
                <a:latin typeface="Arial"/>
                <a:ea typeface="Arial"/>
                <a:cs typeface="Arial"/>
                <a:sym typeface="Arial"/>
              </a:rPr>
              <a:t> a nie szerokości. </a:t>
            </a:r>
            <a:br>
              <a:rPr lang="pl" sz="850">
                <a:latin typeface="Arial"/>
                <a:ea typeface="Arial"/>
                <a:cs typeface="Arial"/>
                <a:sym typeface="Arial"/>
              </a:rPr>
            </a:br>
            <a:r>
              <a:rPr lang="pl" sz="850">
                <a:latin typeface="Arial"/>
                <a:ea typeface="Arial"/>
                <a:cs typeface="Arial"/>
                <a:sym typeface="Arial"/>
              </a:rPr>
              <a:t>Obliczany jako:</a:t>
            </a:r>
            <a:endParaRPr sz="8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4"/>
          <p:cNvSpPr txBox="1"/>
          <p:nvPr>
            <p:ph type="title"/>
          </p:nvPr>
        </p:nvSpPr>
        <p:spPr>
          <a:xfrm>
            <a:off x="1436975" y="5064990"/>
            <a:ext cx="4149600" cy="13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/>
              <a:t>CSA (Cardiac Silhouette Area — powierzchnia sylwetki serca)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/>
              <a:t>	•	Całkowita powierzchnia serca na RTG.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/>
              <a:t>	•	Może być użyta do porównań i obliczania CTAR.</a:t>
            </a:r>
            <a:endParaRPr sz="800"/>
          </a:p>
        </p:txBody>
      </p:sp>
      <p:sp>
        <p:nvSpPr>
          <p:cNvPr id="146" name="Google Shape;146;p14"/>
          <p:cNvSpPr txBox="1"/>
          <p:nvPr>
            <p:ph type="title"/>
          </p:nvPr>
        </p:nvSpPr>
        <p:spPr>
          <a:xfrm>
            <a:off x="5680476" y="1083450"/>
            <a:ext cx="3355800" cy="13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SzPts val="850"/>
              <a:buFont typeface="Arial"/>
              <a:buAutoNum type="arabicPeriod" startAt="4"/>
            </a:pPr>
            <a:r>
              <a:rPr b="1" lang="pl" sz="850">
                <a:latin typeface="Arial"/>
                <a:ea typeface="Arial"/>
                <a:cs typeface="Arial"/>
                <a:sym typeface="Arial"/>
              </a:rPr>
              <a:t>Heart Width (szerokość serca)</a:t>
            </a:r>
            <a:br>
              <a:rPr b="1" lang="pl" sz="850">
                <a:latin typeface="Arial"/>
                <a:ea typeface="Arial"/>
                <a:cs typeface="Arial"/>
                <a:sym typeface="Arial"/>
              </a:rPr>
            </a:br>
            <a:endParaRPr b="1" sz="850">
              <a:latin typeface="Arial"/>
              <a:ea typeface="Arial"/>
              <a:cs typeface="Arial"/>
              <a:sym typeface="Arial"/>
            </a:endParaRPr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SzPts val="850"/>
              <a:buFont typeface="Arial"/>
              <a:buChar char="●"/>
            </a:pPr>
            <a:r>
              <a:rPr lang="pl" sz="850">
                <a:latin typeface="Arial"/>
                <a:ea typeface="Arial"/>
                <a:cs typeface="Arial"/>
                <a:sym typeface="Arial"/>
              </a:rPr>
              <a:t>Maksymalna szerokość serca w poziomie.</a:t>
            </a:r>
            <a:endParaRPr sz="850">
              <a:latin typeface="Arial"/>
              <a:ea typeface="Arial"/>
              <a:cs typeface="Arial"/>
              <a:sym typeface="Arial"/>
            </a:endParaRPr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SzPts val="850"/>
              <a:buFont typeface="Arial"/>
              <a:buChar char="●"/>
            </a:pPr>
            <a:r>
              <a:rPr lang="pl" sz="850">
                <a:latin typeface="Arial"/>
                <a:ea typeface="Arial"/>
                <a:cs typeface="Arial"/>
                <a:sym typeface="Arial"/>
              </a:rPr>
              <a:t>Podstawa do wyliczenia CTR.</a:t>
            </a:r>
            <a:endParaRPr sz="8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4"/>
          <p:cNvSpPr txBox="1"/>
          <p:nvPr>
            <p:ph type="title"/>
          </p:nvPr>
        </p:nvSpPr>
        <p:spPr>
          <a:xfrm>
            <a:off x="5680475" y="1821450"/>
            <a:ext cx="29499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SzPts val="850"/>
              <a:buFont typeface="Arial"/>
              <a:buAutoNum type="arabicPeriod" startAt="5"/>
            </a:pPr>
            <a:r>
              <a:rPr b="1" lang="pl" sz="850">
                <a:latin typeface="Arial"/>
                <a:ea typeface="Arial"/>
                <a:cs typeface="Arial"/>
                <a:sym typeface="Arial"/>
              </a:rPr>
              <a:t>Thoracic Width (szerokość klatki piersiowej)</a:t>
            </a:r>
            <a:br>
              <a:rPr b="1" lang="pl" sz="850">
                <a:latin typeface="Arial"/>
                <a:ea typeface="Arial"/>
                <a:cs typeface="Arial"/>
                <a:sym typeface="Arial"/>
              </a:rPr>
            </a:br>
            <a:endParaRPr b="1" sz="850">
              <a:latin typeface="Arial"/>
              <a:ea typeface="Arial"/>
              <a:cs typeface="Arial"/>
              <a:sym typeface="Arial"/>
            </a:endParaRPr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SzPts val="850"/>
              <a:buFont typeface="Arial"/>
              <a:buChar char="●"/>
            </a:pPr>
            <a:r>
              <a:rPr lang="pl" sz="850">
                <a:latin typeface="Arial"/>
                <a:ea typeface="Arial"/>
                <a:cs typeface="Arial"/>
                <a:sym typeface="Arial"/>
              </a:rPr>
              <a:t>Najszerszy wymiar klatki piersiowej na RTG.</a:t>
            </a:r>
            <a:endParaRPr sz="850">
              <a:latin typeface="Arial"/>
              <a:ea typeface="Arial"/>
              <a:cs typeface="Arial"/>
              <a:sym typeface="Arial"/>
            </a:endParaRPr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SzPts val="850"/>
              <a:buFont typeface="Arial"/>
              <a:buChar char="●"/>
            </a:pPr>
            <a:r>
              <a:rPr lang="pl" sz="850">
                <a:latin typeface="Arial"/>
                <a:ea typeface="Arial"/>
                <a:cs typeface="Arial"/>
                <a:sym typeface="Arial"/>
              </a:rPr>
              <a:t>Używany do wyliczenia CTR.</a:t>
            </a:r>
            <a:endParaRPr sz="8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4">
            <a:alphaModFix/>
          </a:blip>
          <a:srcRect b="26597" l="0" r="0" t="27321"/>
          <a:stretch/>
        </p:blipFill>
        <p:spPr>
          <a:xfrm>
            <a:off x="5635099" y="2717341"/>
            <a:ext cx="1495948" cy="1494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5">
            <a:alphaModFix/>
          </a:blip>
          <a:srcRect b="46155" l="0" r="22642" t="43512"/>
          <a:stretch/>
        </p:blipFill>
        <p:spPr>
          <a:xfrm>
            <a:off x="2843011" y="1691875"/>
            <a:ext cx="1835676" cy="5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4"/>
          <p:cNvPicPr preferRelativeResize="0"/>
          <p:nvPr/>
        </p:nvPicPr>
        <p:blipFill rotWithShape="1">
          <a:blip r:embed="rId6">
            <a:alphaModFix/>
          </a:blip>
          <a:srcRect b="43974" l="0" r="0" t="46955"/>
          <a:stretch/>
        </p:blipFill>
        <p:spPr>
          <a:xfrm>
            <a:off x="2738309" y="3680169"/>
            <a:ext cx="2373049" cy="466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4"/>
          <p:cNvSpPr txBox="1"/>
          <p:nvPr/>
        </p:nvSpPr>
        <p:spPr>
          <a:xfrm>
            <a:off x="1394000" y="4297588"/>
            <a:ext cx="35916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2575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850"/>
              <a:buAutoNum type="arabicPeriod" startAt="3"/>
            </a:pPr>
            <a:r>
              <a:rPr b="1" lang="pl" sz="850">
                <a:solidFill>
                  <a:schemeClr val="lt1"/>
                </a:solidFill>
              </a:rPr>
              <a:t>Obszary lewa/prawa (Left/Right heart area ratios)</a:t>
            </a:r>
            <a:br>
              <a:rPr b="1" lang="pl" sz="850">
                <a:solidFill>
                  <a:schemeClr val="lt1"/>
                </a:solidFill>
              </a:rPr>
            </a:br>
            <a:endParaRPr b="1" sz="850">
              <a:solidFill>
                <a:schemeClr val="lt1"/>
              </a:solidFill>
            </a:endParaRPr>
          </a:p>
          <a:p>
            <a:pPr indent="-2825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Char char="●"/>
            </a:pPr>
            <a:r>
              <a:rPr lang="pl" sz="850">
                <a:solidFill>
                  <a:schemeClr val="lt1"/>
                </a:solidFill>
              </a:rPr>
              <a:t>Analiza, która część serca dominuje (lewa czy prawa).</a:t>
            </a:r>
            <a:endParaRPr sz="8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/>
          <p:nvPr>
            <p:ph type="title"/>
          </p:nvPr>
        </p:nvSpPr>
        <p:spPr>
          <a:xfrm>
            <a:off x="1325975" y="250050"/>
            <a:ext cx="45870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Wybór i obliczanie cech </a:t>
            </a:r>
            <a:endParaRPr/>
          </a:p>
        </p:txBody>
      </p:sp>
      <p:pic>
        <p:nvPicPr>
          <p:cNvPr id="157" name="Google Shape;157;p15"/>
          <p:cNvPicPr preferRelativeResize="0"/>
          <p:nvPr/>
        </p:nvPicPr>
        <p:blipFill rotWithShape="1">
          <a:blip r:embed="rId3">
            <a:alphaModFix/>
          </a:blip>
          <a:srcRect b="0" l="0" r="3474" t="0"/>
          <a:stretch/>
        </p:blipFill>
        <p:spPr>
          <a:xfrm>
            <a:off x="4491200" y="1021300"/>
            <a:ext cx="4587001" cy="2000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3450" y="3580836"/>
            <a:ext cx="5027074" cy="38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5"/>
          <p:cNvSpPr txBox="1"/>
          <p:nvPr/>
        </p:nvSpPr>
        <p:spPr>
          <a:xfrm>
            <a:off x="1325975" y="2725775"/>
            <a:ext cx="40098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l" sz="900">
                <a:solidFill>
                  <a:schemeClr val="lt1"/>
                </a:solidFill>
              </a:rPr>
              <a:t>Ostatecznie wybrane cechy (użyte w modelu):</a:t>
            </a:r>
            <a:endParaRPr b="1" sz="900">
              <a:solidFill>
                <a:schemeClr val="lt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</a:pPr>
            <a:r>
              <a:rPr lang="pl" sz="900">
                <a:solidFill>
                  <a:schemeClr val="lt1"/>
                </a:solidFill>
              </a:rPr>
              <a:t>CTR4 (CTR + pole serca)</a:t>
            </a:r>
            <a:br>
              <a:rPr lang="pl" sz="900">
                <a:solidFill>
                  <a:schemeClr val="lt1"/>
                </a:solidFill>
              </a:rPr>
            </a:br>
            <a:endParaRPr sz="900">
              <a:solidFill>
                <a:schemeClr val="lt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</a:pPr>
            <a:r>
              <a:rPr lang="pl" sz="900">
                <a:solidFill>
                  <a:schemeClr val="lt1"/>
                </a:solidFill>
              </a:rPr>
              <a:t>CTR1 (CTR + szerokość serca)</a:t>
            </a:r>
            <a:br>
              <a:rPr lang="pl" sz="900">
                <a:solidFill>
                  <a:schemeClr val="lt1"/>
                </a:solidFill>
              </a:rPr>
            </a:br>
            <a:endParaRPr sz="900">
              <a:solidFill>
                <a:schemeClr val="lt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</a:pPr>
            <a:r>
              <a:rPr lang="pl" sz="900">
                <a:solidFill>
                  <a:schemeClr val="lt1"/>
                </a:solidFill>
              </a:rPr>
              <a:t>Promień koła wpisanego</a:t>
            </a:r>
            <a:br>
              <a:rPr lang="pl" sz="900">
                <a:solidFill>
                  <a:schemeClr val="lt1"/>
                </a:solidFill>
              </a:rPr>
            </a:br>
            <a:endParaRPr sz="900">
              <a:solidFill>
                <a:schemeClr val="lt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</a:pPr>
            <a:r>
              <a:rPr lang="pl" sz="900">
                <a:solidFill>
                  <a:schemeClr val="lt1"/>
                </a:solidFill>
              </a:rPr>
              <a:t>Pole koła wpisanego</a:t>
            </a:r>
            <a:br>
              <a:rPr lang="pl" sz="900">
                <a:solidFill>
                  <a:schemeClr val="lt1"/>
                </a:solidFill>
              </a:rPr>
            </a:br>
            <a:endParaRPr sz="900">
              <a:solidFill>
                <a:schemeClr val="lt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</a:pPr>
            <a:r>
              <a:rPr lang="pl" sz="900">
                <a:solidFill>
                  <a:schemeClr val="lt1"/>
                </a:solidFill>
              </a:rPr>
              <a:t>Common sum (</a:t>
            </a:r>
            <a:r>
              <a:rPr lang="pl" sz="9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CTR + CTAR + odwrotne Aspect Ratio</a:t>
            </a:r>
            <a:r>
              <a:rPr lang="pl" sz="900">
                <a:solidFill>
                  <a:schemeClr val="lt1"/>
                </a:solidFill>
              </a:rPr>
              <a:t>)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1325975" y="775825"/>
            <a:ext cx="30558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900">
                <a:solidFill>
                  <a:schemeClr val="lt1"/>
                </a:solidFill>
              </a:rPr>
              <a:t>Proces wyboru cech:</a:t>
            </a:r>
            <a:endParaRPr b="1" sz="900">
              <a:solidFill>
                <a:schemeClr val="lt1"/>
              </a:solidFill>
            </a:endParaRPr>
          </a:p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900">
                <a:solidFill>
                  <a:schemeClr val="lt1"/>
                </a:solidFill>
              </a:rPr>
              <a:t>W projekcie testowano różne kombinacje cech opisujących obraz RTG pod kątem morfologii serca oraz geometrii wyznaczonych figur. Finalnie wybrano 5 najbardziej informacyjnych cech, które poddano skalowaniu </a:t>
            </a:r>
            <a:br>
              <a:rPr lang="pl" sz="900">
                <a:solidFill>
                  <a:schemeClr val="lt1"/>
                </a:solidFill>
              </a:rPr>
            </a:br>
            <a:r>
              <a:rPr lang="pl" sz="900">
                <a:solidFill>
                  <a:schemeClr val="lt1"/>
                </a:solidFill>
              </a:rPr>
              <a:t>i wykorzystano do trenowania klasyfikatora ensemble. </a:t>
            </a:r>
            <a:br>
              <a:rPr lang="pl" sz="900">
                <a:solidFill>
                  <a:schemeClr val="lt1"/>
                </a:solidFill>
              </a:rPr>
            </a:br>
            <a:r>
              <a:rPr lang="pl" sz="900">
                <a:solidFill>
                  <a:schemeClr val="lt1"/>
                </a:solidFill>
              </a:rPr>
              <a:t>Dzięki temu uzyskano optymalny balans pomiędzy dokładnością predykcji a prostotą modelu.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134725" y="4699450"/>
            <a:ext cx="9115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chemeClr val="lt1"/>
                </a:solidFill>
              </a:rPr>
              <a:t>excel ze wszystkimi wyliczonymi przez nas cechami: </a:t>
            </a:r>
            <a:r>
              <a:rPr lang="pl" sz="900" u="sng">
                <a:solidFill>
                  <a:schemeClr val="l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https://docs.google.com/spreadsheets/d/1P1AbXCpzQR7V8QU8ZzKjqosYrnAA5uE68wnlPDpmmiM/edit?gid=0#gid=0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>
            <p:ph type="title"/>
          </p:nvPr>
        </p:nvSpPr>
        <p:spPr>
          <a:xfrm>
            <a:off x="1255975" y="256200"/>
            <a:ext cx="45870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Wybór i tworzenie modelu</a:t>
            </a:r>
            <a:endParaRPr/>
          </a:p>
        </p:txBody>
      </p:sp>
      <p:sp>
        <p:nvSpPr>
          <p:cNvPr id="167" name="Google Shape;167;p16"/>
          <p:cNvSpPr txBox="1"/>
          <p:nvPr/>
        </p:nvSpPr>
        <p:spPr>
          <a:xfrm>
            <a:off x="1255975" y="1944525"/>
            <a:ext cx="4793100" cy="25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900">
                <a:solidFill>
                  <a:schemeClr val="lt1"/>
                </a:solidFill>
              </a:rPr>
              <a:t>Proces obejmował:</a:t>
            </a:r>
            <a:br>
              <a:rPr lang="pl" sz="900">
                <a:solidFill>
                  <a:schemeClr val="lt1"/>
                </a:solidFill>
              </a:rPr>
            </a:br>
            <a:endParaRPr sz="900">
              <a:solidFill>
                <a:schemeClr val="lt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AutoNum type="arabicPeriod"/>
            </a:pPr>
            <a:r>
              <a:rPr lang="pl" sz="900">
                <a:solidFill>
                  <a:schemeClr val="lt1"/>
                </a:solidFill>
              </a:rPr>
              <a:t>Skalowanie danych (StandardScaler) w celu ujednolicenia zakresu wartości.</a:t>
            </a:r>
            <a:br>
              <a:rPr lang="pl" sz="900">
                <a:solidFill>
                  <a:schemeClr val="lt1"/>
                </a:solidFill>
              </a:rPr>
            </a:br>
            <a:endParaRPr sz="900">
              <a:solidFill>
                <a:schemeClr val="lt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AutoNum type="arabicPeriod"/>
            </a:pPr>
            <a:r>
              <a:rPr lang="pl" sz="900">
                <a:solidFill>
                  <a:schemeClr val="lt1"/>
                </a:solidFill>
              </a:rPr>
              <a:t>Stratyfikowaną walidację krzyżową (Repeated Stratified K-Fold) dla lepszej reprezentacji niezbalansowanych klas.</a:t>
            </a:r>
            <a:br>
              <a:rPr lang="pl" sz="900">
                <a:solidFill>
                  <a:schemeClr val="lt1"/>
                </a:solidFill>
              </a:rPr>
            </a:br>
            <a:endParaRPr sz="900">
              <a:solidFill>
                <a:schemeClr val="lt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AutoNum type="arabicPeriod"/>
            </a:pPr>
            <a:r>
              <a:rPr lang="pl" sz="900">
                <a:solidFill>
                  <a:schemeClr val="lt1"/>
                </a:solidFill>
              </a:rPr>
              <a:t>Zestaw klasyfikatorów (ensemble VotingClassifier) — wybrano najlepiej sprawdzające się modele:</a:t>
            </a:r>
            <a:br>
              <a:rPr lang="pl" sz="900">
                <a:solidFill>
                  <a:schemeClr val="lt1"/>
                </a:solidFill>
              </a:rPr>
            </a:br>
            <a:endParaRPr sz="900">
              <a:solidFill>
                <a:schemeClr val="lt1"/>
              </a:solidFill>
            </a:endParaRPr>
          </a:p>
          <a:p>
            <a:pPr indent="-285750" lvl="1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AutoNum type="alphaLcPeriod"/>
            </a:pPr>
            <a:r>
              <a:rPr lang="pl" sz="900">
                <a:solidFill>
                  <a:schemeClr val="lt1"/>
                </a:solidFill>
              </a:rPr>
              <a:t>K-Nearest Neighbors (KNN)</a:t>
            </a:r>
            <a:br>
              <a:rPr lang="pl" sz="900">
                <a:solidFill>
                  <a:schemeClr val="lt1"/>
                </a:solidFill>
              </a:rPr>
            </a:br>
            <a:endParaRPr sz="900">
              <a:solidFill>
                <a:schemeClr val="lt1"/>
              </a:solidFill>
            </a:endParaRPr>
          </a:p>
          <a:p>
            <a:pPr indent="-285750" lvl="1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AutoNum type="alphaLcPeriod"/>
            </a:pPr>
            <a:r>
              <a:rPr lang="pl" sz="900">
                <a:solidFill>
                  <a:schemeClr val="lt1"/>
                </a:solidFill>
              </a:rPr>
              <a:t>Support Vector Machine (SVC)</a:t>
            </a:r>
            <a:br>
              <a:rPr lang="pl" sz="900">
                <a:solidFill>
                  <a:schemeClr val="lt1"/>
                </a:solidFill>
              </a:rPr>
            </a:br>
            <a:endParaRPr sz="900">
              <a:solidFill>
                <a:schemeClr val="lt1"/>
              </a:solidFill>
            </a:endParaRPr>
          </a:p>
          <a:p>
            <a:pPr indent="-285750" lvl="1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AutoNum type="alphaLcPeriod"/>
            </a:pPr>
            <a:r>
              <a:rPr lang="pl" sz="900">
                <a:solidFill>
                  <a:schemeClr val="lt1"/>
                </a:solidFill>
              </a:rPr>
              <a:t>Random Forest (RF)</a:t>
            </a:r>
            <a:br>
              <a:rPr lang="pl" sz="900">
                <a:solidFill>
                  <a:schemeClr val="lt1"/>
                </a:solidFill>
              </a:rPr>
            </a:br>
            <a:endParaRPr sz="900">
              <a:solidFill>
                <a:schemeClr val="lt1"/>
              </a:solidFill>
            </a:endParaRPr>
          </a:p>
          <a:p>
            <a:pPr indent="-28575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AutoNum type="arabicPeriod"/>
            </a:pPr>
            <a:r>
              <a:rPr lang="pl" sz="900">
                <a:solidFill>
                  <a:schemeClr val="lt1"/>
                </a:solidFill>
              </a:rPr>
              <a:t>Zliczanie i ocenę wyników (accuracy, confusion matrix, raport klasyfikacji).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1255975" y="741790"/>
            <a:ext cx="6049200" cy="1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l">
                <a:solidFill>
                  <a:schemeClr val="lt1"/>
                </a:solidFill>
              </a:rPr>
              <a:t>Algorytm klasyfikacji — podejście zespołowe (Ensemble)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900">
                <a:solidFill>
                  <a:schemeClr val="lt1"/>
                </a:solidFill>
              </a:rPr>
              <a:t>W projekcie wykorzystaliśmy </a:t>
            </a:r>
            <a:r>
              <a:rPr lang="pl" sz="900">
                <a:solidFill>
                  <a:schemeClr val="lt1"/>
                </a:solidFill>
              </a:rPr>
              <a:t>złożony algorytm ensemble</a:t>
            </a:r>
            <a:r>
              <a:rPr lang="pl" sz="900">
                <a:solidFill>
                  <a:schemeClr val="lt1"/>
                </a:solidFill>
              </a:rPr>
              <a:t> do predykcji kardiomegalii na podstawie cech </a:t>
            </a:r>
            <a:br>
              <a:rPr lang="pl" sz="900">
                <a:solidFill>
                  <a:schemeClr val="lt1"/>
                </a:solidFill>
              </a:rPr>
            </a:br>
            <a:r>
              <a:rPr lang="pl" sz="900">
                <a:solidFill>
                  <a:schemeClr val="lt1"/>
                </a:solidFill>
              </a:rPr>
              <a:t>wyekstrahowanych z RTG klatki piersiowej pacjentów.</a:t>
            </a:r>
            <a:br>
              <a:rPr lang="pl" sz="900">
                <a:solidFill>
                  <a:schemeClr val="lt1"/>
                </a:solidFill>
              </a:rPr>
            </a:br>
            <a:r>
              <a:rPr lang="pl" sz="900">
                <a:solidFill>
                  <a:schemeClr val="lt1"/>
                </a:solidFill>
              </a:rPr>
              <a:t>Wybrane cechy dotyczyły m.in. wskaźników CTR, promienia i pola koła oraz sumy wspólnej cech obrazu.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169" name="Google Shape;1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9075" y="4055120"/>
            <a:ext cx="2961775" cy="8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5750" y="608925"/>
            <a:ext cx="2465109" cy="73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3532" y="2113475"/>
            <a:ext cx="2272875" cy="18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>
            <p:ph type="title"/>
          </p:nvPr>
        </p:nvSpPr>
        <p:spPr>
          <a:xfrm>
            <a:off x="1261725" y="243875"/>
            <a:ext cx="45870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Otrzymane wyniki</a:t>
            </a:r>
            <a:endParaRPr/>
          </a:p>
        </p:txBody>
      </p:sp>
      <p:pic>
        <p:nvPicPr>
          <p:cNvPr id="177" name="Google Shape;1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525" y="1252175"/>
            <a:ext cx="3790175" cy="28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7"/>
          <p:cNvSpPr txBox="1"/>
          <p:nvPr/>
        </p:nvSpPr>
        <p:spPr>
          <a:xfrm>
            <a:off x="1261725" y="1042250"/>
            <a:ext cx="35478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pl" sz="1100">
                <a:solidFill>
                  <a:schemeClr val="lt1"/>
                </a:solidFill>
              </a:rPr>
              <a:t>Model osiągnął </a:t>
            </a:r>
            <a:r>
              <a:rPr lang="pl" sz="1100" u="sng">
                <a:solidFill>
                  <a:schemeClr val="lt1"/>
                </a:solidFill>
              </a:rPr>
              <a:t>84% skuteczności (accuracy) </a:t>
            </a:r>
            <a:r>
              <a:rPr lang="pl" sz="1100">
                <a:solidFill>
                  <a:schemeClr val="lt1"/>
                </a:solidFill>
              </a:rPr>
              <a:t>przy wielokrotnie powtarzanej 5-krotnej walidacji krzyżowej.</a:t>
            </a:r>
            <a:br>
              <a:rPr lang="pl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pl" sz="1100">
                <a:solidFill>
                  <a:schemeClr val="lt1"/>
                </a:solidFill>
              </a:rPr>
              <a:t>Wysoka precyzja dla klasy pozytywnej (kardiomegalia) — </a:t>
            </a:r>
            <a:r>
              <a:rPr lang="pl" sz="1100" u="sng">
                <a:solidFill>
                  <a:schemeClr val="lt1"/>
                </a:solidFill>
              </a:rPr>
              <a:t>92%</a:t>
            </a:r>
            <a:r>
              <a:rPr lang="pl" sz="1100">
                <a:solidFill>
                  <a:schemeClr val="lt1"/>
                </a:solidFill>
              </a:rPr>
              <a:t>, co oznacza małą liczbę fałszywych alarmów.</a:t>
            </a:r>
            <a:br>
              <a:rPr lang="pl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pl" sz="1100" u="sng">
                <a:solidFill>
                  <a:schemeClr val="lt1"/>
                </a:solidFill>
              </a:rPr>
              <a:t>Czułość (recall) 86%</a:t>
            </a:r>
            <a:r>
              <a:rPr lang="pl" sz="1100">
                <a:solidFill>
                  <a:schemeClr val="lt1"/>
                </a:solidFill>
              </a:rPr>
              <a:t> dla przypadków rzeczywistej kardiomegalii, co wskazuje na dobrą zdolność wykrywania chorych pacjentów.</a:t>
            </a:r>
            <a:br>
              <a:rPr lang="pl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pl" sz="1100">
                <a:solidFill>
                  <a:schemeClr val="lt1"/>
                </a:solidFill>
              </a:rPr>
              <a:t>Liczba fałszywie pozytywnych (FP): 2 oraz fałszywie negatywnych (FN): 4 jest niska </a:t>
            </a:r>
            <a:br>
              <a:rPr lang="pl" sz="1100">
                <a:solidFill>
                  <a:schemeClr val="lt1"/>
                </a:solidFill>
              </a:rPr>
            </a:br>
            <a:r>
              <a:rPr lang="pl" sz="1100">
                <a:solidFill>
                  <a:schemeClr val="lt1"/>
                </a:solidFill>
              </a:rPr>
              <a:t>i akceptowalna na etapie prototypu.</a:t>
            </a:r>
            <a:br>
              <a:rPr lang="pl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pl" sz="1100">
                <a:solidFill>
                  <a:schemeClr val="lt1"/>
                </a:solidFill>
              </a:rPr>
              <a:t>Model charakteryzuje się zrównoważonymi wynikami — </a:t>
            </a:r>
            <a:r>
              <a:rPr lang="pl" sz="1100" u="sng">
                <a:solidFill>
                  <a:schemeClr val="lt1"/>
                </a:solidFill>
              </a:rPr>
              <a:t>macro F1-score = 0.79.</a:t>
            </a:r>
            <a:endParaRPr sz="1100"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/>
          <p:nvPr>
            <p:ph type="title"/>
          </p:nvPr>
        </p:nvSpPr>
        <p:spPr>
          <a:xfrm>
            <a:off x="2190025" y="1750550"/>
            <a:ext cx="5627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500">
                <a:latin typeface="Arial"/>
                <a:ea typeface="Arial"/>
                <a:cs typeface="Arial"/>
                <a:sym typeface="Arial"/>
              </a:rPr>
              <a:t>Dziękujemy za uwagę!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8"/>
          <p:cNvSpPr txBox="1"/>
          <p:nvPr>
            <p:ph type="title"/>
          </p:nvPr>
        </p:nvSpPr>
        <p:spPr>
          <a:xfrm>
            <a:off x="2588850" y="2476300"/>
            <a:ext cx="6286200" cy="18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67808"/>
              <a:buNone/>
            </a:pPr>
            <a:r>
              <a:t/>
            </a:r>
            <a:endParaRPr sz="14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67808"/>
              <a:buNone/>
            </a:pPr>
            <a:r>
              <a:rPr lang="pl" sz="1460">
                <a:latin typeface="Arial"/>
                <a:ea typeface="Arial"/>
                <a:cs typeface="Arial"/>
                <a:sym typeface="Arial"/>
              </a:rPr>
              <a:t>Zespół:</a:t>
            </a:r>
            <a:endParaRPr sz="14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67808"/>
              <a:buNone/>
            </a:pPr>
            <a:r>
              <a:rPr lang="pl" sz="1460">
                <a:latin typeface="Arial"/>
                <a:ea typeface="Arial"/>
                <a:cs typeface="Arial"/>
                <a:sym typeface="Arial"/>
              </a:rPr>
              <a:t>Dominik Mika, </a:t>
            </a:r>
            <a:endParaRPr sz="14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67808"/>
              <a:buNone/>
            </a:pPr>
            <a:r>
              <a:rPr lang="pl" sz="1460">
                <a:latin typeface="Arial"/>
                <a:ea typeface="Arial"/>
                <a:cs typeface="Arial"/>
                <a:sym typeface="Arial"/>
              </a:rPr>
              <a:t>Mateusz Poszelężny, </a:t>
            </a:r>
            <a:endParaRPr sz="14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67808"/>
              <a:buNone/>
            </a:pPr>
            <a:r>
              <a:rPr lang="pl" sz="1460">
                <a:latin typeface="Arial"/>
                <a:ea typeface="Arial"/>
                <a:cs typeface="Arial"/>
                <a:sym typeface="Arial"/>
              </a:rPr>
              <a:t>Anna Przyłucka, </a:t>
            </a:r>
            <a:endParaRPr sz="14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67808"/>
              <a:buNone/>
            </a:pPr>
            <a:r>
              <a:rPr lang="pl" sz="1460">
                <a:latin typeface="Arial"/>
                <a:ea typeface="Arial"/>
                <a:cs typeface="Arial"/>
                <a:sym typeface="Arial"/>
              </a:rPr>
              <a:t>Antonina Wąsikowska, </a:t>
            </a:r>
            <a:endParaRPr sz="14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67808"/>
              <a:buNone/>
            </a:pPr>
            <a:r>
              <a:rPr lang="pl" sz="1460">
                <a:latin typeface="Arial"/>
                <a:ea typeface="Arial"/>
                <a:cs typeface="Arial"/>
                <a:sym typeface="Arial"/>
              </a:rPr>
              <a:t>Mateusz Obirek, </a:t>
            </a:r>
            <a:endParaRPr sz="14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67808"/>
              <a:buNone/>
            </a:pPr>
            <a:r>
              <a:rPr lang="pl" sz="1460">
                <a:latin typeface="Arial"/>
                <a:ea typeface="Arial"/>
                <a:cs typeface="Arial"/>
                <a:sym typeface="Arial"/>
              </a:rPr>
              <a:t>Weronika Duszka,</a:t>
            </a:r>
            <a:endParaRPr sz="14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67808"/>
              <a:buNone/>
            </a:pPr>
            <a:r>
              <a:rPr lang="pl" sz="1460">
                <a:latin typeface="Arial"/>
                <a:ea typeface="Arial"/>
                <a:cs typeface="Arial"/>
                <a:sym typeface="Arial"/>
              </a:rPr>
              <a:t>Jakub Padło</a:t>
            </a:r>
            <a:endParaRPr sz="14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7808"/>
              <a:buNone/>
            </a:pPr>
            <a:r>
              <a:rPr lang="pl" sz="1460">
                <a:latin typeface="Arial"/>
                <a:ea typeface="Arial"/>
                <a:cs typeface="Arial"/>
                <a:sym typeface="Arial"/>
              </a:rPr>
              <a:t> </a:t>
            </a:r>
            <a:endParaRPr sz="146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8"/>
          <p:cNvSpPr txBox="1"/>
          <p:nvPr>
            <p:ph type="title"/>
          </p:nvPr>
        </p:nvSpPr>
        <p:spPr>
          <a:xfrm>
            <a:off x="4288050" y="4375100"/>
            <a:ext cx="45870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1720">
                <a:latin typeface="Arial"/>
                <a:ea typeface="Arial"/>
                <a:cs typeface="Arial"/>
                <a:sym typeface="Arial"/>
              </a:rPr>
              <a:t>AI MED</a:t>
            </a:r>
            <a:endParaRPr sz="17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1720">
                <a:latin typeface="Arial"/>
                <a:ea typeface="Arial"/>
                <a:cs typeface="Arial"/>
                <a:sym typeface="Arial"/>
              </a:rPr>
              <a:t>07.05.2025 r. </a:t>
            </a:r>
            <a:endParaRPr sz="172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