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88" r:id="rId6"/>
    <p:sldId id="289" r:id="rId7"/>
    <p:sldId id="291" r:id="rId8"/>
    <p:sldId id="290" r:id="rId9"/>
    <p:sldId id="292" r:id="rId10"/>
    <p:sldId id="294" r:id="rId11"/>
    <p:sldId id="293" r:id="rId12"/>
    <p:sldId id="295" r:id="rId13"/>
    <p:sldId id="296" r:id="rId14"/>
    <p:sldId id="297" r:id="rId15"/>
    <p:sldId id="298" r:id="rId16"/>
    <p:sldId id="299" r:id="rId17"/>
    <p:sldId id="300" r:id="rId18"/>
    <p:sldId id="301" r:id="rId19"/>
    <p:sldId id="30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66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p:cViewPr varScale="1">
        <p:scale>
          <a:sx n="101" d="100"/>
          <a:sy n="101" d="100"/>
        </p:scale>
        <p:origin x="69" y="3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1/7/2022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6947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1/7/2022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2884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1/7/2022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6513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1/7/2022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4542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1/7/2022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1984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1/7/2022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81901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1/7/2022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9628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1/7/2022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404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1/7/2022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7097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1/7/2022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3856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1/7/2022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72268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lIns="109728" tIns="109728" rIns="109728" bIns="91440" anchor="ctr"/>
          <a:lstStyle>
            <a:lvl1pPr algn="l">
              <a:defRPr sz="900" cap="all" spc="150" baseline="0">
                <a:solidFill>
                  <a:srgbClr val="FFFFFF"/>
                </a:solidFill>
              </a:defRPr>
            </a:lvl1pPr>
          </a:lstStyle>
          <a:p>
            <a:fld id="{AA70F276-1833-4A75-9C1D-A56E2295A68D}" type="datetimeFigureOut">
              <a:rPr lang="en-US" smtClean="0"/>
              <a:pPr/>
              <a:t>1/7/2022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lIns="109728" tIns="109728" rIns="109728" bIns="9144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lIns="109728" tIns="109728" rIns="109728" bIns="9144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8637671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marL="0" algn="l" defTabSz="914400" rtl="0" eaLnBrk="1" latinLnBrk="0" hangingPunct="1">
        <a:lnSpc>
          <a:spcPct val="90000"/>
        </a:lnSpc>
        <a:spcBef>
          <a:spcPct val="0"/>
        </a:spcBef>
        <a:buNone/>
        <a:defRPr lang="en-US" sz="5200" kern="1200" spc="25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400" kern="1200" spc="15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spc="15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spc="15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abs/1406.2661" TargetMode="External"/><Relationship Id="rId2" Type="http://schemas.openxmlformats.org/officeDocument/2006/relationships/hyperlink" Target="https://www.sciencedirect.com/science/article/pii/S0021999118307125"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8761462/similar#similar" TargetMode="External"/><Relationship Id="rId5" Type="http://schemas.openxmlformats.org/officeDocument/2006/relationships/hyperlink" Target="https://arxiv.org/abs/1511.06434" TargetMode="External"/><Relationship Id="rId4" Type="http://schemas.openxmlformats.org/officeDocument/2006/relationships/hyperlink" Target="https://arxiv.org/abs/1701.0787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04ADC1B-A728-4150-80F7-85138EAFFC71}"/>
              </a:ext>
            </a:extLst>
          </p:cNvPr>
          <p:cNvSpPr>
            <a:spLocks noGrp="1"/>
          </p:cNvSpPr>
          <p:nvPr>
            <p:ph type="ctrTitle"/>
          </p:nvPr>
        </p:nvSpPr>
        <p:spPr>
          <a:xfrm>
            <a:off x="838200" y="1482437"/>
            <a:ext cx="6858000" cy="2387600"/>
          </a:xfrm>
        </p:spPr>
        <p:txBody>
          <a:bodyPr>
            <a:normAutofit/>
          </a:bodyPr>
          <a:lstStyle/>
          <a:p>
            <a:pPr algn="l">
              <a:lnSpc>
                <a:spcPct val="125000"/>
              </a:lnSpc>
            </a:pPr>
            <a:r>
              <a:rPr lang="zh-CN" altLang="en-US" sz="4800" b="1" dirty="0">
                <a:solidFill>
                  <a:schemeClr val="accent1">
                    <a:lumMod val="50000"/>
                  </a:schemeClr>
                </a:solidFill>
                <a:ea typeface="黑体" panose="02010609060101010101" pitchFamily="49" charset="-122"/>
              </a:rPr>
              <a:t>基于</a:t>
            </a:r>
            <a:r>
              <a:rPr lang="en-US" altLang="zh-CN" sz="4800" b="1" dirty="0">
                <a:solidFill>
                  <a:schemeClr val="accent1">
                    <a:lumMod val="50000"/>
                  </a:schemeClr>
                </a:solidFill>
                <a:ea typeface="黑体" panose="02010609060101010101" pitchFamily="49" charset="-122"/>
              </a:rPr>
              <a:t>GAN</a:t>
            </a:r>
            <a:r>
              <a:rPr lang="zh-CN" altLang="en-US" sz="4800" b="1" dirty="0">
                <a:solidFill>
                  <a:schemeClr val="accent1">
                    <a:lumMod val="50000"/>
                  </a:schemeClr>
                </a:solidFill>
                <a:ea typeface="黑体" panose="02010609060101010101" pitchFamily="49" charset="-122"/>
              </a:rPr>
              <a:t>和</a:t>
            </a:r>
            <a:r>
              <a:rPr lang="en-US" altLang="zh-CN" sz="4800" b="1" dirty="0">
                <a:solidFill>
                  <a:schemeClr val="accent1">
                    <a:lumMod val="50000"/>
                  </a:schemeClr>
                </a:solidFill>
                <a:ea typeface="黑体" panose="02010609060101010101" pitchFamily="49" charset="-122"/>
              </a:rPr>
              <a:t>LSTM</a:t>
            </a:r>
            <a:r>
              <a:rPr lang="zh-CN" altLang="en-US" sz="4800" b="1" dirty="0">
                <a:solidFill>
                  <a:schemeClr val="accent1">
                    <a:lumMod val="50000"/>
                  </a:schemeClr>
                </a:solidFill>
                <a:ea typeface="黑体" panose="02010609060101010101" pitchFamily="49" charset="-122"/>
              </a:rPr>
              <a:t>的</a:t>
            </a:r>
            <a:br>
              <a:rPr lang="en-US" altLang="zh-CN" sz="4800" b="1" dirty="0">
                <a:solidFill>
                  <a:schemeClr val="accent1">
                    <a:lumMod val="50000"/>
                  </a:schemeClr>
                </a:solidFill>
                <a:ea typeface="黑体" panose="02010609060101010101" pitchFamily="49" charset="-122"/>
              </a:rPr>
            </a:br>
            <a:r>
              <a:rPr lang="zh-CN" altLang="en-US" sz="4800" b="1" dirty="0">
                <a:solidFill>
                  <a:schemeClr val="accent1">
                    <a:lumMod val="50000"/>
                  </a:schemeClr>
                </a:solidFill>
                <a:ea typeface="黑体" panose="02010609060101010101" pitchFamily="49" charset="-122"/>
              </a:rPr>
              <a:t>压强场时空序列预测</a:t>
            </a:r>
          </a:p>
        </p:txBody>
      </p:sp>
      <p:sp>
        <p:nvSpPr>
          <p:cNvPr id="3" name="副标题 2">
            <a:extLst>
              <a:ext uri="{FF2B5EF4-FFF2-40B4-BE49-F238E27FC236}">
                <a16:creationId xmlns:a16="http://schemas.microsoft.com/office/drawing/2014/main" id="{CF01E345-5747-4187-92AD-09577E80B269}"/>
              </a:ext>
            </a:extLst>
          </p:cNvPr>
          <p:cNvSpPr>
            <a:spLocks noGrp="1"/>
          </p:cNvSpPr>
          <p:nvPr>
            <p:ph type="subTitle" idx="1"/>
          </p:nvPr>
        </p:nvSpPr>
        <p:spPr>
          <a:xfrm>
            <a:off x="838200" y="3962112"/>
            <a:ext cx="6858000" cy="752022"/>
          </a:xfrm>
        </p:spPr>
        <p:txBody>
          <a:bodyPr>
            <a:normAutofit/>
          </a:bodyPr>
          <a:lstStyle/>
          <a:p>
            <a:pPr algn="l"/>
            <a:r>
              <a:rPr lang="en-US" altLang="zh-CN" sz="2200" b="1" dirty="0">
                <a:solidFill>
                  <a:schemeClr val="tx2">
                    <a:alpha val="60000"/>
                  </a:schemeClr>
                </a:solidFill>
                <a:latin typeface="+mj-lt"/>
              </a:rPr>
              <a:t>DSBA2021</a:t>
            </a:r>
            <a:r>
              <a:rPr lang="zh-CN" altLang="en-US" sz="2200" b="1" dirty="0">
                <a:solidFill>
                  <a:schemeClr val="tx2">
                    <a:alpha val="60000"/>
                  </a:schemeClr>
                </a:solidFill>
                <a:latin typeface="+mj-lt"/>
              </a:rPr>
              <a:t>秋</a:t>
            </a:r>
            <a:r>
              <a:rPr lang="en-US" altLang="zh-CN" sz="2200" b="1" dirty="0">
                <a:solidFill>
                  <a:schemeClr val="tx2">
                    <a:alpha val="60000"/>
                  </a:schemeClr>
                </a:solidFill>
                <a:latin typeface="+mj-lt"/>
              </a:rPr>
              <a:t>  </a:t>
            </a:r>
            <a:r>
              <a:rPr lang="zh-CN" altLang="en-US" sz="2200" b="1" dirty="0">
                <a:solidFill>
                  <a:schemeClr val="tx2">
                    <a:alpha val="60000"/>
                  </a:schemeClr>
                </a:solidFill>
                <a:latin typeface="+mj-lt"/>
              </a:rPr>
              <a:t>周鸷鹏  </a:t>
            </a:r>
            <a:r>
              <a:rPr lang="en-US" altLang="zh-CN" sz="2200" b="1" dirty="0">
                <a:solidFill>
                  <a:schemeClr val="tx2">
                    <a:alpha val="60000"/>
                  </a:schemeClr>
                </a:solidFill>
                <a:latin typeface="+mj-lt"/>
              </a:rPr>
              <a:t>21210690132</a:t>
            </a:r>
            <a:r>
              <a:rPr lang="zh-CN" altLang="en-US" sz="2200" b="1" dirty="0">
                <a:solidFill>
                  <a:schemeClr val="tx2">
                    <a:alpha val="60000"/>
                  </a:schemeClr>
                </a:solidFill>
                <a:latin typeface="+mj-lt"/>
              </a:rPr>
              <a:t>  </a:t>
            </a:r>
          </a:p>
        </p:txBody>
      </p:sp>
      <p:pic>
        <p:nvPicPr>
          <p:cNvPr id="14" name="Picture 3" descr="连接细棍形成多边形背景">
            <a:extLst>
              <a:ext uri="{FF2B5EF4-FFF2-40B4-BE49-F238E27FC236}">
                <a16:creationId xmlns:a16="http://schemas.microsoft.com/office/drawing/2014/main" id="{13F77A03-3BA4-4A89-B39C-F57EE9ECC99E}"/>
              </a:ext>
            </a:extLst>
          </p:cNvPr>
          <p:cNvPicPr>
            <a:picLocks noChangeAspect="1"/>
          </p:cNvPicPr>
          <p:nvPr/>
        </p:nvPicPr>
        <p:blipFill rotWithShape="1">
          <a:blip r:embed="rId2">
            <a:alphaModFix/>
          </a:blip>
          <a:srcRect l="28532" r="31462" b="-1"/>
          <a:stretch/>
        </p:blipFill>
        <p:spPr>
          <a:xfrm>
            <a:off x="8069579" y="10"/>
            <a:ext cx="4110228" cy="6857989"/>
          </a:xfrm>
          <a:prstGeom prst="rect">
            <a:avLst/>
          </a:prstGeom>
        </p:spPr>
      </p:pic>
    </p:spTree>
    <p:extLst>
      <p:ext uri="{BB962C8B-B14F-4D97-AF65-F5344CB8AC3E}">
        <p14:creationId xmlns:p14="http://schemas.microsoft.com/office/powerpoint/2010/main" val="1848088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2.1</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 </a:t>
            </a:r>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GAN</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对压强场分布建模</a:t>
            </a:r>
          </a:p>
        </p:txBody>
      </p:sp>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483320"/>
            <a:ext cx="10337932" cy="562632"/>
          </a:xfrm>
        </p:spPr>
        <p:txBody>
          <a:bodyPr/>
          <a:lstStyle/>
          <a:p>
            <a:pPr marL="0" indent="0" algn="just">
              <a:lnSpc>
                <a:spcPct val="140000"/>
              </a:lnSpc>
              <a:spcBef>
                <a:spcPts val="0"/>
              </a:spcBef>
              <a:buNone/>
            </a:pPr>
            <a:r>
              <a:rPr lang="zh-CN" altLang="en-US" sz="1600" dirty="0">
                <a:solidFill>
                  <a:srgbClr val="000000"/>
                </a:solidFill>
                <a:latin typeface="Helvetica Neue"/>
              </a:rPr>
              <a:t>下面是使用不同学习策略得到的</a:t>
            </a:r>
            <a:r>
              <a:rPr lang="en-US" altLang="zh-CN" sz="1600" dirty="0">
                <a:solidFill>
                  <a:srgbClr val="000000"/>
                </a:solidFill>
                <a:latin typeface="Helvetica Neue"/>
              </a:rPr>
              <a:t>MixedGAN</a:t>
            </a:r>
            <a:r>
              <a:rPr lang="zh-CN" altLang="en-US" sz="1600" dirty="0">
                <a:solidFill>
                  <a:srgbClr val="000000"/>
                </a:solidFill>
                <a:latin typeface="Helvetica Neue"/>
              </a:rPr>
              <a:t>对压强场分布的建模结果</a:t>
            </a:r>
            <a:endParaRPr lang="en-US" altLang="zh-CN" sz="1600" dirty="0">
              <a:solidFill>
                <a:srgbClr val="000000"/>
              </a:solidFill>
              <a:latin typeface="Helvetica Neue"/>
            </a:endParaRPr>
          </a:p>
        </p:txBody>
      </p:sp>
      <p:pic>
        <p:nvPicPr>
          <p:cNvPr id="4098" name="Picture 2">
            <a:extLst>
              <a:ext uri="{FF2B5EF4-FFF2-40B4-BE49-F238E27FC236}">
                <a16:creationId xmlns:a16="http://schemas.microsoft.com/office/drawing/2014/main" id="{76E75F23-96E2-4B2F-BE7C-31EE92A24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79" y="2107164"/>
            <a:ext cx="5224241" cy="13026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3C783E0F-76B6-42E6-9C94-137560139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38296" y="3471034"/>
            <a:ext cx="5223827" cy="13026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6204F296-E043-4633-AE0D-E74BC000E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939875" y="4834905"/>
            <a:ext cx="5223827" cy="1302659"/>
          </a:xfrm>
          <a:prstGeom prst="rect">
            <a:avLst/>
          </a:prstGeom>
          <a:noFill/>
          <a:extLst>
            <a:ext uri="{909E8E84-426E-40DD-AFC4-6F175D3DCCD1}">
              <a14:hiddenFill xmlns:a14="http://schemas.microsoft.com/office/drawing/2010/main">
                <a:solidFill>
                  <a:srgbClr val="FFFFFF"/>
                </a:solidFill>
              </a14:hiddenFill>
            </a:ext>
          </a:extLst>
        </p:spPr>
      </p:pic>
      <p:sp>
        <p:nvSpPr>
          <p:cNvPr id="10" name="内容占位符 2">
            <a:extLst>
              <a:ext uri="{FF2B5EF4-FFF2-40B4-BE49-F238E27FC236}">
                <a16:creationId xmlns:a16="http://schemas.microsoft.com/office/drawing/2014/main" id="{6E0537F8-09D3-411D-BAEE-6668B6FE382D}"/>
              </a:ext>
            </a:extLst>
          </p:cNvPr>
          <p:cNvSpPr txBox="1">
            <a:spLocks/>
          </p:cNvSpPr>
          <p:nvPr/>
        </p:nvSpPr>
        <p:spPr>
          <a:xfrm>
            <a:off x="7580519" y="2117400"/>
            <a:ext cx="3903966" cy="4086340"/>
          </a:xfrm>
          <a:prstGeom prst="rect">
            <a:avLst/>
          </a:prstGeom>
        </p:spPr>
        <p:txBody>
          <a:bodyPr lIns="109728" tIns="109728" rIns="109728" bIns="91440"/>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400" kern="1200" spc="15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spc="15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spc="15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gn="just">
              <a:lnSpc>
                <a:spcPct val="140000"/>
              </a:lnSpc>
              <a:spcBef>
                <a:spcPts val="0"/>
              </a:spcBef>
              <a:buFont typeface="Wingdings" panose="05000000000000000000" pitchFamily="2" charset="2"/>
              <a:buNone/>
            </a:pPr>
            <a:r>
              <a:rPr lang="zh-CN" altLang="en-US" sz="1400" dirty="0">
                <a:solidFill>
                  <a:srgbClr val="000000"/>
                </a:solidFill>
                <a:latin typeface="Helvetica Neue"/>
              </a:rPr>
              <a:t>从左上到右下分别是不同策略下，</a:t>
            </a:r>
            <a:r>
              <a:rPr lang="en-US" altLang="zh-CN" sz="1400" dirty="0">
                <a:solidFill>
                  <a:srgbClr val="C00000"/>
                </a:solidFill>
                <a:latin typeface="Helvetica Neue"/>
              </a:rPr>
              <a:t>MixedGAN</a:t>
            </a:r>
            <a:r>
              <a:rPr lang="zh-CN" altLang="en-US" sz="1400" dirty="0">
                <a:solidFill>
                  <a:srgbClr val="C00000"/>
                </a:solidFill>
                <a:latin typeface="Helvetica Neue"/>
              </a:rPr>
              <a:t>对压强场建模的输出效果随迭代轮次的变化情况</a:t>
            </a:r>
            <a:endParaRPr lang="en-US" altLang="zh-CN" sz="1400" dirty="0">
              <a:solidFill>
                <a:srgbClr val="C00000"/>
              </a:solidFill>
              <a:latin typeface="Helvetica Neue"/>
            </a:endParaRPr>
          </a:p>
          <a:p>
            <a:pPr marL="0" indent="0" algn="just">
              <a:lnSpc>
                <a:spcPct val="140000"/>
              </a:lnSpc>
              <a:spcBef>
                <a:spcPts val="0"/>
              </a:spcBef>
              <a:buNone/>
            </a:pPr>
            <a:r>
              <a:rPr lang="en-US" altLang="zh-CN" sz="1400" dirty="0">
                <a:solidFill>
                  <a:srgbClr val="000000"/>
                </a:solidFill>
                <a:latin typeface="Helvetica Neue"/>
              </a:rPr>
              <a:t>(1) </a:t>
            </a:r>
            <a:r>
              <a:rPr lang="zh-CN" altLang="en-US" sz="1400" dirty="0">
                <a:solidFill>
                  <a:srgbClr val="C00000"/>
                </a:solidFill>
                <a:latin typeface="Helvetica Neue"/>
              </a:rPr>
              <a:t>基于</a:t>
            </a:r>
            <a:r>
              <a:rPr lang="en-US" altLang="zh-CN" sz="1400" dirty="0">
                <a:solidFill>
                  <a:srgbClr val="C00000"/>
                </a:solidFill>
                <a:latin typeface="Helvetica Neue"/>
              </a:rPr>
              <a:t>Gradient Clipping</a:t>
            </a:r>
            <a:r>
              <a:rPr lang="zh-CN" altLang="en-US" sz="1400" dirty="0">
                <a:solidFill>
                  <a:srgbClr val="C00000"/>
                </a:solidFill>
                <a:latin typeface="Helvetica Neue"/>
              </a:rPr>
              <a:t>的</a:t>
            </a:r>
            <a:r>
              <a:rPr lang="en-US" altLang="zh-CN" sz="1400" dirty="0">
                <a:solidFill>
                  <a:srgbClr val="C00000"/>
                </a:solidFill>
                <a:latin typeface="Helvetica Neue"/>
              </a:rPr>
              <a:t>MixedGAN</a:t>
            </a:r>
            <a:r>
              <a:rPr lang="zh-CN" altLang="en-US" sz="1400" dirty="0">
                <a:solidFill>
                  <a:srgbClr val="C00000"/>
                </a:solidFill>
                <a:latin typeface="Helvetica Neue"/>
              </a:rPr>
              <a:t>对压强场的建模是失败的</a:t>
            </a:r>
            <a:r>
              <a:rPr lang="zh-CN" altLang="en-US" sz="1400" dirty="0">
                <a:solidFill>
                  <a:srgbClr val="000000"/>
                </a:solidFill>
                <a:latin typeface="Helvetica Neue"/>
              </a:rPr>
              <a:t>，它的稳定性不如其它两种策略</a:t>
            </a:r>
            <a:endParaRPr lang="en-US" altLang="zh-CN" sz="1400" dirty="0">
              <a:solidFill>
                <a:srgbClr val="000000"/>
              </a:solidFill>
              <a:latin typeface="Helvetica Neue"/>
            </a:endParaRPr>
          </a:p>
          <a:p>
            <a:pPr marL="0" indent="0" algn="just">
              <a:lnSpc>
                <a:spcPct val="140000"/>
              </a:lnSpc>
              <a:spcBef>
                <a:spcPts val="0"/>
              </a:spcBef>
              <a:buNone/>
            </a:pPr>
            <a:r>
              <a:rPr lang="en-US" altLang="zh-CN" sz="1400" dirty="0">
                <a:solidFill>
                  <a:srgbClr val="000000"/>
                </a:solidFill>
                <a:latin typeface="Helvetica Neue"/>
              </a:rPr>
              <a:t>(2) </a:t>
            </a:r>
            <a:r>
              <a:rPr lang="zh-CN" altLang="en-US" sz="1400" dirty="0">
                <a:solidFill>
                  <a:srgbClr val="000000"/>
                </a:solidFill>
                <a:latin typeface="Helvetica Neue"/>
              </a:rPr>
              <a:t>当迭代次数大于</a:t>
            </a:r>
            <a:r>
              <a:rPr lang="en-US" altLang="zh-CN" sz="1400" dirty="0">
                <a:solidFill>
                  <a:srgbClr val="000000"/>
                </a:solidFill>
                <a:latin typeface="Helvetica Neue"/>
              </a:rPr>
              <a:t>1000</a:t>
            </a:r>
            <a:r>
              <a:rPr lang="zh-CN" altLang="en-US" sz="1400" dirty="0">
                <a:solidFill>
                  <a:srgbClr val="000000"/>
                </a:solidFill>
                <a:latin typeface="Helvetica Neue"/>
              </a:rPr>
              <a:t>次后，基于</a:t>
            </a:r>
            <a:r>
              <a:rPr lang="en-US" altLang="zh-CN" sz="1400" dirty="0">
                <a:solidFill>
                  <a:srgbClr val="000000"/>
                </a:solidFill>
                <a:latin typeface="Helvetica Neue"/>
              </a:rPr>
              <a:t>Gradient Penalty</a:t>
            </a:r>
            <a:r>
              <a:rPr lang="zh-CN" altLang="en-US" sz="1400" dirty="0">
                <a:solidFill>
                  <a:srgbClr val="000000"/>
                </a:solidFill>
                <a:latin typeface="Helvetica Neue"/>
              </a:rPr>
              <a:t>和</a:t>
            </a:r>
            <a:r>
              <a:rPr lang="en-US" altLang="zh-CN" sz="1400" dirty="0">
                <a:solidFill>
                  <a:srgbClr val="000000"/>
                </a:solidFill>
                <a:latin typeface="Helvetica Neue"/>
              </a:rPr>
              <a:t>Wasserstein Loss</a:t>
            </a:r>
            <a:r>
              <a:rPr lang="zh-CN" altLang="en-US" sz="1400" dirty="0">
                <a:solidFill>
                  <a:srgbClr val="000000"/>
                </a:solidFill>
                <a:latin typeface="Helvetica Neue"/>
              </a:rPr>
              <a:t>的</a:t>
            </a:r>
            <a:r>
              <a:rPr lang="en-US" altLang="zh-CN" sz="1400" dirty="0" err="1">
                <a:solidFill>
                  <a:srgbClr val="000000"/>
                </a:solidFill>
                <a:latin typeface="Helvetica Neue"/>
              </a:rPr>
              <a:t>MxiedGAN</a:t>
            </a:r>
            <a:r>
              <a:rPr lang="zh-CN" altLang="en-US" sz="1400" dirty="0">
                <a:solidFill>
                  <a:srgbClr val="000000"/>
                </a:solidFill>
                <a:latin typeface="Helvetica Neue"/>
              </a:rPr>
              <a:t>对压强场的建模基本成型</a:t>
            </a:r>
            <a:endParaRPr lang="en-US" altLang="zh-CN" sz="1400" dirty="0">
              <a:solidFill>
                <a:srgbClr val="000000"/>
              </a:solidFill>
              <a:latin typeface="Helvetica Neue"/>
            </a:endParaRPr>
          </a:p>
          <a:p>
            <a:pPr marL="0" indent="0" algn="just">
              <a:lnSpc>
                <a:spcPct val="140000"/>
              </a:lnSpc>
              <a:spcBef>
                <a:spcPts val="0"/>
              </a:spcBef>
              <a:buNone/>
            </a:pPr>
            <a:r>
              <a:rPr lang="en-US" altLang="zh-CN" sz="1400" dirty="0">
                <a:solidFill>
                  <a:srgbClr val="000000"/>
                </a:solidFill>
                <a:latin typeface="Helvetica Neue"/>
              </a:rPr>
              <a:t>(3) </a:t>
            </a:r>
            <a:r>
              <a:rPr lang="zh-CN" altLang="en-US" sz="1400" dirty="0">
                <a:solidFill>
                  <a:srgbClr val="000000"/>
                </a:solidFill>
                <a:latin typeface="Helvetica Neue"/>
              </a:rPr>
              <a:t>增加迭代次数，仔细比较生成细节后，</a:t>
            </a:r>
            <a:r>
              <a:rPr lang="zh-CN" altLang="en-US" sz="1400" dirty="0">
                <a:solidFill>
                  <a:srgbClr val="00B050"/>
                </a:solidFill>
                <a:latin typeface="Helvetica Neue"/>
              </a:rPr>
              <a:t>我们认为基于</a:t>
            </a:r>
            <a:r>
              <a:rPr lang="en-US" altLang="zh-CN" sz="1400" dirty="0">
                <a:solidFill>
                  <a:srgbClr val="00B050"/>
                </a:solidFill>
                <a:latin typeface="Helvetica Neue"/>
              </a:rPr>
              <a:t>Wasserstein Loss</a:t>
            </a:r>
            <a:r>
              <a:rPr lang="zh-CN" altLang="en-US" sz="1400" dirty="0">
                <a:solidFill>
                  <a:srgbClr val="00B050"/>
                </a:solidFill>
                <a:latin typeface="Helvetica Neue"/>
              </a:rPr>
              <a:t>的模型生成效果更优秀，将它作为后续与</a:t>
            </a:r>
            <a:r>
              <a:rPr lang="en-US" altLang="zh-CN" sz="1400" dirty="0">
                <a:solidFill>
                  <a:srgbClr val="00B050"/>
                </a:solidFill>
                <a:latin typeface="Helvetica Neue"/>
              </a:rPr>
              <a:t>LSTM</a:t>
            </a:r>
            <a:r>
              <a:rPr lang="zh-CN" altLang="en-US" sz="1400" dirty="0">
                <a:solidFill>
                  <a:srgbClr val="00B050"/>
                </a:solidFill>
                <a:latin typeface="Helvetica Neue"/>
              </a:rPr>
              <a:t>组合时使用的</a:t>
            </a:r>
            <a:r>
              <a:rPr lang="en-US" altLang="zh-CN" sz="1400" dirty="0">
                <a:solidFill>
                  <a:srgbClr val="00B050"/>
                </a:solidFill>
                <a:latin typeface="Helvetica Neue"/>
              </a:rPr>
              <a:t>GAN</a:t>
            </a:r>
            <a:r>
              <a:rPr lang="zh-CN" altLang="en-US" sz="1400" dirty="0">
                <a:solidFill>
                  <a:srgbClr val="00B050"/>
                </a:solidFill>
                <a:latin typeface="Helvetica Neue"/>
              </a:rPr>
              <a:t>模型</a:t>
            </a:r>
            <a:endParaRPr lang="en-US" altLang="zh-CN" sz="1400" dirty="0">
              <a:solidFill>
                <a:srgbClr val="00B050"/>
              </a:solidFill>
              <a:latin typeface="Helvetica Neue"/>
            </a:endParaRPr>
          </a:p>
        </p:txBody>
      </p:sp>
      <p:sp>
        <p:nvSpPr>
          <p:cNvPr id="12" name="文本框 11">
            <a:extLst>
              <a:ext uri="{FF2B5EF4-FFF2-40B4-BE49-F238E27FC236}">
                <a16:creationId xmlns:a16="http://schemas.microsoft.com/office/drawing/2014/main" id="{AB9D99D2-860E-41F3-AA2D-47276C19672F}"/>
              </a:ext>
            </a:extLst>
          </p:cNvPr>
          <p:cNvSpPr txBox="1"/>
          <p:nvPr/>
        </p:nvSpPr>
        <p:spPr>
          <a:xfrm>
            <a:off x="6324412" y="2544738"/>
            <a:ext cx="1048431" cy="523220"/>
          </a:xfrm>
          <a:prstGeom prst="rect">
            <a:avLst/>
          </a:prstGeom>
          <a:noFill/>
        </p:spPr>
        <p:txBody>
          <a:bodyPr wrap="square">
            <a:spAutoFit/>
          </a:bodyPr>
          <a:lstStyle/>
          <a:p>
            <a:pPr algn="ctr"/>
            <a:r>
              <a:rPr lang="en-US" altLang="zh-CN" sz="1400" b="1" dirty="0">
                <a:solidFill>
                  <a:srgbClr val="C00000"/>
                </a:solidFill>
                <a:latin typeface="Helvetica Neue"/>
              </a:rPr>
              <a:t>Gradient </a:t>
            </a:r>
          </a:p>
          <a:p>
            <a:pPr algn="ctr"/>
            <a:r>
              <a:rPr lang="en-US" altLang="zh-CN" sz="1400" b="1" dirty="0">
                <a:solidFill>
                  <a:srgbClr val="C00000"/>
                </a:solidFill>
                <a:latin typeface="Helvetica Neue"/>
              </a:rPr>
              <a:t>Clipping</a:t>
            </a:r>
            <a:endParaRPr lang="zh-CN" altLang="en-US" sz="1400" b="1" dirty="0">
              <a:solidFill>
                <a:srgbClr val="C00000"/>
              </a:solidFill>
            </a:endParaRPr>
          </a:p>
        </p:txBody>
      </p:sp>
      <p:sp>
        <p:nvSpPr>
          <p:cNvPr id="13" name="文本框 12">
            <a:extLst>
              <a:ext uri="{FF2B5EF4-FFF2-40B4-BE49-F238E27FC236}">
                <a16:creationId xmlns:a16="http://schemas.microsoft.com/office/drawing/2014/main" id="{22CEBAD7-B601-4DEA-BE48-97F28573D154}"/>
              </a:ext>
            </a:extLst>
          </p:cNvPr>
          <p:cNvSpPr txBox="1"/>
          <p:nvPr/>
        </p:nvSpPr>
        <p:spPr>
          <a:xfrm>
            <a:off x="6324412" y="3843505"/>
            <a:ext cx="1048431" cy="523220"/>
          </a:xfrm>
          <a:prstGeom prst="rect">
            <a:avLst/>
          </a:prstGeom>
          <a:noFill/>
        </p:spPr>
        <p:txBody>
          <a:bodyPr wrap="square">
            <a:spAutoFit/>
          </a:bodyPr>
          <a:lstStyle/>
          <a:p>
            <a:pPr algn="ctr"/>
            <a:r>
              <a:rPr lang="en-US" altLang="zh-CN" sz="1400" b="1" dirty="0">
                <a:solidFill>
                  <a:srgbClr val="C00000"/>
                </a:solidFill>
                <a:latin typeface="Helvetica Neue"/>
              </a:rPr>
              <a:t>Gradient Penalty</a:t>
            </a:r>
          </a:p>
        </p:txBody>
      </p:sp>
      <p:sp>
        <p:nvSpPr>
          <p:cNvPr id="14" name="文本框 13">
            <a:extLst>
              <a:ext uri="{FF2B5EF4-FFF2-40B4-BE49-F238E27FC236}">
                <a16:creationId xmlns:a16="http://schemas.microsoft.com/office/drawing/2014/main" id="{01025FC2-657D-4F79-BBFD-C4F0EB2458F6}"/>
              </a:ext>
            </a:extLst>
          </p:cNvPr>
          <p:cNvSpPr txBox="1"/>
          <p:nvPr/>
        </p:nvSpPr>
        <p:spPr>
          <a:xfrm>
            <a:off x="6236659" y="5338331"/>
            <a:ext cx="1223938" cy="523220"/>
          </a:xfrm>
          <a:prstGeom prst="rect">
            <a:avLst/>
          </a:prstGeom>
          <a:noFill/>
        </p:spPr>
        <p:txBody>
          <a:bodyPr wrap="square">
            <a:spAutoFit/>
          </a:bodyPr>
          <a:lstStyle/>
          <a:p>
            <a:pPr algn="ctr"/>
            <a:r>
              <a:rPr lang="en-US" altLang="zh-CN" sz="1400" b="1" dirty="0">
                <a:solidFill>
                  <a:srgbClr val="C00000"/>
                </a:solidFill>
                <a:latin typeface="Helvetica Neue"/>
              </a:rPr>
              <a:t>Wasserstein</a:t>
            </a:r>
          </a:p>
          <a:p>
            <a:pPr algn="ctr"/>
            <a:r>
              <a:rPr lang="en-US" altLang="zh-CN" sz="1400" b="1" dirty="0">
                <a:solidFill>
                  <a:srgbClr val="C00000"/>
                </a:solidFill>
                <a:latin typeface="Helvetica Neue"/>
              </a:rPr>
              <a:t>Loss</a:t>
            </a:r>
          </a:p>
        </p:txBody>
      </p:sp>
    </p:spTree>
    <p:extLst>
      <p:ext uri="{BB962C8B-B14F-4D97-AF65-F5344CB8AC3E}">
        <p14:creationId xmlns:p14="http://schemas.microsoft.com/office/powerpoint/2010/main" val="399658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2.2</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 </a:t>
            </a:r>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GAN-LSTM</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544532"/>
                <a:ext cx="10337932" cy="2946925"/>
              </a:xfrm>
            </p:spPr>
            <p:txBody>
              <a:bodyPr/>
              <a:lstStyle/>
              <a:p>
                <a:pPr marL="0" indent="457200" algn="just">
                  <a:lnSpc>
                    <a:spcPct val="140000"/>
                  </a:lnSpc>
                  <a:spcBef>
                    <a:spcPts val="0"/>
                  </a:spcBef>
                  <a:buNone/>
                </a:pPr>
                <a:r>
                  <a:rPr lang="zh-CN" altLang="en-US" sz="1600" dirty="0">
                    <a:solidFill>
                      <a:srgbClr val="000000"/>
                    </a:solidFill>
                    <a:latin typeface="Helvetica Neue"/>
                  </a:rPr>
                  <a:t>我们</a:t>
                </a:r>
                <a:r>
                  <a:rPr lang="zh-CN" altLang="en-US" sz="1600" dirty="0">
                    <a:solidFill>
                      <a:srgbClr val="C00000"/>
                    </a:solidFill>
                    <a:latin typeface="Helvetica Neue"/>
                  </a:rPr>
                  <a:t>将之前训练好的</a:t>
                </a:r>
                <a:r>
                  <a:rPr lang="en-US" altLang="zh-CN" sz="1600" dirty="0">
                    <a:solidFill>
                      <a:srgbClr val="C00000"/>
                    </a:solidFill>
                    <a:latin typeface="Helvetica Neue"/>
                  </a:rPr>
                  <a:t>GAN</a:t>
                </a:r>
                <a:r>
                  <a:rPr lang="zh-CN" altLang="en-US" sz="1600" dirty="0">
                    <a:solidFill>
                      <a:srgbClr val="C00000"/>
                    </a:solidFill>
                    <a:latin typeface="Helvetica Neue"/>
                  </a:rPr>
                  <a:t>模型与</a:t>
                </a:r>
                <a:r>
                  <a:rPr lang="en-US" altLang="zh-CN" sz="1600" dirty="0">
                    <a:solidFill>
                      <a:srgbClr val="C00000"/>
                    </a:solidFill>
                    <a:latin typeface="Helvetica Neue"/>
                  </a:rPr>
                  <a:t>LSTM</a:t>
                </a:r>
                <a:r>
                  <a:rPr lang="zh-CN" altLang="en-US" sz="1600" dirty="0">
                    <a:solidFill>
                      <a:srgbClr val="C00000"/>
                    </a:solidFill>
                    <a:latin typeface="Helvetica Neue"/>
                  </a:rPr>
                  <a:t>模型结合，用于预测未来的压强场分布</a:t>
                </a:r>
                <a:r>
                  <a:rPr lang="en-US" altLang="zh-CN" sz="1600" dirty="0">
                    <a:solidFill>
                      <a:srgbClr val="000000"/>
                    </a:solidFill>
                    <a:latin typeface="Helvetica Neue"/>
                  </a:rPr>
                  <a:t>. </a:t>
                </a:r>
                <a:r>
                  <a:rPr lang="zh-CN" altLang="en-US" sz="1600" dirty="0">
                    <a:solidFill>
                      <a:srgbClr val="000000"/>
                    </a:solidFill>
                    <a:latin typeface="Helvetica Neue"/>
                  </a:rPr>
                  <a:t>为了实现这一功能，我们</a:t>
                </a:r>
                <a:r>
                  <a:rPr lang="zh-CN" altLang="en-US" sz="1600" dirty="0">
                    <a:solidFill>
                      <a:srgbClr val="C00000"/>
                    </a:solidFill>
                    <a:latin typeface="Helvetica Neue"/>
                  </a:rPr>
                  <a:t>使用了编码器</a:t>
                </a:r>
                <a:r>
                  <a:rPr lang="en-US" altLang="zh-CN" sz="1600" dirty="0">
                    <a:solidFill>
                      <a:srgbClr val="C00000"/>
                    </a:solidFill>
                    <a:latin typeface="Helvetica Neue"/>
                  </a:rPr>
                  <a:t>-</a:t>
                </a:r>
                <a:r>
                  <a:rPr lang="zh-CN" altLang="en-US" sz="1600" dirty="0">
                    <a:solidFill>
                      <a:srgbClr val="C00000"/>
                    </a:solidFill>
                    <a:latin typeface="Helvetica Neue"/>
                  </a:rPr>
                  <a:t>解码器模型的思想，以增强模型学习能力</a:t>
                </a:r>
                <a:r>
                  <a:rPr lang="en-US" altLang="zh-CN" sz="1600" dirty="0">
                    <a:solidFill>
                      <a:srgbClr val="000000"/>
                    </a:solidFill>
                    <a:latin typeface="Helvetica Neue"/>
                  </a:rPr>
                  <a:t>. </a:t>
                </a:r>
                <a:r>
                  <a:rPr lang="zh-CN" altLang="en-US" sz="1600" dirty="0">
                    <a:solidFill>
                      <a:srgbClr val="000000"/>
                    </a:solidFill>
                    <a:latin typeface="Helvetica Neue"/>
                  </a:rPr>
                  <a:t>针对压强场的预测，我们首先将图片展平为</a:t>
                </a:r>
                <a14:m>
                  <m:oMath xmlns:m="http://schemas.openxmlformats.org/officeDocument/2006/math">
                    <m:r>
                      <a:rPr lang="en-US" altLang="zh-CN" sz="1600" i="1" dirty="0" smtClean="0">
                        <a:solidFill>
                          <a:srgbClr val="000000"/>
                        </a:solidFill>
                        <a:latin typeface="Cambria Math" panose="02040503050406030204" pitchFamily="18" charset="0"/>
                      </a:rPr>
                      <m:t>64</m:t>
                    </m:r>
                    <m:r>
                      <a:rPr lang="en-US" altLang="zh-CN" sz="1600" b="0" i="1" dirty="0" smtClean="0">
                        <a:solidFill>
                          <a:srgbClr val="000000"/>
                        </a:solidFill>
                        <a:latin typeface="Cambria Math" panose="02040503050406030204" pitchFamily="18" charset="0"/>
                      </a:rPr>
                      <m:t>×</m:t>
                    </m:r>
                    <m:r>
                      <a:rPr lang="en-US" altLang="zh-CN" sz="1600" i="1" dirty="0" smtClean="0">
                        <a:solidFill>
                          <a:srgbClr val="000000"/>
                        </a:solidFill>
                        <a:latin typeface="Cambria Math" panose="02040503050406030204" pitchFamily="18" charset="0"/>
                      </a:rPr>
                      <m:t>128=8192</m:t>
                    </m:r>
                  </m:oMath>
                </a14:m>
                <a:r>
                  <a:rPr lang="zh-CN" altLang="en-US" sz="1600" dirty="0">
                    <a:solidFill>
                      <a:srgbClr val="000000"/>
                    </a:solidFill>
                    <a:latin typeface="Helvetica Neue"/>
                  </a:rPr>
                  <a:t>长的序列，由于压强分布是连续变化的，</a:t>
                </a:r>
                <a:r>
                  <a:rPr lang="zh-CN" altLang="en-US" sz="1600" dirty="0">
                    <a:solidFill>
                      <a:srgbClr val="7030A0"/>
                    </a:solidFill>
                    <a:latin typeface="Helvetica Neue"/>
                  </a:rPr>
                  <a:t>如此长的序列中存在非常多的冗余信息，我们首先使用一个编码器将其编码为较短的隐序列送入</a:t>
                </a:r>
                <a:r>
                  <a:rPr lang="en-US" altLang="zh-CN" sz="1600" dirty="0">
                    <a:solidFill>
                      <a:srgbClr val="7030A0"/>
                    </a:solidFill>
                    <a:latin typeface="Helvetica Neue"/>
                  </a:rPr>
                  <a:t>LSTM. LSTM</a:t>
                </a:r>
                <a:r>
                  <a:rPr lang="zh-CN" altLang="en-US" sz="1600" dirty="0">
                    <a:solidFill>
                      <a:srgbClr val="7030A0"/>
                    </a:solidFill>
                    <a:latin typeface="Helvetica Neue"/>
                  </a:rPr>
                  <a:t>作为中间过程的解码器，负责将编码后的短序列转换为我们关心的最后一层隐藏层最后时刻的输出</a:t>
                </a:r>
                <a:r>
                  <a:rPr lang="zh-CN" altLang="en-US" sz="1600" dirty="0">
                    <a:solidFill>
                      <a:srgbClr val="000000"/>
                    </a:solidFill>
                    <a:latin typeface="Helvetica Neue"/>
                  </a:rPr>
                  <a:t>，但该输出并不能作为</a:t>
                </a:r>
                <a:r>
                  <a:rPr lang="en-US" altLang="zh-CN" sz="1600" dirty="0">
                    <a:solidFill>
                      <a:srgbClr val="000000"/>
                    </a:solidFill>
                    <a:latin typeface="Helvetica Neue"/>
                  </a:rPr>
                  <a:t>GAN</a:t>
                </a:r>
                <a:r>
                  <a:rPr lang="zh-CN" altLang="en-US" sz="1600" dirty="0">
                    <a:solidFill>
                      <a:srgbClr val="000000"/>
                    </a:solidFill>
                    <a:latin typeface="Helvetica Neue"/>
                  </a:rPr>
                  <a:t>模型的输入，因为序列维度并不匹配</a:t>
                </a:r>
                <a:r>
                  <a:rPr lang="en-US" altLang="zh-CN" sz="1600" dirty="0">
                    <a:solidFill>
                      <a:srgbClr val="000000"/>
                    </a:solidFill>
                    <a:latin typeface="Helvetica Neue"/>
                  </a:rPr>
                  <a:t>. </a:t>
                </a:r>
                <a:r>
                  <a:rPr lang="zh-CN" altLang="en-US" sz="1600" dirty="0">
                    <a:solidFill>
                      <a:srgbClr val="000000"/>
                    </a:solidFill>
                    <a:latin typeface="Helvetica Neue"/>
                  </a:rPr>
                  <a:t>因此，我们</a:t>
                </a:r>
                <a:r>
                  <a:rPr lang="zh-CN" altLang="en-US" sz="1600" dirty="0">
                    <a:solidFill>
                      <a:srgbClr val="7030A0"/>
                    </a:solidFill>
                    <a:latin typeface="Helvetica Neue"/>
                  </a:rPr>
                  <a:t>使用第二个编码</a:t>
                </a:r>
                <a:r>
                  <a:rPr lang="en-US" altLang="zh-CN" sz="1600" dirty="0">
                    <a:solidFill>
                      <a:srgbClr val="7030A0"/>
                    </a:solidFill>
                    <a:latin typeface="Helvetica Neue"/>
                  </a:rPr>
                  <a:t>-</a:t>
                </a:r>
                <a:r>
                  <a:rPr lang="zh-CN" altLang="en-US" sz="1600" dirty="0">
                    <a:solidFill>
                      <a:srgbClr val="7030A0"/>
                    </a:solidFill>
                    <a:latin typeface="Helvetica Neue"/>
                  </a:rPr>
                  <a:t>解码器，将</a:t>
                </a:r>
                <a:r>
                  <a:rPr lang="en-US" altLang="zh-CN" sz="1600" dirty="0">
                    <a:solidFill>
                      <a:srgbClr val="7030A0"/>
                    </a:solidFill>
                    <a:latin typeface="Helvetica Neue"/>
                  </a:rPr>
                  <a:t>LSTM</a:t>
                </a:r>
                <a:r>
                  <a:rPr lang="zh-CN" altLang="en-US" sz="1600" dirty="0">
                    <a:solidFill>
                      <a:srgbClr val="7030A0"/>
                    </a:solidFill>
                    <a:latin typeface="Helvetica Neue"/>
                  </a:rPr>
                  <a:t>最后隐藏状态送入到编码器，编码器负责将隐藏层状态编码为符合</a:t>
                </a:r>
                <a:r>
                  <a:rPr lang="en-US" altLang="zh-CN" sz="1600" dirty="0">
                    <a:solidFill>
                      <a:srgbClr val="7030A0"/>
                    </a:solidFill>
                    <a:latin typeface="Helvetica Neue"/>
                  </a:rPr>
                  <a:t>GAN</a:t>
                </a:r>
                <a:r>
                  <a:rPr lang="zh-CN" altLang="en-US" sz="1600" dirty="0">
                    <a:solidFill>
                      <a:srgbClr val="7030A0"/>
                    </a:solidFill>
                    <a:latin typeface="Helvetica Neue"/>
                  </a:rPr>
                  <a:t>输入要求的序列，最后训练好的</a:t>
                </a:r>
                <a:r>
                  <a:rPr lang="en-US" altLang="zh-CN" sz="1600" dirty="0">
                    <a:solidFill>
                      <a:srgbClr val="7030A0"/>
                    </a:solidFill>
                    <a:latin typeface="Helvetica Neue"/>
                  </a:rPr>
                  <a:t>GAN</a:t>
                </a:r>
                <a:r>
                  <a:rPr lang="zh-CN" altLang="en-US" sz="1600" dirty="0">
                    <a:solidFill>
                      <a:srgbClr val="7030A0"/>
                    </a:solidFill>
                    <a:latin typeface="Helvetica Neue"/>
                  </a:rPr>
                  <a:t>作为解码器，利用编码后的序列生成未来压强场的预测</a:t>
                </a:r>
                <a:r>
                  <a:rPr lang="en-US" altLang="zh-CN" sz="1600" dirty="0">
                    <a:solidFill>
                      <a:srgbClr val="000000"/>
                    </a:solidFill>
                    <a:latin typeface="Helvetica Neue"/>
                  </a:rPr>
                  <a:t>. GAN-LSTM</a:t>
                </a:r>
                <a:r>
                  <a:rPr lang="zh-CN" altLang="en-US" sz="1600" dirty="0">
                    <a:solidFill>
                      <a:srgbClr val="000000"/>
                    </a:solidFill>
                    <a:latin typeface="Helvetica Neue"/>
                  </a:rPr>
                  <a:t>模型的示意图如下</a:t>
                </a:r>
                <a:r>
                  <a:rPr lang="en-US" altLang="zh-CN" sz="1600" dirty="0">
                    <a:solidFill>
                      <a:srgbClr val="000000"/>
                    </a:solidFill>
                    <a:latin typeface="Helvetica Neue"/>
                  </a:rPr>
                  <a:t>.</a:t>
                </a:r>
              </a:p>
            </p:txBody>
          </p:sp>
        </mc:Choice>
        <mc:Fallback xmlns="">
          <p:sp>
            <p:nvSpPr>
              <p:cNvPr id="3" name="内容占位符 2">
                <a:extLst>
                  <a:ext uri="{FF2B5EF4-FFF2-40B4-BE49-F238E27FC236}">
                    <a16:creationId xmlns:a16="http://schemas.microsoft.com/office/drawing/2014/main" id="{8B8833F6-5899-449D-817D-27817D6DF488}"/>
                  </a:ext>
                </a:extLst>
              </p:cNvPr>
              <p:cNvSpPr>
                <a:spLocks noGrp="1" noRot="1" noChangeAspect="1" noMove="1" noResize="1" noEditPoints="1" noAdjustHandles="1" noChangeArrowheads="1" noChangeShapeType="1" noTextEdit="1"/>
              </p:cNvSpPr>
              <p:nvPr>
                <p:ph idx="1"/>
              </p:nvPr>
            </p:nvSpPr>
            <p:spPr>
              <a:xfrm>
                <a:off x="938089" y="1544532"/>
                <a:ext cx="10337932" cy="2946925"/>
              </a:xfrm>
              <a:blipFill>
                <a:blip r:embed="rId2"/>
                <a:stretch>
                  <a:fillRect l="-177" r="-2300"/>
                </a:stretch>
              </a:blipFill>
            </p:spPr>
            <p:txBody>
              <a:bodyPr/>
              <a:lstStyle/>
              <a:p>
                <a:r>
                  <a:rPr lang="zh-CN" altLang="en-US">
                    <a:noFill/>
                  </a:rPr>
                  <a:t> </a:t>
                </a:r>
              </a:p>
            </p:txBody>
          </p:sp>
        </mc:Fallback>
      </mc:AlternateContent>
      <p:pic>
        <p:nvPicPr>
          <p:cNvPr id="6" name="图片 5" descr="图片包含 图形用户界面&#10;&#10;描述已自动生成">
            <a:extLst>
              <a:ext uri="{FF2B5EF4-FFF2-40B4-BE49-F238E27FC236}">
                <a16:creationId xmlns:a16="http://schemas.microsoft.com/office/drawing/2014/main" id="{A3A33F6F-515F-48D5-A1C4-031CA0132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187" y="4527127"/>
            <a:ext cx="8643736" cy="1418842"/>
          </a:xfrm>
          <a:prstGeom prst="rect">
            <a:avLst/>
          </a:prstGeom>
        </p:spPr>
      </p:pic>
      <p:sp>
        <p:nvSpPr>
          <p:cNvPr id="7" name="文本框 6">
            <a:extLst>
              <a:ext uri="{FF2B5EF4-FFF2-40B4-BE49-F238E27FC236}">
                <a16:creationId xmlns:a16="http://schemas.microsoft.com/office/drawing/2014/main" id="{1ADD44A2-96ED-4C99-A572-44975EBB4B4D}"/>
              </a:ext>
            </a:extLst>
          </p:cNvPr>
          <p:cNvSpPr txBox="1"/>
          <p:nvPr/>
        </p:nvSpPr>
        <p:spPr>
          <a:xfrm>
            <a:off x="3979849" y="5981639"/>
            <a:ext cx="4042790" cy="307777"/>
          </a:xfrm>
          <a:prstGeom prst="rect">
            <a:avLst/>
          </a:prstGeom>
          <a:noFill/>
        </p:spPr>
        <p:txBody>
          <a:bodyPr wrap="square">
            <a:spAutoFit/>
          </a:bodyPr>
          <a:lstStyle/>
          <a:p>
            <a:pPr algn="ctr"/>
            <a:r>
              <a:rPr lang="zh-CN" altLang="en-US" sz="1400" dirty="0">
                <a:solidFill>
                  <a:srgbClr val="002060"/>
                </a:solidFill>
                <a:latin typeface="Helvetica Neue"/>
              </a:rPr>
              <a:t>图</a:t>
            </a:r>
            <a:r>
              <a:rPr lang="en-US" altLang="zh-CN" sz="1400" dirty="0">
                <a:solidFill>
                  <a:srgbClr val="002060"/>
                </a:solidFill>
                <a:latin typeface="Helvetica Neue"/>
              </a:rPr>
              <a:t>3</a:t>
            </a:r>
            <a:r>
              <a:rPr lang="zh-CN" altLang="en-US" sz="1400" dirty="0">
                <a:solidFill>
                  <a:srgbClr val="002060"/>
                </a:solidFill>
                <a:latin typeface="Helvetica Neue"/>
              </a:rPr>
              <a:t>：</a:t>
            </a:r>
            <a:r>
              <a:rPr lang="en-US" altLang="zh-CN" sz="1400" dirty="0">
                <a:solidFill>
                  <a:srgbClr val="002060"/>
                </a:solidFill>
                <a:latin typeface="Helvetica Neue"/>
              </a:rPr>
              <a:t>GAN-LSTM</a:t>
            </a:r>
            <a:r>
              <a:rPr lang="zh-CN" altLang="en-US" sz="1400" dirty="0">
                <a:solidFill>
                  <a:srgbClr val="002060"/>
                </a:solidFill>
                <a:latin typeface="Helvetica Neue"/>
              </a:rPr>
              <a:t>模型示意图</a:t>
            </a:r>
            <a:endParaRPr lang="zh-CN" altLang="en-US" sz="1400" dirty="0">
              <a:solidFill>
                <a:srgbClr val="002060"/>
              </a:solidFill>
            </a:endParaRPr>
          </a:p>
        </p:txBody>
      </p:sp>
    </p:spTree>
    <p:extLst>
      <p:ext uri="{BB962C8B-B14F-4D97-AF65-F5344CB8AC3E}">
        <p14:creationId xmlns:p14="http://schemas.microsoft.com/office/powerpoint/2010/main" val="381584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2.2</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 </a:t>
            </a:r>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GAN-LSTM</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544532"/>
                <a:ext cx="10337932" cy="2946925"/>
              </a:xfrm>
            </p:spPr>
            <p:txBody>
              <a:bodyPr/>
              <a:lstStyle/>
              <a:p>
                <a:pPr marL="0" indent="0" algn="just">
                  <a:lnSpc>
                    <a:spcPct val="140000"/>
                  </a:lnSpc>
                  <a:spcBef>
                    <a:spcPts val="0"/>
                  </a:spcBef>
                  <a:buNone/>
                </a:pPr>
                <a:r>
                  <a:rPr lang="zh-CN" altLang="en-US" sz="1600" dirty="0">
                    <a:solidFill>
                      <a:srgbClr val="000000"/>
                    </a:solidFill>
                    <a:latin typeface="Helvetica Neue"/>
                  </a:rPr>
                  <a:t>模型实现的详细逻辑和细节见</a:t>
                </a:r>
                <a:r>
                  <a:rPr lang="en-US" altLang="zh-CN" sz="1600" dirty="0">
                    <a:solidFill>
                      <a:srgbClr val="000000"/>
                    </a:solidFill>
                    <a:latin typeface="Helvetica Neue"/>
                  </a:rPr>
                  <a:t>Notebook</a:t>
                </a:r>
                <a:r>
                  <a:rPr lang="zh-CN" altLang="en-US" sz="1600" dirty="0">
                    <a:solidFill>
                      <a:srgbClr val="000000"/>
                    </a:solidFill>
                    <a:latin typeface="Helvetica Neue"/>
                  </a:rPr>
                  <a:t>代码</a:t>
                </a:r>
                <a:r>
                  <a:rPr lang="en-US" altLang="zh-CN" sz="1600" dirty="0">
                    <a:solidFill>
                      <a:srgbClr val="000000"/>
                    </a:solidFill>
                    <a:latin typeface="Helvetica Neue"/>
                  </a:rPr>
                  <a:t>. </a:t>
                </a:r>
                <a:r>
                  <a:rPr lang="zh-CN" altLang="en-US" sz="1600" dirty="0">
                    <a:solidFill>
                      <a:srgbClr val="000000"/>
                    </a:solidFill>
                    <a:latin typeface="Helvetica Neue"/>
                  </a:rPr>
                  <a:t>有以下两点需要指出：</a:t>
                </a:r>
                <a:endParaRPr lang="en-US" altLang="zh-CN" sz="1600" dirty="0">
                  <a:solidFill>
                    <a:srgbClr val="000000"/>
                  </a:solidFill>
                  <a:latin typeface="Helvetica Neue"/>
                </a:endParaRPr>
              </a:p>
              <a:p>
                <a:pPr marL="0" indent="0" algn="just">
                  <a:lnSpc>
                    <a:spcPct val="140000"/>
                  </a:lnSpc>
                  <a:spcBef>
                    <a:spcPts val="0"/>
                  </a:spcBef>
                  <a:buNone/>
                </a:pPr>
                <a:r>
                  <a:rPr lang="en-US" altLang="zh-CN" sz="1600" dirty="0">
                    <a:solidFill>
                      <a:srgbClr val="000000"/>
                    </a:solidFill>
                    <a:latin typeface="Helvetica Neue"/>
                  </a:rPr>
                  <a:t>(1) </a:t>
                </a:r>
                <a:r>
                  <a:rPr lang="zh-CN" altLang="en-US" sz="1600" dirty="0">
                    <a:solidFill>
                      <a:srgbClr val="000000"/>
                    </a:solidFill>
                    <a:latin typeface="Helvetica Neue"/>
                  </a:rPr>
                  <a:t>每次我们</a:t>
                </a:r>
                <a:r>
                  <a:rPr lang="zh-CN" altLang="en-US" sz="1600" dirty="0">
                    <a:solidFill>
                      <a:srgbClr val="7030A0"/>
                    </a:solidFill>
                    <a:latin typeface="Helvetica Neue"/>
                  </a:rPr>
                  <a:t>给</a:t>
                </a:r>
                <a:r>
                  <a:rPr lang="en-US" altLang="zh-CN" sz="1600" dirty="0">
                    <a:solidFill>
                      <a:srgbClr val="7030A0"/>
                    </a:solidFill>
                    <a:latin typeface="Helvetica Neue"/>
                  </a:rPr>
                  <a:t>GAN-LSTM</a:t>
                </a:r>
                <a:r>
                  <a:rPr lang="zh-CN" altLang="en-US" sz="1600" dirty="0">
                    <a:solidFill>
                      <a:srgbClr val="7030A0"/>
                    </a:solidFill>
                    <a:latin typeface="Helvetica Neue"/>
                  </a:rPr>
                  <a:t>模型提供一段连续的压强场序列数据</a:t>
                </a:r>
                <a:r>
                  <a:rPr lang="zh-CN" altLang="en-US" sz="1600" dirty="0">
                    <a:solidFill>
                      <a:srgbClr val="000000"/>
                    </a:solidFill>
                    <a:latin typeface="Helvetica Neue"/>
                  </a:rPr>
                  <a:t>，供</a:t>
                </a:r>
                <a:r>
                  <a:rPr lang="en-US" altLang="zh-CN" sz="1600" dirty="0">
                    <a:solidFill>
                      <a:srgbClr val="000000"/>
                    </a:solidFill>
                    <a:latin typeface="Helvetica Neue"/>
                  </a:rPr>
                  <a:t>LSTM</a:t>
                </a:r>
                <a:r>
                  <a:rPr lang="zh-CN" altLang="en-US" sz="1600" dirty="0">
                    <a:solidFill>
                      <a:srgbClr val="000000"/>
                    </a:solidFill>
                    <a:latin typeface="Helvetica Neue"/>
                  </a:rPr>
                  <a:t>模型捕获其中的时间序列信息、模型的输出是下一时刻的压强场分布序列，因此</a:t>
                </a:r>
                <a:r>
                  <a:rPr lang="zh-CN" altLang="en-US" sz="1600" dirty="0">
                    <a:solidFill>
                      <a:schemeClr val="accent6">
                        <a:lumMod val="75000"/>
                      </a:schemeClr>
                    </a:solidFill>
                    <a:latin typeface="Helvetica Neue"/>
                  </a:rPr>
                  <a:t>我们采用了</a:t>
                </a:r>
                <a:r>
                  <a:rPr lang="en-US" altLang="zh-CN" sz="1600" dirty="0">
                    <a:solidFill>
                      <a:schemeClr val="accent6">
                        <a:lumMod val="75000"/>
                      </a:schemeClr>
                    </a:solidFill>
                    <a:latin typeface="Helvetica Neue"/>
                  </a:rPr>
                  <a:t>MSE</a:t>
                </a:r>
                <a:r>
                  <a:rPr lang="zh-CN" altLang="en-US" sz="1600" dirty="0">
                    <a:solidFill>
                      <a:schemeClr val="accent6">
                        <a:lumMod val="75000"/>
                      </a:schemeClr>
                    </a:solidFill>
                    <a:latin typeface="Helvetica Neue"/>
                  </a:rPr>
                  <a:t>作为损失函数</a:t>
                </a:r>
                <a:endParaRPr lang="en-US" altLang="zh-CN" sz="1600" dirty="0">
                  <a:solidFill>
                    <a:schemeClr val="accent6">
                      <a:lumMod val="75000"/>
                    </a:schemeClr>
                  </a:solidFill>
                  <a:latin typeface="Helvetica Neue"/>
                </a:endParaRPr>
              </a:p>
              <a:p>
                <a:pPr marL="0" indent="0" algn="just">
                  <a:lnSpc>
                    <a:spcPct val="140000"/>
                  </a:lnSpc>
                  <a:spcBef>
                    <a:spcPts val="0"/>
                  </a:spcBef>
                  <a:buNone/>
                </a:pPr>
                <a:r>
                  <a:rPr lang="en-US" altLang="zh-CN" sz="1600" dirty="0">
                    <a:solidFill>
                      <a:srgbClr val="000000"/>
                    </a:solidFill>
                    <a:latin typeface="Helvetica Neue"/>
                  </a:rPr>
                  <a:t>(2) </a:t>
                </a:r>
                <a:r>
                  <a:rPr lang="zh-CN" altLang="en-US" sz="1600" b="1" dirty="0">
                    <a:solidFill>
                      <a:srgbClr val="C00000"/>
                    </a:solidFill>
                    <a:latin typeface="Helvetica Neue"/>
                  </a:rPr>
                  <a:t>将</a:t>
                </a:r>
                <a:r>
                  <a:rPr lang="en-US" altLang="zh-CN" sz="1600" b="1" dirty="0">
                    <a:solidFill>
                      <a:srgbClr val="C00000"/>
                    </a:solidFill>
                    <a:latin typeface="Helvetica Neue"/>
                  </a:rPr>
                  <a:t>GAN</a:t>
                </a:r>
                <a:r>
                  <a:rPr lang="zh-CN" altLang="en-US" sz="1600" b="1" dirty="0">
                    <a:solidFill>
                      <a:srgbClr val="C00000"/>
                    </a:solidFill>
                    <a:latin typeface="Helvetica Neue"/>
                  </a:rPr>
                  <a:t>的生成器</a:t>
                </a:r>
                <a14:m>
                  <m:oMath xmlns:m="http://schemas.openxmlformats.org/officeDocument/2006/math">
                    <m:r>
                      <a:rPr lang="en-US" altLang="zh-CN" sz="1600" b="1" i="1" smtClean="0">
                        <a:solidFill>
                          <a:srgbClr val="C00000"/>
                        </a:solidFill>
                        <a:latin typeface="Cambria Math" panose="02040503050406030204" pitchFamily="18" charset="0"/>
                      </a:rPr>
                      <m:t>𝑮</m:t>
                    </m:r>
                  </m:oMath>
                </a14:m>
                <a:r>
                  <a:rPr lang="zh-CN" altLang="en-US" sz="1600" b="1" dirty="0">
                    <a:solidFill>
                      <a:srgbClr val="C00000"/>
                    </a:solidFill>
                    <a:latin typeface="Helvetica Neue"/>
                  </a:rPr>
                  <a:t>与</a:t>
                </a:r>
                <a:r>
                  <a:rPr lang="en-US" altLang="zh-CN" sz="1600" b="1" dirty="0">
                    <a:solidFill>
                      <a:srgbClr val="C00000"/>
                    </a:solidFill>
                    <a:latin typeface="Helvetica Neue"/>
                  </a:rPr>
                  <a:t>LSTM</a:t>
                </a:r>
                <a:r>
                  <a:rPr lang="zh-CN" altLang="en-US" sz="1600" b="1" dirty="0">
                    <a:solidFill>
                      <a:srgbClr val="C00000"/>
                    </a:solidFill>
                    <a:latin typeface="Helvetica Neue"/>
                  </a:rPr>
                  <a:t>拼接后，</a:t>
                </a:r>
                <a14:m>
                  <m:oMath xmlns:m="http://schemas.openxmlformats.org/officeDocument/2006/math">
                    <m:r>
                      <a:rPr lang="en-US" altLang="zh-CN" sz="1600" b="1" i="1" smtClean="0">
                        <a:solidFill>
                          <a:srgbClr val="C00000"/>
                        </a:solidFill>
                        <a:latin typeface="Cambria Math" panose="02040503050406030204" pitchFamily="18" charset="0"/>
                      </a:rPr>
                      <m:t>𝑮</m:t>
                    </m:r>
                  </m:oMath>
                </a14:m>
                <a:r>
                  <a:rPr lang="zh-CN" altLang="en-US" sz="1600" b="1" dirty="0">
                    <a:solidFill>
                      <a:srgbClr val="C00000"/>
                    </a:solidFill>
                    <a:latin typeface="Helvetica Neue"/>
                  </a:rPr>
                  <a:t>将被冻结，它不再参与训练，它的参数不会在</a:t>
                </a:r>
                <a:r>
                  <a:rPr lang="en-US" altLang="zh-CN" sz="1600" b="1" dirty="0">
                    <a:solidFill>
                      <a:srgbClr val="C00000"/>
                    </a:solidFill>
                    <a:latin typeface="Helvetica Neue"/>
                  </a:rPr>
                  <a:t>GAN-LSTM</a:t>
                </a:r>
                <a:r>
                  <a:rPr lang="zh-CN" altLang="en-US" sz="1600" b="1" dirty="0">
                    <a:solidFill>
                      <a:srgbClr val="C00000"/>
                    </a:solidFill>
                    <a:latin typeface="Helvetica Neue"/>
                  </a:rPr>
                  <a:t>模型的训练过程中更新</a:t>
                </a:r>
                <a:r>
                  <a:rPr lang="en-US" altLang="zh-CN" sz="1600" dirty="0">
                    <a:solidFill>
                      <a:srgbClr val="000000"/>
                    </a:solidFill>
                    <a:latin typeface="Helvetica Neue"/>
                  </a:rPr>
                  <a:t>. </a:t>
                </a:r>
                <a:r>
                  <a:rPr lang="zh-CN" altLang="en-US" sz="1600" dirty="0">
                    <a:solidFill>
                      <a:srgbClr val="000000"/>
                    </a:solidFill>
                    <a:latin typeface="Helvetica Neue"/>
                  </a:rPr>
                  <a:t>将</a:t>
                </a:r>
                <a:r>
                  <a:rPr lang="en-US" altLang="zh-CN" sz="1600" dirty="0">
                    <a:solidFill>
                      <a:srgbClr val="000000"/>
                    </a:solidFill>
                    <a:latin typeface="Helvetica Neue"/>
                  </a:rPr>
                  <a:t>GAN</a:t>
                </a:r>
                <a:r>
                  <a:rPr lang="zh-CN" altLang="en-US" sz="1600" dirty="0">
                    <a:solidFill>
                      <a:srgbClr val="000000"/>
                    </a:solidFill>
                    <a:latin typeface="Helvetica Neue"/>
                  </a:rPr>
                  <a:t>和</a:t>
                </a:r>
                <a:r>
                  <a:rPr lang="en-US" altLang="zh-CN" sz="1600" dirty="0">
                    <a:solidFill>
                      <a:srgbClr val="000000"/>
                    </a:solidFill>
                    <a:latin typeface="Helvetica Neue"/>
                  </a:rPr>
                  <a:t>LSTM</a:t>
                </a:r>
                <a:r>
                  <a:rPr lang="zh-CN" altLang="en-US" sz="1600" dirty="0">
                    <a:solidFill>
                      <a:srgbClr val="000000"/>
                    </a:solidFill>
                    <a:latin typeface="Helvetica Neue"/>
                  </a:rPr>
                  <a:t>分开训练是</a:t>
                </a:r>
                <a:r>
                  <a:rPr lang="zh-CN" altLang="en-US" sz="1600" b="1" dirty="0">
                    <a:solidFill>
                      <a:schemeClr val="accent6">
                        <a:lumMod val="75000"/>
                      </a:schemeClr>
                    </a:solidFill>
                    <a:latin typeface="Helvetica Neue"/>
                  </a:rPr>
                  <a:t>因为</a:t>
                </a:r>
                <a:r>
                  <a:rPr lang="en-US" altLang="zh-CN" sz="1600" b="1" dirty="0">
                    <a:solidFill>
                      <a:schemeClr val="accent6">
                        <a:lumMod val="75000"/>
                      </a:schemeClr>
                    </a:solidFill>
                    <a:latin typeface="Helvetica Neue"/>
                  </a:rPr>
                  <a:t>GAN</a:t>
                </a:r>
                <a:r>
                  <a:rPr lang="zh-CN" altLang="en-US" sz="1600" b="1" dirty="0">
                    <a:solidFill>
                      <a:schemeClr val="accent6">
                        <a:lumMod val="75000"/>
                      </a:schemeClr>
                    </a:solidFill>
                    <a:latin typeface="Helvetica Neue"/>
                  </a:rPr>
                  <a:t>模型中包含深度卷积网络，其可训练参数数量远大于</a:t>
                </a:r>
                <a:r>
                  <a:rPr lang="en-US" altLang="zh-CN" sz="1600" b="1" dirty="0">
                    <a:solidFill>
                      <a:schemeClr val="accent6">
                        <a:lumMod val="75000"/>
                      </a:schemeClr>
                    </a:solidFill>
                    <a:latin typeface="Helvetica Neue"/>
                  </a:rPr>
                  <a:t>LSTM</a:t>
                </a:r>
                <a:r>
                  <a:rPr lang="zh-CN" altLang="en-US" sz="1600" dirty="0">
                    <a:solidFill>
                      <a:srgbClr val="000000"/>
                    </a:solidFill>
                    <a:latin typeface="Helvetica Neue"/>
                  </a:rPr>
                  <a:t>，让</a:t>
                </a:r>
                <a:r>
                  <a:rPr lang="en-US" altLang="zh-CN" sz="1600" dirty="0">
                    <a:solidFill>
                      <a:srgbClr val="000000"/>
                    </a:solidFill>
                    <a:latin typeface="Helvetica Neue"/>
                  </a:rPr>
                  <a:t>GAN</a:t>
                </a:r>
                <a:r>
                  <a:rPr lang="zh-CN" altLang="en-US" sz="1600" dirty="0">
                    <a:solidFill>
                      <a:srgbClr val="000000"/>
                    </a:solidFill>
                    <a:latin typeface="Helvetica Neue"/>
                  </a:rPr>
                  <a:t>与</a:t>
                </a:r>
                <a:r>
                  <a:rPr lang="en-US" altLang="zh-CN" sz="1600" dirty="0">
                    <a:solidFill>
                      <a:srgbClr val="000000"/>
                    </a:solidFill>
                    <a:latin typeface="Helvetica Neue"/>
                  </a:rPr>
                  <a:t>LSTM</a:t>
                </a:r>
                <a:r>
                  <a:rPr lang="zh-CN" altLang="en-US" sz="1600" b="1" dirty="0">
                    <a:solidFill>
                      <a:schemeClr val="accent6">
                        <a:lumMod val="75000"/>
                      </a:schemeClr>
                    </a:solidFill>
                    <a:latin typeface="Helvetica Neue"/>
                  </a:rPr>
                  <a:t>一起训练会导致</a:t>
                </a:r>
                <a:r>
                  <a:rPr lang="en-US" altLang="zh-CN" sz="1600" b="1" dirty="0">
                    <a:solidFill>
                      <a:schemeClr val="accent6">
                        <a:lumMod val="75000"/>
                      </a:schemeClr>
                    </a:solidFill>
                    <a:latin typeface="Helvetica Neue"/>
                  </a:rPr>
                  <a:t>LSTM</a:t>
                </a:r>
                <a:r>
                  <a:rPr lang="zh-CN" altLang="en-US" sz="1600" b="1" dirty="0">
                    <a:solidFill>
                      <a:schemeClr val="accent6">
                        <a:lumMod val="75000"/>
                      </a:schemeClr>
                    </a:solidFill>
                    <a:latin typeface="Helvetica Neue"/>
                  </a:rPr>
                  <a:t>的更新缓慢，无法学习到相应的时序信息</a:t>
                </a:r>
                <a:r>
                  <a:rPr lang="en-US" altLang="zh-CN" sz="1600" dirty="0">
                    <a:solidFill>
                      <a:srgbClr val="000000"/>
                    </a:solidFill>
                    <a:latin typeface="Helvetica Neue"/>
                  </a:rPr>
                  <a:t>.</a:t>
                </a:r>
              </a:p>
              <a:p>
                <a:pPr marL="0" indent="457200" algn="just">
                  <a:lnSpc>
                    <a:spcPct val="140000"/>
                  </a:lnSpc>
                  <a:spcBef>
                    <a:spcPts val="0"/>
                  </a:spcBef>
                  <a:buNone/>
                </a:pPr>
                <a:r>
                  <a:rPr lang="zh-CN" altLang="en-US" sz="1600" dirty="0">
                    <a:solidFill>
                      <a:srgbClr val="7030A0"/>
                    </a:solidFill>
                    <a:latin typeface="Helvetica Neue"/>
                  </a:rPr>
                  <a:t>作为对比，我们使用另一种经典的时空序列预测模型</a:t>
                </a:r>
                <a:r>
                  <a:rPr lang="en-US" altLang="zh-CN" sz="1600" dirty="0">
                    <a:solidFill>
                      <a:srgbClr val="7030A0"/>
                    </a:solidFill>
                    <a:latin typeface="Helvetica Neue"/>
                  </a:rPr>
                  <a:t>AutoencoderLSTM</a:t>
                </a:r>
                <a:r>
                  <a:rPr lang="zh-CN" altLang="en-US" sz="1600" dirty="0">
                    <a:solidFill>
                      <a:srgbClr val="000000"/>
                    </a:solidFill>
                    <a:latin typeface="Helvetica Neue"/>
                  </a:rPr>
                  <a:t>，它与</a:t>
                </a:r>
                <a:r>
                  <a:rPr lang="en-US" altLang="zh-CN" sz="1600" dirty="0">
                    <a:solidFill>
                      <a:srgbClr val="000000"/>
                    </a:solidFill>
                    <a:latin typeface="Helvetica Neue"/>
                  </a:rPr>
                  <a:t>GAN-LSTM</a:t>
                </a:r>
                <a:r>
                  <a:rPr lang="zh-CN" altLang="en-US" sz="1600" dirty="0">
                    <a:solidFill>
                      <a:srgbClr val="000000"/>
                    </a:solidFill>
                    <a:latin typeface="Helvetica Neue"/>
                  </a:rPr>
                  <a:t>的</a:t>
                </a:r>
                <a:r>
                  <a:rPr lang="zh-CN" altLang="en-US" sz="1600" dirty="0">
                    <a:solidFill>
                      <a:srgbClr val="C00000"/>
                    </a:solidFill>
                    <a:latin typeface="Helvetica Neue"/>
                  </a:rPr>
                  <a:t>主要区别在于它对于时空序列的学习仅依靠全连接层编码器和</a:t>
                </a:r>
                <a:r>
                  <a:rPr lang="en-US" altLang="zh-CN" sz="1600" dirty="0">
                    <a:solidFill>
                      <a:srgbClr val="C00000"/>
                    </a:solidFill>
                    <a:latin typeface="Helvetica Neue"/>
                  </a:rPr>
                  <a:t>LSTM</a:t>
                </a:r>
                <a:r>
                  <a:rPr lang="zh-CN" altLang="en-US" sz="1600" dirty="0">
                    <a:solidFill>
                      <a:srgbClr val="000000"/>
                    </a:solidFill>
                    <a:latin typeface="Helvetica Neue"/>
                  </a:rPr>
                  <a:t>，</a:t>
                </a:r>
                <a:r>
                  <a:rPr lang="en-US" altLang="zh-CN" sz="1600" dirty="0">
                    <a:solidFill>
                      <a:srgbClr val="000000"/>
                    </a:solidFill>
                    <a:latin typeface="Helvetica Neue"/>
                  </a:rPr>
                  <a:t>AutoencoderLSTM</a:t>
                </a:r>
                <a:r>
                  <a:rPr lang="zh-CN" altLang="en-US" sz="1600" dirty="0">
                    <a:solidFill>
                      <a:srgbClr val="000000"/>
                    </a:solidFill>
                    <a:latin typeface="Helvetica Neue"/>
                  </a:rPr>
                  <a:t>模型示意图如下</a:t>
                </a:r>
                <a:r>
                  <a:rPr lang="en-US" altLang="zh-CN" sz="1600" dirty="0">
                    <a:solidFill>
                      <a:srgbClr val="000000"/>
                    </a:solidFill>
                    <a:latin typeface="Helvetica Neue"/>
                  </a:rPr>
                  <a:t>.</a:t>
                </a:r>
              </a:p>
            </p:txBody>
          </p:sp>
        </mc:Choice>
        <mc:Fallback xmlns="">
          <p:sp>
            <p:nvSpPr>
              <p:cNvPr id="3" name="内容占位符 2">
                <a:extLst>
                  <a:ext uri="{FF2B5EF4-FFF2-40B4-BE49-F238E27FC236}">
                    <a16:creationId xmlns:a16="http://schemas.microsoft.com/office/drawing/2014/main" id="{8B8833F6-5899-449D-817D-27817D6DF488}"/>
                  </a:ext>
                </a:extLst>
              </p:cNvPr>
              <p:cNvSpPr>
                <a:spLocks noGrp="1" noRot="1" noChangeAspect="1" noMove="1" noResize="1" noEditPoints="1" noAdjustHandles="1" noChangeArrowheads="1" noChangeShapeType="1" noTextEdit="1"/>
              </p:cNvSpPr>
              <p:nvPr>
                <p:ph idx="1"/>
              </p:nvPr>
            </p:nvSpPr>
            <p:spPr>
              <a:xfrm>
                <a:off x="938089" y="1544532"/>
                <a:ext cx="10337932" cy="2946925"/>
              </a:xfrm>
              <a:blipFill>
                <a:blip r:embed="rId2"/>
                <a:stretch>
                  <a:fillRect l="-177" r="-118"/>
                </a:stretch>
              </a:blipFill>
            </p:spPr>
            <p:txBody>
              <a:bodyPr/>
              <a:lstStyle/>
              <a:p>
                <a:r>
                  <a:rPr lang="zh-CN" altLang="en-US">
                    <a:noFill/>
                  </a:rPr>
                  <a:t> </a:t>
                </a:r>
              </a:p>
            </p:txBody>
          </p:sp>
        </mc:Fallback>
      </mc:AlternateContent>
      <p:pic>
        <p:nvPicPr>
          <p:cNvPr id="5" name="图片 4" descr="图片包含 图形用户界面&#10;&#10;描述已自动生成">
            <a:extLst>
              <a:ext uri="{FF2B5EF4-FFF2-40B4-BE49-F238E27FC236}">
                <a16:creationId xmlns:a16="http://schemas.microsoft.com/office/drawing/2014/main" id="{332AEB34-9AFD-4B55-8587-3CEF4CC52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7979" y="4480505"/>
            <a:ext cx="7476041" cy="1501134"/>
          </a:xfrm>
          <a:prstGeom prst="rect">
            <a:avLst/>
          </a:prstGeom>
        </p:spPr>
      </p:pic>
      <p:sp>
        <p:nvSpPr>
          <p:cNvPr id="8" name="文本框 7">
            <a:extLst>
              <a:ext uri="{FF2B5EF4-FFF2-40B4-BE49-F238E27FC236}">
                <a16:creationId xmlns:a16="http://schemas.microsoft.com/office/drawing/2014/main" id="{0F6800F5-6E72-4359-89DB-FEB245AAC4C3}"/>
              </a:ext>
            </a:extLst>
          </p:cNvPr>
          <p:cNvSpPr txBox="1"/>
          <p:nvPr/>
        </p:nvSpPr>
        <p:spPr>
          <a:xfrm>
            <a:off x="3979849" y="5981639"/>
            <a:ext cx="4042790" cy="307777"/>
          </a:xfrm>
          <a:prstGeom prst="rect">
            <a:avLst/>
          </a:prstGeom>
          <a:noFill/>
        </p:spPr>
        <p:txBody>
          <a:bodyPr wrap="square">
            <a:spAutoFit/>
          </a:bodyPr>
          <a:lstStyle/>
          <a:p>
            <a:pPr algn="ctr"/>
            <a:r>
              <a:rPr lang="zh-CN" altLang="en-US" sz="1400" dirty="0">
                <a:solidFill>
                  <a:srgbClr val="002060"/>
                </a:solidFill>
                <a:latin typeface="Helvetica Neue"/>
              </a:rPr>
              <a:t>图</a:t>
            </a:r>
            <a:r>
              <a:rPr lang="en-US" altLang="zh-CN" sz="1400" dirty="0">
                <a:solidFill>
                  <a:srgbClr val="002060"/>
                </a:solidFill>
                <a:latin typeface="Helvetica Neue"/>
              </a:rPr>
              <a:t>3</a:t>
            </a:r>
            <a:r>
              <a:rPr lang="zh-CN" altLang="en-US" sz="1400" dirty="0">
                <a:solidFill>
                  <a:srgbClr val="002060"/>
                </a:solidFill>
                <a:latin typeface="Helvetica Neue"/>
              </a:rPr>
              <a:t>：</a:t>
            </a:r>
            <a:r>
              <a:rPr lang="en-US" altLang="zh-CN" sz="1400" dirty="0">
                <a:solidFill>
                  <a:srgbClr val="002060"/>
                </a:solidFill>
                <a:latin typeface="Helvetica Neue"/>
              </a:rPr>
              <a:t>AutoencoderLSTM</a:t>
            </a:r>
            <a:r>
              <a:rPr lang="zh-CN" altLang="en-US" sz="1400" dirty="0">
                <a:solidFill>
                  <a:srgbClr val="002060"/>
                </a:solidFill>
                <a:latin typeface="Helvetica Neue"/>
              </a:rPr>
              <a:t>模型示意图</a:t>
            </a:r>
            <a:endParaRPr lang="zh-CN" altLang="en-US" sz="1400" dirty="0">
              <a:solidFill>
                <a:srgbClr val="002060"/>
              </a:solidFill>
            </a:endParaRPr>
          </a:p>
        </p:txBody>
      </p:sp>
    </p:spTree>
    <p:extLst>
      <p:ext uri="{BB962C8B-B14F-4D97-AF65-F5344CB8AC3E}">
        <p14:creationId xmlns:p14="http://schemas.microsoft.com/office/powerpoint/2010/main" val="189968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3 </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效果测试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544532"/>
                <a:ext cx="10337932" cy="3818685"/>
              </a:xfrm>
            </p:spPr>
            <p:txBody>
              <a:bodyPr/>
              <a:lstStyle/>
              <a:p>
                <a:pPr marL="0" indent="457200" algn="just">
                  <a:lnSpc>
                    <a:spcPct val="140000"/>
                  </a:lnSpc>
                  <a:spcBef>
                    <a:spcPts val="0"/>
                  </a:spcBef>
                  <a:buNone/>
                </a:pPr>
                <a:r>
                  <a:rPr lang="zh-CN" altLang="en-US" sz="1600" b="1" dirty="0">
                    <a:solidFill>
                      <a:srgbClr val="C00000"/>
                    </a:solidFill>
                    <a:latin typeface="Helvetica Neue"/>
                  </a:rPr>
                  <a:t>关于压强场预测准确性的评估，我们使用</a:t>
                </a:r>
                <a:r>
                  <a:rPr lang="en-US" altLang="zh-CN" sz="1600" b="1" dirty="0">
                    <a:solidFill>
                      <a:srgbClr val="C00000"/>
                    </a:solidFill>
                    <a:latin typeface="Helvetica Neue"/>
                  </a:rPr>
                  <a:t>L2</a:t>
                </a:r>
                <a:r>
                  <a:rPr lang="zh-CN" altLang="en-US" sz="1600" b="1" dirty="0">
                    <a:solidFill>
                      <a:srgbClr val="C00000"/>
                    </a:solidFill>
                    <a:latin typeface="Helvetica Neue"/>
                  </a:rPr>
                  <a:t>相对误差</a:t>
                </a:r>
                <a:r>
                  <a:rPr lang="zh-CN" altLang="en-US" sz="1600" dirty="0">
                    <a:solidFill>
                      <a:srgbClr val="000000"/>
                    </a:solidFill>
                    <a:latin typeface="Helvetica Neue"/>
                  </a:rPr>
                  <a:t>，对于</a:t>
                </a:r>
                <a14:m>
                  <m:oMath xmlns:m="http://schemas.openxmlformats.org/officeDocument/2006/math">
                    <m:r>
                      <a:rPr lang="en-US" altLang="zh-CN" sz="1600" b="0" i="1" smtClean="0">
                        <a:solidFill>
                          <a:srgbClr val="000000"/>
                        </a:solidFill>
                        <a:latin typeface="Cambria Math" panose="02040503050406030204" pitchFamily="18" charset="0"/>
                      </a:rPr>
                      <m:t>𝑡</m:t>
                    </m:r>
                  </m:oMath>
                </a14:m>
                <a:r>
                  <a:rPr lang="zh-CN" altLang="en-US" sz="1600" dirty="0">
                    <a:solidFill>
                      <a:srgbClr val="000000"/>
                    </a:solidFill>
                    <a:latin typeface="Helvetica Neue"/>
                  </a:rPr>
                  <a:t>时刻的真实压强场</a:t>
                </a:r>
                <a14:m>
                  <m:oMath xmlns:m="http://schemas.openxmlformats.org/officeDocument/2006/math">
                    <m:r>
                      <a:rPr lang="zh-CN" altLang="en-US" sz="1600" i="1" dirty="0" smtClean="0">
                        <a:solidFill>
                          <a:srgbClr val="000000"/>
                        </a:solidFill>
                        <a:latin typeface="Cambria Math" panose="02040503050406030204" pitchFamily="18" charset="0"/>
                      </a:rPr>
                      <m:t>𝑃</m:t>
                    </m:r>
                    <m:d>
                      <m:dPr>
                        <m:ctrlPr>
                          <a:rPr lang="en-US" altLang="zh-CN" sz="1600" i="1" dirty="0" smtClean="0">
                            <a:solidFill>
                              <a:srgbClr val="000000"/>
                            </a:solidFill>
                            <a:latin typeface="Cambria Math" panose="02040503050406030204" pitchFamily="18" charset="0"/>
                          </a:rPr>
                        </m:ctrlPr>
                      </m:dPr>
                      <m:e>
                        <m:r>
                          <a:rPr lang="zh-CN" altLang="en-US" sz="1600" i="1" dirty="0" smtClean="0">
                            <a:solidFill>
                              <a:srgbClr val="000000"/>
                            </a:solidFill>
                            <a:latin typeface="Cambria Math" panose="02040503050406030204" pitchFamily="18" charset="0"/>
                          </a:rPr>
                          <m:t>𝑥</m:t>
                        </m:r>
                        <m:r>
                          <a:rPr lang="en-US" altLang="zh-CN" sz="1600" i="1" dirty="0" smtClean="0">
                            <a:solidFill>
                              <a:srgbClr val="000000"/>
                            </a:solidFill>
                            <a:latin typeface="Cambria Math" panose="02040503050406030204" pitchFamily="18" charset="0"/>
                          </a:rPr>
                          <m:t>,</m:t>
                        </m:r>
                        <m:r>
                          <a:rPr lang="zh-CN" altLang="en-US" sz="1600" i="1" dirty="0" smtClean="0">
                            <a:solidFill>
                              <a:srgbClr val="000000"/>
                            </a:solidFill>
                            <a:latin typeface="Cambria Math" panose="02040503050406030204" pitchFamily="18" charset="0"/>
                          </a:rPr>
                          <m:t>𝑦</m:t>
                        </m:r>
                        <m:r>
                          <a:rPr lang="en-US" altLang="zh-CN" sz="1600" i="1" dirty="0" smtClean="0">
                            <a:solidFill>
                              <a:srgbClr val="000000"/>
                            </a:solidFill>
                            <a:latin typeface="Cambria Math" panose="02040503050406030204" pitchFamily="18" charset="0"/>
                          </a:rPr>
                          <m:t>,</m:t>
                        </m:r>
                        <m:r>
                          <a:rPr lang="zh-CN" altLang="en-US" sz="1600" i="1" dirty="0" smtClean="0">
                            <a:solidFill>
                              <a:srgbClr val="000000"/>
                            </a:solidFill>
                            <a:latin typeface="Cambria Math" panose="02040503050406030204" pitchFamily="18" charset="0"/>
                          </a:rPr>
                          <m:t>𝑡</m:t>
                        </m:r>
                      </m:e>
                    </m:d>
                  </m:oMath>
                </a14:m>
                <a:r>
                  <a:rPr lang="zh-CN" altLang="en-US" sz="1600" dirty="0">
                    <a:solidFill>
                      <a:srgbClr val="000000"/>
                    </a:solidFill>
                    <a:latin typeface="Helvetica Neue"/>
                  </a:rPr>
                  <a:t>，以及时空序列模型对它的预测</a:t>
                </a:r>
                <a14:m>
                  <m:oMath xmlns:m="http://schemas.openxmlformats.org/officeDocument/2006/math">
                    <m:acc>
                      <m:accPr>
                        <m:chr m:val="̂"/>
                        <m:ctrlPr>
                          <a:rPr lang="en-US" altLang="zh-CN" sz="1600" b="0" i="1" smtClean="0">
                            <a:solidFill>
                              <a:srgbClr val="000000"/>
                            </a:solidFill>
                            <a:latin typeface="Cambria Math" panose="02040503050406030204" pitchFamily="18" charset="0"/>
                          </a:rPr>
                        </m:ctrlPr>
                      </m:accPr>
                      <m:e>
                        <m:r>
                          <a:rPr lang="en-US" altLang="zh-CN" sz="1600" b="0" i="1" smtClean="0">
                            <a:solidFill>
                              <a:srgbClr val="000000"/>
                            </a:solidFill>
                            <a:latin typeface="Cambria Math" panose="02040503050406030204" pitchFamily="18" charset="0"/>
                          </a:rPr>
                          <m:t>𝑃</m:t>
                        </m:r>
                      </m:e>
                    </m:acc>
                    <m:d>
                      <m:dPr>
                        <m:ctrlPr>
                          <a:rPr lang="en-US" altLang="zh-CN" sz="1600" b="0" i="1" dirty="0" smtClean="0">
                            <a:solidFill>
                              <a:srgbClr val="000000"/>
                            </a:solidFill>
                            <a:latin typeface="Cambria Math" panose="02040503050406030204" pitchFamily="18" charset="0"/>
                          </a:rPr>
                        </m:ctrlPr>
                      </m:dPr>
                      <m:e>
                        <m:r>
                          <a:rPr lang="en-US" altLang="zh-CN" sz="1600" b="0" i="1" dirty="0" smtClean="0">
                            <a:solidFill>
                              <a:srgbClr val="000000"/>
                            </a:solidFill>
                            <a:latin typeface="Cambria Math" panose="02040503050406030204" pitchFamily="18" charset="0"/>
                          </a:rPr>
                          <m:t>𝑥</m:t>
                        </m:r>
                        <m:r>
                          <a:rPr lang="en-US" altLang="zh-CN" sz="1600" b="0" i="1" dirty="0" smtClean="0">
                            <a:solidFill>
                              <a:srgbClr val="000000"/>
                            </a:solidFill>
                            <a:latin typeface="Cambria Math" panose="02040503050406030204" pitchFamily="18" charset="0"/>
                          </a:rPr>
                          <m:t>,</m:t>
                        </m:r>
                        <m:r>
                          <a:rPr lang="en-US" altLang="zh-CN" sz="1600" b="0" i="1" dirty="0" smtClean="0">
                            <a:solidFill>
                              <a:srgbClr val="000000"/>
                            </a:solidFill>
                            <a:latin typeface="Cambria Math" panose="02040503050406030204" pitchFamily="18" charset="0"/>
                          </a:rPr>
                          <m:t>𝑦</m:t>
                        </m:r>
                        <m:r>
                          <a:rPr lang="en-US" altLang="zh-CN" sz="1600" b="0" i="1" dirty="0" smtClean="0">
                            <a:solidFill>
                              <a:srgbClr val="000000"/>
                            </a:solidFill>
                            <a:latin typeface="Cambria Math" panose="02040503050406030204" pitchFamily="18" charset="0"/>
                          </a:rPr>
                          <m:t>,</m:t>
                        </m:r>
                        <m:r>
                          <a:rPr lang="en-US" altLang="zh-CN" sz="1600" b="0" i="1" dirty="0" smtClean="0">
                            <a:solidFill>
                              <a:srgbClr val="000000"/>
                            </a:solidFill>
                            <a:latin typeface="Cambria Math" panose="02040503050406030204" pitchFamily="18" charset="0"/>
                          </a:rPr>
                          <m:t>𝑡</m:t>
                        </m:r>
                      </m:e>
                    </m:d>
                  </m:oMath>
                </a14:m>
                <a:r>
                  <a:rPr lang="zh-CN" altLang="en-US" sz="1600" dirty="0">
                    <a:solidFill>
                      <a:srgbClr val="000000"/>
                    </a:solidFill>
                    <a:latin typeface="Helvetica Neue"/>
                  </a:rPr>
                  <a:t>，定义</a:t>
                </a:r>
                <a:r>
                  <a:rPr lang="en-US" altLang="zh-CN" sz="1600" dirty="0">
                    <a:solidFill>
                      <a:srgbClr val="000000"/>
                    </a:solidFill>
                    <a:latin typeface="Helvetica Neue"/>
                  </a:rPr>
                  <a:t>L2</a:t>
                </a:r>
                <a:r>
                  <a:rPr lang="zh-CN" altLang="en-US" sz="1600" dirty="0">
                    <a:solidFill>
                      <a:srgbClr val="000000"/>
                    </a:solidFill>
                    <a:latin typeface="Helvetica Neue"/>
                  </a:rPr>
                  <a:t>相对误差</a:t>
                </a:r>
                <a14:m>
                  <m:oMath xmlns:m="http://schemas.openxmlformats.org/officeDocument/2006/math">
                    <m:r>
                      <a:rPr lang="en-US" altLang="zh-CN" sz="1600" b="0" i="1" smtClean="0">
                        <a:solidFill>
                          <a:srgbClr val="000000"/>
                        </a:solidFill>
                        <a:latin typeface="Cambria Math" panose="02040503050406030204" pitchFamily="18" charset="0"/>
                      </a:rPr>
                      <m:t>𝐿</m:t>
                    </m:r>
                  </m:oMath>
                </a14:m>
                <a:r>
                  <a:rPr lang="zh-CN" altLang="en-US" sz="1600" dirty="0">
                    <a:solidFill>
                      <a:srgbClr val="000000"/>
                    </a:solidFill>
                    <a:latin typeface="Helvetica Neue"/>
                  </a:rPr>
                  <a:t>为：</a:t>
                </a:r>
                <a:endParaRPr lang="en-US" altLang="zh-CN" sz="1600" dirty="0">
                  <a:solidFill>
                    <a:srgbClr val="000000"/>
                  </a:solidFill>
                  <a:latin typeface="Helvetica Neue"/>
                </a:endParaRPr>
              </a:p>
              <a:p>
                <a:pPr marL="0" indent="457200" algn="just">
                  <a:lnSpc>
                    <a:spcPct val="140000"/>
                  </a:lnSpc>
                  <a:spcBef>
                    <a:spcPts val="0"/>
                  </a:spcBef>
                  <a:buNone/>
                </a:pPr>
                <a14:m>
                  <m:oMathPara xmlns:m="http://schemas.openxmlformats.org/officeDocument/2006/math">
                    <m:oMathParaPr>
                      <m:jc m:val="centerGroup"/>
                    </m:oMathParaPr>
                    <m:oMath xmlns:m="http://schemas.openxmlformats.org/officeDocument/2006/math">
                      <m:r>
                        <a:rPr lang="en-US" altLang="zh-CN" sz="1600" b="0" i="1" smtClean="0">
                          <a:solidFill>
                            <a:srgbClr val="000000"/>
                          </a:solidFill>
                          <a:latin typeface="Cambria Math" panose="02040503050406030204" pitchFamily="18" charset="0"/>
                        </a:rPr>
                        <m:t>𝐿</m:t>
                      </m:r>
                      <m:d>
                        <m:dPr>
                          <m:ctrlPr>
                            <a:rPr lang="en-US" altLang="zh-CN" sz="1600" b="0" i="1" smtClean="0">
                              <a:solidFill>
                                <a:srgbClr val="000000"/>
                              </a:solidFill>
                              <a:latin typeface="Cambria Math" panose="02040503050406030204" pitchFamily="18" charset="0"/>
                            </a:rPr>
                          </m:ctrlPr>
                        </m:dPr>
                        <m:e>
                          <m:r>
                            <a:rPr lang="en-US" altLang="zh-CN" sz="1600" b="0" i="1" smtClean="0">
                              <a:solidFill>
                                <a:srgbClr val="000000"/>
                              </a:solidFill>
                              <a:latin typeface="Cambria Math" panose="02040503050406030204" pitchFamily="18" charset="0"/>
                            </a:rPr>
                            <m:t>𝑥</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𝑦</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𝑡</m:t>
                          </m:r>
                        </m:e>
                      </m:d>
                      <m:r>
                        <a:rPr lang="en-US" altLang="zh-CN" sz="1600" b="0" i="1" smtClean="0">
                          <a:solidFill>
                            <a:srgbClr val="000000"/>
                          </a:solidFill>
                          <a:latin typeface="Cambria Math" panose="02040503050406030204" pitchFamily="18" charset="0"/>
                        </a:rPr>
                        <m:t>=</m:t>
                      </m:r>
                      <m:f>
                        <m:fPr>
                          <m:ctrlPr>
                            <a:rPr lang="en-US" altLang="zh-CN" sz="1600" b="0" i="1" smtClean="0">
                              <a:solidFill>
                                <a:srgbClr val="000000"/>
                              </a:solidFill>
                              <a:latin typeface="Cambria Math" panose="02040503050406030204" pitchFamily="18" charset="0"/>
                            </a:rPr>
                          </m:ctrlPr>
                        </m:fPr>
                        <m:num>
                          <m:sSub>
                            <m:sSubPr>
                              <m:ctrlPr>
                                <a:rPr lang="en-US" altLang="zh-CN" sz="1600" b="0" i="1" smtClean="0">
                                  <a:solidFill>
                                    <a:srgbClr val="000000"/>
                                  </a:solidFill>
                                  <a:latin typeface="Cambria Math" panose="02040503050406030204" pitchFamily="18" charset="0"/>
                                </a:rPr>
                              </m:ctrlPr>
                            </m:sSubPr>
                            <m:e>
                              <m:d>
                                <m:dPr>
                                  <m:begChr m:val="‖"/>
                                  <m:endChr m:val="‖"/>
                                  <m:ctrlPr>
                                    <a:rPr lang="en-US" altLang="zh-CN" sz="1600" b="0" i="1" smtClean="0">
                                      <a:solidFill>
                                        <a:srgbClr val="000000"/>
                                      </a:solidFill>
                                      <a:latin typeface="Cambria Math" panose="02040503050406030204" pitchFamily="18" charset="0"/>
                                    </a:rPr>
                                  </m:ctrlPr>
                                </m:dPr>
                                <m:e>
                                  <m:acc>
                                    <m:accPr>
                                      <m:chr m:val="̂"/>
                                      <m:ctrlPr>
                                        <a:rPr lang="en-US" altLang="zh-CN" sz="1600" i="1">
                                          <a:solidFill>
                                            <a:srgbClr val="000000"/>
                                          </a:solidFill>
                                          <a:latin typeface="Cambria Math" panose="02040503050406030204" pitchFamily="18" charset="0"/>
                                        </a:rPr>
                                      </m:ctrlPr>
                                    </m:accPr>
                                    <m:e>
                                      <m:r>
                                        <a:rPr lang="en-US" altLang="zh-CN" sz="1600" i="1">
                                          <a:solidFill>
                                            <a:srgbClr val="000000"/>
                                          </a:solidFill>
                                          <a:latin typeface="Cambria Math" panose="02040503050406030204" pitchFamily="18" charset="0"/>
                                        </a:rPr>
                                        <m:t>𝑃</m:t>
                                      </m:r>
                                    </m:e>
                                  </m:acc>
                                  <m:d>
                                    <m:dPr>
                                      <m:ctrlPr>
                                        <a:rPr lang="en-US" altLang="zh-CN" sz="1600" i="1" dirty="0">
                                          <a:solidFill>
                                            <a:srgbClr val="000000"/>
                                          </a:solidFill>
                                          <a:latin typeface="Cambria Math" panose="02040503050406030204" pitchFamily="18" charset="0"/>
                                        </a:rPr>
                                      </m:ctrlPr>
                                    </m:dPr>
                                    <m:e>
                                      <m:r>
                                        <a:rPr lang="en-US" altLang="zh-CN" sz="1600" i="1" dirty="0">
                                          <a:solidFill>
                                            <a:srgbClr val="000000"/>
                                          </a:solidFill>
                                          <a:latin typeface="Cambria Math" panose="02040503050406030204" pitchFamily="18" charset="0"/>
                                        </a:rPr>
                                        <m:t>𝑥</m:t>
                                      </m:r>
                                      <m:r>
                                        <a:rPr lang="en-US" altLang="zh-CN" sz="1600" i="1" dirty="0">
                                          <a:solidFill>
                                            <a:srgbClr val="000000"/>
                                          </a:solidFill>
                                          <a:latin typeface="Cambria Math" panose="02040503050406030204" pitchFamily="18" charset="0"/>
                                        </a:rPr>
                                        <m:t>,</m:t>
                                      </m:r>
                                      <m:r>
                                        <a:rPr lang="en-US" altLang="zh-CN" sz="1600" i="1" dirty="0">
                                          <a:solidFill>
                                            <a:srgbClr val="000000"/>
                                          </a:solidFill>
                                          <a:latin typeface="Cambria Math" panose="02040503050406030204" pitchFamily="18" charset="0"/>
                                        </a:rPr>
                                        <m:t>𝑦</m:t>
                                      </m:r>
                                      <m:r>
                                        <a:rPr lang="en-US" altLang="zh-CN" sz="1600" i="1" dirty="0">
                                          <a:solidFill>
                                            <a:srgbClr val="000000"/>
                                          </a:solidFill>
                                          <a:latin typeface="Cambria Math" panose="02040503050406030204" pitchFamily="18" charset="0"/>
                                        </a:rPr>
                                        <m:t>,</m:t>
                                      </m:r>
                                      <m:r>
                                        <a:rPr lang="en-US" altLang="zh-CN" sz="1600" i="1" dirty="0">
                                          <a:solidFill>
                                            <a:srgbClr val="000000"/>
                                          </a:solidFill>
                                          <a:latin typeface="Cambria Math" panose="02040503050406030204" pitchFamily="18" charset="0"/>
                                        </a:rPr>
                                        <m:t>𝑡</m:t>
                                      </m:r>
                                    </m:e>
                                  </m:d>
                                  <m:r>
                                    <a:rPr lang="en-US" altLang="zh-CN" sz="1600" b="0" i="1" dirty="0" smtClean="0">
                                      <a:solidFill>
                                        <a:srgbClr val="000000"/>
                                      </a:solidFill>
                                      <a:latin typeface="Cambria Math" panose="02040503050406030204" pitchFamily="18" charset="0"/>
                                    </a:rPr>
                                    <m:t>−</m:t>
                                  </m:r>
                                  <m:r>
                                    <a:rPr lang="zh-CN" altLang="en-US" sz="1600" i="1" dirty="0">
                                      <a:solidFill>
                                        <a:srgbClr val="000000"/>
                                      </a:solidFill>
                                      <a:latin typeface="Cambria Math" panose="02040503050406030204" pitchFamily="18" charset="0"/>
                                    </a:rPr>
                                    <m:t>𝑃</m:t>
                                  </m:r>
                                  <m:d>
                                    <m:dPr>
                                      <m:ctrlPr>
                                        <a:rPr lang="en-US" altLang="zh-CN" sz="1600" i="1" dirty="0">
                                          <a:solidFill>
                                            <a:srgbClr val="000000"/>
                                          </a:solidFill>
                                          <a:latin typeface="Cambria Math" panose="02040503050406030204" pitchFamily="18" charset="0"/>
                                        </a:rPr>
                                      </m:ctrlPr>
                                    </m:dPr>
                                    <m:e>
                                      <m:r>
                                        <a:rPr lang="zh-CN" altLang="en-US" sz="1600" i="1" dirty="0">
                                          <a:solidFill>
                                            <a:srgbClr val="000000"/>
                                          </a:solidFill>
                                          <a:latin typeface="Cambria Math" panose="02040503050406030204" pitchFamily="18" charset="0"/>
                                        </a:rPr>
                                        <m:t>𝑥</m:t>
                                      </m:r>
                                      <m:r>
                                        <a:rPr lang="en-US" altLang="zh-CN" sz="1600" i="1" dirty="0">
                                          <a:solidFill>
                                            <a:srgbClr val="000000"/>
                                          </a:solidFill>
                                          <a:latin typeface="Cambria Math" panose="02040503050406030204" pitchFamily="18" charset="0"/>
                                        </a:rPr>
                                        <m:t>,</m:t>
                                      </m:r>
                                      <m:r>
                                        <a:rPr lang="zh-CN" altLang="en-US" sz="1600" i="1" dirty="0">
                                          <a:solidFill>
                                            <a:srgbClr val="000000"/>
                                          </a:solidFill>
                                          <a:latin typeface="Cambria Math" panose="02040503050406030204" pitchFamily="18" charset="0"/>
                                        </a:rPr>
                                        <m:t>𝑦</m:t>
                                      </m:r>
                                      <m:r>
                                        <a:rPr lang="en-US" altLang="zh-CN" sz="1600" i="1" dirty="0">
                                          <a:solidFill>
                                            <a:srgbClr val="000000"/>
                                          </a:solidFill>
                                          <a:latin typeface="Cambria Math" panose="02040503050406030204" pitchFamily="18" charset="0"/>
                                        </a:rPr>
                                        <m:t>,</m:t>
                                      </m:r>
                                      <m:r>
                                        <a:rPr lang="zh-CN" altLang="en-US" sz="1600" i="1" dirty="0">
                                          <a:solidFill>
                                            <a:srgbClr val="000000"/>
                                          </a:solidFill>
                                          <a:latin typeface="Cambria Math" panose="02040503050406030204" pitchFamily="18" charset="0"/>
                                        </a:rPr>
                                        <m:t>𝑡</m:t>
                                      </m:r>
                                    </m:e>
                                  </m:d>
                                </m:e>
                              </m:d>
                            </m:e>
                            <m:sub>
                              <m:r>
                                <a:rPr lang="en-US" altLang="zh-CN" sz="1600" b="0" i="1" smtClean="0">
                                  <a:solidFill>
                                    <a:srgbClr val="000000"/>
                                  </a:solidFill>
                                  <a:latin typeface="Cambria Math" panose="02040503050406030204" pitchFamily="18" charset="0"/>
                                </a:rPr>
                                <m:t>2</m:t>
                              </m:r>
                            </m:sub>
                          </m:sSub>
                        </m:num>
                        <m:den>
                          <m:sSub>
                            <m:sSubPr>
                              <m:ctrlPr>
                                <a:rPr lang="en-US" altLang="zh-CN" sz="1600" b="0" i="1" dirty="0" smtClean="0">
                                  <a:solidFill>
                                    <a:srgbClr val="000000"/>
                                  </a:solidFill>
                                  <a:latin typeface="Cambria Math" panose="02040503050406030204" pitchFamily="18" charset="0"/>
                                </a:rPr>
                              </m:ctrlPr>
                            </m:sSubPr>
                            <m:e>
                              <m:d>
                                <m:dPr>
                                  <m:begChr m:val="‖"/>
                                  <m:endChr m:val="‖"/>
                                  <m:ctrlPr>
                                    <a:rPr lang="en-US" altLang="zh-CN" sz="1600" i="1">
                                      <a:solidFill>
                                        <a:srgbClr val="000000"/>
                                      </a:solidFill>
                                      <a:latin typeface="Cambria Math" panose="02040503050406030204" pitchFamily="18" charset="0"/>
                                    </a:rPr>
                                  </m:ctrlPr>
                                </m:dPr>
                                <m:e>
                                  <m:r>
                                    <a:rPr lang="zh-CN" altLang="en-US" sz="1600" i="1" dirty="0">
                                      <a:solidFill>
                                        <a:srgbClr val="000000"/>
                                      </a:solidFill>
                                      <a:latin typeface="Cambria Math" panose="02040503050406030204" pitchFamily="18" charset="0"/>
                                    </a:rPr>
                                    <m:t>𝑃</m:t>
                                  </m:r>
                                  <m:d>
                                    <m:dPr>
                                      <m:ctrlPr>
                                        <a:rPr lang="en-US" altLang="zh-CN" sz="1600" i="1" dirty="0">
                                          <a:solidFill>
                                            <a:srgbClr val="000000"/>
                                          </a:solidFill>
                                          <a:latin typeface="Cambria Math" panose="02040503050406030204" pitchFamily="18" charset="0"/>
                                        </a:rPr>
                                      </m:ctrlPr>
                                    </m:dPr>
                                    <m:e>
                                      <m:r>
                                        <a:rPr lang="zh-CN" altLang="en-US" sz="1600" i="1" dirty="0">
                                          <a:solidFill>
                                            <a:srgbClr val="000000"/>
                                          </a:solidFill>
                                          <a:latin typeface="Cambria Math" panose="02040503050406030204" pitchFamily="18" charset="0"/>
                                        </a:rPr>
                                        <m:t>𝑥</m:t>
                                      </m:r>
                                      <m:r>
                                        <a:rPr lang="en-US" altLang="zh-CN" sz="1600" i="1" dirty="0">
                                          <a:solidFill>
                                            <a:srgbClr val="000000"/>
                                          </a:solidFill>
                                          <a:latin typeface="Cambria Math" panose="02040503050406030204" pitchFamily="18" charset="0"/>
                                        </a:rPr>
                                        <m:t>,</m:t>
                                      </m:r>
                                      <m:r>
                                        <a:rPr lang="zh-CN" altLang="en-US" sz="1600" i="1" dirty="0">
                                          <a:solidFill>
                                            <a:srgbClr val="000000"/>
                                          </a:solidFill>
                                          <a:latin typeface="Cambria Math" panose="02040503050406030204" pitchFamily="18" charset="0"/>
                                        </a:rPr>
                                        <m:t>𝑦</m:t>
                                      </m:r>
                                      <m:r>
                                        <a:rPr lang="en-US" altLang="zh-CN" sz="1600" i="1" dirty="0">
                                          <a:solidFill>
                                            <a:srgbClr val="000000"/>
                                          </a:solidFill>
                                          <a:latin typeface="Cambria Math" panose="02040503050406030204" pitchFamily="18" charset="0"/>
                                        </a:rPr>
                                        <m:t>,</m:t>
                                      </m:r>
                                      <m:r>
                                        <a:rPr lang="zh-CN" altLang="en-US" sz="1600" i="1" dirty="0">
                                          <a:solidFill>
                                            <a:srgbClr val="000000"/>
                                          </a:solidFill>
                                          <a:latin typeface="Cambria Math" panose="02040503050406030204" pitchFamily="18" charset="0"/>
                                        </a:rPr>
                                        <m:t>𝑡</m:t>
                                      </m:r>
                                    </m:e>
                                  </m:d>
                                </m:e>
                              </m:d>
                            </m:e>
                            <m:sub>
                              <m:r>
                                <a:rPr lang="en-US" altLang="zh-CN" sz="1600" b="0" i="1" dirty="0" smtClean="0">
                                  <a:solidFill>
                                    <a:srgbClr val="000000"/>
                                  </a:solidFill>
                                  <a:latin typeface="Cambria Math" panose="02040503050406030204" pitchFamily="18" charset="0"/>
                                </a:rPr>
                                <m:t>2</m:t>
                              </m:r>
                            </m:sub>
                          </m:sSub>
                        </m:den>
                      </m:f>
                    </m:oMath>
                  </m:oMathPara>
                </a14:m>
                <a:endParaRPr lang="en-US" altLang="zh-CN" sz="1600" dirty="0">
                  <a:solidFill>
                    <a:srgbClr val="000000"/>
                  </a:solidFill>
                  <a:latin typeface="Helvetica Neue"/>
                </a:endParaRPr>
              </a:p>
              <a:p>
                <a:pPr marL="0" indent="457200" algn="just">
                  <a:lnSpc>
                    <a:spcPct val="140000"/>
                  </a:lnSpc>
                  <a:spcBef>
                    <a:spcPts val="0"/>
                  </a:spcBef>
                  <a:buNone/>
                </a:pPr>
                <a:r>
                  <a:rPr lang="zh-CN" altLang="en-US" sz="1600" dirty="0">
                    <a:solidFill>
                      <a:srgbClr val="000000"/>
                    </a:solidFill>
                    <a:latin typeface="Helvetica Neue"/>
                  </a:rPr>
                  <a:t>对于某个时刻</a:t>
                </a:r>
                <a14:m>
                  <m:oMath xmlns:m="http://schemas.openxmlformats.org/officeDocument/2006/math">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𝑡</m:t>
                        </m:r>
                      </m:e>
                      <m:sub>
                        <m:r>
                          <a:rPr lang="en-US" altLang="zh-CN" sz="1600" b="0" i="1" smtClean="0">
                            <a:solidFill>
                              <a:srgbClr val="000000"/>
                            </a:solidFill>
                            <a:latin typeface="Cambria Math" panose="02040503050406030204" pitchFamily="18" charset="0"/>
                          </a:rPr>
                          <m:t>0</m:t>
                        </m:r>
                      </m:sub>
                    </m:sSub>
                  </m:oMath>
                </a14:m>
                <a:r>
                  <a:rPr lang="zh-CN" altLang="en-US" sz="1600" dirty="0">
                    <a:solidFill>
                      <a:srgbClr val="000000"/>
                    </a:solidFill>
                    <a:latin typeface="Helvetica Neue"/>
                  </a:rPr>
                  <a:t>处的预测误差，我们将该时刻处的空间维度上的</a:t>
                </a:r>
                <a:r>
                  <a:rPr lang="en-US" altLang="zh-CN" sz="1600" dirty="0">
                    <a:solidFill>
                      <a:srgbClr val="000000"/>
                    </a:solidFill>
                    <a:latin typeface="Helvetica Neue"/>
                  </a:rPr>
                  <a:t>L2</a:t>
                </a:r>
                <a:r>
                  <a:rPr lang="zh-CN" altLang="en-US" sz="1600" dirty="0">
                    <a:solidFill>
                      <a:srgbClr val="000000"/>
                    </a:solidFill>
                    <a:latin typeface="Helvetica Neue"/>
                  </a:rPr>
                  <a:t>相对误差求均值，得到</a:t>
                </a:r>
                <a:endParaRPr lang="en-US" altLang="zh-CN" sz="1600" dirty="0">
                  <a:solidFill>
                    <a:srgbClr val="000000"/>
                  </a:solidFill>
                  <a:latin typeface="Helvetica Neue"/>
                </a:endParaRPr>
              </a:p>
              <a:p>
                <a:pPr marL="0" indent="457200" algn="just">
                  <a:lnSpc>
                    <a:spcPct val="140000"/>
                  </a:lnSpc>
                  <a:spcBef>
                    <a:spcPts val="0"/>
                  </a:spcBef>
                  <a:buNone/>
                </a:pPr>
                <a14:m>
                  <m:oMathPara xmlns:m="http://schemas.openxmlformats.org/officeDocument/2006/math">
                    <m:oMathParaPr>
                      <m:jc m:val="centerGroup"/>
                    </m:oMathParaPr>
                    <m:oMath xmlns:m="http://schemas.openxmlformats.org/officeDocument/2006/math">
                      <m:r>
                        <a:rPr lang="en-US" altLang="zh-CN" sz="1600" b="0" i="1" smtClean="0">
                          <a:solidFill>
                            <a:srgbClr val="000000"/>
                          </a:solidFill>
                          <a:latin typeface="Cambria Math" panose="02040503050406030204" pitchFamily="18" charset="0"/>
                        </a:rPr>
                        <m:t>𝐿</m:t>
                      </m:r>
                      <m:d>
                        <m:dPr>
                          <m:ctrlPr>
                            <a:rPr lang="en-US" altLang="zh-CN" sz="1600" b="0" i="1" smtClean="0">
                              <a:solidFill>
                                <a:srgbClr val="000000"/>
                              </a:solidFill>
                              <a:latin typeface="Cambria Math" panose="02040503050406030204" pitchFamily="18" charset="0"/>
                            </a:rPr>
                          </m:ctrlPr>
                        </m:dPr>
                        <m:e>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𝑡</m:t>
                              </m:r>
                            </m:e>
                            <m:sub>
                              <m:r>
                                <a:rPr lang="en-US" altLang="zh-CN" sz="1600" b="0" i="1" smtClean="0">
                                  <a:solidFill>
                                    <a:srgbClr val="000000"/>
                                  </a:solidFill>
                                  <a:latin typeface="Cambria Math" panose="02040503050406030204" pitchFamily="18" charset="0"/>
                                </a:rPr>
                                <m:t>0</m:t>
                              </m:r>
                            </m:sub>
                          </m:sSub>
                        </m:e>
                      </m:d>
                      <m:r>
                        <a:rPr lang="en-US" altLang="zh-CN" sz="1600" b="0" i="1" smtClean="0">
                          <a:solidFill>
                            <a:srgbClr val="000000"/>
                          </a:solidFill>
                          <a:latin typeface="Cambria Math" panose="02040503050406030204" pitchFamily="18" charset="0"/>
                        </a:rPr>
                        <m:t>=</m:t>
                      </m:r>
                      <m:f>
                        <m:fPr>
                          <m:ctrlPr>
                            <a:rPr lang="en-US" altLang="zh-CN" sz="1600" b="0" i="1" smtClean="0">
                              <a:solidFill>
                                <a:srgbClr val="000000"/>
                              </a:solidFill>
                              <a:latin typeface="Cambria Math" panose="02040503050406030204" pitchFamily="18" charset="0"/>
                            </a:rPr>
                          </m:ctrlPr>
                        </m:fPr>
                        <m:num>
                          <m:r>
                            <a:rPr lang="en-US" altLang="zh-CN" sz="1600" b="0" i="1" smtClean="0">
                              <a:solidFill>
                                <a:srgbClr val="000000"/>
                              </a:solidFill>
                              <a:latin typeface="Cambria Math" panose="02040503050406030204" pitchFamily="18" charset="0"/>
                            </a:rPr>
                            <m:t>1</m:t>
                          </m:r>
                        </m:num>
                        <m:den>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𝑁</m:t>
                              </m:r>
                            </m:e>
                            <m:sub>
                              <m:r>
                                <a:rPr lang="en-US" altLang="zh-CN" sz="1600" b="0" i="1" smtClean="0">
                                  <a:solidFill>
                                    <a:srgbClr val="000000"/>
                                  </a:solidFill>
                                  <a:latin typeface="Cambria Math" panose="02040503050406030204" pitchFamily="18" charset="0"/>
                                </a:rPr>
                                <m:t>𝑥</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𝑦</m:t>
                              </m:r>
                            </m:sub>
                          </m:sSub>
                        </m:den>
                      </m:f>
                      <m:nary>
                        <m:naryPr>
                          <m:chr m:val="∑"/>
                          <m:supHide m:val="on"/>
                          <m:ctrlPr>
                            <a:rPr lang="en-US" altLang="zh-CN" sz="1600" b="0" i="1" smtClean="0">
                              <a:solidFill>
                                <a:srgbClr val="000000"/>
                              </a:solidFill>
                              <a:latin typeface="Cambria Math" panose="02040503050406030204" pitchFamily="18" charset="0"/>
                            </a:rPr>
                          </m:ctrlPr>
                        </m:naryPr>
                        <m:sub>
                          <m:r>
                            <a:rPr lang="en-US" altLang="zh-CN" sz="1600" b="0" i="1" smtClean="0">
                              <a:solidFill>
                                <a:srgbClr val="000000"/>
                              </a:solidFill>
                              <a:latin typeface="Cambria Math" panose="02040503050406030204" pitchFamily="18" charset="0"/>
                            </a:rPr>
                            <m:t>𝑥</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𝑦</m:t>
                          </m:r>
                        </m:sub>
                        <m:sup/>
                        <m:e>
                          <m:r>
                            <a:rPr lang="en-US" altLang="zh-CN" sz="1600" b="0" i="1" smtClean="0">
                              <a:solidFill>
                                <a:srgbClr val="000000"/>
                              </a:solidFill>
                              <a:latin typeface="Cambria Math" panose="02040503050406030204" pitchFamily="18" charset="0"/>
                            </a:rPr>
                            <m:t>𝐿</m:t>
                          </m:r>
                          <m:d>
                            <m:dPr>
                              <m:ctrlPr>
                                <a:rPr lang="en-US" altLang="zh-CN" sz="1600" b="0" i="1" smtClean="0">
                                  <a:solidFill>
                                    <a:srgbClr val="000000"/>
                                  </a:solidFill>
                                  <a:latin typeface="Cambria Math" panose="02040503050406030204" pitchFamily="18" charset="0"/>
                                </a:rPr>
                              </m:ctrlPr>
                            </m:dPr>
                            <m:e>
                              <m:r>
                                <a:rPr lang="en-US" altLang="zh-CN" sz="1600" b="0" i="1" smtClean="0">
                                  <a:solidFill>
                                    <a:srgbClr val="000000"/>
                                  </a:solidFill>
                                  <a:latin typeface="Cambria Math" panose="02040503050406030204" pitchFamily="18" charset="0"/>
                                </a:rPr>
                                <m:t>𝑥</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𝑦</m:t>
                              </m:r>
                              <m:r>
                                <a:rPr lang="en-US" altLang="zh-CN" sz="1600" b="0" i="1" smtClean="0">
                                  <a:solidFill>
                                    <a:srgbClr val="000000"/>
                                  </a:solidFill>
                                  <a:latin typeface="Cambria Math" panose="02040503050406030204" pitchFamily="18" charset="0"/>
                                </a:rPr>
                                <m:t>,</m:t>
                              </m:r>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𝑡</m:t>
                                  </m:r>
                                </m:e>
                                <m:sub>
                                  <m:r>
                                    <a:rPr lang="en-US" altLang="zh-CN" sz="1600" b="0" i="1" smtClean="0">
                                      <a:solidFill>
                                        <a:srgbClr val="000000"/>
                                      </a:solidFill>
                                      <a:latin typeface="Cambria Math" panose="02040503050406030204" pitchFamily="18" charset="0"/>
                                    </a:rPr>
                                    <m:t>0</m:t>
                                  </m:r>
                                </m:sub>
                              </m:sSub>
                            </m:e>
                          </m:d>
                        </m:e>
                      </m:nary>
                    </m:oMath>
                  </m:oMathPara>
                </a14:m>
                <a:endParaRPr lang="en-US" altLang="zh-CN" sz="1600" dirty="0">
                  <a:solidFill>
                    <a:srgbClr val="000000"/>
                  </a:solidFill>
                  <a:latin typeface="Helvetica Neue"/>
                </a:endParaRPr>
              </a:p>
              <a:p>
                <a:pPr marL="0" indent="457200" algn="just">
                  <a:lnSpc>
                    <a:spcPct val="140000"/>
                  </a:lnSpc>
                  <a:spcBef>
                    <a:spcPts val="0"/>
                  </a:spcBef>
                  <a:buNone/>
                </a:pPr>
                <a:r>
                  <a:rPr lang="en-US" altLang="zh-CN" sz="1600" dirty="0">
                    <a:solidFill>
                      <a:srgbClr val="000000"/>
                    </a:solidFill>
                    <a:latin typeface="Helvetica Neue"/>
                  </a:rPr>
                  <a:t>L2</a:t>
                </a:r>
                <a:r>
                  <a:rPr lang="zh-CN" altLang="en-US" sz="1600" dirty="0">
                    <a:solidFill>
                      <a:srgbClr val="000000"/>
                    </a:solidFill>
                    <a:latin typeface="Helvetica Neue"/>
                  </a:rPr>
                  <a:t>相对误差大于等于</a:t>
                </a:r>
                <a:r>
                  <a:rPr lang="en-US" altLang="zh-CN" sz="1600" dirty="0">
                    <a:solidFill>
                      <a:srgbClr val="000000"/>
                    </a:solidFill>
                    <a:latin typeface="Helvetica Neue"/>
                  </a:rPr>
                  <a:t>0</a:t>
                </a:r>
                <a:r>
                  <a:rPr lang="zh-CN" altLang="en-US" sz="1600" dirty="0">
                    <a:solidFill>
                      <a:srgbClr val="000000"/>
                    </a:solidFill>
                    <a:latin typeface="Helvetica Neue"/>
                  </a:rPr>
                  <a:t>，且越接近</a:t>
                </a:r>
                <a:r>
                  <a:rPr lang="en-US" altLang="zh-CN" sz="1600" dirty="0">
                    <a:solidFill>
                      <a:srgbClr val="000000"/>
                    </a:solidFill>
                    <a:latin typeface="Helvetica Neue"/>
                  </a:rPr>
                  <a:t>0</a:t>
                </a:r>
                <a:r>
                  <a:rPr lang="zh-CN" altLang="en-US" sz="1600" dirty="0">
                    <a:solidFill>
                      <a:srgbClr val="000000"/>
                    </a:solidFill>
                    <a:latin typeface="Helvetica Neue"/>
                  </a:rPr>
                  <a:t>说明预测误差越小</a:t>
                </a:r>
                <a:r>
                  <a:rPr lang="en-US" altLang="zh-CN" sz="1600" dirty="0">
                    <a:solidFill>
                      <a:srgbClr val="000000"/>
                    </a:solidFill>
                    <a:latin typeface="Helvetica Neue"/>
                  </a:rPr>
                  <a:t>. </a:t>
                </a:r>
                <a:r>
                  <a:rPr lang="zh-CN" altLang="en-US" sz="1600" dirty="0">
                    <a:solidFill>
                      <a:srgbClr val="000000"/>
                    </a:solidFill>
                    <a:latin typeface="Helvetica Neue"/>
                  </a:rPr>
                  <a:t>当</a:t>
                </a:r>
                <a14:m>
                  <m:oMath xmlns:m="http://schemas.openxmlformats.org/officeDocument/2006/math">
                    <m:r>
                      <a:rPr lang="en-US" altLang="zh-CN" sz="1600" b="0" i="1" smtClean="0">
                        <a:solidFill>
                          <a:srgbClr val="000000"/>
                        </a:solidFill>
                        <a:latin typeface="Cambria Math" panose="02040503050406030204" pitchFamily="18" charset="0"/>
                      </a:rPr>
                      <m:t>𝐿</m:t>
                    </m:r>
                    <m:d>
                      <m:dPr>
                        <m:ctrlPr>
                          <a:rPr lang="en-US" altLang="zh-CN" sz="1600" b="0" i="1" smtClean="0">
                            <a:solidFill>
                              <a:srgbClr val="000000"/>
                            </a:solidFill>
                            <a:latin typeface="Cambria Math" panose="02040503050406030204" pitchFamily="18" charset="0"/>
                          </a:rPr>
                        </m:ctrlPr>
                      </m:dPr>
                      <m:e>
                        <m:r>
                          <a:rPr lang="en-US" altLang="zh-CN" sz="1600" b="0" i="1" smtClean="0">
                            <a:solidFill>
                              <a:srgbClr val="000000"/>
                            </a:solidFill>
                            <a:latin typeface="Cambria Math" panose="02040503050406030204" pitchFamily="18" charset="0"/>
                          </a:rPr>
                          <m:t>𝑥</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𝑦</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𝑡</m:t>
                        </m:r>
                      </m:e>
                    </m:d>
                    <m:r>
                      <a:rPr lang="en-US" altLang="zh-CN" sz="1600" b="0" i="1" smtClean="0">
                        <a:solidFill>
                          <a:srgbClr val="000000"/>
                        </a:solidFill>
                        <a:latin typeface="Cambria Math" panose="02040503050406030204" pitchFamily="18" charset="0"/>
                      </a:rPr>
                      <m:t>≡0</m:t>
                    </m:r>
                  </m:oMath>
                </a14:m>
                <a:r>
                  <a:rPr lang="zh-CN" altLang="en-US" sz="1600" b="0" dirty="0">
                    <a:solidFill>
                      <a:srgbClr val="000000"/>
                    </a:solidFill>
                    <a:latin typeface="Helvetica Neue"/>
                  </a:rPr>
                  <a:t>时，说明完全正确</a:t>
                </a:r>
                <a:r>
                  <a:rPr lang="en-US" altLang="zh-CN" sz="1600" b="0" dirty="0">
                    <a:solidFill>
                      <a:srgbClr val="000000"/>
                    </a:solidFill>
                    <a:latin typeface="Helvetica Neue"/>
                  </a:rPr>
                  <a:t>. </a:t>
                </a:r>
              </a:p>
              <a:p>
                <a:pPr marL="0" indent="457200" algn="just">
                  <a:lnSpc>
                    <a:spcPct val="140000"/>
                  </a:lnSpc>
                  <a:spcBef>
                    <a:spcPts val="0"/>
                  </a:spcBef>
                  <a:buNone/>
                </a:pPr>
                <a:endParaRPr lang="en-US" altLang="zh-CN" sz="1600" dirty="0">
                  <a:solidFill>
                    <a:srgbClr val="000000"/>
                  </a:solidFill>
                  <a:latin typeface="Helvetica Neue"/>
                </a:endParaRPr>
              </a:p>
            </p:txBody>
          </p:sp>
        </mc:Choice>
        <mc:Fallback xmlns="">
          <p:sp>
            <p:nvSpPr>
              <p:cNvPr id="3" name="内容占位符 2">
                <a:extLst>
                  <a:ext uri="{FF2B5EF4-FFF2-40B4-BE49-F238E27FC236}">
                    <a16:creationId xmlns:a16="http://schemas.microsoft.com/office/drawing/2014/main" id="{8B8833F6-5899-449D-817D-27817D6DF488}"/>
                  </a:ext>
                </a:extLst>
              </p:cNvPr>
              <p:cNvSpPr>
                <a:spLocks noGrp="1" noRot="1" noChangeAspect="1" noMove="1" noResize="1" noEditPoints="1" noAdjustHandles="1" noChangeArrowheads="1" noChangeShapeType="1" noTextEdit="1"/>
              </p:cNvSpPr>
              <p:nvPr>
                <p:ph idx="1"/>
              </p:nvPr>
            </p:nvSpPr>
            <p:spPr>
              <a:xfrm>
                <a:off x="938089" y="1544532"/>
                <a:ext cx="10337932" cy="3818685"/>
              </a:xfrm>
              <a:blipFill>
                <a:blip r:embed="rId2"/>
                <a:stretch>
                  <a:fillRect l="-177" r="-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9453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3.1 </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与</a:t>
            </a:r>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AutoencoderLSTM</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的对比</a:t>
            </a:r>
          </a:p>
        </p:txBody>
      </p:sp>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411872"/>
            <a:ext cx="10337932" cy="1184455"/>
          </a:xfrm>
        </p:spPr>
        <p:txBody>
          <a:bodyPr/>
          <a:lstStyle/>
          <a:p>
            <a:pPr marL="0" indent="457200" algn="just">
              <a:lnSpc>
                <a:spcPct val="140000"/>
              </a:lnSpc>
              <a:spcBef>
                <a:spcPts val="0"/>
              </a:spcBef>
              <a:buNone/>
            </a:pPr>
            <a:r>
              <a:rPr lang="zh-CN" altLang="en-US" sz="1600" dirty="0">
                <a:solidFill>
                  <a:srgbClr val="000000"/>
                </a:solidFill>
                <a:latin typeface="Helvetica Neue"/>
              </a:rPr>
              <a:t>从预测结果看到，</a:t>
            </a:r>
            <a:r>
              <a:rPr lang="en-US" altLang="zh-CN" sz="1600" b="1" dirty="0">
                <a:solidFill>
                  <a:srgbClr val="C00000"/>
                </a:solidFill>
                <a:latin typeface="Helvetica Neue"/>
              </a:rPr>
              <a:t>AutoencoderLSTM</a:t>
            </a:r>
            <a:r>
              <a:rPr lang="zh-CN" altLang="en-US" sz="1600" b="1" dirty="0">
                <a:solidFill>
                  <a:srgbClr val="C00000"/>
                </a:solidFill>
                <a:latin typeface="Helvetica Neue"/>
              </a:rPr>
              <a:t>只能学习获得压强场的大致分布信息</a:t>
            </a:r>
            <a:r>
              <a:rPr lang="zh-CN" altLang="en-US" sz="1600" dirty="0">
                <a:solidFill>
                  <a:srgbClr val="000000"/>
                </a:solidFill>
                <a:latin typeface="Helvetica Neue"/>
              </a:rPr>
              <a:t>，其对压强场的</a:t>
            </a:r>
            <a:r>
              <a:rPr lang="zh-CN" altLang="en-US" sz="1600" b="1" dirty="0">
                <a:solidFill>
                  <a:srgbClr val="C00000"/>
                </a:solidFill>
                <a:latin typeface="Helvetica Neue"/>
              </a:rPr>
              <a:t>预测存在大量噪声，压强场的解码是不准确的</a:t>
            </a:r>
            <a:r>
              <a:rPr lang="en-US" altLang="zh-CN" sz="1600" dirty="0">
                <a:solidFill>
                  <a:srgbClr val="000000"/>
                </a:solidFill>
                <a:latin typeface="Helvetica Neue"/>
              </a:rPr>
              <a:t>. </a:t>
            </a:r>
            <a:r>
              <a:rPr lang="zh-CN" altLang="en-US" sz="1600" dirty="0">
                <a:solidFill>
                  <a:srgbClr val="000000"/>
                </a:solidFill>
                <a:latin typeface="Helvetica Neue"/>
              </a:rPr>
              <a:t>我们无法从含有大量噪点的分布中判断模型是否正确预测了未来压强场的分布</a:t>
            </a:r>
            <a:endParaRPr lang="en-US" altLang="zh-CN" sz="1600" dirty="0">
              <a:solidFill>
                <a:srgbClr val="000000"/>
              </a:solidFill>
              <a:latin typeface="Helvetica Neue"/>
            </a:endParaRPr>
          </a:p>
        </p:txBody>
      </p:sp>
      <p:pic>
        <p:nvPicPr>
          <p:cNvPr id="4" name="Picture 2">
            <a:extLst>
              <a:ext uri="{FF2B5EF4-FFF2-40B4-BE49-F238E27FC236}">
                <a16:creationId xmlns:a16="http://schemas.microsoft.com/office/drawing/2014/main" id="{65C794D9-AEF7-4F51-BB3A-05AB8C32A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550059" y="5110182"/>
            <a:ext cx="7409168" cy="12374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D797BD41-87A7-4123-85DD-CC1F19246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550059" y="3872732"/>
            <a:ext cx="7409167" cy="12374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175E06B-25E9-4681-9663-E9EA3C20E6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550059" y="2649322"/>
            <a:ext cx="7409167" cy="12374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A0803A1-E936-409F-9E6E-740BF714CE1F}"/>
                  </a:ext>
                </a:extLst>
              </p:cNvPr>
              <p:cNvSpPr txBox="1"/>
              <p:nvPr/>
            </p:nvSpPr>
            <p:spPr>
              <a:xfrm>
                <a:off x="9281989" y="3161252"/>
                <a:ext cx="1671268" cy="523220"/>
              </a:xfrm>
              <a:prstGeom prst="rect">
                <a:avLst/>
              </a:prstGeom>
              <a:noFill/>
            </p:spPr>
            <p:txBody>
              <a:bodyPr wrap="square">
                <a:spAutoFit/>
              </a:bodyPr>
              <a:lstStyle/>
              <a:p>
                <a:pPr algn="ctr"/>
                <a:r>
                  <a:rPr lang="zh-CN" altLang="en-US" sz="1400" b="1" dirty="0">
                    <a:solidFill>
                      <a:srgbClr val="C00000"/>
                    </a:solidFill>
                    <a:latin typeface="Helvetica Neue"/>
                  </a:rPr>
                  <a:t>提供给模型的历史序列，即</a:t>
                </a:r>
                <a14:m>
                  <m:oMath xmlns:m="http://schemas.openxmlformats.org/officeDocument/2006/math">
                    <m:r>
                      <a:rPr lang="en-US" altLang="zh-CN" sz="1400" b="1" i="1" dirty="0" smtClean="0">
                        <a:solidFill>
                          <a:srgbClr val="C00000"/>
                        </a:solidFill>
                        <a:latin typeface="Cambria Math" panose="02040503050406030204" pitchFamily="18" charset="0"/>
                      </a:rPr>
                      <m:t>𝑿</m:t>
                    </m:r>
                    <m:r>
                      <a:rPr lang="en-US" altLang="zh-CN" sz="1400" b="1" i="1" dirty="0" smtClean="0">
                        <a:solidFill>
                          <a:srgbClr val="C00000"/>
                        </a:solidFill>
                        <a:latin typeface="Cambria Math" panose="02040503050406030204" pitchFamily="18" charset="0"/>
                      </a:rPr>
                      <m:t>_</m:t>
                    </m:r>
                    <m:r>
                      <a:rPr lang="en-US" altLang="zh-CN" sz="1400" b="1" i="1" dirty="0" smtClean="0">
                        <a:solidFill>
                          <a:srgbClr val="C00000"/>
                        </a:solidFill>
                        <a:latin typeface="Cambria Math" panose="02040503050406030204" pitchFamily="18" charset="0"/>
                      </a:rPr>
                      <m:t>𝒕𝒆𝒔𝒕</m:t>
                    </m:r>
                  </m:oMath>
                </a14:m>
                <a:endParaRPr lang="zh-CN" altLang="en-US" sz="1400" dirty="0"/>
              </a:p>
            </p:txBody>
          </p:sp>
        </mc:Choice>
        <mc:Fallback xmlns="">
          <p:sp>
            <p:nvSpPr>
              <p:cNvPr id="8" name="文本框 7">
                <a:extLst>
                  <a:ext uri="{FF2B5EF4-FFF2-40B4-BE49-F238E27FC236}">
                    <a16:creationId xmlns:a16="http://schemas.microsoft.com/office/drawing/2014/main" id="{0A0803A1-E936-409F-9E6E-740BF714CE1F}"/>
                  </a:ext>
                </a:extLst>
              </p:cNvPr>
              <p:cNvSpPr txBox="1">
                <a:spLocks noRot="1" noChangeAspect="1" noMove="1" noResize="1" noEditPoints="1" noAdjustHandles="1" noChangeArrowheads="1" noChangeShapeType="1" noTextEdit="1"/>
              </p:cNvSpPr>
              <p:nvPr/>
            </p:nvSpPr>
            <p:spPr>
              <a:xfrm>
                <a:off x="9281989" y="3161252"/>
                <a:ext cx="1671268" cy="523220"/>
              </a:xfrm>
              <a:prstGeom prst="rect">
                <a:avLst/>
              </a:prstGeom>
              <a:blipFill>
                <a:blip r:embed="rId5"/>
                <a:stretch>
                  <a:fillRect t="-2353" b="-1176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2F301982-EF6B-4FF8-AFD1-32B0CFAF97BD}"/>
              </a:ext>
            </a:extLst>
          </p:cNvPr>
          <p:cNvSpPr txBox="1"/>
          <p:nvPr/>
        </p:nvSpPr>
        <p:spPr>
          <a:xfrm>
            <a:off x="9281989" y="4364480"/>
            <a:ext cx="1671268" cy="523220"/>
          </a:xfrm>
          <a:prstGeom prst="rect">
            <a:avLst/>
          </a:prstGeom>
          <a:noFill/>
        </p:spPr>
        <p:txBody>
          <a:bodyPr wrap="square">
            <a:spAutoFit/>
          </a:bodyPr>
          <a:lstStyle/>
          <a:p>
            <a:pPr algn="ctr"/>
            <a:r>
              <a:rPr lang="zh-CN" altLang="en-US" sz="1400" b="1" dirty="0">
                <a:solidFill>
                  <a:srgbClr val="C00000"/>
                </a:solidFill>
                <a:latin typeface="Helvetica Neue"/>
              </a:rPr>
              <a:t>待预测的真实数据</a:t>
            </a:r>
            <a:endParaRPr lang="en-US" altLang="zh-CN" sz="1400" b="1" dirty="0">
              <a:solidFill>
                <a:srgbClr val="C00000"/>
              </a:solidFill>
              <a:latin typeface="Helvetica Neue"/>
            </a:endParaRPr>
          </a:p>
          <a:p>
            <a:pPr algn="ctr"/>
            <a:r>
              <a:rPr lang="zh-CN" altLang="en-US" sz="1400" b="1" dirty="0">
                <a:solidFill>
                  <a:srgbClr val="C00000"/>
                </a:solidFill>
                <a:latin typeface="Helvetica Neue"/>
              </a:rPr>
              <a:t>即</a:t>
            </a:r>
            <a:r>
              <a:rPr lang="en-US" altLang="zh-CN" sz="1400" b="1" dirty="0">
                <a:solidFill>
                  <a:srgbClr val="C00000"/>
                </a:solidFill>
                <a:latin typeface="Helvetica Neue"/>
              </a:rPr>
              <a:t>Ground Truth</a:t>
            </a:r>
            <a:endParaRPr lang="zh-CN" altLang="en-US" sz="1400" dirty="0"/>
          </a:p>
        </p:txBody>
      </p:sp>
      <p:sp>
        <p:nvSpPr>
          <p:cNvPr id="10" name="文本框 9">
            <a:extLst>
              <a:ext uri="{FF2B5EF4-FFF2-40B4-BE49-F238E27FC236}">
                <a16:creationId xmlns:a16="http://schemas.microsoft.com/office/drawing/2014/main" id="{CD4A004A-C4BF-4B9D-9E71-7A14060A55D3}"/>
              </a:ext>
            </a:extLst>
          </p:cNvPr>
          <p:cNvSpPr txBox="1"/>
          <p:nvPr/>
        </p:nvSpPr>
        <p:spPr>
          <a:xfrm>
            <a:off x="9222470" y="5561571"/>
            <a:ext cx="1790305" cy="523220"/>
          </a:xfrm>
          <a:prstGeom prst="rect">
            <a:avLst/>
          </a:prstGeom>
          <a:noFill/>
        </p:spPr>
        <p:txBody>
          <a:bodyPr wrap="square">
            <a:spAutoFit/>
          </a:bodyPr>
          <a:lstStyle/>
          <a:p>
            <a:pPr algn="ctr"/>
            <a:r>
              <a:rPr lang="en-US" altLang="zh-CN" sz="1400" b="1" dirty="0">
                <a:solidFill>
                  <a:srgbClr val="C00000"/>
                </a:solidFill>
                <a:latin typeface="Helvetica Neue"/>
              </a:rPr>
              <a:t>AutoencoderLSTM</a:t>
            </a:r>
          </a:p>
          <a:p>
            <a:pPr algn="ctr"/>
            <a:r>
              <a:rPr lang="zh-CN" altLang="en-US" sz="1400" b="1" dirty="0">
                <a:solidFill>
                  <a:srgbClr val="C00000"/>
                </a:solidFill>
                <a:latin typeface="Helvetica Neue"/>
              </a:rPr>
              <a:t>的预测结果</a:t>
            </a:r>
            <a:endParaRPr lang="zh-CN" altLang="en-US" sz="1400" dirty="0"/>
          </a:p>
        </p:txBody>
      </p:sp>
    </p:spTree>
    <p:extLst>
      <p:ext uri="{BB962C8B-B14F-4D97-AF65-F5344CB8AC3E}">
        <p14:creationId xmlns:p14="http://schemas.microsoft.com/office/powerpoint/2010/main" val="4046208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3.2 Baseline</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预测效果评估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411872"/>
                <a:ext cx="10337932" cy="1184455"/>
              </a:xfrm>
            </p:spPr>
            <p:txBody>
              <a:bodyPr/>
              <a:lstStyle/>
              <a:p>
                <a:pPr marL="0" indent="457200" algn="just">
                  <a:lnSpc>
                    <a:spcPct val="140000"/>
                  </a:lnSpc>
                  <a:spcBef>
                    <a:spcPts val="0"/>
                  </a:spcBef>
                  <a:buNone/>
                </a:pPr>
                <a:r>
                  <a:rPr lang="en-US" altLang="zh-CN" sz="1600" b="1" dirty="0">
                    <a:solidFill>
                      <a:srgbClr val="C00000"/>
                    </a:solidFill>
                    <a:latin typeface="Helvetica Neue"/>
                  </a:rPr>
                  <a:t>GAN</a:t>
                </a:r>
                <a:r>
                  <a:rPr lang="zh-CN" altLang="en-US" sz="1600" b="1" dirty="0">
                    <a:solidFill>
                      <a:srgbClr val="C00000"/>
                    </a:solidFill>
                    <a:latin typeface="Helvetica Neue"/>
                  </a:rPr>
                  <a:t>的生成器</a:t>
                </a:r>
                <a14:m>
                  <m:oMath xmlns:m="http://schemas.openxmlformats.org/officeDocument/2006/math">
                    <m:r>
                      <a:rPr lang="en-US" altLang="zh-CN" sz="1600" b="1" i="1" smtClean="0">
                        <a:solidFill>
                          <a:srgbClr val="C00000"/>
                        </a:solidFill>
                        <a:latin typeface="Cambria Math" panose="02040503050406030204" pitchFamily="18" charset="0"/>
                      </a:rPr>
                      <m:t>𝑮</m:t>
                    </m:r>
                  </m:oMath>
                </a14:m>
                <a:r>
                  <a:rPr lang="zh-CN" altLang="en-US" sz="1600" b="1" dirty="0">
                    <a:solidFill>
                      <a:srgbClr val="C00000"/>
                    </a:solidFill>
                    <a:latin typeface="Helvetica Neue"/>
                  </a:rPr>
                  <a:t>为</a:t>
                </a:r>
                <a:r>
                  <a:rPr lang="en-US" altLang="zh-CN" sz="1600" b="1" dirty="0">
                    <a:solidFill>
                      <a:srgbClr val="C00000"/>
                    </a:solidFill>
                    <a:latin typeface="Helvetica Neue"/>
                  </a:rPr>
                  <a:t>GAN-LSTM</a:t>
                </a:r>
                <a:r>
                  <a:rPr lang="zh-CN" altLang="en-US" sz="1600" b="1" dirty="0">
                    <a:solidFill>
                      <a:srgbClr val="C00000"/>
                    </a:solidFill>
                    <a:latin typeface="Helvetica Neue"/>
                  </a:rPr>
                  <a:t>提供了良好的解码器，它能正确并精准地表达压强场的分布特征</a:t>
                </a:r>
                <a:r>
                  <a:rPr lang="zh-CN" altLang="en-US" sz="1600" dirty="0">
                    <a:solidFill>
                      <a:srgbClr val="000000"/>
                    </a:solidFill>
                    <a:latin typeface="Helvetica Neue"/>
                  </a:rPr>
                  <a:t>，而不像</a:t>
                </a:r>
                <a:r>
                  <a:rPr lang="en-US" altLang="zh-CN" sz="1600" dirty="0">
                    <a:solidFill>
                      <a:srgbClr val="000000"/>
                    </a:solidFill>
                    <a:latin typeface="Helvetica Neue"/>
                  </a:rPr>
                  <a:t>AutoencoderLSTM</a:t>
                </a:r>
                <a:r>
                  <a:rPr lang="zh-CN" altLang="en-US" sz="1600" dirty="0">
                    <a:solidFill>
                      <a:srgbClr val="000000"/>
                    </a:solidFill>
                    <a:latin typeface="Helvetica Neue"/>
                  </a:rPr>
                  <a:t>会生成含有大量噪声的预测</a:t>
                </a:r>
                <a:r>
                  <a:rPr lang="en-US" altLang="zh-CN" sz="1600" dirty="0">
                    <a:solidFill>
                      <a:srgbClr val="000000"/>
                    </a:solidFill>
                    <a:latin typeface="Helvetica Neue"/>
                  </a:rPr>
                  <a:t>. </a:t>
                </a:r>
                <a:r>
                  <a:rPr lang="zh-CN" altLang="en-US" sz="1600" dirty="0">
                    <a:solidFill>
                      <a:srgbClr val="000000"/>
                    </a:solidFill>
                    <a:latin typeface="Helvetica Neue"/>
                  </a:rPr>
                  <a:t>未来的预测结果与</a:t>
                </a:r>
                <a:r>
                  <a:rPr lang="en-US" altLang="zh-CN" sz="1600" dirty="0">
                    <a:solidFill>
                      <a:srgbClr val="000000"/>
                    </a:solidFill>
                    <a:latin typeface="Helvetica Neue"/>
                  </a:rPr>
                  <a:t>Ground Truth</a:t>
                </a:r>
                <a:r>
                  <a:rPr lang="zh-CN" altLang="en-US" sz="1600" dirty="0">
                    <a:solidFill>
                      <a:srgbClr val="000000"/>
                    </a:solidFill>
                    <a:latin typeface="Helvetica Neue"/>
                  </a:rPr>
                  <a:t>的对比看到，</a:t>
                </a:r>
                <a:r>
                  <a:rPr lang="en-US" altLang="zh-CN" sz="1600" b="1" dirty="0">
                    <a:solidFill>
                      <a:srgbClr val="C00000"/>
                    </a:solidFill>
                    <a:latin typeface="Helvetica Neue"/>
                  </a:rPr>
                  <a:t>GAN-LSTM</a:t>
                </a:r>
                <a:r>
                  <a:rPr lang="zh-CN" altLang="en-US" sz="1600" b="1" dirty="0">
                    <a:solidFill>
                      <a:srgbClr val="C00000"/>
                    </a:solidFill>
                    <a:latin typeface="Helvetica Neue"/>
                  </a:rPr>
                  <a:t>模型的预测能正确地表示未来压强场的分布特征</a:t>
                </a:r>
                <a:endParaRPr lang="en-US" altLang="zh-CN" sz="1600" b="1" dirty="0">
                  <a:solidFill>
                    <a:srgbClr val="C00000"/>
                  </a:solidFill>
                  <a:latin typeface="Helvetica Neue"/>
                </a:endParaRPr>
              </a:p>
            </p:txBody>
          </p:sp>
        </mc:Choice>
        <mc:Fallback xmlns="">
          <p:sp>
            <p:nvSpPr>
              <p:cNvPr id="3" name="内容占位符 2">
                <a:extLst>
                  <a:ext uri="{FF2B5EF4-FFF2-40B4-BE49-F238E27FC236}">
                    <a16:creationId xmlns:a16="http://schemas.microsoft.com/office/drawing/2014/main" id="{8B8833F6-5899-449D-817D-27817D6DF488}"/>
                  </a:ext>
                </a:extLst>
              </p:cNvPr>
              <p:cNvSpPr>
                <a:spLocks noGrp="1" noRot="1" noChangeAspect="1" noMove="1" noResize="1" noEditPoints="1" noAdjustHandles="1" noChangeArrowheads="1" noChangeShapeType="1" noTextEdit="1"/>
              </p:cNvSpPr>
              <p:nvPr>
                <p:ph idx="1"/>
              </p:nvPr>
            </p:nvSpPr>
            <p:spPr>
              <a:xfrm>
                <a:off x="938089" y="1411872"/>
                <a:ext cx="10337932" cy="1184455"/>
              </a:xfrm>
              <a:blipFill>
                <a:blip r:embed="rId2"/>
                <a:stretch>
                  <a:fillRect l="-177" r="-118" b="-3093"/>
                </a:stretch>
              </a:blipFill>
            </p:spPr>
            <p:txBody>
              <a:bodyPr/>
              <a:lstStyle/>
              <a:p>
                <a:r>
                  <a:rPr lang="zh-CN" altLang="en-US">
                    <a:noFill/>
                  </a:rPr>
                  <a:t> </a:t>
                </a:r>
              </a:p>
            </p:txBody>
          </p:sp>
        </mc:Fallback>
      </mc:AlternateContent>
      <p:pic>
        <p:nvPicPr>
          <p:cNvPr id="7" name="Picture 2">
            <a:extLst>
              <a:ext uri="{FF2B5EF4-FFF2-40B4-BE49-F238E27FC236}">
                <a16:creationId xmlns:a16="http://schemas.microsoft.com/office/drawing/2014/main" id="{7E982CCE-AFA4-473B-B753-3B51F5475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550059" y="5110181"/>
            <a:ext cx="7409167" cy="1237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96DDF850-AEFD-4D6C-A808-4B6222BDF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550059" y="3872732"/>
            <a:ext cx="7409167" cy="12374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0C28F790-ABC1-496A-B263-08C30059C9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550059" y="2635282"/>
            <a:ext cx="7409167" cy="12374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A6F0B3F-FDC8-4149-BC17-51B312947B18}"/>
                  </a:ext>
                </a:extLst>
              </p:cNvPr>
              <p:cNvSpPr txBox="1"/>
              <p:nvPr/>
            </p:nvSpPr>
            <p:spPr>
              <a:xfrm>
                <a:off x="9281989" y="3161252"/>
                <a:ext cx="1671268" cy="523220"/>
              </a:xfrm>
              <a:prstGeom prst="rect">
                <a:avLst/>
              </a:prstGeom>
              <a:noFill/>
            </p:spPr>
            <p:txBody>
              <a:bodyPr wrap="square">
                <a:spAutoFit/>
              </a:bodyPr>
              <a:lstStyle/>
              <a:p>
                <a:pPr algn="ctr"/>
                <a:r>
                  <a:rPr lang="zh-CN" altLang="en-US" sz="1400" b="1" dirty="0">
                    <a:solidFill>
                      <a:srgbClr val="C00000"/>
                    </a:solidFill>
                    <a:latin typeface="Helvetica Neue"/>
                  </a:rPr>
                  <a:t>提供给模型的历史序列，即</a:t>
                </a:r>
                <a14:m>
                  <m:oMath xmlns:m="http://schemas.openxmlformats.org/officeDocument/2006/math">
                    <m:r>
                      <a:rPr lang="en-US" altLang="zh-CN" sz="1400" b="1" i="1" dirty="0" smtClean="0">
                        <a:solidFill>
                          <a:srgbClr val="C00000"/>
                        </a:solidFill>
                        <a:latin typeface="Cambria Math" panose="02040503050406030204" pitchFamily="18" charset="0"/>
                      </a:rPr>
                      <m:t>𝑿</m:t>
                    </m:r>
                    <m:r>
                      <a:rPr lang="en-US" altLang="zh-CN" sz="1400" b="1" i="1" dirty="0" smtClean="0">
                        <a:solidFill>
                          <a:srgbClr val="C00000"/>
                        </a:solidFill>
                        <a:latin typeface="Cambria Math" panose="02040503050406030204" pitchFamily="18" charset="0"/>
                      </a:rPr>
                      <m:t>_</m:t>
                    </m:r>
                    <m:r>
                      <a:rPr lang="en-US" altLang="zh-CN" sz="1400" b="1" i="1" dirty="0" smtClean="0">
                        <a:solidFill>
                          <a:srgbClr val="C00000"/>
                        </a:solidFill>
                        <a:latin typeface="Cambria Math" panose="02040503050406030204" pitchFamily="18" charset="0"/>
                      </a:rPr>
                      <m:t>𝒕𝒆𝒔𝒕</m:t>
                    </m:r>
                  </m:oMath>
                </a14:m>
                <a:endParaRPr lang="zh-CN" altLang="en-US" sz="1400" dirty="0"/>
              </a:p>
            </p:txBody>
          </p:sp>
        </mc:Choice>
        <mc:Fallback xmlns="">
          <p:sp>
            <p:nvSpPr>
              <p:cNvPr id="10" name="文本框 9">
                <a:extLst>
                  <a:ext uri="{FF2B5EF4-FFF2-40B4-BE49-F238E27FC236}">
                    <a16:creationId xmlns:a16="http://schemas.microsoft.com/office/drawing/2014/main" id="{FA6F0B3F-FDC8-4149-BC17-51B312947B18}"/>
                  </a:ext>
                </a:extLst>
              </p:cNvPr>
              <p:cNvSpPr txBox="1">
                <a:spLocks noRot="1" noChangeAspect="1" noMove="1" noResize="1" noEditPoints="1" noAdjustHandles="1" noChangeArrowheads="1" noChangeShapeType="1" noTextEdit="1"/>
              </p:cNvSpPr>
              <p:nvPr/>
            </p:nvSpPr>
            <p:spPr>
              <a:xfrm>
                <a:off x="9281989" y="3161252"/>
                <a:ext cx="1671268" cy="523220"/>
              </a:xfrm>
              <a:prstGeom prst="rect">
                <a:avLst/>
              </a:prstGeom>
              <a:blipFill>
                <a:blip r:embed="rId6"/>
                <a:stretch>
                  <a:fillRect t="-2353" b="-11765"/>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A95147E-6BCE-4D7B-A6BA-F7347A077E2D}"/>
              </a:ext>
            </a:extLst>
          </p:cNvPr>
          <p:cNvSpPr txBox="1"/>
          <p:nvPr/>
        </p:nvSpPr>
        <p:spPr>
          <a:xfrm>
            <a:off x="9281989" y="4364480"/>
            <a:ext cx="1671268" cy="523220"/>
          </a:xfrm>
          <a:prstGeom prst="rect">
            <a:avLst/>
          </a:prstGeom>
          <a:noFill/>
        </p:spPr>
        <p:txBody>
          <a:bodyPr wrap="square">
            <a:spAutoFit/>
          </a:bodyPr>
          <a:lstStyle/>
          <a:p>
            <a:pPr algn="ctr"/>
            <a:r>
              <a:rPr lang="zh-CN" altLang="en-US" sz="1400" b="1" dirty="0">
                <a:solidFill>
                  <a:srgbClr val="C00000"/>
                </a:solidFill>
                <a:latin typeface="Helvetica Neue"/>
              </a:rPr>
              <a:t>待预测的真实数据</a:t>
            </a:r>
            <a:endParaRPr lang="en-US" altLang="zh-CN" sz="1400" b="1" dirty="0">
              <a:solidFill>
                <a:srgbClr val="C00000"/>
              </a:solidFill>
              <a:latin typeface="Helvetica Neue"/>
            </a:endParaRPr>
          </a:p>
          <a:p>
            <a:pPr algn="ctr"/>
            <a:r>
              <a:rPr lang="zh-CN" altLang="en-US" sz="1400" b="1" dirty="0">
                <a:solidFill>
                  <a:srgbClr val="C00000"/>
                </a:solidFill>
                <a:latin typeface="Helvetica Neue"/>
              </a:rPr>
              <a:t>即</a:t>
            </a:r>
            <a:r>
              <a:rPr lang="en-US" altLang="zh-CN" sz="1400" b="1" dirty="0">
                <a:solidFill>
                  <a:srgbClr val="C00000"/>
                </a:solidFill>
                <a:latin typeface="Helvetica Neue"/>
              </a:rPr>
              <a:t>Ground Truth</a:t>
            </a:r>
            <a:endParaRPr lang="zh-CN" altLang="en-US" sz="1400" dirty="0"/>
          </a:p>
        </p:txBody>
      </p:sp>
      <p:sp>
        <p:nvSpPr>
          <p:cNvPr id="12" name="文本框 11">
            <a:extLst>
              <a:ext uri="{FF2B5EF4-FFF2-40B4-BE49-F238E27FC236}">
                <a16:creationId xmlns:a16="http://schemas.microsoft.com/office/drawing/2014/main" id="{47BD6F1A-6AB5-4D36-963D-E52AFEB3ACDB}"/>
              </a:ext>
            </a:extLst>
          </p:cNvPr>
          <p:cNvSpPr txBox="1"/>
          <p:nvPr/>
        </p:nvSpPr>
        <p:spPr>
          <a:xfrm>
            <a:off x="9222470" y="5561571"/>
            <a:ext cx="1790305" cy="523220"/>
          </a:xfrm>
          <a:prstGeom prst="rect">
            <a:avLst/>
          </a:prstGeom>
          <a:noFill/>
        </p:spPr>
        <p:txBody>
          <a:bodyPr wrap="square">
            <a:spAutoFit/>
          </a:bodyPr>
          <a:lstStyle/>
          <a:p>
            <a:pPr algn="ctr"/>
            <a:r>
              <a:rPr lang="en-US" altLang="zh-CN" sz="1400" b="1" dirty="0">
                <a:solidFill>
                  <a:srgbClr val="C00000"/>
                </a:solidFill>
                <a:latin typeface="Helvetica Neue"/>
              </a:rPr>
              <a:t>GAN-LSTM</a:t>
            </a:r>
          </a:p>
          <a:p>
            <a:pPr algn="ctr"/>
            <a:r>
              <a:rPr lang="zh-CN" altLang="en-US" sz="1400" b="1" dirty="0">
                <a:solidFill>
                  <a:srgbClr val="C00000"/>
                </a:solidFill>
                <a:latin typeface="Helvetica Neue"/>
              </a:rPr>
              <a:t>的预测结果</a:t>
            </a:r>
            <a:endParaRPr lang="zh-CN" altLang="en-US" sz="1400" dirty="0"/>
          </a:p>
        </p:txBody>
      </p:sp>
    </p:spTree>
    <p:extLst>
      <p:ext uri="{BB962C8B-B14F-4D97-AF65-F5344CB8AC3E}">
        <p14:creationId xmlns:p14="http://schemas.microsoft.com/office/powerpoint/2010/main" val="574865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4 </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模型调优</a:t>
            </a:r>
          </a:p>
        </p:txBody>
      </p:sp>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544532"/>
            <a:ext cx="10337932" cy="3818685"/>
          </a:xfrm>
        </p:spPr>
        <p:txBody>
          <a:bodyPr/>
          <a:lstStyle/>
          <a:p>
            <a:pPr marL="0" indent="457200" algn="just">
              <a:lnSpc>
                <a:spcPct val="140000"/>
              </a:lnSpc>
              <a:spcBef>
                <a:spcPts val="0"/>
              </a:spcBef>
              <a:buNone/>
            </a:pPr>
            <a:r>
              <a:rPr lang="zh-CN" altLang="en-US" sz="1600" dirty="0">
                <a:solidFill>
                  <a:srgbClr val="000000"/>
                </a:solidFill>
                <a:latin typeface="Helvetica Neue"/>
              </a:rPr>
              <a:t>我们基于</a:t>
            </a:r>
            <a:r>
              <a:rPr lang="en-US" altLang="zh-CN" sz="1600" dirty="0">
                <a:solidFill>
                  <a:srgbClr val="000000"/>
                </a:solidFill>
                <a:latin typeface="Helvetica Neue"/>
              </a:rPr>
              <a:t>GAN-LSTM</a:t>
            </a:r>
            <a:r>
              <a:rPr lang="zh-CN" altLang="en-US" sz="1600" dirty="0">
                <a:solidFill>
                  <a:srgbClr val="000000"/>
                </a:solidFill>
                <a:latin typeface="Helvetica Neue"/>
              </a:rPr>
              <a:t>的</a:t>
            </a:r>
            <a:r>
              <a:rPr lang="en-US" altLang="zh-CN" sz="1600" dirty="0">
                <a:solidFill>
                  <a:srgbClr val="000000"/>
                </a:solidFill>
                <a:latin typeface="Helvetica Neue"/>
              </a:rPr>
              <a:t>Baseline</a:t>
            </a:r>
            <a:r>
              <a:rPr lang="zh-CN" altLang="en-US" sz="1600" dirty="0">
                <a:solidFill>
                  <a:srgbClr val="000000"/>
                </a:solidFill>
                <a:latin typeface="Helvetica Neue"/>
              </a:rPr>
              <a:t>模型，在其基础上讨论其</a:t>
            </a:r>
            <a:r>
              <a:rPr lang="zh-CN" altLang="en-US" sz="1600" b="1" dirty="0">
                <a:solidFill>
                  <a:srgbClr val="7030A0"/>
                </a:solidFill>
                <a:latin typeface="Helvetica Neue"/>
              </a:rPr>
              <a:t>网络设计</a:t>
            </a:r>
            <a:r>
              <a:rPr lang="zh-CN" altLang="en-US" sz="1600" dirty="0">
                <a:solidFill>
                  <a:srgbClr val="000000"/>
                </a:solidFill>
                <a:latin typeface="Helvetica Neue"/>
              </a:rPr>
              <a:t>、</a:t>
            </a:r>
            <a:r>
              <a:rPr lang="zh-CN" altLang="en-US" sz="1600" b="1" dirty="0">
                <a:solidFill>
                  <a:srgbClr val="7030A0"/>
                </a:solidFill>
                <a:latin typeface="Helvetica Neue"/>
              </a:rPr>
              <a:t>配置</a:t>
            </a:r>
            <a:r>
              <a:rPr lang="zh-CN" altLang="en-US" sz="1600" dirty="0">
                <a:solidFill>
                  <a:srgbClr val="000000"/>
                </a:solidFill>
                <a:latin typeface="Helvetica Neue"/>
              </a:rPr>
              <a:t>和</a:t>
            </a:r>
            <a:r>
              <a:rPr lang="zh-CN" altLang="en-US" sz="1600" b="1" dirty="0">
                <a:solidFill>
                  <a:srgbClr val="7030A0"/>
                </a:solidFill>
                <a:latin typeface="Helvetica Neue"/>
              </a:rPr>
              <a:t>训练</a:t>
            </a:r>
            <a:r>
              <a:rPr lang="zh-CN" altLang="en-US" sz="1600" dirty="0">
                <a:solidFill>
                  <a:srgbClr val="000000"/>
                </a:solidFill>
                <a:latin typeface="Helvetica Neue"/>
              </a:rPr>
              <a:t>方面的调优工作</a:t>
            </a:r>
            <a:r>
              <a:rPr lang="en-US" altLang="zh-CN" sz="1600" dirty="0">
                <a:solidFill>
                  <a:srgbClr val="000000"/>
                </a:solidFill>
                <a:latin typeface="Helvetica Neue"/>
              </a:rPr>
              <a:t>.</a:t>
            </a:r>
            <a:r>
              <a:rPr lang="zh-CN" altLang="en-US" sz="1600" dirty="0">
                <a:solidFill>
                  <a:srgbClr val="000000"/>
                </a:solidFill>
                <a:latin typeface="Helvetica Neue"/>
              </a:rPr>
              <a:t>我们将主要从</a:t>
            </a:r>
            <a:r>
              <a:rPr lang="zh-CN" altLang="en-US" sz="1600" b="1" dirty="0">
                <a:solidFill>
                  <a:srgbClr val="C00000"/>
                </a:solidFill>
                <a:latin typeface="Helvetica Neue"/>
              </a:rPr>
              <a:t>编码器结构、</a:t>
            </a:r>
            <a:r>
              <a:rPr lang="en-US" altLang="zh-CN" sz="1600" b="1" dirty="0">
                <a:solidFill>
                  <a:srgbClr val="C00000"/>
                </a:solidFill>
                <a:latin typeface="Helvetica Neue"/>
              </a:rPr>
              <a:t>LSTM</a:t>
            </a:r>
            <a:r>
              <a:rPr lang="zh-CN" altLang="en-US" sz="1600" b="1" dirty="0">
                <a:solidFill>
                  <a:srgbClr val="C00000"/>
                </a:solidFill>
                <a:latin typeface="Helvetica Neue"/>
              </a:rPr>
              <a:t>隐藏层数量、学习率、优化器、所提供的历史信息长度</a:t>
            </a:r>
            <a:r>
              <a:rPr lang="en-US" altLang="zh-CN" sz="1600" b="1" dirty="0">
                <a:solidFill>
                  <a:srgbClr val="C00000"/>
                </a:solidFill>
                <a:latin typeface="Helvetica Neue"/>
              </a:rPr>
              <a:t>(</a:t>
            </a:r>
            <a:r>
              <a:rPr lang="en-US" altLang="zh-CN" sz="1600" b="1" dirty="0" err="1">
                <a:solidFill>
                  <a:srgbClr val="C00000"/>
                </a:solidFill>
                <a:latin typeface="Helvetica Neue"/>
              </a:rPr>
              <a:t>num_steps</a:t>
            </a:r>
            <a:r>
              <a:rPr lang="en-US" altLang="zh-CN" sz="1600" b="1" dirty="0">
                <a:solidFill>
                  <a:srgbClr val="C00000"/>
                </a:solidFill>
                <a:latin typeface="Helvetica Neue"/>
              </a:rPr>
              <a:t>)</a:t>
            </a:r>
            <a:r>
              <a:rPr lang="zh-CN" altLang="en-US" sz="1600" b="1" dirty="0">
                <a:solidFill>
                  <a:srgbClr val="C00000"/>
                </a:solidFill>
                <a:latin typeface="Helvetica Neue"/>
              </a:rPr>
              <a:t>、训练序列生成方式</a:t>
            </a:r>
            <a:r>
              <a:rPr lang="zh-CN" altLang="en-US" sz="1600" dirty="0">
                <a:solidFill>
                  <a:srgbClr val="000000"/>
                </a:solidFill>
                <a:latin typeface="Helvetica Neue"/>
              </a:rPr>
              <a:t>讨论网络调优</a:t>
            </a:r>
            <a:r>
              <a:rPr lang="en-US" altLang="zh-CN" sz="1600" dirty="0">
                <a:solidFill>
                  <a:srgbClr val="000000"/>
                </a:solidFill>
                <a:latin typeface="Helvetica Neue"/>
              </a:rPr>
              <a:t>. </a:t>
            </a:r>
          </a:p>
          <a:p>
            <a:pPr marL="0" indent="457200" algn="just">
              <a:lnSpc>
                <a:spcPct val="140000"/>
              </a:lnSpc>
              <a:spcBef>
                <a:spcPts val="0"/>
              </a:spcBef>
              <a:buNone/>
            </a:pPr>
            <a:r>
              <a:rPr lang="zh-CN" altLang="en-US" sz="1600" b="1" dirty="0">
                <a:solidFill>
                  <a:srgbClr val="7030A0"/>
                </a:solidFill>
                <a:latin typeface="Helvetica Neue"/>
              </a:rPr>
              <a:t>每次调优，我们均固定其它参数不改变</a:t>
            </a:r>
            <a:r>
              <a:rPr lang="zh-CN" altLang="en-US" sz="1600" dirty="0">
                <a:solidFill>
                  <a:srgbClr val="000000"/>
                </a:solidFill>
                <a:latin typeface="Helvetica Neue"/>
              </a:rPr>
              <a:t>，采用贪心方法寻找最优配置方案</a:t>
            </a:r>
            <a:r>
              <a:rPr lang="en-US" altLang="zh-CN" sz="1600" dirty="0">
                <a:solidFill>
                  <a:srgbClr val="000000"/>
                </a:solidFill>
                <a:latin typeface="Helvetica Neue"/>
              </a:rPr>
              <a:t>. </a:t>
            </a:r>
            <a:r>
              <a:rPr lang="zh-CN" altLang="en-US" sz="1600" dirty="0">
                <a:solidFill>
                  <a:srgbClr val="000000"/>
                </a:solidFill>
                <a:latin typeface="Helvetica Neue"/>
              </a:rPr>
              <a:t>这一部分内容主要是大量的实验结果论述，详见</a:t>
            </a:r>
            <a:r>
              <a:rPr lang="en-US" altLang="zh-CN" sz="1600" dirty="0">
                <a:solidFill>
                  <a:srgbClr val="000000"/>
                </a:solidFill>
                <a:latin typeface="Helvetica Neue"/>
              </a:rPr>
              <a:t>Notebook</a:t>
            </a:r>
            <a:r>
              <a:rPr lang="zh-CN" altLang="en-US" sz="1600" dirty="0">
                <a:solidFill>
                  <a:srgbClr val="000000"/>
                </a:solidFill>
                <a:latin typeface="Helvetica Neue"/>
              </a:rPr>
              <a:t>代码和可视化结果</a:t>
            </a:r>
            <a:r>
              <a:rPr lang="en-US" altLang="zh-CN" sz="1600" dirty="0">
                <a:solidFill>
                  <a:srgbClr val="000000"/>
                </a:solidFill>
                <a:latin typeface="Helvetica Neue"/>
              </a:rPr>
              <a:t>. </a:t>
            </a:r>
          </a:p>
        </p:txBody>
      </p:sp>
    </p:spTree>
    <p:extLst>
      <p:ext uri="{BB962C8B-B14F-4D97-AF65-F5344CB8AC3E}">
        <p14:creationId xmlns:p14="http://schemas.microsoft.com/office/powerpoint/2010/main" val="1218890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5.1 </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实验结论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445038"/>
                <a:ext cx="10337932" cy="4632431"/>
              </a:xfrm>
            </p:spPr>
            <p:txBody>
              <a:bodyPr/>
              <a:lstStyle/>
              <a:p>
                <a:pPr marL="0" indent="457200" algn="just">
                  <a:lnSpc>
                    <a:spcPct val="140000"/>
                  </a:lnSpc>
                  <a:spcBef>
                    <a:spcPts val="0"/>
                  </a:spcBef>
                  <a:buNone/>
                </a:pPr>
                <a:r>
                  <a:rPr lang="zh-CN" altLang="en-US" sz="1600" dirty="0">
                    <a:solidFill>
                      <a:srgbClr val="000000"/>
                    </a:solidFill>
                    <a:latin typeface="Helvetica Neue"/>
                  </a:rPr>
                  <a:t>我们首先利用压强场在不同时刻的分布信息训练了一个对抗生成神经网络</a:t>
                </a:r>
                <a:r>
                  <a:rPr lang="en-US" altLang="zh-CN" sz="1600" dirty="0">
                    <a:solidFill>
                      <a:srgbClr val="000000"/>
                    </a:solidFill>
                    <a:latin typeface="Helvetica Neue"/>
                  </a:rPr>
                  <a:t>(GAN)</a:t>
                </a:r>
                <a:r>
                  <a:rPr lang="zh-CN" altLang="en-US" sz="1600" dirty="0">
                    <a:solidFill>
                      <a:srgbClr val="000000"/>
                    </a:solidFill>
                    <a:latin typeface="Helvetica Neue"/>
                  </a:rPr>
                  <a:t>，然后</a:t>
                </a:r>
                <a:r>
                  <a:rPr lang="zh-CN" altLang="en-US" sz="1600" b="1" dirty="0">
                    <a:solidFill>
                      <a:srgbClr val="C00000"/>
                    </a:solidFill>
                    <a:latin typeface="Helvetica Neue"/>
                  </a:rPr>
                  <a:t>将</a:t>
                </a:r>
                <a:r>
                  <a:rPr lang="en-US" altLang="zh-CN" sz="1600" b="1" dirty="0">
                    <a:solidFill>
                      <a:srgbClr val="C00000"/>
                    </a:solidFill>
                    <a:latin typeface="Helvetica Neue"/>
                  </a:rPr>
                  <a:t>GAN</a:t>
                </a:r>
                <a:r>
                  <a:rPr lang="zh-CN" altLang="en-US" sz="1600" b="1" dirty="0">
                    <a:solidFill>
                      <a:srgbClr val="C00000"/>
                    </a:solidFill>
                    <a:latin typeface="Helvetica Neue"/>
                  </a:rPr>
                  <a:t>模型中的生成器</a:t>
                </a:r>
                <a14:m>
                  <m:oMath xmlns:m="http://schemas.openxmlformats.org/officeDocument/2006/math">
                    <m:r>
                      <a:rPr lang="en-US" altLang="zh-CN" sz="1600" b="1" i="1" smtClean="0">
                        <a:solidFill>
                          <a:srgbClr val="C00000"/>
                        </a:solidFill>
                        <a:latin typeface="Cambria Math" panose="02040503050406030204" pitchFamily="18" charset="0"/>
                      </a:rPr>
                      <m:t>𝑮</m:t>
                    </m:r>
                  </m:oMath>
                </a14:m>
                <a:r>
                  <a:rPr lang="zh-CN" altLang="en-US" sz="1600" b="1" dirty="0">
                    <a:solidFill>
                      <a:srgbClr val="C00000"/>
                    </a:solidFill>
                    <a:latin typeface="Helvetica Neue"/>
                  </a:rPr>
                  <a:t>剥离并冻结训练，与一个</a:t>
                </a:r>
                <a:r>
                  <a:rPr lang="en-US" altLang="zh-CN" sz="1600" b="1" dirty="0">
                    <a:solidFill>
                      <a:srgbClr val="C00000"/>
                    </a:solidFill>
                    <a:latin typeface="Helvetica Neue"/>
                  </a:rPr>
                  <a:t>LSTM</a:t>
                </a:r>
                <a:r>
                  <a:rPr lang="zh-CN" altLang="en-US" sz="1600" b="1" dirty="0">
                    <a:solidFill>
                      <a:srgbClr val="C00000"/>
                    </a:solidFill>
                    <a:latin typeface="Helvetica Neue"/>
                  </a:rPr>
                  <a:t>网络连接得到</a:t>
                </a:r>
                <a:r>
                  <a:rPr lang="en-US" altLang="zh-CN" sz="1600" b="1" dirty="0">
                    <a:solidFill>
                      <a:srgbClr val="C00000"/>
                    </a:solidFill>
                    <a:latin typeface="Helvetica Neue"/>
                  </a:rPr>
                  <a:t>GAN-LSTM</a:t>
                </a:r>
                <a:r>
                  <a:rPr lang="zh-CN" altLang="en-US" sz="1600" b="1" dirty="0">
                    <a:solidFill>
                      <a:srgbClr val="C00000"/>
                    </a:solidFill>
                    <a:latin typeface="Helvetica Neue"/>
                  </a:rPr>
                  <a:t>模型</a:t>
                </a:r>
                <a:r>
                  <a:rPr lang="zh-CN" altLang="en-US" sz="1600" dirty="0">
                    <a:solidFill>
                      <a:srgbClr val="000000"/>
                    </a:solidFill>
                    <a:latin typeface="Helvetica Neue"/>
                  </a:rPr>
                  <a:t>，</a:t>
                </a:r>
                <a:r>
                  <a:rPr lang="en-US" altLang="zh-CN" sz="1600" b="1" dirty="0">
                    <a:solidFill>
                      <a:srgbClr val="C00000"/>
                    </a:solidFill>
                    <a:latin typeface="Helvetica Neue"/>
                  </a:rPr>
                  <a:t>GAN-LSTM</a:t>
                </a:r>
                <a:r>
                  <a:rPr lang="zh-CN" altLang="en-US" sz="1600" b="1" dirty="0">
                    <a:solidFill>
                      <a:srgbClr val="C00000"/>
                    </a:solidFill>
                    <a:latin typeface="Helvetica Neue"/>
                  </a:rPr>
                  <a:t>模型可以用于解决时空序列预测问题</a:t>
                </a:r>
                <a:r>
                  <a:rPr lang="zh-CN" altLang="en-US" sz="1600" dirty="0">
                    <a:solidFill>
                      <a:srgbClr val="000000"/>
                    </a:solidFill>
                    <a:latin typeface="Helvetica Neue"/>
                  </a:rPr>
                  <a:t>，借助</a:t>
                </a:r>
                <a:r>
                  <a:rPr lang="en-US" altLang="zh-CN" sz="1600" dirty="0">
                    <a:solidFill>
                      <a:srgbClr val="000000"/>
                    </a:solidFill>
                    <a:latin typeface="Helvetica Neue"/>
                  </a:rPr>
                  <a:t>GAN</a:t>
                </a:r>
                <a:r>
                  <a:rPr lang="zh-CN" altLang="en-US" sz="1600" dirty="0">
                    <a:solidFill>
                      <a:srgbClr val="000000"/>
                    </a:solidFill>
                    <a:latin typeface="Helvetica Neue"/>
                  </a:rPr>
                  <a:t>模型的生成能力和</a:t>
                </a:r>
                <a:r>
                  <a:rPr lang="en-US" altLang="zh-CN" sz="1600" dirty="0">
                    <a:solidFill>
                      <a:srgbClr val="000000"/>
                    </a:solidFill>
                    <a:latin typeface="Helvetica Neue"/>
                  </a:rPr>
                  <a:t>LSTM</a:t>
                </a:r>
                <a:r>
                  <a:rPr lang="zh-CN" altLang="en-US" sz="1600" dirty="0">
                    <a:solidFill>
                      <a:srgbClr val="000000"/>
                    </a:solidFill>
                    <a:latin typeface="Helvetica Neue"/>
                  </a:rPr>
                  <a:t>模型的时序学习能力，</a:t>
                </a:r>
                <a:r>
                  <a:rPr lang="en-US" altLang="zh-CN" sz="1600" b="1" dirty="0">
                    <a:solidFill>
                      <a:srgbClr val="C00000"/>
                    </a:solidFill>
                    <a:latin typeface="Helvetica Neue"/>
                  </a:rPr>
                  <a:t>GAN-LSTM</a:t>
                </a:r>
                <a:r>
                  <a:rPr lang="zh-CN" altLang="en-US" sz="1600" b="1" dirty="0">
                    <a:solidFill>
                      <a:srgbClr val="C00000"/>
                    </a:solidFill>
                    <a:latin typeface="Helvetica Neue"/>
                  </a:rPr>
                  <a:t>模型的时空序列预测能力相较一般的</a:t>
                </a:r>
                <a:r>
                  <a:rPr lang="en-US" altLang="zh-CN" sz="1600" b="1" dirty="0">
                    <a:solidFill>
                      <a:srgbClr val="C00000"/>
                    </a:solidFill>
                    <a:latin typeface="Helvetica Neue"/>
                  </a:rPr>
                  <a:t>AutoencoderLSTM</a:t>
                </a:r>
                <a:r>
                  <a:rPr lang="zh-CN" altLang="en-US" sz="1600" b="1" dirty="0">
                    <a:solidFill>
                      <a:srgbClr val="C00000"/>
                    </a:solidFill>
                    <a:latin typeface="Helvetica Neue"/>
                  </a:rPr>
                  <a:t>模型提升很大</a:t>
                </a:r>
                <a:r>
                  <a:rPr lang="en-US" altLang="zh-CN" sz="1600" dirty="0">
                    <a:solidFill>
                      <a:srgbClr val="000000"/>
                    </a:solidFill>
                    <a:latin typeface="Helvetica Neue"/>
                  </a:rPr>
                  <a:t>. </a:t>
                </a:r>
                <a:r>
                  <a:rPr lang="zh-CN" altLang="en-US" sz="1600" dirty="0">
                    <a:solidFill>
                      <a:srgbClr val="000000"/>
                    </a:solidFill>
                    <a:latin typeface="Helvetica Neue"/>
                  </a:rPr>
                  <a:t>一些核心结论如下：</a:t>
                </a:r>
                <a:endParaRPr lang="en-US" altLang="zh-CN" sz="1600" dirty="0">
                  <a:solidFill>
                    <a:srgbClr val="000000"/>
                  </a:solidFill>
                  <a:latin typeface="Helvetica Neue"/>
                </a:endParaRPr>
              </a:p>
              <a:p>
                <a:pPr marL="0" indent="0" algn="just">
                  <a:lnSpc>
                    <a:spcPct val="140000"/>
                  </a:lnSpc>
                  <a:spcBef>
                    <a:spcPts val="0"/>
                  </a:spcBef>
                  <a:buNone/>
                </a:pPr>
                <a:r>
                  <a:rPr lang="en-US" altLang="zh-CN" sz="1600" dirty="0">
                    <a:solidFill>
                      <a:srgbClr val="000000"/>
                    </a:solidFill>
                    <a:latin typeface="Helvetica Neue"/>
                  </a:rPr>
                  <a:t>(1)</a:t>
                </a:r>
                <a:r>
                  <a:rPr lang="zh-CN" altLang="en-US" sz="1600" dirty="0">
                    <a:solidFill>
                      <a:srgbClr val="000000"/>
                    </a:solidFill>
                    <a:latin typeface="Helvetica Neue"/>
                  </a:rPr>
                  <a:t> 借助</a:t>
                </a:r>
                <a:r>
                  <a:rPr lang="en-US" altLang="zh-CN" sz="1600" dirty="0">
                    <a:solidFill>
                      <a:srgbClr val="000000"/>
                    </a:solidFill>
                    <a:latin typeface="Helvetica Neue"/>
                  </a:rPr>
                  <a:t>GAN</a:t>
                </a:r>
                <a:r>
                  <a:rPr lang="zh-CN" altLang="en-US" sz="1600" dirty="0">
                    <a:solidFill>
                      <a:srgbClr val="000000"/>
                    </a:solidFill>
                    <a:latin typeface="Helvetica Neue"/>
                  </a:rPr>
                  <a:t>的生成能力对压强场的分布进行建模，</a:t>
                </a:r>
                <a:r>
                  <a:rPr lang="zh-CN" altLang="en-US" sz="1600" dirty="0">
                    <a:solidFill>
                      <a:srgbClr val="7030A0"/>
                    </a:solidFill>
                    <a:latin typeface="Helvetica Neue"/>
                  </a:rPr>
                  <a:t>经过合理设置，</a:t>
                </a:r>
                <a:r>
                  <a:rPr lang="en-US" altLang="zh-CN" sz="1600" dirty="0">
                    <a:solidFill>
                      <a:srgbClr val="7030A0"/>
                    </a:solidFill>
                    <a:latin typeface="Helvetica Neue"/>
                  </a:rPr>
                  <a:t>GAN</a:t>
                </a:r>
                <a:r>
                  <a:rPr lang="zh-CN" altLang="en-US" sz="1600" dirty="0">
                    <a:solidFill>
                      <a:srgbClr val="7030A0"/>
                    </a:solidFill>
                    <a:latin typeface="Helvetica Neue"/>
                  </a:rPr>
                  <a:t>能正确描述压强场的分布</a:t>
                </a:r>
                <a:endParaRPr lang="en-US" altLang="zh-CN" sz="1600" dirty="0">
                  <a:solidFill>
                    <a:srgbClr val="7030A0"/>
                  </a:solidFill>
                  <a:latin typeface="Helvetica Neue"/>
                </a:endParaRPr>
              </a:p>
              <a:p>
                <a:pPr marL="0" indent="0" algn="just">
                  <a:lnSpc>
                    <a:spcPct val="140000"/>
                  </a:lnSpc>
                  <a:spcBef>
                    <a:spcPts val="0"/>
                  </a:spcBef>
                  <a:buNone/>
                </a:pPr>
                <a:r>
                  <a:rPr lang="en-US" altLang="zh-CN" sz="1600" dirty="0">
                    <a:solidFill>
                      <a:schemeClr val="tx1"/>
                    </a:solidFill>
                    <a:latin typeface="Helvetica Neue"/>
                  </a:rPr>
                  <a:t>(2) </a:t>
                </a:r>
                <a:r>
                  <a:rPr lang="zh-CN" altLang="en-US" sz="1600" dirty="0">
                    <a:solidFill>
                      <a:srgbClr val="7030A0"/>
                    </a:solidFill>
                    <a:latin typeface="Helvetica Neue"/>
                  </a:rPr>
                  <a:t>不同配置的</a:t>
                </a:r>
                <a:r>
                  <a:rPr lang="en-US" altLang="zh-CN" sz="1600" dirty="0">
                    <a:solidFill>
                      <a:srgbClr val="7030A0"/>
                    </a:solidFill>
                    <a:latin typeface="Helvetica Neue"/>
                  </a:rPr>
                  <a:t>GAN</a:t>
                </a:r>
                <a:r>
                  <a:rPr lang="zh-CN" altLang="en-US" sz="1600" dirty="0">
                    <a:solidFill>
                      <a:srgbClr val="7030A0"/>
                    </a:solidFill>
                    <a:latin typeface="Helvetica Neue"/>
                  </a:rPr>
                  <a:t>模型性能表现差异大</a:t>
                </a:r>
                <a:r>
                  <a:rPr lang="zh-CN" altLang="en-US" sz="1600" dirty="0">
                    <a:solidFill>
                      <a:srgbClr val="000000"/>
                    </a:solidFill>
                    <a:latin typeface="Helvetica Neue"/>
                  </a:rPr>
                  <a:t>，不同损失函数、优化器和网络结构将会直接影响生成效果</a:t>
                </a:r>
                <a:endParaRPr lang="en-US" altLang="zh-CN" sz="1600" dirty="0">
                  <a:solidFill>
                    <a:srgbClr val="000000"/>
                  </a:solidFill>
                  <a:latin typeface="Helvetica Neue"/>
                </a:endParaRPr>
              </a:p>
              <a:p>
                <a:pPr marL="0" indent="0" algn="just">
                  <a:lnSpc>
                    <a:spcPct val="140000"/>
                  </a:lnSpc>
                  <a:spcBef>
                    <a:spcPts val="0"/>
                  </a:spcBef>
                  <a:buNone/>
                </a:pPr>
                <a:r>
                  <a:rPr lang="en-US" altLang="zh-CN" sz="1600" dirty="0">
                    <a:solidFill>
                      <a:srgbClr val="000000"/>
                    </a:solidFill>
                    <a:latin typeface="Helvetica Neue"/>
                  </a:rPr>
                  <a:t>(3) </a:t>
                </a:r>
                <a:r>
                  <a:rPr lang="en-US" altLang="zh-CN" sz="1600" dirty="0">
                    <a:solidFill>
                      <a:srgbClr val="7030A0"/>
                    </a:solidFill>
                    <a:latin typeface="Helvetica Neue"/>
                  </a:rPr>
                  <a:t>GAN</a:t>
                </a:r>
                <a:r>
                  <a:rPr lang="zh-CN" altLang="en-US" sz="1600" dirty="0">
                    <a:solidFill>
                      <a:srgbClr val="7030A0"/>
                    </a:solidFill>
                    <a:latin typeface="Helvetica Neue"/>
                  </a:rPr>
                  <a:t>的生成效果很大程度上决定了最终</a:t>
                </a:r>
                <a:r>
                  <a:rPr lang="en-US" altLang="zh-CN" sz="1600" dirty="0">
                    <a:solidFill>
                      <a:srgbClr val="7030A0"/>
                    </a:solidFill>
                    <a:latin typeface="Helvetica Neue"/>
                  </a:rPr>
                  <a:t>GAN-LSTM</a:t>
                </a:r>
                <a:r>
                  <a:rPr lang="zh-CN" altLang="en-US" sz="1600" dirty="0">
                    <a:solidFill>
                      <a:srgbClr val="7030A0"/>
                    </a:solidFill>
                    <a:latin typeface="Helvetica Neue"/>
                  </a:rPr>
                  <a:t>模型的预测效果</a:t>
                </a:r>
                <a:endParaRPr lang="en-US" altLang="zh-CN" sz="1600" dirty="0">
                  <a:solidFill>
                    <a:srgbClr val="7030A0"/>
                  </a:solidFill>
                  <a:latin typeface="Helvetica Neue"/>
                </a:endParaRPr>
              </a:p>
              <a:p>
                <a:pPr marL="0" indent="0" algn="just">
                  <a:lnSpc>
                    <a:spcPct val="140000"/>
                  </a:lnSpc>
                  <a:spcBef>
                    <a:spcPts val="0"/>
                  </a:spcBef>
                  <a:buNone/>
                </a:pPr>
                <a:r>
                  <a:rPr lang="en-US" altLang="zh-CN" sz="1600" dirty="0">
                    <a:solidFill>
                      <a:srgbClr val="000000"/>
                    </a:solidFill>
                    <a:latin typeface="Helvetica Neue"/>
                  </a:rPr>
                  <a:t>(4) LSTM</a:t>
                </a:r>
                <a:r>
                  <a:rPr lang="zh-CN" altLang="en-US" sz="1600" dirty="0">
                    <a:solidFill>
                      <a:srgbClr val="000000"/>
                    </a:solidFill>
                    <a:latin typeface="Helvetica Neue"/>
                  </a:rPr>
                  <a:t>模型能学习到压强场的</a:t>
                </a:r>
                <a:r>
                  <a:rPr lang="zh-CN" altLang="en-US" sz="1600" dirty="0">
                    <a:solidFill>
                      <a:srgbClr val="7030A0"/>
                    </a:solidFill>
                    <a:latin typeface="Helvetica Neue"/>
                  </a:rPr>
                  <a:t>时序变化信息</a:t>
                </a:r>
                <a:endParaRPr lang="en-US" altLang="zh-CN" sz="1600" dirty="0">
                  <a:solidFill>
                    <a:srgbClr val="7030A0"/>
                  </a:solidFill>
                  <a:latin typeface="Helvetica Neue"/>
                </a:endParaRPr>
              </a:p>
              <a:p>
                <a:pPr marL="0" indent="0" algn="just">
                  <a:lnSpc>
                    <a:spcPct val="140000"/>
                  </a:lnSpc>
                  <a:spcBef>
                    <a:spcPts val="0"/>
                  </a:spcBef>
                  <a:buNone/>
                </a:pPr>
                <a:r>
                  <a:rPr lang="en-US" altLang="zh-CN" sz="1600" dirty="0">
                    <a:solidFill>
                      <a:srgbClr val="000000"/>
                    </a:solidFill>
                    <a:latin typeface="Helvetica Neue"/>
                  </a:rPr>
                  <a:t>(5) </a:t>
                </a:r>
                <a:r>
                  <a:rPr lang="zh-CN" altLang="en-US" sz="1600" dirty="0">
                    <a:solidFill>
                      <a:srgbClr val="000000"/>
                    </a:solidFill>
                    <a:latin typeface="Helvetica Neue"/>
                  </a:rPr>
                  <a:t>在</a:t>
                </a:r>
                <a:r>
                  <a:rPr lang="zh-CN" altLang="en-US" sz="1600" dirty="0">
                    <a:solidFill>
                      <a:srgbClr val="7030A0"/>
                    </a:solidFill>
                    <a:latin typeface="Helvetica Neue"/>
                  </a:rPr>
                  <a:t>相同参数配置下，</a:t>
                </a:r>
                <a:r>
                  <a:rPr lang="en-US" altLang="zh-CN" sz="1600" dirty="0">
                    <a:solidFill>
                      <a:srgbClr val="7030A0"/>
                    </a:solidFill>
                    <a:latin typeface="Helvetica Neue"/>
                  </a:rPr>
                  <a:t>AutoencoderLSTM</a:t>
                </a:r>
                <a:r>
                  <a:rPr lang="zh-CN" altLang="en-US" sz="1600" dirty="0">
                    <a:solidFill>
                      <a:srgbClr val="7030A0"/>
                    </a:solidFill>
                    <a:latin typeface="Helvetica Neue"/>
                  </a:rPr>
                  <a:t>模型的预测得到的压强场携带大量噪声</a:t>
                </a:r>
                <a:endParaRPr lang="en-US" altLang="zh-CN" sz="1600" dirty="0">
                  <a:solidFill>
                    <a:srgbClr val="7030A0"/>
                  </a:solidFill>
                  <a:latin typeface="Helvetica Neue"/>
                </a:endParaRPr>
              </a:p>
              <a:p>
                <a:pPr marL="0" indent="0" algn="just">
                  <a:lnSpc>
                    <a:spcPct val="140000"/>
                  </a:lnSpc>
                  <a:spcBef>
                    <a:spcPts val="0"/>
                  </a:spcBef>
                  <a:buNone/>
                </a:pPr>
                <a:r>
                  <a:rPr lang="en-US" altLang="zh-CN" sz="1600" dirty="0">
                    <a:solidFill>
                      <a:srgbClr val="000000"/>
                    </a:solidFill>
                    <a:latin typeface="Helvetica Neue"/>
                  </a:rPr>
                  <a:t>(6) </a:t>
                </a:r>
                <a:r>
                  <a:rPr lang="en-US" altLang="zh-CN" sz="1600" dirty="0">
                    <a:solidFill>
                      <a:srgbClr val="7030A0"/>
                    </a:solidFill>
                    <a:latin typeface="Helvetica Neue"/>
                  </a:rPr>
                  <a:t>GAN-LSTM</a:t>
                </a:r>
                <a:r>
                  <a:rPr lang="zh-CN" altLang="en-US" sz="1600" dirty="0">
                    <a:solidFill>
                      <a:srgbClr val="7030A0"/>
                    </a:solidFill>
                    <a:latin typeface="Helvetica Neue"/>
                  </a:rPr>
                  <a:t>网络的训练需要使用小学习率进行，优化器建议使用</a:t>
                </a:r>
                <a:r>
                  <a:rPr lang="en-US" altLang="zh-CN" sz="1600" dirty="0">
                    <a:solidFill>
                      <a:srgbClr val="7030A0"/>
                    </a:solidFill>
                    <a:latin typeface="Helvetica Neue"/>
                  </a:rPr>
                  <a:t>Adam</a:t>
                </a:r>
              </a:p>
              <a:p>
                <a:pPr marL="0" indent="0" algn="just">
                  <a:lnSpc>
                    <a:spcPct val="140000"/>
                  </a:lnSpc>
                  <a:spcBef>
                    <a:spcPts val="0"/>
                  </a:spcBef>
                  <a:buNone/>
                </a:pPr>
                <a:r>
                  <a:rPr lang="en-US" altLang="zh-CN" sz="1600" dirty="0">
                    <a:solidFill>
                      <a:srgbClr val="000000"/>
                    </a:solidFill>
                    <a:latin typeface="Helvetica Neue"/>
                  </a:rPr>
                  <a:t>(7) </a:t>
                </a:r>
                <a:r>
                  <a:rPr lang="zh-CN" altLang="en-US" sz="1600" dirty="0">
                    <a:solidFill>
                      <a:srgbClr val="000000"/>
                    </a:solidFill>
                    <a:latin typeface="Helvetica Neue"/>
                  </a:rPr>
                  <a:t>使用</a:t>
                </a:r>
                <a:r>
                  <a:rPr lang="zh-CN" altLang="en-US" sz="1600" dirty="0">
                    <a:solidFill>
                      <a:srgbClr val="7030A0"/>
                    </a:solidFill>
                    <a:latin typeface="Helvetica Neue"/>
                  </a:rPr>
                  <a:t>一个足够复杂且精心设计过的编码器能有效提高预测性能</a:t>
                </a:r>
                <a:endParaRPr lang="en-US" altLang="zh-CN" sz="1600" dirty="0">
                  <a:solidFill>
                    <a:srgbClr val="7030A0"/>
                  </a:solidFill>
                  <a:latin typeface="Helvetica Neue"/>
                </a:endParaRPr>
              </a:p>
              <a:p>
                <a:pPr marL="0" indent="0" algn="just">
                  <a:lnSpc>
                    <a:spcPct val="140000"/>
                  </a:lnSpc>
                  <a:spcBef>
                    <a:spcPts val="0"/>
                  </a:spcBef>
                  <a:buNone/>
                </a:pPr>
                <a:r>
                  <a:rPr lang="en-US" altLang="zh-CN" sz="1600" dirty="0">
                    <a:solidFill>
                      <a:srgbClr val="000000"/>
                    </a:solidFill>
                    <a:latin typeface="Helvetica Neue"/>
                  </a:rPr>
                  <a:t>(8) LSTM</a:t>
                </a:r>
                <a:r>
                  <a:rPr lang="zh-CN" altLang="en-US" sz="1600" dirty="0">
                    <a:solidFill>
                      <a:srgbClr val="7030A0"/>
                    </a:solidFill>
                    <a:latin typeface="Helvetica Neue"/>
                  </a:rPr>
                  <a:t>隐藏层数量、历史信息的步长、训练序列的生成方式</a:t>
                </a:r>
                <a:r>
                  <a:rPr lang="zh-CN" altLang="en-US" sz="1600" dirty="0">
                    <a:solidFill>
                      <a:srgbClr val="000000"/>
                    </a:solidFill>
                    <a:latin typeface="Helvetica Neue"/>
                  </a:rPr>
                  <a:t>等对模型预测性能有</a:t>
                </a:r>
                <a:r>
                  <a:rPr lang="zh-CN" altLang="en-US" sz="1600" dirty="0">
                    <a:solidFill>
                      <a:srgbClr val="7030A0"/>
                    </a:solidFill>
                    <a:latin typeface="Helvetica Neue"/>
                  </a:rPr>
                  <a:t>轻微影响</a:t>
                </a:r>
                <a:endParaRPr lang="en-US" altLang="zh-CN" sz="1600" dirty="0">
                  <a:solidFill>
                    <a:srgbClr val="7030A0"/>
                  </a:solidFill>
                  <a:latin typeface="Helvetica Neue"/>
                </a:endParaRPr>
              </a:p>
            </p:txBody>
          </p:sp>
        </mc:Choice>
        <mc:Fallback xmlns="">
          <p:sp>
            <p:nvSpPr>
              <p:cNvPr id="3" name="内容占位符 2">
                <a:extLst>
                  <a:ext uri="{FF2B5EF4-FFF2-40B4-BE49-F238E27FC236}">
                    <a16:creationId xmlns:a16="http://schemas.microsoft.com/office/drawing/2014/main" id="{8B8833F6-5899-449D-817D-27817D6DF488}"/>
                  </a:ext>
                </a:extLst>
              </p:cNvPr>
              <p:cNvSpPr>
                <a:spLocks noGrp="1" noRot="1" noChangeAspect="1" noMove="1" noResize="1" noEditPoints="1" noAdjustHandles="1" noChangeArrowheads="1" noChangeShapeType="1" noTextEdit="1"/>
              </p:cNvSpPr>
              <p:nvPr>
                <p:ph idx="1"/>
              </p:nvPr>
            </p:nvSpPr>
            <p:spPr>
              <a:xfrm>
                <a:off x="938089" y="1445038"/>
                <a:ext cx="10337932" cy="4632431"/>
              </a:xfrm>
              <a:blipFill>
                <a:blip r:embed="rId2"/>
                <a:stretch>
                  <a:fillRect l="-177" r="-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79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5.2 </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应用前景和未来研究方向</a:t>
            </a:r>
          </a:p>
        </p:txBody>
      </p:sp>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411872"/>
            <a:ext cx="10337932" cy="4632431"/>
          </a:xfrm>
        </p:spPr>
        <p:txBody>
          <a:bodyPr/>
          <a:lstStyle/>
          <a:p>
            <a:pPr marL="0" indent="457200" algn="just">
              <a:lnSpc>
                <a:spcPct val="140000"/>
              </a:lnSpc>
              <a:spcBef>
                <a:spcPts val="0"/>
              </a:spcBef>
              <a:buNone/>
            </a:pPr>
            <a:r>
              <a:rPr lang="en-US" altLang="zh-CN" sz="1600" dirty="0">
                <a:solidFill>
                  <a:srgbClr val="000000"/>
                </a:solidFill>
                <a:latin typeface="Helvetica Neue"/>
              </a:rPr>
              <a:t>.</a:t>
            </a:r>
            <a:r>
              <a:rPr lang="zh-CN" altLang="en-US" sz="1600" dirty="0">
                <a:solidFill>
                  <a:srgbClr val="000000"/>
                </a:solidFill>
                <a:latin typeface="Helvetica Neue"/>
              </a:rPr>
              <a:t>目前，人们处理物理信息场的求解和预测大都使用</a:t>
            </a:r>
            <a:r>
              <a:rPr lang="zh-CN" altLang="en-US" sz="1600" dirty="0">
                <a:solidFill>
                  <a:schemeClr val="accent6">
                    <a:lumMod val="75000"/>
                  </a:schemeClr>
                </a:solidFill>
                <a:latin typeface="Helvetica Neue"/>
              </a:rPr>
              <a:t>数值微分方程建模的方法</a:t>
            </a:r>
            <a:r>
              <a:rPr lang="zh-CN" altLang="en-US" sz="1600" dirty="0">
                <a:solidFill>
                  <a:srgbClr val="000000"/>
                </a:solidFill>
                <a:latin typeface="Helvetica Neue"/>
              </a:rPr>
              <a:t>。无论是流体流动、大气运动还是温度传递等场景、压强、涡度、温度等物理量的更新变化一般会满足流体力学方程</a:t>
            </a:r>
            <a:r>
              <a:rPr lang="en-US" altLang="zh-CN" sz="1600" dirty="0">
                <a:solidFill>
                  <a:srgbClr val="000000"/>
                </a:solidFill>
                <a:latin typeface="Helvetica Neue"/>
              </a:rPr>
              <a:t>(</a:t>
            </a:r>
            <a:r>
              <a:rPr lang="zh-CN" altLang="en-US" sz="1600" dirty="0">
                <a:solidFill>
                  <a:srgbClr val="000000"/>
                </a:solidFill>
                <a:latin typeface="Helvetica Neue"/>
              </a:rPr>
              <a:t>如</a:t>
            </a:r>
            <a:r>
              <a:rPr lang="en-US" altLang="zh-CN" sz="1600" dirty="0">
                <a:solidFill>
                  <a:srgbClr val="000000"/>
                </a:solidFill>
                <a:latin typeface="Helvetica Neue"/>
              </a:rPr>
              <a:t>Navier-Stokes</a:t>
            </a:r>
            <a:r>
              <a:rPr lang="zh-CN" altLang="en-US" sz="1600" dirty="0">
                <a:solidFill>
                  <a:srgbClr val="000000"/>
                </a:solidFill>
                <a:latin typeface="Helvetica Neue"/>
              </a:rPr>
              <a:t>方程</a:t>
            </a:r>
            <a:r>
              <a:rPr lang="en-US" altLang="zh-CN" sz="1600" dirty="0">
                <a:solidFill>
                  <a:srgbClr val="000000"/>
                </a:solidFill>
                <a:latin typeface="Helvetica Neue"/>
              </a:rPr>
              <a:t>)</a:t>
            </a:r>
            <a:r>
              <a:rPr lang="zh-CN" altLang="en-US" sz="1600" dirty="0">
                <a:solidFill>
                  <a:srgbClr val="000000"/>
                </a:solidFill>
                <a:latin typeface="Helvetica Neue"/>
              </a:rPr>
              <a:t>或椭圆形方程</a:t>
            </a:r>
            <a:r>
              <a:rPr lang="en-US" altLang="zh-CN" sz="1600" dirty="0">
                <a:solidFill>
                  <a:srgbClr val="000000"/>
                </a:solidFill>
                <a:latin typeface="Helvetica Neue"/>
              </a:rPr>
              <a:t>(</a:t>
            </a:r>
            <a:r>
              <a:rPr lang="zh-CN" altLang="en-US" sz="1600" dirty="0">
                <a:solidFill>
                  <a:srgbClr val="000000"/>
                </a:solidFill>
                <a:latin typeface="Helvetica Neue"/>
              </a:rPr>
              <a:t>如对流扩散方程</a:t>
            </a:r>
            <a:r>
              <a:rPr lang="en-US" altLang="zh-CN" sz="1600" dirty="0">
                <a:solidFill>
                  <a:srgbClr val="000000"/>
                </a:solidFill>
                <a:latin typeface="Helvetica Neue"/>
              </a:rPr>
              <a:t>)</a:t>
            </a:r>
            <a:r>
              <a:rPr lang="zh-CN" altLang="en-US" sz="1600" dirty="0">
                <a:solidFill>
                  <a:srgbClr val="000000"/>
                </a:solidFill>
                <a:latin typeface="Helvetica Neue"/>
              </a:rPr>
              <a:t>，这些方程至今大都无法求得解析解，数值方法在求解大规模动力系统时也面临巨大的挑战。</a:t>
            </a:r>
            <a:r>
              <a:rPr lang="en-US" altLang="zh-CN" sz="1600" dirty="0">
                <a:solidFill>
                  <a:srgbClr val="7030A0"/>
                </a:solidFill>
                <a:latin typeface="Helvetica Neue"/>
              </a:rPr>
              <a:t>GAN-LSTM</a:t>
            </a:r>
            <a:r>
              <a:rPr lang="zh-CN" altLang="en-US" sz="1600" dirty="0">
                <a:solidFill>
                  <a:srgbClr val="7030A0"/>
                </a:solidFill>
                <a:latin typeface="Helvetica Neue"/>
              </a:rPr>
              <a:t>从另一个角度求解物理场的求解和预测问题</a:t>
            </a:r>
            <a:r>
              <a:rPr lang="zh-CN" altLang="en-US" sz="1600" dirty="0">
                <a:solidFill>
                  <a:srgbClr val="C00000"/>
                </a:solidFill>
                <a:latin typeface="Helvetica Neue"/>
              </a:rPr>
              <a:t>，我们将物理信息转换为纯粹的图像并借助</a:t>
            </a:r>
            <a:r>
              <a:rPr lang="en-US" altLang="zh-CN" sz="1600" dirty="0">
                <a:solidFill>
                  <a:srgbClr val="C00000"/>
                </a:solidFill>
                <a:latin typeface="Helvetica Neue"/>
              </a:rPr>
              <a:t>GAN</a:t>
            </a:r>
            <a:r>
              <a:rPr lang="zh-CN" altLang="en-US" sz="1600" dirty="0">
                <a:solidFill>
                  <a:srgbClr val="C00000"/>
                </a:solidFill>
                <a:latin typeface="Helvetica Neue"/>
              </a:rPr>
              <a:t>的生成能力学习数据的分布，然后利用</a:t>
            </a:r>
            <a:r>
              <a:rPr lang="en-US" altLang="zh-CN" sz="1600" dirty="0">
                <a:solidFill>
                  <a:srgbClr val="C00000"/>
                </a:solidFill>
                <a:latin typeface="Helvetica Neue"/>
              </a:rPr>
              <a:t>LSTM</a:t>
            </a:r>
            <a:r>
              <a:rPr lang="zh-CN" altLang="en-US" sz="1600" dirty="0">
                <a:solidFill>
                  <a:srgbClr val="C00000"/>
                </a:solidFill>
                <a:latin typeface="Helvetica Neue"/>
              </a:rPr>
              <a:t>的时序学习能力对未来场的更新进行预测</a:t>
            </a:r>
            <a:r>
              <a:rPr lang="zh-CN" altLang="en-US" sz="1600" dirty="0">
                <a:solidFill>
                  <a:srgbClr val="000000"/>
                </a:solidFill>
                <a:latin typeface="Helvetica Neue"/>
              </a:rPr>
              <a:t>。这</a:t>
            </a:r>
            <a:r>
              <a:rPr lang="zh-CN" altLang="en-US" sz="1600" dirty="0">
                <a:solidFill>
                  <a:schemeClr val="accent6">
                    <a:lumMod val="75000"/>
                  </a:schemeClr>
                </a:solidFill>
                <a:latin typeface="Helvetica Neue"/>
              </a:rPr>
              <a:t>避免了复杂困难的数学推导</a:t>
            </a:r>
            <a:r>
              <a:rPr lang="zh-CN" altLang="en-US" sz="1600" dirty="0">
                <a:solidFill>
                  <a:srgbClr val="000000"/>
                </a:solidFill>
                <a:latin typeface="Helvetica Neue"/>
              </a:rPr>
              <a:t>，并且</a:t>
            </a:r>
            <a:r>
              <a:rPr lang="zh-CN" altLang="en-US" sz="1600" dirty="0">
                <a:solidFill>
                  <a:srgbClr val="C00000"/>
                </a:solidFill>
                <a:latin typeface="Helvetica Neue"/>
              </a:rPr>
              <a:t>在算力充足的条件下、大规模动力系统的求解</a:t>
            </a:r>
            <a:r>
              <a:rPr lang="en-US" altLang="zh-CN" sz="1600" dirty="0">
                <a:solidFill>
                  <a:srgbClr val="C00000"/>
                </a:solidFill>
                <a:latin typeface="Helvetica Neue"/>
              </a:rPr>
              <a:t>(</a:t>
            </a:r>
            <a:r>
              <a:rPr lang="zh-CN" altLang="en-US" sz="1600" dirty="0">
                <a:solidFill>
                  <a:srgbClr val="C00000"/>
                </a:solidFill>
                <a:latin typeface="Helvetica Neue"/>
              </a:rPr>
              <a:t>例如大气流动和天气预测</a:t>
            </a:r>
            <a:r>
              <a:rPr lang="en-US" altLang="zh-CN" sz="1600" dirty="0">
                <a:solidFill>
                  <a:srgbClr val="C00000"/>
                </a:solidFill>
                <a:latin typeface="Helvetica Neue"/>
              </a:rPr>
              <a:t>)</a:t>
            </a:r>
            <a:r>
              <a:rPr lang="zh-CN" altLang="en-US" sz="1600" dirty="0">
                <a:solidFill>
                  <a:srgbClr val="C00000"/>
                </a:solidFill>
                <a:latin typeface="Helvetica Neue"/>
              </a:rPr>
              <a:t>也可以考虑使用</a:t>
            </a:r>
            <a:r>
              <a:rPr lang="en-US" altLang="zh-CN" sz="1600" dirty="0">
                <a:solidFill>
                  <a:srgbClr val="C00000"/>
                </a:solidFill>
                <a:latin typeface="Helvetica Neue"/>
              </a:rPr>
              <a:t>GAN-LSTM</a:t>
            </a:r>
            <a:r>
              <a:rPr lang="zh-CN" altLang="en-US" sz="1600" dirty="0">
                <a:solidFill>
                  <a:srgbClr val="C00000"/>
                </a:solidFill>
                <a:latin typeface="Helvetica Neue"/>
              </a:rPr>
              <a:t>模型</a:t>
            </a:r>
            <a:r>
              <a:rPr lang="en-US" altLang="zh-CN" sz="1600" dirty="0">
                <a:solidFill>
                  <a:srgbClr val="C00000"/>
                </a:solidFill>
                <a:latin typeface="Helvetica Neue"/>
              </a:rPr>
              <a:t>. </a:t>
            </a:r>
          </a:p>
          <a:p>
            <a:pPr marL="0" indent="457200" algn="just">
              <a:lnSpc>
                <a:spcPct val="140000"/>
              </a:lnSpc>
              <a:spcBef>
                <a:spcPts val="0"/>
              </a:spcBef>
              <a:buNone/>
            </a:pPr>
            <a:r>
              <a:rPr lang="zh-CN" altLang="en-US" sz="1600" b="1" dirty="0">
                <a:solidFill>
                  <a:srgbClr val="C00000"/>
                </a:solidFill>
                <a:latin typeface="Helvetica Neue"/>
              </a:rPr>
              <a:t>在实验过程中，有以下问题有待提升和解决</a:t>
            </a:r>
            <a:endParaRPr lang="en-US" altLang="zh-CN" sz="1600" b="1" dirty="0">
              <a:solidFill>
                <a:srgbClr val="C00000"/>
              </a:solidFill>
              <a:latin typeface="Helvetica Neue"/>
            </a:endParaRPr>
          </a:p>
          <a:p>
            <a:pPr marL="0" indent="0" algn="just">
              <a:lnSpc>
                <a:spcPct val="140000"/>
              </a:lnSpc>
              <a:spcBef>
                <a:spcPts val="0"/>
              </a:spcBef>
              <a:buNone/>
            </a:pPr>
            <a:r>
              <a:rPr lang="en-US" altLang="zh-CN" sz="1600" dirty="0">
                <a:solidFill>
                  <a:srgbClr val="000000"/>
                </a:solidFill>
                <a:latin typeface="Helvetica Neue"/>
              </a:rPr>
              <a:t>(1) </a:t>
            </a:r>
            <a:r>
              <a:rPr lang="zh-CN" altLang="en-US" sz="1600" dirty="0">
                <a:solidFill>
                  <a:srgbClr val="000000"/>
                </a:solidFill>
                <a:latin typeface="Helvetica Neue"/>
              </a:rPr>
              <a:t>实验中发现、</a:t>
            </a:r>
            <a:r>
              <a:rPr lang="zh-CN" altLang="en-US" sz="1600" dirty="0">
                <a:solidFill>
                  <a:srgbClr val="0070C0"/>
                </a:solidFill>
                <a:latin typeface="Helvetica Neue"/>
              </a:rPr>
              <a:t>无论如何调优网络，</a:t>
            </a:r>
            <a:r>
              <a:rPr lang="en-US" altLang="zh-CN" sz="1600" dirty="0">
                <a:solidFill>
                  <a:srgbClr val="0070C0"/>
                </a:solidFill>
                <a:latin typeface="Helvetica Neue"/>
              </a:rPr>
              <a:t>L2</a:t>
            </a:r>
            <a:r>
              <a:rPr lang="zh-CN" altLang="en-US" sz="1600" dirty="0">
                <a:solidFill>
                  <a:srgbClr val="0070C0"/>
                </a:solidFill>
                <a:latin typeface="Helvetica Neue"/>
              </a:rPr>
              <a:t>相对误差最多降低至</a:t>
            </a:r>
            <a:r>
              <a:rPr lang="en-US" altLang="zh-CN" sz="1600" dirty="0">
                <a:solidFill>
                  <a:srgbClr val="0070C0"/>
                </a:solidFill>
                <a:latin typeface="Helvetica Neue"/>
              </a:rPr>
              <a:t>0.02</a:t>
            </a:r>
            <a:r>
              <a:rPr lang="zh-CN" altLang="en-US" sz="1600" dirty="0">
                <a:solidFill>
                  <a:srgbClr val="0070C0"/>
                </a:solidFill>
                <a:latin typeface="Helvetica Neue"/>
              </a:rPr>
              <a:t>左右</a:t>
            </a:r>
            <a:r>
              <a:rPr lang="zh-CN" altLang="en-US" sz="1600" dirty="0">
                <a:solidFill>
                  <a:srgbClr val="000000"/>
                </a:solidFill>
                <a:latin typeface="Helvetica Neue"/>
              </a:rPr>
              <a:t>，结合模型的结构特点考虑，这可能是</a:t>
            </a:r>
            <a:r>
              <a:rPr lang="zh-CN" altLang="en-US" sz="1600" dirty="0">
                <a:solidFill>
                  <a:srgbClr val="0070C0"/>
                </a:solidFill>
                <a:latin typeface="Helvetica Neue"/>
              </a:rPr>
              <a:t>由于</a:t>
            </a:r>
            <a:r>
              <a:rPr lang="en-US" altLang="zh-CN" sz="1600" dirty="0">
                <a:solidFill>
                  <a:srgbClr val="0070C0"/>
                </a:solidFill>
                <a:latin typeface="Helvetica Neue"/>
              </a:rPr>
              <a:t>GAN</a:t>
            </a:r>
            <a:r>
              <a:rPr lang="zh-CN" altLang="en-US" sz="1600" dirty="0">
                <a:solidFill>
                  <a:srgbClr val="0070C0"/>
                </a:solidFill>
                <a:latin typeface="Helvetica Neue"/>
              </a:rPr>
              <a:t>的生成效果限制了精度的进一步提高，</a:t>
            </a:r>
            <a:r>
              <a:rPr lang="zh-CN" altLang="en-US" sz="1600" b="1" dirty="0">
                <a:solidFill>
                  <a:srgbClr val="C00000"/>
                </a:solidFill>
                <a:latin typeface="Helvetica Neue"/>
              </a:rPr>
              <a:t>我们需要提高</a:t>
            </a:r>
            <a:r>
              <a:rPr lang="en-US" altLang="zh-CN" sz="1600" b="1" dirty="0">
                <a:solidFill>
                  <a:srgbClr val="C00000"/>
                </a:solidFill>
                <a:latin typeface="Helvetica Neue"/>
              </a:rPr>
              <a:t>GAN</a:t>
            </a:r>
            <a:r>
              <a:rPr lang="zh-CN" altLang="en-US" sz="1600" b="1" dirty="0">
                <a:solidFill>
                  <a:srgbClr val="C00000"/>
                </a:solidFill>
                <a:latin typeface="Helvetica Neue"/>
              </a:rPr>
              <a:t>模型的表现能力</a:t>
            </a:r>
            <a:endParaRPr lang="en-US" altLang="zh-CN" sz="1600" b="1" dirty="0">
              <a:solidFill>
                <a:srgbClr val="C00000"/>
              </a:solidFill>
              <a:latin typeface="Helvetica Neue"/>
            </a:endParaRPr>
          </a:p>
          <a:p>
            <a:pPr marL="0" indent="0" algn="just">
              <a:lnSpc>
                <a:spcPct val="140000"/>
              </a:lnSpc>
              <a:spcBef>
                <a:spcPts val="0"/>
              </a:spcBef>
              <a:buNone/>
            </a:pPr>
            <a:r>
              <a:rPr lang="en-US" altLang="zh-CN" sz="1600" dirty="0">
                <a:solidFill>
                  <a:srgbClr val="000000"/>
                </a:solidFill>
                <a:latin typeface="Helvetica Neue"/>
              </a:rPr>
              <a:t>(2) </a:t>
            </a:r>
            <a:r>
              <a:rPr lang="zh-CN" altLang="en-US" sz="1600" dirty="0">
                <a:solidFill>
                  <a:srgbClr val="000000"/>
                </a:solidFill>
                <a:latin typeface="Helvetica Neue"/>
              </a:rPr>
              <a:t>现在我们处理的问题</a:t>
            </a:r>
            <a:r>
              <a:rPr lang="zh-CN" altLang="en-US" sz="1600" dirty="0">
                <a:solidFill>
                  <a:srgbClr val="0070C0"/>
                </a:solidFill>
                <a:latin typeface="Helvetica Neue"/>
              </a:rPr>
              <a:t>压强场在规律变化</a:t>
            </a:r>
            <a:r>
              <a:rPr lang="zh-CN" altLang="en-US" sz="1600" dirty="0">
                <a:solidFill>
                  <a:srgbClr val="000000"/>
                </a:solidFill>
                <a:latin typeface="Helvetica Neue"/>
              </a:rPr>
              <a:t>，但现实中物理场</a:t>
            </a:r>
            <a:r>
              <a:rPr lang="zh-CN" altLang="en-US" sz="1600" dirty="0">
                <a:solidFill>
                  <a:srgbClr val="0070C0"/>
                </a:solidFill>
                <a:latin typeface="Helvetica Neue"/>
              </a:rPr>
              <a:t>受到外界扰动后，场的更新会使其失去原有的分布特</a:t>
            </a:r>
            <a:r>
              <a:rPr lang="zh-CN" altLang="en-US" sz="1600" dirty="0">
                <a:solidFill>
                  <a:srgbClr val="000000"/>
                </a:solidFill>
                <a:latin typeface="Helvetica Neue"/>
              </a:rPr>
              <a:t>征，则</a:t>
            </a:r>
            <a:r>
              <a:rPr lang="en-US" altLang="zh-CN" sz="1600" dirty="0">
                <a:solidFill>
                  <a:srgbClr val="000000"/>
                </a:solidFill>
                <a:latin typeface="Helvetica Neue"/>
              </a:rPr>
              <a:t>GAN</a:t>
            </a:r>
            <a:r>
              <a:rPr lang="zh-CN" altLang="en-US" sz="1600" dirty="0">
                <a:solidFill>
                  <a:srgbClr val="000000"/>
                </a:solidFill>
                <a:latin typeface="Helvetica Neue"/>
              </a:rPr>
              <a:t>的生成会失效，我们应该</a:t>
            </a:r>
            <a:r>
              <a:rPr lang="zh-CN" altLang="en-US" sz="1600" b="1" dirty="0">
                <a:solidFill>
                  <a:srgbClr val="C00000"/>
                </a:solidFill>
                <a:latin typeface="Helvetica Neue"/>
              </a:rPr>
              <a:t>加强</a:t>
            </a:r>
            <a:r>
              <a:rPr lang="en-US" altLang="zh-CN" sz="1600" b="1" dirty="0">
                <a:solidFill>
                  <a:srgbClr val="C00000"/>
                </a:solidFill>
                <a:latin typeface="Helvetica Neue"/>
              </a:rPr>
              <a:t>GAN</a:t>
            </a:r>
            <a:r>
              <a:rPr lang="zh-CN" altLang="en-US" sz="1600" b="1" dirty="0">
                <a:solidFill>
                  <a:srgbClr val="C00000"/>
                </a:solidFill>
                <a:latin typeface="Helvetica Neue"/>
              </a:rPr>
              <a:t>生成性能的多元性</a:t>
            </a:r>
            <a:endParaRPr lang="en-US" altLang="zh-CN" sz="1600" b="1" dirty="0">
              <a:solidFill>
                <a:srgbClr val="C00000"/>
              </a:solidFill>
              <a:latin typeface="Helvetica Neue"/>
            </a:endParaRPr>
          </a:p>
          <a:p>
            <a:pPr marL="0" indent="0" algn="just">
              <a:lnSpc>
                <a:spcPct val="140000"/>
              </a:lnSpc>
              <a:spcBef>
                <a:spcPts val="0"/>
              </a:spcBef>
              <a:buNone/>
            </a:pPr>
            <a:r>
              <a:rPr lang="en-US" altLang="zh-CN" sz="1600" dirty="0">
                <a:solidFill>
                  <a:srgbClr val="000000"/>
                </a:solidFill>
                <a:latin typeface="Helvetica Neue"/>
              </a:rPr>
              <a:t>(3) </a:t>
            </a:r>
            <a:r>
              <a:rPr lang="zh-CN" altLang="en-US" sz="1600" b="1" dirty="0">
                <a:solidFill>
                  <a:srgbClr val="C00000"/>
                </a:solidFill>
                <a:latin typeface="Helvetica Neue"/>
              </a:rPr>
              <a:t>更细致地研究</a:t>
            </a:r>
            <a:r>
              <a:rPr lang="en-US" altLang="zh-CN" sz="1600" b="1" dirty="0">
                <a:solidFill>
                  <a:srgbClr val="C00000"/>
                </a:solidFill>
                <a:latin typeface="Helvetica Neue"/>
              </a:rPr>
              <a:t>GAN-LSTM</a:t>
            </a:r>
            <a:r>
              <a:rPr lang="zh-CN" altLang="en-US" sz="1600" b="1" dirty="0">
                <a:solidFill>
                  <a:srgbClr val="C00000"/>
                </a:solidFill>
                <a:latin typeface="Helvetica Neue"/>
              </a:rPr>
              <a:t>网络中编码器和解码器结构的设计</a:t>
            </a:r>
            <a:r>
              <a:rPr lang="zh-CN" altLang="en-US" sz="1600" dirty="0">
                <a:solidFill>
                  <a:srgbClr val="000000"/>
                </a:solidFill>
                <a:latin typeface="Helvetica Neue"/>
              </a:rPr>
              <a:t>，也能帮助模型提高预测性能</a:t>
            </a:r>
            <a:endParaRPr lang="en-US" altLang="zh-CN" sz="1600" dirty="0">
              <a:solidFill>
                <a:srgbClr val="000000"/>
              </a:solidFill>
              <a:latin typeface="Helvetica Neue"/>
            </a:endParaRPr>
          </a:p>
        </p:txBody>
      </p:sp>
    </p:spTree>
    <p:extLst>
      <p:ext uri="{BB962C8B-B14F-4D97-AF65-F5344CB8AC3E}">
        <p14:creationId xmlns:p14="http://schemas.microsoft.com/office/powerpoint/2010/main" val="174690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6 </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参考文献</a:t>
            </a:r>
          </a:p>
        </p:txBody>
      </p:sp>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544532"/>
            <a:ext cx="10361622" cy="4401437"/>
          </a:xfrm>
        </p:spPr>
        <p:txBody>
          <a:bodyPr/>
          <a:lstStyle/>
          <a:p>
            <a:pPr marL="342900" indent="-342900">
              <a:lnSpc>
                <a:spcPct val="140000"/>
              </a:lnSpc>
              <a:spcBef>
                <a:spcPts val="0"/>
              </a:spcBef>
              <a:buClr>
                <a:srgbClr val="3E66E1"/>
              </a:buClr>
              <a:buSzPct val="100000"/>
              <a:buFont typeface="+mj-lt"/>
              <a:buAutoNum type="arabicPeriod"/>
            </a:pPr>
            <a:r>
              <a:rPr lang="en-US" altLang="zh-CN" sz="1400" dirty="0">
                <a:solidFill>
                  <a:srgbClr val="3E66E1"/>
                </a:solidFill>
                <a:latin typeface="Helvetica Neue"/>
                <a:hlinkClick r:id="rId2">
                  <a:extLst>
                    <a:ext uri="{A12FA001-AC4F-418D-AE19-62706E023703}">
                      <ahyp:hlinkClr xmlns:ahyp="http://schemas.microsoft.com/office/drawing/2018/hyperlinkcolor" val="tx"/>
                    </a:ext>
                  </a:extLst>
                </a:hlinkClick>
              </a:rPr>
              <a:t>M. Raissi, P. </a:t>
            </a:r>
            <a:r>
              <a:rPr lang="en-US" altLang="zh-CN" sz="1400" dirty="0" err="1">
                <a:solidFill>
                  <a:srgbClr val="3E66E1"/>
                </a:solidFill>
                <a:latin typeface="Helvetica Neue"/>
                <a:hlinkClick r:id="rId2">
                  <a:extLst>
                    <a:ext uri="{A12FA001-AC4F-418D-AE19-62706E023703}">
                      <ahyp:hlinkClr xmlns:ahyp="http://schemas.microsoft.com/office/drawing/2018/hyperlinkcolor" val="tx"/>
                    </a:ext>
                  </a:extLst>
                </a:hlinkClick>
              </a:rPr>
              <a:t>Perdikaris</a:t>
            </a:r>
            <a:r>
              <a:rPr lang="en-US" altLang="zh-CN" sz="1400" dirty="0">
                <a:solidFill>
                  <a:srgbClr val="3E66E1"/>
                </a:solidFill>
                <a:latin typeface="Helvetica Neue"/>
                <a:hlinkClick r:id="rId2">
                  <a:extLst>
                    <a:ext uri="{A12FA001-AC4F-418D-AE19-62706E023703}">
                      <ahyp:hlinkClr xmlns:ahyp="http://schemas.microsoft.com/office/drawing/2018/hyperlinkcolor" val="tx"/>
                    </a:ext>
                  </a:extLst>
                </a:hlinkClick>
              </a:rPr>
              <a:t>, G. E. </a:t>
            </a:r>
            <a:r>
              <a:rPr lang="en-US" altLang="zh-CN" sz="1400" dirty="0" err="1">
                <a:solidFill>
                  <a:srgbClr val="3E66E1"/>
                </a:solidFill>
                <a:latin typeface="Helvetica Neue"/>
                <a:hlinkClick r:id="rId2">
                  <a:extLst>
                    <a:ext uri="{A12FA001-AC4F-418D-AE19-62706E023703}">
                      <ahyp:hlinkClr xmlns:ahyp="http://schemas.microsoft.com/office/drawing/2018/hyperlinkcolor" val="tx"/>
                    </a:ext>
                  </a:extLst>
                </a:hlinkClick>
              </a:rPr>
              <a:t>Karniadakis</a:t>
            </a:r>
            <a:r>
              <a:rPr lang="en-US" altLang="zh-CN" sz="1400" dirty="0">
                <a:solidFill>
                  <a:srgbClr val="3E66E1"/>
                </a:solidFill>
                <a:latin typeface="Helvetica Neue"/>
                <a:hlinkClick r:id="rId2">
                  <a:extLst>
                    <a:ext uri="{A12FA001-AC4F-418D-AE19-62706E023703}">
                      <ahyp:hlinkClr xmlns:ahyp="http://schemas.microsoft.com/office/drawing/2018/hyperlinkcolor" val="tx"/>
                    </a:ext>
                  </a:extLst>
                </a:hlinkClick>
              </a:rPr>
              <a:t>, Physics-informed neural networks: a deep learning framework for solving forward and inverse problems involving nonlinear partial differential equations. Journal of Computational Physics, 378 (2019) 686–707.</a:t>
            </a:r>
            <a:endParaRPr lang="en-US" altLang="zh-CN" sz="1400" dirty="0">
              <a:solidFill>
                <a:srgbClr val="3E66E1"/>
              </a:solidFill>
              <a:latin typeface="Helvetica Neue"/>
            </a:endParaRPr>
          </a:p>
          <a:p>
            <a:pPr marL="342900" indent="-342900">
              <a:lnSpc>
                <a:spcPct val="140000"/>
              </a:lnSpc>
              <a:spcBef>
                <a:spcPts val="0"/>
              </a:spcBef>
              <a:buClr>
                <a:srgbClr val="3E66E1"/>
              </a:buClr>
              <a:buSzPct val="100000"/>
              <a:buFont typeface="+mj-lt"/>
              <a:buAutoNum type="arabicPeriod"/>
            </a:pPr>
            <a:r>
              <a:rPr lang="en-US" altLang="zh-CN" sz="1400" dirty="0">
                <a:solidFill>
                  <a:srgbClr val="3E66E1"/>
                </a:solidFill>
                <a:latin typeface="Helvetica Neue"/>
                <a:hlinkClick r:id="rId3">
                  <a:extLst>
                    <a:ext uri="{A12FA001-AC4F-418D-AE19-62706E023703}">
                      <ahyp:hlinkClr xmlns:ahyp="http://schemas.microsoft.com/office/drawing/2018/hyperlinkcolor" val="tx"/>
                    </a:ext>
                  </a:extLst>
                </a:hlinkClick>
              </a:rPr>
              <a:t>Ian J. Goodfellow, Jean </a:t>
            </a:r>
            <a:r>
              <a:rPr lang="en-US" altLang="zh-CN" sz="1400" dirty="0" err="1">
                <a:solidFill>
                  <a:srgbClr val="3E66E1"/>
                </a:solidFill>
                <a:latin typeface="Helvetica Neue"/>
                <a:hlinkClick r:id="rId3">
                  <a:extLst>
                    <a:ext uri="{A12FA001-AC4F-418D-AE19-62706E023703}">
                      <ahyp:hlinkClr xmlns:ahyp="http://schemas.microsoft.com/office/drawing/2018/hyperlinkcolor" val="tx"/>
                    </a:ext>
                  </a:extLst>
                </a:hlinkClick>
              </a:rPr>
              <a:t>Pouget</a:t>
            </a:r>
            <a:r>
              <a:rPr lang="en-US" altLang="zh-CN" sz="1400" dirty="0">
                <a:solidFill>
                  <a:srgbClr val="3E66E1"/>
                </a:solidFill>
                <a:latin typeface="Helvetica Neue"/>
                <a:hlinkClick r:id="rId3">
                  <a:extLst>
                    <a:ext uri="{A12FA001-AC4F-418D-AE19-62706E023703}">
                      <ahyp:hlinkClr xmlns:ahyp="http://schemas.microsoft.com/office/drawing/2018/hyperlinkcolor" val="tx"/>
                    </a:ext>
                  </a:extLst>
                </a:hlinkClick>
              </a:rPr>
              <a:t>-Abadie, Mehdi Mirza et al., Generative Adversarial Networks, </a:t>
            </a:r>
            <a:r>
              <a:rPr lang="en-US" altLang="zh-CN" sz="1400" dirty="0" err="1">
                <a:solidFill>
                  <a:srgbClr val="3E66E1"/>
                </a:solidFill>
                <a:latin typeface="Helvetica Neue"/>
                <a:hlinkClick r:id="rId3">
                  <a:extLst>
                    <a:ext uri="{A12FA001-AC4F-418D-AE19-62706E023703}">
                      <ahyp:hlinkClr xmlns:ahyp="http://schemas.microsoft.com/office/drawing/2018/hyperlinkcolor" val="tx"/>
                    </a:ext>
                  </a:extLst>
                </a:hlinkClick>
              </a:rPr>
              <a:t>arXiv</a:t>
            </a:r>
            <a:r>
              <a:rPr lang="en-US" altLang="zh-CN" sz="1400" dirty="0">
                <a:solidFill>
                  <a:srgbClr val="3E66E1"/>
                </a:solidFill>
                <a:latin typeface="Helvetica Neue"/>
                <a:hlinkClick r:id="rId3">
                  <a:extLst>
                    <a:ext uri="{A12FA001-AC4F-418D-AE19-62706E023703}">
                      <ahyp:hlinkClr xmlns:ahyp="http://schemas.microsoft.com/office/drawing/2018/hyperlinkcolor" val="tx"/>
                    </a:ext>
                  </a:extLst>
                </a:hlinkClick>
              </a:rPr>
              <a:t> preprint, arXiv:1406.2661, 2014.</a:t>
            </a:r>
            <a:endParaRPr lang="en-US" altLang="zh-CN" sz="1400" dirty="0">
              <a:solidFill>
                <a:srgbClr val="3E66E1"/>
              </a:solidFill>
              <a:latin typeface="Helvetica Neue"/>
            </a:endParaRPr>
          </a:p>
          <a:p>
            <a:pPr marL="342900" indent="-342900">
              <a:lnSpc>
                <a:spcPct val="140000"/>
              </a:lnSpc>
              <a:spcBef>
                <a:spcPts val="0"/>
              </a:spcBef>
              <a:buClr>
                <a:srgbClr val="3E66E1"/>
              </a:buClr>
              <a:buSzPct val="100000"/>
              <a:buFont typeface="+mj-lt"/>
              <a:buAutoNum type="arabicPeriod"/>
            </a:pPr>
            <a:r>
              <a:rPr lang="en-US" altLang="zh-CN" sz="1400" dirty="0">
                <a:solidFill>
                  <a:srgbClr val="3E66E1"/>
                </a:solidFill>
                <a:latin typeface="Helvetica Neue"/>
                <a:hlinkClick r:id="rId4">
                  <a:extLst>
                    <a:ext uri="{A12FA001-AC4F-418D-AE19-62706E023703}">
                      <ahyp:hlinkClr xmlns:ahyp="http://schemas.microsoft.com/office/drawing/2018/hyperlinkcolor" val="tx"/>
                    </a:ext>
                  </a:extLst>
                </a:hlinkClick>
              </a:rPr>
              <a:t>Martin </a:t>
            </a:r>
            <a:r>
              <a:rPr lang="en-US" altLang="zh-CN" sz="1400" dirty="0" err="1">
                <a:solidFill>
                  <a:srgbClr val="3E66E1"/>
                </a:solidFill>
                <a:latin typeface="Helvetica Neue"/>
                <a:hlinkClick r:id="rId4">
                  <a:extLst>
                    <a:ext uri="{A12FA001-AC4F-418D-AE19-62706E023703}">
                      <ahyp:hlinkClr xmlns:ahyp="http://schemas.microsoft.com/office/drawing/2018/hyperlinkcolor" val="tx"/>
                    </a:ext>
                  </a:extLst>
                </a:hlinkClick>
              </a:rPr>
              <a:t>Arjovsky</a:t>
            </a:r>
            <a:r>
              <a:rPr lang="en-US" altLang="zh-CN" sz="1400" dirty="0">
                <a:solidFill>
                  <a:srgbClr val="3E66E1"/>
                </a:solidFill>
                <a:latin typeface="Helvetica Neue"/>
                <a:hlinkClick r:id="rId4">
                  <a:extLst>
                    <a:ext uri="{A12FA001-AC4F-418D-AE19-62706E023703}">
                      <ahyp:hlinkClr xmlns:ahyp="http://schemas.microsoft.com/office/drawing/2018/hyperlinkcolor" val="tx"/>
                    </a:ext>
                  </a:extLst>
                </a:hlinkClick>
              </a:rPr>
              <a:t>, </a:t>
            </a:r>
            <a:r>
              <a:rPr lang="en-US" altLang="zh-CN" sz="1400" dirty="0" err="1">
                <a:solidFill>
                  <a:srgbClr val="3E66E1"/>
                </a:solidFill>
                <a:latin typeface="Helvetica Neue"/>
                <a:hlinkClick r:id="rId4">
                  <a:extLst>
                    <a:ext uri="{A12FA001-AC4F-418D-AE19-62706E023703}">
                      <ahyp:hlinkClr xmlns:ahyp="http://schemas.microsoft.com/office/drawing/2018/hyperlinkcolor" val="tx"/>
                    </a:ext>
                  </a:extLst>
                </a:hlinkClick>
              </a:rPr>
              <a:t>Soumith</a:t>
            </a:r>
            <a:r>
              <a:rPr lang="en-US" altLang="zh-CN" sz="1400" dirty="0">
                <a:solidFill>
                  <a:srgbClr val="3E66E1"/>
                </a:solidFill>
                <a:latin typeface="Helvetica Neue"/>
                <a:hlinkClick r:id="rId4">
                  <a:extLst>
                    <a:ext uri="{A12FA001-AC4F-418D-AE19-62706E023703}">
                      <ahyp:hlinkClr xmlns:ahyp="http://schemas.microsoft.com/office/drawing/2018/hyperlinkcolor" val="tx"/>
                    </a:ext>
                  </a:extLst>
                </a:hlinkClick>
              </a:rPr>
              <a:t> </a:t>
            </a:r>
            <a:r>
              <a:rPr lang="en-US" altLang="zh-CN" sz="1400" dirty="0" err="1">
                <a:solidFill>
                  <a:srgbClr val="3E66E1"/>
                </a:solidFill>
                <a:latin typeface="Helvetica Neue"/>
                <a:hlinkClick r:id="rId4">
                  <a:extLst>
                    <a:ext uri="{A12FA001-AC4F-418D-AE19-62706E023703}">
                      <ahyp:hlinkClr xmlns:ahyp="http://schemas.microsoft.com/office/drawing/2018/hyperlinkcolor" val="tx"/>
                    </a:ext>
                  </a:extLst>
                </a:hlinkClick>
              </a:rPr>
              <a:t>Chintala</a:t>
            </a:r>
            <a:r>
              <a:rPr lang="en-US" altLang="zh-CN" sz="1400" dirty="0">
                <a:solidFill>
                  <a:srgbClr val="3E66E1"/>
                </a:solidFill>
                <a:latin typeface="Helvetica Neue"/>
                <a:hlinkClick r:id="rId4">
                  <a:extLst>
                    <a:ext uri="{A12FA001-AC4F-418D-AE19-62706E023703}">
                      <ahyp:hlinkClr xmlns:ahyp="http://schemas.microsoft.com/office/drawing/2018/hyperlinkcolor" val="tx"/>
                    </a:ext>
                  </a:extLst>
                </a:hlinkClick>
              </a:rPr>
              <a:t>, Léon </a:t>
            </a:r>
            <a:r>
              <a:rPr lang="en-US" altLang="zh-CN" sz="1400" dirty="0" err="1">
                <a:solidFill>
                  <a:srgbClr val="3E66E1"/>
                </a:solidFill>
                <a:latin typeface="Helvetica Neue"/>
                <a:hlinkClick r:id="rId4">
                  <a:extLst>
                    <a:ext uri="{A12FA001-AC4F-418D-AE19-62706E023703}">
                      <ahyp:hlinkClr xmlns:ahyp="http://schemas.microsoft.com/office/drawing/2018/hyperlinkcolor" val="tx"/>
                    </a:ext>
                  </a:extLst>
                </a:hlinkClick>
              </a:rPr>
              <a:t>Bottou</a:t>
            </a:r>
            <a:r>
              <a:rPr lang="en-US" altLang="zh-CN" sz="1400" dirty="0">
                <a:solidFill>
                  <a:srgbClr val="3E66E1"/>
                </a:solidFill>
                <a:latin typeface="Helvetica Neue"/>
                <a:hlinkClick r:id="rId4">
                  <a:extLst>
                    <a:ext uri="{A12FA001-AC4F-418D-AE19-62706E023703}">
                      <ahyp:hlinkClr xmlns:ahyp="http://schemas.microsoft.com/office/drawing/2018/hyperlinkcolor" val="tx"/>
                    </a:ext>
                  </a:extLst>
                </a:hlinkClick>
              </a:rPr>
              <a:t>, Wasserstein GAN, </a:t>
            </a:r>
            <a:r>
              <a:rPr lang="en-US" altLang="zh-CN" sz="1400" dirty="0" err="1">
                <a:solidFill>
                  <a:srgbClr val="3E66E1"/>
                </a:solidFill>
                <a:latin typeface="Helvetica Neue"/>
                <a:hlinkClick r:id="rId4">
                  <a:extLst>
                    <a:ext uri="{A12FA001-AC4F-418D-AE19-62706E023703}">
                      <ahyp:hlinkClr xmlns:ahyp="http://schemas.microsoft.com/office/drawing/2018/hyperlinkcolor" val="tx"/>
                    </a:ext>
                  </a:extLst>
                </a:hlinkClick>
              </a:rPr>
              <a:t>arXiv</a:t>
            </a:r>
            <a:r>
              <a:rPr lang="en-US" altLang="zh-CN" sz="1400" dirty="0">
                <a:solidFill>
                  <a:srgbClr val="3E66E1"/>
                </a:solidFill>
                <a:latin typeface="Helvetica Neue"/>
                <a:hlinkClick r:id="rId4">
                  <a:extLst>
                    <a:ext uri="{A12FA001-AC4F-418D-AE19-62706E023703}">
                      <ahyp:hlinkClr xmlns:ahyp="http://schemas.microsoft.com/office/drawing/2018/hyperlinkcolor" val="tx"/>
                    </a:ext>
                  </a:extLst>
                </a:hlinkClick>
              </a:rPr>
              <a:t> preprint, arXiv:1701.07875, 2017.</a:t>
            </a:r>
            <a:endParaRPr lang="en-US" altLang="zh-CN" sz="1400" dirty="0">
              <a:solidFill>
                <a:srgbClr val="3E66E1"/>
              </a:solidFill>
              <a:latin typeface="Helvetica Neue"/>
            </a:endParaRPr>
          </a:p>
          <a:p>
            <a:pPr marL="342900" indent="-342900">
              <a:lnSpc>
                <a:spcPct val="140000"/>
              </a:lnSpc>
              <a:spcBef>
                <a:spcPts val="0"/>
              </a:spcBef>
              <a:buClr>
                <a:srgbClr val="3E66E1"/>
              </a:buClr>
              <a:buSzPct val="100000"/>
              <a:buFont typeface="+mj-lt"/>
              <a:buAutoNum type="arabicPeriod"/>
            </a:pPr>
            <a:r>
              <a:rPr lang="en-US" altLang="zh-CN" sz="1400" dirty="0">
                <a:solidFill>
                  <a:srgbClr val="3E66E1"/>
                </a:solidFill>
                <a:latin typeface="Helvetica Neue"/>
                <a:hlinkClick r:id="rId5">
                  <a:extLst>
                    <a:ext uri="{A12FA001-AC4F-418D-AE19-62706E023703}">
                      <ahyp:hlinkClr xmlns:ahyp="http://schemas.microsoft.com/office/drawing/2018/hyperlinkcolor" val="tx"/>
                    </a:ext>
                  </a:extLst>
                </a:hlinkClick>
              </a:rPr>
              <a:t>Alec Radford, Luke Metz, </a:t>
            </a:r>
            <a:r>
              <a:rPr lang="en-US" altLang="zh-CN" sz="1400" dirty="0" err="1">
                <a:solidFill>
                  <a:srgbClr val="3E66E1"/>
                </a:solidFill>
                <a:latin typeface="Helvetica Neue"/>
                <a:hlinkClick r:id="rId5">
                  <a:extLst>
                    <a:ext uri="{A12FA001-AC4F-418D-AE19-62706E023703}">
                      <ahyp:hlinkClr xmlns:ahyp="http://schemas.microsoft.com/office/drawing/2018/hyperlinkcolor" val="tx"/>
                    </a:ext>
                  </a:extLst>
                </a:hlinkClick>
              </a:rPr>
              <a:t>Soumith</a:t>
            </a:r>
            <a:r>
              <a:rPr lang="en-US" altLang="zh-CN" sz="1400" dirty="0">
                <a:solidFill>
                  <a:srgbClr val="3E66E1"/>
                </a:solidFill>
                <a:latin typeface="Helvetica Neue"/>
                <a:hlinkClick r:id="rId5">
                  <a:extLst>
                    <a:ext uri="{A12FA001-AC4F-418D-AE19-62706E023703}">
                      <ahyp:hlinkClr xmlns:ahyp="http://schemas.microsoft.com/office/drawing/2018/hyperlinkcolor" val="tx"/>
                    </a:ext>
                  </a:extLst>
                </a:hlinkClick>
              </a:rPr>
              <a:t> </a:t>
            </a:r>
            <a:r>
              <a:rPr lang="en-US" altLang="zh-CN" sz="1400" dirty="0" err="1">
                <a:solidFill>
                  <a:srgbClr val="3E66E1"/>
                </a:solidFill>
                <a:latin typeface="Helvetica Neue"/>
                <a:hlinkClick r:id="rId5">
                  <a:extLst>
                    <a:ext uri="{A12FA001-AC4F-418D-AE19-62706E023703}">
                      <ahyp:hlinkClr xmlns:ahyp="http://schemas.microsoft.com/office/drawing/2018/hyperlinkcolor" val="tx"/>
                    </a:ext>
                  </a:extLst>
                </a:hlinkClick>
              </a:rPr>
              <a:t>Chintala</a:t>
            </a:r>
            <a:r>
              <a:rPr lang="en-US" altLang="zh-CN" sz="1400" dirty="0">
                <a:solidFill>
                  <a:srgbClr val="3E66E1"/>
                </a:solidFill>
                <a:latin typeface="Helvetica Neue"/>
                <a:hlinkClick r:id="rId5">
                  <a:extLst>
                    <a:ext uri="{A12FA001-AC4F-418D-AE19-62706E023703}">
                      <ahyp:hlinkClr xmlns:ahyp="http://schemas.microsoft.com/office/drawing/2018/hyperlinkcolor" val="tx"/>
                    </a:ext>
                  </a:extLst>
                </a:hlinkClick>
              </a:rPr>
              <a:t>, Unsupervised Representation Learning with Deep Convolutional Generative Adversarial Networks, </a:t>
            </a:r>
            <a:r>
              <a:rPr lang="en-US" altLang="zh-CN" sz="1400" dirty="0" err="1">
                <a:solidFill>
                  <a:srgbClr val="3E66E1"/>
                </a:solidFill>
                <a:latin typeface="Helvetica Neue"/>
                <a:hlinkClick r:id="rId5">
                  <a:extLst>
                    <a:ext uri="{A12FA001-AC4F-418D-AE19-62706E023703}">
                      <ahyp:hlinkClr xmlns:ahyp="http://schemas.microsoft.com/office/drawing/2018/hyperlinkcolor" val="tx"/>
                    </a:ext>
                  </a:extLst>
                </a:hlinkClick>
              </a:rPr>
              <a:t>arXiv</a:t>
            </a:r>
            <a:r>
              <a:rPr lang="en-US" altLang="zh-CN" sz="1400" dirty="0">
                <a:solidFill>
                  <a:srgbClr val="3E66E1"/>
                </a:solidFill>
                <a:latin typeface="Helvetica Neue"/>
                <a:hlinkClick r:id="rId5">
                  <a:extLst>
                    <a:ext uri="{A12FA001-AC4F-418D-AE19-62706E023703}">
                      <ahyp:hlinkClr xmlns:ahyp="http://schemas.microsoft.com/office/drawing/2018/hyperlinkcolor" val="tx"/>
                    </a:ext>
                  </a:extLst>
                </a:hlinkClick>
              </a:rPr>
              <a:t> preprint, arXiv:1511.06434, 2015.</a:t>
            </a:r>
            <a:endParaRPr lang="en-US" altLang="zh-CN" sz="1400" dirty="0">
              <a:solidFill>
                <a:srgbClr val="3E66E1"/>
              </a:solidFill>
              <a:latin typeface="Helvetica Neue"/>
            </a:endParaRPr>
          </a:p>
          <a:p>
            <a:pPr marL="342900" indent="-342900">
              <a:lnSpc>
                <a:spcPct val="140000"/>
              </a:lnSpc>
              <a:spcBef>
                <a:spcPts val="0"/>
              </a:spcBef>
              <a:buClr>
                <a:srgbClr val="3E66E1"/>
              </a:buClr>
              <a:buSzPct val="100000"/>
              <a:buFont typeface="+mj-lt"/>
              <a:buAutoNum type="arabicPeriod"/>
            </a:pPr>
            <a:r>
              <a:rPr lang="en-US" altLang="zh-CN" sz="1400" dirty="0">
                <a:solidFill>
                  <a:srgbClr val="3E66E1"/>
                </a:solidFill>
                <a:latin typeface="Helvetica Neue"/>
                <a:hlinkClick r:id="rId6">
                  <a:extLst>
                    <a:ext uri="{A12FA001-AC4F-418D-AE19-62706E023703}">
                      <ahyp:hlinkClr xmlns:ahyp="http://schemas.microsoft.com/office/drawing/2018/hyperlinkcolor" val="tx"/>
                    </a:ext>
                  </a:extLst>
                </a:hlinkClick>
              </a:rPr>
              <a:t>Z. Xu, J. Du, J. Wang, C. Jiang and Y. Ren, "Satellite Image Prediction Relying on GAN and LSTM Neural Networks," ICC 2019 - 2019 IEEE International Conference on Communications (ICC), 2019, pp. 1-6, </a:t>
            </a:r>
            <a:r>
              <a:rPr lang="en-US" altLang="zh-CN" sz="1400" dirty="0" err="1">
                <a:solidFill>
                  <a:srgbClr val="3E66E1"/>
                </a:solidFill>
                <a:latin typeface="Helvetica Neue"/>
                <a:hlinkClick r:id="rId6">
                  <a:extLst>
                    <a:ext uri="{A12FA001-AC4F-418D-AE19-62706E023703}">
                      <ahyp:hlinkClr xmlns:ahyp="http://schemas.microsoft.com/office/drawing/2018/hyperlinkcolor" val="tx"/>
                    </a:ext>
                  </a:extLst>
                </a:hlinkClick>
              </a:rPr>
              <a:t>doi</a:t>
            </a:r>
            <a:r>
              <a:rPr lang="en-US" altLang="zh-CN" sz="1400" dirty="0">
                <a:solidFill>
                  <a:srgbClr val="3E66E1"/>
                </a:solidFill>
                <a:latin typeface="Helvetica Neue"/>
                <a:hlinkClick r:id="rId6">
                  <a:extLst>
                    <a:ext uri="{A12FA001-AC4F-418D-AE19-62706E023703}">
                      <ahyp:hlinkClr xmlns:ahyp="http://schemas.microsoft.com/office/drawing/2018/hyperlinkcolor" val="tx"/>
                    </a:ext>
                  </a:extLst>
                </a:hlinkClick>
              </a:rPr>
              <a:t>: 10.1109/ICC.2019.8761462.</a:t>
            </a:r>
            <a:endParaRPr lang="en-US" altLang="zh-CN" sz="1400" dirty="0">
              <a:solidFill>
                <a:srgbClr val="3E66E1"/>
              </a:solidFill>
              <a:latin typeface="Helvetica Neue"/>
            </a:endParaRPr>
          </a:p>
        </p:txBody>
      </p:sp>
    </p:spTree>
    <p:extLst>
      <p:ext uri="{BB962C8B-B14F-4D97-AF65-F5344CB8AC3E}">
        <p14:creationId xmlns:p14="http://schemas.microsoft.com/office/powerpoint/2010/main" val="201305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zh-CN" altLang="en-US" sz="4000" dirty="0">
                <a:solidFill>
                  <a:schemeClr val="accent3">
                    <a:lumMod val="50000"/>
                  </a:schemeClr>
                </a:solidFill>
                <a:latin typeface="微软雅黑" panose="020B0503020204020204" pitchFamily="34" charset="-122"/>
                <a:ea typeface="微软雅黑" panose="020B0503020204020204" pitchFamily="34" charset="-122"/>
              </a:rPr>
              <a:t>摘要</a:t>
            </a:r>
          </a:p>
        </p:txBody>
      </p:sp>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838200" y="1544531"/>
            <a:ext cx="10290948" cy="4382487"/>
          </a:xfrm>
        </p:spPr>
        <p:txBody>
          <a:bodyPr/>
          <a:lstStyle/>
          <a:p>
            <a:pPr marL="0" indent="457200" algn="just">
              <a:lnSpc>
                <a:spcPct val="150000"/>
              </a:lnSpc>
              <a:spcBef>
                <a:spcPts val="0"/>
              </a:spcBef>
              <a:buNone/>
            </a:pPr>
            <a:r>
              <a:rPr lang="zh-CN" altLang="en-US" sz="1400" b="1" i="0" dirty="0">
                <a:solidFill>
                  <a:srgbClr val="C00000">
                    <a:alpha val="70000"/>
                  </a:srgbClr>
                </a:solidFill>
                <a:effectLst/>
                <a:latin typeface="Helvetica Neue"/>
              </a:rPr>
              <a:t>物理场是对物理信息或物理量在时空坐标上抽象</a:t>
            </a:r>
            <a:r>
              <a:rPr lang="zh-CN" altLang="en-US" sz="1400" b="0" i="0" dirty="0">
                <a:solidFill>
                  <a:srgbClr val="000000"/>
                </a:solidFill>
                <a:effectLst/>
                <a:latin typeface="Helvetica Neue"/>
              </a:rPr>
              <a:t>，其规模大至洋流运动、大气流动、地球的重力结构、小至容器中的流体压强、平板上扩散传热</a:t>
            </a:r>
            <a:r>
              <a:rPr lang="en-US" altLang="zh-CN" sz="1400" b="0" i="0" dirty="0">
                <a:solidFill>
                  <a:srgbClr val="000000"/>
                </a:solidFill>
                <a:effectLst/>
                <a:latin typeface="Helvetica Neue"/>
              </a:rPr>
              <a:t>. </a:t>
            </a:r>
            <a:r>
              <a:rPr lang="zh-CN" altLang="en-US" sz="1400" b="1" i="0" dirty="0">
                <a:solidFill>
                  <a:srgbClr val="C00000">
                    <a:alpha val="70000"/>
                  </a:srgbClr>
                </a:solidFill>
                <a:effectLst/>
                <a:latin typeface="Helvetica Neue"/>
              </a:rPr>
              <a:t>几乎任何在时空坐标上变化的物理量都可以抽象为场的变化</a:t>
            </a:r>
            <a:r>
              <a:rPr lang="zh-CN" altLang="en-US" sz="1400" b="0" i="0" dirty="0">
                <a:solidFill>
                  <a:srgbClr val="000000"/>
                </a:solidFill>
                <a:effectLst/>
                <a:latin typeface="Helvetica Neue"/>
              </a:rPr>
              <a:t>，例如温度场、压强场、涡度场等</a:t>
            </a:r>
            <a:r>
              <a:rPr lang="en-US" altLang="zh-CN" sz="1400" b="0" i="0" dirty="0">
                <a:solidFill>
                  <a:srgbClr val="000000"/>
                </a:solidFill>
                <a:effectLst/>
                <a:latin typeface="Helvetica Neue"/>
              </a:rPr>
              <a:t>. </a:t>
            </a:r>
            <a:r>
              <a:rPr lang="zh-CN" altLang="en-US" sz="1400" b="0" i="0" dirty="0">
                <a:solidFill>
                  <a:srgbClr val="000000"/>
                </a:solidFill>
                <a:effectLst/>
                <a:latin typeface="Helvetica Neue"/>
              </a:rPr>
              <a:t>求解物理场运动变化的微分方程，</a:t>
            </a:r>
            <a:r>
              <a:rPr lang="zh-CN" altLang="en-US" sz="1400" b="1" i="0" dirty="0">
                <a:solidFill>
                  <a:srgbClr val="C00000">
                    <a:alpha val="70000"/>
                  </a:srgbClr>
                </a:solidFill>
                <a:effectLst/>
                <a:latin typeface="Helvetica Neue"/>
              </a:rPr>
              <a:t>对场变化的规律建模并进行预测具有极其重要的理论研究意义和实际应用价值</a:t>
            </a:r>
            <a:r>
              <a:rPr lang="en-US" altLang="zh-CN" sz="1400" b="0" i="0" dirty="0">
                <a:solidFill>
                  <a:srgbClr val="000000"/>
                </a:solidFill>
                <a:effectLst/>
                <a:latin typeface="Helvetica Neue"/>
              </a:rPr>
              <a:t>. </a:t>
            </a:r>
            <a:r>
              <a:rPr lang="zh-CN" altLang="en-US" sz="1400" b="0" i="0" dirty="0">
                <a:solidFill>
                  <a:srgbClr val="000000"/>
                </a:solidFill>
                <a:effectLst/>
                <a:latin typeface="Helvetica Neue"/>
              </a:rPr>
              <a:t>理论研究层面，场是对物理量变化规律的基本描述</a:t>
            </a:r>
            <a:r>
              <a:rPr lang="en-US" altLang="zh-CN" sz="1400" b="0" i="0" dirty="0">
                <a:solidFill>
                  <a:srgbClr val="000000"/>
                </a:solidFill>
                <a:effectLst/>
                <a:latin typeface="Helvetica Neue"/>
              </a:rPr>
              <a:t>. </a:t>
            </a:r>
            <a:r>
              <a:rPr lang="zh-CN" altLang="en-US" sz="1400" b="0" i="0" dirty="0">
                <a:solidFill>
                  <a:srgbClr val="000000"/>
                </a:solidFill>
                <a:effectLst/>
                <a:latin typeface="Helvetica Neue"/>
              </a:rPr>
              <a:t>实际应用层面，物理场的建模预测可用于洋流活动评估、侦测海啸等自然灾害；天气预报依赖于对大气流动的预测和分析；北京</a:t>
            </a:r>
            <a:r>
              <a:rPr lang="en-US" altLang="zh-CN" sz="1400" b="0" i="0" dirty="0">
                <a:solidFill>
                  <a:srgbClr val="000000"/>
                </a:solidFill>
                <a:effectLst/>
                <a:latin typeface="Helvetica Neue"/>
              </a:rPr>
              <a:t>2022</a:t>
            </a:r>
            <a:r>
              <a:rPr lang="zh-CN" altLang="en-US" sz="1400" b="0" i="0" dirty="0">
                <a:solidFill>
                  <a:srgbClr val="000000"/>
                </a:solidFill>
                <a:effectLst/>
                <a:latin typeface="Helvetica Neue"/>
              </a:rPr>
              <a:t>年冬奥会要实现对小范围场地内温度场的精准控制</a:t>
            </a:r>
            <a:r>
              <a:rPr lang="en-US" altLang="zh-CN" sz="1400" b="0" i="0" dirty="0">
                <a:solidFill>
                  <a:srgbClr val="000000"/>
                </a:solidFill>
                <a:effectLst/>
                <a:latin typeface="Helvetica Neue"/>
              </a:rPr>
              <a:t>. </a:t>
            </a:r>
            <a:r>
              <a:rPr lang="zh-CN" altLang="en-US" sz="1400" b="0" i="0" dirty="0">
                <a:solidFill>
                  <a:srgbClr val="000000"/>
                </a:solidFill>
                <a:effectLst/>
                <a:latin typeface="Helvetica Neue"/>
              </a:rPr>
              <a:t>然而，</a:t>
            </a:r>
            <a:r>
              <a:rPr lang="zh-CN" altLang="en-US" sz="1400" b="1" i="0" dirty="0">
                <a:solidFill>
                  <a:srgbClr val="C00000">
                    <a:alpha val="70000"/>
                  </a:srgbClr>
                </a:solidFill>
                <a:effectLst/>
                <a:latin typeface="Helvetica Neue"/>
              </a:rPr>
              <a:t>大部分物理场的建模和求解都十分困难</a:t>
            </a:r>
            <a:r>
              <a:rPr lang="en-US" altLang="zh-CN" sz="1400" b="0" i="0" dirty="0">
                <a:solidFill>
                  <a:srgbClr val="000000"/>
                </a:solidFill>
                <a:effectLst/>
                <a:latin typeface="Helvetica Neue"/>
              </a:rPr>
              <a:t>. </a:t>
            </a:r>
            <a:r>
              <a:rPr lang="zh-CN" altLang="en-US" sz="1400" b="0" i="0" dirty="0">
                <a:solidFill>
                  <a:srgbClr val="000000"/>
                </a:solidFill>
                <a:effectLst/>
                <a:latin typeface="Helvetica Neue"/>
              </a:rPr>
              <a:t>例如流体流动的</a:t>
            </a:r>
            <a:r>
              <a:rPr lang="en-US" altLang="zh-CN" sz="1400" b="0" i="0" dirty="0">
                <a:solidFill>
                  <a:srgbClr val="000000"/>
                </a:solidFill>
                <a:effectLst/>
                <a:latin typeface="Helvetica Neue"/>
              </a:rPr>
              <a:t>Navier-Stokes</a:t>
            </a:r>
            <a:r>
              <a:rPr lang="zh-CN" altLang="en-US" sz="1400" b="0" i="0" dirty="0">
                <a:solidFill>
                  <a:srgbClr val="000000"/>
                </a:solidFill>
                <a:effectLst/>
                <a:latin typeface="Helvetica Neue"/>
              </a:rPr>
              <a:t>方程，人们至今没有找到方程的解析解，只能依靠微分方程数值解或其它数值模拟方法进行求解</a:t>
            </a:r>
            <a:r>
              <a:rPr lang="en-US" altLang="zh-CN" sz="1400" b="0" i="0" dirty="0">
                <a:solidFill>
                  <a:srgbClr val="000000"/>
                </a:solidFill>
                <a:effectLst/>
                <a:latin typeface="Helvetica Neue"/>
              </a:rPr>
              <a:t>. </a:t>
            </a:r>
            <a:r>
              <a:rPr lang="zh-CN" altLang="en-US" sz="1400" b="0" i="0" dirty="0">
                <a:solidFill>
                  <a:srgbClr val="000000"/>
                </a:solidFill>
                <a:effectLst/>
                <a:latin typeface="Helvetica Neue"/>
              </a:rPr>
              <a:t>本文利用深度神经网络给出物理场建模预测的另一种数值求解思路</a:t>
            </a:r>
            <a:r>
              <a:rPr lang="en-US" altLang="zh-CN" sz="1400" b="0" i="0" dirty="0">
                <a:solidFill>
                  <a:srgbClr val="000000"/>
                </a:solidFill>
                <a:effectLst/>
                <a:latin typeface="Helvetica Neue"/>
              </a:rPr>
              <a:t>. </a:t>
            </a:r>
          </a:p>
          <a:p>
            <a:pPr marL="0" indent="457200" algn="just">
              <a:lnSpc>
                <a:spcPct val="150000"/>
              </a:lnSpc>
              <a:spcBef>
                <a:spcPts val="0"/>
              </a:spcBef>
              <a:buNone/>
            </a:pPr>
            <a:r>
              <a:rPr lang="zh-CN" altLang="en-US" sz="1400" b="0" i="0" dirty="0">
                <a:solidFill>
                  <a:srgbClr val="000000"/>
                </a:solidFill>
                <a:effectLst/>
                <a:latin typeface="Helvetica Neue"/>
              </a:rPr>
              <a:t>我们</a:t>
            </a:r>
            <a:r>
              <a:rPr lang="zh-CN" altLang="en-US" sz="1400" b="1" i="0" dirty="0">
                <a:solidFill>
                  <a:srgbClr val="C00000">
                    <a:alpha val="70000"/>
                  </a:srgbClr>
                </a:solidFill>
                <a:effectLst/>
                <a:latin typeface="Helvetica Neue"/>
              </a:rPr>
              <a:t>将二维物理场在各个时刻的分布转换为图片信息输入到对抗生成网络</a:t>
            </a:r>
            <a:r>
              <a:rPr lang="en-US" altLang="zh-CN" sz="1400" b="1" i="0" dirty="0">
                <a:solidFill>
                  <a:srgbClr val="C00000">
                    <a:alpha val="70000"/>
                  </a:srgbClr>
                </a:solidFill>
                <a:effectLst/>
                <a:latin typeface="Helvetica Neue"/>
              </a:rPr>
              <a:t>(GAN)</a:t>
            </a:r>
            <a:r>
              <a:rPr lang="zh-CN" altLang="en-US" sz="1400" b="1" i="0" dirty="0">
                <a:solidFill>
                  <a:srgbClr val="C00000">
                    <a:alpha val="70000"/>
                  </a:srgbClr>
                </a:solidFill>
                <a:effectLst/>
                <a:latin typeface="Helvetica Neue"/>
              </a:rPr>
              <a:t>，让</a:t>
            </a:r>
            <a:r>
              <a:rPr lang="en-US" altLang="zh-CN" sz="1400" b="1" i="0" dirty="0">
                <a:solidFill>
                  <a:srgbClr val="C00000">
                    <a:alpha val="70000"/>
                  </a:srgbClr>
                </a:solidFill>
                <a:effectLst/>
                <a:latin typeface="Helvetica Neue"/>
              </a:rPr>
              <a:t>GAN</a:t>
            </a:r>
            <a:r>
              <a:rPr lang="zh-CN" altLang="en-US" sz="1400" b="1" i="0" dirty="0">
                <a:solidFill>
                  <a:srgbClr val="C00000">
                    <a:alpha val="70000"/>
                  </a:srgbClr>
                </a:solidFill>
                <a:effectLst/>
                <a:latin typeface="Helvetica Neue"/>
              </a:rPr>
              <a:t>对物理场的结构进行建模</a:t>
            </a:r>
            <a:r>
              <a:rPr lang="zh-CN" altLang="en-US" sz="1400" b="0" i="0" dirty="0">
                <a:solidFill>
                  <a:srgbClr val="000000"/>
                </a:solidFill>
                <a:effectLst/>
                <a:latin typeface="Helvetica Neue"/>
              </a:rPr>
              <a:t>，随后，</a:t>
            </a:r>
            <a:r>
              <a:rPr lang="zh-CN" altLang="en-US" sz="1400" b="1" i="0" dirty="0">
                <a:solidFill>
                  <a:srgbClr val="C00000">
                    <a:alpha val="70000"/>
                  </a:srgbClr>
                </a:solidFill>
                <a:effectLst/>
                <a:latin typeface="Helvetica Neue"/>
              </a:rPr>
              <a:t>将</a:t>
            </a:r>
            <a:r>
              <a:rPr lang="en-US" altLang="zh-CN" sz="1400" b="1" i="0" dirty="0">
                <a:solidFill>
                  <a:srgbClr val="C00000">
                    <a:alpha val="70000"/>
                  </a:srgbClr>
                </a:solidFill>
                <a:effectLst/>
                <a:latin typeface="Helvetica Neue"/>
              </a:rPr>
              <a:t>GAN</a:t>
            </a:r>
            <a:r>
              <a:rPr lang="zh-CN" altLang="en-US" sz="1400" b="1" i="0" dirty="0">
                <a:solidFill>
                  <a:srgbClr val="C00000">
                    <a:alpha val="70000"/>
                  </a:srgbClr>
                </a:solidFill>
                <a:effectLst/>
                <a:latin typeface="Helvetica Neue"/>
              </a:rPr>
              <a:t>的生成器</a:t>
            </a:r>
            <a:r>
              <a:rPr lang="en-US" altLang="zh-CN" sz="1400" b="1" i="0" dirty="0">
                <a:solidFill>
                  <a:srgbClr val="C00000">
                    <a:alpha val="70000"/>
                  </a:srgbClr>
                </a:solidFill>
                <a:effectLst/>
                <a:latin typeface="Helvetica Neue"/>
              </a:rPr>
              <a:t>G</a:t>
            </a:r>
            <a:r>
              <a:rPr lang="zh-CN" altLang="en-US" sz="1400" b="1" i="0" dirty="0">
                <a:solidFill>
                  <a:srgbClr val="C00000">
                    <a:alpha val="70000"/>
                  </a:srgbClr>
                </a:solidFill>
                <a:effectLst/>
                <a:latin typeface="Helvetica Neue"/>
              </a:rPr>
              <a:t>与判别器</a:t>
            </a:r>
            <a:r>
              <a:rPr lang="en-US" altLang="zh-CN" sz="1400" b="1" i="0" dirty="0">
                <a:solidFill>
                  <a:srgbClr val="C00000">
                    <a:alpha val="70000"/>
                  </a:srgbClr>
                </a:solidFill>
                <a:effectLst/>
                <a:latin typeface="Helvetica Neue"/>
              </a:rPr>
              <a:t>D</a:t>
            </a:r>
            <a:r>
              <a:rPr lang="zh-CN" altLang="en-US" sz="1400" b="1" i="0" dirty="0">
                <a:solidFill>
                  <a:srgbClr val="C00000">
                    <a:alpha val="70000"/>
                  </a:srgbClr>
                </a:solidFill>
                <a:effectLst/>
                <a:latin typeface="Helvetica Neue"/>
              </a:rPr>
              <a:t>分离，让生成器</a:t>
            </a:r>
            <a:r>
              <a:rPr lang="en-US" altLang="zh-CN" sz="1400" b="1" i="0" dirty="0">
                <a:solidFill>
                  <a:srgbClr val="C00000">
                    <a:alpha val="70000"/>
                  </a:srgbClr>
                </a:solidFill>
                <a:effectLst/>
                <a:latin typeface="Helvetica Neue"/>
              </a:rPr>
              <a:t>G</a:t>
            </a:r>
            <a:r>
              <a:rPr lang="zh-CN" altLang="en-US" sz="1400" b="1" i="0" dirty="0">
                <a:solidFill>
                  <a:srgbClr val="C00000">
                    <a:alpha val="70000"/>
                  </a:srgbClr>
                </a:solidFill>
                <a:effectLst/>
                <a:latin typeface="Helvetica Neue"/>
              </a:rPr>
              <a:t>与一个长短期记忆神经网络</a:t>
            </a:r>
            <a:r>
              <a:rPr lang="en-US" altLang="zh-CN" sz="1400" b="1" i="0" dirty="0">
                <a:solidFill>
                  <a:srgbClr val="C00000">
                    <a:alpha val="70000"/>
                  </a:srgbClr>
                </a:solidFill>
                <a:effectLst/>
                <a:latin typeface="Helvetica Neue"/>
              </a:rPr>
              <a:t>(LSTM)</a:t>
            </a:r>
            <a:r>
              <a:rPr lang="zh-CN" altLang="en-US" sz="1400" b="1" i="0" dirty="0">
                <a:solidFill>
                  <a:srgbClr val="C00000">
                    <a:alpha val="70000"/>
                  </a:srgbClr>
                </a:solidFill>
                <a:effectLst/>
                <a:latin typeface="Helvetica Neue"/>
              </a:rPr>
              <a:t>拼接</a:t>
            </a:r>
            <a:r>
              <a:rPr lang="zh-CN" altLang="en-US" sz="1400" b="0" i="0" dirty="0">
                <a:solidFill>
                  <a:srgbClr val="000000"/>
                </a:solidFill>
                <a:effectLst/>
                <a:latin typeface="Helvetica Neue"/>
              </a:rPr>
              <a:t>，</a:t>
            </a:r>
            <a:r>
              <a:rPr lang="en-US" altLang="zh-CN" sz="1400" b="0" i="0" dirty="0">
                <a:solidFill>
                  <a:srgbClr val="000000"/>
                </a:solidFill>
                <a:effectLst/>
                <a:latin typeface="Helvetica Neue"/>
              </a:rPr>
              <a:t>LSTM</a:t>
            </a:r>
            <a:r>
              <a:rPr lang="zh-CN" altLang="en-US" sz="1400" b="0" i="0" dirty="0">
                <a:solidFill>
                  <a:srgbClr val="000000"/>
                </a:solidFill>
                <a:effectLst/>
                <a:latin typeface="Helvetica Neue"/>
              </a:rPr>
              <a:t>以场的图片序列作为输入，并通过一个解码器得到生成器</a:t>
            </a:r>
            <a:r>
              <a:rPr lang="en-US" altLang="zh-CN" sz="1400" b="0" i="0" dirty="0">
                <a:solidFill>
                  <a:srgbClr val="000000"/>
                </a:solidFill>
                <a:effectLst/>
                <a:latin typeface="Helvetica Neue"/>
              </a:rPr>
              <a:t>G</a:t>
            </a:r>
            <a:r>
              <a:rPr lang="zh-CN" altLang="en-US" sz="1400" b="0" i="0" dirty="0">
                <a:solidFill>
                  <a:srgbClr val="000000"/>
                </a:solidFill>
                <a:effectLst/>
                <a:latin typeface="Helvetica Neue"/>
              </a:rPr>
              <a:t>所需的输入向量，最终的预测结果由生成器</a:t>
            </a:r>
            <a:r>
              <a:rPr lang="en-US" altLang="zh-CN" sz="1400" b="0" i="0" dirty="0">
                <a:solidFill>
                  <a:srgbClr val="000000"/>
                </a:solidFill>
                <a:effectLst/>
                <a:latin typeface="Helvetica Neue"/>
              </a:rPr>
              <a:t>G</a:t>
            </a:r>
            <a:r>
              <a:rPr lang="zh-CN" altLang="en-US" sz="1400" b="0" i="0" dirty="0">
                <a:solidFill>
                  <a:srgbClr val="000000"/>
                </a:solidFill>
                <a:effectLst/>
                <a:latin typeface="Helvetica Neue"/>
              </a:rPr>
              <a:t>输出</a:t>
            </a:r>
            <a:r>
              <a:rPr lang="en-US" altLang="zh-CN" sz="1400" b="0" i="0" dirty="0">
                <a:solidFill>
                  <a:srgbClr val="000000"/>
                </a:solidFill>
                <a:effectLst/>
                <a:latin typeface="Helvetica Neue"/>
              </a:rPr>
              <a:t>. </a:t>
            </a:r>
            <a:r>
              <a:rPr lang="zh-CN" altLang="en-US" sz="1400" b="0" i="0" dirty="0">
                <a:solidFill>
                  <a:srgbClr val="000000"/>
                </a:solidFill>
                <a:effectLst/>
                <a:latin typeface="Helvetica Neue"/>
              </a:rPr>
              <a:t>我们</a:t>
            </a:r>
            <a:r>
              <a:rPr lang="zh-CN" altLang="en-US" sz="1400" b="1" i="0" dirty="0">
                <a:solidFill>
                  <a:srgbClr val="C00000">
                    <a:alpha val="70000"/>
                  </a:srgbClr>
                </a:solidFill>
                <a:effectLst/>
                <a:latin typeface="Helvetica Neue"/>
              </a:rPr>
              <a:t>以二维圆柱绕流压强场的建模预测为例，详细讨论了模型的建立、训练、测试和调优</a:t>
            </a:r>
            <a:r>
              <a:rPr lang="en-US" altLang="zh-CN" sz="1400" b="1" i="0" dirty="0">
                <a:solidFill>
                  <a:srgbClr val="C00000">
                    <a:alpha val="70000"/>
                  </a:srgbClr>
                </a:solidFill>
                <a:effectLst/>
                <a:latin typeface="Helvetica Neue"/>
              </a:rPr>
              <a:t>. </a:t>
            </a:r>
            <a:r>
              <a:rPr lang="zh-CN" altLang="en-US" sz="1400" b="1" i="0" dirty="0">
                <a:solidFill>
                  <a:srgbClr val="C00000">
                    <a:alpha val="70000"/>
                  </a:srgbClr>
                </a:solidFill>
                <a:effectLst/>
                <a:latin typeface="Helvetica Neue"/>
              </a:rPr>
              <a:t>与不带</a:t>
            </a:r>
            <a:r>
              <a:rPr lang="en-US" altLang="zh-CN" sz="1400" b="1" i="0" dirty="0">
                <a:solidFill>
                  <a:srgbClr val="C00000">
                    <a:alpha val="70000"/>
                  </a:srgbClr>
                </a:solidFill>
                <a:effectLst/>
                <a:latin typeface="Helvetica Neue"/>
              </a:rPr>
              <a:t>GAN</a:t>
            </a:r>
            <a:r>
              <a:rPr lang="zh-CN" altLang="en-US" sz="1400" b="1" i="0" dirty="0">
                <a:solidFill>
                  <a:srgbClr val="C00000">
                    <a:alpha val="70000"/>
                  </a:srgbClr>
                </a:solidFill>
                <a:effectLst/>
                <a:latin typeface="Helvetica Neue"/>
              </a:rPr>
              <a:t>的自编码</a:t>
            </a:r>
            <a:r>
              <a:rPr lang="en-US" altLang="zh-CN" sz="1400" b="1" i="0" dirty="0">
                <a:solidFill>
                  <a:srgbClr val="C00000">
                    <a:alpha val="70000"/>
                  </a:srgbClr>
                </a:solidFill>
                <a:effectLst/>
                <a:latin typeface="Helvetica Neue"/>
              </a:rPr>
              <a:t>LSTM(AutoencoderLSTM)</a:t>
            </a:r>
            <a:r>
              <a:rPr lang="zh-CN" altLang="en-US" sz="1400" b="1" i="0" dirty="0">
                <a:solidFill>
                  <a:srgbClr val="C00000">
                    <a:alpha val="70000"/>
                  </a:srgbClr>
                </a:solidFill>
                <a:effectLst/>
                <a:latin typeface="Helvetica Neue"/>
              </a:rPr>
              <a:t>相比，结合</a:t>
            </a:r>
            <a:r>
              <a:rPr lang="en-US" altLang="zh-CN" sz="1400" b="1" i="0" dirty="0">
                <a:solidFill>
                  <a:srgbClr val="C00000">
                    <a:alpha val="70000"/>
                  </a:srgbClr>
                </a:solidFill>
                <a:effectLst/>
                <a:latin typeface="Helvetica Neue"/>
              </a:rPr>
              <a:t>GAN</a:t>
            </a:r>
            <a:r>
              <a:rPr lang="zh-CN" altLang="en-US" sz="1400" b="1" i="0" dirty="0">
                <a:solidFill>
                  <a:srgbClr val="C00000">
                    <a:alpha val="70000"/>
                  </a:srgbClr>
                </a:solidFill>
                <a:effectLst/>
                <a:latin typeface="Helvetica Neue"/>
              </a:rPr>
              <a:t>的</a:t>
            </a:r>
            <a:r>
              <a:rPr lang="en-US" altLang="zh-CN" sz="1400" b="1" i="0" dirty="0">
                <a:solidFill>
                  <a:srgbClr val="C00000">
                    <a:alpha val="70000"/>
                  </a:srgbClr>
                </a:solidFill>
                <a:effectLst/>
                <a:latin typeface="Helvetica Neue"/>
              </a:rPr>
              <a:t>LSTM</a:t>
            </a:r>
            <a:r>
              <a:rPr lang="zh-CN" altLang="en-US" sz="1400" b="1" i="0" dirty="0">
                <a:solidFill>
                  <a:srgbClr val="C00000">
                    <a:alpha val="70000"/>
                  </a:srgbClr>
                </a:solidFill>
                <a:effectLst/>
                <a:latin typeface="Helvetica Neue"/>
              </a:rPr>
              <a:t>在性能上有较大提升</a:t>
            </a:r>
            <a:r>
              <a:rPr lang="en-US" altLang="zh-CN" sz="1400" b="1" i="0" dirty="0">
                <a:effectLst/>
                <a:latin typeface="Helvetica Neue"/>
              </a:rPr>
              <a:t>.</a:t>
            </a:r>
            <a:endParaRPr lang="zh-CN" altLang="en-US" sz="1800" dirty="0">
              <a:solidFill>
                <a:schemeClr val="tx1">
                  <a:lumMod val="95000"/>
                  <a:lumOff val="5000"/>
                  <a:alpha val="70000"/>
                </a:schemeClr>
              </a:solidFill>
              <a:latin typeface="+mj-lt"/>
            </a:endParaRPr>
          </a:p>
        </p:txBody>
      </p:sp>
    </p:spTree>
    <p:extLst>
      <p:ext uri="{BB962C8B-B14F-4D97-AF65-F5344CB8AC3E}">
        <p14:creationId xmlns:p14="http://schemas.microsoft.com/office/powerpoint/2010/main" val="239398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zh-CN" altLang="en-US" sz="4000" dirty="0">
                <a:solidFill>
                  <a:schemeClr val="accent3">
                    <a:lumMod val="50000"/>
                  </a:schemeClr>
                </a:solidFill>
                <a:latin typeface="微软雅黑" panose="020B0503020204020204" pitchFamily="34" charset="-122"/>
                <a:ea typeface="微软雅黑" panose="020B0503020204020204" pitchFamily="34" charset="-122"/>
              </a:rPr>
              <a:t>目录</a:t>
            </a:r>
          </a:p>
        </p:txBody>
      </p:sp>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511685" y="1478201"/>
            <a:ext cx="6519246" cy="4856269"/>
          </a:xfrm>
        </p:spPr>
        <p:txBody>
          <a:bodyPr/>
          <a:lstStyle/>
          <a:p>
            <a:pPr algn="l">
              <a:buFont typeface="Arial" panose="020B0604020202020204" pitchFamily="34" charset="0"/>
              <a:buChar char="•"/>
            </a:pPr>
            <a:r>
              <a:rPr lang="en-US" altLang="zh-CN" sz="1600" b="0" i="0" dirty="0">
                <a:solidFill>
                  <a:srgbClr val="000000"/>
                </a:solidFill>
                <a:effectLst/>
                <a:latin typeface="Helvetica Neue"/>
              </a:rPr>
              <a:t>1 </a:t>
            </a:r>
            <a:r>
              <a:rPr lang="zh-CN" altLang="en-US" sz="1600" b="0" i="0" dirty="0">
                <a:solidFill>
                  <a:srgbClr val="000000"/>
                </a:solidFill>
                <a:effectLst/>
                <a:latin typeface="Helvetica Neue"/>
              </a:rPr>
              <a:t>问题背景和数据集介绍</a:t>
            </a:r>
          </a:p>
          <a:p>
            <a:pPr marL="742950" lvl="1" indent="-285750" algn="l">
              <a:buFont typeface="Arial" panose="020B0604020202020204" pitchFamily="34" charset="0"/>
              <a:buChar char="•"/>
            </a:pPr>
            <a:r>
              <a:rPr lang="en-US" altLang="zh-CN" sz="1400" b="0" i="0" dirty="0">
                <a:solidFill>
                  <a:srgbClr val="000000"/>
                </a:solidFill>
                <a:effectLst/>
                <a:latin typeface="Helvetica Neue"/>
              </a:rPr>
              <a:t>1.1 </a:t>
            </a:r>
            <a:r>
              <a:rPr lang="zh-CN" altLang="en-US" sz="1400" dirty="0">
                <a:solidFill>
                  <a:srgbClr val="000000"/>
                </a:solidFill>
                <a:latin typeface="Helvetica Neue"/>
              </a:rPr>
              <a:t>问题说明</a:t>
            </a:r>
            <a:endParaRPr lang="zh-CN" altLang="en-US" sz="1400" b="0" i="0" dirty="0">
              <a:solidFill>
                <a:srgbClr val="000000"/>
              </a:solidFill>
              <a:effectLst/>
              <a:latin typeface="Helvetica Neue"/>
            </a:endParaRPr>
          </a:p>
          <a:p>
            <a:pPr marL="742950" lvl="1" indent="-285750" algn="l">
              <a:buFont typeface="Arial" panose="020B0604020202020204" pitchFamily="34" charset="0"/>
              <a:buChar char="•"/>
            </a:pPr>
            <a:r>
              <a:rPr lang="en-US" altLang="zh-CN" sz="1400" b="0" i="0" dirty="0">
                <a:solidFill>
                  <a:srgbClr val="000000"/>
                </a:solidFill>
                <a:effectLst/>
                <a:latin typeface="Helvetica Neue"/>
              </a:rPr>
              <a:t>1.2 </a:t>
            </a:r>
            <a:r>
              <a:rPr lang="zh-CN" altLang="en-US" sz="1400" dirty="0">
                <a:solidFill>
                  <a:srgbClr val="000000"/>
                </a:solidFill>
                <a:latin typeface="Helvetica Neue"/>
              </a:rPr>
              <a:t>数据集介绍</a:t>
            </a:r>
            <a:endParaRPr lang="zh-CN" altLang="en-US" sz="1400" b="0" i="0" dirty="0">
              <a:solidFill>
                <a:srgbClr val="000000"/>
              </a:solidFill>
              <a:effectLst/>
              <a:latin typeface="Helvetica Neue"/>
            </a:endParaRPr>
          </a:p>
          <a:p>
            <a:pPr algn="l">
              <a:buFont typeface="Arial" panose="020B0604020202020204" pitchFamily="34" charset="0"/>
              <a:buChar char="•"/>
            </a:pPr>
            <a:r>
              <a:rPr lang="en-US" altLang="zh-CN" sz="1600" b="0" i="0" dirty="0">
                <a:solidFill>
                  <a:srgbClr val="000000"/>
                </a:solidFill>
                <a:effectLst/>
                <a:latin typeface="Helvetica Neue"/>
              </a:rPr>
              <a:t>2 </a:t>
            </a:r>
            <a:r>
              <a:rPr lang="zh-CN" altLang="en-US" sz="1600" dirty="0">
                <a:solidFill>
                  <a:srgbClr val="000000"/>
                </a:solidFill>
                <a:latin typeface="Helvetica Neue"/>
              </a:rPr>
              <a:t>解决方案和模型</a:t>
            </a:r>
            <a:endParaRPr lang="zh-CN" altLang="en-US" sz="1600" b="0" i="0" dirty="0">
              <a:solidFill>
                <a:srgbClr val="000000"/>
              </a:solidFill>
              <a:effectLst/>
              <a:latin typeface="Helvetica Neue"/>
            </a:endParaRPr>
          </a:p>
          <a:p>
            <a:pPr marL="742950" lvl="1" indent="-285750" algn="l">
              <a:buFont typeface="Arial" panose="020B0604020202020204" pitchFamily="34" charset="0"/>
              <a:buChar char="•"/>
            </a:pPr>
            <a:r>
              <a:rPr lang="en-US" altLang="zh-CN" sz="1400" b="0" i="0" dirty="0">
                <a:solidFill>
                  <a:srgbClr val="000000"/>
                </a:solidFill>
                <a:effectLst/>
                <a:latin typeface="Helvetica Neue"/>
              </a:rPr>
              <a:t>2.1 </a:t>
            </a:r>
            <a:r>
              <a:rPr lang="en-US" altLang="zh-CN" sz="1400" dirty="0">
                <a:solidFill>
                  <a:srgbClr val="000000"/>
                </a:solidFill>
                <a:latin typeface="Helvetica Neue"/>
              </a:rPr>
              <a:t>GAN</a:t>
            </a:r>
            <a:r>
              <a:rPr lang="zh-CN" altLang="en-US" sz="1400" dirty="0">
                <a:solidFill>
                  <a:srgbClr val="000000"/>
                </a:solidFill>
                <a:latin typeface="Helvetica Neue"/>
              </a:rPr>
              <a:t>对压强场分布建模</a:t>
            </a:r>
            <a:endParaRPr lang="zh-CN" altLang="en-US" sz="1400" b="0" i="0" dirty="0">
              <a:solidFill>
                <a:srgbClr val="000000"/>
              </a:solidFill>
              <a:effectLst/>
              <a:latin typeface="Helvetica Neue"/>
            </a:endParaRPr>
          </a:p>
          <a:p>
            <a:pPr marL="742950" lvl="1" indent="-285750" algn="l">
              <a:buFont typeface="Arial" panose="020B0604020202020204" pitchFamily="34" charset="0"/>
              <a:buChar char="•"/>
            </a:pPr>
            <a:r>
              <a:rPr lang="en-US" altLang="zh-CN" sz="1400" b="0" i="0" dirty="0">
                <a:solidFill>
                  <a:srgbClr val="000000"/>
                </a:solidFill>
                <a:effectLst/>
                <a:latin typeface="Helvetica Neue"/>
              </a:rPr>
              <a:t>2.2 GAN-LSTM</a:t>
            </a:r>
            <a:r>
              <a:rPr lang="zh-CN" altLang="en-US" sz="1400" b="0" i="0" dirty="0">
                <a:solidFill>
                  <a:srgbClr val="000000"/>
                </a:solidFill>
                <a:effectLst/>
                <a:latin typeface="Helvetica Neue"/>
              </a:rPr>
              <a:t>模型</a:t>
            </a:r>
          </a:p>
          <a:p>
            <a:pPr algn="l">
              <a:buFont typeface="Arial" panose="020B0604020202020204" pitchFamily="34" charset="0"/>
              <a:buChar char="•"/>
            </a:pPr>
            <a:r>
              <a:rPr lang="en-US" altLang="zh-CN" sz="1600" dirty="0">
                <a:solidFill>
                  <a:srgbClr val="000000"/>
                </a:solidFill>
                <a:latin typeface="Helvetica Neue"/>
              </a:rPr>
              <a:t>3</a:t>
            </a:r>
            <a:r>
              <a:rPr lang="en-US" altLang="zh-CN" sz="1600" b="0" i="0" dirty="0">
                <a:solidFill>
                  <a:srgbClr val="000000"/>
                </a:solidFill>
                <a:effectLst/>
                <a:latin typeface="Helvetica Neue"/>
              </a:rPr>
              <a:t> </a:t>
            </a:r>
            <a:r>
              <a:rPr lang="zh-CN" altLang="en-US" sz="1600" b="0" i="0" dirty="0">
                <a:solidFill>
                  <a:srgbClr val="000000"/>
                </a:solidFill>
                <a:effectLst/>
                <a:latin typeface="Helvetica Neue"/>
              </a:rPr>
              <a:t>效果测试</a:t>
            </a:r>
          </a:p>
          <a:p>
            <a:pPr marL="742950" lvl="1" indent="-285750" algn="l">
              <a:buFont typeface="Arial" panose="020B0604020202020204" pitchFamily="34" charset="0"/>
              <a:buChar char="•"/>
            </a:pPr>
            <a:r>
              <a:rPr lang="en-US" altLang="zh-CN" sz="1400" dirty="0">
                <a:solidFill>
                  <a:srgbClr val="000000"/>
                </a:solidFill>
                <a:latin typeface="Helvetica Neue"/>
              </a:rPr>
              <a:t>3</a:t>
            </a:r>
            <a:r>
              <a:rPr lang="en-US" altLang="zh-CN" sz="1400" b="0" i="0" dirty="0">
                <a:solidFill>
                  <a:srgbClr val="000000"/>
                </a:solidFill>
                <a:effectLst/>
                <a:latin typeface="Helvetica Neue"/>
              </a:rPr>
              <a:t>.1 </a:t>
            </a:r>
            <a:r>
              <a:rPr lang="zh-CN" altLang="en-US" sz="1400" b="0" i="0" dirty="0">
                <a:solidFill>
                  <a:srgbClr val="000000"/>
                </a:solidFill>
                <a:effectLst/>
                <a:latin typeface="Helvetica Neue"/>
              </a:rPr>
              <a:t>与</a:t>
            </a:r>
            <a:r>
              <a:rPr lang="en-US" altLang="zh-CN" sz="1400" b="0" i="0" dirty="0">
                <a:solidFill>
                  <a:srgbClr val="000000"/>
                </a:solidFill>
                <a:effectLst/>
                <a:latin typeface="Helvetica Neue"/>
              </a:rPr>
              <a:t>AutoencoderLSTM</a:t>
            </a:r>
            <a:r>
              <a:rPr lang="zh-CN" altLang="en-US" sz="1400" b="0" i="0" dirty="0">
                <a:solidFill>
                  <a:srgbClr val="000000"/>
                </a:solidFill>
                <a:effectLst/>
                <a:latin typeface="Helvetica Neue"/>
              </a:rPr>
              <a:t>的对比</a:t>
            </a:r>
          </a:p>
          <a:p>
            <a:pPr marL="742950" lvl="1" indent="-285750" algn="l">
              <a:buFont typeface="Arial" panose="020B0604020202020204" pitchFamily="34" charset="0"/>
              <a:buChar char="•"/>
            </a:pPr>
            <a:r>
              <a:rPr lang="en-US" altLang="zh-CN" sz="1400" dirty="0">
                <a:solidFill>
                  <a:srgbClr val="000000"/>
                </a:solidFill>
                <a:latin typeface="Helvetica Neue"/>
              </a:rPr>
              <a:t>3</a:t>
            </a:r>
            <a:r>
              <a:rPr lang="en-US" altLang="zh-CN" sz="1400" b="0" i="0" dirty="0">
                <a:solidFill>
                  <a:srgbClr val="000000"/>
                </a:solidFill>
                <a:effectLst/>
                <a:latin typeface="Helvetica Neue"/>
              </a:rPr>
              <a:t>.2 Baseline</a:t>
            </a:r>
            <a:r>
              <a:rPr lang="zh-CN" altLang="en-US" sz="1400" b="0" i="0" dirty="0">
                <a:solidFill>
                  <a:srgbClr val="000000"/>
                </a:solidFill>
                <a:effectLst/>
                <a:latin typeface="Helvetica Neue"/>
              </a:rPr>
              <a:t>预测效果评估</a:t>
            </a:r>
          </a:p>
          <a:p>
            <a:pPr algn="l">
              <a:buFont typeface="Arial" panose="020B0604020202020204" pitchFamily="34" charset="0"/>
              <a:buChar char="•"/>
            </a:pPr>
            <a:r>
              <a:rPr lang="en-US" altLang="zh-CN" sz="1600" dirty="0">
                <a:solidFill>
                  <a:srgbClr val="000000"/>
                </a:solidFill>
                <a:latin typeface="Helvetica Neue"/>
              </a:rPr>
              <a:t>4</a:t>
            </a:r>
            <a:r>
              <a:rPr lang="en-US" altLang="zh-CN" sz="1600" b="0" i="0" dirty="0">
                <a:solidFill>
                  <a:srgbClr val="000000"/>
                </a:solidFill>
                <a:effectLst/>
                <a:latin typeface="Helvetica Neue"/>
              </a:rPr>
              <a:t> </a:t>
            </a:r>
            <a:r>
              <a:rPr lang="zh-CN" altLang="en-US" sz="1600" b="0" i="0" dirty="0">
                <a:solidFill>
                  <a:srgbClr val="000000"/>
                </a:solidFill>
                <a:effectLst/>
                <a:latin typeface="Helvetica Neue"/>
              </a:rPr>
              <a:t>模型调优</a:t>
            </a:r>
          </a:p>
          <a:p>
            <a:pPr algn="l">
              <a:buFont typeface="Arial" panose="020B0604020202020204" pitchFamily="34" charset="0"/>
              <a:buChar char="•"/>
            </a:pPr>
            <a:r>
              <a:rPr lang="en-US" altLang="zh-CN" sz="1600" b="0" i="0" dirty="0">
                <a:solidFill>
                  <a:srgbClr val="000000"/>
                </a:solidFill>
                <a:effectLst/>
                <a:latin typeface="Helvetica Neue"/>
              </a:rPr>
              <a:t>5 </a:t>
            </a:r>
            <a:r>
              <a:rPr lang="zh-CN" altLang="en-US" sz="1600" dirty="0">
                <a:solidFill>
                  <a:srgbClr val="000000"/>
                </a:solidFill>
                <a:latin typeface="Helvetica Neue"/>
              </a:rPr>
              <a:t>结论和总结</a:t>
            </a:r>
            <a:endParaRPr lang="zh-CN" altLang="en-US" sz="1600" b="0" i="0" dirty="0">
              <a:solidFill>
                <a:srgbClr val="000000"/>
              </a:solidFill>
              <a:effectLst/>
              <a:latin typeface="Helvetica Neue"/>
            </a:endParaRPr>
          </a:p>
          <a:p>
            <a:pPr marL="742950" lvl="1" indent="-285750" algn="l">
              <a:buFont typeface="Arial" panose="020B0604020202020204" pitchFamily="34" charset="0"/>
              <a:buChar char="•"/>
            </a:pPr>
            <a:r>
              <a:rPr lang="en-US" altLang="zh-CN" sz="1400" dirty="0">
                <a:solidFill>
                  <a:srgbClr val="000000"/>
                </a:solidFill>
                <a:latin typeface="Helvetica Neue"/>
              </a:rPr>
              <a:t>5</a:t>
            </a:r>
            <a:r>
              <a:rPr lang="en-US" altLang="zh-CN" sz="1400" b="0" i="0" dirty="0">
                <a:solidFill>
                  <a:srgbClr val="000000"/>
                </a:solidFill>
                <a:effectLst/>
                <a:latin typeface="Helvetica Neue"/>
              </a:rPr>
              <a:t>.1 </a:t>
            </a:r>
            <a:r>
              <a:rPr lang="zh-CN" altLang="en-US" sz="1400" b="0" i="0" dirty="0">
                <a:solidFill>
                  <a:srgbClr val="000000"/>
                </a:solidFill>
                <a:effectLst/>
                <a:latin typeface="Helvetica Neue"/>
              </a:rPr>
              <a:t>实验结论</a:t>
            </a:r>
          </a:p>
          <a:p>
            <a:pPr marL="742950" lvl="1" indent="-285750" algn="l">
              <a:buFont typeface="Arial" panose="020B0604020202020204" pitchFamily="34" charset="0"/>
              <a:buChar char="•"/>
            </a:pPr>
            <a:r>
              <a:rPr lang="en-US" altLang="zh-CN" sz="1400" dirty="0">
                <a:solidFill>
                  <a:srgbClr val="000000"/>
                </a:solidFill>
                <a:latin typeface="Helvetica Neue"/>
              </a:rPr>
              <a:t>5</a:t>
            </a:r>
            <a:r>
              <a:rPr lang="en-US" altLang="zh-CN" sz="1400" b="0" i="0" dirty="0">
                <a:solidFill>
                  <a:srgbClr val="000000"/>
                </a:solidFill>
                <a:effectLst/>
                <a:latin typeface="Helvetica Neue"/>
              </a:rPr>
              <a:t>.2 </a:t>
            </a:r>
            <a:r>
              <a:rPr lang="zh-CN" altLang="en-US" sz="1400" dirty="0">
                <a:solidFill>
                  <a:srgbClr val="000000"/>
                </a:solidFill>
                <a:latin typeface="Helvetica Neue"/>
              </a:rPr>
              <a:t>应用前景和未来研究方向</a:t>
            </a:r>
            <a:endParaRPr lang="zh-CN" altLang="en-US" sz="1400" b="0" i="0" dirty="0">
              <a:solidFill>
                <a:srgbClr val="000000"/>
              </a:solidFill>
              <a:effectLst/>
              <a:latin typeface="Helvetica Neue"/>
            </a:endParaRPr>
          </a:p>
          <a:p>
            <a:pPr algn="l">
              <a:buFont typeface="Arial" panose="020B0604020202020204" pitchFamily="34" charset="0"/>
              <a:buChar char="•"/>
            </a:pPr>
            <a:r>
              <a:rPr lang="en-US" altLang="zh-CN" sz="1600" b="0" i="0" dirty="0">
                <a:solidFill>
                  <a:srgbClr val="000000"/>
                </a:solidFill>
                <a:effectLst/>
                <a:latin typeface="Helvetica Neue"/>
              </a:rPr>
              <a:t>6 </a:t>
            </a:r>
            <a:r>
              <a:rPr lang="zh-CN" altLang="en-US" sz="1600" dirty="0">
                <a:solidFill>
                  <a:srgbClr val="000000"/>
                </a:solidFill>
                <a:latin typeface="Helvetica Neue"/>
              </a:rPr>
              <a:t>参考文献</a:t>
            </a:r>
            <a:endParaRPr lang="zh-CN" altLang="en-US" sz="1600" b="0" i="0" dirty="0">
              <a:solidFill>
                <a:srgbClr val="000000"/>
              </a:solidFill>
              <a:effectLst/>
              <a:latin typeface="Helvetica Neue"/>
            </a:endParaRPr>
          </a:p>
          <a:p>
            <a:pPr marL="228600" indent="0">
              <a:buNone/>
            </a:pPr>
            <a:endParaRPr lang="zh-CN" altLang="en-US" sz="1600" dirty="0"/>
          </a:p>
        </p:txBody>
      </p:sp>
    </p:spTree>
    <p:extLst>
      <p:ext uri="{BB962C8B-B14F-4D97-AF65-F5344CB8AC3E}">
        <p14:creationId xmlns:p14="http://schemas.microsoft.com/office/powerpoint/2010/main" val="118101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1.1</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 问题说明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544532"/>
                <a:ext cx="10337932" cy="4752036"/>
              </a:xfrm>
            </p:spPr>
            <p:txBody>
              <a:bodyPr/>
              <a:lstStyle/>
              <a:p>
                <a:pPr marL="0" indent="457200" algn="just">
                  <a:lnSpc>
                    <a:spcPct val="125000"/>
                  </a:lnSpc>
                  <a:buNone/>
                </a:pPr>
                <a:r>
                  <a:rPr lang="zh-CN" altLang="en-US" sz="1600" dirty="0">
                    <a:solidFill>
                      <a:srgbClr val="C00000"/>
                    </a:solidFill>
                    <a:latin typeface="Helvetica Neue"/>
                  </a:rPr>
                  <a:t>我们的核心目标是基于历史数据对压强场</a:t>
                </a:r>
                <a14:m>
                  <m:oMath xmlns:m="http://schemas.openxmlformats.org/officeDocument/2006/math">
                    <m:r>
                      <a:rPr lang="en-US" altLang="zh-CN" sz="1600" b="0" i="1" smtClean="0">
                        <a:solidFill>
                          <a:srgbClr val="C00000"/>
                        </a:solidFill>
                        <a:latin typeface="Cambria Math" panose="02040503050406030204" pitchFamily="18" charset="0"/>
                      </a:rPr>
                      <m:t>𝑃</m:t>
                    </m:r>
                  </m:oMath>
                </a14:m>
                <a:r>
                  <a:rPr lang="zh-CN" altLang="en-US" sz="1600" dirty="0">
                    <a:solidFill>
                      <a:srgbClr val="C00000"/>
                    </a:solidFill>
                    <a:latin typeface="Helvetica Neue"/>
                  </a:rPr>
                  <a:t>的时空分布</a:t>
                </a:r>
                <a14:m>
                  <m:oMath xmlns:m="http://schemas.openxmlformats.org/officeDocument/2006/math">
                    <m:r>
                      <a:rPr lang="en-US" altLang="zh-CN" sz="1600" i="1">
                        <a:solidFill>
                          <a:srgbClr val="C00000"/>
                        </a:solidFill>
                        <a:latin typeface="Cambria Math" panose="02040503050406030204" pitchFamily="18" charset="0"/>
                      </a:rPr>
                      <m:t>𝑃</m:t>
                    </m:r>
                    <m:d>
                      <m:dPr>
                        <m:ctrlPr>
                          <a:rPr lang="en-US" altLang="zh-CN" sz="1600" i="1">
                            <a:solidFill>
                              <a:srgbClr val="C00000"/>
                            </a:solidFill>
                            <a:latin typeface="Cambria Math" panose="02040503050406030204" pitchFamily="18" charset="0"/>
                          </a:rPr>
                        </m:ctrlPr>
                      </m:dPr>
                      <m:e>
                        <m:r>
                          <a:rPr lang="en-US" altLang="zh-CN" sz="1600" i="1">
                            <a:solidFill>
                              <a:srgbClr val="C00000"/>
                            </a:solidFill>
                            <a:latin typeface="Cambria Math" panose="02040503050406030204" pitchFamily="18" charset="0"/>
                          </a:rPr>
                          <m:t>𝑥</m:t>
                        </m:r>
                        <m:r>
                          <a:rPr lang="en-US" altLang="zh-CN" sz="1600" i="1">
                            <a:solidFill>
                              <a:srgbClr val="C00000"/>
                            </a:solidFill>
                            <a:latin typeface="Cambria Math" panose="02040503050406030204" pitchFamily="18" charset="0"/>
                          </a:rPr>
                          <m:t>,</m:t>
                        </m:r>
                        <m:r>
                          <a:rPr lang="en-US" altLang="zh-CN" sz="1600" i="1">
                            <a:solidFill>
                              <a:srgbClr val="C00000"/>
                            </a:solidFill>
                            <a:latin typeface="Cambria Math" panose="02040503050406030204" pitchFamily="18" charset="0"/>
                          </a:rPr>
                          <m:t>𝑦</m:t>
                        </m:r>
                        <m:r>
                          <a:rPr lang="en-US" altLang="zh-CN" sz="1600" i="1">
                            <a:solidFill>
                              <a:srgbClr val="C00000"/>
                            </a:solidFill>
                            <a:latin typeface="Cambria Math" panose="02040503050406030204" pitchFamily="18" charset="0"/>
                          </a:rPr>
                          <m:t>,</m:t>
                        </m:r>
                        <m:r>
                          <a:rPr lang="en-US" altLang="zh-CN" sz="1600" i="1">
                            <a:solidFill>
                              <a:srgbClr val="C00000"/>
                            </a:solidFill>
                            <a:latin typeface="Cambria Math" panose="02040503050406030204" pitchFamily="18" charset="0"/>
                          </a:rPr>
                          <m:t>𝑡</m:t>
                        </m:r>
                      </m:e>
                    </m:d>
                  </m:oMath>
                </a14:m>
                <a:r>
                  <a:rPr lang="zh-CN" altLang="en-US" sz="1600" dirty="0">
                    <a:solidFill>
                      <a:srgbClr val="C00000"/>
                    </a:solidFill>
                    <a:latin typeface="Helvetica Neue"/>
                  </a:rPr>
                  <a:t>建模，并预测未来的时空序列</a:t>
                </a:r>
                <a14:m>
                  <m:oMath xmlns:m="http://schemas.openxmlformats.org/officeDocument/2006/math">
                    <m:r>
                      <a:rPr lang="en-US" altLang="zh-CN" sz="1600" b="0" i="1" smtClean="0">
                        <a:solidFill>
                          <a:srgbClr val="C00000"/>
                        </a:solidFill>
                        <a:latin typeface="Cambria Math" panose="02040503050406030204" pitchFamily="18" charset="0"/>
                      </a:rPr>
                      <m:t>𝑃</m:t>
                    </m:r>
                    <m:d>
                      <m:dPr>
                        <m:ctrlPr>
                          <a:rPr lang="en-US" altLang="zh-CN" sz="1600" b="0" i="1" smtClean="0">
                            <a:solidFill>
                              <a:srgbClr val="C00000"/>
                            </a:solidFill>
                            <a:latin typeface="Cambria Math" panose="02040503050406030204" pitchFamily="18" charset="0"/>
                          </a:rPr>
                        </m:ctrlPr>
                      </m:dPr>
                      <m:e>
                        <m:r>
                          <a:rPr lang="en-US" altLang="zh-CN" sz="1600" b="0" i="1" smtClean="0">
                            <a:solidFill>
                              <a:srgbClr val="C00000"/>
                            </a:solidFill>
                            <a:latin typeface="Cambria Math" panose="02040503050406030204" pitchFamily="18" charset="0"/>
                          </a:rPr>
                          <m:t>𝑥</m:t>
                        </m:r>
                        <m:r>
                          <a:rPr lang="en-US" altLang="zh-CN" sz="1600" b="0" i="1" smtClean="0">
                            <a:solidFill>
                              <a:srgbClr val="C00000"/>
                            </a:solidFill>
                            <a:latin typeface="Cambria Math" panose="02040503050406030204" pitchFamily="18" charset="0"/>
                          </a:rPr>
                          <m:t>,</m:t>
                        </m:r>
                        <m:r>
                          <a:rPr lang="en-US" altLang="zh-CN" sz="1600" b="0" i="1" smtClean="0">
                            <a:solidFill>
                              <a:srgbClr val="C00000"/>
                            </a:solidFill>
                            <a:latin typeface="Cambria Math" panose="02040503050406030204" pitchFamily="18" charset="0"/>
                          </a:rPr>
                          <m:t>𝑦</m:t>
                        </m:r>
                        <m:r>
                          <a:rPr lang="en-US" altLang="zh-CN" sz="1600" b="0" i="1" smtClean="0">
                            <a:solidFill>
                              <a:srgbClr val="C00000"/>
                            </a:solidFill>
                            <a:latin typeface="Cambria Math" panose="02040503050406030204" pitchFamily="18" charset="0"/>
                          </a:rPr>
                          <m:t>,</m:t>
                        </m:r>
                        <m:r>
                          <a:rPr lang="en-US" altLang="zh-CN" sz="1600" b="0" i="1" smtClean="0">
                            <a:solidFill>
                              <a:srgbClr val="C00000"/>
                            </a:solidFill>
                            <a:latin typeface="Cambria Math" panose="02040503050406030204" pitchFamily="18" charset="0"/>
                          </a:rPr>
                          <m:t>𝑡</m:t>
                        </m:r>
                      </m:e>
                    </m:d>
                  </m:oMath>
                </a14:m>
                <a:r>
                  <a:rPr lang="en-US" altLang="zh-CN" sz="1600" b="0" i="0" dirty="0">
                    <a:solidFill>
                      <a:srgbClr val="000000"/>
                    </a:solidFill>
                    <a:effectLst/>
                    <a:latin typeface="Helvetica Neue"/>
                  </a:rPr>
                  <a:t>. </a:t>
                </a:r>
                <a:r>
                  <a:rPr lang="zh-CN" altLang="en-US" sz="1600" dirty="0">
                    <a:solidFill>
                      <a:srgbClr val="000000"/>
                    </a:solidFill>
                    <a:latin typeface="Helvetica Neue"/>
                  </a:rPr>
                  <a:t>针对具体的压强场预测问题，我们考察二维圆柱绕流问题</a:t>
                </a:r>
                <a:r>
                  <a:rPr lang="en-US" altLang="zh-CN" sz="1600" dirty="0">
                    <a:solidFill>
                      <a:srgbClr val="000000"/>
                    </a:solidFill>
                    <a:latin typeface="Helvetica Neue"/>
                  </a:rPr>
                  <a:t>. </a:t>
                </a:r>
                <a:r>
                  <a:rPr lang="zh-CN" altLang="en-US" sz="1600" dirty="0">
                    <a:solidFill>
                      <a:srgbClr val="000000"/>
                    </a:solidFill>
                    <a:latin typeface="Helvetica Neue"/>
                  </a:rPr>
                  <a:t>考虑一个无量纲自由流动，流速</a:t>
                </a:r>
                <a14:m>
                  <m:oMath xmlns:m="http://schemas.openxmlformats.org/officeDocument/2006/math">
                    <m:sSub>
                      <m:sSubPr>
                        <m:ctrlPr>
                          <a:rPr lang="en-US" altLang="zh-CN" sz="1600" b="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𝑣</m:t>
                        </m:r>
                      </m:e>
                      <m:sub>
                        <m:r>
                          <a:rPr lang="en-US" altLang="zh-CN" sz="1600" b="0" i="1" smtClean="0">
                            <a:solidFill>
                              <a:srgbClr val="000000"/>
                            </a:solidFill>
                            <a:latin typeface="Cambria Math" panose="02040503050406030204" pitchFamily="18" charset="0"/>
                          </a:rPr>
                          <m:t>0</m:t>
                        </m:r>
                      </m:sub>
                    </m:sSub>
                    <m:r>
                      <a:rPr lang="en-US" altLang="zh-CN" sz="1600" b="0" i="1" smtClean="0">
                        <a:solidFill>
                          <a:srgbClr val="000000"/>
                        </a:solidFill>
                        <a:latin typeface="Cambria Math" panose="02040503050406030204" pitchFamily="18" charset="0"/>
                      </a:rPr>
                      <m:t>=1</m:t>
                    </m:r>
                  </m:oMath>
                </a14:m>
                <a:r>
                  <a:rPr lang="zh-CN" altLang="en-US" sz="1600" dirty="0">
                    <a:solidFill>
                      <a:srgbClr val="000000"/>
                    </a:solidFill>
                    <a:latin typeface="Helvetica Neue"/>
                  </a:rPr>
                  <a:t>，方向向右</a:t>
                </a:r>
                <a:r>
                  <a:rPr lang="en-US" altLang="zh-CN" sz="1600" dirty="0">
                    <a:solidFill>
                      <a:srgbClr val="000000"/>
                    </a:solidFill>
                    <a:latin typeface="Helvetica Neue"/>
                  </a:rPr>
                  <a:t>. </a:t>
                </a:r>
                <a:r>
                  <a:rPr lang="zh-CN" altLang="en-US" sz="1600" dirty="0">
                    <a:solidFill>
                      <a:srgbClr val="000000"/>
                    </a:solidFill>
                    <a:latin typeface="Helvetica Neue"/>
                  </a:rPr>
                  <a:t>圆柱直径</a:t>
                </a:r>
                <a14:m>
                  <m:oMath xmlns:m="http://schemas.openxmlformats.org/officeDocument/2006/math">
                    <m:r>
                      <a:rPr lang="en-US" altLang="zh-CN" sz="1600" b="0" i="1" smtClean="0">
                        <a:solidFill>
                          <a:srgbClr val="000000"/>
                        </a:solidFill>
                        <a:latin typeface="Cambria Math" panose="02040503050406030204" pitchFamily="18" charset="0"/>
                      </a:rPr>
                      <m:t>𝐷</m:t>
                    </m:r>
                    <m:r>
                      <a:rPr lang="en-US" altLang="zh-CN" sz="1600" b="0" i="1" smtClean="0">
                        <a:solidFill>
                          <a:srgbClr val="000000"/>
                        </a:solidFill>
                        <a:latin typeface="Cambria Math" panose="02040503050406030204" pitchFamily="18" charset="0"/>
                      </a:rPr>
                      <m:t>=1</m:t>
                    </m:r>
                  </m:oMath>
                </a14:m>
                <a:r>
                  <a:rPr lang="zh-CN" altLang="en-US" sz="1600" dirty="0">
                    <a:solidFill>
                      <a:srgbClr val="000000"/>
                    </a:solidFill>
                    <a:latin typeface="Helvetica Neue"/>
                  </a:rPr>
                  <a:t>，圆柱中心位于坐标原点，流体运动粘度</a:t>
                </a:r>
                <a14:m>
                  <m:oMath xmlns:m="http://schemas.openxmlformats.org/officeDocument/2006/math">
                    <m:r>
                      <a:rPr lang="en-US" altLang="zh-CN" sz="1600" b="0" i="1" smtClean="0">
                        <a:solidFill>
                          <a:srgbClr val="000000"/>
                        </a:solidFill>
                        <a:latin typeface="Cambria Math" panose="02040503050406030204" pitchFamily="18" charset="0"/>
                      </a:rPr>
                      <m:t>𝜅</m:t>
                    </m:r>
                    <m:r>
                      <a:rPr lang="en-US" altLang="zh-CN" sz="1600" b="0" i="1" smtClean="0">
                        <a:solidFill>
                          <a:srgbClr val="000000"/>
                        </a:solidFill>
                        <a:latin typeface="Cambria Math" panose="02040503050406030204" pitchFamily="18" charset="0"/>
                      </a:rPr>
                      <m:t>=0.01</m:t>
                    </m:r>
                  </m:oMath>
                </a14:m>
                <a:r>
                  <a:rPr lang="en-US" altLang="zh-CN" sz="1600" dirty="0">
                    <a:solidFill>
                      <a:srgbClr val="000000"/>
                    </a:solidFill>
                    <a:latin typeface="Helvetica Neue"/>
                  </a:rPr>
                  <a:t>. </a:t>
                </a:r>
                <a:r>
                  <a:rPr lang="zh-CN" altLang="en-US" sz="1600" dirty="0">
                    <a:solidFill>
                      <a:srgbClr val="000000"/>
                    </a:solidFill>
                    <a:latin typeface="Helvetica Neue"/>
                  </a:rPr>
                  <a:t>该流动模型的雷诺数</a:t>
                </a:r>
                <a14:m>
                  <m:oMath xmlns:m="http://schemas.openxmlformats.org/officeDocument/2006/math">
                    <m:r>
                      <a:rPr lang="en-US" altLang="zh-CN" sz="1600" b="0" i="1" smtClean="0">
                        <a:solidFill>
                          <a:srgbClr val="000000"/>
                        </a:solidFill>
                        <a:latin typeface="Cambria Math" panose="02040503050406030204" pitchFamily="18" charset="0"/>
                      </a:rPr>
                      <m:t>𝑅𝑒</m:t>
                    </m:r>
                  </m:oMath>
                </a14:m>
                <a:r>
                  <a:rPr lang="zh-CN" altLang="en-US" sz="1600" b="0" i="0" dirty="0">
                    <a:solidFill>
                      <a:srgbClr val="000000"/>
                    </a:solidFill>
                    <a:effectLst/>
                    <a:latin typeface="Helvetica Neue"/>
                  </a:rPr>
                  <a:t>为</a:t>
                </a:r>
                <a:endParaRPr lang="en-US" altLang="zh-CN" sz="1600" b="0" i="0" dirty="0">
                  <a:solidFill>
                    <a:srgbClr val="000000"/>
                  </a:solidFill>
                  <a:effectLst/>
                  <a:latin typeface="Helvetica Neue"/>
                </a:endParaRPr>
              </a:p>
              <a:p>
                <a:pPr marL="0" indent="457200" algn="just">
                  <a:lnSpc>
                    <a:spcPct val="125000"/>
                  </a:lnSpc>
                  <a:buNone/>
                </a:pPr>
                <a14:m>
                  <m:oMathPara xmlns:m="http://schemas.openxmlformats.org/officeDocument/2006/math">
                    <m:oMathParaPr>
                      <m:jc m:val="centerGroup"/>
                    </m:oMathParaPr>
                    <m:oMath xmlns:m="http://schemas.openxmlformats.org/officeDocument/2006/math">
                      <m:r>
                        <a:rPr lang="en-US" altLang="zh-CN" sz="1600" b="0" i="1" smtClean="0">
                          <a:solidFill>
                            <a:srgbClr val="000000"/>
                          </a:solidFill>
                          <a:effectLst/>
                          <a:latin typeface="Cambria Math" panose="02040503050406030204" pitchFamily="18" charset="0"/>
                        </a:rPr>
                        <m:t>𝑅𝑒</m:t>
                      </m:r>
                      <m:r>
                        <a:rPr lang="en-US" altLang="zh-CN" sz="1600" b="0" i="1" smtClean="0">
                          <a:solidFill>
                            <a:srgbClr val="000000"/>
                          </a:solidFill>
                          <a:effectLst/>
                          <a:latin typeface="Cambria Math" panose="02040503050406030204" pitchFamily="18" charset="0"/>
                        </a:rPr>
                        <m:t>=</m:t>
                      </m:r>
                      <m:f>
                        <m:fPr>
                          <m:ctrlPr>
                            <a:rPr lang="en-US" altLang="zh-CN" sz="1600" b="0" i="1" smtClean="0">
                              <a:solidFill>
                                <a:srgbClr val="000000"/>
                              </a:solidFill>
                              <a:effectLst/>
                              <a:latin typeface="Cambria Math" panose="02040503050406030204" pitchFamily="18" charset="0"/>
                            </a:rPr>
                          </m:ctrlPr>
                        </m:fPr>
                        <m:num>
                          <m:sSub>
                            <m:sSubPr>
                              <m:ctrlPr>
                                <a:rPr lang="en-US" altLang="zh-CN" sz="1600" b="0" i="1" smtClean="0">
                                  <a:solidFill>
                                    <a:srgbClr val="000000"/>
                                  </a:solidFill>
                                  <a:effectLst/>
                                  <a:latin typeface="Cambria Math" panose="02040503050406030204" pitchFamily="18" charset="0"/>
                                </a:rPr>
                              </m:ctrlPr>
                            </m:sSubPr>
                            <m:e>
                              <m:r>
                                <a:rPr lang="en-US" altLang="zh-CN" sz="1600" b="0" i="1" smtClean="0">
                                  <a:solidFill>
                                    <a:srgbClr val="000000"/>
                                  </a:solidFill>
                                  <a:effectLst/>
                                  <a:latin typeface="Cambria Math" panose="02040503050406030204" pitchFamily="18" charset="0"/>
                                </a:rPr>
                                <m:t>𝑣</m:t>
                              </m:r>
                            </m:e>
                            <m:sub>
                              <m:r>
                                <a:rPr lang="en-US" altLang="zh-CN" sz="1600" b="0" i="1" smtClean="0">
                                  <a:solidFill>
                                    <a:srgbClr val="000000"/>
                                  </a:solidFill>
                                  <a:effectLst/>
                                  <a:latin typeface="Cambria Math" panose="02040503050406030204" pitchFamily="18" charset="0"/>
                                </a:rPr>
                                <m:t>0</m:t>
                              </m:r>
                            </m:sub>
                          </m:sSub>
                          <m:r>
                            <a:rPr lang="en-US" altLang="zh-CN" sz="1600" b="0" i="1" smtClean="0">
                              <a:solidFill>
                                <a:srgbClr val="000000"/>
                              </a:solidFill>
                              <a:effectLst/>
                              <a:latin typeface="Cambria Math" panose="02040503050406030204" pitchFamily="18" charset="0"/>
                            </a:rPr>
                            <m:t>⋅</m:t>
                          </m:r>
                          <m:r>
                            <a:rPr lang="en-US" altLang="zh-CN" sz="1600" b="0" i="1" smtClean="0">
                              <a:solidFill>
                                <a:srgbClr val="000000"/>
                              </a:solidFill>
                              <a:effectLst/>
                              <a:latin typeface="Cambria Math" panose="02040503050406030204" pitchFamily="18" charset="0"/>
                            </a:rPr>
                            <m:t>𝐷</m:t>
                          </m:r>
                        </m:num>
                        <m:den>
                          <m:r>
                            <a:rPr lang="en-US" altLang="zh-CN" sz="1600" b="0" i="1" smtClean="0">
                              <a:solidFill>
                                <a:srgbClr val="000000"/>
                              </a:solidFill>
                              <a:effectLst/>
                              <a:latin typeface="Cambria Math" panose="02040503050406030204" pitchFamily="18" charset="0"/>
                            </a:rPr>
                            <m:t>𝜅</m:t>
                          </m:r>
                        </m:den>
                      </m:f>
                      <m:r>
                        <a:rPr lang="en-US" altLang="zh-CN" sz="1600" b="0" i="1" smtClean="0">
                          <a:solidFill>
                            <a:srgbClr val="000000"/>
                          </a:solidFill>
                          <a:effectLst/>
                          <a:latin typeface="Cambria Math" panose="02040503050406030204" pitchFamily="18" charset="0"/>
                        </a:rPr>
                        <m:t>=100</m:t>
                      </m:r>
                    </m:oMath>
                  </m:oMathPara>
                </a14:m>
                <a:endParaRPr lang="en-US" altLang="zh-CN" sz="1600" b="0" i="0" dirty="0">
                  <a:solidFill>
                    <a:srgbClr val="000000"/>
                  </a:solidFill>
                  <a:effectLst/>
                  <a:latin typeface="Helvetica Neue"/>
                </a:endParaRPr>
              </a:p>
              <a:p>
                <a:pPr marL="0" indent="457200" algn="just">
                  <a:lnSpc>
                    <a:spcPct val="125000"/>
                  </a:lnSpc>
                  <a:buNone/>
                </a:pPr>
                <a:r>
                  <a:rPr lang="zh-CN" altLang="en-US" sz="1600" b="0" i="0" dirty="0">
                    <a:solidFill>
                      <a:srgbClr val="000000"/>
                    </a:solidFill>
                    <a:effectLst/>
                    <a:latin typeface="Helvetica Neue"/>
                  </a:rPr>
                  <a:t>考虑流体在圆柱右侧区域</a:t>
                </a:r>
                <a14:m>
                  <m:oMath xmlns:m="http://schemas.openxmlformats.org/officeDocument/2006/math">
                    <m:d>
                      <m:dPr>
                        <m:ctrlPr>
                          <a:rPr lang="en-US" altLang="zh-CN" sz="1600" b="0" i="1" dirty="0" smtClean="0">
                            <a:solidFill>
                              <a:srgbClr val="000000"/>
                            </a:solidFill>
                            <a:effectLst/>
                            <a:latin typeface="Cambria Math" panose="02040503050406030204" pitchFamily="18" charset="0"/>
                          </a:rPr>
                        </m:ctrlPr>
                      </m:dPr>
                      <m:e>
                        <m:r>
                          <a:rPr lang="zh-CN" altLang="en-US" sz="1600" b="0" i="1" dirty="0" smtClean="0">
                            <a:solidFill>
                              <a:srgbClr val="000000"/>
                            </a:solidFill>
                            <a:effectLst/>
                            <a:latin typeface="Cambria Math" panose="02040503050406030204" pitchFamily="18" charset="0"/>
                          </a:rPr>
                          <m:t>𝑥</m:t>
                        </m:r>
                        <m:r>
                          <a:rPr lang="en-US" altLang="zh-CN" sz="1600" b="0" i="1" dirty="0" smtClean="0">
                            <a:solidFill>
                              <a:srgbClr val="000000"/>
                            </a:solidFill>
                            <a:effectLst/>
                            <a:latin typeface="Cambria Math" panose="02040503050406030204" pitchFamily="18" charset="0"/>
                          </a:rPr>
                          <m:t>,</m:t>
                        </m:r>
                        <m:r>
                          <a:rPr lang="zh-CN" altLang="en-US" sz="1600" b="0" i="1" dirty="0" smtClean="0">
                            <a:solidFill>
                              <a:srgbClr val="000000"/>
                            </a:solidFill>
                            <a:effectLst/>
                            <a:latin typeface="Cambria Math" panose="02040503050406030204" pitchFamily="18" charset="0"/>
                          </a:rPr>
                          <m:t>𝑦</m:t>
                        </m:r>
                      </m:e>
                    </m:d>
                    <m:r>
                      <a:rPr lang="en-US" altLang="zh-CN" sz="1600" b="0" i="1" dirty="0" smtClean="0">
                        <a:solidFill>
                          <a:srgbClr val="000000"/>
                        </a:solidFill>
                        <a:effectLst/>
                        <a:latin typeface="Cambria Math" panose="02040503050406030204" pitchFamily="18" charset="0"/>
                      </a:rPr>
                      <m:t>∈</m:t>
                    </m:r>
                    <m:d>
                      <m:dPr>
                        <m:begChr m:val="["/>
                        <m:endChr m:val="]"/>
                        <m:ctrlPr>
                          <a:rPr lang="en-US" altLang="zh-CN" sz="1600" b="0" i="1" dirty="0" smtClean="0">
                            <a:solidFill>
                              <a:srgbClr val="000000"/>
                            </a:solidFill>
                            <a:effectLst/>
                            <a:latin typeface="Cambria Math" panose="02040503050406030204" pitchFamily="18" charset="0"/>
                          </a:rPr>
                        </m:ctrlPr>
                      </m:dPr>
                      <m:e>
                        <m:r>
                          <a:rPr lang="en-US" altLang="zh-CN" sz="1600" b="0" i="1" dirty="0" smtClean="0">
                            <a:solidFill>
                              <a:srgbClr val="000000"/>
                            </a:solidFill>
                            <a:effectLst/>
                            <a:latin typeface="Cambria Math" panose="02040503050406030204" pitchFamily="18" charset="0"/>
                          </a:rPr>
                          <m:t>1,8</m:t>
                        </m:r>
                      </m:e>
                    </m:d>
                    <m:r>
                      <a:rPr lang="en-US" altLang="zh-CN" sz="1600" b="0" i="1" dirty="0" smtClean="0">
                        <a:solidFill>
                          <a:srgbClr val="000000"/>
                        </a:solidFill>
                        <a:effectLst/>
                        <a:latin typeface="Cambria Math" panose="02040503050406030204" pitchFamily="18" charset="0"/>
                      </a:rPr>
                      <m:t>×</m:t>
                    </m:r>
                    <m:d>
                      <m:dPr>
                        <m:begChr m:val="["/>
                        <m:endChr m:val="]"/>
                        <m:ctrlPr>
                          <a:rPr lang="en-US" altLang="zh-CN" sz="1600" b="0" i="1" dirty="0" smtClean="0">
                            <a:solidFill>
                              <a:srgbClr val="000000"/>
                            </a:solidFill>
                            <a:effectLst/>
                            <a:latin typeface="Cambria Math" panose="02040503050406030204" pitchFamily="18" charset="0"/>
                          </a:rPr>
                        </m:ctrlPr>
                      </m:dPr>
                      <m:e>
                        <m:r>
                          <a:rPr lang="en-US" altLang="zh-CN" sz="1600" b="0" i="1" dirty="0" smtClean="0">
                            <a:solidFill>
                              <a:srgbClr val="000000"/>
                            </a:solidFill>
                            <a:effectLst/>
                            <a:latin typeface="Cambria Math" panose="02040503050406030204" pitchFamily="18" charset="0"/>
                          </a:rPr>
                          <m:t>−2,2</m:t>
                        </m:r>
                      </m:e>
                    </m:d>
                  </m:oMath>
                </a14:m>
                <a:r>
                  <a:rPr lang="zh-CN" altLang="en-US" sz="1600" b="0" i="0" dirty="0">
                    <a:solidFill>
                      <a:srgbClr val="000000"/>
                    </a:solidFill>
                    <a:effectLst/>
                    <a:latin typeface="Helvetica Neue"/>
                  </a:rPr>
                  <a:t>内的流动情况，运动时间范围为</a:t>
                </a:r>
                <a14:m>
                  <m:oMath xmlns:m="http://schemas.openxmlformats.org/officeDocument/2006/math">
                    <m:r>
                      <a:rPr lang="zh-CN" altLang="en-US" sz="1600" b="0" i="1" dirty="0" smtClean="0">
                        <a:solidFill>
                          <a:srgbClr val="000000"/>
                        </a:solidFill>
                        <a:effectLst/>
                        <a:latin typeface="Cambria Math" panose="02040503050406030204" pitchFamily="18" charset="0"/>
                      </a:rPr>
                      <m:t>𝑡</m:t>
                    </m:r>
                    <m:r>
                      <a:rPr lang="zh-CN" altLang="en-US" sz="1600" b="0" i="1" dirty="0" smtClean="0">
                        <a:solidFill>
                          <a:srgbClr val="000000"/>
                        </a:solidFill>
                        <a:effectLst/>
                        <a:latin typeface="Cambria Math" panose="02040503050406030204" pitchFamily="18" charset="0"/>
                      </a:rPr>
                      <m:t>∈</m:t>
                    </m:r>
                    <m:d>
                      <m:dPr>
                        <m:begChr m:val="["/>
                        <m:endChr m:val="]"/>
                        <m:ctrlPr>
                          <a:rPr lang="en-US" altLang="zh-CN" sz="1600" b="0" i="1" dirty="0" smtClean="0">
                            <a:solidFill>
                              <a:srgbClr val="000000"/>
                            </a:solidFill>
                            <a:effectLst/>
                            <a:latin typeface="Cambria Math" panose="02040503050406030204" pitchFamily="18" charset="0"/>
                          </a:rPr>
                        </m:ctrlPr>
                      </m:dPr>
                      <m:e>
                        <m:r>
                          <a:rPr lang="en-US" altLang="zh-CN" sz="1600" b="0" i="1" dirty="0" smtClean="0">
                            <a:solidFill>
                              <a:srgbClr val="000000"/>
                            </a:solidFill>
                            <a:effectLst/>
                            <a:latin typeface="Cambria Math" panose="02040503050406030204" pitchFamily="18" charset="0"/>
                          </a:rPr>
                          <m:t>0,20</m:t>
                        </m:r>
                      </m:e>
                    </m:d>
                  </m:oMath>
                </a14:m>
                <a:r>
                  <a:rPr lang="en-US" altLang="zh-CN" sz="1600" b="0" i="0" dirty="0">
                    <a:solidFill>
                      <a:srgbClr val="000000"/>
                    </a:solidFill>
                    <a:effectLst/>
                    <a:latin typeface="Helvetica Neue"/>
                  </a:rPr>
                  <a:t>. </a:t>
                </a:r>
                <a:r>
                  <a:rPr lang="zh-CN" altLang="en-US" sz="1600" b="0" i="0" dirty="0">
                    <a:solidFill>
                      <a:srgbClr val="000000"/>
                    </a:solidFill>
                    <a:effectLst/>
                    <a:latin typeface="Helvetica Neue"/>
                  </a:rPr>
                  <a:t>流体流动满足的</a:t>
                </a:r>
                <a:r>
                  <a:rPr lang="en-US" altLang="zh-CN" sz="1600" b="0" i="0" dirty="0">
                    <a:solidFill>
                      <a:srgbClr val="000000"/>
                    </a:solidFill>
                    <a:effectLst/>
                    <a:latin typeface="Helvetica Neue"/>
                  </a:rPr>
                  <a:t>Navier-Stokes</a:t>
                </a:r>
                <a:r>
                  <a:rPr lang="zh-CN" altLang="en-US" sz="1600" b="0" i="0" dirty="0">
                    <a:solidFill>
                      <a:srgbClr val="000000"/>
                    </a:solidFill>
                    <a:effectLst/>
                    <a:latin typeface="Helvetica Neue"/>
                  </a:rPr>
                  <a:t>方程为</a:t>
                </a:r>
                <a:endParaRPr lang="en-US" altLang="zh-CN" sz="1600" b="0" i="0" dirty="0">
                  <a:solidFill>
                    <a:srgbClr val="000000"/>
                  </a:solidFill>
                  <a:effectLst/>
                  <a:latin typeface="Helvetica Neue"/>
                </a:endParaRPr>
              </a:p>
              <a:p>
                <a:pPr marL="0" indent="457200" algn="just">
                  <a:lnSpc>
                    <a:spcPct val="125000"/>
                  </a:lnSpc>
                  <a:buNone/>
                </a:pPr>
                <a:endParaRPr lang="en-US" altLang="zh-CN" sz="1600" dirty="0">
                  <a:solidFill>
                    <a:srgbClr val="000000"/>
                  </a:solidFill>
                  <a:latin typeface="Helvetica Neue"/>
                </a:endParaRPr>
              </a:p>
              <a:p>
                <a:pPr marL="0" indent="457200" algn="just">
                  <a:lnSpc>
                    <a:spcPct val="125000"/>
                  </a:lnSpc>
                  <a:buNone/>
                </a:pPr>
                <a:endParaRPr lang="en-US" altLang="zh-CN" sz="1600" b="0" i="0" dirty="0">
                  <a:solidFill>
                    <a:srgbClr val="000000"/>
                  </a:solidFill>
                  <a:effectLst/>
                  <a:latin typeface="Helvetica Neue"/>
                </a:endParaRPr>
              </a:p>
              <a:p>
                <a:pPr marL="0" indent="457200" algn="just">
                  <a:lnSpc>
                    <a:spcPct val="125000"/>
                  </a:lnSpc>
                  <a:buNone/>
                </a:pPr>
                <a:endParaRPr lang="en-US" altLang="zh-CN" sz="1600" dirty="0">
                  <a:solidFill>
                    <a:srgbClr val="000000"/>
                  </a:solidFill>
                  <a:latin typeface="Helvetica Neue"/>
                </a:endParaRPr>
              </a:p>
              <a:p>
                <a:pPr marL="0" indent="457200" algn="just">
                  <a:lnSpc>
                    <a:spcPct val="125000"/>
                  </a:lnSpc>
                  <a:buNone/>
                </a:pPr>
                <a:r>
                  <a:rPr lang="zh-CN" altLang="en-US" sz="1600" b="0" i="0" dirty="0">
                    <a:solidFill>
                      <a:srgbClr val="000000"/>
                    </a:solidFill>
                    <a:effectLst/>
                    <a:latin typeface="Helvetica Neue"/>
                  </a:rPr>
                  <a:t>其中，</a:t>
                </a:r>
                <a14:m>
                  <m:oMath xmlns:m="http://schemas.openxmlformats.org/officeDocument/2006/math">
                    <m:r>
                      <a:rPr lang="zh-CN" altLang="en-US" sz="1600" b="0" i="1" dirty="0" smtClean="0">
                        <a:solidFill>
                          <a:srgbClr val="000000"/>
                        </a:solidFill>
                        <a:effectLst/>
                        <a:latin typeface="Cambria Math" panose="02040503050406030204" pitchFamily="18" charset="0"/>
                      </a:rPr>
                      <m:t>𝑢</m:t>
                    </m:r>
                    <m:d>
                      <m:dPr>
                        <m:ctrlPr>
                          <a:rPr lang="en-US" altLang="zh-CN" sz="1600" b="0" i="1" dirty="0" smtClean="0">
                            <a:solidFill>
                              <a:srgbClr val="000000"/>
                            </a:solidFill>
                            <a:effectLst/>
                            <a:latin typeface="Cambria Math" panose="02040503050406030204" pitchFamily="18" charset="0"/>
                          </a:rPr>
                        </m:ctrlPr>
                      </m:dPr>
                      <m:e>
                        <m:r>
                          <a:rPr lang="zh-CN" altLang="en-US" sz="1600" b="0" i="1" dirty="0" smtClean="0">
                            <a:solidFill>
                              <a:srgbClr val="000000"/>
                            </a:solidFill>
                            <a:effectLst/>
                            <a:latin typeface="Cambria Math" panose="02040503050406030204" pitchFamily="18" charset="0"/>
                          </a:rPr>
                          <m:t>𝑥</m:t>
                        </m:r>
                        <m:r>
                          <a:rPr lang="en-US" altLang="zh-CN" sz="1600" b="0" i="1" dirty="0" smtClean="0">
                            <a:solidFill>
                              <a:srgbClr val="000000"/>
                            </a:solidFill>
                            <a:effectLst/>
                            <a:latin typeface="Cambria Math" panose="02040503050406030204" pitchFamily="18" charset="0"/>
                          </a:rPr>
                          <m:t>,</m:t>
                        </m:r>
                        <m:r>
                          <a:rPr lang="zh-CN" altLang="en-US" sz="1600" b="0" i="1" dirty="0" smtClean="0">
                            <a:solidFill>
                              <a:srgbClr val="000000"/>
                            </a:solidFill>
                            <a:effectLst/>
                            <a:latin typeface="Cambria Math" panose="02040503050406030204" pitchFamily="18" charset="0"/>
                          </a:rPr>
                          <m:t>𝑦</m:t>
                        </m:r>
                        <m:r>
                          <a:rPr lang="en-US" altLang="zh-CN" sz="1600" b="0" i="1" dirty="0" smtClean="0">
                            <a:solidFill>
                              <a:srgbClr val="000000"/>
                            </a:solidFill>
                            <a:effectLst/>
                            <a:latin typeface="Cambria Math" panose="02040503050406030204" pitchFamily="18" charset="0"/>
                          </a:rPr>
                          <m:t>,</m:t>
                        </m:r>
                        <m:r>
                          <a:rPr lang="zh-CN" altLang="en-US" sz="1600" b="0" i="1" dirty="0" smtClean="0">
                            <a:solidFill>
                              <a:srgbClr val="000000"/>
                            </a:solidFill>
                            <a:effectLst/>
                            <a:latin typeface="Cambria Math" panose="02040503050406030204" pitchFamily="18" charset="0"/>
                          </a:rPr>
                          <m:t>𝑡</m:t>
                        </m:r>
                      </m:e>
                    </m:d>
                    <m:r>
                      <a:rPr lang="en-US" altLang="zh-CN" sz="1600" b="0" i="1" dirty="0" smtClean="0">
                        <a:solidFill>
                          <a:srgbClr val="000000"/>
                        </a:solidFill>
                        <a:effectLst/>
                        <a:latin typeface="Cambria Math" panose="02040503050406030204" pitchFamily="18" charset="0"/>
                      </a:rPr>
                      <m:t>,</m:t>
                    </m:r>
                    <m:r>
                      <a:rPr lang="zh-CN" altLang="en-US" sz="1600" b="0" i="1" dirty="0" smtClean="0">
                        <a:solidFill>
                          <a:srgbClr val="000000"/>
                        </a:solidFill>
                        <a:effectLst/>
                        <a:latin typeface="Cambria Math" panose="02040503050406030204" pitchFamily="18" charset="0"/>
                      </a:rPr>
                      <m:t>𝑣</m:t>
                    </m:r>
                    <m:d>
                      <m:dPr>
                        <m:ctrlPr>
                          <a:rPr lang="en-US" altLang="zh-CN" sz="1600" b="0" i="1" dirty="0" smtClean="0">
                            <a:solidFill>
                              <a:srgbClr val="000000"/>
                            </a:solidFill>
                            <a:effectLst/>
                            <a:latin typeface="Cambria Math" panose="02040503050406030204" pitchFamily="18" charset="0"/>
                          </a:rPr>
                        </m:ctrlPr>
                      </m:dPr>
                      <m:e>
                        <m:r>
                          <a:rPr lang="zh-CN" altLang="en-US" sz="1600" b="0" i="1" dirty="0" smtClean="0">
                            <a:solidFill>
                              <a:srgbClr val="000000"/>
                            </a:solidFill>
                            <a:effectLst/>
                            <a:latin typeface="Cambria Math" panose="02040503050406030204" pitchFamily="18" charset="0"/>
                          </a:rPr>
                          <m:t>𝑥</m:t>
                        </m:r>
                        <m:r>
                          <a:rPr lang="en-US" altLang="zh-CN" sz="1600" b="0" i="1" dirty="0" smtClean="0">
                            <a:solidFill>
                              <a:srgbClr val="000000"/>
                            </a:solidFill>
                            <a:effectLst/>
                            <a:latin typeface="Cambria Math" panose="02040503050406030204" pitchFamily="18" charset="0"/>
                          </a:rPr>
                          <m:t>,</m:t>
                        </m:r>
                        <m:r>
                          <a:rPr lang="zh-CN" altLang="en-US" sz="1600" b="0" i="1" dirty="0" smtClean="0">
                            <a:solidFill>
                              <a:srgbClr val="000000"/>
                            </a:solidFill>
                            <a:effectLst/>
                            <a:latin typeface="Cambria Math" panose="02040503050406030204" pitchFamily="18" charset="0"/>
                          </a:rPr>
                          <m:t>𝑦</m:t>
                        </m:r>
                        <m:r>
                          <a:rPr lang="en-US" altLang="zh-CN" sz="1600" b="0" i="1" dirty="0" smtClean="0">
                            <a:solidFill>
                              <a:srgbClr val="000000"/>
                            </a:solidFill>
                            <a:effectLst/>
                            <a:latin typeface="Cambria Math" panose="02040503050406030204" pitchFamily="18" charset="0"/>
                          </a:rPr>
                          <m:t>,</m:t>
                        </m:r>
                        <m:r>
                          <a:rPr lang="zh-CN" altLang="en-US" sz="1600" b="0" i="1" dirty="0" smtClean="0">
                            <a:solidFill>
                              <a:srgbClr val="000000"/>
                            </a:solidFill>
                            <a:effectLst/>
                            <a:latin typeface="Cambria Math" panose="02040503050406030204" pitchFamily="18" charset="0"/>
                          </a:rPr>
                          <m:t>𝑡</m:t>
                        </m:r>
                      </m:e>
                    </m:d>
                  </m:oMath>
                </a14:m>
                <a:r>
                  <a:rPr lang="zh-CN" altLang="en-US" sz="1600" b="0" i="0" dirty="0">
                    <a:solidFill>
                      <a:srgbClr val="000000"/>
                    </a:solidFill>
                    <a:effectLst/>
                    <a:latin typeface="Helvetica Neue"/>
                  </a:rPr>
                  <a:t>分别表示</a:t>
                </a:r>
                <a14:m>
                  <m:oMath xmlns:m="http://schemas.openxmlformats.org/officeDocument/2006/math">
                    <m:r>
                      <a:rPr lang="en-US" altLang="zh-CN" sz="1600" b="0" i="1" smtClean="0">
                        <a:solidFill>
                          <a:srgbClr val="000000"/>
                        </a:solidFill>
                        <a:effectLst/>
                        <a:latin typeface="Cambria Math" panose="02040503050406030204" pitchFamily="18" charset="0"/>
                      </a:rPr>
                      <m:t>𝑡</m:t>
                    </m:r>
                  </m:oMath>
                </a14:m>
                <a:r>
                  <a:rPr lang="zh-CN" altLang="en-US" sz="1600" b="0" i="0" dirty="0">
                    <a:solidFill>
                      <a:srgbClr val="000000"/>
                    </a:solidFill>
                    <a:effectLst/>
                    <a:latin typeface="Helvetica Neue"/>
                  </a:rPr>
                  <a:t>时刻流体流动水平和垂直方向的速度分量， </a:t>
                </a:r>
                <a14:m>
                  <m:oMath xmlns:m="http://schemas.openxmlformats.org/officeDocument/2006/math">
                    <m:r>
                      <a:rPr lang="zh-CN" altLang="en-US" sz="1600" b="0" i="1" dirty="0" smtClean="0">
                        <a:solidFill>
                          <a:srgbClr val="C00000"/>
                        </a:solidFill>
                        <a:effectLst/>
                        <a:latin typeface="Cambria Math" panose="02040503050406030204" pitchFamily="18" charset="0"/>
                      </a:rPr>
                      <m:t>𝑝</m:t>
                    </m:r>
                    <m:d>
                      <m:dPr>
                        <m:ctrlPr>
                          <a:rPr lang="en-US" altLang="zh-CN" sz="1600" b="0" i="1" dirty="0" smtClean="0">
                            <a:solidFill>
                              <a:srgbClr val="C00000"/>
                            </a:solidFill>
                            <a:effectLst/>
                            <a:latin typeface="Cambria Math" panose="02040503050406030204" pitchFamily="18" charset="0"/>
                          </a:rPr>
                        </m:ctrlPr>
                      </m:dPr>
                      <m:e>
                        <m:r>
                          <a:rPr lang="zh-CN" altLang="en-US" sz="1600" b="0" i="1" dirty="0" smtClean="0">
                            <a:solidFill>
                              <a:srgbClr val="C00000"/>
                            </a:solidFill>
                            <a:effectLst/>
                            <a:latin typeface="Cambria Math" panose="02040503050406030204" pitchFamily="18" charset="0"/>
                          </a:rPr>
                          <m:t>𝑥</m:t>
                        </m:r>
                        <m:r>
                          <a:rPr lang="en-US" altLang="zh-CN" sz="1600" b="0" i="1" dirty="0" smtClean="0">
                            <a:solidFill>
                              <a:srgbClr val="C00000"/>
                            </a:solidFill>
                            <a:effectLst/>
                            <a:latin typeface="Cambria Math" panose="02040503050406030204" pitchFamily="18" charset="0"/>
                          </a:rPr>
                          <m:t>,</m:t>
                        </m:r>
                        <m:r>
                          <a:rPr lang="zh-CN" altLang="en-US" sz="1600" b="0" i="1" dirty="0" smtClean="0">
                            <a:solidFill>
                              <a:srgbClr val="C00000"/>
                            </a:solidFill>
                            <a:effectLst/>
                            <a:latin typeface="Cambria Math" panose="02040503050406030204" pitchFamily="18" charset="0"/>
                          </a:rPr>
                          <m:t>𝑦</m:t>
                        </m:r>
                        <m:r>
                          <a:rPr lang="en-US" altLang="zh-CN" sz="1600" b="0" i="1" dirty="0" smtClean="0">
                            <a:solidFill>
                              <a:srgbClr val="C00000"/>
                            </a:solidFill>
                            <a:effectLst/>
                            <a:latin typeface="Cambria Math" panose="02040503050406030204" pitchFamily="18" charset="0"/>
                          </a:rPr>
                          <m:t>,</m:t>
                        </m:r>
                        <m:r>
                          <a:rPr lang="zh-CN" altLang="en-US" sz="1600" b="0" i="1" dirty="0" smtClean="0">
                            <a:solidFill>
                              <a:srgbClr val="C00000"/>
                            </a:solidFill>
                            <a:effectLst/>
                            <a:latin typeface="Cambria Math" panose="02040503050406030204" pitchFamily="18" charset="0"/>
                          </a:rPr>
                          <m:t>𝑡</m:t>
                        </m:r>
                      </m:e>
                    </m:d>
                  </m:oMath>
                </a14:m>
                <a:r>
                  <a:rPr lang="zh-CN" altLang="en-US" sz="1600" b="0" i="0" dirty="0">
                    <a:solidFill>
                      <a:srgbClr val="C00000"/>
                    </a:solidFill>
                    <a:effectLst/>
                    <a:latin typeface="Helvetica Neue"/>
                  </a:rPr>
                  <a:t>代表</a:t>
                </a:r>
                <a14:m>
                  <m:oMath xmlns:m="http://schemas.openxmlformats.org/officeDocument/2006/math">
                    <m:r>
                      <a:rPr lang="en-US" altLang="zh-CN" sz="1600" b="0" i="1" smtClean="0">
                        <a:solidFill>
                          <a:srgbClr val="C00000"/>
                        </a:solidFill>
                        <a:effectLst/>
                        <a:latin typeface="Cambria Math" panose="02040503050406030204" pitchFamily="18" charset="0"/>
                      </a:rPr>
                      <m:t>𝑡</m:t>
                    </m:r>
                  </m:oMath>
                </a14:m>
                <a:r>
                  <a:rPr lang="zh-CN" altLang="en-US" sz="1600" b="0" i="0" dirty="0">
                    <a:solidFill>
                      <a:srgbClr val="C00000"/>
                    </a:solidFill>
                    <a:effectLst/>
                    <a:latin typeface="Helvetica Neue"/>
                  </a:rPr>
                  <a:t>时刻的压强场</a:t>
                </a:r>
                <a:r>
                  <a:rPr lang="zh-CN" altLang="en-US" sz="1600" dirty="0">
                    <a:solidFill>
                      <a:srgbClr val="C00000"/>
                    </a:solidFill>
                    <a:latin typeface="Helvetica Neue"/>
                  </a:rPr>
                  <a:t>分布</a:t>
                </a:r>
                <a:r>
                  <a:rPr lang="zh-CN" altLang="en-US" sz="1600" b="0" i="0" dirty="0">
                    <a:solidFill>
                      <a:srgbClr val="C00000"/>
                    </a:solidFill>
                    <a:effectLst/>
                    <a:latin typeface="Helvetica Neue"/>
                  </a:rPr>
                  <a:t>，是我们此次实验关心的物理量</a:t>
                </a:r>
                <a:r>
                  <a:rPr lang="en-US" altLang="zh-CN" sz="1600" b="0" i="0" dirty="0">
                    <a:solidFill>
                      <a:srgbClr val="C00000"/>
                    </a:solidFill>
                    <a:effectLst/>
                    <a:latin typeface="Helvetica Neue"/>
                  </a:rPr>
                  <a:t>.</a:t>
                </a:r>
                <a:endParaRPr lang="en-US" altLang="zh-CN" sz="1600" b="0" i="0" dirty="0">
                  <a:solidFill>
                    <a:srgbClr val="000000"/>
                  </a:solidFill>
                  <a:effectLst/>
                  <a:latin typeface="Helvetica Neue"/>
                </a:endParaRPr>
              </a:p>
            </p:txBody>
          </p:sp>
        </mc:Choice>
        <mc:Fallback xmlns="">
          <p:sp>
            <p:nvSpPr>
              <p:cNvPr id="3" name="内容占位符 2">
                <a:extLst>
                  <a:ext uri="{FF2B5EF4-FFF2-40B4-BE49-F238E27FC236}">
                    <a16:creationId xmlns:a16="http://schemas.microsoft.com/office/drawing/2014/main" id="{8B8833F6-5899-449D-817D-27817D6DF488}"/>
                  </a:ext>
                </a:extLst>
              </p:cNvPr>
              <p:cNvSpPr>
                <a:spLocks noGrp="1" noRot="1" noChangeAspect="1" noMove="1" noResize="1" noEditPoints="1" noAdjustHandles="1" noChangeArrowheads="1" noChangeShapeType="1" noTextEdit="1"/>
              </p:cNvSpPr>
              <p:nvPr>
                <p:ph idx="1"/>
              </p:nvPr>
            </p:nvSpPr>
            <p:spPr>
              <a:xfrm>
                <a:off x="938089" y="1544532"/>
                <a:ext cx="10337932" cy="4752036"/>
              </a:xfrm>
              <a:blipFill>
                <a:blip r:embed="rId3"/>
                <a:stretch>
                  <a:fillRect l="-177" r="-118" b="-256"/>
                </a:stretch>
              </a:blipFill>
            </p:spPr>
            <p:txBody>
              <a:bodyPr/>
              <a:lstStyle/>
              <a:p>
                <a:r>
                  <a:rPr lang="zh-CN" altLang="en-US">
                    <a:noFill/>
                  </a:rPr>
                  <a:t> </a:t>
                </a:r>
              </a:p>
            </p:txBody>
          </p:sp>
        </mc:Fallback>
      </mc:AlternateContent>
      <p:graphicFrame>
        <p:nvGraphicFramePr>
          <p:cNvPr id="6" name="对象 5">
            <a:extLst>
              <a:ext uri="{FF2B5EF4-FFF2-40B4-BE49-F238E27FC236}">
                <a16:creationId xmlns:a16="http://schemas.microsoft.com/office/drawing/2014/main" id="{B1A04CCD-2E93-4149-A2E8-91645A1096C1}"/>
              </a:ext>
            </a:extLst>
          </p:cNvPr>
          <p:cNvGraphicFramePr>
            <a:graphicFrameLocks noChangeAspect="1"/>
          </p:cNvGraphicFramePr>
          <p:nvPr>
            <p:extLst>
              <p:ext uri="{D42A27DB-BD31-4B8C-83A1-F6EECF244321}">
                <p14:modId xmlns:p14="http://schemas.microsoft.com/office/powerpoint/2010/main" val="3264373137"/>
              </p:ext>
            </p:extLst>
          </p:nvPr>
        </p:nvGraphicFramePr>
        <p:xfrm>
          <a:off x="4444842" y="4328651"/>
          <a:ext cx="3302316" cy="1112737"/>
        </p:xfrm>
        <a:graphic>
          <a:graphicData uri="http://schemas.openxmlformats.org/presentationml/2006/ole">
            <mc:AlternateContent xmlns:mc="http://schemas.openxmlformats.org/markup-compatibility/2006">
              <mc:Choice xmlns:v="urn:schemas-microsoft-com:vml" Requires="v">
                <p:oleObj spid="_x0000_s1100" name="Equation" r:id="rId4" imgW="2336760" imgH="787320" progId="Equation.DSMT4">
                  <p:embed/>
                </p:oleObj>
              </mc:Choice>
              <mc:Fallback>
                <p:oleObj name="Equation" r:id="rId4" imgW="2336760" imgH="787320" progId="Equation.DSMT4">
                  <p:embed/>
                  <p:pic>
                    <p:nvPicPr>
                      <p:cNvPr id="0" name=""/>
                      <p:cNvPicPr/>
                      <p:nvPr/>
                    </p:nvPicPr>
                    <p:blipFill>
                      <a:blip r:embed="rId5"/>
                      <a:stretch>
                        <a:fillRect/>
                      </a:stretch>
                    </p:blipFill>
                    <p:spPr>
                      <a:xfrm>
                        <a:off x="4444842" y="4328651"/>
                        <a:ext cx="3302316" cy="1112737"/>
                      </a:xfrm>
                      <a:prstGeom prst="rect">
                        <a:avLst/>
                      </a:prstGeom>
                    </p:spPr>
                  </p:pic>
                </p:oleObj>
              </mc:Fallback>
            </mc:AlternateContent>
          </a:graphicData>
        </a:graphic>
      </p:graphicFrame>
    </p:spTree>
    <p:extLst>
      <p:ext uri="{BB962C8B-B14F-4D97-AF65-F5344CB8AC3E}">
        <p14:creationId xmlns:p14="http://schemas.microsoft.com/office/powerpoint/2010/main" val="6622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1.1</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 问题说明</a:t>
            </a:r>
          </a:p>
        </p:txBody>
      </p:sp>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544532"/>
            <a:ext cx="10337932" cy="4500931"/>
          </a:xfrm>
        </p:spPr>
        <p:txBody>
          <a:bodyPr/>
          <a:lstStyle/>
          <a:p>
            <a:pPr marL="0" indent="0" algn="just">
              <a:lnSpc>
                <a:spcPct val="125000"/>
              </a:lnSpc>
              <a:buNone/>
            </a:pPr>
            <a:r>
              <a:rPr lang="zh-CN" altLang="en-US" sz="1600" dirty="0">
                <a:solidFill>
                  <a:srgbClr val="000000"/>
                </a:solidFill>
                <a:latin typeface="Helvetica Neue"/>
              </a:rPr>
              <a:t>二维圆柱绕流的示意图如下所示，流体从左向右流动，我们考察圆柱右侧矩形区域的压强的变化情况</a:t>
            </a:r>
            <a:endParaRPr lang="en-US" altLang="zh-CN" sz="1600" dirty="0">
              <a:solidFill>
                <a:srgbClr val="000000"/>
              </a:solidFill>
              <a:latin typeface="Helvetica Neue"/>
            </a:endParaRPr>
          </a:p>
        </p:txBody>
      </p:sp>
      <p:pic>
        <p:nvPicPr>
          <p:cNvPr id="5" name="图片 4" descr="手机屏幕的截图&#10;&#10;中度可信度描述已自动生成">
            <a:extLst>
              <a:ext uri="{FF2B5EF4-FFF2-40B4-BE49-F238E27FC236}">
                <a16:creationId xmlns:a16="http://schemas.microsoft.com/office/drawing/2014/main" id="{5A822FD9-A608-48F5-B6A4-356DB8143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219" y="2591507"/>
            <a:ext cx="6547671" cy="2658086"/>
          </a:xfrm>
          <a:prstGeom prst="rect">
            <a:avLst/>
          </a:prstGeom>
        </p:spPr>
      </p:pic>
      <p:sp>
        <p:nvSpPr>
          <p:cNvPr id="7" name="文本框 6">
            <a:extLst>
              <a:ext uri="{FF2B5EF4-FFF2-40B4-BE49-F238E27FC236}">
                <a16:creationId xmlns:a16="http://schemas.microsoft.com/office/drawing/2014/main" id="{FB723FB5-6858-4312-99E9-7F30DC577163}"/>
              </a:ext>
            </a:extLst>
          </p:cNvPr>
          <p:cNvSpPr txBox="1"/>
          <p:nvPr/>
        </p:nvSpPr>
        <p:spPr>
          <a:xfrm>
            <a:off x="4622690" y="5429631"/>
            <a:ext cx="2946620" cy="307777"/>
          </a:xfrm>
          <a:prstGeom prst="rect">
            <a:avLst/>
          </a:prstGeom>
          <a:noFill/>
        </p:spPr>
        <p:txBody>
          <a:bodyPr wrap="square">
            <a:spAutoFit/>
          </a:bodyPr>
          <a:lstStyle/>
          <a:p>
            <a:pPr algn="ctr"/>
            <a:r>
              <a:rPr lang="zh-CN" altLang="en-US" sz="1400" dirty="0">
                <a:solidFill>
                  <a:srgbClr val="002060"/>
                </a:solidFill>
                <a:latin typeface="Helvetica Neue"/>
              </a:rPr>
              <a:t>图</a:t>
            </a:r>
            <a:r>
              <a:rPr lang="en-US" altLang="zh-CN" sz="1400" dirty="0">
                <a:solidFill>
                  <a:srgbClr val="002060"/>
                </a:solidFill>
                <a:latin typeface="Helvetica Neue"/>
              </a:rPr>
              <a:t>1</a:t>
            </a:r>
            <a:r>
              <a:rPr lang="zh-CN" altLang="en-US" sz="1400" dirty="0">
                <a:solidFill>
                  <a:srgbClr val="002060"/>
                </a:solidFill>
                <a:latin typeface="Helvetica Neue"/>
              </a:rPr>
              <a:t>：二维圆柱绕流示意图</a:t>
            </a:r>
            <a:endParaRPr lang="zh-CN" altLang="en-US" sz="1400" dirty="0">
              <a:solidFill>
                <a:srgbClr val="002060"/>
              </a:solidFill>
            </a:endParaRPr>
          </a:p>
        </p:txBody>
      </p:sp>
    </p:spTree>
    <p:extLst>
      <p:ext uri="{BB962C8B-B14F-4D97-AF65-F5344CB8AC3E}">
        <p14:creationId xmlns:p14="http://schemas.microsoft.com/office/powerpoint/2010/main" val="91746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1.2</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 数据集介绍</a:t>
            </a:r>
          </a:p>
        </p:txBody>
      </p:sp>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544532"/>
            <a:ext cx="10337932" cy="4946287"/>
          </a:xfrm>
        </p:spPr>
        <p:txBody>
          <a:bodyPr/>
          <a:lstStyle/>
          <a:p>
            <a:pPr marL="0" indent="457200" algn="just">
              <a:lnSpc>
                <a:spcPct val="125000"/>
              </a:lnSpc>
              <a:spcBef>
                <a:spcPts val="0"/>
              </a:spcBef>
              <a:buNone/>
            </a:pPr>
            <a:r>
              <a:rPr lang="zh-CN" altLang="en-US" sz="1600" dirty="0">
                <a:solidFill>
                  <a:srgbClr val="C00000"/>
                </a:solidFill>
                <a:latin typeface="Helvetica Neue"/>
              </a:rPr>
              <a:t>实验数据来自于</a:t>
            </a:r>
            <a:r>
              <a:rPr lang="en-US" altLang="zh-CN" sz="1600" dirty="0">
                <a:solidFill>
                  <a:srgbClr val="C00000"/>
                </a:solidFill>
                <a:latin typeface="Helvetica Neue"/>
              </a:rPr>
              <a:t>Raissi</a:t>
            </a:r>
            <a:r>
              <a:rPr lang="zh-CN" altLang="en-US" sz="1600" dirty="0">
                <a:solidFill>
                  <a:srgbClr val="C00000"/>
                </a:solidFill>
                <a:latin typeface="Helvetica Neue"/>
              </a:rPr>
              <a:t>等人</a:t>
            </a:r>
            <a:r>
              <a:rPr lang="en-US" altLang="zh-CN" sz="1600" baseline="30000" dirty="0">
                <a:solidFill>
                  <a:srgbClr val="0070C0"/>
                </a:solidFill>
                <a:latin typeface="Helvetica Neue"/>
              </a:rPr>
              <a:t>[1]</a:t>
            </a:r>
            <a:r>
              <a:rPr lang="zh-CN" altLang="en-US" sz="1600" dirty="0">
                <a:solidFill>
                  <a:srgbClr val="C00000"/>
                </a:solidFill>
                <a:latin typeface="Helvetica Neue"/>
              </a:rPr>
              <a:t>提供的高保真测量数据</a:t>
            </a:r>
            <a:r>
              <a:rPr lang="zh-CN" altLang="en-US" sz="1600" dirty="0">
                <a:solidFill>
                  <a:srgbClr val="000000"/>
                </a:solidFill>
                <a:latin typeface="Helvetica Neue"/>
              </a:rPr>
              <a:t>，数据采样了二维圆柱绕流过程中右侧区域内</a:t>
            </a:r>
            <a:r>
              <a:rPr lang="en-US" altLang="zh-CN" sz="1600" dirty="0">
                <a:solidFill>
                  <a:srgbClr val="000000"/>
                </a:solidFill>
                <a:latin typeface="Helvetica Neue"/>
              </a:rPr>
              <a:t>20</a:t>
            </a:r>
            <a:r>
              <a:rPr lang="zh-CN" altLang="en-US" sz="1600" dirty="0">
                <a:solidFill>
                  <a:srgbClr val="000000"/>
                </a:solidFill>
                <a:latin typeface="Helvetica Neue"/>
              </a:rPr>
              <a:t>秒内的压强、速度场分布，采样间隔为</a:t>
            </a:r>
            <a:r>
              <a:rPr lang="en-US" altLang="zh-CN" sz="1600" dirty="0">
                <a:solidFill>
                  <a:srgbClr val="000000"/>
                </a:solidFill>
                <a:latin typeface="Helvetica Neue"/>
              </a:rPr>
              <a:t>0.1</a:t>
            </a:r>
            <a:r>
              <a:rPr lang="zh-CN" altLang="en-US" sz="1600" dirty="0">
                <a:solidFill>
                  <a:srgbClr val="000000"/>
                </a:solidFill>
                <a:latin typeface="Helvetica Neue"/>
              </a:rPr>
              <a:t>秒</a:t>
            </a:r>
            <a:r>
              <a:rPr lang="en-US" altLang="zh-CN" sz="1600" dirty="0">
                <a:solidFill>
                  <a:srgbClr val="000000"/>
                </a:solidFill>
                <a:latin typeface="Helvetica Neue"/>
              </a:rPr>
              <a:t>. </a:t>
            </a:r>
            <a:r>
              <a:rPr lang="zh-CN" altLang="en-US" sz="1600" dirty="0">
                <a:solidFill>
                  <a:srgbClr val="000000"/>
                </a:solidFill>
                <a:latin typeface="Helvetica Neue"/>
              </a:rPr>
              <a:t>我们</a:t>
            </a:r>
            <a:r>
              <a:rPr lang="zh-CN" altLang="en-US" sz="1600" dirty="0">
                <a:solidFill>
                  <a:srgbClr val="C00000"/>
                </a:solidFill>
                <a:latin typeface="Helvetica Neue"/>
              </a:rPr>
              <a:t>只需要用到其中的压强场数据</a:t>
            </a:r>
            <a:r>
              <a:rPr lang="en-US" altLang="zh-CN" sz="1600" dirty="0">
                <a:solidFill>
                  <a:srgbClr val="C00000"/>
                </a:solidFill>
                <a:latin typeface="Helvetica Neue"/>
              </a:rPr>
              <a:t>.</a:t>
            </a:r>
          </a:p>
          <a:p>
            <a:pPr marL="0" indent="457200" algn="just">
              <a:lnSpc>
                <a:spcPct val="125000"/>
              </a:lnSpc>
              <a:spcBef>
                <a:spcPts val="0"/>
              </a:spcBef>
              <a:buNone/>
            </a:pPr>
            <a:r>
              <a:rPr lang="zh-CN" altLang="en-US" sz="1600" dirty="0">
                <a:solidFill>
                  <a:srgbClr val="000000"/>
                </a:solidFill>
                <a:latin typeface="Helvetica Neue"/>
              </a:rPr>
              <a:t>原始的数据保存在</a:t>
            </a:r>
            <a:r>
              <a:rPr lang="en-US" altLang="zh-CN" sz="1600" dirty="0">
                <a:solidFill>
                  <a:srgbClr val="000000"/>
                </a:solidFill>
                <a:latin typeface="Helvetica Neue"/>
              </a:rPr>
              <a:t>.mat</a:t>
            </a:r>
            <a:r>
              <a:rPr lang="zh-CN" altLang="en-US" sz="1600" dirty="0">
                <a:solidFill>
                  <a:srgbClr val="000000"/>
                </a:solidFill>
                <a:latin typeface="Helvetica Neue"/>
              </a:rPr>
              <a:t>文件中，数据维度为</a:t>
            </a:r>
            <a:r>
              <a:rPr lang="en-US" altLang="zh-CN" sz="1600" dirty="0">
                <a:solidFill>
                  <a:srgbClr val="000000"/>
                </a:solidFill>
                <a:latin typeface="Helvetica Neue"/>
              </a:rPr>
              <a:t>(200,5000)</a:t>
            </a:r>
            <a:r>
              <a:rPr lang="zh-CN" altLang="en-US" sz="1600" dirty="0">
                <a:solidFill>
                  <a:srgbClr val="000000"/>
                </a:solidFill>
                <a:latin typeface="Helvetica Neue"/>
              </a:rPr>
              <a:t>，其中</a:t>
            </a:r>
            <a:r>
              <a:rPr lang="en-US" altLang="zh-CN" sz="1600" dirty="0">
                <a:solidFill>
                  <a:srgbClr val="000000"/>
                </a:solidFill>
                <a:latin typeface="Helvetica Neue"/>
              </a:rPr>
              <a:t>200</a:t>
            </a:r>
            <a:r>
              <a:rPr lang="zh-CN" altLang="en-US" sz="1600" dirty="0">
                <a:solidFill>
                  <a:srgbClr val="000000"/>
                </a:solidFill>
                <a:latin typeface="Helvetica Neue"/>
              </a:rPr>
              <a:t>表示时间采样次数</a:t>
            </a:r>
            <a:r>
              <a:rPr lang="en-US" altLang="zh-CN" sz="1600" dirty="0">
                <a:solidFill>
                  <a:srgbClr val="000000"/>
                </a:solidFill>
                <a:latin typeface="Helvetica Neue"/>
              </a:rPr>
              <a:t>(</a:t>
            </a:r>
            <a:r>
              <a:rPr lang="zh-CN" altLang="en-US" sz="1600" dirty="0">
                <a:solidFill>
                  <a:srgbClr val="000000"/>
                </a:solidFill>
                <a:latin typeface="Helvetica Neue"/>
              </a:rPr>
              <a:t>在</a:t>
            </a:r>
            <a:r>
              <a:rPr lang="en-US" altLang="zh-CN" sz="1600" dirty="0">
                <a:solidFill>
                  <a:srgbClr val="000000"/>
                </a:solidFill>
                <a:latin typeface="Helvetica Neue"/>
              </a:rPr>
              <a:t>20</a:t>
            </a:r>
            <a:r>
              <a:rPr lang="zh-CN" altLang="en-US" sz="1600" dirty="0">
                <a:solidFill>
                  <a:srgbClr val="000000"/>
                </a:solidFill>
                <a:latin typeface="Helvetica Neue"/>
              </a:rPr>
              <a:t>秒内每</a:t>
            </a:r>
            <a:r>
              <a:rPr lang="en-US" altLang="zh-CN" sz="1600" dirty="0">
                <a:solidFill>
                  <a:srgbClr val="000000"/>
                </a:solidFill>
                <a:latin typeface="Helvetica Neue"/>
              </a:rPr>
              <a:t>0.1</a:t>
            </a:r>
            <a:r>
              <a:rPr lang="zh-CN" altLang="en-US" sz="1600" dirty="0">
                <a:solidFill>
                  <a:srgbClr val="000000"/>
                </a:solidFill>
                <a:latin typeface="Helvetica Neue"/>
              </a:rPr>
              <a:t>秒进行一次采样，因此共</a:t>
            </a:r>
            <a:r>
              <a:rPr lang="en-US" altLang="zh-CN" sz="1600" dirty="0">
                <a:solidFill>
                  <a:srgbClr val="000000"/>
                </a:solidFill>
                <a:latin typeface="Helvetica Neue"/>
              </a:rPr>
              <a:t>200</a:t>
            </a:r>
            <a:r>
              <a:rPr lang="zh-CN" altLang="en-US" sz="1600" dirty="0">
                <a:solidFill>
                  <a:srgbClr val="000000"/>
                </a:solidFill>
                <a:latin typeface="Helvetica Neue"/>
              </a:rPr>
              <a:t>有次采样</a:t>
            </a:r>
            <a:r>
              <a:rPr lang="en-US" altLang="zh-CN" sz="1600" dirty="0">
                <a:solidFill>
                  <a:srgbClr val="000000"/>
                </a:solidFill>
                <a:latin typeface="Helvetica Neue"/>
              </a:rPr>
              <a:t>)</a:t>
            </a:r>
            <a:r>
              <a:rPr lang="zh-CN" altLang="en-US" sz="1600" dirty="0">
                <a:solidFill>
                  <a:srgbClr val="000000"/>
                </a:solidFill>
                <a:latin typeface="Helvetica Neue"/>
              </a:rPr>
              <a:t>，</a:t>
            </a:r>
            <a:r>
              <a:rPr lang="en-US" altLang="zh-CN" sz="1600" dirty="0">
                <a:solidFill>
                  <a:srgbClr val="000000"/>
                </a:solidFill>
                <a:latin typeface="Helvetica Neue"/>
              </a:rPr>
              <a:t>5000</a:t>
            </a:r>
            <a:r>
              <a:rPr lang="zh-CN" altLang="en-US" sz="1600" dirty="0">
                <a:solidFill>
                  <a:srgbClr val="000000"/>
                </a:solidFill>
                <a:latin typeface="Helvetica Neue"/>
              </a:rPr>
              <a:t>是压强场被拉直后</a:t>
            </a:r>
            <a:r>
              <a:rPr lang="en-US" altLang="zh-CN" sz="1600" dirty="0">
                <a:solidFill>
                  <a:srgbClr val="000000"/>
                </a:solidFill>
                <a:latin typeface="Helvetica Neue"/>
              </a:rPr>
              <a:t>(Flatten)</a:t>
            </a:r>
            <a:r>
              <a:rPr lang="zh-CN" altLang="en-US" sz="1600" dirty="0">
                <a:solidFill>
                  <a:srgbClr val="000000"/>
                </a:solidFill>
                <a:latin typeface="Helvetica Neue"/>
              </a:rPr>
              <a:t>的维度，真实的压强场大小为</a:t>
            </a:r>
            <a:r>
              <a:rPr lang="en-US" altLang="zh-CN" sz="1600" dirty="0">
                <a:solidFill>
                  <a:srgbClr val="000000"/>
                </a:solidFill>
                <a:latin typeface="Helvetica Neue"/>
              </a:rPr>
              <a:t>(50,100). </a:t>
            </a:r>
            <a:r>
              <a:rPr lang="zh-CN" altLang="en-US" sz="1600" dirty="0">
                <a:solidFill>
                  <a:srgbClr val="000000"/>
                </a:solidFill>
                <a:latin typeface="Helvetica Neue"/>
              </a:rPr>
              <a:t>我们将压强场数据的维度重新恢复至</a:t>
            </a:r>
            <a:r>
              <a:rPr lang="en-US" altLang="zh-CN" sz="1600" dirty="0">
                <a:solidFill>
                  <a:srgbClr val="000000"/>
                </a:solidFill>
                <a:latin typeface="Helvetica Neue"/>
              </a:rPr>
              <a:t>(50,100)</a:t>
            </a:r>
            <a:r>
              <a:rPr lang="zh-CN" altLang="en-US" sz="1600" dirty="0">
                <a:solidFill>
                  <a:srgbClr val="000000"/>
                </a:solidFill>
                <a:latin typeface="Helvetica Neue"/>
              </a:rPr>
              <a:t>，</a:t>
            </a:r>
            <a:r>
              <a:rPr lang="zh-CN" altLang="en-US" sz="1600" dirty="0">
                <a:solidFill>
                  <a:srgbClr val="C00000"/>
                </a:solidFill>
                <a:latin typeface="Helvetica Neue"/>
              </a:rPr>
              <a:t>为了便于后续卷积神经网络的计算，我们将数据上采样至</a:t>
            </a:r>
            <a:r>
              <a:rPr lang="en-US" altLang="zh-CN" sz="1600" dirty="0">
                <a:solidFill>
                  <a:srgbClr val="C00000"/>
                </a:solidFill>
                <a:latin typeface="Helvetica Neue"/>
              </a:rPr>
              <a:t>(64,128)</a:t>
            </a:r>
            <a:r>
              <a:rPr lang="zh-CN" altLang="en-US" sz="1600" dirty="0">
                <a:solidFill>
                  <a:srgbClr val="C00000"/>
                </a:solidFill>
                <a:latin typeface="Helvetica Neue"/>
              </a:rPr>
              <a:t>，并将代表压强大小的浮点数据规范化至</a:t>
            </a:r>
            <a:r>
              <a:rPr lang="en-US" altLang="zh-CN" sz="1600" dirty="0">
                <a:solidFill>
                  <a:srgbClr val="C00000"/>
                </a:solidFill>
                <a:latin typeface="Helvetica Neue"/>
              </a:rPr>
              <a:t>[0,255]</a:t>
            </a:r>
            <a:r>
              <a:rPr lang="zh-CN" altLang="en-US" sz="1600" dirty="0">
                <a:solidFill>
                  <a:srgbClr val="C00000"/>
                </a:solidFill>
                <a:latin typeface="Helvetica Neue"/>
              </a:rPr>
              <a:t>的标准像素范围内</a:t>
            </a:r>
            <a:r>
              <a:rPr lang="en-US" altLang="zh-CN" sz="1600" dirty="0">
                <a:solidFill>
                  <a:srgbClr val="C00000"/>
                </a:solidFill>
                <a:latin typeface="Helvetica Neue"/>
              </a:rPr>
              <a:t>. </a:t>
            </a:r>
          </a:p>
          <a:p>
            <a:pPr marL="0" indent="457200" algn="just">
              <a:lnSpc>
                <a:spcPct val="125000"/>
              </a:lnSpc>
              <a:spcBef>
                <a:spcPts val="0"/>
              </a:spcBef>
              <a:buNone/>
            </a:pPr>
            <a:r>
              <a:rPr lang="zh-CN" altLang="en-US" sz="1600" dirty="0">
                <a:solidFill>
                  <a:srgbClr val="000000"/>
                </a:solidFill>
                <a:latin typeface="Helvetica Neue"/>
              </a:rPr>
              <a:t>下面是初始时刻压强场的分布情况示意图</a:t>
            </a:r>
            <a:endParaRPr lang="en-US" altLang="zh-CN" sz="1600" dirty="0">
              <a:solidFill>
                <a:srgbClr val="000000"/>
              </a:solidFill>
              <a:latin typeface="Helvetica Neue"/>
            </a:endParaRPr>
          </a:p>
        </p:txBody>
      </p:sp>
      <p:sp>
        <p:nvSpPr>
          <p:cNvPr id="7" name="文本框 6">
            <a:extLst>
              <a:ext uri="{FF2B5EF4-FFF2-40B4-BE49-F238E27FC236}">
                <a16:creationId xmlns:a16="http://schemas.microsoft.com/office/drawing/2014/main" id="{FB723FB5-6858-4312-99E9-7F30DC577163}"/>
              </a:ext>
            </a:extLst>
          </p:cNvPr>
          <p:cNvSpPr txBox="1"/>
          <p:nvPr/>
        </p:nvSpPr>
        <p:spPr>
          <a:xfrm>
            <a:off x="3979849" y="6045463"/>
            <a:ext cx="4042790" cy="307777"/>
          </a:xfrm>
          <a:prstGeom prst="rect">
            <a:avLst/>
          </a:prstGeom>
          <a:noFill/>
        </p:spPr>
        <p:txBody>
          <a:bodyPr wrap="square">
            <a:spAutoFit/>
          </a:bodyPr>
          <a:lstStyle/>
          <a:p>
            <a:pPr algn="ctr"/>
            <a:r>
              <a:rPr lang="zh-CN" altLang="en-US" sz="1400" dirty="0">
                <a:solidFill>
                  <a:srgbClr val="002060"/>
                </a:solidFill>
                <a:latin typeface="Helvetica Neue"/>
              </a:rPr>
              <a:t>图</a:t>
            </a:r>
            <a:r>
              <a:rPr lang="en-US" altLang="zh-CN" sz="1400" dirty="0">
                <a:solidFill>
                  <a:srgbClr val="002060"/>
                </a:solidFill>
                <a:latin typeface="Helvetica Neue"/>
              </a:rPr>
              <a:t>2</a:t>
            </a:r>
            <a:r>
              <a:rPr lang="zh-CN" altLang="en-US" sz="1400" dirty="0">
                <a:solidFill>
                  <a:srgbClr val="002060"/>
                </a:solidFill>
                <a:latin typeface="Helvetica Neue"/>
              </a:rPr>
              <a:t>：初始时刻压强场的分布情况示意图</a:t>
            </a:r>
            <a:endParaRPr lang="zh-CN" altLang="en-US" sz="1400" dirty="0">
              <a:solidFill>
                <a:srgbClr val="002060"/>
              </a:solidFill>
            </a:endParaRPr>
          </a:p>
        </p:txBody>
      </p:sp>
      <p:pic>
        <p:nvPicPr>
          <p:cNvPr id="2050" name="Picture 2">
            <a:extLst>
              <a:ext uri="{FF2B5EF4-FFF2-40B4-BE49-F238E27FC236}">
                <a16:creationId xmlns:a16="http://schemas.microsoft.com/office/drawing/2014/main" id="{EA39873D-EB98-46F0-B73F-7D67F8615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100" y="3794997"/>
            <a:ext cx="37338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62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1.2</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 数据集介绍</a:t>
            </a:r>
          </a:p>
        </p:txBody>
      </p:sp>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544533"/>
            <a:ext cx="10337932" cy="2534733"/>
          </a:xfrm>
        </p:spPr>
        <p:txBody>
          <a:bodyPr/>
          <a:lstStyle/>
          <a:p>
            <a:pPr marL="0" indent="457200" algn="just">
              <a:lnSpc>
                <a:spcPct val="125000"/>
              </a:lnSpc>
              <a:spcBef>
                <a:spcPts val="0"/>
              </a:spcBef>
              <a:buNone/>
            </a:pPr>
            <a:r>
              <a:rPr lang="zh-CN" altLang="en-US" sz="1600" dirty="0">
                <a:solidFill>
                  <a:srgbClr val="C00000"/>
                </a:solidFill>
                <a:latin typeface="Helvetica Neue"/>
              </a:rPr>
              <a:t>我们将原始数据按照时间先后顺序切分为训练集、验证集和测试集</a:t>
            </a:r>
            <a:r>
              <a:rPr lang="en-US" altLang="zh-CN" sz="1600" dirty="0">
                <a:solidFill>
                  <a:srgbClr val="C00000"/>
                </a:solidFill>
                <a:latin typeface="Helvetica Neue"/>
              </a:rPr>
              <a:t>. </a:t>
            </a:r>
            <a:r>
              <a:rPr lang="zh-CN" altLang="en-US" sz="1600" dirty="0">
                <a:solidFill>
                  <a:srgbClr val="C00000"/>
                </a:solidFill>
                <a:latin typeface="Helvetica Neue"/>
              </a:rPr>
              <a:t>保证模型在训练时无法获取到来自未来的信息</a:t>
            </a:r>
            <a:r>
              <a:rPr lang="en-US" altLang="zh-CN" sz="1600" dirty="0">
                <a:solidFill>
                  <a:srgbClr val="C00000"/>
                </a:solidFill>
                <a:latin typeface="Helvetica Neue"/>
              </a:rPr>
              <a:t>. </a:t>
            </a:r>
          </a:p>
          <a:p>
            <a:pPr marL="0" indent="457200" algn="just">
              <a:lnSpc>
                <a:spcPct val="125000"/>
              </a:lnSpc>
              <a:spcBef>
                <a:spcPts val="0"/>
              </a:spcBef>
              <a:buNone/>
            </a:pPr>
            <a:r>
              <a:rPr lang="zh-CN" altLang="en-US" sz="1600" dirty="0">
                <a:solidFill>
                  <a:srgbClr val="000000"/>
                </a:solidFill>
                <a:latin typeface="Helvetica Neue"/>
              </a:rPr>
              <a:t>在</a:t>
            </a:r>
            <a:r>
              <a:rPr lang="zh-CN" altLang="en-US" sz="1600" dirty="0">
                <a:solidFill>
                  <a:srgbClr val="C00000"/>
                </a:solidFill>
                <a:latin typeface="Helvetica Neue"/>
              </a:rPr>
              <a:t>训练循环神经网络时，我们需要从压强场数据中生成时间连续的序列数据</a:t>
            </a:r>
            <a:r>
              <a:rPr lang="zh-CN" altLang="en-US" sz="1600" dirty="0">
                <a:solidFill>
                  <a:srgbClr val="000000"/>
                </a:solidFill>
                <a:latin typeface="Helvetica Neue"/>
              </a:rPr>
              <a:t>，因此我们创建了一个数据生成器</a:t>
            </a:r>
            <a:r>
              <a:rPr lang="en-US" altLang="zh-CN" sz="1600" b="1" dirty="0" err="1">
                <a:solidFill>
                  <a:schemeClr val="accent6">
                    <a:lumMod val="75000"/>
                  </a:schemeClr>
                </a:solidFill>
                <a:latin typeface="Helvetica Neue"/>
              </a:rPr>
              <a:t>SeqDataLoader</a:t>
            </a:r>
            <a:r>
              <a:rPr lang="zh-CN" altLang="en-US" sz="1600" dirty="0">
                <a:solidFill>
                  <a:srgbClr val="000000"/>
                </a:solidFill>
                <a:latin typeface="Helvetica Neue"/>
              </a:rPr>
              <a:t>，针对训练集、验证集和测试集，我们有不同的生成策略</a:t>
            </a:r>
            <a:r>
              <a:rPr lang="en-US" altLang="zh-CN" sz="1600" dirty="0">
                <a:solidFill>
                  <a:srgbClr val="000000"/>
                </a:solidFill>
                <a:latin typeface="Helvetica Neue"/>
              </a:rPr>
              <a:t>. </a:t>
            </a:r>
            <a:r>
              <a:rPr lang="zh-CN" altLang="en-US" sz="1600" dirty="0">
                <a:solidFill>
                  <a:srgbClr val="000000"/>
                </a:solidFill>
                <a:latin typeface="Helvetica Neue"/>
              </a:rPr>
              <a:t>详细的生成策略和函数逻辑见</a:t>
            </a:r>
            <a:r>
              <a:rPr lang="en-US" altLang="zh-CN" sz="1600" dirty="0">
                <a:solidFill>
                  <a:srgbClr val="000000"/>
                </a:solidFill>
                <a:latin typeface="Helvetica Neue"/>
              </a:rPr>
              <a:t>Notebook</a:t>
            </a:r>
            <a:r>
              <a:rPr lang="zh-CN" altLang="en-US" sz="1600" dirty="0">
                <a:solidFill>
                  <a:srgbClr val="000000"/>
                </a:solidFill>
                <a:latin typeface="Helvetica Neue"/>
              </a:rPr>
              <a:t>代码</a:t>
            </a:r>
            <a:r>
              <a:rPr lang="en-US" altLang="zh-CN" sz="1600" dirty="0">
                <a:solidFill>
                  <a:srgbClr val="000000"/>
                </a:solidFill>
                <a:latin typeface="Helvetica Neue"/>
              </a:rPr>
              <a:t>. </a:t>
            </a:r>
          </a:p>
        </p:txBody>
      </p:sp>
    </p:spTree>
    <p:extLst>
      <p:ext uri="{BB962C8B-B14F-4D97-AF65-F5344CB8AC3E}">
        <p14:creationId xmlns:p14="http://schemas.microsoft.com/office/powerpoint/2010/main" val="244199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2</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 解决方案和模型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544532"/>
                <a:ext cx="10337932" cy="4671493"/>
              </a:xfrm>
            </p:spPr>
            <p:txBody>
              <a:bodyPr/>
              <a:lstStyle/>
              <a:p>
                <a:pPr marL="0" indent="457200" algn="just">
                  <a:lnSpc>
                    <a:spcPct val="140000"/>
                  </a:lnSpc>
                  <a:spcBef>
                    <a:spcPts val="0"/>
                  </a:spcBef>
                  <a:buNone/>
                </a:pPr>
                <a:r>
                  <a:rPr lang="zh-CN" altLang="en-US" sz="1600" dirty="0">
                    <a:solidFill>
                      <a:srgbClr val="000000"/>
                    </a:solidFill>
                    <a:latin typeface="Helvetica Neue"/>
                  </a:rPr>
                  <a:t>利用</a:t>
                </a:r>
                <a:r>
                  <a:rPr lang="en-US" altLang="zh-CN" sz="1600" dirty="0">
                    <a:solidFill>
                      <a:srgbClr val="000000"/>
                    </a:solidFill>
                    <a:latin typeface="Helvetica Neue"/>
                  </a:rPr>
                  <a:t>GAN</a:t>
                </a:r>
                <a:r>
                  <a:rPr lang="zh-CN" altLang="en-US" sz="1600" dirty="0">
                    <a:solidFill>
                      <a:srgbClr val="000000"/>
                    </a:solidFill>
                    <a:latin typeface="Helvetica Neue"/>
                  </a:rPr>
                  <a:t>和</a:t>
                </a:r>
                <a:r>
                  <a:rPr lang="en-US" altLang="zh-CN" sz="1600" dirty="0">
                    <a:solidFill>
                      <a:srgbClr val="000000"/>
                    </a:solidFill>
                    <a:latin typeface="Helvetica Neue"/>
                  </a:rPr>
                  <a:t>LSTM</a:t>
                </a:r>
                <a:r>
                  <a:rPr lang="zh-CN" altLang="en-US" sz="1600" dirty="0">
                    <a:solidFill>
                      <a:srgbClr val="000000"/>
                    </a:solidFill>
                    <a:latin typeface="Helvetica Neue"/>
                  </a:rPr>
                  <a:t>模型预测压强场的时空序列主要分为以下两步：</a:t>
                </a:r>
                <a:endParaRPr lang="en-US" altLang="zh-CN" sz="1600" dirty="0">
                  <a:solidFill>
                    <a:srgbClr val="000000"/>
                  </a:solidFill>
                  <a:latin typeface="Helvetica Neue"/>
                </a:endParaRPr>
              </a:p>
              <a:p>
                <a:pPr marL="0" indent="457200" algn="just">
                  <a:lnSpc>
                    <a:spcPct val="140000"/>
                  </a:lnSpc>
                  <a:spcBef>
                    <a:spcPts val="0"/>
                  </a:spcBef>
                  <a:buNone/>
                </a:pPr>
                <a:r>
                  <a:rPr lang="en-US" altLang="zh-CN" sz="1600" dirty="0">
                    <a:solidFill>
                      <a:srgbClr val="000000"/>
                    </a:solidFill>
                    <a:latin typeface="Helvetica Neue"/>
                  </a:rPr>
                  <a:t>(1) </a:t>
                </a:r>
                <a:r>
                  <a:rPr lang="zh-CN" altLang="en-US" sz="1600" dirty="0">
                    <a:solidFill>
                      <a:srgbClr val="000000"/>
                    </a:solidFill>
                    <a:latin typeface="Helvetica Neue"/>
                  </a:rPr>
                  <a:t>基于历史压强场的分布数据，</a:t>
                </a:r>
                <a:r>
                  <a:rPr lang="zh-CN" altLang="en-US" sz="1600" dirty="0">
                    <a:solidFill>
                      <a:srgbClr val="C00000"/>
                    </a:solidFill>
                    <a:latin typeface="Helvetica Neue"/>
                  </a:rPr>
                  <a:t>首先利用</a:t>
                </a:r>
                <a:r>
                  <a:rPr lang="en-US" altLang="zh-CN" sz="1600" dirty="0">
                    <a:solidFill>
                      <a:srgbClr val="C00000"/>
                    </a:solidFill>
                    <a:latin typeface="Helvetica Neue"/>
                  </a:rPr>
                  <a:t>GAN</a:t>
                </a:r>
                <a:r>
                  <a:rPr lang="zh-CN" altLang="en-US" sz="1600" dirty="0">
                    <a:solidFill>
                      <a:srgbClr val="C00000"/>
                    </a:solidFill>
                    <a:latin typeface="Helvetica Neue"/>
                  </a:rPr>
                  <a:t>模型对压强场的分布特征建模，直至</a:t>
                </a:r>
                <a:r>
                  <a:rPr lang="en-US" altLang="zh-CN" sz="1600" dirty="0">
                    <a:solidFill>
                      <a:srgbClr val="C00000"/>
                    </a:solidFill>
                    <a:latin typeface="Helvetica Neue"/>
                  </a:rPr>
                  <a:t>GAN</a:t>
                </a:r>
                <a:r>
                  <a:rPr lang="zh-CN" altLang="en-US" sz="1600" dirty="0">
                    <a:solidFill>
                      <a:srgbClr val="C00000"/>
                    </a:solidFill>
                    <a:latin typeface="Helvetica Neue"/>
                  </a:rPr>
                  <a:t>能够正确生成压强场的分布</a:t>
                </a:r>
                <a:r>
                  <a:rPr lang="en-US" altLang="zh-CN" sz="1600" dirty="0">
                    <a:solidFill>
                      <a:srgbClr val="000000"/>
                    </a:solidFill>
                    <a:latin typeface="Helvetica Neue"/>
                  </a:rPr>
                  <a:t>. </a:t>
                </a:r>
                <a:r>
                  <a:rPr lang="zh-CN" altLang="en-US" sz="1600" dirty="0">
                    <a:solidFill>
                      <a:srgbClr val="000000"/>
                    </a:solidFill>
                    <a:latin typeface="Helvetica Neue"/>
                  </a:rPr>
                  <a:t>我们不要求</a:t>
                </a:r>
                <a:r>
                  <a:rPr lang="en-US" altLang="zh-CN" sz="1600" dirty="0">
                    <a:solidFill>
                      <a:srgbClr val="000000"/>
                    </a:solidFill>
                    <a:latin typeface="Helvetica Neue"/>
                  </a:rPr>
                  <a:t>GAN</a:t>
                </a:r>
                <a:r>
                  <a:rPr lang="zh-CN" altLang="en-US" sz="1600" dirty="0">
                    <a:solidFill>
                      <a:srgbClr val="000000"/>
                    </a:solidFill>
                    <a:latin typeface="Helvetica Neue"/>
                  </a:rPr>
                  <a:t>具有时间序列预测的能力，它仅需能做到给定任意一个噪声输入，输出一个与真实压强场近似的图片即可</a:t>
                </a:r>
                <a:endParaRPr lang="en-US" altLang="zh-CN" sz="1600" dirty="0">
                  <a:solidFill>
                    <a:srgbClr val="000000"/>
                  </a:solidFill>
                  <a:latin typeface="Helvetica Neue"/>
                </a:endParaRPr>
              </a:p>
              <a:p>
                <a:pPr marL="0" indent="457200" algn="just">
                  <a:lnSpc>
                    <a:spcPct val="140000"/>
                  </a:lnSpc>
                  <a:spcBef>
                    <a:spcPts val="0"/>
                  </a:spcBef>
                  <a:buNone/>
                </a:pPr>
                <a:r>
                  <a:rPr lang="en-US" altLang="zh-CN" sz="1600" dirty="0">
                    <a:solidFill>
                      <a:srgbClr val="000000"/>
                    </a:solidFill>
                    <a:latin typeface="Helvetica Neue"/>
                  </a:rPr>
                  <a:t>(2)</a:t>
                </a:r>
                <a:r>
                  <a:rPr lang="zh-CN" altLang="en-US" sz="1600" dirty="0">
                    <a:solidFill>
                      <a:srgbClr val="000000"/>
                    </a:solidFill>
                    <a:latin typeface="Helvetica Neue"/>
                  </a:rPr>
                  <a:t> 借助</a:t>
                </a:r>
                <a:r>
                  <a:rPr lang="en-US" altLang="zh-CN" sz="1600" dirty="0">
                    <a:solidFill>
                      <a:srgbClr val="000000"/>
                    </a:solidFill>
                    <a:latin typeface="Helvetica Neue"/>
                  </a:rPr>
                  <a:t>GAN</a:t>
                </a:r>
                <a:r>
                  <a:rPr lang="zh-CN" altLang="en-US" sz="1600" dirty="0">
                    <a:solidFill>
                      <a:srgbClr val="000000"/>
                    </a:solidFill>
                    <a:latin typeface="Helvetica Neue"/>
                  </a:rPr>
                  <a:t>的生成能力，</a:t>
                </a:r>
                <a:r>
                  <a:rPr lang="zh-CN" altLang="en-US" sz="1600" dirty="0">
                    <a:solidFill>
                      <a:srgbClr val="C00000"/>
                    </a:solidFill>
                    <a:latin typeface="Helvetica Neue"/>
                  </a:rPr>
                  <a:t>将</a:t>
                </a:r>
                <a:r>
                  <a:rPr lang="en-US" altLang="zh-CN" sz="1600" dirty="0">
                    <a:solidFill>
                      <a:srgbClr val="C00000"/>
                    </a:solidFill>
                    <a:latin typeface="Helvetica Neue"/>
                  </a:rPr>
                  <a:t>GAN</a:t>
                </a:r>
                <a:r>
                  <a:rPr lang="zh-CN" altLang="en-US" sz="1600" dirty="0">
                    <a:solidFill>
                      <a:srgbClr val="C00000"/>
                    </a:solidFill>
                    <a:latin typeface="Helvetica Neue"/>
                  </a:rPr>
                  <a:t>的生成器</a:t>
                </a:r>
                <a14:m>
                  <m:oMath xmlns:m="http://schemas.openxmlformats.org/officeDocument/2006/math">
                    <m:r>
                      <a:rPr lang="en-US" altLang="zh-CN" sz="1600" b="0" i="1" smtClean="0">
                        <a:solidFill>
                          <a:srgbClr val="C00000"/>
                        </a:solidFill>
                        <a:latin typeface="Cambria Math" panose="02040503050406030204" pitchFamily="18" charset="0"/>
                      </a:rPr>
                      <m:t>𝐺</m:t>
                    </m:r>
                  </m:oMath>
                </a14:m>
                <a:r>
                  <a:rPr lang="zh-CN" altLang="en-US" sz="1600" dirty="0">
                    <a:solidFill>
                      <a:srgbClr val="C00000"/>
                    </a:solidFill>
                    <a:latin typeface="Helvetica Neue"/>
                  </a:rPr>
                  <a:t>与判别器</a:t>
                </a:r>
                <a14:m>
                  <m:oMath xmlns:m="http://schemas.openxmlformats.org/officeDocument/2006/math">
                    <m:r>
                      <a:rPr lang="en-US" altLang="zh-CN" sz="1600" b="0" i="1" smtClean="0">
                        <a:solidFill>
                          <a:srgbClr val="C00000"/>
                        </a:solidFill>
                        <a:latin typeface="Cambria Math" panose="02040503050406030204" pitchFamily="18" charset="0"/>
                      </a:rPr>
                      <m:t>𝐷</m:t>
                    </m:r>
                  </m:oMath>
                </a14:m>
                <a:r>
                  <a:rPr lang="zh-CN" altLang="en-US" sz="1600" dirty="0">
                    <a:solidFill>
                      <a:srgbClr val="C00000"/>
                    </a:solidFill>
                    <a:latin typeface="Helvetica Neue"/>
                  </a:rPr>
                  <a:t>分离，然后将生成器</a:t>
                </a:r>
                <a14:m>
                  <m:oMath xmlns:m="http://schemas.openxmlformats.org/officeDocument/2006/math">
                    <m:r>
                      <a:rPr lang="en-US" altLang="zh-CN" sz="1600" b="0" i="1" smtClean="0">
                        <a:solidFill>
                          <a:srgbClr val="C00000"/>
                        </a:solidFill>
                        <a:latin typeface="Cambria Math" panose="02040503050406030204" pitchFamily="18" charset="0"/>
                      </a:rPr>
                      <m:t>𝐺</m:t>
                    </m:r>
                  </m:oMath>
                </a14:m>
                <a:r>
                  <a:rPr lang="zh-CN" altLang="en-US" sz="1600" dirty="0">
                    <a:solidFill>
                      <a:srgbClr val="C00000"/>
                    </a:solidFill>
                    <a:latin typeface="Helvetica Neue"/>
                  </a:rPr>
                  <a:t>拼接到一个</a:t>
                </a:r>
                <a:r>
                  <a:rPr lang="en-US" altLang="zh-CN" sz="1600" dirty="0">
                    <a:solidFill>
                      <a:srgbClr val="C00000"/>
                    </a:solidFill>
                    <a:latin typeface="Helvetica Neue"/>
                  </a:rPr>
                  <a:t>LSTM</a:t>
                </a:r>
                <a:r>
                  <a:rPr lang="zh-CN" altLang="en-US" sz="1600" dirty="0">
                    <a:solidFill>
                      <a:srgbClr val="C00000"/>
                    </a:solidFill>
                    <a:latin typeface="Helvetica Neue"/>
                  </a:rPr>
                  <a:t>网络后，生成器</a:t>
                </a:r>
                <a14:m>
                  <m:oMath xmlns:m="http://schemas.openxmlformats.org/officeDocument/2006/math">
                    <m:r>
                      <a:rPr lang="en-US" altLang="zh-CN" sz="1600" b="0" i="1" smtClean="0">
                        <a:solidFill>
                          <a:srgbClr val="C00000"/>
                        </a:solidFill>
                        <a:latin typeface="Cambria Math" panose="02040503050406030204" pitchFamily="18" charset="0"/>
                      </a:rPr>
                      <m:t>𝐺</m:t>
                    </m:r>
                  </m:oMath>
                </a14:m>
                <a:r>
                  <a:rPr lang="zh-CN" altLang="en-US" sz="1600" dirty="0">
                    <a:solidFill>
                      <a:srgbClr val="C00000"/>
                    </a:solidFill>
                    <a:latin typeface="Helvetica Neue"/>
                  </a:rPr>
                  <a:t>以</a:t>
                </a:r>
                <a:r>
                  <a:rPr lang="en-US" altLang="zh-CN" sz="1600" dirty="0">
                    <a:solidFill>
                      <a:srgbClr val="C00000"/>
                    </a:solidFill>
                    <a:latin typeface="Helvetica Neue"/>
                  </a:rPr>
                  <a:t>LSTM</a:t>
                </a:r>
                <a:r>
                  <a:rPr lang="zh-CN" altLang="en-US" sz="1600" dirty="0">
                    <a:solidFill>
                      <a:srgbClr val="C00000"/>
                    </a:solidFill>
                    <a:latin typeface="Helvetica Neue"/>
                  </a:rPr>
                  <a:t>网络的输出作为输入</a:t>
                </a:r>
                <a:r>
                  <a:rPr lang="zh-CN" altLang="en-US" sz="1600" dirty="0">
                    <a:solidFill>
                      <a:srgbClr val="000000"/>
                    </a:solidFill>
                    <a:latin typeface="Helvetica Neue"/>
                  </a:rPr>
                  <a:t>，然后我们</a:t>
                </a:r>
                <a:r>
                  <a:rPr lang="zh-CN" altLang="en-US" sz="1600" dirty="0">
                    <a:solidFill>
                      <a:srgbClr val="C00000"/>
                    </a:solidFill>
                    <a:latin typeface="Helvetica Neue"/>
                  </a:rPr>
                  <a:t>将时间序列数据作为该组合模型的输入</a:t>
                </a:r>
                <a:r>
                  <a:rPr lang="zh-CN" altLang="en-US" sz="1600" dirty="0">
                    <a:solidFill>
                      <a:srgbClr val="000000"/>
                    </a:solidFill>
                    <a:latin typeface="Helvetica Neue"/>
                  </a:rPr>
                  <a:t>，借助</a:t>
                </a:r>
                <a:r>
                  <a:rPr lang="en-US" altLang="zh-CN" sz="1600" dirty="0">
                    <a:solidFill>
                      <a:srgbClr val="000000"/>
                    </a:solidFill>
                    <a:latin typeface="Helvetica Neue"/>
                  </a:rPr>
                  <a:t>LSTM</a:t>
                </a:r>
                <a:r>
                  <a:rPr lang="zh-CN" altLang="en-US" sz="1600" dirty="0">
                    <a:solidFill>
                      <a:srgbClr val="000000"/>
                    </a:solidFill>
                    <a:latin typeface="Helvetica Neue"/>
                  </a:rPr>
                  <a:t>对序列数据的学习能力，实现压强场的时空序列预测</a:t>
                </a:r>
                <a:r>
                  <a:rPr lang="en-US" altLang="zh-CN" sz="1600" dirty="0">
                    <a:solidFill>
                      <a:srgbClr val="000000"/>
                    </a:solidFill>
                    <a:latin typeface="Helvetica Neue"/>
                  </a:rPr>
                  <a:t>. </a:t>
                </a:r>
              </a:p>
              <a:p>
                <a:pPr marL="0" indent="457200" algn="just">
                  <a:lnSpc>
                    <a:spcPct val="140000"/>
                  </a:lnSpc>
                  <a:spcBef>
                    <a:spcPts val="0"/>
                  </a:spcBef>
                  <a:buNone/>
                </a:pPr>
                <a:r>
                  <a:rPr lang="zh-CN" altLang="en-US" sz="1600" dirty="0">
                    <a:solidFill>
                      <a:srgbClr val="C00000"/>
                    </a:solidFill>
                    <a:latin typeface="Helvetica Neue"/>
                  </a:rPr>
                  <a:t>简单来说，</a:t>
                </a:r>
                <a:r>
                  <a:rPr lang="en-US" altLang="zh-CN" sz="1600" dirty="0">
                    <a:solidFill>
                      <a:srgbClr val="C00000"/>
                    </a:solidFill>
                    <a:latin typeface="Helvetica Neue"/>
                  </a:rPr>
                  <a:t>GAN</a:t>
                </a:r>
                <a:r>
                  <a:rPr lang="zh-CN" altLang="en-US" sz="1600" dirty="0">
                    <a:solidFill>
                      <a:srgbClr val="C00000"/>
                    </a:solidFill>
                    <a:latin typeface="Helvetica Neue"/>
                  </a:rPr>
                  <a:t>模型只负责生成“假”的压强场分布数据，而</a:t>
                </a:r>
                <a:r>
                  <a:rPr lang="en-US" altLang="zh-CN" sz="1600" dirty="0">
                    <a:solidFill>
                      <a:srgbClr val="C00000"/>
                    </a:solidFill>
                    <a:latin typeface="Helvetica Neue"/>
                  </a:rPr>
                  <a:t>LSTM</a:t>
                </a:r>
                <a:r>
                  <a:rPr lang="zh-CN" altLang="en-US" sz="1600" dirty="0">
                    <a:solidFill>
                      <a:srgbClr val="C00000"/>
                    </a:solidFill>
                    <a:latin typeface="Helvetica Neue"/>
                  </a:rPr>
                  <a:t>借助</a:t>
                </a:r>
                <a:r>
                  <a:rPr lang="en-US" altLang="zh-CN" sz="1600" dirty="0">
                    <a:solidFill>
                      <a:srgbClr val="C00000"/>
                    </a:solidFill>
                    <a:latin typeface="Helvetica Neue"/>
                  </a:rPr>
                  <a:t>GAN</a:t>
                </a:r>
                <a:r>
                  <a:rPr lang="zh-CN" altLang="en-US" sz="1600" dirty="0">
                    <a:solidFill>
                      <a:srgbClr val="C00000"/>
                    </a:solidFill>
                    <a:latin typeface="Helvetica Neue"/>
                  </a:rPr>
                  <a:t>的能力，通过学习时间序列数据，调整自己的输出</a:t>
                </a:r>
                <a:r>
                  <a:rPr lang="en-US" altLang="zh-CN" sz="1600" dirty="0">
                    <a:solidFill>
                      <a:srgbClr val="C00000"/>
                    </a:solidFill>
                    <a:latin typeface="Helvetica Neue"/>
                  </a:rPr>
                  <a:t>(</a:t>
                </a:r>
                <a:r>
                  <a:rPr lang="zh-CN" altLang="en-US" sz="1600" dirty="0">
                    <a:solidFill>
                      <a:srgbClr val="C00000"/>
                    </a:solidFill>
                    <a:latin typeface="Helvetica Neue"/>
                  </a:rPr>
                  <a:t>即提供给</a:t>
                </a:r>
                <a:r>
                  <a:rPr lang="en-US" altLang="zh-CN" sz="1600" dirty="0">
                    <a:solidFill>
                      <a:srgbClr val="C00000"/>
                    </a:solidFill>
                    <a:latin typeface="Helvetica Neue"/>
                  </a:rPr>
                  <a:t>GAN</a:t>
                </a:r>
                <a:r>
                  <a:rPr lang="zh-CN" altLang="en-US" sz="1600" dirty="0">
                    <a:solidFill>
                      <a:srgbClr val="C00000"/>
                    </a:solidFill>
                    <a:latin typeface="Helvetica Neue"/>
                  </a:rPr>
                  <a:t>生成器</a:t>
                </a:r>
                <a14:m>
                  <m:oMath xmlns:m="http://schemas.openxmlformats.org/officeDocument/2006/math">
                    <m:r>
                      <a:rPr lang="en-US" altLang="zh-CN" sz="1600" b="0" i="1" smtClean="0">
                        <a:solidFill>
                          <a:srgbClr val="C00000"/>
                        </a:solidFill>
                        <a:latin typeface="Cambria Math" panose="02040503050406030204" pitchFamily="18" charset="0"/>
                      </a:rPr>
                      <m:t>𝐺</m:t>
                    </m:r>
                  </m:oMath>
                </a14:m>
                <a:r>
                  <a:rPr lang="zh-CN" altLang="en-US" sz="1600" dirty="0">
                    <a:solidFill>
                      <a:srgbClr val="C00000"/>
                    </a:solidFill>
                    <a:latin typeface="Helvetica Neue"/>
                  </a:rPr>
                  <a:t>的输入</a:t>
                </a:r>
                <a:r>
                  <a:rPr lang="en-US" altLang="zh-CN" sz="1600" dirty="0">
                    <a:solidFill>
                      <a:srgbClr val="C00000"/>
                    </a:solidFill>
                    <a:latin typeface="Helvetica Neue"/>
                  </a:rPr>
                  <a:t>)</a:t>
                </a:r>
                <a:r>
                  <a:rPr lang="zh-CN" altLang="en-US" sz="1600" dirty="0">
                    <a:solidFill>
                      <a:srgbClr val="C00000"/>
                    </a:solidFill>
                    <a:latin typeface="Helvetica Neue"/>
                  </a:rPr>
                  <a:t>，让组合模型具备时空序列预测的能力</a:t>
                </a:r>
                <a:r>
                  <a:rPr lang="en-US" altLang="zh-CN" sz="1600" dirty="0">
                    <a:solidFill>
                      <a:srgbClr val="C00000"/>
                    </a:solidFill>
                    <a:latin typeface="Helvetica Neue"/>
                  </a:rPr>
                  <a:t>. </a:t>
                </a:r>
              </a:p>
              <a:p>
                <a:pPr marL="0" indent="457200" algn="just">
                  <a:lnSpc>
                    <a:spcPct val="140000"/>
                  </a:lnSpc>
                  <a:spcBef>
                    <a:spcPts val="0"/>
                  </a:spcBef>
                  <a:buNone/>
                </a:pPr>
                <a:r>
                  <a:rPr lang="zh-CN" altLang="en-US" sz="1600" dirty="0">
                    <a:solidFill>
                      <a:srgbClr val="000000"/>
                    </a:solidFill>
                    <a:latin typeface="Helvetica Neue"/>
                  </a:rPr>
                  <a:t>具体到模型的实现，我们考虑了不同的</a:t>
                </a:r>
                <a:r>
                  <a:rPr lang="en-US" altLang="zh-CN" sz="1600" dirty="0">
                    <a:solidFill>
                      <a:srgbClr val="000000"/>
                    </a:solidFill>
                    <a:latin typeface="Helvetica Neue"/>
                  </a:rPr>
                  <a:t>GAN</a:t>
                </a:r>
                <a:r>
                  <a:rPr lang="zh-CN" altLang="en-US" sz="1600" dirty="0">
                    <a:solidFill>
                      <a:srgbClr val="000000"/>
                    </a:solidFill>
                    <a:latin typeface="Helvetica Neue"/>
                  </a:rPr>
                  <a:t>模型，以保证生成器</a:t>
                </a:r>
                <a14:m>
                  <m:oMath xmlns:m="http://schemas.openxmlformats.org/officeDocument/2006/math">
                    <m:r>
                      <a:rPr lang="en-US" altLang="zh-CN" sz="1600" b="0" i="1" smtClean="0">
                        <a:solidFill>
                          <a:srgbClr val="000000"/>
                        </a:solidFill>
                        <a:latin typeface="Cambria Math" panose="02040503050406030204" pitchFamily="18" charset="0"/>
                      </a:rPr>
                      <m:t>𝐺</m:t>
                    </m:r>
                  </m:oMath>
                </a14:m>
                <a:r>
                  <a:rPr lang="zh-CN" altLang="en-US" sz="1600" dirty="0">
                    <a:solidFill>
                      <a:srgbClr val="000000"/>
                    </a:solidFill>
                    <a:latin typeface="Helvetica Neue"/>
                  </a:rPr>
                  <a:t>的生成能力，它将很大程度影响整个</a:t>
                </a:r>
                <a:r>
                  <a:rPr lang="en-US" altLang="zh-CN" sz="1600" dirty="0">
                    <a:solidFill>
                      <a:srgbClr val="000000"/>
                    </a:solidFill>
                    <a:latin typeface="Helvetica Neue"/>
                  </a:rPr>
                  <a:t>GAN-LSTM</a:t>
                </a:r>
                <a:r>
                  <a:rPr lang="zh-CN" altLang="en-US" sz="1600" dirty="0">
                    <a:solidFill>
                      <a:srgbClr val="000000"/>
                    </a:solidFill>
                    <a:latin typeface="Helvetica Neue"/>
                  </a:rPr>
                  <a:t>组合模型的预测效果</a:t>
                </a:r>
                <a:r>
                  <a:rPr lang="en-US" altLang="zh-CN" sz="1600" dirty="0">
                    <a:solidFill>
                      <a:srgbClr val="000000"/>
                    </a:solidFill>
                    <a:latin typeface="Helvetica Neue"/>
                  </a:rPr>
                  <a:t>. GAN</a:t>
                </a:r>
                <a:r>
                  <a:rPr lang="zh-CN" altLang="en-US" sz="1600" dirty="0">
                    <a:solidFill>
                      <a:srgbClr val="000000"/>
                    </a:solidFill>
                    <a:latin typeface="Helvetica Neue"/>
                  </a:rPr>
                  <a:t>与</a:t>
                </a:r>
                <a:r>
                  <a:rPr lang="en-US" altLang="zh-CN" sz="1600" dirty="0">
                    <a:solidFill>
                      <a:srgbClr val="000000"/>
                    </a:solidFill>
                    <a:latin typeface="Helvetica Neue"/>
                  </a:rPr>
                  <a:t>LSTM</a:t>
                </a:r>
                <a:r>
                  <a:rPr lang="zh-CN" altLang="en-US" sz="1600" dirty="0">
                    <a:solidFill>
                      <a:srgbClr val="000000"/>
                    </a:solidFill>
                    <a:latin typeface="Helvetica Neue"/>
                  </a:rPr>
                  <a:t>也并非简单组合，我们还在模型的输入输出位置，利用全连接网络设计了编码器和解码器，以增强模型对序列数据的学习能力</a:t>
                </a:r>
                <a:r>
                  <a:rPr lang="en-US" altLang="zh-CN" sz="1600" dirty="0">
                    <a:solidFill>
                      <a:srgbClr val="000000"/>
                    </a:solidFill>
                    <a:latin typeface="Helvetica Neue"/>
                  </a:rPr>
                  <a:t>. </a:t>
                </a:r>
              </a:p>
            </p:txBody>
          </p:sp>
        </mc:Choice>
        <mc:Fallback xmlns="">
          <p:sp>
            <p:nvSpPr>
              <p:cNvPr id="3" name="内容占位符 2">
                <a:extLst>
                  <a:ext uri="{FF2B5EF4-FFF2-40B4-BE49-F238E27FC236}">
                    <a16:creationId xmlns:a16="http://schemas.microsoft.com/office/drawing/2014/main" id="{8B8833F6-5899-449D-817D-27817D6DF488}"/>
                  </a:ext>
                </a:extLst>
              </p:cNvPr>
              <p:cNvSpPr>
                <a:spLocks noGrp="1" noRot="1" noChangeAspect="1" noMove="1" noResize="1" noEditPoints="1" noAdjustHandles="1" noChangeArrowheads="1" noChangeShapeType="1" noTextEdit="1"/>
              </p:cNvSpPr>
              <p:nvPr>
                <p:ph idx="1"/>
              </p:nvPr>
            </p:nvSpPr>
            <p:spPr>
              <a:xfrm>
                <a:off x="938089" y="1544532"/>
                <a:ext cx="10337932" cy="4671493"/>
              </a:xfrm>
              <a:blipFill>
                <a:blip r:embed="rId2"/>
                <a:stretch>
                  <a:fillRect l="-177" r="-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367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D9A-8B4F-4E22-829E-4D543CC4EC29}"/>
              </a:ext>
            </a:extLst>
          </p:cNvPr>
          <p:cNvSpPr>
            <a:spLocks noGrp="1"/>
          </p:cNvSpPr>
          <p:nvPr>
            <p:ph type="title"/>
          </p:nvPr>
        </p:nvSpPr>
        <p:spPr>
          <a:xfrm>
            <a:off x="838200" y="681037"/>
            <a:ext cx="10515600" cy="730835"/>
          </a:xfrm>
        </p:spPr>
        <p:txBody>
          <a:bodyPr/>
          <a:lstStyle/>
          <a:p>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2.1</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 </a:t>
            </a:r>
            <a:r>
              <a:rPr lang="en-US" altLang="zh-CN" sz="3200" dirty="0">
                <a:solidFill>
                  <a:schemeClr val="accent3">
                    <a:lumMod val="50000"/>
                  </a:schemeClr>
                </a:solidFill>
                <a:latin typeface="微软雅黑" panose="020B0503020204020204" pitchFamily="34" charset="-122"/>
                <a:ea typeface="微软雅黑" panose="020B0503020204020204" pitchFamily="34" charset="-122"/>
              </a:rPr>
              <a:t>GAN</a:t>
            </a:r>
            <a:r>
              <a:rPr lang="zh-CN" altLang="en-US" sz="3200" dirty="0">
                <a:solidFill>
                  <a:schemeClr val="accent3">
                    <a:lumMod val="50000"/>
                  </a:schemeClr>
                </a:solidFill>
                <a:latin typeface="微软雅黑" panose="020B0503020204020204" pitchFamily="34" charset="-122"/>
                <a:ea typeface="微软雅黑" panose="020B0503020204020204" pitchFamily="34" charset="-122"/>
              </a:rPr>
              <a:t>对压强场分布建模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8833F6-5899-449D-817D-27817D6DF488}"/>
                  </a:ext>
                </a:extLst>
              </p:cNvPr>
              <p:cNvSpPr>
                <a:spLocks noGrp="1"/>
              </p:cNvSpPr>
              <p:nvPr>
                <p:ph idx="1"/>
              </p:nvPr>
            </p:nvSpPr>
            <p:spPr>
              <a:xfrm>
                <a:off x="938089" y="1544532"/>
                <a:ext cx="10337932" cy="4671493"/>
              </a:xfrm>
            </p:spPr>
            <p:txBody>
              <a:bodyPr/>
              <a:lstStyle/>
              <a:p>
                <a:pPr marL="0" indent="457200" algn="just">
                  <a:lnSpc>
                    <a:spcPct val="140000"/>
                  </a:lnSpc>
                  <a:spcBef>
                    <a:spcPts val="0"/>
                  </a:spcBef>
                  <a:buNone/>
                </a:pPr>
                <a:r>
                  <a:rPr lang="en-US" altLang="zh-CN" sz="1600" dirty="0">
                    <a:solidFill>
                      <a:srgbClr val="000000"/>
                    </a:solidFill>
                    <a:latin typeface="Helvetica Neue"/>
                  </a:rPr>
                  <a:t>GAN</a:t>
                </a:r>
                <a:r>
                  <a:rPr lang="zh-CN" altLang="en-US" sz="1600" dirty="0">
                    <a:solidFill>
                      <a:srgbClr val="000000"/>
                    </a:solidFill>
                    <a:latin typeface="Helvetica Neue"/>
                  </a:rPr>
                  <a:t>模型学习得到的生成器</a:t>
                </a:r>
                <a14:m>
                  <m:oMath xmlns:m="http://schemas.openxmlformats.org/officeDocument/2006/math">
                    <m:r>
                      <a:rPr lang="en-US" altLang="zh-CN" sz="1600" b="0" i="1" smtClean="0">
                        <a:solidFill>
                          <a:srgbClr val="000000"/>
                        </a:solidFill>
                        <a:latin typeface="Cambria Math" panose="02040503050406030204" pitchFamily="18" charset="0"/>
                      </a:rPr>
                      <m:t>𝐺</m:t>
                    </m:r>
                  </m:oMath>
                </a14:m>
                <a:r>
                  <a:rPr lang="zh-CN" altLang="en-US" sz="1600" dirty="0">
                    <a:solidFill>
                      <a:srgbClr val="000000"/>
                    </a:solidFill>
                    <a:latin typeface="Helvetica Neue"/>
                  </a:rPr>
                  <a:t>是一个“生成模型”，因此它拟合的是真实数据的分布特征，</a:t>
                </a:r>
                <a:r>
                  <a:rPr lang="zh-CN" altLang="en-US" sz="1600" dirty="0">
                    <a:solidFill>
                      <a:srgbClr val="C00000"/>
                    </a:solidFill>
                    <a:latin typeface="Helvetica Neue"/>
                  </a:rPr>
                  <a:t>每当给定生成器一个随机输入，它就能输出一张伪造的最接近真实数据的图片</a:t>
                </a:r>
                <a:r>
                  <a:rPr lang="en-US" altLang="zh-CN" sz="1600" dirty="0">
                    <a:solidFill>
                      <a:srgbClr val="C00000"/>
                    </a:solidFill>
                    <a:latin typeface="Helvetica Neue"/>
                  </a:rPr>
                  <a:t>.</a:t>
                </a:r>
              </a:p>
              <a:p>
                <a:pPr marL="0" indent="457200" algn="just">
                  <a:lnSpc>
                    <a:spcPct val="140000"/>
                  </a:lnSpc>
                  <a:spcBef>
                    <a:spcPts val="0"/>
                  </a:spcBef>
                  <a:buNone/>
                </a:pPr>
                <a:r>
                  <a:rPr lang="zh-CN" altLang="en-US" sz="1600" dirty="0">
                    <a:solidFill>
                      <a:srgbClr val="000000"/>
                    </a:solidFill>
                    <a:latin typeface="Helvetica Neue"/>
                  </a:rPr>
                  <a:t>我们利用</a:t>
                </a:r>
                <a:r>
                  <a:rPr lang="en-US" altLang="zh-CN" sz="1600" dirty="0">
                    <a:solidFill>
                      <a:srgbClr val="000000"/>
                    </a:solidFill>
                    <a:latin typeface="Helvetica Neue"/>
                  </a:rPr>
                  <a:t>GAN</a:t>
                </a:r>
                <a:r>
                  <a:rPr lang="zh-CN" altLang="en-US" sz="1600" dirty="0">
                    <a:solidFill>
                      <a:srgbClr val="000000"/>
                    </a:solidFill>
                    <a:latin typeface="Helvetica Neue"/>
                  </a:rPr>
                  <a:t>对数据分布特征拟合的能力对压强场进行建模，便于后续循环神经网络使用</a:t>
                </a:r>
                <a:r>
                  <a:rPr lang="en-US" altLang="zh-CN" sz="1600" dirty="0">
                    <a:solidFill>
                      <a:srgbClr val="000000"/>
                    </a:solidFill>
                    <a:latin typeface="Helvetica Neue"/>
                  </a:rPr>
                  <a:t>. </a:t>
                </a:r>
                <a:r>
                  <a:rPr lang="zh-CN" altLang="en-US" sz="1600" dirty="0">
                    <a:solidFill>
                      <a:srgbClr val="000000"/>
                    </a:solidFill>
                    <a:latin typeface="Helvetica Neue"/>
                  </a:rPr>
                  <a:t>我们考虑了四个</a:t>
                </a:r>
                <a:r>
                  <a:rPr lang="en-US" altLang="zh-CN" sz="1600" dirty="0">
                    <a:solidFill>
                      <a:srgbClr val="000000"/>
                    </a:solidFill>
                    <a:latin typeface="Helvetica Neue"/>
                  </a:rPr>
                  <a:t>GAN</a:t>
                </a:r>
                <a:r>
                  <a:rPr lang="zh-CN" altLang="en-US" sz="1600" dirty="0">
                    <a:solidFill>
                      <a:srgbClr val="000000"/>
                    </a:solidFill>
                    <a:latin typeface="Helvetica Neue"/>
                  </a:rPr>
                  <a:t>模型：原生</a:t>
                </a:r>
                <a:r>
                  <a:rPr lang="en-US" altLang="zh-CN" sz="1600" dirty="0">
                    <a:solidFill>
                      <a:srgbClr val="000000"/>
                    </a:solidFill>
                    <a:latin typeface="Helvetica Neue"/>
                  </a:rPr>
                  <a:t>GAN</a:t>
                </a:r>
                <a:r>
                  <a:rPr lang="zh-CN" altLang="en-US" sz="1600" dirty="0">
                    <a:solidFill>
                      <a:srgbClr val="000000"/>
                    </a:solidFill>
                    <a:latin typeface="Helvetica Neue"/>
                  </a:rPr>
                  <a:t>，以及三个基于</a:t>
                </a:r>
                <a:r>
                  <a:rPr lang="en-US" altLang="zh-CN" sz="1600" dirty="0">
                    <a:solidFill>
                      <a:srgbClr val="000000"/>
                    </a:solidFill>
                    <a:latin typeface="Helvetica Neue"/>
                  </a:rPr>
                  <a:t>GAN</a:t>
                </a:r>
                <a:r>
                  <a:rPr lang="zh-CN" altLang="en-US" sz="1600" dirty="0">
                    <a:solidFill>
                      <a:srgbClr val="000000"/>
                    </a:solidFill>
                    <a:latin typeface="Helvetica Neue"/>
                  </a:rPr>
                  <a:t>的变种，它们结合了</a:t>
                </a:r>
                <a:r>
                  <a:rPr lang="en-US" altLang="zh-CN" sz="1600" dirty="0">
                    <a:solidFill>
                      <a:srgbClr val="000000"/>
                    </a:solidFill>
                    <a:latin typeface="Helvetica Neue"/>
                  </a:rPr>
                  <a:t>WGAN</a:t>
                </a:r>
                <a:r>
                  <a:rPr lang="zh-CN" altLang="en-US" sz="1600" dirty="0">
                    <a:solidFill>
                      <a:srgbClr val="000000"/>
                    </a:solidFill>
                    <a:latin typeface="Helvetica Neue"/>
                  </a:rPr>
                  <a:t>和</a:t>
                </a:r>
                <a:r>
                  <a:rPr lang="en-US" altLang="zh-CN" sz="1600" dirty="0">
                    <a:solidFill>
                      <a:srgbClr val="000000"/>
                    </a:solidFill>
                    <a:latin typeface="Helvetica Neue"/>
                  </a:rPr>
                  <a:t>DCGAN</a:t>
                </a:r>
                <a:r>
                  <a:rPr lang="zh-CN" altLang="en-US" sz="1600" dirty="0">
                    <a:solidFill>
                      <a:srgbClr val="000000"/>
                    </a:solidFill>
                    <a:latin typeface="Helvetica Neue"/>
                  </a:rPr>
                  <a:t>的特点</a:t>
                </a:r>
                <a:r>
                  <a:rPr lang="en-US" altLang="zh-CN" sz="1600" dirty="0">
                    <a:solidFill>
                      <a:srgbClr val="000000"/>
                    </a:solidFill>
                    <a:latin typeface="Helvetica Neue"/>
                  </a:rPr>
                  <a:t>. WGAN</a:t>
                </a:r>
                <a:r>
                  <a:rPr lang="zh-CN" altLang="en-US" sz="1600" dirty="0">
                    <a:solidFill>
                      <a:srgbClr val="000000"/>
                    </a:solidFill>
                    <a:latin typeface="Helvetica Neue"/>
                  </a:rPr>
                  <a:t>通过更改损失函数，调整训练方法增强了原生</a:t>
                </a:r>
                <a:r>
                  <a:rPr lang="en-US" altLang="zh-CN" sz="1600" dirty="0">
                    <a:solidFill>
                      <a:srgbClr val="000000"/>
                    </a:solidFill>
                    <a:latin typeface="Helvetica Neue"/>
                  </a:rPr>
                  <a:t>GAN</a:t>
                </a:r>
                <a:r>
                  <a:rPr lang="zh-CN" altLang="en-US" sz="1600" dirty="0">
                    <a:solidFill>
                      <a:srgbClr val="000000"/>
                    </a:solidFill>
                    <a:latin typeface="Helvetica Neue"/>
                  </a:rPr>
                  <a:t>的稳定性</a:t>
                </a:r>
                <a:r>
                  <a:rPr lang="en-US" altLang="zh-CN" sz="1600" dirty="0">
                    <a:solidFill>
                      <a:srgbClr val="000000"/>
                    </a:solidFill>
                    <a:latin typeface="Helvetica Neue"/>
                  </a:rPr>
                  <a:t>.</a:t>
                </a:r>
                <a:r>
                  <a:rPr lang="zh-CN" altLang="en-US" sz="1600" dirty="0">
                    <a:solidFill>
                      <a:srgbClr val="000000"/>
                    </a:solidFill>
                    <a:latin typeface="Helvetica Neue"/>
                  </a:rPr>
                  <a:t> </a:t>
                </a:r>
                <a:r>
                  <a:rPr lang="en-US" altLang="zh-CN" sz="1600" dirty="0">
                    <a:solidFill>
                      <a:srgbClr val="000000"/>
                    </a:solidFill>
                    <a:latin typeface="Helvetica Neue"/>
                  </a:rPr>
                  <a:t>DCGAN</a:t>
                </a:r>
                <a:r>
                  <a:rPr lang="zh-CN" altLang="en-US" sz="1600" dirty="0">
                    <a:solidFill>
                      <a:srgbClr val="000000"/>
                    </a:solidFill>
                    <a:latin typeface="Helvetica Neue"/>
                  </a:rPr>
                  <a:t>引入了一系列网络设置技巧，使得生成器和判别器的结构可以设置为深度卷积网络，提高了部分稳定性和</a:t>
                </a:r>
                <a:r>
                  <a:rPr lang="en-US" altLang="zh-CN" sz="1600" dirty="0">
                    <a:solidFill>
                      <a:srgbClr val="000000"/>
                    </a:solidFill>
                    <a:latin typeface="Helvetica Neue"/>
                  </a:rPr>
                  <a:t>GAN</a:t>
                </a:r>
                <a:r>
                  <a:rPr lang="zh-CN" altLang="en-US" sz="1600" dirty="0">
                    <a:solidFill>
                      <a:srgbClr val="000000"/>
                    </a:solidFill>
                    <a:latin typeface="Helvetica Neue"/>
                  </a:rPr>
                  <a:t>的学习能力</a:t>
                </a:r>
                <a:r>
                  <a:rPr lang="en-US" altLang="zh-CN" sz="1600" dirty="0">
                    <a:solidFill>
                      <a:srgbClr val="000000"/>
                    </a:solidFill>
                    <a:latin typeface="Helvetica Neue"/>
                  </a:rPr>
                  <a:t>. </a:t>
                </a:r>
              </a:p>
              <a:p>
                <a:pPr marL="0" indent="457200" algn="just">
                  <a:lnSpc>
                    <a:spcPct val="140000"/>
                  </a:lnSpc>
                  <a:spcBef>
                    <a:spcPts val="0"/>
                  </a:spcBef>
                  <a:buNone/>
                </a:pPr>
                <a:r>
                  <a:rPr lang="zh-CN" altLang="en-US" sz="1600" dirty="0">
                    <a:solidFill>
                      <a:srgbClr val="000000"/>
                    </a:solidFill>
                    <a:latin typeface="Helvetica Neue"/>
                  </a:rPr>
                  <a:t>最终</a:t>
                </a:r>
                <a:r>
                  <a:rPr lang="zh-CN" altLang="en-US" sz="1600" dirty="0">
                    <a:solidFill>
                      <a:srgbClr val="C00000"/>
                    </a:solidFill>
                    <a:latin typeface="Helvetica Neue"/>
                  </a:rPr>
                  <a:t>我们将</a:t>
                </a:r>
                <a:r>
                  <a:rPr lang="en-US" altLang="zh-CN" sz="1600" dirty="0">
                    <a:solidFill>
                      <a:srgbClr val="C00000"/>
                    </a:solidFill>
                    <a:latin typeface="Helvetica Neue"/>
                  </a:rPr>
                  <a:t>WGAN</a:t>
                </a:r>
                <a:r>
                  <a:rPr lang="zh-CN" altLang="en-US" sz="1600" dirty="0">
                    <a:solidFill>
                      <a:srgbClr val="C00000"/>
                    </a:solidFill>
                    <a:latin typeface="Helvetica Neue"/>
                  </a:rPr>
                  <a:t>和</a:t>
                </a:r>
                <a:r>
                  <a:rPr lang="en-US" altLang="zh-CN" sz="1600" dirty="0">
                    <a:solidFill>
                      <a:srgbClr val="C00000"/>
                    </a:solidFill>
                    <a:latin typeface="Helvetica Neue"/>
                  </a:rPr>
                  <a:t>DCGAN</a:t>
                </a:r>
                <a:r>
                  <a:rPr lang="zh-CN" altLang="en-US" sz="1600" dirty="0">
                    <a:solidFill>
                      <a:srgbClr val="C00000"/>
                    </a:solidFill>
                    <a:latin typeface="Helvetica Neue"/>
                  </a:rPr>
                  <a:t>的设计融合，构建了一个混合</a:t>
                </a:r>
                <a:r>
                  <a:rPr lang="en-US" altLang="zh-CN" sz="1600" dirty="0">
                    <a:solidFill>
                      <a:srgbClr val="C00000"/>
                    </a:solidFill>
                    <a:latin typeface="Helvetica Neue"/>
                  </a:rPr>
                  <a:t>GAN</a:t>
                </a:r>
                <a:r>
                  <a:rPr lang="zh-CN" altLang="en-US" sz="1600" dirty="0">
                    <a:solidFill>
                      <a:srgbClr val="C00000"/>
                    </a:solidFill>
                    <a:latin typeface="Helvetica Neue"/>
                  </a:rPr>
                  <a:t>模型</a:t>
                </a:r>
                <a:r>
                  <a:rPr lang="en-US" altLang="zh-CN" sz="1600" dirty="0">
                    <a:solidFill>
                      <a:srgbClr val="C00000"/>
                    </a:solidFill>
                    <a:latin typeface="Helvetica Neue"/>
                  </a:rPr>
                  <a:t>MixedGAN. MixedGAN</a:t>
                </a:r>
                <a:r>
                  <a:rPr lang="zh-CN" altLang="en-US" sz="1600" dirty="0">
                    <a:solidFill>
                      <a:srgbClr val="C00000"/>
                    </a:solidFill>
                    <a:latin typeface="Helvetica Neue"/>
                  </a:rPr>
                  <a:t>使用</a:t>
                </a:r>
                <a:r>
                  <a:rPr lang="en-US" altLang="zh-CN" sz="1600" dirty="0">
                    <a:solidFill>
                      <a:srgbClr val="C00000"/>
                    </a:solidFill>
                    <a:latin typeface="Helvetica Neue"/>
                  </a:rPr>
                  <a:t>WGAN</a:t>
                </a:r>
                <a:r>
                  <a:rPr lang="zh-CN" altLang="en-US" sz="1600" dirty="0">
                    <a:solidFill>
                      <a:srgbClr val="C00000"/>
                    </a:solidFill>
                    <a:latin typeface="Helvetica Neue"/>
                  </a:rPr>
                  <a:t>的损失函数设计，但生成器</a:t>
                </a:r>
                <a14:m>
                  <m:oMath xmlns:m="http://schemas.openxmlformats.org/officeDocument/2006/math">
                    <m:r>
                      <a:rPr lang="en-US" altLang="zh-CN" sz="1600" b="0" i="1" smtClean="0">
                        <a:solidFill>
                          <a:srgbClr val="C00000"/>
                        </a:solidFill>
                        <a:latin typeface="Cambria Math" panose="02040503050406030204" pitchFamily="18" charset="0"/>
                      </a:rPr>
                      <m:t>𝐺</m:t>
                    </m:r>
                  </m:oMath>
                </a14:m>
                <a:r>
                  <a:rPr lang="zh-CN" altLang="en-US" sz="1600" dirty="0">
                    <a:solidFill>
                      <a:srgbClr val="C00000"/>
                    </a:solidFill>
                    <a:latin typeface="Helvetica Neue"/>
                  </a:rPr>
                  <a:t>和判别器</a:t>
                </a:r>
                <a14:m>
                  <m:oMath xmlns:m="http://schemas.openxmlformats.org/officeDocument/2006/math">
                    <m:r>
                      <a:rPr lang="en-US" altLang="zh-CN" sz="1600" b="0" i="1" smtClean="0">
                        <a:solidFill>
                          <a:srgbClr val="C00000"/>
                        </a:solidFill>
                        <a:latin typeface="Cambria Math" panose="02040503050406030204" pitchFamily="18" charset="0"/>
                      </a:rPr>
                      <m:t>𝐷</m:t>
                    </m:r>
                  </m:oMath>
                </a14:m>
                <a:r>
                  <a:rPr lang="zh-CN" altLang="en-US" sz="1600" dirty="0">
                    <a:solidFill>
                      <a:srgbClr val="C00000"/>
                    </a:solidFill>
                    <a:latin typeface="Helvetica Neue"/>
                  </a:rPr>
                  <a:t>的设计使用</a:t>
                </a:r>
                <a:r>
                  <a:rPr lang="en-US" altLang="zh-CN" sz="1600" dirty="0">
                    <a:solidFill>
                      <a:srgbClr val="C00000"/>
                    </a:solidFill>
                    <a:latin typeface="Helvetica Neue"/>
                  </a:rPr>
                  <a:t>DCGAN</a:t>
                </a:r>
                <a:r>
                  <a:rPr lang="zh-CN" altLang="en-US" sz="1600" dirty="0">
                    <a:solidFill>
                      <a:srgbClr val="C00000"/>
                    </a:solidFill>
                    <a:latin typeface="Helvetica Neue"/>
                  </a:rPr>
                  <a:t>中的深度卷积网络</a:t>
                </a:r>
                <a:r>
                  <a:rPr lang="en-US" altLang="zh-CN" sz="1600" dirty="0">
                    <a:solidFill>
                      <a:srgbClr val="000000"/>
                    </a:solidFill>
                    <a:latin typeface="Helvetica Neue"/>
                  </a:rPr>
                  <a:t>. </a:t>
                </a:r>
              </a:p>
              <a:p>
                <a:pPr marL="0" indent="457200" algn="just">
                  <a:lnSpc>
                    <a:spcPct val="140000"/>
                  </a:lnSpc>
                  <a:spcBef>
                    <a:spcPts val="0"/>
                  </a:spcBef>
                  <a:buNone/>
                </a:pPr>
                <a:r>
                  <a:rPr lang="zh-CN" altLang="en-US" sz="1600" dirty="0">
                    <a:solidFill>
                      <a:srgbClr val="C00000"/>
                    </a:solidFill>
                    <a:latin typeface="Helvetica Neue"/>
                  </a:rPr>
                  <a:t>基于不同框架，</a:t>
                </a:r>
                <a:r>
                  <a:rPr lang="en-US" altLang="zh-CN" sz="1600" dirty="0">
                    <a:solidFill>
                      <a:srgbClr val="C00000"/>
                    </a:solidFill>
                    <a:latin typeface="Helvetica Neue"/>
                  </a:rPr>
                  <a:t>MixedGAN</a:t>
                </a:r>
                <a:r>
                  <a:rPr lang="zh-CN" altLang="en-US" sz="1600" dirty="0">
                    <a:solidFill>
                      <a:srgbClr val="C00000"/>
                    </a:solidFill>
                    <a:latin typeface="Helvetica Neue"/>
                  </a:rPr>
                  <a:t>支持三种不同的学习策略：</a:t>
                </a:r>
                <a:r>
                  <a:rPr lang="en-US" altLang="zh-CN" sz="1600" dirty="0">
                    <a:solidFill>
                      <a:srgbClr val="C00000"/>
                    </a:solidFill>
                    <a:latin typeface="Helvetica Neue"/>
                  </a:rPr>
                  <a:t>Gradient Clipping</a:t>
                </a:r>
                <a:r>
                  <a:rPr lang="zh-CN" altLang="en-US" sz="1600" dirty="0">
                    <a:solidFill>
                      <a:srgbClr val="C00000"/>
                    </a:solidFill>
                    <a:latin typeface="Helvetica Neue"/>
                  </a:rPr>
                  <a:t>、</a:t>
                </a:r>
                <a:r>
                  <a:rPr lang="en-US" altLang="zh-CN" sz="1600" dirty="0">
                    <a:solidFill>
                      <a:srgbClr val="C00000"/>
                    </a:solidFill>
                    <a:latin typeface="Helvetica Neue"/>
                  </a:rPr>
                  <a:t>Gradient Penalty</a:t>
                </a:r>
                <a:r>
                  <a:rPr lang="zh-CN" altLang="en-US" sz="1600" dirty="0">
                    <a:solidFill>
                      <a:srgbClr val="C00000"/>
                    </a:solidFill>
                    <a:latin typeface="Helvetica Neue"/>
                  </a:rPr>
                  <a:t>和</a:t>
                </a:r>
                <a:r>
                  <a:rPr lang="en-US" altLang="zh-CN" sz="1600" dirty="0">
                    <a:solidFill>
                      <a:srgbClr val="C00000"/>
                    </a:solidFill>
                    <a:latin typeface="Helvetica Neue"/>
                  </a:rPr>
                  <a:t>Wasserstein Loss. </a:t>
                </a:r>
                <a:r>
                  <a:rPr lang="zh-CN" altLang="en-US" sz="1600" dirty="0">
                    <a:solidFill>
                      <a:srgbClr val="000000"/>
                    </a:solidFill>
                    <a:latin typeface="Helvetica Neue"/>
                  </a:rPr>
                  <a:t>我们测试了使用不同学习策略的</a:t>
                </a:r>
                <a:r>
                  <a:rPr lang="en-US" altLang="zh-CN" sz="1600" dirty="0">
                    <a:solidFill>
                      <a:srgbClr val="000000"/>
                    </a:solidFill>
                    <a:latin typeface="Helvetica Neue"/>
                  </a:rPr>
                  <a:t>MixedGAN</a:t>
                </a:r>
                <a:r>
                  <a:rPr lang="zh-CN" altLang="en-US" sz="1600" dirty="0">
                    <a:solidFill>
                      <a:srgbClr val="000000"/>
                    </a:solidFill>
                    <a:latin typeface="Helvetica Neue"/>
                  </a:rPr>
                  <a:t>对压强场建模的效果</a:t>
                </a:r>
                <a:r>
                  <a:rPr lang="en-US" altLang="zh-CN" sz="1600" dirty="0">
                    <a:solidFill>
                      <a:srgbClr val="000000"/>
                    </a:solidFill>
                    <a:latin typeface="Helvetica Neue"/>
                  </a:rPr>
                  <a:t>.</a:t>
                </a:r>
                <a:r>
                  <a:rPr lang="zh-CN" altLang="en-US" sz="1600" dirty="0">
                    <a:solidFill>
                      <a:srgbClr val="000000"/>
                    </a:solidFill>
                    <a:latin typeface="Helvetica Neue"/>
                  </a:rPr>
                  <a:t>详细的策略和函数逻辑见</a:t>
                </a:r>
                <a:r>
                  <a:rPr lang="en-US" altLang="zh-CN" sz="1600" dirty="0">
                    <a:solidFill>
                      <a:srgbClr val="000000"/>
                    </a:solidFill>
                    <a:latin typeface="Helvetica Neue"/>
                  </a:rPr>
                  <a:t>Notebook</a:t>
                </a:r>
                <a:r>
                  <a:rPr lang="zh-CN" altLang="en-US" sz="1600" dirty="0">
                    <a:solidFill>
                      <a:srgbClr val="000000"/>
                    </a:solidFill>
                    <a:latin typeface="Helvetica Neue"/>
                  </a:rPr>
                  <a:t>代码</a:t>
                </a:r>
                <a:r>
                  <a:rPr lang="en-US" altLang="zh-CN" sz="1600" dirty="0">
                    <a:solidFill>
                      <a:srgbClr val="000000"/>
                    </a:solidFill>
                    <a:latin typeface="Helvetica Neue"/>
                  </a:rPr>
                  <a:t>. </a:t>
                </a:r>
              </a:p>
            </p:txBody>
          </p:sp>
        </mc:Choice>
        <mc:Fallback xmlns="">
          <p:sp>
            <p:nvSpPr>
              <p:cNvPr id="3" name="内容占位符 2">
                <a:extLst>
                  <a:ext uri="{FF2B5EF4-FFF2-40B4-BE49-F238E27FC236}">
                    <a16:creationId xmlns:a16="http://schemas.microsoft.com/office/drawing/2014/main" id="{8B8833F6-5899-449D-817D-27817D6DF488}"/>
                  </a:ext>
                </a:extLst>
              </p:cNvPr>
              <p:cNvSpPr>
                <a:spLocks noGrp="1" noRot="1" noChangeAspect="1" noMove="1" noResize="1" noEditPoints="1" noAdjustHandles="1" noChangeArrowheads="1" noChangeShapeType="1" noTextEdit="1"/>
              </p:cNvSpPr>
              <p:nvPr>
                <p:ph idx="1"/>
              </p:nvPr>
            </p:nvSpPr>
            <p:spPr>
              <a:xfrm>
                <a:off x="938089" y="1544532"/>
                <a:ext cx="10337932" cy="4671493"/>
              </a:xfrm>
              <a:blipFill>
                <a:blip r:embed="rId2"/>
                <a:stretch>
                  <a:fillRect l="-177" r="-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8930928"/>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51">
      <a:majorFont>
        <a:latin typeface="Microsoft YaHei"/>
        <a:ea typeface=""/>
        <a:cs typeface=""/>
      </a:majorFont>
      <a:minorFont>
        <a:latin typeface="Microsoft YaHe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617</TotalTime>
  <Words>3145</Words>
  <Application>Microsoft Office PowerPoint</Application>
  <PresentationFormat>宽屏</PresentationFormat>
  <Paragraphs>115</Paragraphs>
  <Slides>19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8" baseType="lpstr">
      <vt:lpstr>Helvetica Neue</vt:lpstr>
      <vt:lpstr>Microsoft YaHei Light</vt:lpstr>
      <vt:lpstr>微软雅黑</vt:lpstr>
      <vt:lpstr>微软雅黑</vt:lpstr>
      <vt:lpstr>Arial</vt:lpstr>
      <vt:lpstr>Cambria Math</vt:lpstr>
      <vt:lpstr>Wingdings</vt:lpstr>
      <vt:lpstr>LuminousVTI</vt:lpstr>
      <vt:lpstr>Equation</vt:lpstr>
      <vt:lpstr>基于GAN和LSTM的 压强场时空序列预测</vt:lpstr>
      <vt:lpstr>摘要</vt:lpstr>
      <vt:lpstr>目录</vt:lpstr>
      <vt:lpstr>1.1 问题说明</vt:lpstr>
      <vt:lpstr>1.1 问题说明</vt:lpstr>
      <vt:lpstr>1.2 数据集介绍</vt:lpstr>
      <vt:lpstr>1.2 数据集介绍</vt:lpstr>
      <vt:lpstr>2 解决方案和模型</vt:lpstr>
      <vt:lpstr>2.1 GAN对压强场分布建模</vt:lpstr>
      <vt:lpstr>2.1 GAN对压强场分布建模</vt:lpstr>
      <vt:lpstr>2.2 GAN-LSTM模型</vt:lpstr>
      <vt:lpstr>2.2 GAN-LSTM模型</vt:lpstr>
      <vt:lpstr>3 效果测试</vt:lpstr>
      <vt:lpstr>3.1 与AutoencoderLSTM的对比</vt:lpstr>
      <vt:lpstr>3.2 Baseline预测效果评估</vt:lpstr>
      <vt:lpstr>4 模型调优</vt:lpstr>
      <vt:lpstr>5.1 实验结论</vt:lpstr>
      <vt:lpstr>5.2 应用前景和未来研究方向</vt:lpstr>
      <vt:lpstr>6 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大数据技术HW3 人脸图片表情识别</dc:title>
  <dc:creator>周 鸷鹏</dc:creator>
  <cp:lastModifiedBy>周 鸷鹏</cp:lastModifiedBy>
  <cp:revision>131</cp:revision>
  <dcterms:created xsi:type="dcterms:W3CDTF">2021-11-23T07:45:31Z</dcterms:created>
  <dcterms:modified xsi:type="dcterms:W3CDTF">2022-01-07T08:49:58Z</dcterms:modified>
</cp:coreProperties>
</file>