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0" r:id="rId6"/>
    <p:sldId id="280" r:id="rId7"/>
    <p:sldId id="281" r:id="rId8"/>
    <p:sldId id="259" r:id="rId9"/>
    <p:sldId id="282" r:id="rId10"/>
    <p:sldId id="283" r:id="rId11"/>
    <p:sldId id="284" r:id="rId12"/>
    <p:sldId id="261" r:id="rId13"/>
    <p:sldId id="285" r:id="rId14"/>
    <p:sldId id="286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9CF657-3E14-4948-9931-7CCBAD4F3C2A}">
  <a:tblStyle styleId="{F29CF657-3E14-4948-9931-7CCBAD4F3C2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595"/>
  </p:normalViewPr>
  <p:slideViewPr>
    <p:cSldViewPr snapToGrid="0" snapToObjects="1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06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92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1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0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7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27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9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Board_game" TargetMode="External"/><Relationship Id="rId4" Type="http://schemas.openxmlformats.org/officeDocument/2006/relationships/hyperlink" Target="https://en.wikipedia.org/wiki/Abstract_strategy_g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1255359" y="200118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Go </a:t>
            </a:r>
            <a:br>
              <a:rPr lang="en-US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Artificial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Intelligence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8738" y="-93181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id-ID" dirty="0" smtClean="0">
                <a:latin typeface="Avenir Book" charset="0"/>
                <a:ea typeface="Avenir Book" charset="0"/>
                <a:cs typeface="Avenir Book" charset="0"/>
              </a:rPr>
              <a:t>General Rules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91068" y="602835"/>
            <a:ext cx="5064655" cy="3986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game ends when the board is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When the game ends, the system proceeds to calculate of one’s area and the other’s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winner is the one who has the larger area in board</a:t>
            </a: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8738" y="-93181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id-ID" dirty="0" smtClean="0">
                <a:latin typeface="Avenir Book" charset="0"/>
                <a:ea typeface="Avenir Book" charset="0"/>
                <a:cs typeface="Avenir Book" charset="0"/>
              </a:rPr>
              <a:t>General Rules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91068" y="602835"/>
            <a:ext cx="5064655" cy="3986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Players can choose to pass with maximum of 2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Player who passes 3 times will 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game ends when either players passes more than 2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Other chess go rules can be viewed at https://en.wikipedia.org/wiki/Go_(game)#Basic_rules</a:t>
            </a:r>
            <a:endParaRPr lang="id-ID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Play!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7" name="Shape 8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00462"/>
              </p:ext>
            </p:extLst>
          </p:nvPr>
        </p:nvGraphicFramePr>
        <p:xfrm>
          <a:off x="4469084" y="1129129"/>
          <a:ext cx="2644236" cy="2576335"/>
        </p:xfrm>
        <a:graphic>
          <a:graphicData uri="http://schemas.openxmlformats.org/drawingml/2006/table">
            <a:tbl>
              <a:tblPr firstRow="1" bandRow="1">
                <a:tableStyleId>{F29CF657-3E14-4948-9931-7CCBAD4F3C2A}</a:tableStyleId>
              </a:tblPr>
              <a:tblGrid>
                <a:gridCol w="37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826875" y="1334088"/>
            <a:ext cx="261257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35322" y="1724412"/>
            <a:ext cx="261257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42659" y="1704335"/>
            <a:ext cx="261257" cy="2612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9725" y="2076792"/>
            <a:ext cx="261257" cy="2612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0743" y="3726091"/>
            <a:ext cx="3325091" cy="30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B     C     D     E     F     G     H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160" y="1053075"/>
            <a:ext cx="308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7</a:t>
            </a:r>
          </a:p>
          <a:p>
            <a:pPr>
              <a:lnSpc>
                <a:spcPct val="150000"/>
              </a:lnSpc>
            </a:pPr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5826875" y="2076793"/>
            <a:ext cx="261257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5322" y="1322213"/>
            <a:ext cx="261257" cy="2612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99725" y="1724413"/>
            <a:ext cx="261257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14778" y="2076793"/>
            <a:ext cx="261257" cy="2612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73453" y="1334088"/>
            <a:ext cx="261257" cy="2612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68993" y="1724411"/>
            <a:ext cx="261257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4" grpId="1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8372" y="222129"/>
            <a:ext cx="1885962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id-ID" dirty="0" smtClean="0">
                <a:latin typeface="Avenir Book" charset="0"/>
                <a:ea typeface="Avenir Book" charset="0"/>
                <a:cs typeface="Avenir Book" charset="0"/>
              </a:rPr>
              <a:t>Main Idea of the application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91068" y="602835"/>
            <a:ext cx="5064655" cy="3986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program uses a monte carlo heuristic search which determines the next move it gonna choose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system also calculates the probability of each of those node’s win ratio by estimating the opponents next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The nodes which have highest win rate will be choosen as the program’s next move</a:t>
            </a:r>
            <a:endParaRPr lang="en-US" b="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8372" y="222129"/>
            <a:ext cx="1885962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id-ID" dirty="0" smtClean="0">
                <a:latin typeface="Avenir Book" charset="0"/>
                <a:ea typeface="Avenir Book" charset="0"/>
                <a:cs typeface="Avenir Book" charset="0"/>
              </a:rPr>
              <a:t>Error Handling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91068" y="602835"/>
            <a:ext cx="5064655" cy="3986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Error Handling consists of three types of error, of which are err0, err1, and err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Err0 defines that the move that the program choose is unrecognizeable by the main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Err1 defines that the move is not on an empty 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Err2 defines that the move is not acceptable by the rules of chess go</a:t>
            </a:r>
            <a:endParaRPr lang="en-US" b="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1481186" y="2105864"/>
            <a:ext cx="5741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Thanks!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1481186" y="3021902"/>
            <a:ext cx="3586500" cy="16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 b="1" dirty="0">
                <a:solidFill>
                  <a:srgbClr val="FFFFFF"/>
                </a:solidFill>
                <a:highlight>
                  <a:srgbClr val="000000"/>
                </a:highlight>
                <a:latin typeface="Avenir Book" charset="0"/>
                <a:ea typeface="Avenir Book" charset="0"/>
                <a:cs typeface="Avenir Book" charset="0"/>
              </a:rPr>
              <a:t>Any questions</a:t>
            </a:r>
            <a:r>
              <a:rPr lang="en" sz="2800" b="1" dirty="0" smtClean="0">
                <a:solidFill>
                  <a:srgbClr val="FFFFFF"/>
                </a:solidFill>
                <a:highlight>
                  <a:srgbClr val="000000"/>
                </a:highlight>
                <a:latin typeface="Avenir Book" charset="0"/>
                <a:ea typeface="Avenir Book" charset="0"/>
                <a:cs typeface="Avenir Book" charset="0"/>
              </a:rPr>
              <a:t>?</a:t>
            </a:r>
            <a:endParaRPr lang="en" sz="2800" b="1" dirty="0">
              <a:solidFill>
                <a:srgbClr val="FFFFFF"/>
              </a:solidFill>
              <a:highlight>
                <a:srgbClr val="000000"/>
              </a:highlight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t="10703" r="21765" b="8209"/>
          <a:stretch/>
        </p:blipFill>
        <p:spPr>
          <a:xfrm>
            <a:off x="2395175" y="0"/>
            <a:ext cx="6748825" cy="627177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575102" y="1311308"/>
            <a:ext cx="4388970" cy="26032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Go?</a:t>
            </a:r>
            <a:endParaRPr lang="en" dirty="0"/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813032" y="1797308"/>
            <a:ext cx="3913109" cy="30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 </a:t>
            </a: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an </a:t>
            </a: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  <a:hlinkClick r:id="rId4" tooltip="Abstract strategy game"/>
              </a:rPr>
              <a:t>abstract strategy</a:t>
            </a: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  <a:hlinkClick r:id="rId5" tooltip="Board game"/>
              </a:rPr>
              <a:t>board game</a:t>
            </a:r>
            <a:r>
              <a:rPr lang="en-US" sz="200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 for two players, in which the aim is to surround more territory than the opponent.</a:t>
            </a:r>
            <a:endParaRPr sz="2000" b="1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  <a:sym typeface="Cabi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t="77294" r="21765" b="8209"/>
          <a:stretch/>
        </p:blipFill>
        <p:spPr>
          <a:xfrm>
            <a:off x="2395173" y="5150498"/>
            <a:ext cx="6748825" cy="1121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t="77294" r="21765" b="8209"/>
          <a:stretch/>
        </p:blipFill>
        <p:spPr>
          <a:xfrm>
            <a:off x="2395175" y="0"/>
            <a:ext cx="6748825" cy="1121278"/>
          </a:xfrm>
          <a:prstGeom prst="rect">
            <a:avLst/>
          </a:prstGeom>
          <a:noFill/>
        </p:spPr>
      </p:pic>
      <p:sp>
        <p:nvSpPr>
          <p:cNvPr id="96" name="Shape 96"/>
          <p:cNvSpPr txBox="1">
            <a:spLocks noGrp="1"/>
          </p:cNvSpPr>
          <p:nvPr>
            <p:ph type="ctrTitle" idx="4294967295"/>
          </p:nvPr>
        </p:nvSpPr>
        <p:spPr>
          <a:xfrm>
            <a:off x="1371538" y="2638099"/>
            <a:ext cx="6419434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000000"/>
                </a:solidFill>
                <a:highlight>
                  <a:srgbClr val="FFFF00"/>
                </a:highlight>
              </a:rPr>
              <a:t>How the </a:t>
            </a:r>
            <a:r>
              <a:rPr lang="en-US" sz="6000" smtClean="0">
                <a:solidFill>
                  <a:srgbClr val="000000"/>
                </a:solidFill>
                <a:highlight>
                  <a:srgbClr val="FFFF00"/>
                </a:highlight>
              </a:rPr>
              <a:t>Ai works!</a:t>
            </a:r>
            <a:endParaRPr lang="en"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99" name="Shape 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2" name="Shape 1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 idx="4294967295"/>
          </p:nvPr>
        </p:nvSpPr>
        <p:spPr>
          <a:xfrm>
            <a:off x="709126" y="1280107"/>
            <a:ext cx="6289525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000000"/>
                </a:solidFill>
              </a:rPr>
              <a:t>Monte Carlo </a:t>
            </a:r>
            <a:r>
              <a:rPr lang="en-US" sz="7200" smtClean="0">
                <a:solidFill>
                  <a:srgbClr val="000000"/>
                </a:solidFill>
              </a:rPr>
              <a:t>Tree Search</a:t>
            </a:r>
            <a:endParaRPr lang="en" sz="7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536565" y="1341081"/>
            <a:ext cx="547843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>
                <a:latin typeface="Baskerville Old Face" charset="0"/>
                <a:ea typeface="Baskerville Old Face" charset="0"/>
                <a:cs typeface="Baskerville Old Face" charset="0"/>
              </a:rPr>
              <a:t>Monte Carlo tree search (MCTS) is a heuristic search algorithm for some kinds of decision processes, most notably those employed in game play.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38" y="-93181"/>
            <a:ext cx="1700700" cy="1483799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Idea!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2413" y="718046"/>
            <a:ext cx="5561100" cy="16056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Monte </a:t>
            </a:r>
            <a:r>
              <a:rPr lang="en-US" dirty="0" err="1" smtClean="0"/>
              <a:t>carlo</a:t>
            </a:r>
            <a:r>
              <a:rPr lang="en-US" dirty="0" smtClean="0"/>
              <a:t> use few random </a:t>
            </a:r>
            <a:r>
              <a:rPr lang="id-ID" dirty="0" smtClean="0"/>
              <a:t>simulations</a:t>
            </a:r>
            <a:r>
              <a:rPr lang="en-US" dirty="0" smtClean="0"/>
              <a:t> </a:t>
            </a:r>
            <a:r>
              <a:rPr lang="en-US" dirty="0" smtClean="0"/>
              <a:t>to determine which way is the best </a:t>
            </a:r>
            <a:r>
              <a:rPr lang="en-US" dirty="0" smtClean="0"/>
              <a:t>way</a:t>
            </a:r>
            <a:r>
              <a:rPr lang="id-ID" dirty="0" smtClean="0"/>
              <a:t>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8738" y="-93181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The Idea!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31746" y="718046"/>
            <a:ext cx="802433" cy="79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9199" y="1558158"/>
            <a:ext cx="802433" cy="79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47836" y="1558158"/>
            <a:ext cx="802433" cy="79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744118" y="1395001"/>
            <a:ext cx="605142" cy="27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>
          <a:xfrm>
            <a:off x="5916665" y="1395001"/>
            <a:ext cx="648685" cy="27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44118" y="2783578"/>
            <a:ext cx="802433" cy="79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4"/>
            <a:endCxn id="15" idx="1"/>
          </p:cNvCxnSpPr>
          <p:nvPr/>
        </p:nvCxnSpPr>
        <p:spPr>
          <a:xfrm>
            <a:off x="4460416" y="2351260"/>
            <a:ext cx="401216" cy="548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4"/>
          </p:cNvCxnSpPr>
          <p:nvPr/>
        </p:nvCxnSpPr>
        <p:spPr>
          <a:xfrm flipH="1">
            <a:off x="5145334" y="3576680"/>
            <a:ext cx="1" cy="519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50669" y="387108"/>
            <a:ext cx="181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Selection</a:t>
            </a:r>
            <a:endParaRPr lang="en-US" sz="28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8197" y="386866"/>
            <a:ext cx="181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Expand</a:t>
            </a:r>
            <a:endParaRPr lang="en-US" sz="28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4807" y="385238"/>
            <a:ext cx="192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Simulation</a:t>
            </a:r>
            <a:endParaRPr lang="en-US" sz="28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4" name="Straight Arrow Connector 33"/>
          <p:cNvCxnSpPr>
            <a:stCxn id="15" idx="1"/>
            <a:endCxn id="6" idx="4"/>
          </p:cNvCxnSpPr>
          <p:nvPr/>
        </p:nvCxnSpPr>
        <p:spPr>
          <a:xfrm flipH="1" flipV="1">
            <a:off x="4460416" y="2351260"/>
            <a:ext cx="401216" cy="548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2107" y="383368"/>
            <a:ext cx="299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Backpropagation</a:t>
            </a:r>
            <a:endParaRPr lang="en-US" sz="28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/>
      <p:bldP spid="30" grpId="1"/>
      <p:bldP spid="31" grpId="0"/>
      <p:bldP spid="31" grpId="1"/>
      <p:bldP spid="32" grpId="1"/>
      <p:bldP spid="32" grpId="2"/>
      <p:bldP spid="3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" y="0"/>
            <a:ext cx="9138024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273300" y="254000"/>
            <a:ext cx="4610100" cy="4622800"/>
          </a:xfrm>
          <a:prstGeom prst="ellipse">
            <a:avLst/>
          </a:prstGeom>
          <a:solidFill>
            <a:srgbClr val="FFFF0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0" y="2491273"/>
            <a:ext cx="9069355" cy="14757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 smtClean="0">
                <a:latin typeface="Arial Hebrew" charset="-79"/>
                <a:ea typeface="Arial Hebrew" charset="-79"/>
                <a:cs typeface="Arial Hebrew" charset="-79"/>
                <a:sym typeface="Cabin"/>
              </a:rPr>
              <a:t>Application </a:t>
            </a:r>
            <a:br>
              <a:rPr lang="en-US" sz="7200" dirty="0" smtClean="0">
                <a:latin typeface="Arial Hebrew" charset="-79"/>
                <a:ea typeface="Arial Hebrew" charset="-79"/>
                <a:cs typeface="Arial Hebrew" charset="-79"/>
                <a:sym typeface="Cabin"/>
              </a:rPr>
            </a:br>
            <a:r>
              <a:rPr lang="en-US" sz="7200" dirty="0" smtClean="0">
                <a:latin typeface="Arial Hebrew" charset="-79"/>
                <a:ea typeface="Arial Hebrew" charset="-79"/>
                <a:cs typeface="Arial Hebrew" charset="-79"/>
                <a:sym typeface="Cabin"/>
              </a:rPr>
              <a:t>in Go</a:t>
            </a:r>
            <a:endParaRPr lang="en" sz="7200" dirty="0">
              <a:latin typeface="Arial Hebrew" charset="-79"/>
              <a:ea typeface="Arial Hebrew" charset="-79"/>
              <a:cs typeface="Arial Hebrew" charset="-79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8738" y="-93181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id-ID" dirty="0" smtClean="0">
                <a:latin typeface="Avenir Book" charset="0"/>
                <a:ea typeface="Avenir Book" charset="0"/>
                <a:cs typeface="Avenir Book" charset="0"/>
              </a:rPr>
              <a:t>Main Objective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91068" y="602835"/>
            <a:ext cx="5064655" cy="1173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To surround a larger total area of the board with one’sstones than the opponent</a:t>
            </a:r>
            <a:endParaRPr lang="en-US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285</Words>
  <Application>Microsoft Office PowerPoint</Application>
  <PresentationFormat>On-screen Show (16:9)</PresentationFormat>
  <Paragraphs>46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Hebrew</vt:lpstr>
      <vt:lpstr>Avenir Book</vt:lpstr>
      <vt:lpstr>Baskerville Old Face</vt:lpstr>
      <vt:lpstr>Cabin</vt:lpstr>
      <vt:lpstr>Cabin Condensed</vt:lpstr>
      <vt:lpstr>Snug</vt:lpstr>
      <vt:lpstr>Go  Artificial Intelligence</vt:lpstr>
      <vt:lpstr>What is Go?</vt:lpstr>
      <vt:lpstr>How the Ai works!</vt:lpstr>
      <vt:lpstr>Monte Carlo Tree Search</vt:lpstr>
      <vt:lpstr>PowerPoint Presentation</vt:lpstr>
      <vt:lpstr>The Idea!</vt:lpstr>
      <vt:lpstr>PowerPoint Presentation</vt:lpstr>
      <vt:lpstr>Application  in Go</vt:lpstr>
      <vt:lpstr>PowerPoint Presentation</vt:lpstr>
      <vt:lpstr>PowerPoint Presentation</vt:lpstr>
      <vt:lpstr>PowerPoint Presentation</vt:lpstr>
      <vt:lpstr>Play!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 Artificial Intelligence</dc:title>
  <cp:lastModifiedBy>w7pro64ide</cp:lastModifiedBy>
  <cp:revision>20</cp:revision>
  <dcterms:modified xsi:type="dcterms:W3CDTF">2017-06-17T16:09:56Z</dcterms:modified>
</cp:coreProperties>
</file>