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5" r:id="rId4"/>
  </p:sldMasterIdLst>
  <p:notesMasterIdLst>
    <p:notesMasterId r:id="rId38"/>
  </p:notesMasterIdLst>
  <p:sldIdLst>
    <p:sldId id="260" r:id="rId5"/>
    <p:sldId id="262" r:id="rId6"/>
    <p:sldId id="263" r:id="rId7"/>
    <p:sldId id="272" r:id="rId8"/>
    <p:sldId id="273" r:id="rId9"/>
    <p:sldId id="274" r:id="rId10"/>
    <p:sldId id="275" r:id="rId11"/>
    <p:sldId id="280" r:id="rId12"/>
    <p:sldId id="301" r:id="rId13"/>
    <p:sldId id="302" r:id="rId14"/>
    <p:sldId id="304" r:id="rId15"/>
    <p:sldId id="305" r:id="rId16"/>
    <p:sldId id="306" r:id="rId17"/>
    <p:sldId id="307" r:id="rId18"/>
    <p:sldId id="308" r:id="rId19"/>
    <p:sldId id="309" r:id="rId20"/>
    <p:sldId id="282" r:id="rId21"/>
    <p:sldId id="284" r:id="rId22"/>
    <p:sldId id="285" r:id="rId23"/>
    <p:sldId id="300" r:id="rId24"/>
    <p:sldId id="311" r:id="rId25"/>
    <p:sldId id="286" r:id="rId26"/>
    <p:sldId id="287" r:id="rId27"/>
    <p:sldId id="310" r:id="rId28"/>
    <p:sldId id="312" r:id="rId29"/>
    <p:sldId id="313" r:id="rId30"/>
    <p:sldId id="314" r:id="rId31"/>
    <p:sldId id="288" r:id="rId32"/>
    <p:sldId id="289" r:id="rId33"/>
    <p:sldId id="290" r:id="rId34"/>
    <p:sldId id="292" r:id="rId35"/>
    <p:sldId id="295" r:id="rId36"/>
    <p:sldId id="299"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 mane" initials="rm" lastIdx="1" clrIdx="0">
    <p:extLst>
      <p:ext uri="{19B8F6BF-5375-455C-9EA6-DF929625EA0E}">
        <p15:presenceInfo xmlns:p15="http://schemas.microsoft.com/office/powerpoint/2012/main" userId="1968dd3592c857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6340" autoAdjust="0"/>
  </p:normalViewPr>
  <p:slideViewPr>
    <p:cSldViewPr snapToGrid="0" snapToObjects="1">
      <p:cViewPr varScale="1">
        <p:scale>
          <a:sx n="63" d="100"/>
          <a:sy n="63" d="100"/>
        </p:scale>
        <p:origin x="56"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282AE-92EB-4106-A32C-8C9C9BB31405}"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IN"/>
        </a:p>
      </dgm:t>
    </dgm:pt>
    <dgm:pt modelId="{9506F84C-039B-4E46-B39D-E4CCB95007D4}">
      <dgm:prSet phldrT="[Text]" custT="1"/>
      <dgm:spPr>
        <a:solidFill>
          <a:schemeClr val="accent1">
            <a:lumMod val="50000"/>
          </a:schemeClr>
        </a:solidFill>
      </dgm:spPr>
      <dgm:t>
        <a:bodyPr/>
        <a:lstStyle/>
        <a:p>
          <a:r>
            <a:rPr lang="en-IN" sz="1200" dirty="0">
              <a:solidFill>
                <a:schemeClr val="bg1"/>
              </a:solidFill>
              <a:latin typeface="+mn-lt"/>
              <a:cs typeface="Segoe UI" panose="020B0502040204020203" pitchFamily="34" charset="0"/>
            </a:rPr>
            <a:t>Explore Dataset</a:t>
          </a:r>
        </a:p>
      </dgm:t>
    </dgm:pt>
    <dgm:pt modelId="{BE0774DB-90BF-4126-B3C1-ADF5897AE106}" type="parTrans" cxnId="{EF2E6E86-4AD1-402C-96C7-321B97BD6E7D}">
      <dgm:prSet/>
      <dgm:spPr/>
      <dgm:t>
        <a:bodyPr/>
        <a:lstStyle/>
        <a:p>
          <a:endParaRPr lang="en-IN">
            <a:solidFill>
              <a:schemeClr val="tx1"/>
            </a:solidFill>
            <a:latin typeface="+mn-lt"/>
          </a:endParaRPr>
        </a:p>
      </dgm:t>
    </dgm:pt>
    <dgm:pt modelId="{BE426558-85C6-4031-9550-59575B52D9D1}" type="sibTrans" cxnId="{EF2E6E86-4AD1-402C-96C7-321B97BD6E7D}">
      <dgm:prSet/>
      <dgm:spPr/>
      <dgm:t>
        <a:bodyPr/>
        <a:lstStyle/>
        <a:p>
          <a:endParaRPr lang="en-IN">
            <a:solidFill>
              <a:schemeClr val="tx1"/>
            </a:solidFill>
            <a:latin typeface="+mn-lt"/>
          </a:endParaRPr>
        </a:p>
      </dgm:t>
    </dgm:pt>
    <dgm:pt modelId="{9D25B96C-0DB6-4458-A5E3-10A1FB2AF27C}">
      <dgm:prSet phldrT="[Text]" custT="1"/>
      <dgm:spPr/>
      <dgm:t>
        <a:bodyPr/>
        <a:lstStyle/>
        <a:p>
          <a:r>
            <a:rPr lang="en-US" sz="1000" b="1" i="0" dirty="0">
              <a:solidFill>
                <a:schemeClr val="tx1"/>
              </a:solidFill>
              <a:latin typeface="+mn-lt"/>
            </a:rPr>
            <a:t>Dataset Basic Information</a:t>
          </a:r>
          <a:endParaRPr lang="en-IN" sz="1000" dirty="0">
            <a:solidFill>
              <a:schemeClr val="tx1"/>
            </a:solidFill>
            <a:latin typeface="+mn-lt"/>
          </a:endParaRPr>
        </a:p>
      </dgm:t>
    </dgm:pt>
    <dgm:pt modelId="{51AA32EF-D76C-43FA-A5A6-F153CCDD9AAD}" type="parTrans" cxnId="{D0C0DA53-0ADA-4726-8937-BCCEC6E9C36C}">
      <dgm:prSet/>
      <dgm:spPr/>
      <dgm:t>
        <a:bodyPr/>
        <a:lstStyle/>
        <a:p>
          <a:endParaRPr lang="en-IN">
            <a:solidFill>
              <a:schemeClr val="tx1"/>
            </a:solidFill>
            <a:latin typeface="+mn-lt"/>
          </a:endParaRPr>
        </a:p>
      </dgm:t>
    </dgm:pt>
    <dgm:pt modelId="{11471E96-7729-48B6-802A-7FFAA6962877}" type="sibTrans" cxnId="{D0C0DA53-0ADA-4726-8937-BCCEC6E9C36C}">
      <dgm:prSet/>
      <dgm:spPr/>
      <dgm:t>
        <a:bodyPr/>
        <a:lstStyle/>
        <a:p>
          <a:endParaRPr lang="en-IN">
            <a:solidFill>
              <a:schemeClr val="tx1"/>
            </a:solidFill>
            <a:latin typeface="+mn-lt"/>
          </a:endParaRPr>
        </a:p>
      </dgm:t>
    </dgm:pt>
    <dgm:pt modelId="{1C1C1DB3-DEF5-4BF4-8806-92FE7E6A7714}">
      <dgm:prSet phldrT="[Text]" custT="1"/>
      <dgm:spPr/>
      <dgm:t>
        <a:bodyPr/>
        <a:lstStyle/>
        <a:p>
          <a:r>
            <a:rPr lang="en-US" sz="1000" b="1" i="0" dirty="0">
              <a:solidFill>
                <a:schemeClr val="tx1"/>
              </a:solidFill>
              <a:latin typeface="+mn-lt"/>
            </a:rPr>
            <a:t>Summary Statistics for numerical Variables</a:t>
          </a:r>
          <a:endParaRPr lang="en-IN" sz="1000" dirty="0">
            <a:solidFill>
              <a:schemeClr val="tx1"/>
            </a:solidFill>
            <a:latin typeface="+mn-lt"/>
          </a:endParaRPr>
        </a:p>
      </dgm:t>
    </dgm:pt>
    <dgm:pt modelId="{98A568DB-1DCD-44E2-9BA9-99C50B2F0616}" type="parTrans" cxnId="{348168C4-9FD4-4504-9D23-17C10F4B3F3E}">
      <dgm:prSet/>
      <dgm:spPr/>
      <dgm:t>
        <a:bodyPr/>
        <a:lstStyle/>
        <a:p>
          <a:endParaRPr lang="en-IN">
            <a:solidFill>
              <a:schemeClr val="tx1"/>
            </a:solidFill>
            <a:latin typeface="+mn-lt"/>
          </a:endParaRPr>
        </a:p>
      </dgm:t>
    </dgm:pt>
    <dgm:pt modelId="{B400E40A-8F2D-4C11-8D5D-B0549D116D75}" type="sibTrans" cxnId="{348168C4-9FD4-4504-9D23-17C10F4B3F3E}">
      <dgm:prSet/>
      <dgm:spPr/>
      <dgm:t>
        <a:bodyPr/>
        <a:lstStyle/>
        <a:p>
          <a:endParaRPr lang="en-IN">
            <a:solidFill>
              <a:schemeClr val="tx1"/>
            </a:solidFill>
            <a:latin typeface="+mn-lt"/>
          </a:endParaRPr>
        </a:p>
      </dgm:t>
    </dgm:pt>
    <dgm:pt modelId="{E42A5F79-5F8C-4A33-B5AE-5CF0729A9C60}">
      <dgm:prSet phldrT="[Text]" custT="1"/>
      <dgm:spPr>
        <a:solidFill>
          <a:schemeClr val="accent1">
            <a:lumMod val="50000"/>
          </a:schemeClr>
        </a:solidFill>
      </dgm:spPr>
      <dgm:t>
        <a:bodyPr/>
        <a:lstStyle/>
        <a:p>
          <a:r>
            <a:rPr lang="en-US" sz="1200" b="1" i="0" dirty="0">
              <a:solidFill>
                <a:schemeClr val="bg1"/>
              </a:solidFill>
              <a:latin typeface="+mn-lt"/>
            </a:rPr>
            <a:t>Data Preprocessing</a:t>
          </a:r>
          <a:endParaRPr lang="en-IN" sz="1200" b="1" dirty="0">
            <a:solidFill>
              <a:schemeClr val="bg1"/>
            </a:solidFill>
            <a:latin typeface="+mn-lt"/>
            <a:cs typeface="Segoe UI" panose="020B0502040204020203" pitchFamily="34" charset="0"/>
          </a:endParaRPr>
        </a:p>
      </dgm:t>
    </dgm:pt>
    <dgm:pt modelId="{55162F40-075B-4E6C-B71E-DEBEDC2F17B7}" type="parTrans" cxnId="{BFAAEEA2-E18B-40D7-9C05-4DDE309B6D83}">
      <dgm:prSet/>
      <dgm:spPr/>
      <dgm:t>
        <a:bodyPr/>
        <a:lstStyle/>
        <a:p>
          <a:endParaRPr lang="en-IN">
            <a:solidFill>
              <a:schemeClr val="tx1"/>
            </a:solidFill>
            <a:latin typeface="+mn-lt"/>
          </a:endParaRPr>
        </a:p>
      </dgm:t>
    </dgm:pt>
    <dgm:pt modelId="{ACE00B10-0E51-424E-BD24-6FBA98D221D8}" type="sibTrans" cxnId="{BFAAEEA2-E18B-40D7-9C05-4DDE309B6D83}">
      <dgm:prSet/>
      <dgm:spPr/>
      <dgm:t>
        <a:bodyPr/>
        <a:lstStyle/>
        <a:p>
          <a:endParaRPr lang="en-IN">
            <a:solidFill>
              <a:schemeClr val="tx1"/>
            </a:solidFill>
            <a:latin typeface="+mn-lt"/>
          </a:endParaRPr>
        </a:p>
      </dgm:t>
    </dgm:pt>
    <dgm:pt modelId="{0F10118E-BDF2-4FB7-8D56-0E9A72B1D5C6}">
      <dgm:prSet phldrT="[Text]" custT="1"/>
      <dgm:spPr/>
      <dgm:t>
        <a:bodyPr/>
        <a:lstStyle/>
        <a:p>
          <a:pPr algn="l">
            <a:buNone/>
          </a:pPr>
          <a:r>
            <a:rPr lang="en-US" sz="1000" b="1" i="0" dirty="0">
              <a:solidFill>
                <a:schemeClr val="tx1"/>
              </a:solidFill>
              <a:latin typeface="+mn-lt"/>
            </a:rPr>
            <a:t>Feature Selection and Engineering</a:t>
          </a:r>
        </a:p>
        <a:p>
          <a:pPr algn="l">
            <a:buFont typeface="+mj-lt"/>
            <a:buAutoNum type="alphaLcPeriod"/>
          </a:pPr>
          <a:r>
            <a:rPr lang="en-US" sz="1000" b="1" i="0" dirty="0">
              <a:solidFill>
                <a:schemeClr val="tx1"/>
              </a:solidFill>
              <a:latin typeface="+mn-lt"/>
            </a:rPr>
            <a:t>1)Remove Directly Related Features</a:t>
          </a:r>
        </a:p>
        <a:p>
          <a:pPr algn="l">
            <a:buFont typeface="+mj-lt"/>
            <a:buAutoNum type="alphaLcPeriod"/>
          </a:pPr>
          <a:r>
            <a:rPr lang="en-US" sz="1000" b="1" i="0" dirty="0">
              <a:solidFill>
                <a:schemeClr val="tx1"/>
              </a:solidFill>
              <a:latin typeface="+mn-lt"/>
            </a:rPr>
            <a:t>2)Drop Irrelevant Features</a:t>
          </a:r>
        </a:p>
        <a:p>
          <a:pPr algn="l">
            <a:buFont typeface="+mj-lt"/>
            <a:buAutoNum type="alphaLcPeriod"/>
          </a:pPr>
          <a:r>
            <a:rPr lang="en-US" sz="1000" b="1" i="0" dirty="0">
              <a:solidFill>
                <a:schemeClr val="tx1"/>
              </a:solidFill>
              <a:latin typeface="+mn-lt"/>
            </a:rPr>
            <a:t>3)Engineering and Drop High Cardinality Features</a:t>
          </a:r>
          <a:endParaRPr lang="en-IN" sz="1000" b="1" dirty="0">
            <a:solidFill>
              <a:schemeClr val="tx1"/>
            </a:solidFill>
            <a:latin typeface="+mn-lt"/>
          </a:endParaRPr>
        </a:p>
      </dgm:t>
    </dgm:pt>
    <dgm:pt modelId="{6D2082AB-0417-4603-A9A2-16E11A90AFB2}" type="parTrans" cxnId="{0D9FDBA6-C2A1-4E35-A357-0A74B5A2140F}">
      <dgm:prSet/>
      <dgm:spPr/>
      <dgm:t>
        <a:bodyPr/>
        <a:lstStyle/>
        <a:p>
          <a:endParaRPr lang="en-IN">
            <a:solidFill>
              <a:schemeClr val="tx1"/>
            </a:solidFill>
            <a:latin typeface="+mn-lt"/>
          </a:endParaRPr>
        </a:p>
      </dgm:t>
    </dgm:pt>
    <dgm:pt modelId="{C5C92FA6-92BD-4CBF-80CC-0E83D04C75E7}" type="sibTrans" cxnId="{0D9FDBA6-C2A1-4E35-A357-0A74B5A2140F}">
      <dgm:prSet/>
      <dgm:spPr/>
      <dgm:t>
        <a:bodyPr/>
        <a:lstStyle/>
        <a:p>
          <a:endParaRPr lang="en-IN">
            <a:solidFill>
              <a:schemeClr val="tx1"/>
            </a:solidFill>
            <a:latin typeface="+mn-lt"/>
          </a:endParaRPr>
        </a:p>
      </dgm:t>
    </dgm:pt>
    <dgm:pt modelId="{6D1E5252-AB99-4B8D-A40C-BE3019989C55}">
      <dgm:prSet phldrT="[Text]" custT="1"/>
      <dgm:spPr>
        <a:solidFill>
          <a:schemeClr val="accent1">
            <a:lumMod val="50000"/>
          </a:schemeClr>
        </a:solidFill>
      </dgm:spPr>
      <dgm:t>
        <a:bodyPr/>
        <a:lstStyle/>
        <a:p>
          <a:r>
            <a:rPr lang="en-US" sz="1200" b="1" dirty="0">
              <a:solidFill>
                <a:schemeClr val="bg1"/>
              </a:solidFill>
              <a:latin typeface="+mn-lt"/>
              <a:cs typeface="Segoe UI" panose="020B0502040204020203" pitchFamily="34" charset="0"/>
            </a:rPr>
            <a:t>Data Visualization</a:t>
          </a:r>
          <a:endParaRPr lang="en-IN" sz="1200" b="1" dirty="0">
            <a:solidFill>
              <a:schemeClr val="bg1"/>
            </a:solidFill>
            <a:latin typeface="+mn-lt"/>
            <a:cs typeface="Segoe UI" panose="020B0502040204020203" pitchFamily="34" charset="0"/>
          </a:endParaRPr>
        </a:p>
      </dgm:t>
    </dgm:pt>
    <dgm:pt modelId="{8A5F4186-509E-42DA-B61F-845B61BF8253}" type="parTrans" cxnId="{8CBA35B1-0AE3-418D-9726-E77D7845BFFD}">
      <dgm:prSet/>
      <dgm:spPr/>
      <dgm:t>
        <a:bodyPr/>
        <a:lstStyle/>
        <a:p>
          <a:endParaRPr lang="en-IN">
            <a:solidFill>
              <a:schemeClr val="tx1"/>
            </a:solidFill>
            <a:latin typeface="+mn-lt"/>
          </a:endParaRPr>
        </a:p>
      </dgm:t>
    </dgm:pt>
    <dgm:pt modelId="{5584C58A-CDF1-43E9-9273-7A66CB2C8785}" type="sibTrans" cxnId="{8CBA35B1-0AE3-418D-9726-E77D7845BFFD}">
      <dgm:prSet/>
      <dgm:spPr/>
      <dgm:t>
        <a:bodyPr/>
        <a:lstStyle/>
        <a:p>
          <a:endParaRPr lang="en-IN">
            <a:solidFill>
              <a:schemeClr val="tx1"/>
            </a:solidFill>
            <a:latin typeface="+mn-lt"/>
          </a:endParaRPr>
        </a:p>
      </dgm:t>
    </dgm:pt>
    <dgm:pt modelId="{A3BB1BCA-FBF2-46BF-82FC-5CA6BFB27DC8}">
      <dgm:prSet phldrT="[Text]" custT="1"/>
      <dgm:spPr/>
      <dgm:t>
        <a:bodyPr/>
        <a:lstStyle/>
        <a:p>
          <a:r>
            <a:rPr lang="en-US" sz="1000" b="1" dirty="0">
              <a:solidFill>
                <a:schemeClr val="tx1"/>
              </a:solidFill>
              <a:latin typeface="+mn-lt"/>
            </a:rPr>
            <a:t>Visualizing categorical columns</a:t>
          </a:r>
          <a:endParaRPr lang="en-IN" sz="1000" b="1" dirty="0">
            <a:solidFill>
              <a:schemeClr val="tx1"/>
            </a:solidFill>
            <a:latin typeface="+mn-lt"/>
          </a:endParaRPr>
        </a:p>
      </dgm:t>
    </dgm:pt>
    <dgm:pt modelId="{7EF94E24-7EA6-4C98-A59A-A7DFDF6B15B1}" type="parTrans" cxnId="{A4088FD7-BD6A-46CE-8810-D1BCA74F044A}">
      <dgm:prSet/>
      <dgm:spPr/>
      <dgm:t>
        <a:bodyPr/>
        <a:lstStyle/>
        <a:p>
          <a:endParaRPr lang="en-IN">
            <a:solidFill>
              <a:schemeClr val="tx1"/>
            </a:solidFill>
            <a:latin typeface="+mn-lt"/>
          </a:endParaRPr>
        </a:p>
      </dgm:t>
    </dgm:pt>
    <dgm:pt modelId="{61C84B46-0E3C-4BF6-BE44-0FC490488195}" type="sibTrans" cxnId="{A4088FD7-BD6A-46CE-8810-D1BCA74F044A}">
      <dgm:prSet/>
      <dgm:spPr/>
      <dgm:t>
        <a:bodyPr/>
        <a:lstStyle/>
        <a:p>
          <a:endParaRPr lang="en-IN">
            <a:solidFill>
              <a:schemeClr val="tx1"/>
            </a:solidFill>
            <a:latin typeface="+mn-lt"/>
          </a:endParaRPr>
        </a:p>
      </dgm:t>
    </dgm:pt>
    <dgm:pt modelId="{3F8B2365-18C1-4F4A-BFC0-02963C9AB9A8}">
      <dgm:prSet phldrT="[Text]" custT="1"/>
      <dgm:spPr/>
      <dgm:t>
        <a:bodyPr/>
        <a:lstStyle/>
        <a:p>
          <a:r>
            <a:rPr lang="en-US" sz="1000" b="1" i="0" dirty="0">
              <a:solidFill>
                <a:schemeClr val="tx1"/>
              </a:solidFill>
              <a:latin typeface="+mn-lt"/>
            </a:rPr>
            <a:t>Summary Statistics for Numerical Variables</a:t>
          </a:r>
          <a:endParaRPr lang="en-IN" sz="1000" dirty="0">
            <a:solidFill>
              <a:schemeClr val="tx1"/>
            </a:solidFill>
            <a:latin typeface="+mn-lt"/>
          </a:endParaRPr>
        </a:p>
      </dgm:t>
    </dgm:pt>
    <dgm:pt modelId="{E5427FE1-6A6D-4389-AE15-A57C0D37CCDE}" type="parTrans" cxnId="{8A126710-29B1-4F92-8EFD-7FCA647B8C38}">
      <dgm:prSet/>
      <dgm:spPr/>
      <dgm:t>
        <a:bodyPr/>
        <a:lstStyle/>
        <a:p>
          <a:endParaRPr lang="en-IN">
            <a:solidFill>
              <a:schemeClr val="tx1"/>
            </a:solidFill>
            <a:latin typeface="+mn-lt"/>
          </a:endParaRPr>
        </a:p>
      </dgm:t>
    </dgm:pt>
    <dgm:pt modelId="{9262AF1E-71E9-40E6-BDC0-4BF45CCF4E94}" type="sibTrans" cxnId="{8A126710-29B1-4F92-8EFD-7FCA647B8C38}">
      <dgm:prSet/>
      <dgm:spPr/>
      <dgm:t>
        <a:bodyPr/>
        <a:lstStyle/>
        <a:p>
          <a:endParaRPr lang="en-IN">
            <a:solidFill>
              <a:schemeClr val="tx1"/>
            </a:solidFill>
            <a:latin typeface="+mn-lt"/>
          </a:endParaRPr>
        </a:p>
      </dgm:t>
    </dgm:pt>
    <dgm:pt modelId="{88944B67-AE60-4EA9-9890-48DFA7002EB1}">
      <dgm:prSet phldrT="[Text]" custT="1"/>
      <dgm:spPr>
        <a:solidFill>
          <a:schemeClr val="accent1">
            <a:lumMod val="50000"/>
          </a:schemeClr>
        </a:solidFill>
      </dgm:spPr>
      <dgm:t>
        <a:bodyPr/>
        <a:lstStyle/>
        <a:p>
          <a:r>
            <a:rPr lang="en-US" sz="1200" b="1" dirty="0">
              <a:solidFill>
                <a:schemeClr val="bg1"/>
              </a:solidFill>
              <a:latin typeface="+mn-lt"/>
              <a:cs typeface="Segoe UI" panose="020B0502040204020203" pitchFamily="34" charset="0"/>
            </a:rPr>
            <a:t>Handling Outliers</a:t>
          </a:r>
          <a:endParaRPr lang="en-IN" sz="1200" b="1" dirty="0">
            <a:solidFill>
              <a:schemeClr val="bg1"/>
            </a:solidFill>
            <a:latin typeface="+mn-lt"/>
            <a:cs typeface="Segoe UI" panose="020B0502040204020203" pitchFamily="34" charset="0"/>
          </a:endParaRPr>
        </a:p>
      </dgm:t>
    </dgm:pt>
    <dgm:pt modelId="{BE505695-EA05-435E-B1EE-2C4D93DBBFCF}" type="parTrans" cxnId="{824823D4-B345-4909-834B-2F633C58B09C}">
      <dgm:prSet/>
      <dgm:spPr/>
      <dgm:t>
        <a:bodyPr/>
        <a:lstStyle/>
        <a:p>
          <a:endParaRPr lang="en-IN">
            <a:solidFill>
              <a:schemeClr val="tx1"/>
            </a:solidFill>
            <a:latin typeface="+mn-lt"/>
          </a:endParaRPr>
        </a:p>
      </dgm:t>
    </dgm:pt>
    <dgm:pt modelId="{3103BA43-EA09-4831-A6B5-E89F412B2F78}" type="sibTrans" cxnId="{824823D4-B345-4909-834B-2F633C58B09C}">
      <dgm:prSet/>
      <dgm:spPr/>
      <dgm:t>
        <a:bodyPr/>
        <a:lstStyle/>
        <a:p>
          <a:endParaRPr lang="en-IN">
            <a:solidFill>
              <a:schemeClr val="tx1"/>
            </a:solidFill>
            <a:latin typeface="+mn-lt"/>
          </a:endParaRPr>
        </a:p>
      </dgm:t>
    </dgm:pt>
    <dgm:pt modelId="{CD88C7F3-8170-4E07-A81B-3575BEDBA6BC}">
      <dgm:prSet phldrT="[Text]" custT="1"/>
      <dgm:spPr/>
      <dgm:t>
        <a:bodyPr/>
        <a:lstStyle/>
        <a:p>
          <a:r>
            <a:rPr lang="en-US" sz="1000" b="1" i="0" dirty="0">
              <a:solidFill>
                <a:schemeClr val="tx1"/>
              </a:solidFill>
              <a:latin typeface="+mn-lt"/>
            </a:rPr>
            <a:t>Summary Statistics for Categorical Variables</a:t>
          </a:r>
          <a:endParaRPr lang="en-IN" sz="1000" dirty="0">
            <a:solidFill>
              <a:schemeClr val="tx1"/>
            </a:solidFill>
            <a:latin typeface="+mn-lt"/>
          </a:endParaRPr>
        </a:p>
      </dgm:t>
    </dgm:pt>
    <dgm:pt modelId="{6452BF86-1791-4617-BCDB-9D3B52BBAA37}" type="parTrans" cxnId="{2092F28E-987C-42E1-B766-2F7AF1D73400}">
      <dgm:prSet/>
      <dgm:spPr/>
      <dgm:t>
        <a:bodyPr/>
        <a:lstStyle/>
        <a:p>
          <a:endParaRPr lang="en-IN">
            <a:solidFill>
              <a:schemeClr val="tx1"/>
            </a:solidFill>
            <a:latin typeface="+mn-lt"/>
          </a:endParaRPr>
        </a:p>
      </dgm:t>
    </dgm:pt>
    <dgm:pt modelId="{AB7C7FD3-8347-4C2F-9A27-7ABEE2D03997}" type="sibTrans" cxnId="{2092F28E-987C-42E1-B766-2F7AF1D73400}">
      <dgm:prSet/>
      <dgm:spPr/>
      <dgm:t>
        <a:bodyPr/>
        <a:lstStyle/>
        <a:p>
          <a:endParaRPr lang="en-IN">
            <a:solidFill>
              <a:schemeClr val="tx1"/>
            </a:solidFill>
            <a:latin typeface="+mn-lt"/>
          </a:endParaRPr>
        </a:p>
      </dgm:t>
    </dgm:pt>
    <dgm:pt modelId="{B6B5B006-5D02-41B1-9DE3-288A515DCDE9}">
      <dgm:prSet phldrT="[Text]" custT="1"/>
      <dgm:spPr/>
      <dgm:t>
        <a:bodyPr/>
        <a:lstStyle/>
        <a:p>
          <a:r>
            <a:rPr lang="en-US" sz="1000" b="1" dirty="0">
              <a:solidFill>
                <a:schemeClr val="tx1"/>
              </a:solidFill>
              <a:latin typeface="+mn-lt"/>
            </a:rPr>
            <a:t>Visualizing Numeric columns</a:t>
          </a:r>
          <a:endParaRPr lang="en-IN" sz="1000" b="1" dirty="0">
            <a:solidFill>
              <a:schemeClr val="tx1"/>
            </a:solidFill>
            <a:latin typeface="+mn-lt"/>
          </a:endParaRPr>
        </a:p>
      </dgm:t>
    </dgm:pt>
    <dgm:pt modelId="{6B3B8DFC-D3CB-47AF-A967-79DF4FAC9E3D}" type="sibTrans" cxnId="{966B2978-0518-4354-B451-814609ED6C6B}">
      <dgm:prSet/>
      <dgm:spPr/>
      <dgm:t>
        <a:bodyPr/>
        <a:lstStyle/>
        <a:p>
          <a:endParaRPr lang="en-IN">
            <a:solidFill>
              <a:schemeClr val="tx1"/>
            </a:solidFill>
            <a:latin typeface="+mn-lt"/>
          </a:endParaRPr>
        </a:p>
      </dgm:t>
    </dgm:pt>
    <dgm:pt modelId="{B403643E-CE1E-41DB-B6C9-653414A9C6AA}" type="parTrans" cxnId="{966B2978-0518-4354-B451-814609ED6C6B}">
      <dgm:prSet/>
      <dgm:spPr/>
      <dgm:t>
        <a:bodyPr/>
        <a:lstStyle/>
        <a:p>
          <a:endParaRPr lang="en-IN">
            <a:solidFill>
              <a:schemeClr val="tx1"/>
            </a:solidFill>
            <a:latin typeface="+mn-lt"/>
          </a:endParaRPr>
        </a:p>
      </dgm:t>
    </dgm:pt>
    <dgm:pt modelId="{9B232B1D-C379-41D0-9902-46D81C4F9949}">
      <dgm:prSet custT="1"/>
      <dgm:spPr/>
      <dgm:t>
        <a:bodyPr/>
        <a:lstStyle/>
        <a:p>
          <a:r>
            <a:rPr lang="en-US" sz="1000" b="1" dirty="0">
              <a:solidFill>
                <a:schemeClr val="tx1"/>
              </a:solidFill>
              <a:latin typeface="+mn-lt"/>
            </a:rPr>
            <a:t>Visualizing outliers with Box Plot</a:t>
          </a:r>
          <a:endParaRPr lang="en-IN" sz="1000" b="1" dirty="0">
            <a:solidFill>
              <a:schemeClr val="tx1"/>
            </a:solidFill>
            <a:latin typeface="+mn-lt"/>
          </a:endParaRPr>
        </a:p>
      </dgm:t>
    </dgm:pt>
    <dgm:pt modelId="{5F829E64-7EDC-4C36-A273-A2B84B377D4D}" type="parTrans" cxnId="{7946F183-DA6C-4508-BC04-9C40399E65F4}">
      <dgm:prSet/>
      <dgm:spPr/>
      <dgm:t>
        <a:bodyPr/>
        <a:lstStyle/>
        <a:p>
          <a:endParaRPr lang="en-IN">
            <a:solidFill>
              <a:schemeClr val="tx1"/>
            </a:solidFill>
            <a:latin typeface="+mn-lt"/>
          </a:endParaRPr>
        </a:p>
      </dgm:t>
    </dgm:pt>
    <dgm:pt modelId="{4CE96F16-76D5-4671-ADF6-2E624F7C2240}" type="sibTrans" cxnId="{7946F183-DA6C-4508-BC04-9C40399E65F4}">
      <dgm:prSet/>
      <dgm:spPr/>
      <dgm:t>
        <a:bodyPr/>
        <a:lstStyle/>
        <a:p>
          <a:endParaRPr lang="en-IN">
            <a:solidFill>
              <a:schemeClr val="tx1"/>
            </a:solidFill>
            <a:latin typeface="+mn-lt"/>
          </a:endParaRPr>
        </a:p>
      </dgm:t>
    </dgm:pt>
    <dgm:pt modelId="{80EAC233-88EB-4CA3-8FB8-4B282ED3A2EC}">
      <dgm:prSet custT="1"/>
      <dgm:spPr/>
      <dgm:t>
        <a:bodyPr/>
        <a:lstStyle/>
        <a:p>
          <a:r>
            <a:rPr lang="en-US" sz="1000" b="1" dirty="0">
              <a:solidFill>
                <a:schemeClr val="tx1"/>
              </a:solidFill>
              <a:latin typeface="+mn-lt"/>
            </a:rPr>
            <a:t>Removing </a:t>
          </a:r>
          <a:r>
            <a:rPr lang="en-US" sz="1000" b="1" dirty="0">
              <a:solidFill>
                <a:schemeClr val="tx1"/>
              </a:solidFill>
              <a:latin typeface="+mn-lt"/>
              <a:cs typeface="Segoe UI" panose="020B0502040204020203" pitchFamily="34" charset="0"/>
            </a:rPr>
            <a:t>Outliers</a:t>
          </a:r>
          <a:endParaRPr lang="en-IN" sz="1000" b="1" dirty="0">
            <a:solidFill>
              <a:schemeClr val="tx1"/>
            </a:solidFill>
            <a:latin typeface="+mn-lt"/>
            <a:cs typeface="Segoe UI" panose="020B0502040204020203" pitchFamily="34" charset="0"/>
          </a:endParaRPr>
        </a:p>
      </dgm:t>
    </dgm:pt>
    <dgm:pt modelId="{6F8EB2AF-359B-4305-9824-6008AF191222}" type="parTrans" cxnId="{82B3CA2F-7D88-470F-B958-26C8C9CA2D3F}">
      <dgm:prSet/>
      <dgm:spPr/>
      <dgm:t>
        <a:bodyPr/>
        <a:lstStyle/>
        <a:p>
          <a:endParaRPr lang="en-IN">
            <a:solidFill>
              <a:schemeClr val="tx1"/>
            </a:solidFill>
            <a:latin typeface="+mn-lt"/>
          </a:endParaRPr>
        </a:p>
      </dgm:t>
    </dgm:pt>
    <dgm:pt modelId="{FE8FC1A2-B080-4E64-9B77-7BEC3913AC2B}" type="sibTrans" cxnId="{82B3CA2F-7D88-470F-B958-26C8C9CA2D3F}">
      <dgm:prSet/>
      <dgm:spPr/>
      <dgm:t>
        <a:bodyPr/>
        <a:lstStyle/>
        <a:p>
          <a:endParaRPr lang="en-IN">
            <a:solidFill>
              <a:schemeClr val="tx1"/>
            </a:solidFill>
            <a:latin typeface="+mn-lt"/>
          </a:endParaRPr>
        </a:p>
      </dgm:t>
    </dgm:pt>
    <dgm:pt modelId="{7249A72B-E8C1-4666-8F5F-06C0F1BEBE19}">
      <dgm:prSet custT="1"/>
      <dgm:spPr>
        <a:solidFill>
          <a:schemeClr val="accent1">
            <a:lumMod val="50000"/>
          </a:schemeClr>
        </a:solidFill>
      </dgm:spPr>
      <dgm:t>
        <a:bodyPr/>
        <a:lstStyle/>
        <a:p>
          <a:r>
            <a:rPr lang="en-US" sz="1200" b="1" i="0" dirty="0"/>
            <a:t>Model Building</a:t>
          </a:r>
          <a:endParaRPr lang="en-IN" sz="1200" dirty="0">
            <a:solidFill>
              <a:schemeClr val="tx1"/>
            </a:solidFill>
            <a:latin typeface="+mn-lt"/>
          </a:endParaRPr>
        </a:p>
      </dgm:t>
    </dgm:pt>
    <dgm:pt modelId="{8144C3FA-AD0C-42E3-A38F-301B90E0E875}" type="parTrans" cxnId="{6C48CADB-E9E5-4A7E-8F56-6D96424962C1}">
      <dgm:prSet/>
      <dgm:spPr/>
      <dgm:t>
        <a:bodyPr/>
        <a:lstStyle/>
        <a:p>
          <a:endParaRPr lang="en-IN">
            <a:solidFill>
              <a:schemeClr val="tx1"/>
            </a:solidFill>
            <a:latin typeface="+mn-lt"/>
          </a:endParaRPr>
        </a:p>
      </dgm:t>
    </dgm:pt>
    <dgm:pt modelId="{43A8316C-2108-4F43-9A79-BC3DC3F02704}" type="sibTrans" cxnId="{6C48CADB-E9E5-4A7E-8F56-6D96424962C1}">
      <dgm:prSet/>
      <dgm:spPr/>
      <dgm:t>
        <a:bodyPr/>
        <a:lstStyle/>
        <a:p>
          <a:endParaRPr lang="en-IN">
            <a:solidFill>
              <a:schemeClr val="tx1"/>
            </a:solidFill>
            <a:latin typeface="+mn-lt"/>
          </a:endParaRPr>
        </a:p>
      </dgm:t>
    </dgm:pt>
    <dgm:pt modelId="{D5F5C39E-79FB-49E5-B402-F2104F1A4A7E}">
      <dgm:prSet custT="1"/>
      <dgm:spPr/>
      <dgm:t>
        <a:bodyPr/>
        <a:lstStyle/>
        <a:p>
          <a:r>
            <a:rPr lang="en-US" sz="1000" b="1" i="0" dirty="0">
              <a:solidFill>
                <a:schemeClr val="tx1"/>
              </a:solidFill>
              <a:latin typeface="+mn-lt"/>
            </a:rPr>
            <a:t>Handle Noisy Data</a:t>
          </a:r>
          <a:endParaRPr lang="en-US" sz="1000" dirty="0">
            <a:solidFill>
              <a:schemeClr val="tx1"/>
            </a:solidFill>
            <a:latin typeface="+mn-lt"/>
          </a:endParaRPr>
        </a:p>
      </dgm:t>
    </dgm:pt>
    <dgm:pt modelId="{21BAD422-F0EF-4FBB-B1A7-1B48F84D9601}" type="parTrans" cxnId="{5E1E66D2-87C9-463F-80E9-553C5E4647F2}">
      <dgm:prSet/>
      <dgm:spPr/>
      <dgm:t>
        <a:bodyPr/>
        <a:lstStyle/>
        <a:p>
          <a:endParaRPr lang="en-US">
            <a:solidFill>
              <a:schemeClr val="tx1"/>
            </a:solidFill>
            <a:latin typeface="+mn-lt"/>
          </a:endParaRPr>
        </a:p>
      </dgm:t>
    </dgm:pt>
    <dgm:pt modelId="{4B153F7B-47FE-438C-9E47-18E17B8316D3}" type="sibTrans" cxnId="{5E1E66D2-87C9-463F-80E9-553C5E4647F2}">
      <dgm:prSet/>
      <dgm:spPr/>
      <dgm:t>
        <a:bodyPr/>
        <a:lstStyle/>
        <a:p>
          <a:endParaRPr lang="en-US">
            <a:solidFill>
              <a:schemeClr val="tx1"/>
            </a:solidFill>
            <a:latin typeface="+mn-lt"/>
          </a:endParaRPr>
        </a:p>
      </dgm:t>
    </dgm:pt>
    <dgm:pt modelId="{58C3DCF1-6809-4358-BDC0-B4C8CCCFA28C}">
      <dgm:prSet custT="1"/>
      <dgm:spPr/>
      <dgm:t>
        <a:bodyPr/>
        <a:lstStyle/>
        <a:p>
          <a:r>
            <a:rPr lang="en-US" sz="1000" b="1" i="0" dirty="0">
              <a:solidFill>
                <a:schemeClr val="tx1"/>
              </a:solidFill>
              <a:latin typeface="+mn-lt"/>
            </a:rPr>
            <a:t>Handle Missing Values</a:t>
          </a:r>
          <a:endParaRPr lang="en-US" sz="1000" dirty="0">
            <a:solidFill>
              <a:schemeClr val="tx1"/>
            </a:solidFill>
            <a:latin typeface="+mn-lt"/>
          </a:endParaRPr>
        </a:p>
      </dgm:t>
    </dgm:pt>
    <dgm:pt modelId="{0BE60D98-F5ED-471D-BD47-3264E1A12D21}" type="parTrans" cxnId="{FCE02B21-F4DA-4949-9730-010C86BD5F7C}">
      <dgm:prSet/>
      <dgm:spPr/>
      <dgm:t>
        <a:bodyPr/>
        <a:lstStyle/>
        <a:p>
          <a:endParaRPr lang="en-US">
            <a:solidFill>
              <a:schemeClr val="tx1"/>
            </a:solidFill>
            <a:latin typeface="+mn-lt"/>
          </a:endParaRPr>
        </a:p>
      </dgm:t>
    </dgm:pt>
    <dgm:pt modelId="{991B9AF3-0FBA-46B5-B7A8-BD14A2854B76}" type="sibTrans" cxnId="{FCE02B21-F4DA-4949-9730-010C86BD5F7C}">
      <dgm:prSet/>
      <dgm:spPr/>
      <dgm:t>
        <a:bodyPr/>
        <a:lstStyle/>
        <a:p>
          <a:endParaRPr lang="en-US">
            <a:solidFill>
              <a:schemeClr val="tx1"/>
            </a:solidFill>
            <a:latin typeface="+mn-lt"/>
          </a:endParaRPr>
        </a:p>
      </dgm:t>
    </dgm:pt>
    <dgm:pt modelId="{F818642D-5A14-4209-8815-B49A8DE1AA23}">
      <dgm:prSet custT="1"/>
      <dgm:spPr/>
      <dgm:t>
        <a:bodyPr/>
        <a:lstStyle/>
        <a:p>
          <a:r>
            <a:rPr lang="en-US" sz="1000" b="1" i="0" dirty="0">
              <a:solidFill>
                <a:schemeClr val="tx1"/>
              </a:solidFill>
              <a:latin typeface="+mn-lt"/>
            </a:rPr>
            <a:t>Encode Categorical Variables</a:t>
          </a:r>
          <a:endParaRPr lang="en-US" sz="1000" dirty="0">
            <a:solidFill>
              <a:schemeClr val="tx1"/>
            </a:solidFill>
            <a:latin typeface="+mn-lt"/>
          </a:endParaRPr>
        </a:p>
      </dgm:t>
    </dgm:pt>
    <dgm:pt modelId="{17357C65-E7C3-4A1C-9144-1E6AA80EAF9B}" type="parTrans" cxnId="{FABE5DE4-E30B-4384-8E17-B765CF678CF4}">
      <dgm:prSet/>
      <dgm:spPr/>
      <dgm:t>
        <a:bodyPr/>
        <a:lstStyle/>
        <a:p>
          <a:endParaRPr lang="en-US">
            <a:solidFill>
              <a:schemeClr val="tx1"/>
            </a:solidFill>
            <a:latin typeface="+mn-lt"/>
          </a:endParaRPr>
        </a:p>
      </dgm:t>
    </dgm:pt>
    <dgm:pt modelId="{86DDE2CE-DAC9-4271-85EB-E75A80BA8A6F}" type="sibTrans" cxnId="{FABE5DE4-E30B-4384-8E17-B765CF678CF4}">
      <dgm:prSet/>
      <dgm:spPr/>
      <dgm:t>
        <a:bodyPr/>
        <a:lstStyle/>
        <a:p>
          <a:endParaRPr lang="en-US">
            <a:solidFill>
              <a:schemeClr val="tx1"/>
            </a:solidFill>
            <a:latin typeface="+mn-lt"/>
          </a:endParaRPr>
        </a:p>
      </dgm:t>
    </dgm:pt>
    <dgm:pt modelId="{FBD7B01B-4757-4A4C-A402-7DD395DF8188}" type="pres">
      <dgm:prSet presAssocID="{60A282AE-92EB-4106-A32C-8C9C9BB31405}" presName="diagram" presStyleCnt="0">
        <dgm:presLayoutVars>
          <dgm:chPref val="1"/>
          <dgm:dir/>
          <dgm:animOne val="branch"/>
          <dgm:animLvl val="lvl"/>
          <dgm:resizeHandles/>
        </dgm:presLayoutVars>
      </dgm:prSet>
      <dgm:spPr/>
    </dgm:pt>
    <dgm:pt modelId="{6AF4E7C0-1AD0-4203-B129-A5FF5A2FED4D}" type="pres">
      <dgm:prSet presAssocID="{9506F84C-039B-4E46-B39D-E4CCB95007D4}" presName="root" presStyleCnt="0"/>
      <dgm:spPr/>
    </dgm:pt>
    <dgm:pt modelId="{63253B39-EFDB-4C25-ACC3-B11755D7999D}" type="pres">
      <dgm:prSet presAssocID="{9506F84C-039B-4E46-B39D-E4CCB95007D4}" presName="rootComposite" presStyleCnt="0"/>
      <dgm:spPr/>
    </dgm:pt>
    <dgm:pt modelId="{8D011B89-E11C-44F5-AA1E-92F1DB47DA39}" type="pres">
      <dgm:prSet presAssocID="{9506F84C-039B-4E46-B39D-E4CCB95007D4}" presName="rootText" presStyleLbl="node1" presStyleIdx="0" presStyleCnt="5"/>
      <dgm:spPr/>
    </dgm:pt>
    <dgm:pt modelId="{39F44398-6D2A-4783-9117-C6A3B7A4D4C2}" type="pres">
      <dgm:prSet presAssocID="{9506F84C-039B-4E46-B39D-E4CCB95007D4}" presName="rootConnector" presStyleLbl="node1" presStyleIdx="0" presStyleCnt="5"/>
      <dgm:spPr/>
    </dgm:pt>
    <dgm:pt modelId="{A74C5EFF-020D-41A1-A57A-63C055F722E5}" type="pres">
      <dgm:prSet presAssocID="{9506F84C-039B-4E46-B39D-E4CCB95007D4}" presName="childShape" presStyleCnt="0"/>
      <dgm:spPr/>
    </dgm:pt>
    <dgm:pt modelId="{9755A9D5-5CE4-4D27-9E38-907F57588239}" type="pres">
      <dgm:prSet presAssocID="{51AA32EF-D76C-43FA-A5A6-F153CCDD9AAD}" presName="Name13" presStyleLbl="parChTrans1D2" presStyleIdx="0" presStyleCnt="12"/>
      <dgm:spPr/>
    </dgm:pt>
    <dgm:pt modelId="{4B52C7D0-F93F-43EB-B6B1-05AE8F3A7FD1}" type="pres">
      <dgm:prSet presAssocID="{9D25B96C-0DB6-4458-A5E3-10A1FB2AF27C}" presName="childText" presStyleLbl="bgAcc1" presStyleIdx="0" presStyleCnt="12">
        <dgm:presLayoutVars>
          <dgm:bulletEnabled val="1"/>
        </dgm:presLayoutVars>
      </dgm:prSet>
      <dgm:spPr/>
    </dgm:pt>
    <dgm:pt modelId="{6A470229-B780-4F05-8319-7CAB7B4A9122}" type="pres">
      <dgm:prSet presAssocID="{E5427FE1-6A6D-4389-AE15-A57C0D37CCDE}" presName="Name13" presStyleLbl="parChTrans1D2" presStyleIdx="1" presStyleCnt="12"/>
      <dgm:spPr/>
    </dgm:pt>
    <dgm:pt modelId="{54383802-1288-4BB8-A3D1-F1DF0AC815EC}" type="pres">
      <dgm:prSet presAssocID="{3F8B2365-18C1-4F4A-BFC0-02963C9AB9A8}" presName="childText" presStyleLbl="bgAcc1" presStyleIdx="1" presStyleCnt="12">
        <dgm:presLayoutVars>
          <dgm:bulletEnabled val="1"/>
        </dgm:presLayoutVars>
      </dgm:prSet>
      <dgm:spPr/>
    </dgm:pt>
    <dgm:pt modelId="{7774F4BB-1A06-42DB-B337-16CCB98F7516}" type="pres">
      <dgm:prSet presAssocID="{6452BF86-1791-4617-BCDB-9D3B52BBAA37}" presName="Name13" presStyleLbl="parChTrans1D2" presStyleIdx="2" presStyleCnt="12"/>
      <dgm:spPr/>
    </dgm:pt>
    <dgm:pt modelId="{59DA465F-8C52-41F3-BC63-E3ECE0F0C0B5}" type="pres">
      <dgm:prSet presAssocID="{CD88C7F3-8170-4E07-A81B-3575BEDBA6BC}" presName="childText" presStyleLbl="bgAcc1" presStyleIdx="2" presStyleCnt="12" custLinFactNeighborX="0">
        <dgm:presLayoutVars>
          <dgm:bulletEnabled val="1"/>
        </dgm:presLayoutVars>
      </dgm:prSet>
      <dgm:spPr/>
    </dgm:pt>
    <dgm:pt modelId="{74ABFE43-CE34-4EBB-816A-F470652B4912}" type="pres">
      <dgm:prSet presAssocID="{98A568DB-1DCD-44E2-9BA9-99C50B2F0616}" presName="Name13" presStyleLbl="parChTrans1D2" presStyleIdx="3" presStyleCnt="12"/>
      <dgm:spPr/>
    </dgm:pt>
    <dgm:pt modelId="{A7EB9887-AD31-4854-BE58-12558DDC7A4B}" type="pres">
      <dgm:prSet presAssocID="{1C1C1DB3-DEF5-4BF4-8806-92FE7E6A7714}" presName="childText" presStyleLbl="bgAcc1" presStyleIdx="3" presStyleCnt="12" custLinFactNeighborX="2238" custLinFactNeighborY="-1210">
        <dgm:presLayoutVars>
          <dgm:bulletEnabled val="1"/>
        </dgm:presLayoutVars>
      </dgm:prSet>
      <dgm:spPr/>
    </dgm:pt>
    <dgm:pt modelId="{4C7A0D6E-44BD-4E49-90DB-73C5740AAAA4}" type="pres">
      <dgm:prSet presAssocID="{E42A5F79-5F8C-4A33-B5AE-5CF0729A9C60}" presName="root" presStyleCnt="0"/>
      <dgm:spPr/>
    </dgm:pt>
    <dgm:pt modelId="{8A66ED6F-F40F-4AB7-AC67-312D806114CF}" type="pres">
      <dgm:prSet presAssocID="{E42A5F79-5F8C-4A33-B5AE-5CF0729A9C60}" presName="rootComposite" presStyleCnt="0"/>
      <dgm:spPr/>
    </dgm:pt>
    <dgm:pt modelId="{DB7BD5C7-A738-4E97-B7D2-99E30D5294B7}" type="pres">
      <dgm:prSet presAssocID="{E42A5F79-5F8C-4A33-B5AE-5CF0729A9C60}" presName="rootText" presStyleLbl="node1" presStyleIdx="1" presStyleCnt="5"/>
      <dgm:spPr/>
    </dgm:pt>
    <dgm:pt modelId="{DEFE349C-2CF3-45C9-8A10-2C642C23CE4E}" type="pres">
      <dgm:prSet presAssocID="{E42A5F79-5F8C-4A33-B5AE-5CF0729A9C60}" presName="rootConnector" presStyleLbl="node1" presStyleIdx="1" presStyleCnt="5"/>
      <dgm:spPr/>
    </dgm:pt>
    <dgm:pt modelId="{E9C0138D-216A-41BE-8F29-96EC07D3F0C7}" type="pres">
      <dgm:prSet presAssocID="{E42A5F79-5F8C-4A33-B5AE-5CF0729A9C60}" presName="childShape" presStyleCnt="0"/>
      <dgm:spPr/>
    </dgm:pt>
    <dgm:pt modelId="{67F26661-6F8D-4898-A274-71C4BE5CD0D3}" type="pres">
      <dgm:prSet presAssocID="{6D2082AB-0417-4603-A9A2-16E11A90AFB2}" presName="Name13" presStyleLbl="parChTrans1D2" presStyleIdx="4" presStyleCnt="12"/>
      <dgm:spPr/>
    </dgm:pt>
    <dgm:pt modelId="{CA514A99-9E14-475F-8316-847FD42F90BF}" type="pres">
      <dgm:prSet presAssocID="{0F10118E-BDF2-4FB7-8D56-0E9A72B1D5C6}" presName="childText" presStyleLbl="bgAcc1" presStyleIdx="4" presStyleCnt="12" custScaleX="155927" custScaleY="293230">
        <dgm:presLayoutVars>
          <dgm:bulletEnabled val="1"/>
        </dgm:presLayoutVars>
      </dgm:prSet>
      <dgm:spPr/>
    </dgm:pt>
    <dgm:pt modelId="{416097D9-FD84-4EE5-A11F-B56509AB2621}" type="pres">
      <dgm:prSet presAssocID="{0BE60D98-F5ED-471D-BD47-3264E1A12D21}" presName="Name13" presStyleLbl="parChTrans1D2" presStyleIdx="5" presStyleCnt="12"/>
      <dgm:spPr/>
    </dgm:pt>
    <dgm:pt modelId="{983F0716-65C3-47BF-A00D-D1B5221D841A}" type="pres">
      <dgm:prSet presAssocID="{58C3DCF1-6809-4358-BDC0-B4C8CCCFA28C}" presName="childText" presStyleLbl="bgAcc1" presStyleIdx="5" presStyleCnt="12">
        <dgm:presLayoutVars>
          <dgm:bulletEnabled val="1"/>
        </dgm:presLayoutVars>
      </dgm:prSet>
      <dgm:spPr/>
    </dgm:pt>
    <dgm:pt modelId="{56186A21-9DCE-4D08-BDAD-D7F3BAC4ADDC}" type="pres">
      <dgm:prSet presAssocID="{21BAD422-F0EF-4FBB-B1A7-1B48F84D9601}" presName="Name13" presStyleLbl="parChTrans1D2" presStyleIdx="6" presStyleCnt="12"/>
      <dgm:spPr/>
    </dgm:pt>
    <dgm:pt modelId="{59AACBF9-0C52-41BE-97C5-682E83F19768}" type="pres">
      <dgm:prSet presAssocID="{D5F5C39E-79FB-49E5-B402-F2104F1A4A7E}" presName="childText" presStyleLbl="bgAcc1" presStyleIdx="6" presStyleCnt="12">
        <dgm:presLayoutVars>
          <dgm:bulletEnabled val="1"/>
        </dgm:presLayoutVars>
      </dgm:prSet>
      <dgm:spPr/>
    </dgm:pt>
    <dgm:pt modelId="{6F9316A5-D6AE-494B-AA33-9495F05F9224}" type="pres">
      <dgm:prSet presAssocID="{17357C65-E7C3-4A1C-9144-1E6AA80EAF9B}" presName="Name13" presStyleLbl="parChTrans1D2" presStyleIdx="7" presStyleCnt="12"/>
      <dgm:spPr/>
    </dgm:pt>
    <dgm:pt modelId="{5BF35F2B-2586-4883-A1A5-FFF309DDD3FE}" type="pres">
      <dgm:prSet presAssocID="{F818642D-5A14-4209-8815-B49A8DE1AA23}" presName="childText" presStyleLbl="bgAcc1" presStyleIdx="7" presStyleCnt="12">
        <dgm:presLayoutVars>
          <dgm:bulletEnabled val="1"/>
        </dgm:presLayoutVars>
      </dgm:prSet>
      <dgm:spPr/>
    </dgm:pt>
    <dgm:pt modelId="{36FA866A-594D-49BF-9AF5-E06B2E0AAF41}" type="pres">
      <dgm:prSet presAssocID="{6D1E5252-AB99-4B8D-A40C-BE3019989C55}" presName="root" presStyleCnt="0"/>
      <dgm:spPr/>
    </dgm:pt>
    <dgm:pt modelId="{F159BB7F-CFB6-4079-AA9F-5152B13F4E1E}" type="pres">
      <dgm:prSet presAssocID="{6D1E5252-AB99-4B8D-A40C-BE3019989C55}" presName="rootComposite" presStyleCnt="0"/>
      <dgm:spPr/>
    </dgm:pt>
    <dgm:pt modelId="{A42DE67B-BB3B-4066-A064-E3E3B7CE1471}" type="pres">
      <dgm:prSet presAssocID="{6D1E5252-AB99-4B8D-A40C-BE3019989C55}" presName="rootText" presStyleLbl="node1" presStyleIdx="2" presStyleCnt="5"/>
      <dgm:spPr/>
    </dgm:pt>
    <dgm:pt modelId="{75099795-2041-48D6-8BB9-D268138E442B}" type="pres">
      <dgm:prSet presAssocID="{6D1E5252-AB99-4B8D-A40C-BE3019989C55}" presName="rootConnector" presStyleLbl="node1" presStyleIdx="2" presStyleCnt="5"/>
      <dgm:spPr/>
    </dgm:pt>
    <dgm:pt modelId="{D65A1DC5-EBB0-4FAE-88A9-476D192666DA}" type="pres">
      <dgm:prSet presAssocID="{6D1E5252-AB99-4B8D-A40C-BE3019989C55}" presName="childShape" presStyleCnt="0"/>
      <dgm:spPr/>
    </dgm:pt>
    <dgm:pt modelId="{CE938DF9-2330-4F18-9514-DA3F40C56F36}" type="pres">
      <dgm:prSet presAssocID="{7EF94E24-7EA6-4C98-A59A-A7DFDF6B15B1}" presName="Name13" presStyleLbl="parChTrans1D2" presStyleIdx="8" presStyleCnt="12"/>
      <dgm:spPr/>
    </dgm:pt>
    <dgm:pt modelId="{D72CC17F-E2D4-46A3-9DDE-5C9693249BB7}" type="pres">
      <dgm:prSet presAssocID="{A3BB1BCA-FBF2-46BF-82FC-5CA6BFB27DC8}" presName="childText" presStyleLbl="bgAcc1" presStyleIdx="8" presStyleCnt="12" custLinFactNeighborX="14066" custLinFactNeighborY="-2501">
        <dgm:presLayoutVars>
          <dgm:bulletEnabled val="1"/>
        </dgm:presLayoutVars>
      </dgm:prSet>
      <dgm:spPr/>
    </dgm:pt>
    <dgm:pt modelId="{F5DD85CC-90BF-41E2-9D3E-08A5F9862223}" type="pres">
      <dgm:prSet presAssocID="{B403643E-CE1E-41DB-B6C9-653414A9C6AA}" presName="Name13" presStyleLbl="parChTrans1D2" presStyleIdx="9" presStyleCnt="12"/>
      <dgm:spPr/>
    </dgm:pt>
    <dgm:pt modelId="{13D99CC9-98B0-41B1-9EC2-023FDC05A388}" type="pres">
      <dgm:prSet presAssocID="{B6B5B006-5D02-41B1-9DE3-288A515DCDE9}" presName="childText" presStyleLbl="bgAcc1" presStyleIdx="9" presStyleCnt="12">
        <dgm:presLayoutVars>
          <dgm:bulletEnabled val="1"/>
        </dgm:presLayoutVars>
      </dgm:prSet>
      <dgm:spPr/>
    </dgm:pt>
    <dgm:pt modelId="{B0541AD4-A421-4D7B-916F-98BE9D504B20}" type="pres">
      <dgm:prSet presAssocID="{88944B67-AE60-4EA9-9890-48DFA7002EB1}" presName="root" presStyleCnt="0"/>
      <dgm:spPr/>
    </dgm:pt>
    <dgm:pt modelId="{5807AD0E-615E-495F-8D05-9EE91F745B5A}" type="pres">
      <dgm:prSet presAssocID="{88944B67-AE60-4EA9-9890-48DFA7002EB1}" presName="rootComposite" presStyleCnt="0"/>
      <dgm:spPr/>
    </dgm:pt>
    <dgm:pt modelId="{574D5461-2132-4A72-8B79-D0A3988CEC0A}" type="pres">
      <dgm:prSet presAssocID="{88944B67-AE60-4EA9-9890-48DFA7002EB1}" presName="rootText" presStyleLbl="node1" presStyleIdx="3" presStyleCnt="5"/>
      <dgm:spPr/>
    </dgm:pt>
    <dgm:pt modelId="{31422A4A-7336-468A-BED6-DB1A6E40C96C}" type="pres">
      <dgm:prSet presAssocID="{88944B67-AE60-4EA9-9890-48DFA7002EB1}" presName="rootConnector" presStyleLbl="node1" presStyleIdx="3" presStyleCnt="5"/>
      <dgm:spPr/>
    </dgm:pt>
    <dgm:pt modelId="{7FBE353D-454C-4690-BE9E-51312380338B}" type="pres">
      <dgm:prSet presAssocID="{88944B67-AE60-4EA9-9890-48DFA7002EB1}" presName="childShape" presStyleCnt="0"/>
      <dgm:spPr/>
    </dgm:pt>
    <dgm:pt modelId="{32895A20-C81C-4AB4-8ADA-DAA0664CB74E}" type="pres">
      <dgm:prSet presAssocID="{5F829E64-7EDC-4C36-A273-A2B84B377D4D}" presName="Name13" presStyleLbl="parChTrans1D2" presStyleIdx="10" presStyleCnt="12"/>
      <dgm:spPr/>
    </dgm:pt>
    <dgm:pt modelId="{863B6C7A-70DF-412F-80D0-06D837322EBC}" type="pres">
      <dgm:prSet presAssocID="{9B232B1D-C379-41D0-9902-46D81C4F9949}" presName="childText" presStyleLbl="bgAcc1" presStyleIdx="10" presStyleCnt="12">
        <dgm:presLayoutVars>
          <dgm:bulletEnabled val="1"/>
        </dgm:presLayoutVars>
      </dgm:prSet>
      <dgm:spPr/>
    </dgm:pt>
    <dgm:pt modelId="{BB1E5321-E136-4EF9-B95D-5BBD122DEA9A}" type="pres">
      <dgm:prSet presAssocID="{6F8EB2AF-359B-4305-9824-6008AF191222}" presName="Name13" presStyleLbl="parChTrans1D2" presStyleIdx="11" presStyleCnt="12"/>
      <dgm:spPr/>
    </dgm:pt>
    <dgm:pt modelId="{0A744DF9-3647-48CA-90E3-F9A09BC9411E}" type="pres">
      <dgm:prSet presAssocID="{80EAC233-88EB-4CA3-8FB8-4B282ED3A2EC}" presName="childText" presStyleLbl="bgAcc1" presStyleIdx="11" presStyleCnt="12">
        <dgm:presLayoutVars>
          <dgm:bulletEnabled val="1"/>
        </dgm:presLayoutVars>
      </dgm:prSet>
      <dgm:spPr/>
    </dgm:pt>
    <dgm:pt modelId="{56203A37-B0EC-4D01-8B94-1A39957C7A41}" type="pres">
      <dgm:prSet presAssocID="{7249A72B-E8C1-4666-8F5F-06C0F1BEBE19}" presName="root" presStyleCnt="0"/>
      <dgm:spPr/>
    </dgm:pt>
    <dgm:pt modelId="{C87C317A-CF38-4D30-AD28-579063165ED4}" type="pres">
      <dgm:prSet presAssocID="{7249A72B-E8C1-4666-8F5F-06C0F1BEBE19}" presName="rootComposite" presStyleCnt="0"/>
      <dgm:spPr/>
    </dgm:pt>
    <dgm:pt modelId="{30763BEF-9EFE-4EC3-8BEF-90A9A34BC463}" type="pres">
      <dgm:prSet presAssocID="{7249A72B-E8C1-4666-8F5F-06C0F1BEBE19}" presName="rootText" presStyleLbl="node1" presStyleIdx="4" presStyleCnt="5"/>
      <dgm:spPr/>
    </dgm:pt>
    <dgm:pt modelId="{C03519F4-6EB6-4989-81C5-33D434B6A0AF}" type="pres">
      <dgm:prSet presAssocID="{7249A72B-E8C1-4666-8F5F-06C0F1BEBE19}" presName="rootConnector" presStyleLbl="node1" presStyleIdx="4" presStyleCnt="5"/>
      <dgm:spPr/>
    </dgm:pt>
    <dgm:pt modelId="{32D18DF5-1985-4E0B-BA9E-D924EB9C944A}" type="pres">
      <dgm:prSet presAssocID="{7249A72B-E8C1-4666-8F5F-06C0F1BEBE19}" presName="childShape" presStyleCnt="0"/>
      <dgm:spPr/>
    </dgm:pt>
  </dgm:ptLst>
  <dgm:cxnLst>
    <dgm:cxn modelId="{F2039603-7137-4DAE-8DA7-F27AE199D689}" type="presOf" srcId="{9B232B1D-C379-41D0-9902-46D81C4F9949}" destId="{863B6C7A-70DF-412F-80D0-06D837322EBC}" srcOrd="0" destOrd="0" presId="urn:microsoft.com/office/officeart/2005/8/layout/hierarchy3"/>
    <dgm:cxn modelId="{9F534107-ECD1-42DE-B75D-641276381B34}" type="presOf" srcId="{0BE60D98-F5ED-471D-BD47-3264E1A12D21}" destId="{416097D9-FD84-4EE5-A11F-B56509AB2621}" srcOrd="0" destOrd="0" presId="urn:microsoft.com/office/officeart/2005/8/layout/hierarchy3"/>
    <dgm:cxn modelId="{CD1A490B-87DC-4984-AF4E-7A76BAEB6C1B}" type="presOf" srcId="{98A568DB-1DCD-44E2-9BA9-99C50B2F0616}" destId="{74ABFE43-CE34-4EBB-816A-F470652B4912}" srcOrd="0" destOrd="0" presId="urn:microsoft.com/office/officeart/2005/8/layout/hierarchy3"/>
    <dgm:cxn modelId="{8A126710-29B1-4F92-8EFD-7FCA647B8C38}" srcId="{9506F84C-039B-4E46-B39D-E4CCB95007D4}" destId="{3F8B2365-18C1-4F4A-BFC0-02963C9AB9A8}" srcOrd="1" destOrd="0" parTransId="{E5427FE1-6A6D-4389-AE15-A57C0D37CCDE}" sibTransId="{9262AF1E-71E9-40E6-BDC0-4BF45CCF4E94}"/>
    <dgm:cxn modelId="{65F8C61B-EB2C-48FC-848C-8CDF118B1395}" type="presOf" srcId="{6D1E5252-AB99-4B8D-A40C-BE3019989C55}" destId="{75099795-2041-48D6-8BB9-D268138E442B}" srcOrd="1" destOrd="0" presId="urn:microsoft.com/office/officeart/2005/8/layout/hierarchy3"/>
    <dgm:cxn modelId="{FFFA5320-7C77-417A-BD00-2E1F3633FF78}" type="presOf" srcId="{6F8EB2AF-359B-4305-9824-6008AF191222}" destId="{BB1E5321-E136-4EF9-B95D-5BBD122DEA9A}" srcOrd="0" destOrd="0" presId="urn:microsoft.com/office/officeart/2005/8/layout/hierarchy3"/>
    <dgm:cxn modelId="{FCE02B21-F4DA-4949-9730-010C86BD5F7C}" srcId="{E42A5F79-5F8C-4A33-B5AE-5CF0729A9C60}" destId="{58C3DCF1-6809-4358-BDC0-B4C8CCCFA28C}" srcOrd="1" destOrd="0" parTransId="{0BE60D98-F5ED-471D-BD47-3264E1A12D21}" sibTransId="{991B9AF3-0FBA-46B5-B7A8-BD14A2854B76}"/>
    <dgm:cxn modelId="{CABDC022-5572-48F4-A0A7-FF30BC2C9291}" type="presOf" srcId="{D5F5C39E-79FB-49E5-B402-F2104F1A4A7E}" destId="{59AACBF9-0C52-41BE-97C5-682E83F19768}" srcOrd="0" destOrd="0" presId="urn:microsoft.com/office/officeart/2005/8/layout/hierarchy3"/>
    <dgm:cxn modelId="{2C30DA2D-02A0-43FC-A7E1-41F78BD59FFE}" type="presOf" srcId="{CD88C7F3-8170-4E07-A81B-3575BEDBA6BC}" destId="{59DA465F-8C52-41F3-BC63-E3ECE0F0C0B5}" srcOrd="0" destOrd="0" presId="urn:microsoft.com/office/officeart/2005/8/layout/hierarchy3"/>
    <dgm:cxn modelId="{82B3CA2F-7D88-470F-B958-26C8C9CA2D3F}" srcId="{88944B67-AE60-4EA9-9890-48DFA7002EB1}" destId="{80EAC233-88EB-4CA3-8FB8-4B282ED3A2EC}" srcOrd="1" destOrd="0" parTransId="{6F8EB2AF-359B-4305-9824-6008AF191222}" sibTransId="{FE8FC1A2-B080-4E64-9B77-7BEC3913AC2B}"/>
    <dgm:cxn modelId="{E8AC823C-D46E-46D3-9378-BCA08A4B18EE}" type="presOf" srcId="{F818642D-5A14-4209-8815-B49A8DE1AA23}" destId="{5BF35F2B-2586-4883-A1A5-FFF309DDD3FE}" srcOrd="0" destOrd="0" presId="urn:microsoft.com/office/officeart/2005/8/layout/hierarchy3"/>
    <dgm:cxn modelId="{F2823D5E-AE76-4FD8-B51E-DE86F5713C11}" type="presOf" srcId="{88944B67-AE60-4EA9-9890-48DFA7002EB1}" destId="{31422A4A-7336-468A-BED6-DB1A6E40C96C}" srcOrd="1" destOrd="0" presId="urn:microsoft.com/office/officeart/2005/8/layout/hierarchy3"/>
    <dgm:cxn modelId="{F4046241-5B6F-4D4B-BE97-A10A55B1EAC8}" type="presOf" srcId="{88944B67-AE60-4EA9-9890-48DFA7002EB1}" destId="{574D5461-2132-4A72-8B79-D0A3988CEC0A}" srcOrd="0" destOrd="0" presId="urn:microsoft.com/office/officeart/2005/8/layout/hierarchy3"/>
    <dgm:cxn modelId="{1ED9A743-517C-4984-A171-9C9F232D4A0B}" type="presOf" srcId="{E5427FE1-6A6D-4389-AE15-A57C0D37CCDE}" destId="{6A470229-B780-4F05-8319-7CAB7B4A9122}" srcOrd="0" destOrd="0" presId="urn:microsoft.com/office/officeart/2005/8/layout/hierarchy3"/>
    <dgm:cxn modelId="{C9E52A45-0E2A-4E4A-B57F-C2BB07027226}" type="presOf" srcId="{9D25B96C-0DB6-4458-A5E3-10A1FB2AF27C}" destId="{4B52C7D0-F93F-43EB-B6B1-05AE8F3A7FD1}" srcOrd="0" destOrd="0" presId="urn:microsoft.com/office/officeart/2005/8/layout/hierarchy3"/>
    <dgm:cxn modelId="{0AAB956A-E8E3-43BD-B280-09AF843DE2AC}" type="presOf" srcId="{1C1C1DB3-DEF5-4BF4-8806-92FE7E6A7714}" destId="{A7EB9887-AD31-4854-BE58-12558DDC7A4B}" srcOrd="0" destOrd="0" presId="urn:microsoft.com/office/officeart/2005/8/layout/hierarchy3"/>
    <dgm:cxn modelId="{31F13C6C-E22D-47F5-80F5-DCEC9267B607}" type="presOf" srcId="{B6B5B006-5D02-41B1-9DE3-288A515DCDE9}" destId="{13D99CC9-98B0-41B1-9EC2-023FDC05A388}" srcOrd="0" destOrd="0" presId="urn:microsoft.com/office/officeart/2005/8/layout/hierarchy3"/>
    <dgm:cxn modelId="{D0C0DA53-0ADA-4726-8937-BCCEC6E9C36C}" srcId="{9506F84C-039B-4E46-B39D-E4CCB95007D4}" destId="{9D25B96C-0DB6-4458-A5E3-10A1FB2AF27C}" srcOrd="0" destOrd="0" parTransId="{51AA32EF-D76C-43FA-A5A6-F153CCDD9AAD}" sibTransId="{11471E96-7729-48B6-802A-7FFAA6962877}"/>
    <dgm:cxn modelId="{311BAB55-9936-4DF7-9916-D9ED9CFE4126}" type="presOf" srcId="{51AA32EF-D76C-43FA-A5A6-F153CCDD9AAD}" destId="{9755A9D5-5CE4-4D27-9E38-907F57588239}" srcOrd="0" destOrd="0" presId="urn:microsoft.com/office/officeart/2005/8/layout/hierarchy3"/>
    <dgm:cxn modelId="{9FFEB575-53E1-470F-8929-9DCFD9073E93}" type="presOf" srcId="{E42A5F79-5F8C-4A33-B5AE-5CF0729A9C60}" destId="{DB7BD5C7-A738-4E97-B7D2-99E30D5294B7}" srcOrd="0" destOrd="0" presId="urn:microsoft.com/office/officeart/2005/8/layout/hierarchy3"/>
    <dgm:cxn modelId="{966B2978-0518-4354-B451-814609ED6C6B}" srcId="{6D1E5252-AB99-4B8D-A40C-BE3019989C55}" destId="{B6B5B006-5D02-41B1-9DE3-288A515DCDE9}" srcOrd="1" destOrd="0" parTransId="{B403643E-CE1E-41DB-B6C9-653414A9C6AA}" sibTransId="{6B3B8DFC-D3CB-47AF-A967-79DF4FAC9E3D}"/>
    <dgm:cxn modelId="{7946F183-DA6C-4508-BC04-9C40399E65F4}" srcId="{88944B67-AE60-4EA9-9890-48DFA7002EB1}" destId="{9B232B1D-C379-41D0-9902-46D81C4F9949}" srcOrd="0" destOrd="0" parTransId="{5F829E64-7EDC-4C36-A273-A2B84B377D4D}" sibTransId="{4CE96F16-76D5-4671-ADF6-2E624F7C2240}"/>
    <dgm:cxn modelId="{EF2E6E86-4AD1-402C-96C7-321B97BD6E7D}" srcId="{60A282AE-92EB-4106-A32C-8C9C9BB31405}" destId="{9506F84C-039B-4E46-B39D-E4CCB95007D4}" srcOrd="0" destOrd="0" parTransId="{BE0774DB-90BF-4126-B3C1-ADF5897AE106}" sibTransId="{BE426558-85C6-4031-9550-59575B52D9D1}"/>
    <dgm:cxn modelId="{3E7C888B-A4CF-4362-AF26-850A84F1B12E}" type="presOf" srcId="{6D1E5252-AB99-4B8D-A40C-BE3019989C55}" destId="{A42DE67B-BB3B-4066-A064-E3E3B7CE1471}" srcOrd="0" destOrd="0" presId="urn:microsoft.com/office/officeart/2005/8/layout/hierarchy3"/>
    <dgm:cxn modelId="{F18E398D-778D-432B-9DE9-CE762D0E5D30}" type="presOf" srcId="{3F8B2365-18C1-4F4A-BFC0-02963C9AB9A8}" destId="{54383802-1288-4BB8-A3D1-F1DF0AC815EC}" srcOrd="0" destOrd="0" presId="urn:microsoft.com/office/officeart/2005/8/layout/hierarchy3"/>
    <dgm:cxn modelId="{2092F28E-987C-42E1-B766-2F7AF1D73400}" srcId="{9506F84C-039B-4E46-B39D-E4CCB95007D4}" destId="{CD88C7F3-8170-4E07-A81B-3575BEDBA6BC}" srcOrd="2" destOrd="0" parTransId="{6452BF86-1791-4617-BCDB-9D3B52BBAA37}" sibTransId="{AB7C7FD3-8347-4C2F-9A27-7ABEE2D03997}"/>
    <dgm:cxn modelId="{150D7C95-8108-43E0-9C6A-DBE1356897B0}" type="presOf" srcId="{17357C65-E7C3-4A1C-9144-1E6AA80EAF9B}" destId="{6F9316A5-D6AE-494B-AA33-9495F05F9224}" srcOrd="0" destOrd="0" presId="urn:microsoft.com/office/officeart/2005/8/layout/hierarchy3"/>
    <dgm:cxn modelId="{BFAAEEA2-E18B-40D7-9C05-4DDE309B6D83}" srcId="{60A282AE-92EB-4106-A32C-8C9C9BB31405}" destId="{E42A5F79-5F8C-4A33-B5AE-5CF0729A9C60}" srcOrd="1" destOrd="0" parTransId="{55162F40-075B-4E6C-B71E-DEBEDC2F17B7}" sibTransId="{ACE00B10-0E51-424E-BD24-6FBA98D221D8}"/>
    <dgm:cxn modelId="{0D9FDBA6-C2A1-4E35-A357-0A74B5A2140F}" srcId="{E42A5F79-5F8C-4A33-B5AE-5CF0729A9C60}" destId="{0F10118E-BDF2-4FB7-8D56-0E9A72B1D5C6}" srcOrd="0" destOrd="0" parTransId="{6D2082AB-0417-4603-A9A2-16E11A90AFB2}" sibTransId="{C5C92FA6-92BD-4CBF-80CC-0E83D04C75E7}"/>
    <dgm:cxn modelId="{26D80DB1-1C20-4845-847C-55359A3395A6}" type="presOf" srcId="{60A282AE-92EB-4106-A32C-8C9C9BB31405}" destId="{FBD7B01B-4757-4A4C-A402-7DD395DF8188}" srcOrd="0" destOrd="0" presId="urn:microsoft.com/office/officeart/2005/8/layout/hierarchy3"/>
    <dgm:cxn modelId="{8CBA35B1-0AE3-418D-9726-E77D7845BFFD}" srcId="{60A282AE-92EB-4106-A32C-8C9C9BB31405}" destId="{6D1E5252-AB99-4B8D-A40C-BE3019989C55}" srcOrd="2" destOrd="0" parTransId="{8A5F4186-509E-42DA-B61F-845B61BF8253}" sibTransId="{5584C58A-CDF1-43E9-9273-7A66CB2C8785}"/>
    <dgm:cxn modelId="{CAA69BB1-10C2-4AAC-AF8A-5F680784CE70}" type="presOf" srcId="{21BAD422-F0EF-4FBB-B1A7-1B48F84D9601}" destId="{56186A21-9DCE-4D08-BDAD-D7F3BAC4ADDC}" srcOrd="0" destOrd="0" presId="urn:microsoft.com/office/officeart/2005/8/layout/hierarchy3"/>
    <dgm:cxn modelId="{AC638FB5-0381-49F4-87B2-F063FECD88F0}" type="presOf" srcId="{0F10118E-BDF2-4FB7-8D56-0E9A72B1D5C6}" destId="{CA514A99-9E14-475F-8316-847FD42F90BF}" srcOrd="0" destOrd="0" presId="urn:microsoft.com/office/officeart/2005/8/layout/hierarchy3"/>
    <dgm:cxn modelId="{80D650BC-5138-458B-8C57-8F1868C25507}" type="presOf" srcId="{9506F84C-039B-4E46-B39D-E4CCB95007D4}" destId="{8D011B89-E11C-44F5-AA1E-92F1DB47DA39}" srcOrd="0" destOrd="0" presId="urn:microsoft.com/office/officeart/2005/8/layout/hierarchy3"/>
    <dgm:cxn modelId="{348168C4-9FD4-4504-9D23-17C10F4B3F3E}" srcId="{9506F84C-039B-4E46-B39D-E4CCB95007D4}" destId="{1C1C1DB3-DEF5-4BF4-8806-92FE7E6A7714}" srcOrd="3" destOrd="0" parTransId="{98A568DB-1DCD-44E2-9BA9-99C50B2F0616}" sibTransId="{B400E40A-8F2D-4C11-8D5D-B0549D116D75}"/>
    <dgm:cxn modelId="{310A96CA-74EA-4BBF-A906-2E2A09A83912}" type="presOf" srcId="{7249A72B-E8C1-4666-8F5F-06C0F1BEBE19}" destId="{C03519F4-6EB6-4989-81C5-33D434B6A0AF}" srcOrd="1" destOrd="0" presId="urn:microsoft.com/office/officeart/2005/8/layout/hierarchy3"/>
    <dgm:cxn modelId="{39B842CF-CDFB-4EB7-A528-99470DDDB331}" type="presOf" srcId="{E42A5F79-5F8C-4A33-B5AE-5CF0729A9C60}" destId="{DEFE349C-2CF3-45C9-8A10-2C642C23CE4E}" srcOrd="1" destOrd="0" presId="urn:microsoft.com/office/officeart/2005/8/layout/hierarchy3"/>
    <dgm:cxn modelId="{0048C9CF-4A63-44FD-A288-AF53ECDDD857}" type="presOf" srcId="{B403643E-CE1E-41DB-B6C9-653414A9C6AA}" destId="{F5DD85CC-90BF-41E2-9D3E-08A5F9862223}" srcOrd="0" destOrd="0" presId="urn:microsoft.com/office/officeart/2005/8/layout/hierarchy3"/>
    <dgm:cxn modelId="{E1000AD0-5050-404E-A546-A6AD70958E1B}" type="presOf" srcId="{80EAC233-88EB-4CA3-8FB8-4B282ED3A2EC}" destId="{0A744DF9-3647-48CA-90E3-F9A09BC9411E}" srcOrd="0" destOrd="0" presId="urn:microsoft.com/office/officeart/2005/8/layout/hierarchy3"/>
    <dgm:cxn modelId="{A95164D1-8D9F-455D-A94F-2E77BF3CF117}" type="presOf" srcId="{6D2082AB-0417-4603-A9A2-16E11A90AFB2}" destId="{67F26661-6F8D-4898-A274-71C4BE5CD0D3}" srcOrd="0" destOrd="0" presId="urn:microsoft.com/office/officeart/2005/8/layout/hierarchy3"/>
    <dgm:cxn modelId="{5E1E66D2-87C9-463F-80E9-553C5E4647F2}" srcId="{E42A5F79-5F8C-4A33-B5AE-5CF0729A9C60}" destId="{D5F5C39E-79FB-49E5-B402-F2104F1A4A7E}" srcOrd="2" destOrd="0" parTransId="{21BAD422-F0EF-4FBB-B1A7-1B48F84D9601}" sibTransId="{4B153F7B-47FE-438C-9E47-18E17B8316D3}"/>
    <dgm:cxn modelId="{824823D4-B345-4909-834B-2F633C58B09C}" srcId="{60A282AE-92EB-4106-A32C-8C9C9BB31405}" destId="{88944B67-AE60-4EA9-9890-48DFA7002EB1}" srcOrd="3" destOrd="0" parTransId="{BE505695-EA05-435E-B1EE-2C4D93DBBFCF}" sibTransId="{3103BA43-EA09-4831-A6B5-E89F412B2F78}"/>
    <dgm:cxn modelId="{A4088FD7-BD6A-46CE-8810-D1BCA74F044A}" srcId="{6D1E5252-AB99-4B8D-A40C-BE3019989C55}" destId="{A3BB1BCA-FBF2-46BF-82FC-5CA6BFB27DC8}" srcOrd="0" destOrd="0" parTransId="{7EF94E24-7EA6-4C98-A59A-A7DFDF6B15B1}" sibTransId="{61C84B46-0E3C-4BF6-BE44-0FC490488195}"/>
    <dgm:cxn modelId="{6C48CADB-E9E5-4A7E-8F56-6D96424962C1}" srcId="{60A282AE-92EB-4106-A32C-8C9C9BB31405}" destId="{7249A72B-E8C1-4666-8F5F-06C0F1BEBE19}" srcOrd="4" destOrd="0" parTransId="{8144C3FA-AD0C-42E3-A38F-301B90E0E875}" sibTransId="{43A8316C-2108-4F43-9A79-BC3DC3F02704}"/>
    <dgm:cxn modelId="{FABE5DE4-E30B-4384-8E17-B765CF678CF4}" srcId="{E42A5F79-5F8C-4A33-B5AE-5CF0729A9C60}" destId="{F818642D-5A14-4209-8815-B49A8DE1AA23}" srcOrd="3" destOrd="0" parTransId="{17357C65-E7C3-4A1C-9144-1E6AA80EAF9B}" sibTransId="{86DDE2CE-DAC9-4271-85EB-E75A80BA8A6F}"/>
    <dgm:cxn modelId="{B8CC3FE5-60E7-4B11-B374-8B3540C96AB3}" type="presOf" srcId="{6452BF86-1791-4617-BCDB-9D3B52BBAA37}" destId="{7774F4BB-1A06-42DB-B337-16CCB98F7516}" srcOrd="0" destOrd="0" presId="urn:microsoft.com/office/officeart/2005/8/layout/hierarchy3"/>
    <dgm:cxn modelId="{6DEE1FEE-AB5C-4724-B27D-2E690A41BFF9}" type="presOf" srcId="{7249A72B-E8C1-4666-8F5F-06C0F1BEBE19}" destId="{30763BEF-9EFE-4EC3-8BEF-90A9A34BC463}" srcOrd="0" destOrd="0" presId="urn:microsoft.com/office/officeart/2005/8/layout/hierarchy3"/>
    <dgm:cxn modelId="{4C3F13EF-EF49-4EB5-8CC3-637B5CA39FCE}" type="presOf" srcId="{58C3DCF1-6809-4358-BDC0-B4C8CCCFA28C}" destId="{983F0716-65C3-47BF-A00D-D1B5221D841A}" srcOrd="0" destOrd="0" presId="urn:microsoft.com/office/officeart/2005/8/layout/hierarchy3"/>
    <dgm:cxn modelId="{CCC329EF-09C1-4385-BBD0-A5229ECC1DB7}" type="presOf" srcId="{A3BB1BCA-FBF2-46BF-82FC-5CA6BFB27DC8}" destId="{D72CC17F-E2D4-46A3-9DDE-5C9693249BB7}" srcOrd="0" destOrd="0" presId="urn:microsoft.com/office/officeart/2005/8/layout/hierarchy3"/>
    <dgm:cxn modelId="{9F488CF7-B5E4-4C63-8182-D2AD75FEC034}" type="presOf" srcId="{5F829E64-7EDC-4C36-A273-A2B84B377D4D}" destId="{32895A20-C81C-4AB4-8ADA-DAA0664CB74E}" srcOrd="0" destOrd="0" presId="urn:microsoft.com/office/officeart/2005/8/layout/hierarchy3"/>
    <dgm:cxn modelId="{FFB28BF9-DCC1-446B-8019-D4B56D4A4F00}" type="presOf" srcId="{7EF94E24-7EA6-4C98-A59A-A7DFDF6B15B1}" destId="{CE938DF9-2330-4F18-9514-DA3F40C56F36}" srcOrd="0" destOrd="0" presId="urn:microsoft.com/office/officeart/2005/8/layout/hierarchy3"/>
    <dgm:cxn modelId="{78CE26FC-C9EC-4548-B9A5-D6FE5D25F8BA}" type="presOf" srcId="{9506F84C-039B-4E46-B39D-E4CCB95007D4}" destId="{39F44398-6D2A-4783-9117-C6A3B7A4D4C2}" srcOrd="1" destOrd="0" presId="urn:microsoft.com/office/officeart/2005/8/layout/hierarchy3"/>
    <dgm:cxn modelId="{26C3F448-EC9D-45E3-96D9-93F2AF36F617}" type="presParOf" srcId="{FBD7B01B-4757-4A4C-A402-7DD395DF8188}" destId="{6AF4E7C0-1AD0-4203-B129-A5FF5A2FED4D}" srcOrd="0" destOrd="0" presId="urn:microsoft.com/office/officeart/2005/8/layout/hierarchy3"/>
    <dgm:cxn modelId="{F0C37ACA-2DA9-46DF-8B3F-A65756F63B51}" type="presParOf" srcId="{6AF4E7C0-1AD0-4203-B129-A5FF5A2FED4D}" destId="{63253B39-EFDB-4C25-ACC3-B11755D7999D}" srcOrd="0" destOrd="0" presId="urn:microsoft.com/office/officeart/2005/8/layout/hierarchy3"/>
    <dgm:cxn modelId="{CCC60918-0E4D-47E2-A355-7702CF5B2E8D}" type="presParOf" srcId="{63253B39-EFDB-4C25-ACC3-B11755D7999D}" destId="{8D011B89-E11C-44F5-AA1E-92F1DB47DA39}" srcOrd="0" destOrd="0" presId="urn:microsoft.com/office/officeart/2005/8/layout/hierarchy3"/>
    <dgm:cxn modelId="{F90ECB07-1571-4EE4-9013-23C2EC511FF3}" type="presParOf" srcId="{63253B39-EFDB-4C25-ACC3-B11755D7999D}" destId="{39F44398-6D2A-4783-9117-C6A3B7A4D4C2}" srcOrd="1" destOrd="0" presId="urn:microsoft.com/office/officeart/2005/8/layout/hierarchy3"/>
    <dgm:cxn modelId="{4976B751-1701-4AE5-8FE8-E77DAC74B13C}" type="presParOf" srcId="{6AF4E7C0-1AD0-4203-B129-A5FF5A2FED4D}" destId="{A74C5EFF-020D-41A1-A57A-63C055F722E5}" srcOrd="1" destOrd="0" presId="urn:microsoft.com/office/officeart/2005/8/layout/hierarchy3"/>
    <dgm:cxn modelId="{9C7B87AC-3044-4053-876E-DFC995C95006}" type="presParOf" srcId="{A74C5EFF-020D-41A1-A57A-63C055F722E5}" destId="{9755A9D5-5CE4-4D27-9E38-907F57588239}" srcOrd="0" destOrd="0" presId="urn:microsoft.com/office/officeart/2005/8/layout/hierarchy3"/>
    <dgm:cxn modelId="{52488D0A-ABE4-431B-96A7-8737F1183DEF}" type="presParOf" srcId="{A74C5EFF-020D-41A1-A57A-63C055F722E5}" destId="{4B52C7D0-F93F-43EB-B6B1-05AE8F3A7FD1}" srcOrd="1" destOrd="0" presId="urn:microsoft.com/office/officeart/2005/8/layout/hierarchy3"/>
    <dgm:cxn modelId="{BE445840-8476-4819-8F23-D2BDD9239435}" type="presParOf" srcId="{A74C5EFF-020D-41A1-A57A-63C055F722E5}" destId="{6A470229-B780-4F05-8319-7CAB7B4A9122}" srcOrd="2" destOrd="0" presId="urn:microsoft.com/office/officeart/2005/8/layout/hierarchy3"/>
    <dgm:cxn modelId="{E7A3B6B9-8489-45E5-A334-EC4683CD6B77}" type="presParOf" srcId="{A74C5EFF-020D-41A1-A57A-63C055F722E5}" destId="{54383802-1288-4BB8-A3D1-F1DF0AC815EC}" srcOrd="3" destOrd="0" presId="urn:microsoft.com/office/officeart/2005/8/layout/hierarchy3"/>
    <dgm:cxn modelId="{0294C4BA-7EFC-47CC-95EC-B69D9949F80E}" type="presParOf" srcId="{A74C5EFF-020D-41A1-A57A-63C055F722E5}" destId="{7774F4BB-1A06-42DB-B337-16CCB98F7516}" srcOrd="4" destOrd="0" presId="urn:microsoft.com/office/officeart/2005/8/layout/hierarchy3"/>
    <dgm:cxn modelId="{3C687535-9D15-4740-85E7-091E83CA315A}" type="presParOf" srcId="{A74C5EFF-020D-41A1-A57A-63C055F722E5}" destId="{59DA465F-8C52-41F3-BC63-E3ECE0F0C0B5}" srcOrd="5" destOrd="0" presId="urn:microsoft.com/office/officeart/2005/8/layout/hierarchy3"/>
    <dgm:cxn modelId="{704CAC09-CF52-4D14-B534-B74E141DA75B}" type="presParOf" srcId="{A74C5EFF-020D-41A1-A57A-63C055F722E5}" destId="{74ABFE43-CE34-4EBB-816A-F470652B4912}" srcOrd="6" destOrd="0" presId="urn:microsoft.com/office/officeart/2005/8/layout/hierarchy3"/>
    <dgm:cxn modelId="{E1CFCA7F-727A-4B2B-AE5A-ED1891BAFB71}" type="presParOf" srcId="{A74C5EFF-020D-41A1-A57A-63C055F722E5}" destId="{A7EB9887-AD31-4854-BE58-12558DDC7A4B}" srcOrd="7" destOrd="0" presId="urn:microsoft.com/office/officeart/2005/8/layout/hierarchy3"/>
    <dgm:cxn modelId="{E447D9E0-9452-4BB6-8C3A-733202D483F5}" type="presParOf" srcId="{FBD7B01B-4757-4A4C-A402-7DD395DF8188}" destId="{4C7A0D6E-44BD-4E49-90DB-73C5740AAAA4}" srcOrd="1" destOrd="0" presId="urn:microsoft.com/office/officeart/2005/8/layout/hierarchy3"/>
    <dgm:cxn modelId="{6E449258-FAF4-40A1-9342-41906F02A4DD}" type="presParOf" srcId="{4C7A0D6E-44BD-4E49-90DB-73C5740AAAA4}" destId="{8A66ED6F-F40F-4AB7-AC67-312D806114CF}" srcOrd="0" destOrd="0" presId="urn:microsoft.com/office/officeart/2005/8/layout/hierarchy3"/>
    <dgm:cxn modelId="{EA0A79CF-72CF-4A3C-97F5-AF7B1581541F}" type="presParOf" srcId="{8A66ED6F-F40F-4AB7-AC67-312D806114CF}" destId="{DB7BD5C7-A738-4E97-B7D2-99E30D5294B7}" srcOrd="0" destOrd="0" presId="urn:microsoft.com/office/officeart/2005/8/layout/hierarchy3"/>
    <dgm:cxn modelId="{404AEAEA-DDFF-4A9C-8A35-10700FDA5CAD}" type="presParOf" srcId="{8A66ED6F-F40F-4AB7-AC67-312D806114CF}" destId="{DEFE349C-2CF3-45C9-8A10-2C642C23CE4E}" srcOrd="1" destOrd="0" presId="urn:microsoft.com/office/officeart/2005/8/layout/hierarchy3"/>
    <dgm:cxn modelId="{56ADE7A7-6715-4C34-BB6E-79CEF1E3799C}" type="presParOf" srcId="{4C7A0D6E-44BD-4E49-90DB-73C5740AAAA4}" destId="{E9C0138D-216A-41BE-8F29-96EC07D3F0C7}" srcOrd="1" destOrd="0" presId="urn:microsoft.com/office/officeart/2005/8/layout/hierarchy3"/>
    <dgm:cxn modelId="{81FD914E-D138-4F8D-A1C9-34F6D9477A4D}" type="presParOf" srcId="{E9C0138D-216A-41BE-8F29-96EC07D3F0C7}" destId="{67F26661-6F8D-4898-A274-71C4BE5CD0D3}" srcOrd="0" destOrd="0" presId="urn:microsoft.com/office/officeart/2005/8/layout/hierarchy3"/>
    <dgm:cxn modelId="{093EE0BE-2D3A-4254-AD53-4B0EF8A29805}" type="presParOf" srcId="{E9C0138D-216A-41BE-8F29-96EC07D3F0C7}" destId="{CA514A99-9E14-475F-8316-847FD42F90BF}" srcOrd="1" destOrd="0" presId="urn:microsoft.com/office/officeart/2005/8/layout/hierarchy3"/>
    <dgm:cxn modelId="{C0669EED-15EB-4A45-AE78-72364AF85A9F}" type="presParOf" srcId="{E9C0138D-216A-41BE-8F29-96EC07D3F0C7}" destId="{416097D9-FD84-4EE5-A11F-B56509AB2621}" srcOrd="2" destOrd="0" presId="urn:microsoft.com/office/officeart/2005/8/layout/hierarchy3"/>
    <dgm:cxn modelId="{2EFCB93A-891B-4A70-AB5A-79CF50A438E4}" type="presParOf" srcId="{E9C0138D-216A-41BE-8F29-96EC07D3F0C7}" destId="{983F0716-65C3-47BF-A00D-D1B5221D841A}" srcOrd="3" destOrd="0" presId="urn:microsoft.com/office/officeart/2005/8/layout/hierarchy3"/>
    <dgm:cxn modelId="{2523EEC4-048B-4CF6-915C-670315A765A5}" type="presParOf" srcId="{E9C0138D-216A-41BE-8F29-96EC07D3F0C7}" destId="{56186A21-9DCE-4D08-BDAD-D7F3BAC4ADDC}" srcOrd="4" destOrd="0" presId="urn:microsoft.com/office/officeart/2005/8/layout/hierarchy3"/>
    <dgm:cxn modelId="{006E00E6-0F41-473F-A256-88E90B4AD0B2}" type="presParOf" srcId="{E9C0138D-216A-41BE-8F29-96EC07D3F0C7}" destId="{59AACBF9-0C52-41BE-97C5-682E83F19768}" srcOrd="5" destOrd="0" presId="urn:microsoft.com/office/officeart/2005/8/layout/hierarchy3"/>
    <dgm:cxn modelId="{059D6F3D-F8E3-46A8-BE8D-A6C686E14CD0}" type="presParOf" srcId="{E9C0138D-216A-41BE-8F29-96EC07D3F0C7}" destId="{6F9316A5-D6AE-494B-AA33-9495F05F9224}" srcOrd="6" destOrd="0" presId="urn:microsoft.com/office/officeart/2005/8/layout/hierarchy3"/>
    <dgm:cxn modelId="{8E37BAAD-A211-4E8D-958E-16E1E1B43F76}" type="presParOf" srcId="{E9C0138D-216A-41BE-8F29-96EC07D3F0C7}" destId="{5BF35F2B-2586-4883-A1A5-FFF309DDD3FE}" srcOrd="7" destOrd="0" presId="urn:microsoft.com/office/officeart/2005/8/layout/hierarchy3"/>
    <dgm:cxn modelId="{7DAC506A-69AB-4894-85CD-9F51AC658350}" type="presParOf" srcId="{FBD7B01B-4757-4A4C-A402-7DD395DF8188}" destId="{36FA866A-594D-49BF-9AF5-E06B2E0AAF41}" srcOrd="2" destOrd="0" presId="urn:microsoft.com/office/officeart/2005/8/layout/hierarchy3"/>
    <dgm:cxn modelId="{BF27CA28-404D-401A-ABDF-C89FEB26D309}" type="presParOf" srcId="{36FA866A-594D-49BF-9AF5-E06B2E0AAF41}" destId="{F159BB7F-CFB6-4079-AA9F-5152B13F4E1E}" srcOrd="0" destOrd="0" presId="urn:microsoft.com/office/officeart/2005/8/layout/hierarchy3"/>
    <dgm:cxn modelId="{68660815-BE19-4C13-979B-4332F4797464}" type="presParOf" srcId="{F159BB7F-CFB6-4079-AA9F-5152B13F4E1E}" destId="{A42DE67B-BB3B-4066-A064-E3E3B7CE1471}" srcOrd="0" destOrd="0" presId="urn:microsoft.com/office/officeart/2005/8/layout/hierarchy3"/>
    <dgm:cxn modelId="{E3D61E99-C675-49CE-AF28-47149533F3C7}" type="presParOf" srcId="{F159BB7F-CFB6-4079-AA9F-5152B13F4E1E}" destId="{75099795-2041-48D6-8BB9-D268138E442B}" srcOrd="1" destOrd="0" presId="urn:microsoft.com/office/officeart/2005/8/layout/hierarchy3"/>
    <dgm:cxn modelId="{B0A9E401-29AC-4DF5-8C79-FE63A8312EE3}" type="presParOf" srcId="{36FA866A-594D-49BF-9AF5-E06B2E0AAF41}" destId="{D65A1DC5-EBB0-4FAE-88A9-476D192666DA}" srcOrd="1" destOrd="0" presId="urn:microsoft.com/office/officeart/2005/8/layout/hierarchy3"/>
    <dgm:cxn modelId="{A88B9CF5-BCC0-407C-B814-6A6370F89838}" type="presParOf" srcId="{D65A1DC5-EBB0-4FAE-88A9-476D192666DA}" destId="{CE938DF9-2330-4F18-9514-DA3F40C56F36}" srcOrd="0" destOrd="0" presId="urn:microsoft.com/office/officeart/2005/8/layout/hierarchy3"/>
    <dgm:cxn modelId="{3267F46A-8B06-41C2-9F77-4E10CD0ED7B6}" type="presParOf" srcId="{D65A1DC5-EBB0-4FAE-88A9-476D192666DA}" destId="{D72CC17F-E2D4-46A3-9DDE-5C9693249BB7}" srcOrd="1" destOrd="0" presId="urn:microsoft.com/office/officeart/2005/8/layout/hierarchy3"/>
    <dgm:cxn modelId="{4B3BBF40-1E9A-43FC-8E66-9CDFAFF4D628}" type="presParOf" srcId="{D65A1DC5-EBB0-4FAE-88A9-476D192666DA}" destId="{F5DD85CC-90BF-41E2-9D3E-08A5F9862223}" srcOrd="2" destOrd="0" presId="urn:microsoft.com/office/officeart/2005/8/layout/hierarchy3"/>
    <dgm:cxn modelId="{F1254B01-B0AE-44F9-9A71-27952EC675F2}" type="presParOf" srcId="{D65A1DC5-EBB0-4FAE-88A9-476D192666DA}" destId="{13D99CC9-98B0-41B1-9EC2-023FDC05A388}" srcOrd="3" destOrd="0" presId="urn:microsoft.com/office/officeart/2005/8/layout/hierarchy3"/>
    <dgm:cxn modelId="{0972CDFF-5016-4B5C-9E3F-9D9648A177D4}" type="presParOf" srcId="{FBD7B01B-4757-4A4C-A402-7DD395DF8188}" destId="{B0541AD4-A421-4D7B-916F-98BE9D504B20}" srcOrd="3" destOrd="0" presId="urn:microsoft.com/office/officeart/2005/8/layout/hierarchy3"/>
    <dgm:cxn modelId="{26B932A4-4958-4233-942F-0D8BB32E786C}" type="presParOf" srcId="{B0541AD4-A421-4D7B-916F-98BE9D504B20}" destId="{5807AD0E-615E-495F-8D05-9EE91F745B5A}" srcOrd="0" destOrd="0" presId="urn:microsoft.com/office/officeart/2005/8/layout/hierarchy3"/>
    <dgm:cxn modelId="{85D3D881-7AAD-4893-AA27-7A9E8AD01E06}" type="presParOf" srcId="{5807AD0E-615E-495F-8D05-9EE91F745B5A}" destId="{574D5461-2132-4A72-8B79-D0A3988CEC0A}" srcOrd="0" destOrd="0" presId="urn:microsoft.com/office/officeart/2005/8/layout/hierarchy3"/>
    <dgm:cxn modelId="{9E4A8E1B-1C35-4EF7-92F5-B9E0A0DCB98D}" type="presParOf" srcId="{5807AD0E-615E-495F-8D05-9EE91F745B5A}" destId="{31422A4A-7336-468A-BED6-DB1A6E40C96C}" srcOrd="1" destOrd="0" presId="urn:microsoft.com/office/officeart/2005/8/layout/hierarchy3"/>
    <dgm:cxn modelId="{039C5906-E9CA-4154-B90E-8E02AA0905BB}" type="presParOf" srcId="{B0541AD4-A421-4D7B-916F-98BE9D504B20}" destId="{7FBE353D-454C-4690-BE9E-51312380338B}" srcOrd="1" destOrd="0" presId="urn:microsoft.com/office/officeart/2005/8/layout/hierarchy3"/>
    <dgm:cxn modelId="{61D0D5E4-1436-4C36-AA49-9F0919AB120C}" type="presParOf" srcId="{7FBE353D-454C-4690-BE9E-51312380338B}" destId="{32895A20-C81C-4AB4-8ADA-DAA0664CB74E}" srcOrd="0" destOrd="0" presId="urn:microsoft.com/office/officeart/2005/8/layout/hierarchy3"/>
    <dgm:cxn modelId="{79B4FD0D-FA22-4C08-ADFE-B7A353E4F973}" type="presParOf" srcId="{7FBE353D-454C-4690-BE9E-51312380338B}" destId="{863B6C7A-70DF-412F-80D0-06D837322EBC}" srcOrd="1" destOrd="0" presId="urn:microsoft.com/office/officeart/2005/8/layout/hierarchy3"/>
    <dgm:cxn modelId="{B05863A9-953E-4D14-B8E7-E5ED16CACEBE}" type="presParOf" srcId="{7FBE353D-454C-4690-BE9E-51312380338B}" destId="{BB1E5321-E136-4EF9-B95D-5BBD122DEA9A}" srcOrd="2" destOrd="0" presId="urn:microsoft.com/office/officeart/2005/8/layout/hierarchy3"/>
    <dgm:cxn modelId="{007E9114-159D-44C1-A7BF-E2D4BB32607D}" type="presParOf" srcId="{7FBE353D-454C-4690-BE9E-51312380338B}" destId="{0A744DF9-3647-48CA-90E3-F9A09BC9411E}" srcOrd="3" destOrd="0" presId="urn:microsoft.com/office/officeart/2005/8/layout/hierarchy3"/>
    <dgm:cxn modelId="{DE06DF7B-E8CD-4179-91FE-121D8E65D860}" type="presParOf" srcId="{FBD7B01B-4757-4A4C-A402-7DD395DF8188}" destId="{56203A37-B0EC-4D01-8B94-1A39957C7A41}" srcOrd="4" destOrd="0" presId="urn:microsoft.com/office/officeart/2005/8/layout/hierarchy3"/>
    <dgm:cxn modelId="{BBD29EA9-5771-445E-86E5-328964E28630}" type="presParOf" srcId="{56203A37-B0EC-4D01-8B94-1A39957C7A41}" destId="{C87C317A-CF38-4D30-AD28-579063165ED4}" srcOrd="0" destOrd="0" presId="urn:microsoft.com/office/officeart/2005/8/layout/hierarchy3"/>
    <dgm:cxn modelId="{E5964304-6135-4E26-939C-1F655CB73767}" type="presParOf" srcId="{C87C317A-CF38-4D30-AD28-579063165ED4}" destId="{30763BEF-9EFE-4EC3-8BEF-90A9A34BC463}" srcOrd="0" destOrd="0" presId="urn:microsoft.com/office/officeart/2005/8/layout/hierarchy3"/>
    <dgm:cxn modelId="{9BFFAD13-6BD5-449D-8ADE-ECB93221F04F}" type="presParOf" srcId="{C87C317A-CF38-4D30-AD28-579063165ED4}" destId="{C03519F4-6EB6-4989-81C5-33D434B6A0AF}" srcOrd="1" destOrd="0" presId="urn:microsoft.com/office/officeart/2005/8/layout/hierarchy3"/>
    <dgm:cxn modelId="{BEEEF31F-CABA-4E44-9527-EDBD96E39AC7}" type="presParOf" srcId="{56203A37-B0EC-4D01-8B94-1A39957C7A41}" destId="{32D18DF5-1985-4E0B-BA9E-D924EB9C944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11B89-E11C-44F5-AA1E-92F1DB47DA39}">
      <dsp:nvSpPr>
        <dsp:cNvPr id="0" name=""/>
        <dsp:cNvSpPr/>
      </dsp:nvSpPr>
      <dsp:spPr>
        <a:xfrm>
          <a:off x="771967" y="1909"/>
          <a:ext cx="1379140" cy="68957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bg1"/>
              </a:solidFill>
              <a:latin typeface="+mn-lt"/>
              <a:cs typeface="Segoe UI" panose="020B0502040204020203" pitchFamily="34" charset="0"/>
            </a:rPr>
            <a:t>Explore Dataset</a:t>
          </a:r>
        </a:p>
      </dsp:txBody>
      <dsp:txXfrm>
        <a:off x="792164" y="22106"/>
        <a:ext cx="1338746" cy="649176"/>
      </dsp:txXfrm>
    </dsp:sp>
    <dsp:sp modelId="{9755A9D5-5CE4-4D27-9E38-907F57588239}">
      <dsp:nvSpPr>
        <dsp:cNvPr id="0" name=""/>
        <dsp:cNvSpPr/>
      </dsp:nvSpPr>
      <dsp:spPr>
        <a:xfrm>
          <a:off x="909881" y="691480"/>
          <a:ext cx="137914" cy="517177"/>
        </a:xfrm>
        <a:custGeom>
          <a:avLst/>
          <a:gdLst/>
          <a:ahLst/>
          <a:cxnLst/>
          <a:rect l="0" t="0" r="0" b="0"/>
          <a:pathLst>
            <a:path>
              <a:moveTo>
                <a:pt x="0" y="0"/>
              </a:moveTo>
              <a:lnTo>
                <a:pt x="0" y="517177"/>
              </a:lnTo>
              <a:lnTo>
                <a:pt x="137914" y="51717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52C7D0-F93F-43EB-B6B1-05AE8F3A7FD1}">
      <dsp:nvSpPr>
        <dsp:cNvPr id="0" name=""/>
        <dsp:cNvSpPr/>
      </dsp:nvSpPr>
      <dsp:spPr>
        <a:xfrm>
          <a:off x="1047795" y="863872"/>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Dataset Basic Information</a:t>
          </a:r>
          <a:endParaRPr lang="en-IN" sz="1000" kern="1200" dirty="0">
            <a:solidFill>
              <a:schemeClr val="tx1"/>
            </a:solidFill>
            <a:latin typeface="+mn-lt"/>
          </a:endParaRPr>
        </a:p>
      </dsp:txBody>
      <dsp:txXfrm>
        <a:off x="1067992" y="884069"/>
        <a:ext cx="1062918" cy="649176"/>
      </dsp:txXfrm>
    </dsp:sp>
    <dsp:sp modelId="{6A470229-B780-4F05-8319-7CAB7B4A9122}">
      <dsp:nvSpPr>
        <dsp:cNvPr id="0" name=""/>
        <dsp:cNvSpPr/>
      </dsp:nvSpPr>
      <dsp:spPr>
        <a:xfrm>
          <a:off x="909881" y="691480"/>
          <a:ext cx="137914" cy="1379140"/>
        </a:xfrm>
        <a:custGeom>
          <a:avLst/>
          <a:gdLst/>
          <a:ahLst/>
          <a:cxnLst/>
          <a:rect l="0" t="0" r="0" b="0"/>
          <a:pathLst>
            <a:path>
              <a:moveTo>
                <a:pt x="0" y="0"/>
              </a:moveTo>
              <a:lnTo>
                <a:pt x="0" y="1379140"/>
              </a:lnTo>
              <a:lnTo>
                <a:pt x="137914" y="13791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383802-1288-4BB8-A3D1-F1DF0AC815EC}">
      <dsp:nvSpPr>
        <dsp:cNvPr id="0" name=""/>
        <dsp:cNvSpPr/>
      </dsp:nvSpPr>
      <dsp:spPr>
        <a:xfrm>
          <a:off x="1047795" y="1725835"/>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Summary Statistics for Numerical Variables</a:t>
          </a:r>
          <a:endParaRPr lang="en-IN" sz="1000" kern="1200" dirty="0">
            <a:solidFill>
              <a:schemeClr val="tx1"/>
            </a:solidFill>
            <a:latin typeface="+mn-lt"/>
          </a:endParaRPr>
        </a:p>
      </dsp:txBody>
      <dsp:txXfrm>
        <a:off x="1067992" y="1746032"/>
        <a:ext cx="1062918" cy="649176"/>
      </dsp:txXfrm>
    </dsp:sp>
    <dsp:sp modelId="{7774F4BB-1A06-42DB-B337-16CCB98F7516}">
      <dsp:nvSpPr>
        <dsp:cNvPr id="0" name=""/>
        <dsp:cNvSpPr/>
      </dsp:nvSpPr>
      <dsp:spPr>
        <a:xfrm>
          <a:off x="909881" y="691480"/>
          <a:ext cx="137914" cy="2241103"/>
        </a:xfrm>
        <a:custGeom>
          <a:avLst/>
          <a:gdLst/>
          <a:ahLst/>
          <a:cxnLst/>
          <a:rect l="0" t="0" r="0" b="0"/>
          <a:pathLst>
            <a:path>
              <a:moveTo>
                <a:pt x="0" y="0"/>
              </a:moveTo>
              <a:lnTo>
                <a:pt x="0" y="2241103"/>
              </a:lnTo>
              <a:lnTo>
                <a:pt x="137914" y="224110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DA465F-8C52-41F3-BC63-E3ECE0F0C0B5}">
      <dsp:nvSpPr>
        <dsp:cNvPr id="0" name=""/>
        <dsp:cNvSpPr/>
      </dsp:nvSpPr>
      <dsp:spPr>
        <a:xfrm>
          <a:off x="1047795" y="2587798"/>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Summary Statistics for Categorical Variables</a:t>
          </a:r>
          <a:endParaRPr lang="en-IN" sz="1000" kern="1200" dirty="0">
            <a:solidFill>
              <a:schemeClr val="tx1"/>
            </a:solidFill>
            <a:latin typeface="+mn-lt"/>
          </a:endParaRPr>
        </a:p>
      </dsp:txBody>
      <dsp:txXfrm>
        <a:off x="1067992" y="2607995"/>
        <a:ext cx="1062918" cy="649176"/>
      </dsp:txXfrm>
    </dsp:sp>
    <dsp:sp modelId="{74ABFE43-CE34-4EBB-816A-F470652B4912}">
      <dsp:nvSpPr>
        <dsp:cNvPr id="0" name=""/>
        <dsp:cNvSpPr/>
      </dsp:nvSpPr>
      <dsp:spPr>
        <a:xfrm>
          <a:off x="909881" y="691480"/>
          <a:ext cx="162606" cy="3094722"/>
        </a:xfrm>
        <a:custGeom>
          <a:avLst/>
          <a:gdLst/>
          <a:ahLst/>
          <a:cxnLst/>
          <a:rect l="0" t="0" r="0" b="0"/>
          <a:pathLst>
            <a:path>
              <a:moveTo>
                <a:pt x="0" y="0"/>
              </a:moveTo>
              <a:lnTo>
                <a:pt x="0" y="3094722"/>
              </a:lnTo>
              <a:lnTo>
                <a:pt x="162606" y="309472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EB9887-AD31-4854-BE58-12558DDC7A4B}">
      <dsp:nvSpPr>
        <dsp:cNvPr id="0" name=""/>
        <dsp:cNvSpPr/>
      </dsp:nvSpPr>
      <dsp:spPr>
        <a:xfrm>
          <a:off x="1072487" y="3441417"/>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Summary Statistics for numerical Variables</a:t>
          </a:r>
          <a:endParaRPr lang="en-IN" sz="1000" kern="1200" dirty="0">
            <a:solidFill>
              <a:schemeClr val="tx1"/>
            </a:solidFill>
            <a:latin typeface="+mn-lt"/>
          </a:endParaRPr>
        </a:p>
      </dsp:txBody>
      <dsp:txXfrm>
        <a:off x="1092684" y="3461614"/>
        <a:ext cx="1062918" cy="649176"/>
      </dsp:txXfrm>
    </dsp:sp>
    <dsp:sp modelId="{DB7BD5C7-A738-4E97-B7D2-99E30D5294B7}">
      <dsp:nvSpPr>
        <dsp:cNvPr id="0" name=""/>
        <dsp:cNvSpPr/>
      </dsp:nvSpPr>
      <dsp:spPr>
        <a:xfrm>
          <a:off x="2495893" y="1909"/>
          <a:ext cx="1379140" cy="68957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bg1"/>
              </a:solidFill>
              <a:latin typeface="+mn-lt"/>
            </a:rPr>
            <a:t>Data Preprocessing</a:t>
          </a:r>
          <a:endParaRPr lang="en-IN" sz="1200" b="1" kern="1200" dirty="0">
            <a:solidFill>
              <a:schemeClr val="bg1"/>
            </a:solidFill>
            <a:latin typeface="+mn-lt"/>
            <a:cs typeface="Segoe UI" panose="020B0502040204020203" pitchFamily="34" charset="0"/>
          </a:endParaRPr>
        </a:p>
      </dsp:txBody>
      <dsp:txXfrm>
        <a:off x="2516090" y="22106"/>
        <a:ext cx="1338746" cy="649176"/>
      </dsp:txXfrm>
    </dsp:sp>
    <dsp:sp modelId="{67F26661-6F8D-4898-A274-71C4BE5CD0D3}">
      <dsp:nvSpPr>
        <dsp:cNvPr id="0" name=""/>
        <dsp:cNvSpPr/>
      </dsp:nvSpPr>
      <dsp:spPr>
        <a:xfrm>
          <a:off x="2633807" y="691480"/>
          <a:ext cx="137914" cy="1183406"/>
        </a:xfrm>
        <a:custGeom>
          <a:avLst/>
          <a:gdLst/>
          <a:ahLst/>
          <a:cxnLst/>
          <a:rect l="0" t="0" r="0" b="0"/>
          <a:pathLst>
            <a:path>
              <a:moveTo>
                <a:pt x="0" y="0"/>
              </a:moveTo>
              <a:lnTo>
                <a:pt x="0" y="1183406"/>
              </a:lnTo>
              <a:lnTo>
                <a:pt x="137914" y="118340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514A99-9E14-475F-8316-847FD42F90BF}">
      <dsp:nvSpPr>
        <dsp:cNvPr id="0" name=""/>
        <dsp:cNvSpPr/>
      </dsp:nvSpPr>
      <dsp:spPr>
        <a:xfrm>
          <a:off x="2771721" y="863872"/>
          <a:ext cx="1720362" cy="202202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latin typeface="+mn-lt"/>
            </a:rPr>
            <a:t>Feature Selection and Engineering</a:t>
          </a:r>
        </a:p>
        <a:p>
          <a:pPr marL="0" lvl="0" indent="0" algn="l" defTabSz="444500">
            <a:lnSpc>
              <a:spcPct val="90000"/>
            </a:lnSpc>
            <a:spcBef>
              <a:spcPct val="0"/>
            </a:spcBef>
            <a:spcAft>
              <a:spcPct val="35000"/>
            </a:spcAft>
            <a:buFont typeface="+mj-lt"/>
            <a:buNone/>
          </a:pPr>
          <a:r>
            <a:rPr lang="en-US" sz="1000" b="1" i="0" kern="1200" dirty="0">
              <a:solidFill>
                <a:schemeClr val="tx1"/>
              </a:solidFill>
              <a:latin typeface="+mn-lt"/>
            </a:rPr>
            <a:t>1)Remove Directly Related Features</a:t>
          </a:r>
        </a:p>
        <a:p>
          <a:pPr marL="0" lvl="0" indent="0" algn="l" defTabSz="444500">
            <a:lnSpc>
              <a:spcPct val="90000"/>
            </a:lnSpc>
            <a:spcBef>
              <a:spcPct val="0"/>
            </a:spcBef>
            <a:spcAft>
              <a:spcPct val="35000"/>
            </a:spcAft>
            <a:buFont typeface="+mj-lt"/>
            <a:buNone/>
          </a:pPr>
          <a:r>
            <a:rPr lang="en-US" sz="1000" b="1" i="0" kern="1200" dirty="0">
              <a:solidFill>
                <a:schemeClr val="tx1"/>
              </a:solidFill>
              <a:latin typeface="+mn-lt"/>
            </a:rPr>
            <a:t>2)Drop Irrelevant Features</a:t>
          </a:r>
        </a:p>
        <a:p>
          <a:pPr marL="0" lvl="0" indent="0" algn="l" defTabSz="444500">
            <a:lnSpc>
              <a:spcPct val="90000"/>
            </a:lnSpc>
            <a:spcBef>
              <a:spcPct val="0"/>
            </a:spcBef>
            <a:spcAft>
              <a:spcPct val="35000"/>
            </a:spcAft>
            <a:buFont typeface="+mj-lt"/>
            <a:buNone/>
          </a:pPr>
          <a:r>
            <a:rPr lang="en-US" sz="1000" b="1" i="0" kern="1200" dirty="0">
              <a:solidFill>
                <a:schemeClr val="tx1"/>
              </a:solidFill>
              <a:latin typeface="+mn-lt"/>
            </a:rPr>
            <a:t>3)Engineering and Drop High Cardinality Features</a:t>
          </a:r>
          <a:endParaRPr lang="en-IN" sz="1000" b="1" kern="1200" dirty="0">
            <a:solidFill>
              <a:schemeClr val="tx1"/>
            </a:solidFill>
            <a:latin typeface="+mn-lt"/>
          </a:endParaRPr>
        </a:p>
      </dsp:txBody>
      <dsp:txXfrm>
        <a:off x="2822109" y="914260"/>
        <a:ext cx="1619586" cy="1921251"/>
      </dsp:txXfrm>
    </dsp:sp>
    <dsp:sp modelId="{416097D9-FD84-4EE5-A11F-B56509AB2621}">
      <dsp:nvSpPr>
        <dsp:cNvPr id="0" name=""/>
        <dsp:cNvSpPr/>
      </dsp:nvSpPr>
      <dsp:spPr>
        <a:xfrm>
          <a:off x="2633807" y="691480"/>
          <a:ext cx="137914" cy="2711597"/>
        </a:xfrm>
        <a:custGeom>
          <a:avLst/>
          <a:gdLst/>
          <a:ahLst/>
          <a:cxnLst/>
          <a:rect l="0" t="0" r="0" b="0"/>
          <a:pathLst>
            <a:path>
              <a:moveTo>
                <a:pt x="0" y="0"/>
              </a:moveTo>
              <a:lnTo>
                <a:pt x="0" y="2711597"/>
              </a:lnTo>
              <a:lnTo>
                <a:pt x="137914" y="27115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3F0716-65C3-47BF-A00D-D1B5221D841A}">
      <dsp:nvSpPr>
        <dsp:cNvPr id="0" name=""/>
        <dsp:cNvSpPr/>
      </dsp:nvSpPr>
      <dsp:spPr>
        <a:xfrm>
          <a:off x="2771721" y="3058292"/>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Handle Missing Values</a:t>
          </a:r>
          <a:endParaRPr lang="en-US" sz="1000" kern="1200" dirty="0">
            <a:solidFill>
              <a:schemeClr val="tx1"/>
            </a:solidFill>
            <a:latin typeface="+mn-lt"/>
          </a:endParaRPr>
        </a:p>
      </dsp:txBody>
      <dsp:txXfrm>
        <a:off x="2791918" y="3078489"/>
        <a:ext cx="1062918" cy="649176"/>
      </dsp:txXfrm>
    </dsp:sp>
    <dsp:sp modelId="{56186A21-9DCE-4D08-BDAD-D7F3BAC4ADDC}">
      <dsp:nvSpPr>
        <dsp:cNvPr id="0" name=""/>
        <dsp:cNvSpPr/>
      </dsp:nvSpPr>
      <dsp:spPr>
        <a:xfrm>
          <a:off x="2633807" y="691480"/>
          <a:ext cx="137914" cy="3573560"/>
        </a:xfrm>
        <a:custGeom>
          <a:avLst/>
          <a:gdLst/>
          <a:ahLst/>
          <a:cxnLst/>
          <a:rect l="0" t="0" r="0" b="0"/>
          <a:pathLst>
            <a:path>
              <a:moveTo>
                <a:pt x="0" y="0"/>
              </a:moveTo>
              <a:lnTo>
                <a:pt x="0" y="3573560"/>
              </a:lnTo>
              <a:lnTo>
                <a:pt x="137914" y="357356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ACBF9-0C52-41BE-97C5-682E83F19768}">
      <dsp:nvSpPr>
        <dsp:cNvPr id="0" name=""/>
        <dsp:cNvSpPr/>
      </dsp:nvSpPr>
      <dsp:spPr>
        <a:xfrm>
          <a:off x="2771721" y="3920255"/>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Handle Noisy Data</a:t>
          </a:r>
          <a:endParaRPr lang="en-US" sz="1000" kern="1200" dirty="0">
            <a:solidFill>
              <a:schemeClr val="tx1"/>
            </a:solidFill>
            <a:latin typeface="+mn-lt"/>
          </a:endParaRPr>
        </a:p>
      </dsp:txBody>
      <dsp:txXfrm>
        <a:off x="2791918" y="3940452"/>
        <a:ext cx="1062918" cy="649176"/>
      </dsp:txXfrm>
    </dsp:sp>
    <dsp:sp modelId="{6F9316A5-D6AE-494B-AA33-9495F05F9224}">
      <dsp:nvSpPr>
        <dsp:cNvPr id="0" name=""/>
        <dsp:cNvSpPr/>
      </dsp:nvSpPr>
      <dsp:spPr>
        <a:xfrm>
          <a:off x="2633807" y="691480"/>
          <a:ext cx="137914" cy="4435523"/>
        </a:xfrm>
        <a:custGeom>
          <a:avLst/>
          <a:gdLst/>
          <a:ahLst/>
          <a:cxnLst/>
          <a:rect l="0" t="0" r="0" b="0"/>
          <a:pathLst>
            <a:path>
              <a:moveTo>
                <a:pt x="0" y="0"/>
              </a:moveTo>
              <a:lnTo>
                <a:pt x="0" y="4435523"/>
              </a:lnTo>
              <a:lnTo>
                <a:pt x="137914" y="44355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F35F2B-2586-4883-A1A5-FFF309DDD3FE}">
      <dsp:nvSpPr>
        <dsp:cNvPr id="0" name=""/>
        <dsp:cNvSpPr/>
      </dsp:nvSpPr>
      <dsp:spPr>
        <a:xfrm>
          <a:off x="2771721" y="4782217"/>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mn-lt"/>
            </a:rPr>
            <a:t>Encode Categorical Variables</a:t>
          </a:r>
          <a:endParaRPr lang="en-US" sz="1000" kern="1200" dirty="0">
            <a:solidFill>
              <a:schemeClr val="tx1"/>
            </a:solidFill>
            <a:latin typeface="+mn-lt"/>
          </a:endParaRPr>
        </a:p>
      </dsp:txBody>
      <dsp:txXfrm>
        <a:off x="2791918" y="4802414"/>
        <a:ext cx="1062918" cy="649176"/>
      </dsp:txXfrm>
    </dsp:sp>
    <dsp:sp modelId="{A42DE67B-BB3B-4066-A064-E3E3B7CE1471}">
      <dsp:nvSpPr>
        <dsp:cNvPr id="0" name=""/>
        <dsp:cNvSpPr/>
      </dsp:nvSpPr>
      <dsp:spPr>
        <a:xfrm>
          <a:off x="4561040" y="1909"/>
          <a:ext cx="1379140" cy="68957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n-lt"/>
              <a:cs typeface="Segoe UI" panose="020B0502040204020203" pitchFamily="34" charset="0"/>
            </a:rPr>
            <a:t>Data Visualization</a:t>
          </a:r>
          <a:endParaRPr lang="en-IN" sz="1200" b="1" kern="1200" dirty="0">
            <a:solidFill>
              <a:schemeClr val="bg1"/>
            </a:solidFill>
            <a:latin typeface="+mn-lt"/>
            <a:cs typeface="Segoe UI" panose="020B0502040204020203" pitchFamily="34" charset="0"/>
          </a:endParaRPr>
        </a:p>
      </dsp:txBody>
      <dsp:txXfrm>
        <a:off x="4581237" y="22106"/>
        <a:ext cx="1338746" cy="649176"/>
      </dsp:txXfrm>
    </dsp:sp>
    <dsp:sp modelId="{CE938DF9-2330-4F18-9514-DA3F40C56F36}">
      <dsp:nvSpPr>
        <dsp:cNvPr id="0" name=""/>
        <dsp:cNvSpPr/>
      </dsp:nvSpPr>
      <dsp:spPr>
        <a:xfrm>
          <a:off x="4698954" y="691480"/>
          <a:ext cx="293105" cy="499931"/>
        </a:xfrm>
        <a:custGeom>
          <a:avLst/>
          <a:gdLst/>
          <a:ahLst/>
          <a:cxnLst/>
          <a:rect l="0" t="0" r="0" b="0"/>
          <a:pathLst>
            <a:path>
              <a:moveTo>
                <a:pt x="0" y="0"/>
              </a:moveTo>
              <a:lnTo>
                <a:pt x="0" y="499931"/>
              </a:lnTo>
              <a:lnTo>
                <a:pt x="293105" y="49993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2CC17F-E2D4-46A3-9DDE-5C9693249BB7}">
      <dsp:nvSpPr>
        <dsp:cNvPr id="0" name=""/>
        <dsp:cNvSpPr/>
      </dsp:nvSpPr>
      <dsp:spPr>
        <a:xfrm>
          <a:off x="4992060" y="846626"/>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mn-lt"/>
            </a:rPr>
            <a:t>Visualizing categorical columns</a:t>
          </a:r>
          <a:endParaRPr lang="en-IN" sz="1000" b="1" kern="1200" dirty="0">
            <a:solidFill>
              <a:schemeClr val="tx1"/>
            </a:solidFill>
            <a:latin typeface="+mn-lt"/>
          </a:endParaRPr>
        </a:p>
      </dsp:txBody>
      <dsp:txXfrm>
        <a:off x="5012257" y="866823"/>
        <a:ext cx="1062918" cy="649176"/>
      </dsp:txXfrm>
    </dsp:sp>
    <dsp:sp modelId="{F5DD85CC-90BF-41E2-9D3E-08A5F9862223}">
      <dsp:nvSpPr>
        <dsp:cNvPr id="0" name=""/>
        <dsp:cNvSpPr/>
      </dsp:nvSpPr>
      <dsp:spPr>
        <a:xfrm>
          <a:off x="4698954" y="691480"/>
          <a:ext cx="137914" cy="1379140"/>
        </a:xfrm>
        <a:custGeom>
          <a:avLst/>
          <a:gdLst/>
          <a:ahLst/>
          <a:cxnLst/>
          <a:rect l="0" t="0" r="0" b="0"/>
          <a:pathLst>
            <a:path>
              <a:moveTo>
                <a:pt x="0" y="0"/>
              </a:moveTo>
              <a:lnTo>
                <a:pt x="0" y="1379140"/>
              </a:lnTo>
              <a:lnTo>
                <a:pt x="137914" y="13791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D99CC9-98B0-41B1-9EC2-023FDC05A388}">
      <dsp:nvSpPr>
        <dsp:cNvPr id="0" name=""/>
        <dsp:cNvSpPr/>
      </dsp:nvSpPr>
      <dsp:spPr>
        <a:xfrm>
          <a:off x="4836868" y="1725835"/>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mn-lt"/>
            </a:rPr>
            <a:t>Visualizing Numeric columns</a:t>
          </a:r>
          <a:endParaRPr lang="en-IN" sz="1000" b="1" kern="1200" dirty="0">
            <a:solidFill>
              <a:schemeClr val="tx1"/>
            </a:solidFill>
            <a:latin typeface="+mn-lt"/>
          </a:endParaRPr>
        </a:p>
      </dsp:txBody>
      <dsp:txXfrm>
        <a:off x="4857065" y="1746032"/>
        <a:ext cx="1062918" cy="649176"/>
      </dsp:txXfrm>
    </dsp:sp>
    <dsp:sp modelId="{574D5461-2132-4A72-8B79-D0A3988CEC0A}">
      <dsp:nvSpPr>
        <dsp:cNvPr id="0" name=""/>
        <dsp:cNvSpPr/>
      </dsp:nvSpPr>
      <dsp:spPr>
        <a:xfrm>
          <a:off x="6284966" y="1909"/>
          <a:ext cx="1379140" cy="68957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n-lt"/>
              <a:cs typeface="Segoe UI" panose="020B0502040204020203" pitchFamily="34" charset="0"/>
            </a:rPr>
            <a:t>Handling Outliers</a:t>
          </a:r>
          <a:endParaRPr lang="en-IN" sz="1200" b="1" kern="1200" dirty="0">
            <a:solidFill>
              <a:schemeClr val="bg1"/>
            </a:solidFill>
            <a:latin typeface="+mn-lt"/>
            <a:cs typeface="Segoe UI" panose="020B0502040204020203" pitchFamily="34" charset="0"/>
          </a:endParaRPr>
        </a:p>
      </dsp:txBody>
      <dsp:txXfrm>
        <a:off x="6305163" y="22106"/>
        <a:ext cx="1338746" cy="649176"/>
      </dsp:txXfrm>
    </dsp:sp>
    <dsp:sp modelId="{32895A20-C81C-4AB4-8ADA-DAA0664CB74E}">
      <dsp:nvSpPr>
        <dsp:cNvPr id="0" name=""/>
        <dsp:cNvSpPr/>
      </dsp:nvSpPr>
      <dsp:spPr>
        <a:xfrm>
          <a:off x="6422880" y="691480"/>
          <a:ext cx="137914" cy="517177"/>
        </a:xfrm>
        <a:custGeom>
          <a:avLst/>
          <a:gdLst/>
          <a:ahLst/>
          <a:cxnLst/>
          <a:rect l="0" t="0" r="0" b="0"/>
          <a:pathLst>
            <a:path>
              <a:moveTo>
                <a:pt x="0" y="0"/>
              </a:moveTo>
              <a:lnTo>
                <a:pt x="0" y="517177"/>
              </a:lnTo>
              <a:lnTo>
                <a:pt x="137914" y="51717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3B6C7A-70DF-412F-80D0-06D837322EBC}">
      <dsp:nvSpPr>
        <dsp:cNvPr id="0" name=""/>
        <dsp:cNvSpPr/>
      </dsp:nvSpPr>
      <dsp:spPr>
        <a:xfrm>
          <a:off x="6560794" y="863872"/>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mn-lt"/>
            </a:rPr>
            <a:t>Visualizing outliers with Box Plot</a:t>
          </a:r>
          <a:endParaRPr lang="en-IN" sz="1000" b="1" kern="1200" dirty="0">
            <a:solidFill>
              <a:schemeClr val="tx1"/>
            </a:solidFill>
            <a:latin typeface="+mn-lt"/>
          </a:endParaRPr>
        </a:p>
      </dsp:txBody>
      <dsp:txXfrm>
        <a:off x="6580991" y="884069"/>
        <a:ext cx="1062918" cy="649176"/>
      </dsp:txXfrm>
    </dsp:sp>
    <dsp:sp modelId="{BB1E5321-E136-4EF9-B95D-5BBD122DEA9A}">
      <dsp:nvSpPr>
        <dsp:cNvPr id="0" name=""/>
        <dsp:cNvSpPr/>
      </dsp:nvSpPr>
      <dsp:spPr>
        <a:xfrm>
          <a:off x="6422880" y="691480"/>
          <a:ext cx="137914" cy="1379140"/>
        </a:xfrm>
        <a:custGeom>
          <a:avLst/>
          <a:gdLst/>
          <a:ahLst/>
          <a:cxnLst/>
          <a:rect l="0" t="0" r="0" b="0"/>
          <a:pathLst>
            <a:path>
              <a:moveTo>
                <a:pt x="0" y="0"/>
              </a:moveTo>
              <a:lnTo>
                <a:pt x="0" y="1379140"/>
              </a:lnTo>
              <a:lnTo>
                <a:pt x="137914" y="13791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4DF9-3647-48CA-90E3-F9A09BC9411E}">
      <dsp:nvSpPr>
        <dsp:cNvPr id="0" name=""/>
        <dsp:cNvSpPr/>
      </dsp:nvSpPr>
      <dsp:spPr>
        <a:xfrm>
          <a:off x="6560794" y="1725835"/>
          <a:ext cx="1103312" cy="6895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mn-lt"/>
            </a:rPr>
            <a:t>Removing </a:t>
          </a:r>
          <a:r>
            <a:rPr lang="en-US" sz="1000" b="1" kern="1200" dirty="0">
              <a:solidFill>
                <a:schemeClr val="tx1"/>
              </a:solidFill>
              <a:latin typeface="+mn-lt"/>
              <a:cs typeface="Segoe UI" panose="020B0502040204020203" pitchFamily="34" charset="0"/>
            </a:rPr>
            <a:t>Outliers</a:t>
          </a:r>
          <a:endParaRPr lang="en-IN" sz="1000" b="1" kern="1200" dirty="0">
            <a:solidFill>
              <a:schemeClr val="tx1"/>
            </a:solidFill>
            <a:latin typeface="+mn-lt"/>
            <a:cs typeface="Segoe UI" panose="020B0502040204020203" pitchFamily="34" charset="0"/>
          </a:endParaRPr>
        </a:p>
      </dsp:txBody>
      <dsp:txXfrm>
        <a:off x="6580991" y="1746032"/>
        <a:ext cx="1062918" cy="649176"/>
      </dsp:txXfrm>
    </dsp:sp>
    <dsp:sp modelId="{30763BEF-9EFE-4EC3-8BEF-90A9A34BC463}">
      <dsp:nvSpPr>
        <dsp:cNvPr id="0" name=""/>
        <dsp:cNvSpPr/>
      </dsp:nvSpPr>
      <dsp:spPr>
        <a:xfrm>
          <a:off x="8008891" y="1909"/>
          <a:ext cx="1379140" cy="68957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t>Model Building</a:t>
          </a:r>
          <a:endParaRPr lang="en-IN" sz="1200" kern="1200" dirty="0">
            <a:solidFill>
              <a:schemeClr val="tx1"/>
            </a:solidFill>
            <a:latin typeface="+mn-lt"/>
          </a:endParaRPr>
        </a:p>
      </dsp:txBody>
      <dsp:txXfrm>
        <a:off x="8029088" y="22106"/>
        <a:ext cx="1338746" cy="6491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72790-D438-432C-8A79-91AB7FABFB3C}" type="datetimeFigureOut">
              <a:rPr lang="en-IN" smtClean="0"/>
              <a:t>09-03-2024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82DF6-B135-4753-8154-C52AB637E4C7}" type="slidenum">
              <a:rPr lang="en-IN" smtClean="0"/>
              <a:t>‹#›</a:t>
            </a:fld>
            <a:endParaRPr lang="en-IN"/>
          </a:p>
        </p:txBody>
      </p:sp>
    </p:spTree>
    <p:extLst>
      <p:ext uri="{BB962C8B-B14F-4D97-AF65-F5344CB8AC3E}">
        <p14:creationId xmlns:p14="http://schemas.microsoft.com/office/powerpoint/2010/main" val="428381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0" i="0" dirty="0">
                <a:solidFill>
                  <a:schemeClr val="tx1">
                    <a:lumMod val="50000"/>
                    <a:lumOff val="50000"/>
                  </a:schemeClr>
                </a:solidFill>
                <a:effectLst/>
                <a:latin typeface="Helvetica Neue"/>
              </a:rPr>
              <a:t>Pricing used cars is a multifaceted challenge influenced by factors such as make, model, mileage, year of manufacture, and additional features. </a:t>
            </a:r>
          </a:p>
          <a:p>
            <a:pPr algn="just"/>
            <a:r>
              <a:rPr lang="en-IN" sz="1200" b="0" i="0" dirty="0">
                <a:solidFill>
                  <a:schemeClr val="tx1">
                    <a:lumMod val="50000"/>
                    <a:lumOff val="50000"/>
                  </a:schemeClr>
                </a:solidFill>
                <a:effectLst/>
                <a:latin typeface="Helvetica Neue"/>
              </a:rPr>
              <a:t>Traditional methods often fall short in capturing the nuanced relationships between these variables, leading to inaccuracies in price estimation. </a:t>
            </a:r>
          </a:p>
          <a:p>
            <a:pPr algn="just"/>
            <a:r>
              <a:rPr lang="en-IN" sz="1200" b="0" i="0" dirty="0">
                <a:solidFill>
                  <a:schemeClr val="tx1">
                    <a:lumMod val="50000"/>
                    <a:lumOff val="50000"/>
                  </a:schemeClr>
                </a:solidFill>
                <a:effectLst/>
                <a:latin typeface="Helvetica Neue"/>
              </a:rPr>
              <a:t>Our goal is to leverage machine learning techniques to develop a robust and accurate price prediction model that assists both sellers and buyers in making informed decisions.</a:t>
            </a:r>
            <a:endParaRPr lang="en-IN" sz="1200" dirty="0">
              <a:solidFill>
                <a:schemeClr val="tx1">
                  <a:lumMod val="50000"/>
                  <a:lumOff val="50000"/>
                </a:schemeClr>
              </a:solidFill>
            </a:endParaRPr>
          </a:p>
        </p:txBody>
      </p:sp>
      <p:sp>
        <p:nvSpPr>
          <p:cNvPr id="4" name="Slide Number Placeholder 3"/>
          <p:cNvSpPr>
            <a:spLocks noGrp="1"/>
          </p:cNvSpPr>
          <p:nvPr>
            <p:ph type="sldNum" sz="quarter" idx="5"/>
          </p:nvPr>
        </p:nvSpPr>
        <p:spPr/>
        <p:txBody>
          <a:bodyPr/>
          <a:lstStyle/>
          <a:p>
            <a:fld id="{A9982DF6-B135-4753-8154-C52AB637E4C7}" type="slidenum">
              <a:rPr lang="en-IN" smtClean="0"/>
              <a:t>4</a:t>
            </a:fld>
            <a:endParaRPr lang="en-IN"/>
          </a:p>
        </p:txBody>
      </p:sp>
    </p:spTree>
    <p:extLst>
      <p:ext uri="{BB962C8B-B14F-4D97-AF65-F5344CB8AC3E}">
        <p14:creationId xmlns:p14="http://schemas.microsoft.com/office/powerpoint/2010/main" val="252632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2D19-6320-4EAD-8614-B0F5EE4FE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134B8-A62E-44D5-987E-D606C5EE9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BD7F4-2048-435B-A82D-5FED56B9B20F}"/>
              </a:ext>
            </a:extLst>
          </p:cNvPr>
          <p:cNvSpPr>
            <a:spLocks noGrp="1"/>
          </p:cNvSpPr>
          <p:nvPr>
            <p:ph type="dt" sz="half" idx="10"/>
          </p:nvPr>
        </p:nvSpPr>
        <p:spPr/>
        <p:txBody>
          <a:bodyPr/>
          <a:lstStyle/>
          <a:p>
            <a:fld id="{AE4227B4-B080-404E-B950-F156FBC6593B}" type="datetime1">
              <a:rPr lang="en-US" smtClean="0"/>
              <a:t>3/9/2024</a:t>
            </a:fld>
            <a:endParaRPr lang="en-US"/>
          </a:p>
        </p:txBody>
      </p:sp>
      <p:sp>
        <p:nvSpPr>
          <p:cNvPr id="5" name="Footer Placeholder 4">
            <a:extLst>
              <a:ext uri="{FF2B5EF4-FFF2-40B4-BE49-F238E27FC236}">
                <a16:creationId xmlns:a16="http://schemas.microsoft.com/office/drawing/2014/main" id="{64D3283E-5F8D-49D6-B736-2B5846068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B2F69-1FD0-4C80-845C-8B5BBC58A5F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7467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021E-B5AF-4F8D-8652-250C531C08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A60907-175F-4161-8A8D-D08E23E87D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38197-25C6-4753-A782-A58735C92514}"/>
              </a:ext>
            </a:extLst>
          </p:cNvPr>
          <p:cNvSpPr>
            <a:spLocks noGrp="1"/>
          </p:cNvSpPr>
          <p:nvPr>
            <p:ph type="dt" sz="half" idx="10"/>
          </p:nvPr>
        </p:nvSpPr>
        <p:spPr/>
        <p:txBody>
          <a:bodyPr/>
          <a:lstStyle/>
          <a:p>
            <a:fld id="{9E53EE69-DE01-44C7-B671-7CFF6BAB34AB}" type="datetime1">
              <a:rPr lang="en-US" smtClean="0"/>
              <a:t>3/9/2024</a:t>
            </a:fld>
            <a:endParaRPr lang="en-US"/>
          </a:p>
        </p:txBody>
      </p:sp>
      <p:sp>
        <p:nvSpPr>
          <p:cNvPr id="5" name="Footer Placeholder 4">
            <a:extLst>
              <a:ext uri="{FF2B5EF4-FFF2-40B4-BE49-F238E27FC236}">
                <a16:creationId xmlns:a16="http://schemas.microsoft.com/office/drawing/2014/main" id="{186095CB-1A19-475C-8439-9394CF14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76173-6641-4A10-9F10-1FDC3E657528}"/>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62715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D3199-F1FC-4CB6-912A-7B1D6E28A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C36EB-EF8D-4C94-944B-8EDFB8D84A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1FDF1-0B5A-4F82-978B-1FF6D6E1B0A1}"/>
              </a:ext>
            </a:extLst>
          </p:cNvPr>
          <p:cNvSpPr>
            <a:spLocks noGrp="1"/>
          </p:cNvSpPr>
          <p:nvPr>
            <p:ph type="dt" sz="half" idx="10"/>
          </p:nvPr>
        </p:nvSpPr>
        <p:spPr/>
        <p:txBody>
          <a:bodyPr/>
          <a:lstStyle/>
          <a:p>
            <a:fld id="{530BBB4E-C653-4FCD-B821-8FA1AEA16A95}" type="datetime1">
              <a:rPr lang="en-US" smtClean="0"/>
              <a:t>3/9/2024</a:t>
            </a:fld>
            <a:endParaRPr lang="en-US"/>
          </a:p>
        </p:txBody>
      </p:sp>
      <p:sp>
        <p:nvSpPr>
          <p:cNvPr id="5" name="Footer Placeholder 4">
            <a:extLst>
              <a:ext uri="{FF2B5EF4-FFF2-40B4-BE49-F238E27FC236}">
                <a16:creationId xmlns:a16="http://schemas.microsoft.com/office/drawing/2014/main" id="{D0D9D452-0908-44A0-92A6-7FF97E524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06229-F459-49D3-A037-27A20F82E123}"/>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3325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DCFF-BCBB-4612-9CC4-2468B998C4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3C4B9-173C-49F4-83B5-18DBDF740B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61DC6-6475-4940-83ED-33DA28C12263}"/>
              </a:ext>
            </a:extLst>
          </p:cNvPr>
          <p:cNvSpPr>
            <a:spLocks noGrp="1"/>
          </p:cNvSpPr>
          <p:nvPr>
            <p:ph type="dt" sz="half" idx="10"/>
          </p:nvPr>
        </p:nvSpPr>
        <p:spPr/>
        <p:txBody>
          <a:bodyPr/>
          <a:lstStyle/>
          <a:p>
            <a:fld id="{59DA83F5-738E-4A5E-A121-40DF2A48419E}" type="datetime1">
              <a:rPr lang="en-US" smtClean="0"/>
              <a:t>3/9/2024</a:t>
            </a:fld>
            <a:endParaRPr lang="en-US"/>
          </a:p>
        </p:txBody>
      </p:sp>
      <p:sp>
        <p:nvSpPr>
          <p:cNvPr id="5" name="Footer Placeholder 4">
            <a:extLst>
              <a:ext uri="{FF2B5EF4-FFF2-40B4-BE49-F238E27FC236}">
                <a16:creationId xmlns:a16="http://schemas.microsoft.com/office/drawing/2014/main" id="{70038C26-D95E-4471-BBCA-502770ADC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DF8B0-DF92-42C0-B2F4-8090F84768DD}"/>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5712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B04C-A5F9-43F6-96F8-9A12D53A3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CE1657-DA47-4CB9-971A-D5E1389CD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56E199-43A7-4D14-8475-22727ACDFE5A}"/>
              </a:ext>
            </a:extLst>
          </p:cNvPr>
          <p:cNvSpPr>
            <a:spLocks noGrp="1"/>
          </p:cNvSpPr>
          <p:nvPr>
            <p:ph type="dt" sz="half" idx="10"/>
          </p:nvPr>
        </p:nvSpPr>
        <p:spPr/>
        <p:txBody>
          <a:bodyPr/>
          <a:lstStyle/>
          <a:p>
            <a:fld id="{F4E2F8D1-E608-43B5-A7CB-4B8F82BFF9AD}" type="datetime1">
              <a:rPr lang="en-US" smtClean="0"/>
              <a:t>3/9/2024</a:t>
            </a:fld>
            <a:endParaRPr lang="en-US"/>
          </a:p>
        </p:txBody>
      </p:sp>
      <p:sp>
        <p:nvSpPr>
          <p:cNvPr id="5" name="Footer Placeholder 4">
            <a:extLst>
              <a:ext uri="{FF2B5EF4-FFF2-40B4-BE49-F238E27FC236}">
                <a16:creationId xmlns:a16="http://schemas.microsoft.com/office/drawing/2014/main" id="{75D319F4-287C-4F92-8107-28B9C0CF5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57198-09DC-4B53-8A49-C8DDEC80CB42}"/>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242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143D-3FEC-4393-B861-CCAA62CB0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B0637-22B9-44BC-81DB-9622FEB4F8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55B681-587D-491A-B2BC-22AA09BFC1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65427-0E6A-4970-A4DC-19D6CA85B216}"/>
              </a:ext>
            </a:extLst>
          </p:cNvPr>
          <p:cNvSpPr>
            <a:spLocks noGrp="1"/>
          </p:cNvSpPr>
          <p:nvPr>
            <p:ph type="dt" sz="half" idx="10"/>
          </p:nvPr>
        </p:nvSpPr>
        <p:spPr/>
        <p:txBody>
          <a:bodyPr/>
          <a:lstStyle/>
          <a:p>
            <a:fld id="{588969E6-A2C7-4B07-ADBA-7154DB18FBB8}" type="datetime1">
              <a:rPr lang="en-US" smtClean="0"/>
              <a:t>3/9/2024</a:t>
            </a:fld>
            <a:endParaRPr lang="en-US"/>
          </a:p>
        </p:txBody>
      </p:sp>
      <p:sp>
        <p:nvSpPr>
          <p:cNvPr id="6" name="Footer Placeholder 5">
            <a:extLst>
              <a:ext uri="{FF2B5EF4-FFF2-40B4-BE49-F238E27FC236}">
                <a16:creationId xmlns:a16="http://schemas.microsoft.com/office/drawing/2014/main" id="{E8BE38EF-02B1-4EF4-9B29-CE7D8B91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AEEF7-7A44-4C00-9EC6-20F67DA82CD1}"/>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687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3F36-C242-41C9-B919-59BAB6FA8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1920F-17C3-42CF-8B19-2B5B09117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4124DC-67D3-4401-8D7A-EF5E2428A7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BA018-9339-4BB2-ACF8-57FEB7EFC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B06675-CA0F-47A5-A590-1AA1157364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0A5F6E-C527-4DD7-BF00-44068D677E73}"/>
              </a:ext>
            </a:extLst>
          </p:cNvPr>
          <p:cNvSpPr>
            <a:spLocks noGrp="1"/>
          </p:cNvSpPr>
          <p:nvPr>
            <p:ph type="dt" sz="half" idx="10"/>
          </p:nvPr>
        </p:nvSpPr>
        <p:spPr/>
        <p:txBody>
          <a:bodyPr/>
          <a:lstStyle/>
          <a:p>
            <a:fld id="{C209EE13-1032-4A9F-A96B-D0B4867A1F28}" type="datetime1">
              <a:rPr lang="en-US" smtClean="0"/>
              <a:t>3/9/2024</a:t>
            </a:fld>
            <a:endParaRPr lang="en-US"/>
          </a:p>
        </p:txBody>
      </p:sp>
      <p:sp>
        <p:nvSpPr>
          <p:cNvPr id="8" name="Footer Placeholder 7">
            <a:extLst>
              <a:ext uri="{FF2B5EF4-FFF2-40B4-BE49-F238E27FC236}">
                <a16:creationId xmlns:a16="http://schemas.microsoft.com/office/drawing/2014/main" id="{CD5C9DC8-6AE1-4D9F-AC29-A788C4037C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F0E603-CE22-4215-B4BA-A348F3C47AE7}"/>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1718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799B-B9DE-4490-AE02-4D81D42F98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98582-C487-4EA5-94D9-1A734744EADD}"/>
              </a:ext>
            </a:extLst>
          </p:cNvPr>
          <p:cNvSpPr>
            <a:spLocks noGrp="1"/>
          </p:cNvSpPr>
          <p:nvPr>
            <p:ph type="dt" sz="half" idx="10"/>
          </p:nvPr>
        </p:nvSpPr>
        <p:spPr/>
        <p:txBody>
          <a:bodyPr/>
          <a:lstStyle/>
          <a:p>
            <a:fld id="{BE4D3036-E2B3-43EF-BD96-B869CCFA97FC}" type="datetime1">
              <a:rPr lang="en-US" smtClean="0"/>
              <a:t>3/9/2024</a:t>
            </a:fld>
            <a:endParaRPr lang="en-US"/>
          </a:p>
        </p:txBody>
      </p:sp>
      <p:sp>
        <p:nvSpPr>
          <p:cNvPr id="4" name="Footer Placeholder 3">
            <a:extLst>
              <a:ext uri="{FF2B5EF4-FFF2-40B4-BE49-F238E27FC236}">
                <a16:creationId xmlns:a16="http://schemas.microsoft.com/office/drawing/2014/main" id="{766736A6-1427-45A2-8ADF-DDD9D0254A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408DC-285E-4B94-B426-9101673216DC}"/>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2756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7488A-AC94-4B0A-A9B3-94E2B99927EC}"/>
              </a:ext>
            </a:extLst>
          </p:cNvPr>
          <p:cNvSpPr>
            <a:spLocks noGrp="1"/>
          </p:cNvSpPr>
          <p:nvPr>
            <p:ph type="dt" sz="half" idx="10"/>
          </p:nvPr>
        </p:nvSpPr>
        <p:spPr/>
        <p:txBody>
          <a:bodyPr/>
          <a:lstStyle/>
          <a:p>
            <a:fld id="{2F090B56-8565-440B-85A4-DB339244DDDC}" type="datetime1">
              <a:rPr lang="en-US" smtClean="0"/>
              <a:t>3/9/2024</a:t>
            </a:fld>
            <a:endParaRPr lang="en-US"/>
          </a:p>
        </p:txBody>
      </p:sp>
      <p:sp>
        <p:nvSpPr>
          <p:cNvPr id="3" name="Footer Placeholder 2">
            <a:extLst>
              <a:ext uri="{FF2B5EF4-FFF2-40B4-BE49-F238E27FC236}">
                <a16:creationId xmlns:a16="http://schemas.microsoft.com/office/drawing/2014/main" id="{91BDFCB9-2871-4D79-B1D7-3A6C95D3C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2B3097-070F-405B-A6AD-9ED0067A766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7888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A7DC-98D8-4671-9F18-FB5FB37B6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811807-3681-4774-AFE4-B0C66818A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2D40F-18B9-4A9F-B84C-609C7E75C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40BC83-2CB8-44BB-BC64-94F5A49B32B9}"/>
              </a:ext>
            </a:extLst>
          </p:cNvPr>
          <p:cNvSpPr>
            <a:spLocks noGrp="1"/>
          </p:cNvSpPr>
          <p:nvPr>
            <p:ph type="dt" sz="half" idx="10"/>
          </p:nvPr>
        </p:nvSpPr>
        <p:spPr/>
        <p:txBody>
          <a:bodyPr/>
          <a:lstStyle/>
          <a:p>
            <a:fld id="{A16892A1-AD30-4736-BFB4-41311896D9FD}" type="datetime1">
              <a:rPr lang="en-US" smtClean="0"/>
              <a:t>3/9/2024</a:t>
            </a:fld>
            <a:endParaRPr lang="en-US"/>
          </a:p>
        </p:txBody>
      </p:sp>
      <p:sp>
        <p:nvSpPr>
          <p:cNvPr id="6" name="Footer Placeholder 5">
            <a:extLst>
              <a:ext uri="{FF2B5EF4-FFF2-40B4-BE49-F238E27FC236}">
                <a16:creationId xmlns:a16="http://schemas.microsoft.com/office/drawing/2014/main" id="{2407FB7A-540D-41EF-8B0E-654FC740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5E134-38C4-4160-9455-BFE9894C6F5A}"/>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5376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9194-7084-4ACE-8DCE-DB83F3D99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42FB5-461B-4F19-96B5-C850ACA0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1317A-BCAE-4596-A935-A529E792B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425C62-79C2-4904-8571-A19BAAB25801}"/>
              </a:ext>
            </a:extLst>
          </p:cNvPr>
          <p:cNvSpPr>
            <a:spLocks noGrp="1"/>
          </p:cNvSpPr>
          <p:nvPr>
            <p:ph type="dt" sz="half" idx="10"/>
          </p:nvPr>
        </p:nvSpPr>
        <p:spPr/>
        <p:txBody>
          <a:bodyPr/>
          <a:lstStyle/>
          <a:p>
            <a:fld id="{12408295-A356-4050-89D0-6A61769299F5}" type="datetime1">
              <a:rPr lang="en-US" smtClean="0"/>
              <a:t>3/9/2024</a:t>
            </a:fld>
            <a:endParaRPr lang="en-US"/>
          </a:p>
        </p:txBody>
      </p:sp>
      <p:sp>
        <p:nvSpPr>
          <p:cNvPr id="6" name="Footer Placeholder 5">
            <a:extLst>
              <a:ext uri="{FF2B5EF4-FFF2-40B4-BE49-F238E27FC236}">
                <a16:creationId xmlns:a16="http://schemas.microsoft.com/office/drawing/2014/main" id="{A10A6DF2-D329-4152-A24E-5BC6528F0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B97C5-0A94-4447-9686-E3D282D3BF8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4279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178A1-26B1-4A4F-A813-9AE39B6A1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E0149-EFC2-41E3-A77E-1B75A4676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16E8C-3E68-4CE8-A04D-D5F7A113D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970EB-225A-46C2-A335-3E2DB207BDE7}" type="datetime1">
              <a:rPr lang="en-US" smtClean="0"/>
              <a:t>3/9/2024</a:t>
            </a:fld>
            <a:endParaRPr lang="en-US"/>
          </a:p>
        </p:txBody>
      </p:sp>
      <p:sp>
        <p:nvSpPr>
          <p:cNvPr id="5" name="Footer Placeholder 4">
            <a:extLst>
              <a:ext uri="{FF2B5EF4-FFF2-40B4-BE49-F238E27FC236}">
                <a16:creationId xmlns:a16="http://schemas.microsoft.com/office/drawing/2014/main" id="{CF3DC59B-0788-4856-8046-38CF4B8AA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773183-27B2-496C-AA1C-A9A71371B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575148845"/>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arezaei81/hotel-bookingcv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41E749-F764-91F4-D5D5-C06C66C42FD9}"/>
              </a:ext>
            </a:extLst>
          </p:cNvPr>
          <p:cNvSpPr txBox="1"/>
          <p:nvPr/>
        </p:nvSpPr>
        <p:spPr>
          <a:xfrm>
            <a:off x="1670050" y="2967334"/>
            <a:ext cx="8407204" cy="1754326"/>
          </a:xfrm>
          <a:prstGeom prst="rect">
            <a:avLst/>
          </a:prstGeom>
          <a:noFill/>
        </p:spPr>
        <p:txBody>
          <a:bodyPr wrap="square" rtlCol="0">
            <a:spAutoFit/>
          </a:bodyPr>
          <a:lstStyle/>
          <a:p>
            <a:r>
              <a:rPr lang="en-US" sz="5400" b="1" dirty="0">
                <a:solidFill>
                  <a:schemeClr val="accent1">
                    <a:lumMod val="75000"/>
                  </a:schemeClr>
                </a:solidFill>
                <a:latin typeface="Segoe UI" panose="020B0502040204020203" pitchFamily="34" charset="0"/>
                <a:cs typeface="Segoe UI" panose="020B0502040204020203" pitchFamily="34" charset="0"/>
              </a:rPr>
              <a:t>Hotel Booking Cancelation Prediction</a:t>
            </a:r>
            <a:endParaRPr lang="en-IN" sz="5400" b="1" dirty="0">
              <a:solidFill>
                <a:schemeClr val="accent1">
                  <a:lumMod val="75000"/>
                </a:schemeClr>
              </a:solidFill>
              <a:latin typeface="Segoe UI" panose="020B0502040204020203" pitchFamily="34" charset="0"/>
              <a:cs typeface="Segoe UI" panose="020B0502040204020203" pitchFamily="34" charset="0"/>
            </a:endParaRPr>
          </a:p>
        </p:txBody>
      </p:sp>
      <p:cxnSp>
        <p:nvCxnSpPr>
          <p:cNvPr id="13" name="Straight Connector 12">
            <a:extLst>
              <a:ext uri="{FF2B5EF4-FFF2-40B4-BE49-F238E27FC236}">
                <a16:creationId xmlns:a16="http://schemas.microsoft.com/office/drawing/2014/main" id="{8E153CC2-83BD-F1BF-244E-2BC78D5119E1}"/>
              </a:ext>
            </a:extLst>
          </p:cNvPr>
          <p:cNvCxnSpPr>
            <a:cxnSpLocks/>
          </p:cNvCxnSpPr>
          <p:nvPr/>
        </p:nvCxnSpPr>
        <p:spPr>
          <a:xfrm>
            <a:off x="1670050" y="2870200"/>
            <a:ext cx="8337550" cy="0"/>
          </a:xfrm>
          <a:prstGeom prst="line">
            <a:avLst/>
          </a:prstGeom>
          <a:ln w="9525">
            <a:solidFill>
              <a:schemeClr val="accent1">
                <a:lumMod val="60000"/>
                <a:lumOff val="40000"/>
              </a:schemeClr>
            </a:solidFill>
          </a:ln>
        </p:spPr>
        <p:style>
          <a:lnRef idx="1">
            <a:schemeClr val="accent4"/>
          </a:lnRef>
          <a:fillRef idx="0">
            <a:schemeClr val="accent4"/>
          </a:fillRef>
          <a:effectRef idx="0">
            <a:schemeClr val="accent4"/>
          </a:effectRef>
          <a:fontRef idx="minor">
            <a:schemeClr val="tx1"/>
          </a:fontRef>
        </p:style>
      </p:cxnSp>
      <p:cxnSp>
        <p:nvCxnSpPr>
          <p:cNvPr id="16" name="Straight Connector 15">
            <a:extLst>
              <a:ext uri="{FF2B5EF4-FFF2-40B4-BE49-F238E27FC236}">
                <a16:creationId xmlns:a16="http://schemas.microsoft.com/office/drawing/2014/main" id="{6F208D16-EE0C-DA8B-CC58-1494479DEEB9}"/>
              </a:ext>
            </a:extLst>
          </p:cNvPr>
          <p:cNvCxnSpPr>
            <a:cxnSpLocks/>
          </p:cNvCxnSpPr>
          <p:nvPr/>
        </p:nvCxnSpPr>
        <p:spPr>
          <a:xfrm>
            <a:off x="1704877" y="5003407"/>
            <a:ext cx="8337550" cy="0"/>
          </a:xfrm>
          <a:prstGeom prst="line">
            <a:avLst/>
          </a:prstGeom>
          <a:ln w="9525">
            <a:solidFill>
              <a:schemeClr val="accent1">
                <a:lumMod val="60000"/>
                <a:lumOff val="40000"/>
              </a:schemeClr>
            </a:solidFill>
          </a:ln>
        </p:spPr>
        <p:style>
          <a:lnRef idx="1">
            <a:schemeClr val="accent4"/>
          </a:lnRef>
          <a:fillRef idx="0">
            <a:schemeClr val="accent4"/>
          </a:fillRef>
          <a:effectRef idx="0">
            <a:schemeClr val="accent4"/>
          </a:effectRef>
          <a:fontRef idx="minor">
            <a:schemeClr val="tx1"/>
          </a:fontRef>
        </p:style>
      </p:cxnSp>
      <p:grpSp>
        <p:nvGrpSpPr>
          <p:cNvPr id="25" name="Group 24">
            <a:extLst>
              <a:ext uri="{FF2B5EF4-FFF2-40B4-BE49-F238E27FC236}">
                <a16:creationId xmlns:a16="http://schemas.microsoft.com/office/drawing/2014/main" id="{728AD09E-5F98-C90A-9A38-7AD80660463C}"/>
              </a:ext>
            </a:extLst>
          </p:cNvPr>
          <p:cNvGrpSpPr/>
          <p:nvPr/>
        </p:nvGrpSpPr>
        <p:grpSpPr>
          <a:xfrm>
            <a:off x="9214388" y="5254592"/>
            <a:ext cx="3345912" cy="1287212"/>
            <a:chOff x="8465088" y="5124779"/>
            <a:chExt cx="3345912" cy="1287212"/>
          </a:xfrm>
        </p:grpSpPr>
        <p:sp>
          <p:nvSpPr>
            <p:cNvPr id="17" name="TextBox 16">
              <a:extLst>
                <a:ext uri="{FF2B5EF4-FFF2-40B4-BE49-F238E27FC236}">
                  <a16:creationId xmlns:a16="http://schemas.microsoft.com/office/drawing/2014/main" id="{7C784A8B-E35A-A82C-106E-1AE0C51F1A4F}"/>
                </a:ext>
              </a:extLst>
            </p:cNvPr>
            <p:cNvSpPr txBox="1"/>
            <p:nvPr/>
          </p:nvSpPr>
          <p:spPr>
            <a:xfrm>
              <a:off x="8953500" y="5124779"/>
              <a:ext cx="2857500" cy="1287212"/>
            </a:xfrm>
            <a:prstGeom prst="rect">
              <a:avLst/>
            </a:prstGeom>
            <a:noFill/>
          </p:spPr>
          <p:txBody>
            <a:bodyPr wrap="square" rtlCol="0">
              <a:spAutoFit/>
            </a:bodyPr>
            <a:lstStyle/>
            <a:p>
              <a:pPr>
                <a:lnSpc>
                  <a:spcPct val="150000"/>
                </a:lnSpc>
              </a:pPr>
              <a:r>
                <a:rPr lang="en-US" dirty="0">
                  <a:solidFill>
                    <a:srgbClr val="C00000"/>
                  </a:solidFill>
                  <a:latin typeface="Segoe UI" panose="020B0502040204020203" pitchFamily="34" charset="0"/>
                  <a:cs typeface="Segoe UI" panose="020B0502040204020203" pitchFamily="34" charset="0"/>
                </a:rPr>
                <a:t>Arti </a:t>
              </a:r>
              <a:r>
                <a:rPr lang="en-US" dirty="0" err="1">
                  <a:solidFill>
                    <a:srgbClr val="C00000"/>
                  </a:solidFill>
                  <a:latin typeface="Segoe UI" panose="020B0502040204020203" pitchFamily="34" charset="0"/>
                  <a:cs typeface="Segoe UI" panose="020B0502040204020203" pitchFamily="34" charset="0"/>
                </a:rPr>
                <a:t>Ganjale</a:t>
              </a:r>
              <a:endParaRPr lang="en-US" dirty="0">
                <a:solidFill>
                  <a:srgbClr val="C00000"/>
                </a:solidFill>
                <a:latin typeface="Segoe UI" panose="020B0502040204020203" pitchFamily="34" charset="0"/>
                <a:cs typeface="Segoe UI" panose="020B0502040204020203" pitchFamily="34" charset="0"/>
              </a:endParaRPr>
            </a:p>
            <a:p>
              <a:pPr>
                <a:lnSpc>
                  <a:spcPct val="150000"/>
                </a:lnSpc>
              </a:pPr>
              <a:r>
                <a:rPr lang="en-US" sz="1600" dirty="0">
                  <a:solidFill>
                    <a:srgbClr val="C00000"/>
                  </a:solidFill>
                  <a:latin typeface="Segoe UI" panose="020B0502040204020203" pitchFamily="34" charset="0"/>
                  <a:cs typeface="Segoe UI" panose="020B0502040204020203" pitchFamily="34" charset="0"/>
                </a:rPr>
                <a:t>PGA 45</a:t>
              </a:r>
            </a:p>
            <a:p>
              <a:pPr>
                <a:lnSpc>
                  <a:spcPct val="150000"/>
                </a:lnSpc>
              </a:pPr>
              <a:r>
                <a:rPr lang="en-US" dirty="0">
                  <a:solidFill>
                    <a:srgbClr val="C00000"/>
                  </a:solidFill>
                  <a:latin typeface="Segoe UI" panose="020B0502040204020203" pitchFamily="34" charset="0"/>
                  <a:cs typeface="Segoe UI" panose="020B0502040204020203" pitchFamily="34" charset="0"/>
                </a:rPr>
                <a:t>Capstone Project - I</a:t>
              </a:r>
              <a:endParaRPr lang="en-IN" dirty="0">
                <a:solidFill>
                  <a:srgbClr val="C00000"/>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id="{3C8A0168-01C1-8F57-FE1C-829D4BD38072}"/>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28000"/>
                      </a14:imgEffect>
                      <a14:imgEffect>
                        <a14:saturation sat="27000"/>
                      </a14:imgEffect>
                      <a14:imgEffect>
                        <a14:brightnessContrast bright="83000" contrast="-73000"/>
                      </a14:imgEffect>
                    </a14:imgLayer>
                  </a14:imgProps>
                </a:ext>
              </a:extLst>
            </a:blip>
            <a:stretch>
              <a:fillRect/>
            </a:stretch>
          </p:blipFill>
          <p:spPr>
            <a:xfrm>
              <a:off x="8482276" y="5254592"/>
              <a:ext cx="285524" cy="285524"/>
            </a:xfrm>
            <a:prstGeom prst="rect">
              <a:avLst/>
            </a:prstGeom>
            <a:solidFill>
              <a:schemeClr val="accent1">
                <a:lumMod val="20000"/>
                <a:lumOff val="80000"/>
              </a:schemeClr>
            </a:solidFill>
          </p:spPr>
        </p:pic>
        <p:pic>
          <p:nvPicPr>
            <p:cNvPr id="22" name="Picture 21">
              <a:extLst>
                <a:ext uri="{FF2B5EF4-FFF2-40B4-BE49-F238E27FC236}">
                  <a16:creationId xmlns:a16="http://schemas.microsoft.com/office/drawing/2014/main" id="{3E83ECA8-449F-EFB0-A68C-E50B17074E20}"/>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contrast="-73000"/>
                      </a14:imgEffect>
                    </a14:imgLayer>
                  </a14:imgProps>
                </a:ext>
              </a:extLst>
            </a:blip>
            <a:stretch>
              <a:fillRect/>
            </a:stretch>
          </p:blipFill>
          <p:spPr>
            <a:xfrm>
              <a:off x="8465088" y="5645376"/>
              <a:ext cx="319900" cy="319900"/>
            </a:xfrm>
            <a:prstGeom prst="rect">
              <a:avLst/>
            </a:prstGeom>
            <a:ln>
              <a:solidFill>
                <a:schemeClr val="accent1">
                  <a:lumMod val="75000"/>
                </a:schemeClr>
              </a:solidFill>
            </a:ln>
          </p:spPr>
        </p:pic>
        <p:pic>
          <p:nvPicPr>
            <p:cNvPr id="24" name="Picture 23">
              <a:extLst>
                <a:ext uri="{FF2B5EF4-FFF2-40B4-BE49-F238E27FC236}">
                  <a16:creationId xmlns:a16="http://schemas.microsoft.com/office/drawing/2014/main" id="{001D67CD-55F3-4190-8303-F421BD251CC1}"/>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1000"/>
                      </a14:imgEffect>
                      <a14:imgEffect>
                        <a14:brightnessContrast contrast="-73000"/>
                      </a14:imgEffect>
                    </a14:imgLayer>
                  </a14:imgProps>
                </a:ext>
              </a:extLst>
            </a:blip>
            <a:stretch>
              <a:fillRect/>
            </a:stretch>
          </p:blipFill>
          <p:spPr>
            <a:xfrm>
              <a:off x="8465088" y="6070536"/>
              <a:ext cx="319900" cy="319900"/>
            </a:xfrm>
            <a:prstGeom prst="rect">
              <a:avLst/>
            </a:prstGeom>
          </p:spPr>
        </p:pic>
      </p:grpSp>
      <p:pic>
        <p:nvPicPr>
          <p:cNvPr id="5" name="Picture 4">
            <a:extLst>
              <a:ext uri="{FF2B5EF4-FFF2-40B4-BE49-F238E27FC236}">
                <a16:creationId xmlns:a16="http://schemas.microsoft.com/office/drawing/2014/main" id="{6FA8E59B-1956-4868-9B72-562EF2D1C136}"/>
              </a:ext>
            </a:extLst>
          </p:cNvPr>
          <p:cNvPicPr>
            <a:picLocks noChangeAspect="1"/>
          </p:cNvPicPr>
          <p:nvPr/>
        </p:nvPicPr>
        <p:blipFill>
          <a:blip r:embed="rId8"/>
          <a:stretch>
            <a:fillRect/>
          </a:stretch>
        </p:blipFill>
        <p:spPr>
          <a:xfrm>
            <a:off x="3488636" y="594686"/>
            <a:ext cx="5168348" cy="2275503"/>
          </a:xfrm>
          <a:prstGeom prst="rect">
            <a:avLst/>
          </a:prstGeom>
        </p:spPr>
      </p:pic>
    </p:spTree>
    <p:extLst>
      <p:ext uri="{BB962C8B-B14F-4D97-AF65-F5344CB8AC3E}">
        <p14:creationId xmlns:p14="http://schemas.microsoft.com/office/powerpoint/2010/main" val="229116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7D4B2-44DE-468A-B70C-F43C9AC91C05}"/>
              </a:ext>
            </a:extLst>
          </p:cNvPr>
          <p:cNvSpPr>
            <a:spLocks noGrp="1"/>
          </p:cNvSpPr>
          <p:nvPr>
            <p:ph type="sldNum" sz="quarter" idx="12"/>
          </p:nvPr>
        </p:nvSpPr>
        <p:spPr/>
        <p:txBody>
          <a:bodyPr/>
          <a:lstStyle/>
          <a:p>
            <a:fld id="{8E05DC9C-C50D-D242-B083-59CEE07163F1}" type="slidenum">
              <a:rPr lang="en-US" smtClean="0"/>
              <a:t>10</a:t>
            </a:fld>
            <a:endParaRPr lang="en-US"/>
          </a:p>
        </p:txBody>
      </p:sp>
      <p:sp>
        <p:nvSpPr>
          <p:cNvPr id="5" name="TextBox 4">
            <a:extLst>
              <a:ext uri="{FF2B5EF4-FFF2-40B4-BE49-F238E27FC236}">
                <a16:creationId xmlns:a16="http://schemas.microsoft.com/office/drawing/2014/main" id="{D4F92521-2ABE-43BE-B1B7-970BC0A5B38C}"/>
              </a:ext>
            </a:extLst>
          </p:cNvPr>
          <p:cNvSpPr txBox="1"/>
          <p:nvPr/>
        </p:nvSpPr>
        <p:spPr>
          <a:xfrm>
            <a:off x="317634" y="240632"/>
            <a:ext cx="11333260" cy="4016484"/>
          </a:xfrm>
          <a:prstGeom prst="rect">
            <a:avLst/>
          </a:prstGeom>
          <a:noFill/>
        </p:spPr>
        <p:txBody>
          <a:bodyPr wrap="square" rtlCol="0">
            <a:spAutoFit/>
          </a:bodyPr>
          <a:lstStyle/>
          <a:p>
            <a:r>
              <a:rPr lang="en-US" sz="1500" b="1" dirty="0">
                <a:solidFill>
                  <a:schemeClr val="accent1">
                    <a:lumMod val="75000"/>
                  </a:schemeClr>
                </a:solidFill>
                <a:latin typeface="Segoe UI" panose="020B0502040204020203" pitchFamily="34" charset="0"/>
                <a:cs typeface="Segoe UI" panose="020B0502040204020203" pitchFamily="34" charset="0"/>
              </a:rPr>
              <a:t>28. **</a:t>
            </a:r>
            <a:r>
              <a:rPr lang="en-US" sz="1500" b="1" dirty="0" err="1">
                <a:solidFill>
                  <a:schemeClr val="accent1">
                    <a:lumMod val="75000"/>
                  </a:schemeClr>
                </a:solidFill>
                <a:latin typeface="Segoe UI" panose="020B0502040204020203" pitchFamily="34" charset="0"/>
                <a:cs typeface="Segoe UI" panose="020B0502040204020203" pitchFamily="34" charset="0"/>
              </a:rPr>
              <a:t>adr</a:t>
            </a:r>
            <a:r>
              <a:rPr lang="en-US" sz="1500" b="1" dirty="0">
                <a:solidFill>
                  <a:schemeClr val="accent1">
                    <a:lumMod val="75000"/>
                  </a:schemeClr>
                </a:solidFill>
                <a:latin typeface="Segoe UI" panose="020B0502040204020203" pitchFamily="34" charset="0"/>
                <a:cs typeface="Segoe UI" panose="020B0502040204020203" pitchFamily="34" charset="0"/>
              </a:rPr>
              <a:t>**: Average Daily Rate</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29. **</a:t>
            </a:r>
            <a:r>
              <a:rPr lang="en-US" sz="1500" b="1" dirty="0" err="1">
                <a:solidFill>
                  <a:schemeClr val="accent1">
                    <a:lumMod val="75000"/>
                  </a:schemeClr>
                </a:solidFill>
                <a:latin typeface="Segoe UI" panose="020B0502040204020203" pitchFamily="34" charset="0"/>
                <a:cs typeface="Segoe UI" panose="020B0502040204020203" pitchFamily="34" charset="0"/>
              </a:rPr>
              <a:t>required_car_parking_spaces</a:t>
            </a:r>
            <a:r>
              <a:rPr lang="en-US" sz="1500" b="1" dirty="0">
                <a:solidFill>
                  <a:schemeClr val="accent1">
                    <a:lumMod val="75000"/>
                  </a:schemeClr>
                </a:solidFill>
                <a:latin typeface="Segoe UI" panose="020B0502040204020203" pitchFamily="34" charset="0"/>
                <a:cs typeface="Segoe UI" panose="020B0502040204020203" pitchFamily="34" charset="0"/>
              </a:rPr>
              <a:t>**: Number of car parking spaces required</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30. **</a:t>
            </a:r>
            <a:r>
              <a:rPr lang="en-US" sz="1500" b="1" dirty="0" err="1">
                <a:solidFill>
                  <a:schemeClr val="accent1">
                    <a:lumMod val="75000"/>
                  </a:schemeClr>
                </a:solidFill>
                <a:latin typeface="Segoe UI" panose="020B0502040204020203" pitchFamily="34" charset="0"/>
                <a:cs typeface="Segoe UI" panose="020B0502040204020203" pitchFamily="34" charset="0"/>
              </a:rPr>
              <a:t>total_of_special_requests</a:t>
            </a:r>
            <a:r>
              <a:rPr lang="en-US" sz="1500" b="1" dirty="0">
                <a:solidFill>
                  <a:schemeClr val="accent1">
                    <a:lumMod val="75000"/>
                  </a:schemeClr>
                </a:solidFill>
                <a:latin typeface="Segoe UI" panose="020B0502040204020203" pitchFamily="34" charset="0"/>
                <a:cs typeface="Segoe UI" panose="020B0502040204020203" pitchFamily="34" charset="0"/>
              </a:rPr>
              <a:t>**: Number of special requests made</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31. **</a:t>
            </a:r>
            <a:r>
              <a:rPr lang="en-US" sz="1500" b="1" dirty="0" err="1">
                <a:solidFill>
                  <a:schemeClr val="accent1">
                    <a:lumMod val="75000"/>
                  </a:schemeClr>
                </a:solidFill>
                <a:latin typeface="Segoe UI" panose="020B0502040204020203" pitchFamily="34" charset="0"/>
                <a:cs typeface="Segoe UI" panose="020B0502040204020203" pitchFamily="34" charset="0"/>
              </a:rPr>
              <a:t>reservation_status</a:t>
            </a:r>
            <a:r>
              <a:rPr lang="en-US" sz="1500" b="1" dirty="0">
                <a:solidFill>
                  <a:schemeClr val="accent1">
                    <a:lumMod val="75000"/>
                  </a:schemeClr>
                </a:solidFill>
                <a:latin typeface="Segoe UI" panose="020B0502040204020203" pitchFamily="34" charset="0"/>
                <a:cs typeface="Segoe UI" panose="020B0502040204020203" pitchFamily="34" charset="0"/>
              </a:rPr>
              <a:t>**: Last reservation status (Check-Out, Canceled, No-Show)</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32. **</a:t>
            </a:r>
            <a:r>
              <a:rPr lang="en-US" sz="1500" b="1" dirty="0" err="1">
                <a:solidFill>
                  <a:schemeClr val="accent1">
                    <a:lumMod val="75000"/>
                  </a:schemeClr>
                </a:solidFill>
                <a:latin typeface="Segoe UI" panose="020B0502040204020203" pitchFamily="34" charset="0"/>
                <a:cs typeface="Segoe UI" panose="020B0502040204020203" pitchFamily="34" charset="0"/>
              </a:rPr>
              <a:t>reservation_status_date</a:t>
            </a:r>
            <a:r>
              <a:rPr lang="en-US" sz="1500" b="1" dirty="0">
                <a:solidFill>
                  <a:schemeClr val="accent1">
                    <a:lumMod val="75000"/>
                  </a:schemeClr>
                </a:solidFill>
                <a:latin typeface="Segoe UI" panose="020B0502040204020203" pitchFamily="34" charset="0"/>
                <a:cs typeface="Segoe UI" panose="020B0502040204020203" pitchFamily="34" charset="0"/>
              </a:rPr>
              <a:t>**: Date of the last reservation status</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33. **name**: Guest's name</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34. **email**: Guest's email address</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35. **phone-number**: Guest's phone number</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r>
              <a:rPr lang="en-US" sz="1500" b="1" dirty="0">
                <a:solidFill>
                  <a:schemeClr val="accent1">
                    <a:lumMod val="75000"/>
                  </a:schemeClr>
                </a:solidFill>
                <a:latin typeface="Segoe UI" panose="020B0502040204020203" pitchFamily="34" charset="0"/>
                <a:cs typeface="Segoe UI" panose="020B0502040204020203" pitchFamily="34" charset="0"/>
              </a:rPr>
              <a:t>36. **</a:t>
            </a:r>
            <a:r>
              <a:rPr lang="en-US" sz="1500" b="1" dirty="0" err="1">
                <a:solidFill>
                  <a:schemeClr val="accent1">
                    <a:lumMod val="75000"/>
                  </a:schemeClr>
                </a:solidFill>
                <a:latin typeface="Segoe UI" panose="020B0502040204020203" pitchFamily="34" charset="0"/>
                <a:cs typeface="Segoe UI" panose="020B0502040204020203" pitchFamily="34" charset="0"/>
              </a:rPr>
              <a:t>credit_card</a:t>
            </a:r>
            <a:r>
              <a:rPr lang="en-US" sz="1500" b="1" dirty="0">
                <a:solidFill>
                  <a:schemeClr val="accent1">
                    <a:lumMod val="75000"/>
                  </a:schemeClr>
                </a:solidFill>
                <a:latin typeface="Segoe UI" panose="020B0502040204020203" pitchFamily="34" charset="0"/>
                <a:cs typeface="Segoe UI" panose="020B0502040204020203" pitchFamily="34" charset="0"/>
              </a:rPr>
              <a:t>**: Last four digits of the guest's credit card</a:t>
            </a:r>
          </a:p>
        </p:txBody>
      </p:sp>
    </p:spTree>
    <p:extLst>
      <p:ext uri="{BB962C8B-B14F-4D97-AF65-F5344CB8AC3E}">
        <p14:creationId xmlns:p14="http://schemas.microsoft.com/office/powerpoint/2010/main" val="139192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9F3F9-BB9D-4BFD-9A1F-2CC30E536125}"/>
              </a:ext>
            </a:extLst>
          </p:cNvPr>
          <p:cNvSpPr>
            <a:spLocks noGrp="1"/>
          </p:cNvSpPr>
          <p:nvPr>
            <p:ph type="sldNum" sz="quarter" idx="12"/>
          </p:nvPr>
        </p:nvSpPr>
        <p:spPr/>
        <p:txBody>
          <a:bodyPr/>
          <a:lstStyle/>
          <a:p>
            <a:fld id="{8E05DC9C-C50D-D242-B083-59CEE07163F1}" type="slidenum">
              <a:rPr lang="en-US" smtClean="0"/>
              <a:t>11</a:t>
            </a:fld>
            <a:endParaRPr lang="en-US"/>
          </a:p>
        </p:txBody>
      </p:sp>
      <p:sp>
        <p:nvSpPr>
          <p:cNvPr id="3" name="TextBox 2">
            <a:extLst>
              <a:ext uri="{FF2B5EF4-FFF2-40B4-BE49-F238E27FC236}">
                <a16:creationId xmlns:a16="http://schemas.microsoft.com/office/drawing/2014/main" id="{53A0AB5E-089E-4720-A147-161F4A67C53B}"/>
              </a:ext>
            </a:extLst>
          </p:cNvPr>
          <p:cNvSpPr txBox="1"/>
          <p:nvPr/>
        </p:nvSpPr>
        <p:spPr>
          <a:xfrm>
            <a:off x="2978870" y="249810"/>
            <a:ext cx="6561370" cy="369332"/>
          </a:xfrm>
          <a:prstGeom prst="rect">
            <a:avLst/>
          </a:prstGeom>
          <a:noFill/>
          <a:ln>
            <a:solidFill>
              <a:srgbClr val="FF9955"/>
            </a:solidFill>
          </a:ln>
        </p:spPr>
        <p:txBody>
          <a:bodyPr wrap="square" rtlCol="0">
            <a:spAutoFit/>
          </a:bodyPr>
          <a:lstStyle/>
          <a:p>
            <a:pPr algn="ctr"/>
            <a:r>
              <a:rPr lang="en-US" dirty="0">
                <a:latin typeface="Segoe UI" panose="020B0502040204020203" pitchFamily="34" charset="0"/>
                <a:cs typeface="Segoe UI" panose="020B0502040204020203" pitchFamily="34" charset="0"/>
              </a:rPr>
              <a:t>Checking for outliers</a:t>
            </a:r>
            <a:endParaRPr lang="en-US" sz="2000" b="1"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2E3540FE-5C95-412C-95FA-71C2D5A88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503680"/>
            <a:ext cx="11376766" cy="23116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9D34F76-9020-4725-8D2D-BAD518489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49" y="3519272"/>
            <a:ext cx="11116841" cy="308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7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32B3CE-6CCA-422B-8156-6DFEE05E9B61}"/>
              </a:ext>
            </a:extLst>
          </p:cNvPr>
          <p:cNvSpPr>
            <a:spLocks noGrp="1"/>
          </p:cNvSpPr>
          <p:nvPr>
            <p:ph type="sldNum" sz="quarter" idx="12"/>
          </p:nvPr>
        </p:nvSpPr>
        <p:spPr/>
        <p:txBody>
          <a:bodyPr/>
          <a:lstStyle/>
          <a:p>
            <a:fld id="{8E05DC9C-C50D-D242-B083-59CEE07163F1}" type="slidenum">
              <a:rPr lang="en-US" smtClean="0"/>
              <a:t>12</a:t>
            </a:fld>
            <a:endParaRPr lang="en-US"/>
          </a:p>
        </p:txBody>
      </p:sp>
      <p:pic>
        <p:nvPicPr>
          <p:cNvPr id="3074" name="Picture 2">
            <a:extLst>
              <a:ext uri="{FF2B5EF4-FFF2-40B4-BE49-F238E27FC236}">
                <a16:creationId xmlns:a16="http://schemas.microsoft.com/office/drawing/2014/main" id="{1C7340A0-B9A6-4981-A443-243D9580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2" y="1259840"/>
            <a:ext cx="9520090" cy="22537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7CCF1E6-6EE5-4E1B-8579-007DC75B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53840"/>
            <a:ext cx="9804662" cy="26039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E4785D-2BDC-4DF5-8327-DF1685A2E7B0}"/>
              </a:ext>
            </a:extLst>
          </p:cNvPr>
          <p:cNvSpPr txBox="1"/>
          <p:nvPr/>
        </p:nvSpPr>
        <p:spPr>
          <a:xfrm>
            <a:off x="3200400" y="264160"/>
            <a:ext cx="5872480" cy="369332"/>
          </a:xfrm>
          <a:prstGeom prst="rect">
            <a:avLst/>
          </a:prstGeom>
          <a:noFill/>
          <a:ln>
            <a:solidFill>
              <a:schemeClr val="accent2"/>
            </a:solidFill>
          </a:ln>
        </p:spPr>
        <p:txBody>
          <a:bodyPr wrap="square" rtlCol="0">
            <a:spAutoFit/>
          </a:bodyPr>
          <a:lstStyle/>
          <a:p>
            <a:r>
              <a:rPr lang="en-US" b="1" dirty="0"/>
              <a:t>Stays in week night and stay in </a:t>
            </a:r>
            <a:r>
              <a:rPr lang="en-US" b="1" dirty="0" err="1"/>
              <a:t>weekened</a:t>
            </a:r>
            <a:r>
              <a:rPr lang="en-US" b="1" dirty="0"/>
              <a:t> nights</a:t>
            </a:r>
          </a:p>
        </p:txBody>
      </p:sp>
    </p:spTree>
    <p:extLst>
      <p:ext uri="{BB962C8B-B14F-4D97-AF65-F5344CB8AC3E}">
        <p14:creationId xmlns:p14="http://schemas.microsoft.com/office/powerpoint/2010/main" val="29510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4AAAF3-26B7-49FB-B2A4-02037E470E00}"/>
              </a:ext>
            </a:extLst>
          </p:cNvPr>
          <p:cNvSpPr>
            <a:spLocks noGrp="1"/>
          </p:cNvSpPr>
          <p:nvPr>
            <p:ph type="sldNum" sz="quarter" idx="12"/>
          </p:nvPr>
        </p:nvSpPr>
        <p:spPr/>
        <p:txBody>
          <a:bodyPr/>
          <a:lstStyle/>
          <a:p>
            <a:fld id="{8E05DC9C-C50D-D242-B083-59CEE07163F1}" type="slidenum">
              <a:rPr lang="en-US" smtClean="0"/>
              <a:t>13</a:t>
            </a:fld>
            <a:endParaRPr lang="en-US"/>
          </a:p>
        </p:txBody>
      </p:sp>
      <p:pic>
        <p:nvPicPr>
          <p:cNvPr id="6146" name="Picture 2">
            <a:extLst>
              <a:ext uri="{FF2B5EF4-FFF2-40B4-BE49-F238E27FC236}">
                <a16:creationId xmlns:a16="http://schemas.microsoft.com/office/drawing/2014/main" id="{82B0B6C9-D59F-4B6D-8212-70DFD725C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928689"/>
            <a:ext cx="9734550" cy="31719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1A8083F-B757-497F-9805-F2960B3D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4176074"/>
            <a:ext cx="9734550" cy="25454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3298D2-DEB4-4790-9AED-0C2F86A21346}"/>
              </a:ext>
            </a:extLst>
          </p:cNvPr>
          <p:cNvSpPr txBox="1"/>
          <p:nvPr/>
        </p:nvSpPr>
        <p:spPr>
          <a:xfrm>
            <a:off x="3149600" y="336985"/>
            <a:ext cx="7213600" cy="369332"/>
          </a:xfrm>
          <a:prstGeom prst="rect">
            <a:avLst/>
          </a:prstGeom>
          <a:noFill/>
          <a:ln>
            <a:solidFill>
              <a:schemeClr val="accent2"/>
            </a:solidFill>
          </a:ln>
        </p:spPr>
        <p:txBody>
          <a:bodyPr wrap="square" rtlCol="0">
            <a:spAutoFit/>
          </a:bodyPr>
          <a:lstStyle/>
          <a:p>
            <a:r>
              <a:rPr lang="en-US" b="1" dirty="0"/>
              <a:t>Previous Booking Not Canceled and Required parking spaces</a:t>
            </a:r>
          </a:p>
        </p:txBody>
      </p:sp>
    </p:spTree>
    <p:extLst>
      <p:ext uri="{BB962C8B-B14F-4D97-AF65-F5344CB8AC3E}">
        <p14:creationId xmlns:p14="http://schemas.microsoft.com/office/powerpoint/2010/main" val="46552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FDCE6E-5C8C-4AC2-9FDD-25F581E521CD}"/>
              </a:ext>
            </a:extLst>
          </p:cNvPr>
          <p:cNvSpPr>
            <a:spLocks noGrp="1"/>
          </p:cNvSpPr>
          <p:nvPr>
            <p:ph type="sldNum" sz="quarter" idx="12"/>
          </p:nvPr>
        </p:nvSpPr>
        <p:spPr/>
        <p:txBody>
          <a:bodyPr/>
          <a:lstStyle/>
          <a:p>
            <a:fld id="{8E05DC9C-C50D-D242-B083-59CEE07163F1}" type="slidenum">
              <a:rPr lang="en-US" smtClean="0"/>
              <a:t>14</a:t>
            </a:fld>
            <a:endParaRPr lang="en-US"/>
          </a:p>
        </p:txBody>
      </p:sp>
      <p:pic>
        <p:nvPicPr>
          <p:cNvPr id="7170" name="Picture 2">
            <a:extLst>
              <a:ext uri="{FF2B5EF4-FFF2-40B4-BE49-F238E27FC236}">
                <a16:creationId xmlns:a16="http://schemas.microsoft.com/office/drawing/2014/main" id="{B6189479-9BDE-4BEE-BBCA-03E6CB4A8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066800"/>
            <a:ext cx="9620250" cy="275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35CB077-4C0F-4E74-A1F2-CCD8163F9D54}"/>
              </a:ext>
            </a:extLst>
          </p:cNvPr>
          <p:cNvSpPr/>
          <p:nvPr/>
        </p:nvSpPr>
        <p:spPr>
          <a:xfrm>
            <a:off x="1150071" y="3856431"/>
            <a:ext cx="10595726" cy="2462213"/>
          </a:xfrm>
          <a:prstGeom prst="rect">
            <a:avLst/>
          </a:prstGeom>
        </p:spPr>
        <p:txBody>
          <a:bodyPr wrap="square">
            <a:spAutoFit/>
          </a:bodyPr>
          <a:lstStyle/>
          <a:p>
            <a:r>
              <a:rPr lang="en-US" sz="1400" b="1" dirty="0">
                <a:solidFill>
                  <a:srgbClr val="000000"/>
                </a:solidFill>
                <a:latin typeface="Segoe UI" panose="020B0502040204020203" pitchFamily="34" charset="0"/>
                <a:cs typeface="Segoe UI" panose="020B0502040204020203" pitchFamily="34" charset="0"/>
              </a:rPr>
              <a:t>Observation</a:t>
            </a:r>
            <a:endParaRPr lang="en-US" sz="1400" dirty="0">
              <a:solidFill>
                <a:srgbClr val="000000"/>
              </a:solidFill>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few of the features contribute very less to tell whether the customer will cancel the booking. They are - </a:t>
            </a:r>
            <a:r>
              <a:rPr lang="en-US" sz="1400" b="1" dirty="0">
                <a:solidFill>
                  <a:srgbClr val="000000"/>
                </a:solidFill>
                <a:latin typeface="Segoe UI" panose="020B0502040204020203" pitchFamily="34" charset="0"/>
                <a:cs typeface="Segoe UI" panose="020B0502040204020203" pitchFamily="34" charset="0"/>
              </a:rPr>
              <a:t>stays in </a:t>
            </a:r>
            <a:r>
              <a:rPr lang="en-US" sz="1400" b="1" dirty="0" err="1">
                <a:solidFill>
                  <a:srgbClr val="000000"/>
                </a:solidFill>
                <a:latin typeface="Segoe UI" panose="020B0502040204020203" pitchFamily="34" charset="0"/>
                <a:cs typeface="Segoe UI" panose="020B0502040204020203" pitchFamily="34" charset="0"/>
              </a:rPr>
              <a:t>wekkend</a:t>
            </a:r>
            <a:r>
              <a:rPr lang="en-US" sz="1400" b="1" dirty="0">
                <a:solidFill>
                  <a:srgbClr val="000000"/>
                </a:solidFill>
                <a:latin typeface="Segoe UI" panose="020B0502040204020203" pitchFamily="34" charset="0"/>
                <a:cs typeface="Segoe UI" panose="020B0502040204020203" pitchFamily="34" charset="0"/>
              </a:rPr>
              <a:t> nights</a:t>
            </a:r>
            <a:endParaRPr lang="en-US" sz="1400" dirty="0">
              <a:solidFill>
                <a:srgbClr val="000000"/>
              </a:solidFill>
              <a:latin typeface="Segoe UI" panose="020B0502040204020203" pitchFamily="34" charset="0"/>
              <a:cs typeface="Segoe UI" panose="020B0502040204020203" pitchFamily="34" charset="0"/>
            </a:endParaRPr>
          </a:p>
          <a:p>
            <a:r>
              <a:rPr lang="en-US" sz="1400" b="1" dirty="0">
                <a:solidFill>
                  <a:srgbClr val="000000"/>
                </a:solidFill>
                <a:latin typeface="Segoe UI" panose="020B0502040204020203" pitchFamily="34" charset="0"/>
                <a:cs typeface="Segoe UI" panose="020B0502040204020203" pitchFamily="34" charset="0"/>
              </a:rPr>
              <a:t>stay in week nights</a:t>
            </a:r>
            <a:endParaRPr lang="en-US" sz="1400" dirty="0">
              <a:solidFill>
                <a:srgbClr val="000000"/>
              </a:solidFill>
              <a:latin typeface="Segoe UI" panose="020B0502040204020203" pitchFamily="34" charset="0"/>
              <a:cs typeface="Segoe UI" panose="020B0502040204020203" pitchFamily="34" charset="0"/>
            </a:endParaRPr>
          </a:p>
          <a:p>
            <a:r>
              <a:rPr lang="en-US" sz="1400" b="1" dirty="0">
                <a:solidFill>
                  <a:srgbClr val="000000"/>
                </a:solidFill>
                <a:latin typeface="Segoe UI" panose="020B0502040204020203" pitchFamily="34" charset="0"/>
                <a:cs typeface="Segoe UI" panose="020B0502040204020203" pitchFamily="34" charset="0"/>
              </a:rPr>
              <a:t>repeated guest</a:t>
            </a:r>
            <a:endParaRPr lang="en-US" sz="1400" dirty="0">
              <a:solidFill>
                <a:srgbClr val="000000"/>
              </a:solidFill>
              <a:latin typeface="Segoe UI" panose="020B0502040204020203" pitchFamily="34" charset="0"/>
              <a:cs typeface="Segoe UI" panose="020B0502040204020203" pitchFamily="34" charset="0"/>
            </a:endParaRPr>
          </a:p>
          <a:p>
            <a:r>
              <a:rPr lang="en-US" sz="1400" b="1" dirty="0">
                <a:solidFill>
                  <a:srgbClr val="000000"/>
                </a:solidFill>
                <a:latin typeface="Segoe UI" panose="020B0502040204020203" pitchFamily="34" charset="0"/>
                <a:cs typeface="Segoe UI" panose="020B0502040204020203" pitchFamily="34" charset="0"/>
              </a:rPr>
              <a:t>previous booking canceled or not</a:t>
            </a:r>
            <a:endParaRPr lang="en-US" sz="1400" dirty="0">
              <a:solidFill>
                <a:srgbClr val="000000"/>
              </a:solidFill>
              <a:latin typeface="Segoe UI" panose="020B0502040204020203" pitchFamily="34" charset="0"/>
              <a:cs typeface="Segoe UI" panose="020B0502040204020203" pitchFamily="34" charset="0"/>
            </a:endParaRPr>
          </a:p>
          <a:p>
            <a:r>
              <a:rPr lang="en-US" sz="1400" b="1" dirty="0">
                <a:solidFill>
                  <a:srgbClr val="000000"/>
                </a:solidFill>
                <a:latin typeface="Segoe UI" panose="020B0502040204020203" pitchFamily="34" charset="0"/>
                <a:cs typeface="Segoe UI" panose="020B0502040204020203" pitchFamily="34" charset="0"/>
              </a:rPr>
              <a:t>required car parking spaces</a:t>
            </a:r>
            <a:endParaRPr lang="en-US" sz="1400" dirty="0">
              <a:solidFill>
                <a:srgbClr val="000000"/>
              </a:solidFill>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The special request feature's limited usefulness for prediction is evident because, despite a difference in median between the groups, around 75% of individuals have zero special requests, making it less informative and challenging for accurate predictions.</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Now, lets discuss about the lead time.</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It is quite significantly different for both of the groups.</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The people more likely to cancel have longer lead time for booking.</a:t>
            </a:r>
            <a:endParaRPr lang="en-US" sz="1400" b="0" i="0" dirty="0">
              <a:solidFill>
                <a:srgbClr val="000000"/>
              </a:solidFill>
              <a:effectLst/>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DDB4ABF-2399-4225-92B3-11BEF276F2EA}"/>
              </a:ext>
            </a:extLst>
          </p:cNvPr>
          <p:cNvSpPr txBox="1"/>
          <p:nvPr/>
        </p:nvSpPr>
        <p:spPr>
          <a:xfrm>
            <a:off x="1706880" y="477520"/>
            <a:ext cx="3779520" cy="369332"/>
          </a:xfrm>
          <a:prstGeom prst="rect">
            <a:avLst/>
          </a:prstGeom>
          <a:noFill/>
          <a:ln>
            <a:solidFill>
              <a:schemeClr val="accent2"/>
            </a:solidFill>
          </a:ln>
        </p:spPr>
        <p:txBody>
          <a:bodyPr wrap="square" rtlCol="0">
            <a:spAutoFit/>
          </a:bodyPr>
          <a:lstStyle/>
          <a:p>
            <a:r>
              <a:rPr lang="en-US" dirty="0"/>
              <a:t>Total of Special Guest</a:t>
            </a:r>
          </a:p>
        </p:txBody>
      </p:sp>
    </p:spTree>
    <p:extLst>
      <p:ext uri="{BB962C8B-B14F-4D97-AF65-F5344CB8AC3E}">
        <p14:creationId xmlns:p14="http://schemas.microsoft.com/office/powerpoint/2010/main" val="217566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BEA119-76B2-44C8-AE6E-4F6E5718A37E}"/>
              </a:ext>
            </a:extLst>
          </p:cNvPr>
          <p:cNvSpPr>
            <a:spLocks noGrp="1"/>
          </p:cNvSpPr>
          <p:nvPr>
            <p:ph type="sldNum" sz="quarter" idx="12"/>
          </p:nvPr>
        </p:nvSpPr>
        <p:spPr/>
        <p:txBody>
          <a:bodyPr/>
          <a:lstStyle/>
          <a:p>
            <a:fld id="{8E05DC9C-C50D-D242-B083-59CEE07163F1}" type="slidenum">
              <a:rPr lang="en-US" smtClean="0"/>
              <a:t>15</a:t>
            </a:fld>
            <a:endParaRPr lang="en-US"/>
          </a:p>
        </p:txBody>
      </p:sp>
      <p:pic>
        <p:nvPicPr>
          <p:cNvPr id="8194" name="Picture 2">
            <a:extLst>
              <a:ext uri="{FF2B5EF4-FFF2-40B4-BE49-F238E27FC236}">
                <a16:creationId xmlns:a16="http://schemas.microsoft.com/office/drawing/2014/main" id="{4CB45390-E3EC-47F0-867A-90D114E9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849912"/>
            <a:ext cx="5781675" cy="2762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B9DEE0-61C2-4979-932B-2B806C9A9906}"/>
              </a:ext>
            </a:extLst>
          </p:cNvPr>
          <p:cNvSpPr txBox="1"/>
          <p:nvPr/>
        </p:nvSpPr>
        <p:spPr>
          <a:xfrm>
            <a:off x="695325" y="722586"/>
            <a:ext cx="2941775" cy="400110"/>
          </a:xfrm>
          <a:prstGeom prst="rect">
            <a:avLst/>
          </a:prstGeom>
          <a:noFill/>
          <a:ln>
            <a:solidFill>
              <a:srgbClr val="FF9955"/>
            </a:solidFill>
          </a:ln>
        </p:spPr>
        <p:txBody>
          <a:bodyPr wrap="square" rtlCol="0">
            <a:spAutoFit/>
          </a:bodyPr>
          <a:lstStyle/>
          <a:p>
            <a:pPr algn="ctr"/>
            <a:r>
              <a:rPr lang="en-US" sz="2000" b="1" dirty="0">
                <a:latin typeface="Segoe UI" panose="020B0502040204020203" pitchFamily="34" charset="0"/>
                <a:cs typeface="Segoe UI" panose="020B0502040204020203" pitchFamily="34" charset="0"/>
              </a:rPr>
              <a:t>Lead Time</a:t>
            </a:r>
          </a:p>
        </p:txBody>
      </p:sp>
      <p:sp>
        <p:nvSpPr>
          <p:cNvPr id="6" name="Rectangle 5">
            <a:extLst>
              <a:ext uri="{FF2B5EF4-FFF2-40B4-BE49-F238E27FC236}">
                <a16:creationId xmlns:a16="http://schemas.microsoft.com/office/drawing/2014/main" id="{13656BE2-73DA-4C66-A6C7-30DB2F6E31B7}"/>
              </a:ext>
            </a:extLst>
          </p:cNvPr>
          <p:cNvSpPr/>
          <p:nvPr/>
        </p:nvSpPr>
        <p:spPr>
          <a:xfrm>
            <a:off x="6551628" y="1574210"/>
            <a:ext cx="5552388" cy="954107"/>
          </a:xfrm>
          <a:prstGeom prst="rect">
            <a:avLst/>
          </a:prstGeom>
        </p:spPr>
        <p:txBody>
          <a:bodyPr wrap="square">
            <a:spAutoFit/>
          </a:bodyPr>
          <a:lstStyle/>
          <a:p>
            <a:r>
              <a:rPr lang="en-US" sz="1400" b="1" dirty="0">
                <a:solidFill>
                  <a:srgbClr val="000000"/>
                </a:solidFill>
                <a:latin typeface="Segoe UI" panose="020B0502040204020203" pitchFamily="34" charset="0"/>
                <a:cs typeface="Segoe UI" panose="020B0502040204020203" pitchFamily="34" charset="0"/>
              </a:rPr>
              <a:t>Observation</a:t>
            </a:r>
            <a:endParaRPr lang="en-US" sz="1400" dirty="0">
              <a:solidFill>
                <a:srgbClr val="000000"/>
              </a:solidFill>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Maximum cancelations occur if the booking is made 60-70 days before the checking date. Longer the </a:t>
            </a:r>
            <a:r>
              <a:rPr lang="en-US" sz="1400" dirty="0" err="1">
                <a:solidFill>
                  <a:srgbClr val="000000"/>
                </a:solidFill>
                <a:latin typeface="Segoe UI" panose="020B0502040204020203" pitchFamily="34" charset="0"/>
                <a:cs typeface="Segoe UI" panose="020B0502040204020203" pitchFamily="34" charset="0"/>
              </a:rPr>
              <a:t>lead_time</a:t>
            </a:r>
            <a:r>
              <a:rPr lang="en-US" sz="1400" dirty="0">
                <a:solidFill>
                  <a:srgbClr val="000000"/>
                </a:solidFill>
                <a:latin typeface="Segoe UI" panose="020B0502040204020203" pitchFamily="34" charset="0"/>
                <a:cs typeface="Segoe UI" panose="020B0502040204020203" pitchFamily="34" charset="0"/>
              </a:rPr>
              <a:t>, lower is the cancelation.</a:t>
            </a:r>
            <a:endParaRPr lang="en-US" sz="1400" b="0" i="0" dirty="0">
              <a:solidFill>
                <a:srgbClr val="000000"/>
              </a:solidFill>
              <a:effectLst/>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F2A1957-3382-452E-A51B-014961A5970A}"/>
              </a:ext>
            </a:extLst>
          </p:cNvPr>
          <p:cNvSpPr/>
          <p:nvPr/>
        </p:nvSpPr>
        <p:spPr>
          <a:xfrm>
            <a:off x="704137" y="4887865"/>
            <a:ext cx="2736647" cy="369332"/>
          </a:xfrm>
          <a:prstGeom prst="rect">
            <a:avLst/>
          </a:prstGeom>
          <a:ln>
            <a:solidFill>
              <a:srgbClr val="FF9955"/>
            </a:solidFill>
          </a:ln>
        </p:spPr>
        <p:txBody>
          <a:bodyPr wrap="none">
            <a:spAutoFit/>
          </a:bodyPr>
          <a:lstStyle/>
          <a:p>
            <a:r>
              <a:rPr lang="en-US" b="1" dirty="0" err="1">
                <a:solidFill>
                  <a:srgbClr val="000000"/>
                </a:solidFill>
                <a:latin typeface="Helvetica Neue"/>
              </a:rPr>
              <a:t>previous_cancellations</a:t>
            </a:r>
            <a:endParaRPr lang="en-US" b="1" i="0" dirty="0">
              <a:solidFill>
                <a:srgbClr val="000000"/>
              </a:solidFill>
              <a:effectLst/>
              <a:latin typeface="Helvetica Neue"/>
            </a:endParaRPr>
          </a:p>
        </p:txBody>
      </p:sp>
      <p:pic>
        <p:nvPicPr>
          <p:cNvPr id="8196" name="Picture 4">
            <a:extLst>
              <a:ext uri="{FF2B5EF4-FFF2-40B4-BE49-F238E27FC236}">
                <a16:creationId xmlns:a16="http://schemas.microsoft.com/office/drawing/2014/main" id="{E34186D4-0313-490F-8C37-66330C35F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22261"/>
            <a:ext cx="5400675" cy="39357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BF9D2A7-D311-44D1-B011-00A4CA897E4D}"/>
              </a:ext>
            </a:extLst>
          </p:cNvPr>
          <p:cNvSpPr/>
          <p:nvPr/>
        </p:nvSpPr>
        <p:spPr>
          <a:xfrm>
            <a:off x="695325" y="5339378"/>
            <a:ext cx="5400675" cy="954107"/>
          </a:xfrm>
          <a:prstGeom prst="rect">
            <a:avLst/>
          </a:prstGeom>
        </p:spPr>
        <p:txBody>
          <a:bodyPr wrap="square">
            <a:spAutoFit/>
          </a:bodyPr>
          <a:lstStyle/>
          <a:p>
            <a:r>
              <a:rPr lang="en-US" sz="1400" b="1" dirty="0">
                <a:solidFill>
                  <a:srgbClr val="000000"/>
                </a:solidFill>
                <a:latin typeface="Segoe UI" panose="020B0502040204020203" pitchFamily="34" charset="0"/>
                <a:cs typeface="Segoe UI" panose="020B0502040204020203" pitchFamily="34" charset="0"/>
              </a:rPr>
              <a:t>Observation</a:t>
            </a:r>
            <a:endParaRPr lang="en-US" sz="1400" dirty="0">
              <a:solidFill>
                <a:srgbClr val="000000"/>
              </a:solidFill>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Customers with the history of cancellation tend to cancel more often.</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Interestingly repeated guests tend to cancel more</a:t>
            </a:r>
            <a:endParaRPr lang="en-US" sz="1400" b="0" i="0" dirty="0">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416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4714F-26E8-4B77-AA5E-D14CB66C6EAC}"/>
              </a:ext>
            </a:extLst>
          </p:cNvPr>
          <p:cNvSpPr>
            <a:spLocks noGrp="1"/>
          </p:cNvSpPr>
          <p:nvPr>
            <p:ph type="sldNum" sz="quarter" idx="12"/>
          </p:nvPr>
        </p:nvSpPr>
        <p:spPr/>
        <p:txBody>
          <a:bodyPr/>
          <a:lstStyle/>
          <a:p>
            <a:fld id="{8E05DC9C-C50D-D242-B083-59CEE07163F1}" type="slidenum">
              <a:rPr lang="en-US" smtClean="0"/>
              <a:t>16</a:t>
            </a:fld>
            <a:endParaRPr lang="en-US"/>
          </a:p>
        </p:txBody>
      </p:sp>
      <p:sp>
        <p:nvSpPr>
          <p:cNvPr id="3" name="Rectangle 2">
            <a:extLst>
              <a:ext uri="{FF2B5EF4-FFF2-40B4-BE49-F238E27FC236}">
                <a16:creationId xmlns:a16="http://schemas.microsoft.com/office/drawing/2014/main" id="{27359DFE-7098-4916-91DA-253313EB2869}"/>
              </a:ext>
            </a:extLst>
          </p:cNvPr>
          <p:cNvSpPr/>
          <p:nvPr/>
        </p:nvSpPr>
        <p:spPr>
          <a:xfrm>
            <a:off x="622170" y="264160"/>
            <a:ext cx="2202310" cy="369332"/>
          </a:xfrm>
          <a:prstGeom prst="rect">
            <a:avLst/>
          </a:prstGeom>
          <a:ln>
            <a:solidFill>
              <a:schemeClr val="accent2"/>
            </a:solidFill>
          </a:ln>
        </p:spPr>
        <p:txBody>
          <a:bodyPr wrap="square">
            <a:spAutoFit/>
          </a:bodyPr>
          <a:lstStyle/>
          <a:p>
            <a:r>
              <a:rPr lang="en-US" dirty="0" err="1"/>
              <a:t>days_in_waiting_list</a:t>
            </a:r>
            <a:endParaRPr lang="en-US" dirty="0"/>
          </a:p>
        </p:txBody>
      </p:sp>
      <p:pic>
        <p:nvPicPr>
          <p:cNvPr id="9218" name="Picture 2">
            <a:extLst>
              <a:ext uri="{FF2B5EF4-FFF2-40B4-BE49-F238E27FC236}">
                <a16:creationId xmlns:a16="http://schemas.microsoft.com/office/drawing/2014/main" id="{4ABC2860-9510-4657-B4F4-C35106953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92" y="1197155"/>
            <a:ext cx="6096000" cy="26301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540A04-CF4C-4F5A-B0F9-49D59B2ADA0F}"/>
              </a:ext>
            </a:extLst>
          </p:cNvPr>
          <p:cNvSpPr/>
          <p:nvPr/>
        </p:nvSpPr>
        <p:spPr>
          <a:xfrm>
            <a:off x="6532775" y="1470581"/>
            <a:ext cx="4496585" cy="523220"/>
          </a:xfrm>
          <a:prstGeom prst="rect">
            <a:avLst/>
          </a:prstGeom>
        </p:spPr>
        <p:txBody>
          <a:bodyPr wrap="square">
            <a:spAutoFit/>
          </a:bodyPr>
          <a:lstStyle/>
          <a:p>
            <a:r>
              <a:rPr lang="en-US" sz="1400" b="1" dirty="0">
                <a:solidFill>
                  <a:srgbClr val="000000"/>
                </a:solidFill>
                <a:latin typeface="Segoe UI" panose="020B0502040204020203" pitchFamily="34" charset="0"/>
                <a:cs typeface="Segoe UI" panose="020B0502040204020203" pitchFamily="34" charset="0"/>
              </a:rPr>
              <a:t>Observation</a:t>
            </a:r>
            <a:endParaRPr lang="en-US" sz="1400" dirty="0">
              <a:solidFill>
                <a:srgbClr val="000000"/>
              </a:solidFill>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More days in waiting list, more chance of cancelling</a:t>
            </a:r>
            <a:endParaRPr lang="en-US" sz="1400" b="0" i="0" dirty="0">
              <a:solidFill>
                <a:srgbClr val="000000"/>
              </a:solidFill>
              <a:effectLst/>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6D387D6-7376-465E-A8B2-9C8A8D8FB840}"/>
              </a:ext>
            </a:extLst>
          </p:cNvPr>
          <p:cNvPicPr>
            <a:picLocks noChangeAspect="1"/>
          </p:cNvPicPr>
          <p:nvPr/>
        </p:nvPicPr>
        <p:blipFill>
          <a:blip r:embed="rId3"/>
          <a:stretch>
            <a:fillRect/>
          </a:stretch>
        </p:blipFill>
        <p:spPr>
          <a:xfrm>
            <a:off x="652462" y="4098924"/>
            <a:ext cx="5710630" cy="1939925"/>
          </a:xfrm>
          <a:prstGeom prst="rect">
            <a:avLst/>
          </a:prstGeom>
        </p:spPr>
      </p:pic>
      <p:sp>
        <p:nvSpPr>
          <p:cNvPr id="6" name="Rectangle 5">
            <a:extLst>
              <a:ext uri="{FF2B5EF4-FFF2-40B4-BE49-F238E27FC236}">
                <a16:creationId xmlns:a16="http://schemas.microsoft.com/office/drawing/2014/main" id="{BC7061F8-1B88-4208-8A53-3D274E21AF5A}"/>
              </a:ext>
            </a:extLst>
          </p:cNvPr>
          <p:cNvSpPr/>
          <p:nvPr/>
        </p:nvSpPr>
        <p:spPr>
          <a:xfrm>
            <a:off x="6664751" y="3930977"/>
            <a:ext cx="5363850" cy="738664"/>
          </a:xfrm>
          <a:prstGeom prst="rect">
            <a:avLst/>
          </a:prstGeom>
        </p:spPr>
        <p:txBody>
          <a:bodyPr wrap="square">
            <a:spAutoFit/>
          </a:bodyPr>
          <a:lstStyle/>
          <a:p>
            <a:r>
              <a:rPr lang="en-US" sz="1400" b="1" dirty="0">
                <a:latin typeface="Segoe UI" panose="020B0502040204020203" pitchFamily="34" charset="0"/>
                <a:cs typeface="Segoe UI" panose="020B0502040204020203" pitchFamily="34" charset="0"/>
              </a:rPr>
              <a:t>Observation</a:t>
            </a:r>
            <a:r>
              <a:rPr lang="en-US" sz="1400" dirty="0">
                <a:latin typeface="Segoe UI" panose="020B0502040204020203" pitchFamily="34" charset="0"/>
                <a:cs typeface="Segoe UI" panose="020B0502040204020203" pitchFamily="34" charset="0"/>
              </a:rPr>
              <a:t>:</a:t>
            </a:r>
          </a:p>
          <a:p>
            <a:r>
              <a:rPr lang="en-US" sz="1400" dirty="0">
                <a:latin typeface="Segoe UI" panose="020B0502040204020203" pitchFamily="34" charset="0"/>
                <a:cs typeface="Segoe UI" panose="020B0502040204020203" pitchFamily="34" charset="0"/>
              </a:rPr>
              <a:t>* The figure shows that the average price per room depends on its type and the standard deviation.</a:t>
            </a:r>
          </a:p>
        </p:txBody>
      </p:sp>
      <p:sp>
        <p:nvSpPr>
          <p:cNvPr id="7" name="TextBox 6">
            <a:extLst>
              <a:ext uri="{FF2B5EF4-FFF2-40B4-BE49-F238E27FC236}">
                <a16:creationId xmlns:a16="http://schemas.microsoft.com/office/drawing/2014/main" id="{62285F7E-DD15-4F61-B9B8-2BA06894894E}"/>
              </a:ext>
            </a:extLst>
          </p:cNvPr>
          <p:cNvSpPr txBox="1"/>
          <p:nvPr/>
        </p:nvSpPr>
        <p:spPr>
          <a:xfrm>
            <a:off x="7013542" y="3148553"/>
            <a:ext cx="2941163" cy="369332"/>
          </a:xfrm>
          <a:prstGeom prst="rect">
            <a:avLst/>
          </a:prstGeom>
          <a:noFill/>
          <a:ln>
            <a:solidFill>
              <a:schemeClr val="accent2"/>
            </a:solidFill>
          </a:ln>
        </p:spPr>
        <p:txBody>
          <a:bodyPr wrap="square" rtlCol="0">
            <a:spAutoFit/>
          </a:bodyPr>
          <a:lstStyle/>
          <a:p>
            <a:r>
              <a:rPr lang="en-US" dirty="0"/>
              <a:t>ADR Vs Reserved room  type</a:t>
            </a:r>
          </a:p>
        </p:txBody>
      </p:sp>
    </p:spTree>
    <p:extLst>
      <p:ext uri="{BB962C8B-B14F-4D97-AF65-F5344CB8AC3E}">
        <p14:creationId xmlns:p14="http://schemas.microsoft.com/office/powerpoint/2010/main" val="152070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17</a:t>
            </a:fld>
            <a:endParaRPr lang="en-US" dirty="0"/>
          </a:p>
        </p:txBody>
      </p:sp>
      <p:sp>
        <p:nvSpPr>
          <p:cNvPr id="10" name="TextBox 9">
            <a:extLst>
              <a:ext uri="{FF2B5EF4-FFF2-40B4-BE49-F238E27FC236}">
                <a16:creationId xmlns:a16="http://schemas.microsoft.com/office/drawing/2014/main" id="{62CB8694-1C90-A6A0-9F07-CDBF8E2AD24F}"/>
              </a:ext>
            </a:extLst>
          </p:cNvPr>
          <p:cNvSpPr txBox="1"/>
          <p:nvPr/>
        </p:nvSpPr>
        <p:spPr>
          <a:xfrm>
            <a:off x="6403227" y="1375431"/>
            <a:ext cx="541700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Room Types A,D,E have quite high reservation and assignment status. But as a result, they have high cancellation rate as well. Although one cancellation reason might be the allotment of unwanted room type. Lets check it.</a:t>
            </a:r>
          </a:p>
          <a:p>
            <a:pPr marL="285750" indent="-285750">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1E02613-E18C-E086-EA6C-1135586D9A28}"/>
              </a:ext>
            </a:extLst>
          </p:cNvPr>
          <p:cNvSpPr txBox="1"/>
          <p:nvPr/>
        </p:nvSpPr>
        <p:spPr>
          <a:xfrm>
            <a:off x="667326" y="4821665"/>
            <a:ext cx="5614941"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In all three years city hotels saw more bookings than resort hotels.</a:t>
            </a:r>
            <a:endParaRPr lang="en-IN" sz="14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F4B75610-4BCD-4757-B852-A474048B7EDD}"/>
              </a:ext>
            </a:extLst>
          </p:cNvPr>
          <p:cNvPicPr>
            <a:picLocks noChangeAspect="1"/>
          </p:cNvPicPr>
          <p:nvPr/>
        </p:nvPicPr>
        <p:blipFill>
          <a:blip r:embed="rId2"/>
          <a:stretch>
            <a:fillRect/>
          </a:stretch>
        </p:blipFill>
        <p:spPr>
          <a:xfrm>
            <a:off x="0" y="-24661"/>
            <a:ext cx="1609483" cy="1237595"/>
          </a:xfrm>
          <a:prstGeom prst="rect">
            <a:avLst/>
          </a:prstGeom>
        </p:spPr>
      </p:pic>
      <p:pic>
        <p:nvPicPr>
          <p:cNvPr id="1026" name="Picture 2">
            <a:extLst>
              <a:ext uri="{FF2B5EF4-FFF2-40B4-BE49-F238E27FC236}">
                <a16:creationId xmlns:a16="http://schemas.microsoft.com/office/drawing/2014/main" id="{5752C970-BF2B-4424-9ED0-71A6631C4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711" y="3940195"/>
            <a:ext cx="5417009"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618D4FC-1283-47B1-B928-1459DBA3B2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6" y="1967095"/>
            <a:ext cx="6351111" cy="24163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04EFB2-5EE6-44D3-96AB-E162A691863E}"/>
              </a:ext>
            </a:extLst>
          </p:cNvPr>
          <p:cNvSpPr txBox="1"/>
          <p:nvPr/>
        </p:nvSpPr>
        <p:spPr>
          <a:xfrm>
            <a:off x="1762812" y="1212934"/>
            <a:ext cx="1300899" cy="369332"/>
          </a:xfrm>
          <a:prstGeom prst="rect">
            <a:avLst/>
          </a:prstGeom>
          <a:noFill/>
          <a:ln>
            <a:solidFill>
              <a:schemeClr val="accent2"/>
            </a:solidFill>
          </a:ln>
        </p:spPr>
        <p:txBody>
          <a:bodyPr wrap="square" rtlCol="0">
            <a:spAutoFit/>
          </a:bodyPr>
          <a:lstStyle/>
          <a:p>
            <a:r>
              <a:rPr lang="en-US" dirty="0"/>
              <a:t>Room Type</a:t>
            </a:r>
          </a:p>
        </p:txBody>
      </p:sp>
      <p:sp>
        <p:nvSpPr>
          <p:cNvPr id="3" name="TextBox 2">
            <a:extLst>
              <a:ext uri="{FF2B5EF4-FFF2-40B4-BE49-F238E27FC236}">
                <a16:creationId xmlns:a16="http://schemas.microsoft.com/office/drawing/2014/main" id="{73CAABF7-DD14-45E3-84C1-55B06B1546A1}"/>
              </a:ext>
            </a:extLst>
          </p:cNvPr>
          <p:cNvSpPr txBox="1"/>
          <p:nvPr/>
        </p:nvSpPr>
        <p:spPr>
          <a:xfrm>
            <a:off x="7220932" y="2837467"/>
            <a:ext cx="3195687" cy="369332"/>
          </a:xfrm>
          <a:prstGeom prst="rect">
            <a:avLst/>
          </a:prstGeom>
          <a:noFill/>
          <a:ln>
            <a:solidFill>
              <a:schemeClr val="accent2"/>
            </a:solidFill>
          </a:ln>
        </p:spPr>
        <p:txBody>
          <a:bodyPr wrap="square" rtlCol="0">
            <a:spAutoFit/>
          </a:bodyPr>
          <a:lstStyle/>
          <a:p>
            <a:r>
              <a:rPr lang="en-US" dirty="0"/>
              <a:t>Arrival date year</a:t>
            </a:r>
          </a:p>
        </p:txBody>
      </p:sp>
      <p:sp>
        <p:nvSpPr>
          <p:cNvPr id="4" name="TextBox 3">
            <a:extLst>
              <a:ext uri="{FF2B5EF4-FFF2-40B4-BE49-F238E27FC236}">
                <a16:creationId xmlns:a16="http://schemas.microsoft.com/office/drawing/2014/main" id="{DF6667F2-6C0A-4E82-BB84-7A6E174FEBC6}"/>
              </a:ext>
            </a:extLst>
          </p:cNvPr>
          <p:cNvSpPr txBox="1"/>
          <p:nvPr/>
        </p:nvSpPr>
        <p:spPr>
          <a:xfrm>
            <a:off x="2741507" y="344269"/>
            <a:ext cx="7081520" cy="923330"/>
          </a:xfrm>
          <a:prstGeom prst="rect">
            <a:avLst/>
          </a:prstGeom>
          <a:noFill/>
        </p:spPr>
        <p:txBody>
          <a:bodyPr wrap="square" rtlCol="0">
            <a:spAutoFit/>
          </a:bodyPr>
          <a:lstStyle/>
          <a:p>
            <a:r>
              <a:rPr lang="en-US" sz="3600" b="1" dirty="0">
                <a:solidFill>
                  <a:schemeClr val="accent1">
                    <a:lumMod val="75000"/>
                  </a:schemeClr>
                </a:solidFill>
                <a:latin typeface="Segoe UI" panose="020B0502040204020203" pitchFamily="34" charset="0"/>
                <a:cs typeface="Segoe UI" panose="020B0502040204020203" pitchFamily="34" charset="0"/>
              </a:rPr>
              <a:t>          Data Visualization</a:t>
            </a:r>
          </a:p>
          <a:p>
            <a:endParaRPr lang="en-US" dirty="0"/>
          </a:p>
        </p:txBody>
      </p:sp>
    </p:spTree>
    <p:extLst>
      <p:ext uri="{BB962C8B-B14F-4D97-AF65-F5344CB8AC3E}">
        <p14:creationId xmlns:p14="http://schemas.microsoft.com/office/powerpoint/2010/main" val="308194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6453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Visualization</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18</a:t>
            </a:fld>
            <a:endParaRPr lang="en-US" dirty="0"/>
          </a:p>
        </p:txBody>
      </p:sp>
      <p:sp>
        <p:nvSpPr>
          <p:cNvPr id="10" name="TextBox 9">
            <a:extLst>
              <a:ext uri="{FF2B5EF4-FFF2-40B4-BE49-F238E27FC236}">
                <a16:creationId xmlns:a16="http://schemas.microsoft.com/office/drawing/2014/main" id="{62CB8694-1C90-A6A0-9F07-CDBF8E2AD24F}"/>
              </a:ext>
            </a:extLst>
          </p:cNvPr>
          <p:cNvSpPr txBox="1"/>
          <p:nvPr/>
        </p:nvSpPr>
        <p:spPr>
          <a:xfrm>
            <a:off x="6360892" y="1739500"/>
            <a:ext cx="5417009"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Segoe UI" panose="020B0502040204020203" pitchFamily="34" charset="0"/>
                <a:cs typeface="Segoe UI" panose="020B0502040204020203" pitchFamily="34" charset="0"/>
              </a:rPr>
              <a:t>Number of Percentage of City hotel is greater than Resort Hotel</a:t>
            </a:r>
          </a:p>
          <a:p>
            <a:pPr marL="285750" indent="-285750">
              <a:buFont typeface="Arial" panose="020B0604020202020204" pitchFamily="34" charset="0"/>
              <a:buChar char="•"/>
            </a:pPr>
            <a:r>
              <a:rPr lang="en-IN" sz="1400" dirty="0">
                <a:latin typeface="Segoe UI" panose="020B0502040204020203" pitchFamily="34" charset="0"/>
                <a:cs typeface="Segoe UI" panose="020B0502040204020203" pitchFamily="34" charset="0"/>
              </a:rPr>
              <a:t>Cancelation Percentage is more in City Hotel than Resort Hotel.</a:t>
            </a:r>
          </a:p>
          <a:p>
            <a:pPr marL="285750" indent="-285750">
              <a:buFont typeface="Arial" panose="020B0604020202020204" pitchFamily="34" charset="0"/>
              <a:buChar char="•"/>
            </a:pPr>
            <a:endParaRPr lang="en-IN" sz="140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1F25B149-6453-4197-8847-6469A7F89930}"/>
              </a:ext>
            </a:extLst>
          </p:cNvPr>
          <p:cNvPicPr>
            <a:picLocks noChangeAspect="1"/>
          </p:cNvPicPr>
          <p:nvPr/>
        </p:nvPicPr>
        <p:blipFill>
          <a:blip r:embed="rId2"/>
          <a:stretch>
            <a:fillRect/>
          </a:stretch>
        </p:blipFill>
        <p:spPr>
          <a:xfrm>
            <a:off x="-57099" y="-455717"/>
            <a:ext cx="1609483" cy="1237595"/>
          </a:xfrm>
          <a:prstGeom prst="rect">
            <a:avLst/>
          </a:prstGeom>
        </p:spPr>
      </p:pic>
      <p:pic>
        <p:nvPicPr>
          <p:cNvPr id="1026" name="Picture 2">
            <a:extLst>
              <a:ext uri="{FF2B5EF4-FFF2-40B4-BE49-F238E27FC236}">
                <a16:creationId xmlns:a16="http://schemas.microsoft.com/office/drawing/2014/main" id="{E508C53D-3817-474A-9D3B-0B34B408C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32" y="1739500"/>
            <a:ext cx="5847805" cy="18192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33BA2F3-343D-404B-AC2F-7B7AA04EEA4D}"/>
              </a:ext>
            </a:extLst>
          </p:cNvPr>
          <p:cNvSpPr txBox="1"/>
          <p:nvPr/>
        </p:nvSpPr>
        <p:spPr>
          <a:xfrm>
            <a:off x="1927225" y="4913293"/>
            <a:ext cx="327025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August has the highest cancellation rate (4.39%).</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January has the lowest cancellation rate (1.51%).</a:t>
            </a:r>
          </a:p>
        </p:txBody>
      </p:sp>
      <p:pic>
        <p:nvPicPr>
          <p:cNvPr id="1028" name="Picture 4">
            <a:extLst>
              <a:ext uri="{FF2B5EF4-FFF2-40B4-BE49-F238E27FC236}">
                <a16:creationId xmlns:a16="http://schemas.microsoft.com/office/drawing/2014/main" id="{5D2AF080-9969-4D09-BA89-6FB638F86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892" y="4127514"/>
            <a:ext cx="5337772" cy="2228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DB98C8-7925-44F1-81B6-BADFDEAB9AF2}"/>
              </a:ext>
            </a:extLst>
          </p:cNvPr>
          <p:cNvSpPr txBox="1"/>
          <p:nvPr/>
        </p:nvSpPr>
        <p:spPr>
          <a:xfrm>
            <a:off x="1159497" y="1225485"/>
            <a:ext cx="2969443" cy="369332"/>
          </a:xfrm>
          <a:prstGeom prst="rect">
            <a:avLst/>
          </a:prstGeom>
          <a:noFill/>
          <a:ln>
            <a:solidFill>
              <a:schemeClr val="accent2"/>
            </a:solidFill>
          </a:ln>
        </p:spPr>
        <p:txBody>
          <a:bodyPr wrap="square" rtlCol="0">
            <a:spAutoFit/>
          </a:bodyPr>
          <a:lstStyle/>
          <a:p>
            <a:r>
              <a:rPr lang="en-US" b="1"/>
              <a:t>Hotel Distribution</a:t>
            </a:r>
          </a:p>
        </p:txBody>
      </p:sp>
      <p:sp>
        <p:nvSpPr>
          <p:cNvPr id="3" name="TextBox 2">
            <a:extLst>
              <a:ext uri="{FF2B5EF4-FFF2-40B4-BE49-F238E27FC236}">
                <a16:creationId xmlns:a16="http://schemas.microsoft.com/office/drawing/2014/main" id="{C2645E24-4884-4899-8BFF-CC357115ABD8}"/>
              </a:ext>
            </a:extLst>
          </p:cNvPr>
          <p:cNvSpPr txBox="1"/>
          <p:nvPr/>
        </p:nvSpPr>
        <p:spPr>
          <a:xfrm>
            <a:off x="7376160" y="3190240"/>
            <a:ext cx="2888615" cy="369332"/>
          </a:xfrm>
          <a:prstGeom prst="rect">
            <a:avLst/>
          </a:prstGeom>
          <a:noFill/>
          <a:ln>
            <a:solidFill>
              <a:schemeClr val="accent2"/>
            </a:solidFill>
          </a:ln>
        </p:spPr>
        <p:txBody>
          <a:bodyPr wrap="square" rtlCol="0">
            <a:spAutoFit/>
          </a:bodyPr>
          <a:lstStyle/>
          <a:p>
            <a:r>
              <a:rPr lang="en-US" b="1" dirty="0"/>
              <a:t>Cancelation % By Month</a:t>
            </a:r>
          </a:p>
        </p:txBody>
      </p:sp>
    </p:spTree>
    <p:extLst>
      <p:ext uri="{BB962C8B-B14F-4D97-AF65-F5344CB8AC3E}">
        <p14:creationId xmlns:p14="http://schemas.microsoft.com/office/powerpoint/2010/main" val="27655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Visualization</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19</a:t>
            </a:fld>
            <a:endParaRPr lang="en-US" dirty="0"/>
          </a:p>
        </p:txBody>
      </p:sp>
      <p:pic>
        <p:nvPicPr>
          <p:cNvPr id="6" name="Picture 5">
            <a:extLst>
              <a:ext uri="{FF2B5EF4-FFF2-40B4-BE49-F238E27FC236}">
                <a16:creationId xmlns:a16="http://schemas.microsoft.com/office/drawing/2014/main" id="{AD769552-A763-4D2C-ABFB-C0616B5FABA5}"/>
              </a:ext>
            </a:extLst>
          </p:cNvPr>
          <p:cNvPicPr>
            <a:picLocks noChangeAspect="1"/>
          </p:cNvPicPr>
          <p:nvPr/>
        </p:nvPicPr>
        <p:blipFill>
          <a:blip r:embed="rId2"/>
          <a:stretch>
            <a:fillRect/>
          </a:stretch>
        </p:blipFill>
        <p:spPr>
          <a:xfrm>
            <a:off x="-17342" y="0"/>
            <a:ext cx="1609483" cy="1243692"/>
          </a:xfrm>
          <a:prstGeom prst="rect">
            <a:avLst/>
          </a:prstGeom>
        </p:spPr>
      </p:pic>
      <p:pic>
        <p:nvPicPr>
          <p:cNvPr id="2" name="Picture 1">
            <a:extLst>
              <a:ext uri="{FF2B5EF4-FFF2-40B4-BE49-F238E27FC236}">
                <a16:creationId xmlns:a16="http://schemas.microsoft.com/office/drawing/2014/main" id="{1A6AEB17-2191-422D-ADF0-D94B6AD0BAD9}"/>
              </a:ext>
            </a:extLst>
          </p:cNvPr>
          <p:cNvPicPr>
            <a:picLocks noChangeAspect="1"/>
          </p:cNvPicPr>
          <p:nvPr/>
        </p:nvPicPr>
        <p:blipFill>
          <a:blip r:embed="rId3"/>
          <a:stretch>
            <a:fillRect/>
          </a:stretch>
        </p:blipFill>
        <p:spPr>
          <a:xfrm>
            <a:off x="6461126" y="1128032"/>
            <a:ext cx="5409142" cy="2935968"/>
          </a:xfrm>
          <a:prstGeom prst="rect">
            <a:avLst/>
          </a:prstGeom>
        </p:spPr>
      </p:pic>
      <p:sp>
        <p:nvSpPr>
          <p:cNvPr id="8" name="TextBox 7">
            <a:extLst>
              <a:ext uri="{FF2B5EF4-FFF2-40B4-BE49-F238E27FC236}">
                <a16:creationId xmlns:a16="http://schemas.microsoft.com/office/drawing/2014/main" id="{324DADE1-1C0C-4C04-AC6F-DDD86520473E}"/>
              </a:ext>
            </a:extLst>
          </p:cNvPr>
          <p:cNvSpPr txBox="1"/>
          <p:nvPr/>
        </p:nvSpPr>
        <p:spPr>
          <a:xfrm>
            <a:off x="6832600" y="4384844"/>
            <a:ext cx="4673600" cy="1077218"/>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People from all over the world are staying in these two hotels. Most guests are from Portugal(</a:t>
            </a:r>
            <a:r>
              <a:rPr lang="en-US" sz="1400" dirty="0"/>
              <a:t>21071</a:t>
            </a:r>
            <a:r>
              <a:rPr lang="en-US" dirty="0"/>
              <a:t>)</a:t>
            </a:r>
            <a:r>
              <a:rPr lang="en-US" sz="1400" dirty="0">
                <a:latin typeface="Segoe UI" panose="020B0502040204020203" pitchFamily="34" charset="0"/>
                <a:cs typeface="Segoe UI" panose="020B0502040204020203" pitchFamily="34" charset="0"/>
              </a:rPr>
              <a:t>and other countries in Europe.</a:t>
            </a:r>
          </a:p>
          <a:p>
            <a:endParaRPr lang="en-US" dirty="0"/>
          </a:p>
        </p:txBody>
      </p:sp>
      <p:pic>
        <p:nvPicPr>
          <p:cNvPr id="9" name="Picture 2">
            <a:extLst>
              <a:ext uri="{FF2B5EF4-FFF2-40B4-BE49-F238E27FC236}">
                <a16:creationId xmlns:a16="http://schemas.microsoft.com/office/drawing/2014/main" id="{6E2028D5-F219-4DB9-B802-EBFA1FF48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3" y="1800522"/>
            <a:ext cx="6448689" cy="43039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FCA8BA-D396-468D-800B-6774D2BBE382}"/>
              </a:ext>
            </a:extLst>
          </p:cNvPr>
          <p:cNvSpPr txBox="1"/>
          <p:nvPr/>
        </p:nvSpPr>
        <p:spPr>
          <a:xfrm>
            <a:off x="1329179" y="1243692"/>
            <a:ext cx="1609483" cy="381295"/>
          </a:xfrm>
          <a:prstGeom prst="rect">
            <a:avLst/>
          </a:prstGeom>
          <a:noFill/>
          <a:ln>
            <a:solidFill>
              <a:schemeClr val="accent2"/>
            </a:solidFill>
          </a:ln>
        </p:spPr>
        <p:txBody>
          <a:bodyPr wrap="square" rtlCol="0">
            <a:spAutoFit/>
          </a:bodyPr>
          <a:lstStyle/>
          <a:p>
            <a:r>
              <a:rPr lang="en-US" dirty="0"/>
              <a:t>Country</a:t>
            </a:r>
          </a:p>
        </p:txBody>
      </p:sp>
    </p:spTree>
    <p:extLst>
      <p:ext uri="{BB962C8B-B14F-4D97-AF65-F5344CB8AC3E}">
        <p14:creationId xmlns:p14="http://schemas.microsoft.com/office/powerpoint/2010/main" val="347375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76A3AA9-1CC9-963D-E149-33EF1D486542}"/>
              </a:ext>
            </a:extLst>
          </p:cNvPr>
          <p:cNvGraphicFramePr>
            <a:graphicFrameLocks noGrp="1"/>
          </p:cNvGraphicFramePr>
          <p:nvPr>
            <p:extLst>
              <p:ext uri="{D42A27DB-BD31-4B8C-83A1-F6EECF244321}">
                <p14:modId xmlns:p14="http://schemas.microsoft.com/office/powerpoint/2010/main" val="4099326961"/>
              </p:ext>
            </p:extLst>
          </p:nvPr>
        </p:nvGraphicFramePr>
        <p:xfrm>
          <a:off x="2570479" y="1294203"/>
          <a:ext cx="7694296" cy="4572000"/>
        </p:xfrm>
        <a:graphic>
          <a:graphicData uri="http://schemas.openxmlformats.org/drawingml/2006/table">
            <a:tbl>
              <a:tblPr firstRow="1" bandRow="1">
                <a:tableStyleId>{5C22544A-7EE6-4342-B048-85BDC9FD1C3A}</a:tableStyleId>
              </a:tblPr>
              <a:tblGrid>
                <a:gridCol w="1039770">
                  <a:extLst>
                    <a:ext uri="{9D8B030D-6E8A-4147-A177-3AD203B41FA5}">
                      <a16:colId xmlns:a16="http://schemas.microsoft.com/office/drawing/2014/main" val="2053238572"/>
                    </a:ext>
                  </a:extLst>
                </a:gridCol>
                <a:gridCol w="6654526">
                  <a:extLst>
                    <a:ext uri="{9D8B030D-6E8A-4147-A177-3AD203B41FA5}">
                      <a16:colId xmlns:a16="http://schemas.microsoft.com/office/drawing/2014/main" val="2084898406"/>
                    </a:ext>
                  </a:extLst>
                </a:gridCol>
              </a:tblGrid>
              <a:tr h="294222">
                <a:tc>
                  <a:txBody>
                    <a:bodyPr/>
                    <a:lstStyle/>
                    <a:p>
                      <a:pPr algn="ctr"/>
                      <a:r>
                        <a:rPr lang="en-US" sz="1400" dirty="0"/>
                        <a:t>Sr. No</a:t>
                      </a:r>
                      <a:endParaRPr lang="en-IN" sz="1400" dirty="0"/>
                    </a:p>
                  </a:txBody>
                  <a:tcPr/>
                </a:tc>
                <a:tc>
                  <a:txBody>
                    <a:bodyPr/>
                    <a:lstStyle/>
                    <a:p>
                      <a:pPr algn="ctr"/>
                      <a:r>
                        <a:rPr lang="en-US" sz="1400" dirty="0"/>
                        <a:t>Content</a:t>
                      </a:r>
                      <a:endParaRPr lang="en-IN" sz="1400" dirty="0"/>
                    </a:p>
                  </a:txBody>
                  <a:tcPr/>
                </a:tc>
                <a:extLst>
                  <a:ext uri="{0D108BD9-81ED-4DB2-BD59-A6C34878D82A}">
                    <a16:rowId xmlns:a16="http://schemas.microsoft.com/office/drawing/2014/main" val="75126780"/>
                  </a:ext>
                </a:extLst>
              </a:tr>
              <a:tr h="294222">
                <a:tc>
                  <a:txBody>
                    <a:bodyPr/>
                    <a:lstStyle/>
                    <a:p>
                      <a:pPr algn="ctr"/>
                      <a:r>
                        <a:rPr lang="en-US" sz="1400" dirty="0"/>
                        <a:t>1.</a:t>
                      </a:r>
                      <a:endParaRPr lang="en-IN" sz="1400" dirty="0">
                        <a:solidFill>
                          <a:schemeClr val="tx1">
                            <a:lumMod val="50000"/>
                            <a:lumOff val="50000"/>
                          </a:schemeClr>
                        </a:solidFill>
                      </a:endParaRPr>
                    </a:p>
                  </a:txBody>
                  <a:tcPr/>
                </a:tc>
                <a:tc>
                  <a:txBody>
                    <a:bodyPr/>
                    <a:lstStyle/>
                    <a:p>
                      <a:pPr algn="ctr"/>
                      <a:r>
                        <a:rPr lang="en-US" sz="1400" dirty="0"/>
                        <a:t>Introduction</a:t>
                      </a:r>
                      <a:endParaRPr lang="en-IN" sz="1400" dirty="0">
                        <a:solidFill>
                          <a:schemeClr val="tx1">
                            <a:lumMod val="50000"/>
                            <a:lumOff val="50000"/>
                          </a:schemeClr>
                        </a:solidFill>
                      </a:endParaRPr>
                    </a:p>
                  </a:txBody>
                  <a:tcPr/>
                </a:tc>
                <a:extLst>
                  <a:ext uri="{0D108BD9-81ED-4DB2-BD59-A6C34878D82A}">
                    <a16:rowId xmlns:a16="http://schemas.microsoft.com/office/drawing/2014/main" val="3598176112"/>
                  </a:ext>
                </a:extLst>
              </a:tr>
              <a:tr h="294222">
                <a:tc>
                  <a:txBody>
                    <a:bodyPr/>
                    <a:lstStyle/>
                    <a:p>
                      <a:pPr algn="ctr"/>
                      <a:r>
                        <a:rPr lang="en-US" sz="1400" dirty="0"/>
                        <a:t>2.</a:t>
                      </a:r>
                      <a:endParaRPr lang="en-IN" sz="1400" dirty="0">
                        <a:solidFill>
                          <a:schemeClr val="tx1">
                            <a:lumMod val="50000"/>
                            <a:lumOff val="50000"/>
                          </a:schemeClr>
                        </a:solidFill>
                      </a:endParaRPr>
                    </a:p>
                  </a:txBody>
                  <a:tcPr/>
                </a:tc>
                <a:tc>
                  <a:txBody>
                    <a:bodyPr/>
                    <a:lstStyle/>
                    <a:p>
                      <a:pPr algn="ctr"/>
                      <a:r>
                        <a:rPr lang="en-US" sz="1400" dirty="0"/>
                        <a:t>Objective</a:t>
                      </a:r>
                      <a:endParaRPr lang="en-IN" sz="1400" dirty="0">
                        <a:solidFill>
                          <a:schemeClr val="tx1">
                            <a:lumMod val="50000"/>
                            <a:lumOff val="50000"/>
                          </a:schemeClr>
                        </a:solidFill>
                      </a:endParaRPr>
                    </a:p>
                  </a:txBody>
                  <a:tcPr/>
                </a:tc>
                <a:extLst>
                  <a:ext uri="{0D108BD9-81ED-4DB2-BD59-A6C34878D82A}">
                    <a16:rowId xmlns:a16="http://schemas.microsoft.com/office/drawing/2014/main" val="2057844528"/>
                  </a:ext>
                </a:extLst>
              </a:tr>
              <a:tr h="294222">
                <a:tc>
                  <a:txBody>
                    <a:bodyPr/>
                    <a:lstStyle/>
                    <a:p>
                      <a:pPr algn="ctr"/>
                      <a:r>
                        <a:rPr lang="en-US" sz="1400" dirty="0"/>
                        <a:t>3</a:t>
                      </a:r>
                      <a:endParaRPr lang="en-IN" sz="1400" dirty="0">
                        <a:solidFill>
                          <a:schemeClr val="tx1">
                            <a:lumMod val="50000"/>
                            <a:lumOff val="50000"/>
                          </a:schemeClr>
                        </a:solidFill>
                      </a:endParaRPr>
                    </a:p>
                  </a:txBody>
                  <a:tcPr/>
                </a:tc>
                <a:tc>
                  <a:txBody>
                    <a:bodyPr/>
                    <a:lstStyle/>
                    <a:p>
                      <a:pPr algn="ctr"/>
                      <a:r>
                        <a:rPr lang="en-US" sz="1400" dirty="0"/>
                        <a:t>Data Information</a:t>
                      </a:r>
                      <a:endParaRPr lang="en-IN" sz="1400" dirty="0">
                        <a:solidFill>
                          <a:schemeClr val="tx1">
                            <a:lumMod val="50000"/>
                            <a:lumOff val="50000"/>
                          </a:schemeClr>
                        </a:solidFill>
                      </a:endParaRPr>
                    </a:p>
                  </a:txBody>
                  <a:tcPr/>
                </a:tc>
                <a:extLst>
                  <a:ext uri="{0D108BD9-81ED-4DB2-BD59-A6C34878D82A}">
                    <a16:rowId xmlns:a16="http://schemas.microsoft.com/office/drawing/2014/main" val="408678224"/>
                  </a:ext>
                </a:extLst>
              </a:tr>
              <a:tr h="294222">
                <a:tc>
                  <a:txBody>
                    <a:bodyPr/>
                    <a:lstStyle/>
                    <a:p>
                      <a:pPr algn="ctr"/>
                      <a:r>
                        <a:rPr lang="en-US" sz="1400" dirty="0"/>
                        <a:t>4</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Flowchart</a:t>
                      </a:r>
                    </a:p>
                  </a:txBody>
                  <a:tcPr/>
                </a:tc>
                <a:extLst>
                  <a:ext uri="{0D108BD9-81ED-4DB2-BD59-A6C34878D82A}">
                    <a16:rowId xmlns:a16="http://schemas.microsoft.com/office/drawing/2014/main" val="2843980388"/>
                  </a:ext>
                </a:extLst>
              </a:tr>
              <a:tr h="294222">
                <a:tc>
                  <a:txBody>
                    <a:bodyPr/>
                    <a:lstStyle/>
                    <a:p>
                      <a:pPr algn="ctr"/>
                      <a:r>
                        <a:rPr lang="en-US" sz="1400" dirty="0"/>
                        <a:t>5</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Exploratory Data Analysis</a:t>
                      </a:r>
                    </a:p>
                  </a:txBody>
                  <a:tcPr/>
                </a:tc>
                <a:extLst>
                  <a:ext uri="{0D108BD9-81ED-4DB2-BD59-A6C34878D82A}">
                    <a16:rowId xmlns:a16="http://schemas.microsoft.com/office/drawing/2014/main" val="1127321210"/>
                  </a:ext>
                </a:extLst>
              </a:tr>
              <a:tr h="294222">
                <a:tc>
                  <a:txBody>
                    <a:bodyPr/>
                    <a:lstStyle/>
                    <a:p>
                      <a:pPr algn="ctr"/>
                      <a:r>
                        <a:rPr lang="en-US" sz="1400" dirty="0"/>
                        <a:t>6</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Data Preprocessing</a:t>
                      </a:r>
                      <a:r>
                        <a:rPr lang="en-IN" sz="1400" dirty="0"/>
                        <a:t> -1</a:t>
                      </a:r>
                      <a:endParaRPr lang="en-US" sz="1400" dirty="0">
                        <a:solidFill>
                          <a:schemeClr val="tx1">
                            <a:lumMod val="50000"/>
                            <a:lumOff val="50000"/>
                          </a:schemeClr>
                        </a:solidFill>
                      </a:endParaRPr>
                    </a:p>
                  </a:txBody>
                  <a:tcPr/>
                </a:tc>
                <a:extLst>
                  <a:ext uri="{0D108BD9-81ED-4DB2-BD59-A6C34878D82A}">
                    <a16:rowId xmlns:a16="http://schemas.microsoft.com/office/drawing/2014/main" val="3735420183"/>
                  </a:ext>
                </a:extLst>
              </a:tr>
              <a:tr h="294222">
                <a:tc>
                  <a:txBody>
                    <a:bodyPr/>
                    <a:lstStyle/>
                    <a:p>
                      <a:pPr algn="ctr"/>
                      <a:r>
                        <a:rPr lang="en-US" sz="1400" dirty="0"/>
                        <a:t>7</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Data Preprocessing</a:t>
                      </a:r>
                      <a:r>
                        <a:rPr lang="en-IN" sz="1400" dirty="0"/>
                        <a:t> -2</a:t>
                      </a:r>
                      <a:endParaRPr lang="en-US" sz="1400" dirty="0">
                        <a:solidFill>
                          <a:schemeClr val="tx1">
                            <a:lumMod val="50000"/>
                            <a:lumOff val="50000"/>
                          </a:schemeClr>
                        </a:solidFill>
                      </a:endParaRPr>
                    </a:p>
                  </a:txBody>
                  <a:tcPr/>
                </a:tc>
                <a:extLst>
                  <a:ext uri="{0D108BD9-81ED-4DB2-BD59-A6C34878D82A}">
                    <a16:rowId xmlns:a16="http://schemas.microsoft.com/office/drawing/2014/main" val="1631493770"/>
                  </a:ext>
                </a:extLst>
              </a:tr>
              <a:tr h="294222">
                <a:tc>
                  <a:txBody>
                    <a:bodyPr/>
                    <a:lstStyle/>
                    <a:p>
                      <a:pPr algn="ctr"/>
                      <a:r>
                        <a:rPr lang="en-US" sz="1400" dirty="0"/>
                        <a:t>8</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Data Preprocessing</a:t>
                      </a:r>
                      <a:r>
                        <a:rPr lang="en-IN" sz="1400" dirty="0"/>
                        <a:t> – 3</a:t>
                      </a:r>
                      <a:endParaRPr lang="en-US" sz="1400" dirty="0">
                        <a:solidFill>
                          <a:schemeClr val="tx1">
                            <a:lumMod val="50000"/>
                            <a:lumOff val="50000"/>
                          </a:schemeClr>
                        </a:solidFill>
                      </a:endParaRPr>
                    </a:p>
                  </a:txBody>
                  <a:tcPr/>
                </a:tc>
                <a:extLst>
                  <a:ext uri="{0D108BD9-81ED-4DB2-BD59-A6C34878D82A}">
                    <a16:rowId xmlns:a16="http://schemas.microsoft.com/office/drawing/2014/main" val="3433775468"/>
                  </a:ext>
                </a:extLst>
              </a:tr>
              <a:tr h="294222">
                <a:tc>
                  <a:txBody>
                    <a:bodyPr/>
                    <a:lstStyle/>
                    <a:p>
                      <a:pPr algn="ctr"/>
                      <a:r>
                        <a:rPr lang="en-US" sz="1400" dirty="0"/>
                        <a:t>9</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Random sampling</a:t>
                      </a:r>
                    </a:p>
                  </a:txBody>
                  <a:tcPr/>
                </a:tc>
                <a:extLst>
                  <a:ext uri="{0D108BD9-81ED-4DB2-BD59-A6C34878D82A}">
                    <a16:rowId xmlns:a16="http://schemas.microsoft.com/office/drawing/2014/main" val="3145373206"/>
                  </a:ext>
                </a:extLst>
              </a:tr>
              <a:tr h="294222">
                <a:tc>
                  <a:txBody>
                    <a:bodyPr/>
                    <a:lstStyle/>
                    <a:p>
                      <a:pPr algn="ctr"/>
                      <a:r>
                        <a:rPr lang="en-US" sz="1400" dirty="0"/>
                        <a:t>10</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Basic Model And Evaluation</a:t>
                      </a:r>
                    </a:p>
                  </a:txBody>
                  <a:tcPr/>
                </a:tc>
                <a:extLst>
                  <a:ext uri="{0D108BD9-81ED-4DB2-BD59-A6C34878D82A}">
                    <a16:rowId xmlns:a16="http://schemas.microsoft.com/office/drawing/2014/main" val="1602031263"/>
                  </a:ext>
                </a:extLst>
              </a:tr>
              <a:tr h="294222">
                <a:tc>
                  <a:txBody>
                    <a:bodyPr/>
                    <a:lstStyle/>
                    <a:p>
                      <a:pPr algn="ctr"/>
                      <a:r>
                        <a:rPr lang="en-US" sz="1400" dirty="0"/>
                        <a:t>11</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Feature Selection</a:t>
                      </a:r>
                    </a:p>
                  </a:txBody>
                  <a:tcPr/>
                </a:tc>
                <a:extLst>
                  <a:ext uri="{0D108BD9-81ED-4DB2-BD59-A6C34878D82A}">
                    <a16:rowId xmlns:a16="http://schemas.microsoft.com/office/drawing/2014/main" val="3922591671"/>
                  </a:ext>
                </a:extLst>
              </a:tr>
              <a:tr h="294222">
                <a:tc>
                  <a:txBody>
                    <a:bodyPr/>
                    <a:lstStyle/>
                    <a:p>
                      <a:pPr algn="ctr"/>
                      <a:r>
                        <a:rPr lang="en-US" sz="1400" dirty="0"/>
                        <a:t>12</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Model Building</a:t>
                      </a:r>
                    </a:p>
                  </a:txBody>
                  <a:tcPr/>
                </a:tc>
                <a:extLst>
                  <a:ext uri="{0D108BD9-81ED-4DB2-BD59-A6C34878D82A}">
                    <a16:rowId xmlns:a16="http://schemas.microsoft.com/office/drawing/2014/main" val="962473097"/>
                  </a:ext>
                </a:extLst>
              </a:tr>
              <a:tr h="294222">
                <a:tc>
                  <a:txBody>
                    <a:bodyPr/>
                    <a:lstStyle/>
                    <a:p>
                      <a:pPr algn="ctr"/>
                      <a:r>
                        <a:rPr lang="en-US" sz="1400" dirty="0"/>
                        <a:t>13</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Model Selection</a:t>
                      </a:r>
                    </a:p>
                  </a:txBody>
                  <a:tcPr/>
                </a:tc>
                <a:extLst>
                  <a:ext uri="{0D108BD9-81ED-4DB2-BD59-A6C34878D82A}">
                    <a16:rowId xmlns:a16="http://schemas.microsoft.com/office/drawing/2014/main" val="713890840"/>
                  </a:ext>
                </a:extLst>
              </a:tr>
              <a:tr h="294222">
                <a:tc>
                  <a:txBody>
                    <a:bodyPr/>
                    <a:lstStyle/>
                    <a:p>
                      <a:pPr algn="ctr"/>
                      <a:r>
                        <a:rPr lang="en-US" sz="1400" dirty="0"/>
                        <a:t>14</a:t>
                      </a:r>
                      <a:endParaRPr lang="en-IN" sz="1400" dirty="0">
                        <a:solidFill>
                          <a:schemeClr val="tx1">
                            <a:lumMod val="50000"/>
                            <a:lumOff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Business Conclusion</a:t>
                      </a:r>
                    </a:p>
                  </a:txBody>
                  <a:tcPr/>
                </a:tc>
                <a:extLst>
                  <a:ext uri="{0D108BD9-81ED-4DB2-BD59-A6C34878D82A}">
                    <a16:rowId xmlns:a16="http://schemas.microsoft.com/office/drawing/2014/main" val="1591523515"/>
                  </a:ext>
                </a:extLst>
              </a:tr>
            </a:tbl>
          </a:graphicData>
        </a:graphic>
      </p:graphicFrame>
      <p:cxnSp>
        <p:nvCxnSpPr>
          <p:cNvPr id="8" name="Straight Connector 7">
            <a:extLst>
              <a:ext uri="{FF2B5EF4-FFF2-40B4-BE49-F238E27FC236}">
                <a16:creationId xmlns:a16="http://schemas.microsoft.com/office/drawing/2014/main" id="{432BBF81-5FE3-5B88-13A7-A7929082B345}"/>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2" name="TextBox 1">
            <a:extLst>
              <a:ext uri="{FF2B5EF4-FFF2-40B4-BE49-F238E27FC236}">
                <a16:creationId xmlns:a16="http://schemas.microsoft.com/office/drawing/2014/main" id="{F55ADBA4-90E5-4F6E-BBA4-D332D20EC2BC}"/>
              </a:ext>
            </a:extLst>
          </p:cNvPr>
          <p:cNvSpPr txBox="1"/>
          <p:nvPr/>
        </p:nvSpPr>
        <p:spPr>
          <a:xfrm>
            <a:off x="5953760" y="335280"/>
            <a:ext cx="3921760" cy="646331"/>
          </a:xfrm>
          <a:prstGeom prst="rect">
            <a:avLst/>
          </a:prstGeom>
          <a:noFill/>
        </p:spPr>
        <p:txBody>
          <a:bodyPr wrap="square" rtlCol="0">
            <a:spAutoFit/>
          </a:bodyPr>
          <a:lstStyle/>
          <a:p>
            <a:r>
              <a:rPr lang="en-US" sz="3600" b="1" dirty="0">
                <a:solidFill>
                  <a:schemeClr val="accent1">
                    <a:lumMod val="75000"/>
                  </a:schemeClr>
                </a:solidFill>
              </a:rPr>
              <a:t>Content</a:t>
            </a:r>
          </a:p>
        </p:txBody>
      </p:sp>
    </p:spTree>
    <p:extLst>
      <p:ext uri="{BB962C8B-B14F-4D97-AF65-F5344CB8AC3E}">
        <p14:creationId xmlns:p14="http://schemas.microsoft.com/office/powerpoint/2010/main" val="76528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Visualization</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20</a:t>
            </a:fld>
            <a:endParaRPr lang="en-US" dirty="0"/>
          </a:p>
        </p:txBody>
      </p:sp>
      <p:pic>
        <p:nvPicPr>
          <p:cNvPr id="10242" name="Picture 2">
            <a:extLst>
              <a:ext uri="{FF2B5EF4-FFF2-40B4-BE49-F238E27FC236}">
                <a16:creationId xmlns:a16="http://schemas.microsoft.com/office/drawing/2014/main" id="{8286A2D3-BC6C-4A95-A127-4158F92B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612489"/>
            <a:ext cx="7178777" cy="51473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7A9DE14-AFDF-47A9-9EAB-26F2BA69A6A9}"/>
              </a:ext>
            </a:extLst>
          </p:cNvPr>
          <p:cNvSpPr/>
          <p:nvPr/>
        </p:nvSpPr>
        <p:spPr>
          <a:xfrm>
            <a:off x="7629832" y="1897082"/>
            <a:ext cx="4219268" cy="3016210"/>
          </a:xfrm>
          <a:prstGeom prst="rect">
            <a:avLst/>
          </a:prstGeom>
        </p:spPr>
        <p:txBody>
          <a:bodyPr wrap="square">
            <a:spAutoFit/>
          </a:bodyPr>
          <a:lstStyle/>
          <a:p>
            <a:r>
              <a:rPr lang="en-US" b="1" dirty="0"/>
              <a:t>**Observation**</a:t>
            </a:r>
          </a:p>
          <a:p>
            <a:endParaRPr lang="en-US" dirty="0"/>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 Deposit type has 3 categories - No Deposit, refundable, Non Refund</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 Either customers have opted for no deposit or non refundable deposits.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 Maybe refundable deposit type is not offered by the hotels.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 All of the non refund bookings have been cancelled in our dataset. That might prove important feature based on how many such bookings are part of cancelled bookings.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 No hotel has refundable deposit type</a:t>
            </a:r>
          </a:p>
        </p:txBody>
      </p:sp>
    </p:spTree>
    <p:extLst>
      <p:ext uri="{BB962C8B-B14F-4D97-AF65-F5344CB8AC3E}">
        <p14:creationId xmlns:p14="http://schemas.microsoft.com/office/powerpoint/2010/main" val="151292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Visualization</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21</a:t>
            </a:fld>
            <a:endParaRPr lang="en-US" dirty="0"/>
          </a:p>
        </p:txBody>
      </p:sp>
      <p:sp>
        <p:nvSpPr>
          <p:cNvPr id="2" name="Rectangle 1">
            <a:extLst>
              <a:ext uri="{FF2B5EF4-FFF2-40B4-BE49-F238E27FC236}">
                <a16:creationId xmlns:a16="http://schemas.microsoft.com/office/drawing/2014/main" id="{B7A9DE14-AFDF-47A9-9EAB-26F2BA69A6A9}"/>
              </a:ext>
            </a:extLst>
          </p:cNvPr>
          <p:cNvSpPr/>
          <p:nvPr/>
        </p:nvSpPr>
        <p:spPr>
          <a:xfrm>
            <a:off x="7629832" y="1897082"/>
            <a:ext cx="4219268" cy="3970318"/>
          </a:xfrm>
          <a:prstGeom prst="rect">
            <a:avLst/>
          </a:prstGeom>
        </p:spPr>
        <p:txBody>
          <a:bodyPr wrap="square">
            <a:spAutoFit/>
          </a:bodyPr>
          <a:lstStyle/>
          <a:p>
            <a:r>
              <a:rPr lang="en-US" sz="1400" b="1" dirty="0">
                <a:latin typeface="Segoe UI" panose="020B0502040204020203" pitchFamily="34" charset="0"/>
                <a:cs typeface="Segoe UI" panose="020B0502040204020203" pitchFamily="34" charset="0"/>
              </a:rPr>
              <a:t>Observation</a:t>
            </a:r>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The bar plot shows the percentage of cancellations and non-cancellations in the dataset. Approximately 37.1% of the bookings were canceled, and 62.92% were not canceled. This indicates that there is some imbalance in the target variable, but it is not highly imbalanced. Generally, a dataset is considered highly imbalanced if one class represents over 80-90% of the data. In this case, the minority class (canceled) is still well-represented, so it may not be necessary to apply any resampling techniques (e.g., oversampling, </a:t>
            </a:r>
            <a:r>
              <a:rPr lang="en-US" sz="1400" dirty="0" err="1">
                <a:latin typeface="Segoe UI" panose="020B0502040204020203" pitchFamily="34" charset="0"/>
                <a:cs typeface="Segoe UI" panose="020B0502040204020203" pitchFamily="34" charset="0"/>
              </a:rPr>
              <a:t>undersampling</a:t>
            </a:r>
            <a:r>
              <a:rPr lang="en-US" sz="1400" dirty="0">
                <a:latin typeface="Segoe UI" panose="020B0502040204020203" pitchFamily="34" charset="0"/>
                <a:cs typeface="Segoe UI" panose="020B0502040204020203" pitchFamily="34" charset="0"/>
              </a:rPr>
              <a:t>) to balance the classes. However, it is always good to try different approaches and evaluate the model's performance to decide the best approach.</a:t>
            </a:r>
          </a:p>
          <a:p>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p:txBody>
      </p:sp>
      <p:pic>
        <p:nvPicPr>
          <p:cNvPr id="13314" name="Picture 2">
            <a:extLst>
              <a:ext uri="{FF2B5EF4-FFF2-40B4-BE49-F238E27FC236}">
                <a16:creationId xmlns:a16="http://schemas.microsoft.com/office/drawing/2014/main" id="{1CB2BFAC-CD18-4527-96CD-71CD2A048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04" y="1734522"/>
            <a:ext cx="6969070" cy="378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17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 </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22</a:t>
            </a:fld>
            <a:endParaRPr lang="en-US" dirty="0"/>
          </a:p>
        </p:txBody>
      </p:sp>
      <p:sp>
        <p:nvSpPr>
          <p:cNvPr id="6" name="TextBox 5">
            <a:extLst>
              <a:ext uri="{FF2B5EF4-FFF2-40B4-BE49-F238E27FC236}">
                <a16:creationId xmlns:a16="http://schemas.microsoft.com/office/drawing/2014/main" id="{2E322868-F3A3-4BC9-E6CE-13B679D6FAC4}"/>
              </a:ext>
            </a:extLst>
          </p:cNvPr>
          <p:cNvSpPr txBox="1"/>
          <p:nvPr/>
        </p:nvSpPr>
        <p:spPr>
          <a:xfrm>
            <a:off x="499009" y="1174099"/>
            <a:ext cx="11079965" cy="400110"/>
          </a:xfrm>
          <a:prstGeom prst="rect">
            <a:avLst/>
          </a:prstGeom>
          <a:noFill/>
          <a:ln>
            <a:solidFill>
              <a:schemeClr val="accent1">
                <a:lumMod val="75000"/>
              </a:schemeClr>
            </a:solidFill>
          </a:ln>
        </p:spPr>
        <p:txBody>
          <a:bodyPr wrap="square" rtlCol="0">
            <a:spAutoFit/>
          </a:bodyPr>
          <a:lstStyle/>
          <a:p>
            <a:pPr algn="ctr"/>
            <a:r>
              <a:rPr lang="en-US" sz="2000" b="1" dirty="0">
                <a:latin typeface="Segoe UI" panose="020B0502040204020203" pitchFamily="34" charset="0"/>
                <a:cs typeface="Segoe UI" panose="020B0502040204020203" pitchFamily="34" charset="0"/>
              </a:rPr>
              <a:t>Missing Value Handling</a:t>
            </a:r>
          </a:p>
        </p:txBody>
      </p:sp>
      <p:sp>
        <p:nvSpPr>
          <p:cNvPr id="9" name="TextBox 8">
            <a:extLst>
              <a:ext uri="{FF2B5EF4-FFF2-40B4-BE49-F238E27FC236}">
                <a16:creationId xmlns:a16="http://schemas.microsoft.com/office/drawing/2014/main" id="{408C9283-491F-78CE-F96B-55ACD399FD8B}"/>
              </a:ext>
            </a:extLst>
          </p:cNvPr>
          <p:cNvSpPr txBox="1"/>
          <p:nvPr/>
        </p:nvSpPr>
        <p:spPr>
          <a:xfrm>
            <a:off x="5844619" y="1832513"/>
            <a:ext cx="5825764"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Segoe UI" panose="020B0502040204020203" pitchFamily="34" charset="0"/>
                <a:cs typeface="Segoe UI" panose="020B0502040204020203" pitchFamily="34" charset="0"/>
              </a:rPr>
              <a:t>Observations</a:t>
            </a:r>
          </a:p>
          <a:p>
            <a:pPr marL="285750" indent="-285750">
              <a:buFont typeface="Arial" panose="020B0604020202020204" pitchFamily="34" charset="0"/>
              <a:buChar char="•"/>
            </a:pPr>
            <a:endParaRPr lang="en-US" sz="1400" dirty="0">
              <a:solidFill>
                <a:schemeClr val="tx1">
                  <a:lumMod val="50000"/>
                  <a:lumOff val="50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The children feature has a very low percentage of missing values (0.003350%) and is a numerical feature. Given the distribution of values in the children column, the majority of bookings have 0 children, which is a strong mode. Therefore, it would be reasonable to impute the missing values with 0 (the mode of the column). This approach is simple and will not introduce significant bias:</a:t>
            </a:r>
            <a:endParaRPr lang="en-IN" sz="1400" dirty="0">
              <a:latin typeface="Segoe UI" panose="020B0502040204020203"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7F52656F-CDC2-42DD-A8E0-B549AE6A5606}"/>
              </a:ext>
            </a:extLst>
          </p:cNvPr>
          <p:cNvPicPr>
            <a:picLocks noChangeAspect="1"/>
          </p:cNvPicPr>
          <p:nvPr/>
        </p:nvPicPr>
        <p:blipFill>
          <a:blip r:embed="rId2"/>
          <a:stretch>
            <a:fillRect/>
          </a:stretch>
        </p:blipFill>
        <p:spPr>
          <a:xfrm>
            <a:off x="84258" y="-79553"/>
            <a:ext cx="1609483" cy="1237595"/>
          </a:xfrm>
          <a:prstGeom prst="rect">
            <a:avLst/>
          </a:prstGeom>
        </p:spPr>
      </p:pic>
      <p:pic>
        <p:nvPicPr>
          <p:cNvPr id="2" name="Picture 1">
            <a:extLst>
              <a:ext uri="{FF2B5EF4-FFF2-40B4-BE49-F238E27FC236}">
                <a16:creationId xmlns:a16="http://schemas.microsoft.com/office/drawing/2014/main" id="{BD2BB52B-E5C9-4141-B2C8-9EE25CF7EDF9}"/>
              </a:ext>
            </a:extLst>
          </p:cNvPr>
          <p:cNvPicPr>
            <a:picLocks noChangeAspect="1"/>
          </p:cNvPicPr>
          <p:nvPr/>
        </p:nvPicPr>
        <p:blipFill>
          <a:blip r:embed="rId3"/>
          <a:stretch>
            <a:fillRect/>
          </a:stretch>
        </p:blipFill>
        <p:spPr>
          <a:xfrm>
            <a:off x="257273" y="1832513"/>
            <a:ext cx="5134859" cy="1596487"/>
          </a:xfrm>
          <a:prstGeom prst="rect">
            <a:avLst/>
          </a:prstGeom>
        </p:spPr>
      </p:pic>
      <p:pic>
        <p:nvPicPr>
          <p:cNvPr id="3" name="Picture 2">
            <a:extLst>
              <a:ext uri="{FF2B5EF4-FFF2-40B4-BE49-F238E27FC236}">
                <a16:creationId xmlns:a16="http://schemas.microsoft.com/office/drawing/2014/main" id="{06BF52E4-C497-4377-AC62-7FAE840E0D17}"/>
              </a:ext>
            </a:extLst>
          </p:cNvPr>
          <p:cNvPicPr>
            <a:picLocks noChangeAspect="1"/>
          </p:cNvPicPr>
          <p:nvPr/>
        </p:nvPicPr>
        <p:blipFill>
          <a:blip r:embed="rId4"/>
          <a:stretch>
            <a:fillRect/>
          </a:stretch>
        </p:blipFill>
        <p:spPr>
          <a:xfrm>
            <a:off x="257274" y="4022187"/>
            <a:ext cx="5691040" cy="2799601"/>
          </a:xfrm>
          <a:prstGeom prst="rect">
            <a:avLst/>
          </a:prstGeom>
        </p:spPr>
      </p:pic>
    </p:spTree>
    <p:extLst>
      <p:ext uri="{BB962C8B-B14F-4D97-AF65-F5344CB8AC3E}">
        <p14:creationId xmlns:p14="http://schemas.microsoft.com/office/powerpoint/2010/main" val="191093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214187"/>
            <a:ext cx="10515600" cy="9313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23</a:t>
            </a:fld>
            <a:endParaRPr lang="en-US" dirty="0"/>
          </a:p>
        </p:txBody>
      </p:sp>
      <p:pic>
        <p:nvPicPr>
          <p:cNvPr id="9" name="Picture 8">
            <a:extLst>
              <a:ext uri="{FF2B5EF4-FFF2-40B4-BE49-F238E27FC236}">
                <a16:creationId xmlns:a16="http://schemas.microsoft.com/office/drawing/2014/main" id="{53247052-3E6A-4F6D-91C0-1F2775B3D166}"/>
              </a:ext>
            </a:extLst>
          </p:cNvPr>
          <p:cNvPicPr>
            <a:picLocks noChangeAspect="1"/>
          </p:cNvPicPr>
          <p:nvPr/>
        </p:nvPicPr>
        <p:blipFill>
          <a:blip r:embed="rId2"/>
          <a:stretch>
            <a:fillRect/>
          </a:stretch>
        </p:blipFill>
        <p:spPr>
          <a:xfrm>
            <a:off x="0" y="0"/>
            <a:ext cx="1609483" cy="1237595"/>
          </a:xfrm>
          <a:prstGeom prst="rect">
            <a:avLst/>
          </a:prstGeom>
        </p:spPr>
      </p:pic>
      <p:pic>
        <p:nvPicPr>
          <p:cNvPr id="2" name="Picture 1">
            <a:extLst>
              <a:ext uri="{FF2B5EF4-FFF2-40B4-BE49-F238E27FC236}">
                <a16:creationId xmlns:a16="http://schemas.microsoft.com/office/drawing/2014/main" id="{60555E81-E828-49F2-AB6E-838D22BB1F26}"/>
              </a:ext>
            </a:extLst>
          </p:cNvPr>
          <p:cNvPicPr>
            <a:picLocks noChangeAspect="1"/>
          </p:cNvPicPr>
          <p:nvPr/>
        </p:nvPicPr>
        <p:blipFill>
          <a:blip r:embed="rId3"/>
          <a:stretch>
            <a:fillRect/>
          </a:stretch>
        </p:blipFill>
        <p:spPr>
          <a:xfrm>
            <a:off x="381000" y="2038350"/>
            <a:ext cx="11430000" cy="2781300"/>
          </a:xfrm>
          <a:prstGeom prst="rect">
            <a:avLst/>
          </a:prstGeom>
        </p:spPr>
      </p:pic>
    </p:spTree>
    <p:extLst>
      <p:ext uri="{BB962C8B-B14F-4D97-AF65-F5344CB8AC3E}">
        <p14:creationId xmlns:p14="http://schemas.microsoft.com/office/powerpoint/2010/main" val="22718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214187"/>
            <a:ext cx="10515600" cy="9313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24</a:t>
            </a:fld>
            <a:endParaRPr lang="en-US" dirty="0"/>
          </a:p>
        </p:txBody>
      </p:sp>
      <p:pic>
        <p:nvPicPr>
          <p:cNvPr id="9" name="Picture 8">
            <a:extLst>
              <a:ext uri="{FF2B5EF4-FFF2-40B4-BE49-F238E27FC236}">
                <a16:creationId xmlns:a16="http://schemas.microsoft.com/office/drawing/2014/main" id="{53247052-3E6A-4F6D-91C0-1F2775B3D166}"/>
              </a:ext>
            </a:extLst>
          </p:cNvPr>
          <p:cNvPicPr>
            <a:picLocks noChangeAspect="1"/>
          </p:cNvPicPr>
          <p:nvPr/>
        </p:nvPicPr>
        <p:blipFill>
          <a:blip r:embed="rId2"/>
          <a:stretch>
            <a:fillRect/>
          </a:stretch>
        </p:blipFill>
        <p:spPr>
          <a:xfrm>
            <a:off x="0" y="0"/>
            <a:ext cx="1609483" cy="1237595"/>
          </a:xfrm>
          <a:prstGeom prst="rect">
            <a:avLst/>
          </a:prstGeom>
        </p:spPr>
      </p:pic>
      <p:pic>
        <p:nvPicPr>
          <p:cNvPr id="3" name="Picture 2">
            <a:extLst>
              <a:ext uri="{FF2B5EF4-FFF2-40B4-BE49-F238E27FC236}">
                <a16:creationId xmlns:a16="http://schemas.microsoft.com/office/drawing/2014/main" id="{B8794F09-319E-4E21-B20E-F96EF2C7EF85}"/>
              </a:ext>
            </a:extLst>
          </p:cNvPr>
          <p:cNvPicPr>
            <a:picLocks noChangeAspect="1"/>
          </p:cNvPicPr>
          <p:nvPr/>
        </p:nvPicPr>
        <p:blipFill>
          <a:blip r:embed="rId3"/>
          <a:stretch>
            <a:fillRect/>
          </a:stretch>
        </p:blipFill>
        <p:spPr>
          <a:xfrm>
            <a:off x="1209675" y="1359707"/>
            <a:ext cx="9671685" cy="1576533"/>
          </a:xfrm>
          <a:prstGeom prst="rect">
            <a:avLst/>
          </a:prstGeom>
        </p:spPr>
      </p:pic>
      <p:pic>
        <p:nvPicPr>
          <p:cNvPr id="6" name="Picture 5">
            <a:extLst>
              <a:ext uri="{FF2B5EF4-FFF2-40B4-BE49-F238E27FC236}">
                <a16:creationId xmlns:a16="http://schemas.microsoft.com/office/drawing/2014/main" id="{E7F7EE5A-1C81-4254-AD8E-614956B01469}"/>
              </a:ext>
            </a:extLst>
          </p:cNvPr>
          <p:cNvPicPr>
            <a:picLocks noChangeAspect="1"/>
          </p:cNvPicPr>
          <p:nvPr/>
        </p:nvPicPr>
        <p:blipFill>
          <a:blip r:embed="rId4"/>
          <a:stretch>
            <a:fillRect/>
          </a:stretch>
        </p:blipFill>
        <p:spPr>
          <a:xfrm>
            <a:off x="704850" y="3058352"/>
            <a:ext cx="10782300" cy="3297998"/>
          </a:xfrm>
          <a:prstGeom prst="rect">
            <a:avLst/>
          </a:prstGeom>
        </p:spPr>
      </p:pic>
    </p:spTree>
    <p:extLst>
      <p:ext uri="{BB962C8B-B14F-4D97-AF65-F5344CB8AC3E}">
        <p14:creationId xmlns:p14="http://schemas.microsoft.com/office/powerpoint/2010/main" val="298854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214187"/>
            <a:ext cx="10515600" cy="9313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25</a:t>
            </a:fld>
            <a:endParaRPr lang="en-US" dirty="0"/>
          </a:p>
        </p:txBody>
      </p:sp>
      <p:pic>
        <p:nvPicPr>
          <p:cNvPr id="9" name="Picture 8">
            <a:extLst>
              <a:ext uri="{FF2B5EF4-FFF2-40B4-BE49-F238E27FC236}">
                <a16:creationId xmlns:a16="http://schemas.microsoft.com/office/drawing/2014/main" id="{53247052-3E6A-4F6D-91C0-1F2775B3D166}"/>
              </a:ext>
            </a:extLst>
          </p:cNvPr>
          <p:cNvPicPr>
            <a:picLocks noChangeAspect="1"/>
          </p:cNvPicPr>
          <p:nvPr/>
        </p:nvPicPr>
        <p:blipFill>
          <a:blip r:embed="rId2"/>
          <a:stretch>
            <a:fillRect/>
          </a:stretch>
        </p:blipFill>
        <p:spPr>
          <a:xfrm>
            <a:off x="0" y="0"/>
            <a:ext cx="1609483" cy="1237595"/>
          </a:xfrm>
          <a:prstGeom prst="rect">
            <a:avLst/>
          </a:prstGeom>
        </p:spPr>
      </p:pic>
      <p:pic>
        <p:nvPicPr>
          <p:cNvPr id="2" name="Picture 1">
            <a:extLst>
              <a:ext uri="{FF2B5EF4-FFF2-40B4-BE49-F238E27FC236}">
                <a16:creationId xmlns:a16="http://schemas.microsoft.com/office/drawing/2014/main" id="{F19F262E-028F-4156-B67E-BCA514EEF591}"/>
              </a:ext>
            </a:extLst>
          </p:cNvPr>
          <p:cNvPicPr>
            <a:picLocks noChangeAspect="1"/>
          </p:cNvPicPr>
          <p:nvPr/>
        </p:nvPicPr>
        <p:blipFill>
          <a:blip r:embed="rId3"/>
          <a:stretch>
            <a:fillRect/>
          </a:stretch>
        </p:blipFill>
        <p:spPr>
          <a:xfrm>
            <a:off x="409575" y="1695450"/>
            <a:ext cx="6387465" cy="3902710"/>
          </a:xfrm>
          <a:prstGeom prst="rect">
            <a:avLst/>
          </a:prstGeom>
        </p:spPr>
      </p:pic>
      <p:pic>
        <p:nvPicPr>
          <p:cNvPr id="14340" name="Picture 4">
            <a:extLst>
              <a:ext uri="{FF2B5EF4-FFF2-40B4-BE49-F238E27FC236}">
                <a16:creationId xmlns:a16="http://schemas.microsoft.com/office/drawing/2014/main" id="{AB52A491-8F7E-46ED-A461-616A18C2EE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840" y="3173141"/>
            <a:ext cx="6461760" cy="34706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0E88890-C06B-42DA-86DD-E7FA1B4F6699}"/>
              </a:ext>
            </a:extLst>
          </p:cNvPr>
          <p:cNvSpPr/>
          <p:nvPr/>
        </p:nvSpPr>
        <p:spPr>
          <a:xfrm>
            <a:off x="6797040" y="1359707"/>
            <a:ext cx="5242560" cy="954107"/>
          </a:xfrm>
          <a:prstGeom prst="rect">
            <a:avLst/>
          </a:prstGeom>
        </p:spPr>
        <p:txBody>
          <a:bodyPr wrap="square">
            <a:spAutoFit/>
          </a:bodyPr>
          <a:lstStyle/>
          <a:p>
            <a:r>
              <a:rPr lang="en-US" sz="1400" dirty="0">
                <a:solidFill>
                  <a:srgbClr val="000000"/>
                </a:solidFill>
                <a:latin typeface="Segoe UI" panose="020B0502040204020203" pitchFamily="34" charset="0"/>
                <a:cs typeface="Segoe UI" panose="020B0502040204020203" pitchFamily="34" charset="0"/>
              </a:rPr>
              <a:t>When 'reservation_ </a:t>
            </a:r>
            <a:r>
              <a:rPr lang="en-US" sz="1400" dirty="0" err="1">
                <a:solidFill>
                  <a:srgbClr val="000000"/>
                </a:solidFill>
                <a:latin typeface="Segoe UI" panose="020B0502040204020203" pitchFamily="34" charset="0"/>
                <a:cs typeface="Segoe UI" panose="020B0502040204020203" pitchFamily="34" charset="0"/>
              </a:rPr>
              <a:t>status_days_difference</a:t>
            </a:r>
            <a:r>
              <a:rPr lang="en-US" sz="1400" dirty="0">
                <a:solidFill>
                  <a:srgbClr val="000000"/>
                </a:solidFill>
                <a:latin typeface="Segoe UI" panose="020B0502040204020203" pitchFamily="34" charset="0"/>
                <a:cs typeface="Segoe UI" panose="020B0502040204020203" pitchFamily="34" charset="0"/>
              </a:rPr>
              <a:t>' is positive, there were no cancellations (</a:t>
            </a:r>
            <a:r>
              <a:rPr lang="en-US" sz="1400" dirty="0" err="1">
                <a:solidFill>
                  <a:srgbClr val="000000"/>
                </a:solidFill>
                <a:latin typeface="Segoe UI" panose="020B0502040204020203" pitchFamily="34" charset="0"/>
                <a:cs typeface="Segoe UI" panose="020B0502040204020203" pitchFamily="34" charset="0"/>
              </a:rPr>
              <a:t>is_canceled</a:t>
            </a:r>
            <a:r>
              <a:rPr lang="en-US" sz="1400" dirty="0">
                <a:solidFill>
                  <a:srgbClr val="000000"/>
                </a:solidFill>
                <a:latin typeface="Segoe UI" panose="020B0502040204020203" pitchFamily="34" charset="0"/>
                <a:cs typeface="Segoe UI" panose="020B0502040204020203" pitchFamily="34" charset="0"/>
              </a:rPr>
              <a:t> = 0).</a:t>
            </a:r>
          </a:p>
          <a:p>
            <a:r>
              <a:rPr lang="en-US" sz="1400" dirty="0">
                <a:solidFill>
                  <a:srgbClr val="000000"/>
                </a:solidFill>
                <a:latin typeface="Segoe UI" panose="020B0502040204020203" pitchFamily="34" charset="0"/>
                <a:cs typeface="Segoe UI" panose="020B0502040204020203" pitchFamily="34" charset="0"/>
              </a:rPr>
              <a:t>When '</a:t>
            </a:r>
            <a:r>
              <a:rPr lang="en-US" sz="1400" dirty="0" err="1">
                <a:solidFill>
                  <a:srgbClr val="000000"/>
                </a:solidFill>
                <a:latin typeface="Segoe UI" panose="020B0502040204020203" pitchFamily="34" charset="0"/>
                <a:cs typeface="Segoe UI" panose="020B0502040204020203" pitchFamily="34" charset="0"/>
              </a:rPr>
              <a:t>reservation_status_days_difference</a:t>
            </a:r>
            <a:r>
              <a:rPr lang="en-US" sz="1400" dirty="0">
                <a:solidFill>
                  <a:srgbClr val="000000"/>
                </a:solidFill>
                <a:latin typeface="Segoe UI" panose="020B0502040204020203" pitchFamily="34" charset="0"/>
                <a:cs typeface="Segoe UI" panose="020B0502040204020203" pitchFamily="34" charset="0"/>
              </a:rPr>
              <a:t>' is negative, all instances resulted in cancellations (</a:t>
            </a:r>
            <a:r>
              <a:rPr lang="en-US" sz="1400" dirty="0" err="1">
                <a:solidFill>
                  <a:srgbClr val="000000"/>
                </a:solidFill>
                <a:latin typeface="Segoe UI" panose="020B0502040204020203" pitchFamily="34" charset="0"/>
                <a:cs typeface="Segoe UI" panose="020B0502040204020203" pitchFamily="34" charset="0"/>
              </a:rPr>
              <a:t>is_canceled</a:t>
            </a:r>
            <a:r>
              <a:rPr lang="en-US" sz="1400" dirty="0">
                <a:solidFill>
                  <a:srgbClr val="000000"/>
                </a:solidFill>
                <a:latin typeface="Segoe UI" panose="020B0502040204020203" pitchFamily="34" charset="0"/>
                <a:cs typeface="Segoe UI" panose="020B0502040204020203" pitchFamily="34" charset="0"/>
              </a:rPr>
              <a:t> = 1).</a:t>
            </a:r>
            <a:endParaRPr lang="en-US" sz="1400" i="0" dirty="0">
              <a:solidFill>
                <a:srgbClr val="000000"/>
              </a:solidFill>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DDC5023-E7D1-497E-8D24-9F8A39689B4D}"/>
              </a:ext>
            </a:extLst>
          </p:cNvPr>
          <p:cNvSpPr/>
          <p:nvPr/>
        </p:nvSpPr>
        <p:spPr>
          <a:xfrm>
            <a:off x="1318498" y="1098967"/>
            <a:ext cx="7807486" cy="338554"/>
          </a:xfrm>
          <a:prstGeom prst="rect">
            <a:avLst/>
          </a:prstGeom>
        </p:spPr>
        <p:txBody>
          <a:bodyPr wrap="square">
            <a:spAutoFit/>
          </a:bodyPr>
          <a:lstStyle/>
          <a:p>
            <a:r>
              <a:rPr lang="en-US" sz="1600" b="1" dirty="0">
                <a:solidFill>
                  <a:srgbClr val="000000"/>
                </a:solidFill>
                <a:latin typeface="Helvetica Neue"/>
              </a:rPr>
              <a:t>Here we making </a:t>
            </a:r>
            <a:r>
              <a:rPr lang="en-US" sz="1600" b="1" dirty="0" err="1">
                <a:solidFill>
                  <a:srgbClr val="000000"/>
                </a:solidFill>
                <a:latin typeface="Helvetica Neue"/>
              </a:rPr>
              <a:t>reservation_status_days_difference</a:t>
            </a:r>
            <a:endParaRPr lang="en-US" sz="1600" dirty="0"/>
          </a:p>
        </p:txBody>
      </p:sp>
    </p:spTree>
    <p:extLst>
      <p:ext uri="{BB962C8B-B14F-4D97-AF65-F5344CB8AC3E}">
        <p14:creationId xmlns:p14="http://schemas.microsoft.com/office/powerpoint/2010/main" val="283311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214187"/>
            <a:ext cx="10515600" cy="9313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26</a:t>
            </a:fld>
            <a:endParaRPr lang="en-US" dirty="0"/>
          </a:p>
        </p:txBody>
      </p:sp>
      <p:pic>
        <p:nvPicPr>
          <p:cNvPr id="9" name="Picture 8">
            <a:extLst>
              <a:ext uri="{FF2B5EF4-FFF2-40B4-BE49-F238E27FC236}">
                <a16:creationId xmlns:a16="http://schemas.microsoft.com/office/drawing/2014/main" id="{53247052-3E6A-4F6D-91C0-1F2775B3D166}"/>
              </a:ext>
            </a:extLst>
          </p:cNvPr>
          <p:cNvPicPr>
            <a:picLocks noChangeAspect="1"/>
          </p:cNvPicPr>
          <p:nvPr/>
        </p:nvPicPr>
        <p:blipFill>
          <a:blip r:embed="rId2"/>
          <a:stretch>
            <a:fillRect/>
          </a:stretch>
        </p:blipFill>
        <p:spPr>
          <a:xfrm>
            <a:off x="0" y="0"/>
            <a:ext cx="1609483" cy="1237595"/>
          </a:xfrm>
          <a:prstGeom prst="rect">
            <a:avLst/>
          </a:prstGeom>
        </p:spPr>
      </p:pic>
      <p:sp>
        <p:nvSpPr>
          <p:cNvPr id="3" name="Rectangle 2">
            <a:extLst>
              <a:ext uri="{FF2B5EF4-FFF2-40B4-BE49-F238E27FC236}">
                <a16:creationId xmlns:a16="http://schemas.microsoft.com/office/drawing/2014/main" id="{FC6853C9-28C8-457B-87C5-C1B81480B177}"/>
              </a:ext>
            </a:extLst>
          </p:cNvPr>
          <p:cNvSpPr/>
          <p:nvPr/>
        </p:nvSpPr>
        <p:spPr>
          <a:xfrm>
            <a:off x="2174240" y="1442720"/>
            <a:ext cx="5027191" cy="369332"/>
          </a:xfrm>
          <a:prstGeom prst="rect">
            <a:avLst/>
          </a:prstGeom>
        </p:spPr>
        <p:txBody>
          <a:bodyPr wrap="square">
            <a:spAutoFit/>
          </a:bodyPr>
          <a:lstStyle/>
          <a:p>
            <a:r>
              <a:rPr lang="en-US" b="1" dirty="0">
                <a:solidFill>
                  <a:srgbClr val="000000"/>
                </a:solidFill>
                <a:latin typeface="Helvetica Neue"/>
              </a:rPr>
              <a:t>Handle Noisy Data</a:t>
            </a:r>
            <a:endParaRPr lang="en-US" b="1" i="0" dirty="0">
              <a:solidFill>
                <a:srgbClr val="000000"/>
              </a:solidFill>
              <a:effectLst/>
              <a:latin typeface="Helvetica Neue"/>
            </a:endParaRPr>
          </a:p>
        </p:txBody>
      </p:sp>
      <p:pic>
        <p:nvPicPr>
          <p:cNvPr id="6" name="Picture 5">
            <a:extLst>
              <a:ext uri="{FF2B5EF4-FFF2-40B4-BE49-F238E27FC236}">
                <a16:creationId xmlns:a16="http://schemas.microsoft.com/office/drawing/2014/main" id="{F95E8983-0C9E-4449-BC0C-3E6EC3217B8A}"/>
              </a:ext>
            </a:extLst>
          </p:cNvPr>
          <p:cNvPicPr>
            <a:picLocks noChangeAspect="1"/>
          </p:cNvPicPr>
          <p:nvPr/>
        </p:nvPicPr>
        <p:blipFill>
          <a:blip r:embed="rId3"/>
          <a:stretch>
            <a:fillRect/>
          </a:stretch>
        </p:blipFill>
        <p:spPr>
          <a:xfrm>
            <a:off x="396241" y="1996718"/>
            <a:ext cx="5384799" cy="3174722"/>
          </a:xfrm>
          <a:prstGeom prst="rect">
            <a:avLst/>
          </a:prstGeom>
        </p:spPr>
      </p:pic>
      <p:sp>
        <p:nvSpPr>
          <p:cNvPr id="10" name="Rectangle 9">
            <a:extLst>
              <a:ext uri="{FF2B5EF4-FFF2-40B4-BE49-F238E27FC236}">
                <a16:creationId xmlns:a16="http://schemas.microsoft.com/office/drawing/2014/main" id="{C62692AD-0F31-4D1C-BCE3-E7D350AB6453}"/>
              </a:ext>
            </a:extLst>
          </p:cNvPr>
          <p:cNvSpPr/>
          <p:nvPr/>
        </p:nvSpPr>
        <p:spPr>
          <a:xfrm>
            <a:off x="5953760" y="1627386"/>
            <a:ext cx="6096000" cy="2462213"/>
          </a:xfrm>
          <a:prstGeom prst="rect">
            <a:avLst/>
          </a:prstGeom>
        </p:spPr>
        <p:txBody>
          <a:bodyPr>
            <a:spAutoFit/>
          </a:bodyPr>
          <a:lstStyle/>
          <a:p>
            <a:r>
              <a:rPr lang="en-US" sz="1400" b="1" dirty="0">
                <a:solidFill>
                  <a:srgbClr val="000000"/>
                </a:solidFill>
                <a:latin typeface="Segoe UI" panose="020B0502040204020203" pitchFamily="34" charset="0"/>
                <a:cs typeface="Segoe UI" panose="020B0502040204020203" pitchFamily="34" charset="0"/>
              </a:rPr>
              <a:t>Observations</a:t>
            </a:r>
            <a:endParaRPr lang="en-US" sz="1400" dirty="0">
              <a:solidFill>
                <a:srgbClr val="000000"/>
              </a:solidFill>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We have identified some noisy data in the following features:</a:t>
            </a:r>
          </a:p>
          <a:p>
            <a:pPr>
              <a:buFont typeface="Arial" panose="020B0604020202020204" pitchFamily="34" charset="0"/>
              <a:buChar char="•"/>
            </a:pPr>
            <a:r>
              <a:rPr lang="en-US" sz="1400" dirty="0" err="1">
                <a:solidFill>
                  <a:srgbClr val="000000"/>
                </a:solidFill>
                <a:latin typeface="Segoe UI" panose="020B0502040204020203" pitchFamily="34" charset="0"/>
                <a:cs typeface="Segoe UI" panose="020B0502040204020203" pitchFamily="34" charset="0"/>
              </a:rPr>
              <a:t>adr</a:t>
            </a:r>
            <a:r>
              <a:rPr lang="en-US" sz="1400" dirty="0">
                <a:solidFill>
                  <a:srgbClr val="000000"/>
                </a:solidFill>
                <a:latin typeface="Segoe UI" panose="020B0502040204020203" pitchFamily="34" charset="0"/>
                <a:cs typeface="Segoe UI" panose="020B0502040204020203" pitchFamily="34" charset="0"/>
              </a:rPr>
              <a:t>: There is 1 booking with a negative Average Daily Rate (ADR), which doesn't make sense and indicates a potential error or special case.</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adults: There are 403 bookings with 0 adults, which could be a data entry error unless there are legitimate cases where only children or babies book a room.</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children: There is 1 booking with 10 children, which seems unusually high for a single booking and could be a potential outlier or data entry error.</a:t>
            </a:r>
          </a:p>
          <a:p>
            <a:pPr>
              <a:buFont typeface="Arial" panose="020B0604020202020204" pitchFamily="34" charset="0"/>
              <a:buChar char="•"/>
            </a:pPr>
            <a:r>
              <a:rPr lang="en-US" sz="1400" dirty="0">
                <a:solidFill>
                  <a:srgbClr val="000000"/>
                </a:solidFill>
                <a:latin typeface="Segoe UI" panose="020B0502040204020203" pitchFamily="34" charset="0"/>
                <a:cs typeface="Segoe UI" panose="020B0502040204020203" pitchFamily="34" charset="0"/>
              </a:rPr>
              <a:t>babies: There is 1 booking with 10 babies, which seems unusually high for a single booking and could be a potential outlier or data entry error.</a:t>
            </a:r>
            <a:endParaRPr lang="en-US" sz="1400" b="0" i="0" dirty="0">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7514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214187"/>
            <a:ext cx="10515600" cy="9313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27</a:t>
            </a:fld>
            <a:endParaRPr lang="en-US" dirty="0"/>
          </a:p>
        </p:txBody>
      </p:sp>
      <p:pic>
        <p:nvPicPr>
          <p:cNvPr id="9" name="Picture 8">
            <a:extLst>
              <a:ext uri="{FF2B5EF4-FFF2-40B4-BE49-F238E27FC236}">
                <a16:creationId xmlns:a16="http://schemas.microsoft.com/office/drawing/2014/main" id="{53247052-3E6A-4F6D-91C0-1F2775B3D166}"/>
              </a:ext>
            </a:extLst>
          </p:cNvPr>
          <p:cNvPicPr>
            <a:picLocks noChangeAspect="1"/>
          </p:cNvPicPr>
          <p:nvPr/>
        </p:nvPicPr>
        <p:blipFill>
          <a:blip r:embed="rId2"/>
          <a:stretch>
            <a:fillRect/>
          </a:stretch>
        </p:blipFill>
        <p:spPr>
          <a:xfrm>
            <a:off x="0" y="0"/>
            <a:ext cx="1609483" cy="1237595"/>
          </a:xfrm>
          <a:prstGeom prst="rect">
            <a:avLst/>
          </a:prstGeom>
        </p:spPr>
      </p:pic>
      <p:sp>
        <p:nvSpPr>
          <p:cNvPr id="3" name="Rectangle 2">
            <a:extLst>
              <a:ext uri="{FF2B5EF4-FFF2-40B4-BE49-F238E27FC236}">
                <a16:creationId xmlns:a16="http://schemas.microsoft.com/office/drawing/2014/main" id="{FC6853C9-28C8-457B-87C5-C1B81480B177}"/>
              </a:ext>
            </a:extLst>
          </p:cNvPr>
          <p:cNvSpPr/>
          <p:nvPr/>
        </p:nvSpPr>
        <p:spPr>
          <a:xfrm>
            <a:off x="2174240" y="1442720"/>
            <a:ext cx="5027191" cy="369332"/>
          </a:xfrm>
          <a:prstGeom prst="rect">
            <a:avLst/>
          </a:prstGeom>
        </p:spPr>
        <p:txBody>
          <a:bodyPr wrap="square">
            <a:spAutoFit/>
          </a:bodyPr>
          <a:lstStyle/>
          <a:p>
            <a:r>
              <a:rPr lang="en-US" b="1" dirty="0">
                <a:solidFill>
                  <a:srgbClr val="000000"/>
                </a:solidFill>
                <a:latin typeface="Helvetica Neue"/>
              </a:rPr>
              <a:t>Handle Noisy Data</a:t>
            </a:r>
            <a:endParaRPr lang="en-US" b="1" i="0" dirty="0">
              <a:solidFill>
                <a:srgbClr val="000000"/>
              </a:solidFill>
              <a:effectLst/>
              <a:latin typeface="Helvetica Neue"/>
            </a:endParaRPr>
          </a:p>
        </p:txBody>
      </p:sp>
      <p:pic>
        <p:nvPicPr>
          <p:cNvPr id="2" name="Picture 1">
            <a:extLst>
              <a:ext uri="{FF2B5EF4-FFF2-40B4-BE49-F238E27FC236}">
                <a16:creationId xmlns:a16="http://schemas.microsoft.com/office/drawing/2014/main" id="{AB24A944-2BCF-4422-BCC7-7BBF4CC5B407}"/>
              </a:ext>
            </a:extLst>
          </p:cNvPr>
          <p:cNvPicPr>
            <a:picLocks noChangeAspect="1"/>
          </p:cNvPicPr>
          <p:nvPr/>
        </p:nvPicPr>
        <p:blipFill>
          <a:blip r:embed="rId3"/>
          <a:stretch>
            <a:fillRect/>
          </a:stretch>
        </p:blipFill>
        <p:spPr>
          <a:xfrm>
            <a:off x="1828800" y="2109252"/>
            <a:ext cx="8534400" cy="3820060"/>
          </a:xfrm>
          <a:prstGeom prst="rect">
            <a:avLst/>
          </a:prstGeom>
        </p:spPr>
      </p:pic>
    </p:spTree>
    <p:extLst>
      <p:ext uri="{BB962C8B-B14F-4D97-AF65-F5344CB8AC3E}">
        <p14:creationId xmlns:p14="http://schemas.microsoft.com/office/powerpoint/2010/main" val="3484128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Random Sampling</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121412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28</a:t>
            </a:fld>
            <a:endParaRPr lang="en-US" dirty="0"/>
          </a:p>
        </p:txBody>
      </p:sp>
      <p:pic>
        <p:nvPicPr>
          <p:cNvPr id="8" name="Picture 7">
            <a:extLst>
              <a:ext uri="{FF2B5EF4-FFF2-40B4-BE49-F238E27FC236}">
                <a16:creationId xmlns:a16="http://schemas.microsoft.com/office/drawing/2014/main" id="{99AF0BE5-F9C0-47B2-922D-39673A63570B}"/>
              </a:ext>
            </a:extLst>
          </p:cNvPr>
          <p:cNvPicPr>
            <a:picLocks noChangeAspect="1"/>
          </p:cNvPicPr>
          <p:nvPr/>
        </p:nvPicPr>
        <p:blipFill>
          <a:blip r:embed="rId2"/>
          <a:stretch>
            <a:fillRect/>
          </a:stretch>
        </p:blipFill>
        <p:spPr>
          <a:xfrm>
            <a:off x="-19878" y="-302886"/>
            <a:ext cx="1609483" cy="1237595"/>
          </a:xfrm>
          <a:prstGeom prst="rect">
            <a:avLst/>
          </a:prstGeom>
        </p:spPr>
      </p:pic>
      <p:pic>
        <p:nvPicPr>
          <p:cNvPr id="2" name="Picture 1">
            <a:extLst>
              <a:ext uri="{FF2B5EF4-FFF2-40B4-BE49-F238E27FC236}">
                <a16:creationId xmlns:a16="http://schemas.microsoft.com/office/drawing/2014/main" id="{21A11CB5-A1BA-4FDB-B9A1-E599D96AA694}"/>
              </a:ext>
            </a:extLst>
          </p:cNvPr>
          <p:cNvPicPr>
            <a:picLocks noChangeAspect="1"/>
          </p:cNvPicPr>
          <p:nvPr/>
        </p:nvPicPr>
        <p:blipFill>
          <a:blip r:embed="rId3"/>
          <a:stretch>
            <a:fillRect/>
          </a:stretch>
        </p:blipFill>
        <p:spPr>
          <a:xfrm>
            <a:off x="552450" y="1743075"/>
            <a:ext cx="11087100" cy="3371850"/>
          </a:xfrm>
          <a:prstGeom prst="rect">
            <a:avLst/>
          </a:prstGeom>
        </p:spPr>
      </p:pic>
    </p:spTree>
    <p:extLst>
      <p:ext uri="{BB962C8B-B14F-4D97-AF65-F5344CB8AC3E}">
        <p14:creationId xmlns:p14="http://schemas.microsoft.com/office/powerpoint/2010/main" val="2610636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Basic Model Building and Evaluation</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29</a:t>
            </a:fld>
            <a:endParaRPr lang="en-US" dirty="0"/>
          </a:p>
        </p:txBody>
      </p:sp>
      <p:sp>
        <p:nvSpPr>
          <p:cNvPr id="10" name="TextBox 9">
            <a:extLst>
              <a:ext uri="{FF2B5EF4-FFF2-40B4-BE49-F238E27FC236}">
                <a16:creationId xmlns:a16="http://schemas.microsoft.com/office/drawing/2014/main" id="{44EAB19B-3755-37D9-2D5A-2D7124B35BCC}"/>
              </a:ext>
            </a:extLst>
          </p:cNvPr>
          <p:cNvSpPr txBox="1"/>
          <p:nvPr/>
        </p:nvSpPr>
        <p:spPr>
          <a:xfrm>
            <a:off x="1366888" y="4590854"/>
            <a:ext cx="9624766" cy="1600438"/>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Model Choice:</a:t>
            </a:r>
            <a:endParaRPr lang="en-US" sz="1400" dirty="0">
              <a:latin typeface="Segoe UI" panose="020B0502040204020203" pitchFamily="34" charset="0"/>
              <a:cs typeface="Segoe UI" panose="020B0502040204020203" pitchFamily="34" charset="0"/>
            </a:endParaRPr>
          </a:p>
          <a:p>
            <a:r>
              <a:rPr lang="en-US" sz="1400" dirty="0" err="1">
                <a:latin typeface="Segoe UI" panose="020B0502040204020203" pitchFamily="34" charset="0"/>
                <a:cs typeface="Segoe UI" panose="020B0502040204020203" pitchFamily="34" charset="0"/>
              </a:rPr>
              <a:t>XGBoost</a:t>
            </a:r>
            <a:r>
              <a:rPr lang="en-US" sz="1400" dirty="0">
                <a:latin typeface="Segoe UI" panose="020B0502040204020203" pitchFamily="34" charset="0"/>
                <a:cs typeface="Segoe UI" panose="020B0502040204020203" pitchFamily="34" charset="0"/>
              </a:rPr>
              <a:t> Classifier is chosen for hotel booking cancellation prediction due to its superior overall performance. The </a:t>
            </a:r>
            <a:r>
              <a:rPr lang="en-US" sz="1400" dirty="0" err="1">
                <a:latin typeface="Segoe UI" panose="020B0502040204020203" pitchFamily="34" charset="0"/>
                <a:cs typeface="Segoe UI" panose="020B0502040204020203" pitchFamily="34" charset="0"/>
              </a:rPr>
              <a:t>XGBoost</a:t>
            </a:r>
            <a:r>
              <a:rPr lang="en-US" sz="1400" dirty="0">
                <a:latin typeface="Segoe UI" panose="020B0502040204020203" pitchFamily="34" charset="0"/>
                <a:cs typeface="Segoe UI" panose="020B0502040204020203" pitchFamily="34" charset="0"/>
              </a:rPr>
              <a:t> model has found that features related to the deposit type, previous cancellations, car parking requirements, market </a:t>
            </a:r>
            <a:r>
              <a:rPr lang="en-US" sz="1400" dirty="0" err="1">
                <a:latin typeface="Segoe UI" panose="020B0502040204020203" pitchFamily="34" charset="0"/>
                <a:cs typeface="Segoe UI" panose="020B0502040204020203" pitchFamily="34" charset="0"/>
              </a:rPr>
              <a:t>segment,Lead</a:t>
            </a:r>
            <a:r>
              <a:rPr lang="en-US" sz="1400" dirty="0">
                <a:latin typeface="Segoe UI" panose="020B0502040204020203" pitchFamily="34" charset="0"/>
                <a:cs typeface="Segoe UI" panose="020B0502040204020203" pitchFamily="34" charset="0"/>
              </a:rPr>
              <a:t> time and customer type are the most important features for predicting cancellations. This suggests that the financial and logistical aspects, as well as the booking channel and customer category, are particularly important in determining whether a booking will be canceled.</a:t>
            </a:r>
          </a:p>
          <a:p>
            <a:pPr marL="285750" indent="-285750">
              <a:buFont typeface="Arial" panose="020B0604020202020204" pitchFamily="34" charset="0"/>
              <a:buChar char="•"/>
            </a:pPr>
            <a:endParaRPr lang="en-IN" sz="140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0F336428-100E-4CF3-909D-92BE95733D77}"/>
              </a:ext>
            </a:extLst>
          </p:cNvPr>
          <p:cNvPicPr>
            <a:picLocks noChangeAspect="1"/>
          </p:cNvPicPr>
          <p:nvPr/>
        </p:nvPicPr>
        <p:blipFill>
          <a:blip r:embed="rId2"/>
          <a:stretch>
            <a:fillRect/>
          </a:stretch>
        </p:blipFill>
        <p:spPr>
          <a:xfrm>
            <a:off x="-19878" y="-277685"/>
            <a:ext cx="1609483" cy="1237595"/>
          </a:xfrm>
          <a:prstGeom prst="rect">
            <a:avLst/>
          </a:prstGeom>
        </p:spPr>
      </p:pic>
      <p:pic>
        <p:nvPicPr>
          <p:cNvPr id="2" name="Picture 1">
            <a:extLst>
              <a:ext uri="{FF2B5EF4-FFF2-40B4-BE49-F238E27FC236}">
                <a16:creationId xmlns:a16="http://schemas.microsoft.com/office/drawing/2014/main" id="{1D97BB3A-EB5A-4A9F-A99E-8F4F1C09D547}"/>
              </a:ext>
            </a:extLst>
          </p:cNvPr>
          <p:cNvPicPr>
            <a:picLocks noChangeAspect="1"/>
          </p:cNvPicPr>
          <p:nvPr/>
        </p:nvPicPr>
        <p:blipFill>
          <a:blip r:embed="rId3"/>
          <a:stretch>
            <a:fillRect/>
          </a:stretch>
        </p:blipFill>
        <p:spPr>
          <a:xfrm>
            <a:off x="819150" y="1171329"/>
            <a:ext cx="10553700" cy="3038475"/>
          </a:xfrm>
          <a:prstGeom prst="rect">
            <a:avLst/>
          </a:prstGeom>
        </p:spPr>
      </p:pic>
    </p:spTree>
    <p:extLst>
      <p:ext uri="{BB962C8B-B14F-4D97-AF65-F5344CB8AC3E}">
        <p14:creationId xmlns:p14="http://schemas.microsoft.com/office/powerpoint/2010/main" val="197412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Introduction</a:t>
            </a:r>
          </a:p>
        </p:txBody>
      </p: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3</a:t>
            </a:fld>
            <a:endParaRPr lang="en-US"/>
          </a:p>
        </p:txBody>
      </p:sp>
      <p:sp>
        <p:nvSpPr>
          <p:cNvPr id="6" name="TextBox 5">
            <a:extLst>
              <a:ext uri="{FF2B5EF4-FFF2-40B4-BE49-F238E27FC236}">
                <a16:creationId xmlns:a16="http://schemas.microsoft.com/office/drawing/2014/main" id="{EFFE20F0-0298-D65F-CD7E-11187924543D}"/>
              </a:ext>
            </a:extLst>
          </p:cNvPr>
          <p:cNvSpPr txBox="1"/>
          <p:nvPr/>
        </p:nvSpPr>
        <p:spPr>
          <a:xfrm>
            <a:off x="1253066" y="1623779"/>
            <a:ext cx="9906000" cy="3046988"/>
          </a:xfrm>
          <a:prstGeom prst="rect">
            <a:avLst/>
          </a:prstGeom>
          <a:noFill/>
        </p:spPr>
        <p:txBody>
          <a:bodyPr wrap="square" rtlCol="0">
            <a:spAutoFit/>
          </a:bodyPr>
          <a:lstStyle/>
          <a:p>
            <a:pPr algn="just"/>
            <a:r>
              <a:rPr lang="en-US" sz="2400" dirty="0">
                <a:solidFill>
                  <a:schemeClr val="accent1">
                    <a:lumMod val="60000"/>
                    <a:lumOff val="40000"/>
                  </a:schemeClr>
                </a:solidFill>
              </a:rPr>
              <a:t>.</a:t>
            </a:r>
          </a:p>
          <a:p>
            <a:pPr algn="just"/>
            <a:r>
              <a:rPr lang="en-US" sz="2400" dirty="0">
                <a:solidFill>
                  <a:schemeClr val="accent1">
                    <a:lumMod val="75000"/>
                  </a:schemeClr>
                </a:solidFill>
              </a:rPr>
              <a:t>Hotel industry is one industry that can utilize data and machine learning in helping management to increase revenue. one of them by using machine learning as a tool to take preventive action against the possibility of a consumer to cancel their bookings.</a:t>
            </a:r>
          </a:p>
          <a:p>
            <a:pPr algn="just"/>
            <a:endParaRPr lang="en-US" sz="2400" dirty="0">
              <a:solidFill>
                <a:schemeClr val="accent1">
                  <a:lumMod val="75000"/>
                </a:schemeClr>
              </a:solidFill>
            </a:endParaRPr>
          </a:p>
          <a:p>
            <a:pPr algn="just"/>
            <a:r>
              <a:rPr lang="en-US" sz="2400" dirty="0">
                <a:solidFill>
                  <a:schemeClr val="accent1">
                    <a:lumMod val="75000"/>
                  </a:schemeClr>
                </a:solidFill>
              </a:rPr>
              <a:t>So in this project I use booking data from a hotel in Portugal that is used to take insight and design a simple machine learning model</a:t>
            </a:r>
            <a:endParaRPr lang="en-IN" sz="2400"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50000"/>
              </a:schemeClr>
            </a:solidFill>
          </a:ln>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82F2CE56-2F19-4882-8C43-CE5F2C698FD6}"/>
              </a:ext>
            </a:extLst>
          </p:cNvPr>
          <p:cNvPicPr>
            <a:picLocks noChangeAspect="1"/>
          </p:cNvPicPr>
          <p:nvPr/>
        </p:nvPicPr>
        <p:blipFill>
          <a:blip r:embed="rId2"/>
          <a:stretch>
            <a:fillRect/>
          </a:stretch>
        </p:blipFill>
        <p:spPr>
          <a:xfrm>
            <a:off x="83930" y="0"/>
            <a:ext cx="1610139" cy="1225477"/>
          </a:xfrm>
          <a:prstGeom prst="rect">
            <a:avLst/>
          </a:prstGeom>
          <a:ln>
            <a:noFill/>
          </a:ln>
          <a:effectLst>
            <a:softEdge rad="112500"/>
          </a:effectLst>
        </p:spPr>
      </p:pic>
    </p:spTree>
    <p:extLst>
      <p:ext uri="{BB962C8B-B14F-4D97-AF65-F5344CB8AC3E}">
        <p14:creationId xmlns:p14="http://schemas.microsoft.com/office/powerpoint/2010/main" val="2003747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9207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Feature Selection - I</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30</a:t>
            </a:fld>
            <a:endParaRPr lang="en-US" dirty="0"/>
          </a:p>
        </p:txBody>
      </p:sp>
      <p:pic>
        <p:nvPicPr>
          <p:cNvPr id="12" name="Picture 11">
            <a:extLst>
              <a:ext uri="{FF2B5EF4-FFF2-40B4-BE49-F238E27FC236}">
                <a16:creationId xmlns:a16="http://schemas.microsoft.com/office/drawing/2014/main" id="{C06C7E20-4424-4570-966C-0712DDA49FB8}"/>
              </a:ext>
            </a:extLst>
          </p:cNvPr>
          <p:cNvPicPr>
            <a:picLocks noChangeAspect="1"/>
          </p:cNvPicPr>
          <p:nvPr/>
        </p:nvPicPr>
        <p:blipFill>
          <a:blip r:embed="rId2"/>
          <a:stretch>
            <a:fillRect/>
          </a:stretch>
        </p:blipFill>
        <p:spPr>
          <a:xfrm>
            <a:off x="-19878" y="-92075"/>
            <a:ext cx="1609483" cy="1237595"/>
          </a:xfrm>
          <a:prstGeom prst="rect">
            <a:avLst/>
          </a:prstGeom>
        </p:spPr>
      </p:pic>
      <p:pic>
        <p:nvPicPr>
          <p:cNvPr id="2" name="Picture 1">
            <a:extLst>
              <a:ext uri="{FF2B5EF4-FFF2-40B4-BE49-F238E27FC236}">
                <a16:creationId xmlns:a16="http://schemas.microsoft.com/office/drawing/2014/main" id="{77BD983A-D1E3-493F-9316-32E5367DFAAA}"/>
              </a:ext>
            </a:extLst>
          </p:cNvPr>
          <p:cNvPicPr>
            <a:picLocks noChangeAspect="1"/>
          </p:cNvPicPr>
          <p:nvPr/>
        </p:nvPicPr>
        <p:blipFill>
          <a:blip r:embed="rId3"/>
          <a:stretch>
            <a:fillRect/>
          </a:stretch>
        </p:blipFill>
        <p:spPr>
          <a:xfrm>
            <a:off x="1698918" y="1257301"/>
            <a:ext cx="8794164" cy="5600698"/>
          </a:xfrm>
          <a:prstGeom prst="rect">
            <a:avLst/>
          </a:prstGeom>
        </p:spPr>
      </p:pic>
    </p:spTree>
    <p:extLst>
      <p:ext uri="{BB962C8B-B14F-4D97-AF65-F5344CB8AC3E}">
        <p14:creationId xmlns:p14="http://schemas.microsoft.com/office/powerpoint/2010/main" val="3876558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9207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Feature Selection - II</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31</a:t>
            </a:fld>
            <a:endParaRPr lang="en-US" dirty="0"/>
          </a:p>
        </p:txBody>
      </p:sp>
      <p:sp>
        <p:nvSpPr>
          <p:cNvPr id="6" name="TextBox 5">
            <a:extLst>
              <a:ext uri="{FF2B5EF4-FFF2-40B4-BE49-F238E27FC236}">
                <a16:creationId xmlns:a16="http://schemas.microsoft.com/office/drawing/2014/main" id="{CF076FCD-6041-92FA-8760-1C8F99642F51}"/>
              </a:ext>
            </a:extLst>
          </p:cNvPr>
          <p:cNvSpPr txBox="1"/>
          <p:nvPr/>
        </p:nvSpPr>
        <p:spPr>
          <a:xfrm>
            <a:off x="1834130" y="1122528"/>
            <a:ext cx="8337550" cy="307777"/>
          </a:xfrm>
          <a:prstGeom prst="rect">
            <a:avLst/>
          </a:prstGeom>
          <a:noFill/>
        </p:spPr>
        <p:txBody>
          <a:bodyPr wrap="square" rtlCol="0">
            <a:spAutoFit/>
          </a:bodyPr>
          <a:lstStyle/>
          <a:p>
            <a:pPr algn="ctr"/>
            <a:r>
              <a:rPr lang="en-IN" sz="1400" b="1" dirty="0">
                <a:latin typeface="Segoe UI" panose="020B0502040204020203" pitchFamily="34" charset="0"/>
                <a:cs typeface="Segoe UI" panose="020B0502040204020203" pitchFamily="34" charset="0"/>
              </a:rPr>
              <a:t>Visualizing Feature Importance XG boost algorithm</a:t>
            </a:r>
          </a:p>
        </p:txBody>
      </p:sp>
      <p:pic>
        <p:nvPicPr>
          <p:cNvPr id="9" name="Picture 8">
            <a:extLst>
              <a:ext uri="{FF2B5EF4-FFF2-40B4-BE49-F238E27FC236}">
                <a16:creationId xmlns:a16="http://schemas.microsoft.com/office/drawing/2014/main" id="{5F998E85-39BE-4608-8196-2EE6BD83A27B}"/>
              </a:ext>
            </a:extLst>
          </p:cNvPr>
          <p:cNvPicPr>
            <a:picLocks noChangeAspect="1"/>
          </p:cNvPicPr>
          <p:nvPr/>
        </p:nvPicPr>
        <p:blipFill>
          <a:blip r:embed="rId2"/>
          <a:stretch>
            <a:fillRect/>
          </a:stretch>
        </p:blipFill>
        <p:spPr>
          <a:xfrm>
            <a:off x="-59634" y="-260375"/>
            <a:ext cx="1609483" cy="1237595"/>
          </a:xfrm>
          <a:prstGeom prst="rect">
            <a:avLst/>
          </a:prstGeom>
        </p:spPr>
      </p:pic>
      <p:pic>
        <p:nvPicPr>
          <p:cNvPr id="11266" name="Picture 2">
            <a:extLst>
              <a:ext uri="{FF2B5EF4-FFF2-40B4-BE49-F238E27FC236}">
                <a16:creationId xmlns:a16="http://schemas.microsoft.com/office/drawing/2014/main" id="{462D4ED6-588F-47A7-A834-D2168A851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06" y="1529737"/>
            <a:ext cx="10515599" cy="532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986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Conclusion</a:t>
            </a: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32</a:t>
            </a:fld>
            <a:endParaRPr lang="en-US" dirty="0"/>
          </a:p>
        </p:txBody>
      </p:sp>
      <p:sp>
        <p:nvSpPr>
          <p:cNvPr id="6" name="TextBox 5">
            <a:extLst>
              <a:ext uri="{FF2B5EF4-FFF2-40B4-BE49-F238E27FC236}">
                <a16:creationId xmlns:a16="http://schemas.microsoft.com/office/drawing/2014/main" id="{6710382D-55E7-062C-9113-A6A629770718}"/>
              </a:ext>
            </a:extLst>
          </p:cNvPr>
          <p:cNvSpPr txBox="1"/>
          <p:nvPr/>
        </p:nvSpPr>
        <p:spPr>
          <a:xfrm>
            <a:off x="1927225" y="1306154"/>
            <a:ext cx="8337550"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Segoe UI" panose="020B0502040204020203" pitchFamily="34" charset="0"/>
                <a:cs typeface="Segoe UI" panose="020B0502040204020203" pitchFamily="34" charset="0"/>
              </a:rPr>
              <a:t>The project successfully addressed Features which are responsible for Hotel Booking Cancelation </a:t>
            </a:r>
          </a:p>
          <a:p>
            <a:pPr marL="285750" indent="-285750">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IN" sz="1400" dirty="0">
                <a:latin typeface="Segoe UI" panose="020B0502040204020203" pitchFamily="34" charset="0"/>
                <a:cs typeface="Segoe UI" panose="020B0502040204020203" pitchFamily="34" charset="0"/>
              </a:rPr>
              <a:t>The visualization observations shed light on Customer Behaviour and Hotel Booking Cancelation.</a:t>
            </a:r>
          </a:p>
          <a:p>
            <a:r>
              <a:rPr lang="en-IN" sz="1400" dirty="0">
                <a:latin typeface="Segoe UI" panose="020B0502040204020203" pitchFamily="34" charset="0"/>
                <a:cs typeface="Segoe UI" panose="020B0502040204020203" pitchFamily="34" charset="0"/>
              </a:rPr>
              <a:t>. </a:t>
            </a:r>
          </a:p>
          <a:p>
            <a:pPr marL="285750" indent="-285750">
              <a:buFont typeface="Arial" panose="020B0604020202020204" pitchFamily="34" charset="0"/>
              <a:buChar char="•"/>
            </a:pPr>
            <a:r>
              <a:rPr lang="en-IN" sz="1400" dirty="0">
                <a:latin typeface="Segoe UI" panose="020B0502040204020203" pitchFamily="34" charset="0"/>
                <a:cs typeface="Segoe UI" panose="020B0502040204020203" pitchFamily="34" charset="0"/>
              </a:rPr>
              <a:t>The feature selection step identified key attributes affecting Hotel Booking Cancelation, streamlining the model for better performance. </a:t>
            </a:r>
          </a:p>
          <a:p>
            <a:pPr marL="285750" indent="-285750">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IN" sz="1400" dirty="0">
                <a:latin typeface="Segoe UI" panose="020B0502040204020203" pitchFamily="34" charset="0"/>
                <a:cs typeface="Segoe UI" panose="020B0502040204020203" pitchFamily="34" charset="0"/>
              </a:rPr>
              <a:t>The comparison out of all model  </a:t>
            </a:r>
            <a:r>
              <a:rPr lang="en-IN" sz="1400" dirty="0" err="1">
                <a:latin typeface="Segoe UI" panose="020B0502040204020203" pitchFamily="34" charset="0"/>
                <a:cs typeface="Segoe UI" panose="020B0502040204020203" pitchFamily="34" charset="0"/>
              </a:rPr>
              <a:t>XGBoost</a:t>
            </a:r>
            <a:r>
              <a:rPr lang="en-IN" sz="1400" dirty="0">
                <a:latin typeface="Segoe UI" panose="020B0502040204020203" pitchFamily="34" charset="0"/>
                <a:cs typeface="Segoe UI" panose="020B0502040204020203" pitchFamily="34" charset="0"/>
              </a:rPr>
              <a:t> Classifier Performed Best.</a:t>
            </a:r>
          </a:p>
        </p:txBody>
      </p:sp>
      <p:pic>
        <p:nvPicPr>
          <p:cNvPr id="8" name="Picture 7">
            <a:extLst>
              <a:ext uri="{FF2B5EF4-FFF2-40B4-BE49-F238E27FC236}">
                <a16:creationId xmlns:a16="http://schemas.microsoft.com/office/drawing/2014/main" id="{135AFCF1-4827-4C56-ADB3-57CBC2A32108}"/>
              </a:ext>
            </a:extLst>
          </p:cNvPr>
          <p:cNvPicPr>
            <a:picLocks noChangeAspect="1"/>
          </p:cNvPicPr>
          <p:nvPr/>
        </p:nvPicPr>
        <p:blipFill>
          <a:blip r:embed="rId2"/>
          <a:stretch>
            <a:fillRect/>
          </a:stretch>
        </p:blipFill>
        <p:spPr>
          <a:xfrm>
            <a:off x="-59635" y="-160041"/>
            <a:ext cx="1609483" cy="1237595"/>
          </a:xfrm>
          <a:prstGeom prst="rect">
            <a:avLst/>
          </a:prstGeom>
        </p:spPr>
      </p:pic>
    </p:spTree>
    <p:extLst>
      <p:ext uri="{BB962C8B-B14F-4D97-AF65-F5344CB8AC3E}">
        <p14:creationId xmlns:p14="http://schemas.microsoft.com/office/powerpoint/2010/main" val="3654045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41E749-F764-91F4-D5D5-C06C66C42FD9}"/>
              </a:ext>
            </a:extLst>
          </p:cNvPr>
          <p:cNvSpPr txBox="1"/>
          <p:nvPr/>
        </p:nvSpPr>
        <p:spPr>
          <a:xfrm>
            <a:off x="1670050" y="2967335"/>
            <a:ext cx="8337550" cy="923330"/>
          </a:xfrm>
          <a:prstGeom prst="rect">
            <a:avLst/>
          </a:prstGeom>
          <a:noFill/>
        </p:spPr>
        <p:txBody>
          <a:bodyPr wrap="square" rtlCol="0">
            <a:spAutoFit/>
          </a:bodyPr>
          <a:lstStyle/>
          <a:p>
            <a:pPr algn="ctr"/>
            <a:r>
              <a:rPr lang="en-US" sz="5400" b="1" dirty="0">
                <a:solidFill>
                  <a:schemeClr val="accent1">
                    <a:lumMod val="50000"/>
                  </a:schemeClr>
                </a:solidFill>
                <a:latin typeface="Segoe UI" panose="020B0502040204020203" pitchFamily="34" charset="0"/>
                <a:cs typeface="Segoe UI" panose="020B0502040204020203" pitchFamily="34" charset="0"/>
              </a:rPr>
              <a:t>Thank </a:t>
            </a:r>
            <a:r>
              <a:rPr lang="en-US" sz="5400" b="1" dirty="0">
                <a:solidFill>
                  <a:schemeClr val="accent2">
                    <a:lumMod val="75000"/>
                  </a:schemeClr>
                </a:solidFill>
                <a:latin typeface="Segoe UI" panose="020B0502040204020203" pitchFamily="34" charset="0"/>
                <a:cs typeface="Segoe UI" panose="020B0502040204020203" pitchFamily="34" charset="0"/>
              </a:rPr>
              <a:t>You</a:t>
            </a:r>
            <a:endParaRPr lang="en-IN" sz="5400" b="1" dirty="0">
              <a:solidFill>
                <a:schemeClr val="accent2">
                  <a:lumMod val="75000"/>
                </a:schemeClr>
              </a:solidFill>
              <a:latin typeface="Segoe UI" panose="020B0502040204020203" pitchFamily="34" charset="0"/>
              <a:cs typeface="Segoe UI" panose="020B0502040204020203" pitchFamily="34" charset="0"/>
            </a:endParaRPr>
          </a:p>
        </p:txBody>
      </p:sp>
      <p:cxnSp>
        <p:nvCxnSpPr>
          <p:cNvPr id="13" name="Straight Connector 12">
            <a:extLst>
              <a:ext uri="{FF2B5EF4-FFF2-40B4-BE49-F238E27FC236}">
                <a16:creationId xmlns:a16="http://schemas.microsoft.com/office/drawing/2014/main" id="{8E153CC2-83BD-F1BF-244E-2BC78D5119E1}"/>
              </a:ext>
            </a:extLst>
          </p:cNvPr>
          <p:cNvCxnSpPr>
            <a:cxnSpLocks/>
          </p:cNvCxnSpPr>
          <p:nvPr/>
        </p:nvCxnSpPr>
        <p:spPr>
          <a:xfrm>
            <a:off x="1670050" y="2870200"/>
            <a:ext cx="8337550" cy="0"/>
          </a:xfrm>
          <a:prstGeom prst="line">
            <a:avLst/>
          </a:prstGeom>
          <a:ln w="9525"/>
        </p:spPr>
        <p:style>
          <a:lnRef idx="1">
            <a:schemeClr val="accent4"/>
          </a:lnRef>
          <a:fillRef idx="0">
            <a:schemeClr val="accent4"/>
          </a:fillRef>
          <a:effectRef idx="0">
            <a:schemeClr val="accent4"/>
          </a:effectRef>
          <a:fontRef idx="minor">
            <a:schemeClr val="tx1"/>
          </a:fontRef>
        </p:style>
      </p:cxnSp>
      <p:cxnSp>
        <p:nvCxnSpPr>
          <p:cNvPr id="16" name="Straight Connector 15">
            <a:extLst>
              <a:ext uri="{FF2B5EF4-FFF2-40B4-BE49-F238E27FC236}">
                <a16:creationId xmlns:a16="http://schemas.microsoft.com/office/drawing/2014/main" id="{6F208D16-EE0C-DA8B-CC58-1494479DEEB9}"/>
              </a:ext>
            </a:extLst>
          </p:cNvPr>
          <p:cNvCxnSpPr>
            <a:cxnSpLocks/>
          </p:cNvCxnSpPr>
          <p:nvPr/>
        </p:nvCxnSpPr>
        <p:spPr>
          <a:xfrm>
            <a:off x="1670050" y="4051300"/>
            <a:ext cx="8337550" cy="0"/>
          </a:xfrm>
          <a:prstGeom prst="line">
            <a:avLst/>
          </a:prstGeom>
          <a:ln w="9525"/>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8A52A7D0-A1D2-45F8-A50E-CD85181EBA90}"/>
              </a:ext>
            </a:extLst>
          </p:cNvPr>
          <p:cNvPicPr>
            <a:picLocks noChangeAspect="1"/>
          </p:cNvPicPr>
          <p:nvPr/>
        </p:nvPicPr>
        <p:blipFill>
          <a:blip r:embed="rId2"/>
          <a:stretch>
            <a:fillRect/>
          </a:stretch>
        </p:blipFill>
        <p:spPr>
          <a:xfrm>
            <a:off x="3617843" y="407513"/>
            <a:ext cx="4432853" cy="2365549"/>
          </a:xfrm>
          <a:prstGeom prst="rect">
            <a:avLst/>
          </a:prstGeom>
        </p:spPr>
      </p:pic>
      <p:pic>
        <p:nvPicPr>
          <p:cNvPr id="1030" name="Picture 6" descr="Handshake Partnership Professional Silhouette Icon. Hand Shake Business  Deal Color Pictogram. Cooperation Team Agreement Finance Meeting Icon.  Isolated Vector Illustration. 14315118 Vector Art at Vecteezy">
            <a:extLst>
              <a:ext uri="{FF2B5EF4-FFF2-40B4-BE49-F238E27FC236}">
                <a16:creationId xmlns:a16="http://schemas.microsoft.com/office/drawing/2014/main" id="{D68F2FF2-85DD-48B0-B3CA-3C4DFC354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3975859"/>
            <a:ext cx="3753853" cy="247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0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4</a:t>
            </a:fld>
            <a:endParaRPr lang="en-US"/>
          </a:p>
        </p:txBody>
      </p:sp>
      <p:sp>
        <p:nvSpPr>
          <p:cNvPr id="6" name="TextBox 5">
            <a:extLst>
              <a:ext uri="{FF2B5EF4-FFF2-40B4-BE49-F238E27FC236}">
                <a16:creationId xmlns:a16="http://schemas.microsoft.com/office/drawing/2014/main" id="{EFFE20F0-0298-D65F-CD7E-11187924543D}"/>
              </a:ext>
            </a:extLst>
          </p:cNvPr>
          <p:cNvSpPr txBox="1"/>
          <p:nvPr/>
        </p:nvSpPr>
        <p:spPr>
          <a:xfrm>
            <a:off x="3822700" y="2665878"/>
            <a:ext cx="7165975" cy="1938992"/>
          </a:xfrm>
          <a:prstGeom prst="rect">
            <a:avLst/>
          </a:prstGeom>
          <a:noFill/>
        </p:spPr>
        <p:txBody>
          <a:bodyPr wrap="square" rtlCol="0">
            <a:spAutoFit/>
          </a:bodyPr>
          <a:lstStyle/>
          <a:p>
            <a:pPr algn="just"/>
            <a:r>
              <a:rPr lang="en-IN" sz="2400" dirty="0">
                <a:solidFill>
                  <a:schemeClr val="accent1">
                    <a:lumMod val="75000"/>
                  </a:schemeClr>
                </a:solidFill>
                <a:latin typeface="Helvetica Neue"/>
              </a:rPr>
              <a:t>G</a:t>
            </a:r>
            <a:r>
              <a:rPr lang="en-IN" sz="2400" b="0" i="0" dirty="0">
                <a:solidFill>
                  <a:schemeClr val="accent1">
                    <a:lumMod val="75000"/>
                  </a:schemeClr>
                </a:solidFill>
                <a:effectLst/>
                <a:latin typeface="Helvetica Neue"/>
              </a:rPr>
              <a:t>oal is to leverage machine learning techniques to develop a robust and accurate </a:t>
            </a:r>
            <a:r>
              <a:rPr lang="en-IN" sz="2400" dirty="0">
                <a:solidFill>
                  <a:schemeClr val="accent1">
                    <a:lumMod val="75000"/>
                  </a:schemeClr>
                </a:solidFill>
                <a:latin typeface="Helvetica Neue"/>
              </a:rPr>
              <a:t>Hotel booking Cancelation </a:t>
            </a:r>
            <a:r>
              <a:rPr lang="en-IN" sz="2400" b="0" i="0" dirty="0">
                <a:solidFill>
                  <a:schemeClr val="accent1">
                    <a:lumMod val="75000"/>
                  </a:schemeClr>
                </a:solidFill>
                <a:effectLst/>
                <a:latin typeface="Helvetica Neue"/>
              </a:rPr>
              <a:t>prediction model that assists both Customer and Hotel owner in making informed decisions.</a:t>
            </a:r>
            <a:endParaRPr lang="en-IN" sz="2400" dirty="0">
              <a:solidFill>
                <a:schemeClr val="accent1">
                  <a:lumMod val="75000"/>
                </a:schemeClr>
              </a:solidFill>
            </a:endParaRP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0" name="Picture 9">
            <a:extLst>
              <a:ext uri="{FF2B5EF4-FFF2-40B4-BE49-F238E27FC236}">
                <a16:creationId xmlns:a16="http://schemas.microsoft.com/office/drawing/2014/main" id="{6BDFDDC2-F833-4FED-92DD-F3D359EB28E6}"/>
              </a:ext>
            </a:extLst>
          </p:cNvPr>
          <p:cNvPicPr>
            <a:picLocks noChangeAspect="1"/>
          </p:cNvPicPr>
          <p:nvPr/>
        </p:nvPicPr>
        <p:blipFill>
          <a:blip r:embed="rId3"/>
          <a:stretch>
            <a:fillRect/>
          </a:stretch>
        </p:blipFill>
        <p:spPr>
          <a:xfrm>
            <a:off x="0" y="-29817"/>
            <a:ext cx="1609483" cy="1231499"/>
          </a:xfrm>
          <a:prstGeom prst="rect">
            <a:avLst/>
          </a:prstGeom>
        </p:spPr>
      </p:pic>
      <p:sp>
        <p:nvSpPr>
          <p:cNvPr id="2" name="TextBox 1">
            <a:extLst>
              <a:ext uri="{FF2B5EF4-FFF2-40B4-BE49-F238E27FC236}">
                <a16:creationId xmlns:a16="http://schemas.microsoft.com/office/drawing/2014/main" id="{271A59DE-D160-406F-8B05-5535F640AAF0}"/>
              </a:ext>
            </a:extLst>
          </p:cNvPr>
          <p:cNvSpPr txBox="1"/>
          <p:nvPr/>
        </p:nvSpPr>
        <p:spPr>
          <a:xfrm flipH="1">
            <a:off x="4007430" y="233681"/>
            <a:ext cx="4791129" cy="646331"/>
          </a:xfrm>
          <a:prstGeom prst="rect">
            <a:avLst/>
          </a:prstGeom>
          <a:noFill/>
        </p:spPr>
        <p:txBody>
          <a:bodyPr wrap="square" rtlCol="0">
            <a:spAutoFit/>
          </a:bodyPr>
          <a:lstStyle/>
          <a:p>
            <a:r>
              <a:rPr lang="en-US" sz="3600" b="1" dirty="0">
                <a:solidFill>
                  <a:schemeClr val="accent1">
                    <a:lumMod val="75000"/>
                  </a:schemeClr>
                </a:solidFill>
              </a:rPr>
              <a:t>             Objective</a:t>
            </a:r>
          </a:p>
        </p:txBody>
      </p:sp>
      <p:pic>
        <p:nvPicPr>
          <p:cNvPr id="12290" name="Picture 2" descr="Target-Goals-Icon -">
            <a:extLst>
              <a:ext uri="{FF2B5EF4-FFF2-40B4-BE49-F238E27FC236}">
                <a16:creationId xmlns:a16="http://schemas.microsoft.com/office/drawing/2014/main" id="{89FFD714-BB95-4330-8C4A-7168D8A76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483" y="1604161"/>
            <a:ext cx="1614042" cy="212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a:t>
            </a:r>
            <a:r>
              <a:rPr lang="en-US" sz="3600" b="1" dirty="0">
                <a:solidFill>
                  <a:schemeClr val="tx1">
                    <a:lumMod val="50000"/>
                    <a:lumOff val="50000"/>
                  </a:schemeClr>
                </a:solidFill>
                <a:latin typeface="Segoe UI" panose="020B0502040204020203" pitchFamily="34" charset="0"/>
                <a:cs typeface="Segoe UI" panose="020B0502040204020203" pitchFamily="34" charset="0"/>
              </a:rPr>
              <a:t> </a:t>
            </a:r>
            <a:r>
              <a:rPr lang="en-US" sz="3600" b="1" dirty="0">
                <a:solidFill>
                  <a:schemeClr val="accent1">
                    <a:lumMod val="75000"/>
                  </a:schemeClr>
                </a:solidFill>
                <a:latin typeface="Segoe UI" panose="020B0502040204020203" pitchFamily="34" charset="0"/>
                <a:cs typeface="Segoe UI" panose="020B0502040204020203" pitchFamily="34" charset="0"/>
              </a:rPr>
              <a:t>Information</a:t>
            </a:r>
          </a:p>
        </p:txBody>
      </p: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5</a:t>
            </a:fld>
            <a:endParaRPr lang="en-US"/>
          </a:p>
        </p:txBody>
      </p:sp>
      <p:sp>
        <p:nvSpPr>
          <p:cNvPr id="6" name="TextBox 5">
            <a:extLst>
              <a:ext uri="{FF2B5EF4-FFF2-40B4-BE49-F238E27FC236}">
                <a16:creationId xmlns:a16="http://schemas.microsoft.com/office/drawing/2014/main" id="{EFFE20F0-0298-D65F-CD7E-11187924543D}"/>
              </a:ext>
            </a:extLst>
          </p:cNvPr>
          <p:cNvSpPr txBox="1"/>
          <p:nvPr/>
        </p:nvSpPr>
        <p:spPr>
          <a:xfrm>
            <a:off x="1143000" y="1513712"/>
            <a:ext cx="9017000" cy="4154984"/>
          </a:xfrm>
          <a:prstGeom prst="rect">
            <a:avLst/>
          </a:prstGeom>
          <a:noFill/>
        </p:spPr>
        <p:txBody>
          <a:bodyPr wrap="square" rtlCol="0">
            <a:spAutoFit/>
          </a:bodyPr>
          <a:lstStyle/>
          <a:p>
            <a:pPr algn="just"/>
            <a:r>
              <a:rPr lang="en-IN" sz="2400" b="0" i="0" dirty="0">
                <a:solidFill>
                  <a:schemeClr val="accent1">
                    <a:lumMod val="60000"/>
                    <a:lumOff val="40000"/>
                  </a:schemeClr>
                </a:solidFill>
                <a:effectLst/>
                <a:latin typeface="Helvetica Neue"/>
              </a:rPr>
              <a:t>For this project, data is sourced from the Kaggle Data Source.</a:t>
            </a:r>
          </a:p>
          <a:p>
            <a:r>
              <a:rPr lang="en-US" sz="2400" dirty="0">
                <a:solidFill>
                  <a:schemeClr val="accent2">
                    <a:lumMod val="75000"/>
                  </a:schemeClr>
                </a:solidFill>
              </a:rPr>
              <a:t>Dataset Source : Kaggle.com</a:t>
            </a:r>
          </a:p>
          <a:p>
            <a:pPr algn="just"/>
            <a:endParaRPr lang="en-US" sz="2400" dirty="0">
              <a:solidFill>
                <a:schemeClr val="accent2">
                  <a:lumMod val="75000"/>
                </a:schemeClr>
              </a:solidFill>
            </a:endParaRPr>
          </a:p>
          <a:p>
            <a:r>
              <a:rPr lang="en-US" sz="2400" dirty="0">
                <a:solidFill>
                  <a:schemeClr val="accent2">
                    <a:lumMod val="75000"/>
                  </a:schemeClr>
                </a:solidFill>
              </a:rPr>
              <a:t>Dataset Info :</a:t>
            </a:r>
          </a:p>
          <a:p>
            <a:r>
              <a:rPr lang="en-US" sz="2400" dirty="0">
                <a:hlinkClick r:id="rId2"/>
              </a:rPr>
              <a:t>https://www.kaggle.com/datasets/arezaei81/hotel-bookingcvs</a:t>
            </a:r>
            <a:r>
              <a:rPr lang="en-US" sz="2400" dirty="0"/>
              <a:t> </a:t>
            </a:r>
          </a:p>
          <a:p>
            <a:endParaRPr lang="en-US" sz="2400" dirty="0"/>
          </a:p>
          <a:p>
            <a:r>
              <a:rPr lang="en-US" sz="2400" dirty="0">
                <a:solidFill>
                  <a:schemeClr val="accent2">
                    <a:lumMod val="75000"/>
                  </a:schemeClr>
                </a:solidFill>
              </a:rPr>
              <a:t>Total Rows </a:t>
            </a:r>
            <a:r>
              <a:rPr lang="en-US" sz="2400" dirty="0"/>
              <a:t>: </a:t>
            </a:r>
            <a:r>
              <a:rPr lang="en-US" sz="2400" dirty="0">
                <a:solidFill>
                  <a:schemeClr val="accent1">
                    <a:lumMod val="60000"/>
                    <a:lumOff val="40000"/>
                  </a:schemeClr>
                </a:solidFill>
              </a:rPr>
              <a:t>119390 rows</a:t>
            </a:r>
          </a:p>
          <a:p>
            <a:endParaRPr lang="en-US" sz="2400" dirty="0"/>
          </a:p>
          <a:p>
            <a:r>
              <a:rPr lang="en-US" sz="2400" dirty="0">
                <a:solidFill>
                  <a:schemeClr val="accent2">
                    <a:lumMod val="75000"/>
                  </a:schemeClr>
                </a:solidFill>
              </a:rPr>
              <a:t>Total Features / Columns </a:t>
            </a:r>
            <a:r>
              <a:rPr lang="en-US" sz="2400" dirty="0"/>
              <a:t>: </a:t>
            </a:r>
            <a:r>
              <a:rPr lang="en-US" sz="2400" dirty="0">
                <a:solidFill>
                  <a:schemeClr val="accent1">
                    <a:lumMod val="60000"/>
                    <a:lumOff val="40000"/>
                  </a:schemeClr>
                </a:solidFill>
              </a:rPr>
              <a:t>36 features</a:t>
            </a:r>
          </a:p>
          <a:p>
            <a:pPr algn="just"/>
            <a:endParaRPr lang="en-IN" sz="2400" b="0" i="0" dirty="0">
              <a:solidFill>
                <a:schemeClr val="accent1">
                  <a:lumMod val="60000"/>
                  <a:lumOff val="40000"/>
                </a:schemeClr>
              </a:solidFill>
              <a:effectLst/>
              <a:latin typeface="Helvetica Neue"/>
            </a:endParaRPr>
          </a:p>
          <a:p>
            <a:pPr algn="just"/>
            <a:endParaRPr lang="en-IN" sz="2400" b="0" i="0" dirty="0">
              <a:solidFill>
                <a:schemeClr val="tx2">
                  <a:lumMod val="60000"/>
                  <a:lumOff val="40000"/>
                </a:schemeClr>
              </a:solidFill>
              <a:effectLst/>
              <a:latin typeface="Helvetica Neue"/>
            </a:endParaRPr>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878496" y="974035"/>
            <a:ext cx="8386279" cy="16565"/>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273E3EFF-A54D-45AD-8CFB-1105DE22E759}"/>
              </a:ext>
            </a:extLst>
          </p:cNvPr>
          <p:cNvPicPr>
            <a:picLocks noChangeAspect="1"/>
          </p:cNvPicPr>
          <p:nvPr/>
        </p:nvPicPr>
        <p:blipFill>
          <a:blip r:embed="rId3"/>
          <a:stretch>
            <a:fillRect/>
          </a:stretch>
        </p:blipFill>
        <p:spPr>
          <a:xfrm>
            <a:off x="84258" y="-207943"/>
            <a:ext cx="1609483" cy="1231499"/>
          </a:xfrm>
          <a:prstGeom prst="rect">
            <a:avLst/>
          </a:prstGeom>
        </p:spPr>
      </p:pic>
    </p:spTree>
    <p:extLst>
      <p:ext uri="{BB962C8B-B14F-4D97-AF65-F5344CB8AC3E}">
        <p14:creationId xmlns:p14="http://schemas.microsoft.com/office/powerpoint/2010/main" val="274894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6</a:t>
            </a:fld>
            <a:endParaRPr lang="en-US"/>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p:spPr>
        <p:style>
          <a:lnRef idx="1">
            <a:schemeClr val="accent4"/>
          </a:lnRef>
          <a:fillRef idx="0">
            <a:schemeClr val="accent4"/>
          </a:fillRef>
          <a:effectRef idx="0">
            <a:schemeClr val="accent4"/>
          </a:effectRef>
          <a:fontRef idx="minor">
            <a:schemeClr val="tx1"/>
          </a:fontRef>
        </p:style>
      </p:cxnSp>
      <p:graphicFrame>
        <p:nvGraphicFramePr>
          <p:cNvPr id="8" name="Diagram 7">
            <a:extLst>
              <a:ext uri="{FF2B5EF4-FFF2-40B4-BE49-F238E27FC236}">
                <a16:creationId xmlns:a16="http://schemas.microsoft.com/office/drawing/2014/main" id="{187AE126-43FB-8E0F-1D0F-9A670C10F1ED}"/>
              </a:ext>
            </a:extLst>
          </p:cNvPr>
          <p:cNvGraphicFramePr/>
          <p:nvPr>
            <p:extLst>
              <p:ext uri="{D42A27DB-BD31-4B8C-83A1-F6EECF244321}">
                <p14:modId xmlns:p14="http://schemas.microsoft.com/office/powerpoint/2010/main" val="3099731612"/>
              </p:ext>
            </p:extLst>
          </p:nvPr>
        </p:nvGraphicFramePr>
        <p:xfrm>
          <a:off x="1054100" y="1247777"/>
          <a:ext cx="10160000" cy="5473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2A696591-F40F-41AB-86AE-11239891E5C6}"/>
              </a:ext>
            </a:extLst>
          </p:cNvPr>
          <p:cNvPicPr>
            <a:picLocks noChangeAspect="1"/>
          </p:cNvPicPr>
          <p:nvPr/>
        </p:nvPicPr>
        <p:blipFill>
          <a:blip r:embed="rId7"/>
          <a:stretch>
            <a:fillRect/>
          </a:stretch>
        </p:blipFill>
        <p:spPr>
          <a:xfrm>
            <a:off x="43069" y="-15217"/>
            <a:ext cx="1609483" cy="1237595"/>
          </a:xfrm>
          <a:prstGeom prst="rect">
            <a:avLst/>
          </a:prstGeom>
        </p:spPr>
      </p:pic>
      <p:sp>
        <p:nvSpPr>
          <p:cNvPr id="2" name="TextBox 1">
            <a:extLst>
              <a:ext uri="{FF2B5EF4-FFF2-40B4-BE49-F238E27FC236}">
                <a16:creationId xmlns:a16="http://schemas.microsoft.com/office/drawing/2014/main" id="{620182EC-A3F1-4464-A027-3F990773EDCD}"/>
              </a:ext>
            </a:extLst>
          </p:cNvPr>
          <p:cNvSpPr txBox="1"/>
          <p:nvPr/>
        </p:nvSpPr>
        <p:spPr>
          <a:xfrm>
            <a:off x="5354320" y="345447"/>
            <a:ext cx="2316480" cy="646331"/>
          </a:xfrm>
          <a:prstGeom prst="rect">
            <a:avLst/>
          </a:prstGeom>
          <a:noFill/>
        </p:spPr>
        <p:txBody>
          <a:bodyPr wrap="square" rtlCol="0">
            <a:spAutoFit/>
          </a:bodyPr>
          <a:lstStyle/>
          <a:p>
            <a:r>
              <a:rPr lang="en-US" sz="3600" b="1" dirty="0">
                <a:solidFill>
                  <a:schemeClr val="accent1">
                    <a:lumMod val="75000"/>
                  </a:schemeClr>
                </a:solidFill>
              </a:rPr>
              <a:t>Flow chart  </a:t>
            </a:r>
          </a:p>
        </p:txBody>
      </p:sp>
    </p:spTree>
    <p:extLst>
      <p:ext uri="{BB962C8B-B14F-4D97-AF65-F5344CB8AC3E}">
        <p14:creationId xmlns:p14="http://schemas.microsoft.com/office/powerpoint/2010/main" val="156392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Data Preprocessing - I</a:t>
            </a:r>
          </a:p>
        </p:txBody>
      </p: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7</a:t>
            </a:fld>
            <a:endParaRPr lang="en-US"/>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B767DCAA-065C-56A8-D9C7-F028733A6143}"/>
              </a:ext>
            </a:extLst>
          </p:cNvPr>
          <p:cNvCxnSpPr/>
          <p:nvPr/>
        </p:nvCxnSpPr>
        <p:spPr>
          <a:xfrm>
            <a:off x="3570145" y="1818928"/>
            <a:ext cx="15700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EADB94F2-BE28-6D5B-F719-A98A5116A688}"/>
              </a:ext>
            </a:extLst>
          </p:cNvPr>
          <p:cNvCxnSpPr/>
          <p:nvPr/>
        </p:nvCxnSpPr>
        <p:spPr>
          <a:xfrm>
            <a:off x="7502133" y="2034682"/>
            <a:ext cx="0" cy="7436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6EDBB75B-D7DB-AC40-6004-40A0F382D9E1}"/>
              </a:ext>
            </a:extLst>
          </p:cNvPr>
          <p:cNvSpPr txBox="1"/>
          <p:nvPr/>
        </p:nvSpPr>
        <p:spPr>
          <a:xfrm>
            <a:off x="505217" y="1188120"/>
            <a:ext cx="11079965" cy="369332"/>
          </a:xfrm>
          <a:prstGeom prst="rect">
            <a:avLst/>
          </a:prstGeom>
          <a:noFill/>
          <a:ln>
            <a:solidFill>
              <a:srgbClr val="FF9955"/>
            </a:solidFill>
          </a:ln>
        </p:spPr>
        <p:txBody>
          <a:bodyPr wrap="square" rtlCol="0">
            <a:spAutoFit/>
          </a:bodyPr>
          <a:lstStyle/>
          <a:p>
            <a:pPr algn="just"/>
            <a:r>
              <a:rPr lang="en-US" dirty="0"/>
              <a:t>Summary Statistics for Categorical Variables And Numeric Variable</a:t>
            </a:r>
            <a:endParaRPr lang="en-IN" sz="2000" b="1"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57FA860A-B5D8-4E29-A690-FF44BB9AD1BF}"/>
              </a:ext>
            </a:extLst>
          </p:cNvPr>
          <p:cNvPicPr>
            <a:picLocks noChangeAspect="1"/>
          </p:cNvPicPr>
          <p:nvPr/>
        </p:nvPicPr>
        <p:blipFill>
          <a:blip r:embed="rId2"/>
          <a:stretch>
            <a:fillRect/>
          </a:stretch>
        </p:blipFill>
        <p:spPr>
          <a:xfrm>
            <a:off x="-19878" y="-228600"/>
            <a:ext cx="1609483" cy="1231499"/>
          </a:xfrm>
          <a:prstGeom prst="rect">
            <a:avLst/>
          </a:prstGeom>
        </p:spPr>
      </p:pic>
      <p:pic>
        <p:nvPicPr>
          <p:cNvPr id="16" name="Picture 15">
            <a:extLst>
              <a:ext uri="{FF2B5EF4-FFF2-40B4-BE49-F238E27FC236}">
                <a16:creationId xmlns:a16="http://schemas.microsoft.com/office/drawing/2014/main" id="{715284BD-A496-4F0F-8422-43A5E425C476}"/>
              </a:ext>
            </a:extLst>
          </p:cNvPr>
          <p:cNvPicPr>
            <a:picLocks noChangeAspect="1"/>
          </p:cNvPicPr>
          <p:nvPr/>
        </p:nvPicPr>
        <p:blipFill>
          <a:blip r:embed="rId3"/>
          <a:stretch>
            <a:fillRect/>
          </a:stretch>
        </p:blipFill>
        <p:spPr>
          <a:xfrm>
            <a:off x="6259398" y="1754971"/>
            <a:ext cx="5850880" cy="4983966"/>
          </a:xfrm>
          <a:prstGeom prst="rect">
            <a:avLst/>
          </a:prstGeom>
        </p:spPr>
      </p:pic>
      <p:pic>
        <p:nvPicPr>
          <p:cNvPr id="20" name="Picture 19">
            <a:extLst>
              <a:ext uri="{FF2B5EF4-FFF2-40B4-BE49-F238E27FC236}">
                <a16:creationId xmlns:a16="http://schemas.microsoft.com/office/drawing/2014/main" id="{AC116CF9-25F6-499E-8AE9-9B3EA13A0DB4}"/>
              </a:ext>
            </a:extLst>
          </p:cNvPr>
          <p:cNvPicPr>
            <a:picLocks noChangeAspect="1"/>
          </p:cNvPicPr>
          <p:nvPr/>
        </p:nvPicPr>
        <p:blipFill>
          <a:blip r:embed="rId4"/>
          <a:stretch>
            <a:fillRect/>
          </a:stretch>
        </p:blipFill>
        <p:spPr>
          <a:xfrm>
            <a:off x="668223" y="1742674"/>
            <a:ext cx="5591175" cy="4978802"/>
          </a:xfrm>
          <a:prstGeom prst="rect">
            <a:avLst/>
          </a:prstGeom>
        </p:spPr>
      </p:pic>
    </p:spTree>
    <p:extLst>
      <p:ext uri="{BB962C8B-B14F-4D97-AF65-F5344CB8AC3E}">
        <p14:creationId xmlns:p14="http://schemas.microsoft.com/office/powerpoint/2010/main" val="401080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BDBF-55F2-6701-5EEA-6948C391524B}"/>
              </a:ext>
            </a:extLst>
          </p:cNvPr>
          <p:cNvSpPr txBox="1">
            <a:spLocks/>
          </p:cNvSpPr>
          <p:nvPr/>
        </p:nvSpPr>
        <p:spPr>
          <a:xfrm>
            <a:off x="787400" y="136525"/>
            <a:ext cx="10515600" cy="81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latin typeface="Segoe UI" panose="020B0502040204020203" pitchFamily="34" charset="0"/>
                <a:cs typeface="Segoe UI" panose="020B0502040204020203" pitchFamily="34" charset="0"/>
              </a:rPr>
              <a:t>Column Description</a:t>
            </a:r>
          </a:p>
        </p:txBody>
      </p:sp>
      <p:sp>
        <p:nvSpPr>
          <p:cNvPr id="5" name="Slide Number Placeholder 4">
            <a:extLst>
              <a:ext uri="{FF2B5EF4-FFF2-40B4-BE49-F238E27FC236}">
                <a16:creationId xmlns:a16="http://schemas.microsoft.com/office/drawing/2014/main" id="{BEB43AA2-07CD-0286-BD59-AA96789783E4}"/>
              </a:ext>
            </a:extLst>
          </p:cNvPr>
          <p:cNvSpPr>
            <a:spLocks noGrp="1"/>
          </p:cNvSpPr>
          <p:nvPr>
            <p:ph type="sldNum" sz="quarter" idx="12"/>
          </p:nvPr>
        </p:nvSpPr>
        <p:spPr/>
        <p:txBody>
          <a:bodyPr/>
          <a:lstStyle/>
          <a:p>
            <a:fld id="{8E05DC9C-C50D-D242-B083-59CEE07163F1}" type="slidenum">
              <a:rPr lang="en-US" smtClean="0"/>
              <a:t>8</a:t>
            </a:fld>
            <a:endParaRPr lang="en-US"/>
          </a:p>
        </p:txBody>
      </p:sp>
      <p:cxnSp>
        <p:nvCxnSpPr>
          <p:cNvPr id="7" name="Straight Connector 6">
            <a:extLst>
              <a:ext uri="{FF2B5EF4-FFF2-40B4-BE49-F238E27FC236}">
                <a16:creationId xmlns:a16="http://schemas.microsoft.com/office/drawing/2014/main" id="{013F1BFA-9666-959B-B7C3-201814CFB8B3}"/>
              </a:ext>
            </a:extLst>
          </p:cNvPr>
          <p:cNvCxnSpPr>
            <a:cxnSpLocks/>
          </p:cNvCxnSpPr>
          <p:nvPr/>
        </p:nvCxnSpPr>
        <p:spPr>
          <a:xfrm>
            <a:off x="1927225" y="990600"/>
            <a:ext cx="8337550" cy="0"/>
          </a:xfrm>
          <a:prstGeom prst="line">
            <a:avLst/>
          </a:prstGeom>
          <a:ln w="9525"/>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DB85BB13-90F2-54F3-B373-A0CF44A93EF5}"/>
              </a:ext>
            </a:extLst>
          </p:cNvPr>
          <p:cNvSpPr txBox="1"/>
          <p:nvPr/>
        </p:nvSpPr>
        <p:spPr>
          <a:xfrm>
            <a:off x="558800" y="1028701"/>
            <a:ext cx="11092094" cy="6324808"/>
          </a:xfrm>
          <a:prstGeom prst="rect">
            <a:avLst/>
          </a:prstGeom>
          <a:noFill/>
          <a:ln>
            <a:solidFill>
              <a:schemeClr val="accent1">
                <a:lumMod val="75000"/>
              </a:schemeClr>
            </a:solidFill>
          </a:ln>
        </p:spPr>
        <p:txBody>
          <a:bodyPr wrap="square" rtlCol="0">
            <a:spAutoFit/>
          </a:bodyPr>
          <a:lstStyle/>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 hotel : Type of hotel (Resort Hotel, City Hotel)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 is _canceled : Reservation cancellation status (0 = not canceled, 1 = canceled)</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3. </a:t>
            </a:r>
            <a:r>
              <a:rPr lang="en-US" sz="1500" b="1" dirty="0" err="1">
                <a:solidFill>
                  <a:schemeClr val="accent1">
                    <a:lumMod val="75000"/>
                  </a:schemeClr>
                </a:solidFill>
                <a:latin typeface="Segoe UI" panose="020B0502040204020203" pitchFamily="34" charset="0"/>
                <a:cs typeface="Segoe UI" panose="020B0502040204020203" pitchFamily="34" charset="0"/>
              </a:rPr>
              <a:t>lead_time</a:t>
            </a:r>
            <a:r>
              <a:rPr lang="en-US" sz="1500" b="1" dirty="0">
                <a:solidFill>
                  <a:schemeClr val="accent1">
                    <a:lumMod val="75000"/>
                  </a:schemeClr>
                </a:solidFill>
                <a:latin typeface="Segoe UI" panose="020B0502040204020203" pitchFamily="34" charset="0"/>
                <a:cs typeface="Segoe UI" panose="020B0502040204020203" pitchFamily="34" charset="0"/>
              </a:rPr>
              <a:t>: Number of days between booking and arrival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4. </a:t>
            </a:r>
            <a:r>
              <a:rPr lang="en-US" sz="1500" b="1" dirty="0" err="1">
                <a:solidFill>
                  <a:schemeClr val="accent1">
                    <a:lumMod val="75000"/>
                  </a:schemeClr>
                </a:solidFill>
                <a:latin typeface="Segoe UI" panose="020B0502040204020203" pitchFamily="34" charset="0"/>
                <a:cs typeface="Segoe UI" panose="020B0502040204020203" pitchFamily="34" charset="0"/>
              </a:rPr>
              <a:t>arrival_date_year</a:t>
            </a:r>
            <a:r>
              <a:rPr lang="en-US" sz="1500" b="1" dirty="0">
                <a:solidFill>
                  <a:schemeClr val="accent1">
                    <a:lumMod val="75000"/>
                  </a:schemeClr>
                </a:solidFill>
                <a:latin typeface="Segoe UI" panose="020B0502040204020203" pitchFamily="34" charset="0"/>
                <a:cs typeface="Segoe UI" panose="020B0502040204020203" pitchFamily="34" charset="0"/>
              </a:rPr>
              <a:t> : Year of arrival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5. arrival_date_month : Month of arrival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6. </a:t>
            </a:r>
            <a:r>
              <a:rPr lang="en-US" sz="1500" b="1" dirty="0" err="1">
                <a:solidFill>
                  <a:schemeClr val="accent1">
                    <a:lumMod val="75000"/>
                  </a:schemeClr>
                </a:solidFill>
                <a:latin typeface="Segoe UI" panose="020B0502040204020203" pitchFamily="34" charset="0"/>
                <a:cs typeface="Segoe UI" panose="020B0502040204020203" pitchFamily="34" charset="0"/>
              </a:rPr>
              <a:t>arrival_date_week_number</a:t>
            </a:r>
            <a:r>
              <a:rPr lang="en-US" sz="1500" b="1" dirty="0">
                <a:solidFill>
                  <a:schemeClr val="accent1">
                    <a:lumMod val="75000"/>
                  </a:schemeClr>
                </a:solidFill>
                <a:latin typeface="Segoe UI" panose="020B0502040204020203" pitchFamily="34" charset="0"/>
                <a:cs typeface="Segoe UI" panose="020B0502040204020203" pitchFamily="34" charset="0"/>
              </a:rPr>
              <a:t> : Week number of the year for arrival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7. </a:t>
            </a:r>
            <a:r>
              <a:rPr lang="en-US" sz="1500" b="1" dirty="0" err="1">
                <a:solidFill>
                  <a:schemeClr val="accent1">
                    <a:lumMod val="75000"/>
                  </a:schemeClr>
                </a:solidFill>
                <a:latin typeface="Segoe UI" panose="020B0502040204020203" pitchFamily="34" charset="0"/>
                <a:cs typeface="Segoe UI" panose="020B0502040204020203" pitchFamily="34" charset="0"/>
              </a:rPr>
              <a:t>arrival_date_day_of_month</a:t>
            </a:r>
            <a:r>
              <a:rPr lang="en-US" sz="1500" b="1" dirty="0">
                <a:solidFill>
                  <a:schemeClr val="accent1">
                    <a:lumMod val="75000"/>
                  </a:schemeClr>
                </a:solidFill>
                <a:latin typeface="Segoe UI" panose="020B0502040204020203" pitchFamily="34" charset="0"/>
                <a:cs typeface="Segoe UI" panose="020B0502040204020203" pitchFamily="34" charset="0"/>
              </a:rPr>
              <a:t> : Day of the month of arrival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8. </a:t>
            </a:r>
            <a:r>
              <a:rPr lang="en-US" sz="1500" b="1" dirty="0" err="1">
                <a:solidFill>
                  <a:schemeClr val="accent1">
                    <a:lumMod val="75000"/>
                  </a:schemeClr>
                </a:solidFill>
                <a:latin typeface="Segoe UI" panose="020B0502040204020203" pitchFamily="34" charset="0"/>
                <a:cs typeface="Segoe UI" panose="020B0502040204020203" pitchFamily="34" charset="0"/>
              </a:rPr>
              <a:t>stays_in_weekend_nights</a:t>
            </a:r>
            <a:r>
              <a:rPr lang="en-US" sz="1500" b="1" dirty="0">
                <a:solidFill>
                  <a:schemeClr val="accent1">
                    <a:lumMod val="75000"/>
                  </a:schemeClr>
                </a:solidFill>
                <a:latin typeface="Segoe UI" panose="020B0502040204020203" pitchFamily="34" charset="0"/>
                <a:cs typeface="Segoe UI" panose="020B0502040204020203" pitchFamily="34" charset="0"/>
              </a:rPr>
              <a:t> : Number of weekend nights (Saturday and Sunday) the guest stayed or booked</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9. </a:t>
            </a:r>
            <a:r>
              <a:rPr lang="en-US" sz="1500" b="1" dirty="0" err="1">
                <a:solidFill>
                  <a:schemeClr val="accent1">
                    <a:lumMod val="75000"/>
                  </a:schemeClr>
                </a:solidFill>
                <a:latin typeface="Segoe UI" panose="020B0502040204020203" pitchFamily="34" charset="0"/>
                <a:cs typeface="Segoe UI" panose="020B0502040204020203" pitchFamily="34" charset="0"/>
              </a:rPr>
              <a:t>stays_in_week_nights</a:t>
            </a:r>
            <a:r>
              <a:rPr lang="en-US" sz="1500" b="1" dirty="0">
                <a:solidFill>
                  <a:schemeClr val="accent1">
                    <a:lumMod val="75000"/>
                  </a:schemeClr>
                </a:solidFill>
                <a:latin typeface="Segoe UI" panose="020B0502040204020203" pitchFamily="34" charset="0"/>
                <a:cs typeface="Segoe UI" panose="020B0502040204020203" pitchFamily="34" charset="0"/>
              </a:rPr>
              <a:t> : Number of week nights the guest stayed or booked</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10. adults : Number of adults</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11. children : Number of children</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12. babies : Number of babies</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13. meal: Type of meal booked (BB, FB, HB, SC, Undefined)</a:t>
            </a:r>
          </a:p>
          <a:p>
            <a:endParaRPr lang="en-US" sz="1500" dirty="0">
              <a:solidFill>
                <a:schemeClr val="tx1">
                  <a:lumMod val="50000"/>
                  <a:lumOff val="50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IN" sz="150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0422B379-BFB8-4423-BDD6-22CC339A9C8A}"/>
              </a:ext>
            </a:extLst>
          </p:cNvPr>
          <p:cNvPicPr>
            <a:picLocks noChangeAspect="1"/>
          </p:cNvPicPr>
          <p:nvPr/>
        </p:nvPicPr>
        <p:blipFill>
          <a:blip r:embed="rId2"/>
          <a:stretch>
            <a:fillRect/>
          </a:stretch>
        </p:blipFill>
        <p:spPr>
          <a:xfrm>
            <a:off x="-17342" y="-74286"/>
            <a:ext cx="1609483" cy="1237595"/>
          </a:xfrm>
          <a:prstGeom prst="rect">
            <a:avLst/>
          </a:prstGeom>
        </p:spPr>
      </p:pic>
    </p:spTree>
    <p:extLst>
      <p:ext uri="{BB962C8B-B14F-4D97-AF65-F5344CB8AC3E}">
        <p14:creationId xmlns:p14="http://schemas.microsoft.com/office/powerpoint/2010/main" val="113726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7D4B2-44DE-468A-B70C-F43C9AC91C05}"/>
              </a:ext>
            </a:extLst>
          </p:cNvPr>
          <p:cNvSpPr>
            <a:spLocks noGrp="1"/>
          </p:cNvSpPr>
          <p:nvPr>
            <p:ph type="sldNum" sz="quarter" idx="12"/>
          </p:nvPr>
        </p:nvSpPr>
        <p:spPr/>
        <p:txBody>
          <a:bodyPr/>
          <a:lstStyle/>
          <a:p>
            <a:fld id="{8E05DC9C-C50D-D242-B083-59CEE07163F1}" type="slidenum">
              <a:rPr lang="en-US" smtClean="0"/>
              <a:t>9</a:t>
            </a:fld>
            <a:endParaRPr lang="en-US"/>
          </a:p>
        </p:txBody>
      </p:sp>
      <p:sp>
        <p:nvSpPr>
          <p:cNvPr id="6" name="TextBox 5">
            <a:extLst>
              <a:ext uri="{FF2B5EF4-FFF2-40B4-BE49-F238E27FC236}">
                <a16:creationId xmlns:a16="http://schemas.microsoft.com/office/drawing/2014/main" id="{07C298F1-8226-43C1-BDCC-E1BE93BED961}"/>
              </a:ext>
            </a:extLst>
          </p:cNvPr>
          <p:cNvSpPr txBox="1"/>
          <p:nvPr/>
        </p:nvSpPr>
        <p:spPr>
          <a:xfrm>
            <a:off x="317634" y="240632"/>
            <a:ext cx="11333260" cy="6093976"/>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15.market_segment : Market segment designation</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16. </a:t>
            </a:r>
            <a:r>
              <a:rPr lang="en-US" sz="1500" b="1" dirty="0" err="1">
                <a:solidFill>
                  <a:schemeClr val="accent1">
                    <a:lumMod val="75000"/>
                  </a:schemeClr>
                </a:solidFill>
                <a:latin typeface="Segoe UI" panose="020B0502040204020203" pitchFamily="34" charset="0"/>
                <a:cs typeface="Segoe UI" panose="020B0502040204020203" pitchFamily="34" charset="0"/>
              </a:rPr>
              <a:t>distribution_channel</a:t>
            </a:r>
            <a:r>
              <a:rPr lang="en-US" sz="1500" b="1" dirty="0">
                <a:solidFill>
                  <a:schemeClr val="accent1">
                    <a:lumMod val="75000"/>
                  </a:schemeClr>
                </a:solidFill>
                <a:latin typeface="Segoe UI" panose="020B0502040204020203" pitchFamily="34" charset="0"/>
                <a:cs typeface="Segoe UI" panose="020B0502040204020203" pitchFamily="34" charset="0"/>
              </a:rPr>
              <a:t>: Booking distribution channel</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17. </a:t>
            </a:r>
            <a:r>
              <a:rPr lang="en-US" sz="1500" b="1" dirty="0" err="1">
                <a:solidFill>
                  <a:schemeClr val="accent1">
                    <a:lumMod val="75000"/>
                  </a:schemeClr>
                </a:solidFill>
                <a:latin typeface="Segoe UI" panose="020B0502040204020203" pitchFamily="34" charset="0"/>
                <a:cs typeface="Segoe UI" panose="020B0502040204020203" pitchFamily="34" charset="0"/>
              </a:rPr>
              <a:t>is_repeated_guest</a:t>
            </a:r>
            <a:r>
              <a:rPr lang="en-US" sz="1500" b="1" dirty="0">
                <a:solidFill>
                  <a:schemeClr val="accent1">
                    <a:lumMod val="75000"/>
                  </a:schemeClr>
                </a:solidFill>
                <a:latin typeface="Segoe UI" panose="020B0502040204020203" pitchFamily="34" charset="0"/>
                <a:cs typeface="Segoe UI" panose="020B0502040204020203" pitchFamily="34" charset="0"/>
              </a:rPr>
              <a:t>: If the guest is a repeat customer (0 = not repeated, 1 = repeated)</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18. </a:t>
            </a:r>
            <a:r>
              <a:rPr lang="en-US" sz="1500" b="1" dirty="0" err="1">
                <a:solidFill>
                  <a:schemeClr val="accent1">
                    <a:lumMod val="75000"/>
                  </a:schemeClr>
                </a:solidFill>
                <a:latin typeface="Segoe UI" panose="020B0502040204020203" pitchFamily="34" charset="0"/>
                <a:cs typeface="Segoe UI" panose="020B0502040204020203" pitchFamily="34" charset="0"/>
              </a:rPr>
              <a:t>previous_cancellations</a:t>
            </a:r>
            <a:r>
              <a:rPr lang="en-US" sz="1500" b="1" dirty="0">
                <a:solidFill>
                  <a:schemeClr val="accent1">
                    <a:lumMod val="75000"/>
                  </a:schemeClr>
                </a:solidFill>
                <a:latin typeface="Segoe UI" panose="020B0502040204020203" pitchFamily="34" charset="0"/>
                <a:cs typeface="Segoe UI" panose="020B0502040204020203" pitchFamily="34" charset="0"/>
              </a:rPr>
              <a:t>: Number of previous bookings that were canceled by the customer</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19. </a:t>
            </a:r>
            <a:r>
              <a:rPr lang="en-US" sz="1500" b="1" dirty="0" err="1">
                <a:solidFill>
                  <a:schemeClr val="accent1">
                    <a:lumMod val="75000"/>
                  </a:schemeClr>
                </a:solidFill>
                <a:latin typeface="Segoe UI" panose="020B0502040204020203" pitchFamily="34" charset="0"/>
                <a:cs typeface="Segoe UI" panose="020B0502040204020203" pitchFamily="34" charset="0"/>
              </a:rPr>
              <a:t>previous_bookings_not_canceled</a:t>
            </a:r>
            <a:r>
              <a:rPr lang="en-US" sz="1500" b="1" dirty="0">
                <a:solidFill>
                  <a:schemeClr val="accent1">
                    <a:lumMod val="75000"/>
                  </a:schemeClr>
                </a:solidFill>
                <a:latin typeface="Segoe UI" panose="020B0502040204020203" pitchFamily="34" charset="0"/>
                <a:cs typeface="Segoe UI" panose="020B0502040204020203" pitchFamily="34" charset="0"/>
              </a:rPr>
              <a:t>: Number of previous bookings that were not canceled by the customer</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20. </a:t>
            </a:r>
            <a:r>
              <a:rPr lang="en-US" sz="1500" b="1" dirty="0" err="1">
                <a:solidFill>
                  <a:schemeClr val="accent1">
                    <a:lumMod val="75000"/>
                  </a:schemeClr>
                </a:solidFill>
                <a:latin typeface="Segoe UI" panose="020B0502040204020203" pitchFamily="34" charset="0"/>
                <a:cs typeface="Segoe UI" panose="020B0502040204020203" pitchFamily="34" charset="0"/>
              </a:rPr>
              <a:t>reserved_room_type</a:t>
            </a:r>
            <a:r>
              <a:rPr lang="en-US" sz="1500" b="1" dirty="0">
                <a:solidFill>
                  <a:schemeClr val="accent1">
                    <a:lumMod val="75000"/>
                  </a:schemeClr>
                </a:solidFill>
                <a:latin typeface="Segoe UI" panose="020B0502040204020203" pitchFamily="34" charset="0"/>
                <a:cs typeface="Segoe UI" panose="020B0502040204020203" pitchFamily="34" charset="0"/>
              </a:rPr>
              <a:t>: Type of reserved room</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21. </a:t>
            </a:r>
            <a:r>
              <a:rPr lang="en-US" sz="1500" b="1" dirty="0" err="1">
                <a:solidFill>
                  <a:schemeClr val="accent1">
                    <a:lumMod val="75000"/>
                  </a:schemeClr>
                </a:solidFill>
                <a:latin typeface="Segoe UI" panose="020B0502040204020203" pitchFamily="34" charset="0"/>
                <a:cs typeface="Segoe UI" panose="020B0502040204020203" pitchFamily="34" charset="0"/>
              </a:rPr>
              <a:t>assigned_room_type</a:t>
            </a:r>
            <a:r>
              <a:rPr lang="en-US" sz="1500" b="1" dirty="0">
                <a:solidFill>
                  <a:schemeClr val="accent1">
                    <a:lumMod val="75000"/>
                  </a:schemeClr>
                </a:solidFill>
                <a:latin typeface="Segoe UI" panose="020B0502040204020203" pitchFamily="34" charset="0"/>
                <a:cs typeface="Segoe UI" panose="020B0502040204020203" pitchFamily="34" charset="0"/>
              </a:rPr>
              <a:t>: Type of assigned room</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22. </a:t>
            </a:r>
            <a:r>
              <a:rPr lang="en-US" sz="1500" b="1" dirty="0" err="1">
                <a:solidFill>
                  <a:schemeClr val="accent1">
                    <a:lumMod val="75000"/>
                  </a:schemeClr>
                </a:solidFill>
                <a:latin typeface="Segoe UI" panose="020B0502040204020203" pitchFamily="34" charset="0"/>
                <a:cs typeface="Segoe UI" panose="020B0502040204020203" pitchFamily="34" charset="0"/>
              </a:rPr>
              <a:t>booking_changes</a:t>
            </a:r>
            <a:r>
              <a:rPr lang="en-US" sz="1500" b="1" dirty="0">
                <a:solidFill>
                  <a:schemeClr val="accent1">
                    <a:lumMod val="75000"/>
                  </a:schemeClr>
                </a:solidFill>
                <a:latin typeface="Segoe UI" panose="020B0502040204020203" pitchFamily="34" charset="0"/>
                <a:cs typeface="Segoe UI" panose="020B0502040204020203" pitchFamily="34" charset="0"/>
              </a:rPr>
              <a:t>: Number of changes made to the booking</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23. </a:t>
            </a:r>
            <a:r>
              <a:rPr lang="en-US" sz="1500" b="1" dirty="0" err="1">
                <a:solidFill>
                  <a:schemeClr val="accent1">
                    <a:lumMod val="75000"/>
                  </a:schemeClr>
                </a:solidFill>
                <a:latin typeface="Segoe UI" panose="020B0502040204020203" pitchFamily="34" charset="0"/>
                <a:cs typeface="Segoe UI" panose="020B0502040204020203" pitchFamily="34" charset="0"/>
              </a:rPr>
              <a:t>deposit_type</a:t>
            </a:r>
            <a:r>
              <a:rPr lang="en-US" sz="1500" b="1" dirty="0">
                <a:solidFill>
                  <a:schemeClr val="accent1">
                    <a:lumMod val="75000"/>
                  </a:schemeClr>
                </a:solidFill>
                <a:latin typeface="Segoe UI" panose="020B0502040204020203" pitchFamily="34" charset="0"/>
                <a:cs typeface="Segoe UI" panose="020B0502040204020203" pitchFamily="34" charset="0"/>
              </a:rPr>
              <a:t>: Type of deposit made (No Deposit, Refundable, Non Refund)</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24. agent: ID of the travel agent responsible for the booking</a:t>
            </a:r>
          </a:p>
          <a:p>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25. company: ID of the company responsible for the booking</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26. </a:t>
            </a:r>
            <a:r>
              <a:rPr lang="en-US" sz="1500" b="1" dirty="0" err="1">
                <a:solidFill>
                  <a:schemeClr val="accent1">
                    <a:lumMod val="75000"/>
                  </a:schemeClr>
                </a:solidFill>
                <a:latin typeface="Segoe UI" panose="020B0502040204020203" pitchFamily="34" charset="0"/>
                <a:cs typeface="Segoe UI" panose="020B0502040204020203" pitchFamily="34" charset="0"/>
              </a:rPr>
              <a:t>days_in_waiting_list</a:t>
            </a:r>
            <a:r>
              <a:rPr lang="en-US" sz="1500" b="1" dirty="0">
                <a:solidFill>
                  <a:schemeClr val="accent1">
                    <a:lumMod val="75000"/>
                  </a:schemeClr>
                </a:solidFill>
                <a:latin typeface="Segoe UI" panose="020B0502040204020203" pitchFamily="34" charset="0"/>
                <a:cs typeface="Segoe UI" panose="020B0502040204020203" pitchFamily="34" charset="0"/>
              </a:rPr>
              <a:t>: Number of days the booking was in the waiting list</a:t>
            </a:r>
          </a:p>
          <a:p>
            <a:pPr marL="285750" indent="-285750">
              <a:buFont typeface="Arial" panose="020B0604020202020204" pitchFamily="34" charset="0"/>
              <a:buChar char="•"/>
            </a:pPr>
            <a:endParaRPr lang="en-US" sz="1500" b="1" dirty="0">
              <a:solidFill>
                <a:schemeClr val="accent1">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500" b="1" dirty="0">
                <a:solidFill>
                  <a:schemeClr val="accent1">
                    <a:lumMod val="75000"/>
                  </a:schemeClr>
                </a:solidFill>
                <a:latin typeface="Segoe UI" panose="020B0502040204020203" pitchFamily="34" charset="0"/>
                <a:cs typeface="Segoe UI" panose="020B0502040204020203" pitchFamily="34" charset="0"/>
              </a:rPr>
              <a:t>27. </a:t>
            </a:r>
            <a:r>
              <a:rPr lang="en-US" sz="1500" b="1" dirty="0" err="1">
                <a:solidFill>
                  <a:schemeClr val="accent1">
                    <a:lumMod val="75000"/>
                  </a:schemeClr>
                </a:solidFill>
                <a:latin typeface="Segoe UI" panose="020B0502040204020203" pitchFamily="34" charset="0"/>
                <a:cs typeface="Segoe UI" panose="020B0502040204020203" pitchFamily="34" charset="0"/>
              </a:rPr>
              <a:t>customer_type</a:t>
            </a:r>
            <a:r>
              <a:rPr lang="en-US" sz="1500" b="1" dirty="0">
                <a:solidFill>
                  <a:schemeClr val="accent1">
                    <a:lumMod val="75000"/>
                  </a:schemeClr>
                </a:solidFill>
                <a:latin typeface="Segoe UI" panose="020B0502040204020203" pitchFamily="34" charset="0"/>
                <a:cs typeface="Segoe UI" panose="020B0502040204020203" pitchFamily="34" charset="0"/>
              </a:rPr>
              <a:t>: Type of customer (Transient, Contract, Transient-Party, Group)</a:t>
            </a:r>
          </a:p>
          <a:p>
            <a:endParaRPr lang="en-US" sz="1500" dirty="0">
              <a:solidFill>
                <a:schemeClr val="tx1">
                  <a:lumMod val="50000"/>
                  <a:lumOff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9193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purl.org/dc/elements/1.1/"/>
    <ds:schemaRef ds:uri="http://purl.org/dc/dcmitype/"/>
    <ds:schemaRef ds:uri="http://schemas.microsoft.com/office/2006/documentManagement/types"/>
    <ds:schemaRef ds:uri="f577acbf-5b0b-4b4f-9948-268e97f8d3a4"/>
    <ds:schemaRef ds:uri="http://purl.org/dc/terms/"/>
    <ds:schemaRef ds:uri="http://www.w3.org/XML/1998/namespace"/>
    <ds:schemaRef ds:uri="http://schemas.openxmlformats.org/package/2006/metadata/core-properties"/>
    <ds:schemaRef ds:uri="http://schemas.microsoft.com/office/infopath/2007/PartnerControls"/>
    <ds:schemaRef ds:uri="b1e4d6ee-9f6f-43f8-a618-24f3d84da28f"/>
    <ds:schemaRef ds:uri="http://schemas.microsoft.com/office/2006/metadata/propertie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5202</TotalTime>
  <Words>1955</Words>
  <Application>Microsoft Office PowerPoint</Application>
  <PresentationFormat>Widescreen</PresentationFormat>
  <Paragraphs>268</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ADMIN</cp:lastModifiedBy>
  <cp:revision>51</cp:revision>
  <dcterms:created xsi:type="dcterms:W3CDTF">2018-06-07T21:39:02Z</dcterms:created>
  <dcterms:modified xsi:type="dcterms:W3CDTF">2024-03-09T15:31:40Z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