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Low-angle exterior view of a modern building facade covered with aluminium discs under a clear, blue sky"/>
          <p:cNvSpPr/>
          <p:nvPr>
            <p:ph type="pic" sz="quarter" idx="21"/>
          </p:nvPr>
        </p:nvSpPr>
        <p:spPr>
          <a:xfrm>
            <a:off x="15417800" y="1270000"/>
            <a:ext cx="8144934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Low-angle view of a modern, curved building under a cloudy sky"/>
          <p:cNvSpPr/>
          <p:nvPr>
            <p:ph type="pic" sz="quarter" idx="22"/>
          </p:nvPr>
        </p:nvSpPr>
        <p:spPr>
          <a:xfrm>
            <a:off x="15443200" y="7086600"/>
            <a:ext cx="8138580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View from inside a modern white building with glass panels, looking up to a bright, partly cloudy sky"/>
          <p:cNvSpPr/>
          <p:nvPr>
            <p:ph type="pic" idx="23"/>
          </p:nvPr>
        </p:nvSpPr>
        <p:spPr>
          <a:xfrm>
            <a:off x="-124635" y="1270000"/>
            <a:ext cx="16840169" cy="1124371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Low-angle view of the Azadi Tower in Tehran, Iran against a clear, bright sky"/>
          <p:cNvSpPr/>
          <p:nvPr>
            <p:ph type="pic" idx="21"/>
          </p:nvPr>
        </p:nvSpPr>
        <p:spPr>
          <a:xfrm>
            <a:off x="0" y="-1282700"/>
            <a:ext cx="24384000" cy="16281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View from inside a stone structure, looking out towards stairs and a clear, blue sky"/>
          <p:cNvSpPr/>
          <p:nvPr>
            <p:ph type="pic" idx="21"/>
          </p:nvPr>
        </p:nvSpPr>
        <p:spPr>
          <a:xfrm>
            <a:off x="0" y="-1270000"/>
            <a:ext cx="24384000" cy="16272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 modern white building with glass panels against a clear, blue sky"/>
          <p:cNvSpPr/>
          <p:nvPr>
            <p:ph type="pic" idx="21"/>
          </p:nvPr>
        </p:nvSpPr>
        <p:spPr>
          <a:xfrm>
            <a:off x="92710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Small section of a modern shell bridge in Qingdao, Shandong, China with a partly cloudy sky above"/>
          <p:cNvSpPr/>
          <p:nvPr>
            <p:ph type="pic" idx="22"/>
          </p:nvPr>
        </p:nvSpPr>
        <p:spPr>
          <a:xfrm>
            <a:off x="9271000" y="1263848"/>
            <a:ext cx="16773843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By Arti Gupta"/>
          <p:cNvSpPr txBox="1"/>
          <p:nvPr>
            <p:ph type="body" idx="21"/>
          </p:nvPr>
        </p:nvSpPr>
        <p:spPr>
          <a:xfrm>
            <a:off x="1201340" y="11287124"/>
            <a:ext cx="22727634" cy="120971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>
              <a:defRPr sz="4900"/>
            </a:lvl1pPr>
          </a:lstStyle>
          <a:p>
            <a:pPr/>
            <a:r>
              <a:t>By Arti Gupta</a:t>
            </a:r>
          </a:p>
        </p:txBody>
      </p:sp>
      <p:sp>
        <p:nvSpPr>
          <p:cNvPr id="152" name="Title 1"/>
          <p:cNvSpPr txBox="1"/>
          <p:nvPr>
            <p:ph type="ctrTitle"/>
          </p:nvPr>
        </p:nvSpPr>
        <p:spPr>
          <a:xfrm>
            <a:off x="9877137" y="2046436"/>
            <a:ext cx="14392710" cy="4648201"/>
          </a:xfrm>
          <a:prstGeom prst="rect">
            <a:avLst/>
          </a:prstGeom>
        </p:spPr>
        <p:txBody>
          <a:bodyPr/>
          <a:lstStyle>
            <a:lvl1pPr algn="r" defTabSz="2365188">
              <a:defRPr spc="-225" sz="11252"/>
            </a:lvl1pPr>
          </a:lstStyle>
          <a:p>
            <a:pPr/>
            <a:r>
              <a:t>Employee Experience Survey Analysis</a:t>
            </a:r>
          </a:p>
        </p:txBody>
      </p:sp>
      <p:pic>
        <p:nvPicPr>
          <p:cNvPr id="153" name="A modern white building with glass panels against a clear, blue sky" descr="A modern white building with glass panels against a clear, blue sky"/>
          <p:cNvPicPr>
            <a:picLocks noChangeAspect="1"/>
          </p:cNvPicPr>
          <p:nvPr/>
        </p:nvPicPr>
        <p:blipFill>
          <a:blip r:embed="rId2">
            <a:extLst/>
          </a:blip>
          <a:srcRect l="17424" t="0" r="29101" b="0"/>
          <a:stretch>
            <a:fillRect/>
          </a:stretch>
        </p:blipFill>
        <p:spPr>
          <a:xfrm>
            <a:off x="-1382118" y="4533"/>
            <a:ext cx="11086673" cy="138217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itle 1"/>
          <p:cNvSpPr txBox="1"/>
          <p:nvPr>
            <p:ph type="ctrTitle"/>
          </p:nvPr>
        </p:nvSpPr>
        <p:spPr>
          <a:xfrm>
            <a:off x="1206496" y="2574991"/>
            <a:ext cx="21971004" cy="2306455"/>
          </a:xfrm>
          <a:prstGeom prst="rect">
            <a:avLst/>
          </a:prstGeom>
        </p:spPr>
        <p:txBody>
          <a:bodyPr/>
          <a:lstStyle/>
          <a:p>
            <a:pPr/>
            <a:r>
              <a:t>Key Recommendations</a:t>
            </a:r>
          </a:p>
        </p:txBody>
      </p:sp>
      <p:sp>
        <p:nvSpPr>
          <p:cNvPr id="180" name="Content Placeholder 2"/>
          <p:cNvSpPr txBox="1"/>
          <p:nvPr>
            <p:ph type="subTitle" sz="half" idx="1"/>
          </p:nvPr>
        </p:nvSpPr>
        <p:spPr>
          <a:xfrm>
            <a:off x="1201342" y="5426104"/>
            <a:ext cx="21981316" cy="4238555"/>
          </a:xfrm>
          <a:prstGeom prst="rect">
            <a:avLst/>
          </a:prstGeom>
        </p:spPr>
        <p:txBody>
          <a:bodyPr/>
          <a:lstStyle/>
          <a:p>
            <a:pPr>
              <a:defRPr b="0" sz="4500"/>
            </a:pPr>
            <a:r>
              <a:t>1. Improve job satisfaction for younger and older employees.</a:t>
            </a:r>
          </a:p>
          <a:p>
            <a:pPr>
              <a:defRPr b="0" sz="4500"/>
            </a:pPr>
            <a:r>
              <a:t>2. Increase work-life balance flexibility, especially for male employees.</a:t>
            </a:r>
          </a:p>
          <a:p>
            <a:pPr>
              <a:defRPr b="0" sz="4500"/>
            </a:pPr>
            <a:r>
              <a:t>3. Increase work-life balance flexibility for younger employees</a:t>
            </a:r>
          </a:p>
          <a:p>
            <a:pPr>
              <a:defRPr b="0" sz="4500"/>
            </a:pPr>
            <a:r>
              <a:t>3. Invest in engagement strategies that enhance work-life balance.</a:t>
            </a:r>
          </a:p>
          <a:p>
            <a:pPr>
              <a:defRPr b="0" sz="4500"/>
            </a:pPr>
            <a:r>
              <a:t>4. Apply uniform satisfaction interventions across departments.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hank You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 You!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roject Ov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754">
              <a:defRPr spc="-174" sz="8700"/>
            </a:lvl1pPr>
          </a:lstStyle>
          <a:p>
            <a:pPr/>
            <a:r>
              <a:t>Project Overview</a:t>
            </a:r>
          </a:p>
        </p:txBody>
      </p:sp>
      <p:sp>
        <p:nvSpPr>
          <p:cNvPr id="156" name="Objective:…"/>
          <p:cNvSpPr txBox="1"/>
          <p:nvPr>
            <p:ph type="body" idx="21"/>
          </p:nvPr>
        </p:nvSpPr>
        <p:spPr>
          <a:xfrm>
            <a:off x="1206500" y="3007228"/>
            <a:ext cx="21971000" cy="85257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228600" indent="-228600">
              <a:buSzPct val="100000"/>
              <a:buChar char="•"/>
            </a:pPr>
            <a:r>
              <a:t> Objective:</a:t>
            </a:r>
          </a:p>
          <a:p>
            <a:pPr algn="just">
              <a:buClr>
                <a:srgbClr val="000000"/>
              </a:buClr>
            </a:pPr>
            <a:r>
              <a:t>   </a:t>
            </a:r>
            <a:r>
              <a:rPr b="0" sz="4500"/>
              <a:t>Comprehensive analysis of employee experience data to understand key</a:t>
            </a:r>
            <a:endParaRPr b="0" sz="4500"/>
          </a:p>
          <a:p>
            <a:pPr algn="just">
              <a:buClr>
                <a:srgbClr val="000000"/>
              </a:buClr>
              <a:defRPr sz="4500"/>
            </a:pPr>
            <a:r>
              <a:rPr b="0"/>
              <a:t>    factors affecting job satisfaction and engagement and to uncover trends,</a:t>
            </a:r>
            <a:endParaRPr b="0"/>
          </a:p>
          <a:p>
            <a:pPr algn="just">
              <a:buClr>
                <a:srgbClr val="000000"/>
              </a:buClr>
              <a:defRPr sz="4500"/>
            </a:pPr>
            <a:r>
              <a:rPr b="0"/>
              <a:t>    relationships, and potential areas for improvement within the organization.</a:t>
            </a:r>
          </a:p>
          <a:p>
            <a:pPr/>
            <a:r>
              <a:t>  </a:t>
            </a:r>
          </a:p>
          <a:p>
            <a:pPr/>
            <a:r>
              <a:t> </a:t>
            </a:r>
          </a:p>
          <a:p>
            <a:pPr marL="228600" indent="-228600">
              <a:buSzPct val="100000"/>
              <a:buChar char="•"/>
            </a:pPr>
            <a:r>
              <a:t> Key Deliverables:</a:t>
            </a:r>
          </a:p>
          <a:p>
            <a:pPr/>
            <a:r>
              <a:t>   </a:t>
            </a:r>
            <a:r>
              <a:rPr b="0" sz="4500"/>
              <a:t>1. Descriptive analysis</a:t>
            </a:r>
            <a:endParaRPr b="0" sz="4500"/>
          </a:p>
          <a:p>
            <a:pPr>
              <a:defRPr b="0" sz="4500"/>
            </a:pPr>
            <a:r>
              <a:t>    2. Inferntial Statistics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Data Structure"/>
          <p:cNvSpPr txBox="1"/>
          <p:nvPr>
            <p:ph type="title"/>
          </p:nvPr>
        </p:nvSpPr>
        <p:spPr>
          <a:xfrm>
            <a:off x="906160" y="1079500"/>
            <a:ext cx="22271340" cy="1434949"/>
          </a:xfrm>
          <a:prstGeom prst="rect">
            <a:avLst/>
          </a:prstGeom>
        </p:spPr>
        <p:txBody>
          <a:bodyPr/>
          <a:lstStyle/>
          <a:p>
            <a:pPr/>
            <a:r>
              <a:t>Data Structure</a:t>
            </a:r>
          </a:p>
        </p:txBody>
      </p:sp>
      <p:sp>
        <p:nvSpPr>
          <p:cNvPr id="159" name="This dataset has 15 respondents, which contained information such as:…"/>
          <p:cNvSpPr txBox="1"/>
          <p:nvPr>
            <p:ph type="body" idx="21"/>
          </p:nvPr>
        </p:nvSpPr>
        <p:spPr>
          <a:xfrm>
            <a:off x="607471" y="2549147"/>
            <a:ext cx="22106856" cy="1051883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Autofit/>
          </a:bodyPr>
          <a:lstStyle/>
          <a:p>
            <a:pPr>
              <a:defRPr b="0" sz="4500"/>
            </a:pPr>
            <a:r>
              <a:t> This dataset has 15 respondents, which contained information such as:</a:t>
            </a:r>
          </a:p>
          <a:p>
            <a:pPr marL="385506" indent="-245806" defTabSz="2438338">
              <a:buSzPct val="100000"/>
              <a:buFont typeface="Helvetica Neue"/>
              <a:buAutoNum type="arabicPeriod" startAt="1"/>
              <a:defRPr b="0" sz="3300"/>
            </a:pPr>
            <a:r>
              <a:t>Name: Unique identifier for each employee.</a:t>
            </a:r>
          </a:p>
          <a:p>
            <a:pPr marL="385506" indent="-245806" defTabSz="2438338">
              <a:buSzPct val="100000"/>
              <a:buFont typeface="Helvetica Neue"/>
              <a:buAutoNum type="arabicPeriod" startAt="1"/>
              <a:defRPr b="0" sz="3300"/>
            </a:pPr>
            <a:r>
              <a:t>Age Bracket: Age group classification (e.g., 18-24, 25-34).</a:t>
            </a:r>
          </a:p>
          <a:p>
            <a:pPr marL="385506" indent="-245806" defTabSz="2438338">
              <a:buSzPct val="100000"/>
              <a:buFont typeface="Helvetica Neue"/>
              <a:buAutoNum type="arabicPeriod" startAt="1"/>
              <a:defRPr b="0" sz="3300"/>
            </a:pPr>
            <a:r>
              <a:t>Gender: Gender of the employee (e.g., Male, Female).</a:t>
            </a:r>
          </a:p>
          <a:p>
            <a:pPr marL="385506" indent="-245806" defTabSz="2438338">
              <a:buSzPct val="100000"/>
              <a:buFont typeface="Helvetica Neue"/>
              <a:buAutoNum type="arabicPeriod" startAt="1"/>
              <a:defRPr b="0" sz="3300"/>
            </a:pPr>
            <a:r>
              <a:t>Ethnicity: Ethnic background of the employee (e.g., Asian, Middle Eastern).</a:t>
            </a:r>
          </a:p>
          <a:p>
            <a:pPr marL="385506" indent="-245806" defTabSz="2438338">
              <a:buSzPct val="100000"/>
              <a:buFont typeface="Helvetica Neue"/>
              <a:buAutoNum type="arabicPeriod" startAt="1"/>
              <a:defRPr b="0" sz="3300"/>
            </a:pPr>
            <a:r>
              <a:t>Job Title: The job position held by the employee (e.g., UX Designer, Engineer).</a:t>
            </a:r>
          </a:p>
          <a:p>
            <a:pPr marL="385506" indent="-245806" defTabSz="2438338">
              <a:buSzPct val="100000"/>
              <a:buFont typeface="Helvetica Neue"/>
              <a:buAutoNum type="arabicPeriod" startAt="1"/>
              <a:defRPr b="0" sz="3300"/>
            </a:pPr>
            <a:r>
              <a:t>Department: The department in which the employee works (e.g., IT, HR, Sales).</a:t>
            </a:r>
          </a:p>
          <a:p>
            <a:pPr marL="385506" indent="-245806" defTabSz="2438338">
              <a:buSzPct val="100000"/>
              <a:buFont typeface="Helvetica Neue"/>
              <a:buAutoNum type="arabicPeriod" startAt="1"/>
              <a:defRPr b="0" sz="3300"/>
            </a:pPr>
            <a:r>
              <a:t>Date Survey Completed: Date on which the survey was submitted.</a:t>
            </a:r>
          </a:p>
          <a:p>
            <a:pPr marL="385506" indent="-245806" defTabSz="2438338">
              <a:buSzPct val="100000"/>
              <a:buFont typeface="Helvetica Neue"/>
              <a:buAutoNum type="arabicPeriod" startAt="1"/>
              <a:defRPr b="0" sz="3300"/>
            </a:pPr>
            <a:r>
              <a:t>Job Satisfaction: The level of satisfaction with the job, rated on a Likert scale (e.g., Strongly Disagree, Neutral, Strongly Agree).</a:t>
            </a:r>
          </a:p>
          <a:p>
            <a:pPr marL="385506" indent="-245806" defTabSz="2438338">
              <a:buSzPct val="100000"/>
              <a:buFont typeface="Helvetica Neue"/>
              <a:buAutoNum type="arabicPeriod" startAt="1"/>
              <a:defRPr b="0" sz="3300"/>
            </a:pPr>
            <a:r>
              <a:t>Work-Life Balance: The employee's perception of their work-life balance, rated on a Likert scale.</a:t>
            </a:r>
          </a:p>
          <a:p>
            <a:pPr marL="385506" indent="-245806" defTabSz="2438338">
              <a:buSzPct val="100000"/>
              <a:buFont typeface="Helvetica Neue"/>
              <a:buAutoNum type="arabicPeriod" startAt="1"/>
              <a:defRPr b="0" sz="3300"/>
            </a:pPr>
            <a:r>
              <a:t>Management Support: Perception of the level of support provided by management.</a:t>
            </a:r>
          </a:p>
          <a:p>
            <a:pPr marL="385506" indent="-245806" defTabSz="2438338">
              <a:buSzPct val="100000"/>
              <a:buFont typeface="Helvetica Neue"/>
              <a:buAutoNum type="arabicPeriod" startAt="1"/>
              <a:defRPr b="0" sz="3300"/>
            </a:pPr>
            <a:r>
              <a:t>Team Collaboration: Satisfaction with team collaboration within the organization.</a:t>
            </a:r>
          </a:p>
          <a:p>
            <a:pPr marL="385506" indent="-245806" defTabSz="2438338">
              <a:buSzPct val="100000"/>
              <a:buFont typeface="Helvetica Neue"/>
              <a:buAutoNum type="arabicPeriod" startAt="1"/>
              <a:defRPr b="0" sz="3300"/>
            </a:pPr>
            <a:r>
              <a:t>Workload Fairness: Perception of the fairness of the workload assigned.</a:t>
            </a:r>
          </a:p>
          <a:p>
            <a:pPr marL="385506" indent="-245806" defTabSz="2438338">
              <a:buSzPct val="100000"/>
              <a:buFont typeface="Helvetica Neue"/>
              <a:buAutoNum type="arabicPeriod" startAt="1"/>
              <a:defRPr b="0" sz="3300"/>
            </a:pPr>
            <a:r>
              <a:t>Career Development Opportunities: Satisfaction with career development opportunities.</a:t>
            </a:r>
          </a:p>
          <a:p>
            <a:pPr marL="385506" indent="-245806" defTabSz="2438338">
              <a:buSzPct val="100000"/>
              <a:buFont typeface="Helvetica Neue"/>
              <a:buAutoNum type="arabicPeriod" startAt="1"/>
              <a:defRPr b="0" sz="3300"/>
            </a:pPr>
            <a:r>
              <a:t>Workplace Inclusivity: Employee’s perception of inclusivity within the workplace.</a:t>
            </a:r>
          </a:p>
          <a:p>
            <a:pPr marL="385506" indent="-245806" defTabSz="2438338">
              <a:buSzPct val="100000"/>
              <a:buFont typeface="Helvetica Neue"/>
              <a:buAutoNum type="arabicPeriod" startAt="1"/>
              <a:defRPr b="0" sz="3300"/>
            </a:pPr>
            <a:r>
              <a:t>Company Communication: Satisfaction with the company’s communication.</a:t>
            </a:r>
          </a:p>
          <a:p>
            <a:pPr marL="385506" indent="-245806" defTabSz="2438338">
              <a:buSzPct val="100000"/>
              <a:buFont typeface="Helvetica Neue"/>
              <a:buAutoNum type="arabicPeriod" startAt="1"/>
              <a:defRPr b="0" sz="3300"/>
            </a:pPr>
            <a:r>
              <a:t>Compensation Satisfaction: Satisfaction with compensation, rated on a Likert scale.</a:t>
            </a:r>
          </a:p>
          <a:p>
            <a:pPr marL="385506" indent="-245806" defTabSz="2438338">
              <a:buSzPct val="100000"/>
              <a:buFont typeface="Helvetica Neue"/>
              <a:buAutoNum type="arabicPeriod" startAt="1"/>
              <a:defRPr b="0" sz="3300"/>
            </a:pPr>
            <a:r>
              <a:t>Job Security: Perception of job security within the organization.</a:t>
            </a:r>
          </a:p>
          <a:p>
            <a:pPr marL="385506" indent="-245806" defTabSz="2438338">
              <a:buSzPct val="100000"/>
              <a:buFont typeface="Helvetica Neue"/>
              <a:buAutoNum type="arabicPeriod" startAt="1"/>
              <a:defRPr b="0" sz="3300"/>
            </a:pPr>
            <a:r>
              <a:t>Overall Engagement: Employee’s overall engagement with the organization.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itle 1"/>
          <p:cNvSpPr txBox="1"/>
          <p:nvPr>
            <p:ph type="ctrTitle"/>
          </p:nvPr>
        </p:nvSpPr>
        <p:spPr>
          <a:xfrm>
            <a:off x="1206498" y="-138258"/>
            <a:ext cx="21971004" cy="4648201"/>
          </a:xfrm>
          <a:prstGeom prst="rect">
            <a:avLst/>
          </a:prstGeom>
        </p:spPr>
        <p:txBody>
          <a:bodyPr/>
          <a:lstStyle/>
          <a:p>
            <a:pPr/>
            <a:r>
              <a:t>Descriptive Analytics Overview</a:t>
            </a:r>
          </a:p>
        </p:txBody>
      </p:sp>
      <p:sp>
        <p:nvSpPr>
          <p:cNvPr id="162" name="Content Placeholder 2"/>
          <p:cNvSpPr txBox="1"/>
          <p:nvPr>
            <p:ph type="subTitle" sz="half" idx="1"/>
          </p:nvPr>
        </p:nvSpPr>
        <p:spPr>
          <a:xfrm>
            <a:off x="1206500" y="5045890"/>
            <a:ext cx="21971000" cy="5261227"/>
          </a:xfrm>
          <a:prstGeom prst="rect">
            <a:avLst/>
          </a:prstGeom>
        </p:spPr>
        <p:txBody>
          <a:bodyPr/>
          <a:lstStyle/>
          <a:p>
            <a:pPr marL="457200" indent="-317500" defTabSz="457200">
              <a:buSzPct val="100000"/>
              <a:buFont typeface="Helvetica"/>
              <a:buChar char="•"/>
              <a:defRPr b="0" sz="4466"/>
            </a:pPr>
            <a:r>
              <a:t>Identify any key trends in the survey results. Such as:</a:t>
            </a:r>
          </a:p>
          <a:p>
            <a:pPr lvl="1" marL="914400" indent="-317500" defTabSz="457200">
              <a:buSzPct val="100000"/>
              <a:buFont typeface="Helvetica"/>
              <a:buChar char="◦"/>
              <a:defRPr b="0" sz="4466"/>
            </a:pPr>
            <a:r>
              <a:t>Are employees in a certain age bracket or department more satisfied than others?</a:t>
            </a:r>
          </a:p>
          <a:p>
            <a:pPr lvl="1" marL="914400" indent="-317500" defTabSz="457200">
              <a:spcBef>
                <a:spcPts val="1600"/>
              </a:spcBef>
              <a:buSzPct val="100000"/>
              <a:buFont typeface="Helvetica"/>
              <a:buChar char="◦"/>
              <a:defRPr b="0" sz="4466"/>
            </a:pPr>
            <a:r>
              <a:t>Does any demographic group (age, gender, ethnicity) show patterns in certain areas (e.g., Work-Life Balance or Compensation Satisfaction)?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itle 1"/>
          <p:cNvSpPr txBox="1"/>
          <p:nvPr>
            <p:ph type="ctrTitle"/>
          </p:nvPr>
        </p:nvSpPr>
        <p:spPr>
          <a:xfrm>
            <a:off x="995074" y="-138258"/>
            <a:ext cx="21971005" cy="4648201"/>
          </a:xfrm>
          <a:prstGeom prst="rect">
            <a:avLst/>
          </a:prstGeom>
        </p:spPr>
        <p:txBody>
          <a:bodyPr/>
          <a:lstStyle/>
          <a:p>
            <a:pPr/>
            <a:r>
              <a:t>Job Satisfaction by Age Bracket</a:t>
            </a:r>
          </a:p>
        </p:txBody>
      </p:sp>
      <p:sp>
        <p:nvSpPr>
          <p:cNvPr id="165" name="Content Placeholder 2"/>
          <p:cNvSpPr txBox="1"/>
          <p:nvPr>
            <p:ph type="subTitle" sz="half" idx="1"/>
          </p:nvPr>
        </p:nvSpPr>
        <p:spPr>
          <a:xfrm>
            <a:off x="1412764" y="5144208"/>
            <a:ext cx="21971001" cy="4992367"/>
          </a:xfrm>
          <a:prstGeom prst="rect">
            <a:avLst/>
          </a:prstGeom>
        </p:spPr>
        <p:txBody>
          <a:bodyPr/>
          <a:lstStyle/>
          <a:p>
            <a:pPr>
              <a:defRPr b="0" sz="4500"/>
            </a:pPr>
            <a:r>
              <a:t>Grouped by Age Bracket, Job Satisfaction shows:</a:t>
            </a:r>
          </a:p>
          <a:p>
            <a:pPr>
              <a:defRPr b="0" sz="4500"/>
            </a:pPr>
            <a:r>
              <a:t>- Age (18-24) : 1.14</a:t>
            </a:r>
          </a:p>
          <a:p>
            <a:pPr>
              <a:defRPr b="0" sz="4500"/>
            </a:pPr>
            <a:r>
              <a:t>- Age (25-34) : 1.67</a:t>
            </a:r>
          </a:p>
          <a:p>
            <a:pPr>
              <a:defRPr b="0" sz="4500"/>
            </a:pPr>
            <a:r>
              <a:t>- Age (35-44) : 3.00 (highest)</a:t>
            </a:r>
          </a:p>
          <a:p>
            <a:pPr>
              <a:defRPr b="0" sz="4500"/>
            </a:pPr>
            <a:r>
              <a:t>- Age (45-54) : 1.67</a:t>
            </a:r>
          </a:p>
          <a:p>
            <a:pPr>
              <a:defRPr b="0" sz="4500"/>
            </a:pPr>
          </a:p>
          <a:p>
            <a:pPr>
              <a:defRPr b="0" sz="4500"/>
            </a:pPr>
            <a:r>
              <a:t>Recommendation: Focus on improving satisfaction for younger and older employees.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itle 1"/>
          <p:cNvSpPr txBox="1"/>
          <p:nvPr>
            <p:ph type="ctrTitle"/>
          </p:nvPr>
        </p:nvSpPr>
        <p:spPr>
          <a:xfrm>
            <a:off x="1206496" y="-103021"/>
            <a:ext cx="21971004" cy="4648201"/>
          </a:xfrm>
          <a:prstGeom prst="rect">
            <a:avLst/>
          </a:prstGeom>
        </p:spPr>
        <p:txBody>
          <a:bodyPr/>
          <a:lstStyle/>
          <a:p>
            <a:pPr/>
            <a:r>
              <a:t>Work-Life Balance by Gender</a:t>
            </a:r>
          </a:p>
        </p:txBody>
      </p:sp>
      <p:sp>
        <p:nvSpPr>
          <p:cNvPr id="168" name="Content Placeholder 2"/>
          <p:cNvSpPr txBox="1"/>
          <p:nvPr>
            <p:ph type="subTitle" sz="half" idx="1"/>
          </p:nvPr>
        </p:nvSpPr>
        <p:spPr>
          <a:xfrm>
            <a:off x="1664580" y="5038497"/>
            <a:ext cx="21971001" cy="4108573"/>
          </a:xfrm>
          <a:prstGeom prst="rect">
            <a:avLst/>
          </a:prstGeom>
        </p:spPr>
        <p:txBody>
          <a:bodyPr/>
          <a:lstStyle/>
          <a:p>
            <a:pPr defTabSz="817244">
              <a:defRPr b="0" sz="4455"/>
            </a:pPr>
            <a:r>
              <a:t>Work-Life Balance differs between genders:</a:t>
            </a:r>
          </a:p>
          <a:p>
            <a:pPr defTabSz="817244">
              <a:defRPr b="0" sz="4455"/>
            </a:pPr>
            <a:r>
              <a:t>- Female (Gender 0): 2.44</a:t>
            </a:r>
          </a:p>
          <a:p>
            <a:pPr defTabSz="817244">
              <a:defRPr b="0" sz="4455"/>
            </a:pPr>
            <a:r>
              <a:t>- Male (Gender 1): 2.00</a:t>
            </a:r>
          </a:p>
          <a:p>
            <a:pPr defTabSz="817244">
              <a:defRPr b="0" sz="4455"/>
            </a:pPr>
          </a:p>
          <a:p>
            <a:pPr defTabSz="817244">
              <a:defRPr b="0" sz="4455"/>
            </a:pPr>
            <a:r>
              <a:t>Recommendation: Implement more flexible work-life balance initiatives for male employees.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itle 1"/>
          <p:cNvSpPr txBox="1"/>
          <p:nvPr>
            <p:ph type="ctrTitle"/>
          </p:nvPr>
        </p:nvSpPr>
        <p:spPr>
          <a:xfrm>
            <a:off x="1206496" y="-103021"/>
            <a:ext cx="21971004" cy="4648201"/>
          </a:xfrm>
          <a:prstGeom prst="rect">
            <a:avLst/>
          </a:prstGeom>
        </p:spPr>
        <p:txBody>
          <a:bodyPr/>
          <a:lstStyle/>
          <a:p>
            <a:pPr/>
            <a:r>
              <a:t>Work-Life Balance by Age</a:t>
            </a:r>
          </a:p>
        </p:txBody>
      </p:sp>
      <p:sp>
        <p:nvSpPr>
          <p:cNvPr id="171" name="Content Placeholder 2"/>
          <p:cNvSpPr txBox="1"/>
          <p:nvPr>
            <p:ph type="subTitle" sz="half" idx="1"/>
          </p:nvPr>
        </p:nvSpPr>
        <p:spPr>
          <a:xfrm>
            <a:off x="1664580" y="5038497"/>
            <a:ext cx="21971001" cy="5393536"/>
          </a:xfrm>
          <a:prstGeom prst="rect">
            <a:avLst/>
          </a:prstGeom>
        </p:spPr>
        <p:txBody>
          <a:bodyPr/>
          <a:lstStyle/>
          <a:p>
            <a:pPr defTabSz="528319">
              <a:defRPr b="0" sz="2880"/>
            </a:pPr>
            <a:r>
              <a:t>Work-Life Balance differs between Age:</a:t>
            </a:r>
          </a:p>
          <a:p>
            <a:pPr defTabSz="528319">
              <a:defRPr b="0" sz="2880"/>
            </a:pPr>
            <a:r>
              <a:t>- Age (18-24) : 2.14</a:t>
            </a:r>
          </a:p>
          <a:p>
            <a:pPr defTabSz="528319">
              <a:defRPr b="0" sz="2880"/>
            </a:pPr>
            <a:r>
              <a:t>- Age (25-34) : 2.00</a:t>
            </a:r>
          </a:p>
          <a:p>
            <a:pPr defTabSz="528319">
              <a:defRPr b="0" sz="2880"/>
            </a:pPr>
            <a:r>
              <a:t>- Age (35-44) : 1.50</a:t>
            </a:r>
          </a:p>
          <a:p>
            <a:pPr defTabSz="528319">
              <a:defRPr b="0" sz="2880"/>
            </a:pPr>
            <a:r>
              <a:t>- Age (45-54) : 3.33 (highest)</a:t>
            </a:r>
          </a:p>
          <a:p>
            <a:pPr defTabSz="528319">
              <a:defRPr b="0" sz="2880"/>
            </a:pPr>
          </a:p>
          <a:p>
            <a:pPr defTabSz="528319">
              <a:defRPr b="0" sz="2880"/>
            </a:pPr>
            <a:r>
              <a:t>Interpretation: There is a noticeable increase in work-life balance satisfaction as employees age. Younger employees (18-24) and mid-career professionals (35-44) may be struggling more with balance compared to the older age (45-54), who seem to enjoy the most satisfaction in this regard.</a:t>
            </a:r>
          </a:p>
          <a:p>
            <a:pPr defTabSz="528319">
              <a:defRPr b="0" sz="2880"/>
            </a:pPr>
          </a:p>
          <a:p>
            <a:pPr defTabSz="528319">
              <a:defRPr b="0" sz="2880"/>
            </a:pPr>
            <a:r>
              <a:t>Recommendation: Improving work-life balance for younger employees may help reduce burnout and improve engagement and satisfaction across the board.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itle 1"/>
          <p:cNvSpPr txBox="1"/>
          <p:nvPr>
            <p:ph type="ctrTitle"/>
          </p:nvPr>
        </p:nvSpPr>
        <p:spPr>
          <a:xfrm>
            <a:off x="1206498" y="108401"/>
            <a:ext cx="21971004" cy="4648201"/>
          </a:xfrm>
          <a:prstGeom prst="rect">
            <a:avLst/>
          </a:prstGeom>
        </p:spPr>
        <p:txBody>
          <a:bodyPr/>
          <a:lstStyle/>
          <a:p>
            <a:pPr/>
            <a:r>
              <a:t>T-test: Job Satisfaction by Department</a:t>
            </a:r>
          </a:p>
        </p:txBody>
      </p:sp>
      <p:sp>
        <p:nvSpPr>
          <p:cNvPr id="174" name="Content Placeholder 2"/>
          <p:cNvSpPr txBox="1"/>
          <p:nvPr>
            <p:ph type="subTitle" sz="half" idx="1"/>
          </p:nvPr>
        </p:nvSpPr>
        <p:spPr>
          <a:xfrm>
            <a:off x="1412764" y="4897549"/>
            <a:ext cx="21971001" cy="5161119"/>
          </a:xfrm>
          <a:prstGeom prst="rect">
            <a:avLst/>
          </a:prstGeom>
        </p:spPr>
        <p:txBody>
          <a:bodyPr/>
          <a:lstStyle/>
          <a:p>
            <a:pPr>
              <a:defRPr b="0" sz="4500"/>
            </a:pPr>
            <a:r>
              <a:t>T-test comparing IT vs HR Job Satisfaction:</a:t>
            </a:r>
          </a:p>
          <a:p>
            <a:pPr>
              <a:defRPr b="0" sz="4500"/>
            </a:pPr>
            <a:r>
              <a:t>- T-statistic: 1.73</a:t>
            </a:r>
          </a:p>
          <a:p>
            <a:pPr>
              <a:defRPr b="0" sz="4500"/>
            </a:pPr>
            <a:r>
              <a:t>- P-value: 0.33</a:t>
            </a:r>
          </a:p>
          <a:p>
            <a:pPr>
              <a:defRPr b="0" sz="4500"/>
            </a:pPr>
          </a:p>
          <a:p>
            <a:pPr>
              <a:defRPr b="0" sz="4500"/>
            </a:pPr>
            <a:r>
              <a:t>Result: No significant difference between IT and HR.</a:t>
            </a:r>
          </a:p>
          <a:p>
            <a:pPr>
              <a:defRPr b="0" sz="4500"/>
            </a:pPr>
            <a:r>
              <a:t>Recommendation: Apply similar satisfaction interventions across departments.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itle 1"/>
          <p:cNvSpPr txBox="1"/>
          <p:nvPr>
            <p:ph type="ctrTitle"/>
          </p:nvPr>
        </p:nvSpPr>
        <p:spPr>
          <a:xfrm>
            <a:off x="1206498" y="249349"/>
            <a:ext cx="21971004" cy="3734104"/>
          </a:xfrm>
          <a:prstGeom prst="rect">
            <a:avLst/>
          </a:prstGeom>
        </p:spPr>
        <p:txBody>
          <a:bodyPr/>
          <a:lstStyle/>
          <a:p>
            <a:pPr/>
            <a:r>
              <a:t>Correlation: Work-Life Balance vs Engagement</a:t>
            </a:r>
          </a:p>
        </p:txBody>
      </p:sp>
      <p:sp>
        <p:nvSpPr>
          <p:cNvPr id="177" name="Content Placeholder 2"/>
          <p:cNvSpPr txBox="1"/>
          <p:nvPr>
            <p:ph type="subTitle" sz="half" idx="1"/>
          </p:nvPr>
        </p:nvSpPr>
        <p:spPr>
          <a:xfrm>
            <a:off x="1453158" y="4496020"/>
            <a:ext cx="21971001" cy="4723960"/>
          </a:xfrm>
          <a:prstGeom prst="rect">
            <a:avLst/>
          </a:prstGeom>
        </p:spPr>
        <p:txBody>
          <a:bodyPr/>
          <a:lstStyle/>
          <a:p>
            <a:pPr>
              <a:defRPr b="0" sz="4500"/>
            </a:pPr>
            <a:r>
              <a:t>Correlation Coefficient: 0.34</a:t>
            </a:r>
          </a:p>
          <a:p>
            <a:pPr>
              <a:defRPr b="0" sz="4500"/>
            </a:pPr>
            <a:r>
              <a:t>P-value: 0.21</a:t>
            </a:r>
          </a:p>
          <a:p>
            <a:pPr>
              <a:defRPr b="0" sz="4500"/>
            </a:pPr>
          </a:p>
          <a:p>
            <a:pPr>
              <a:defRPr b="0" sz="4500"/>
            </a:pPr>
            <a:r>
              <a:t>Interpretation: Positive correlation between work-life balance and overall engagement.</a:t>
            </a:r>
          </a:p>
          <a:p>
            <a:pPr>
              <a:defRPr b="0" sz="4500"/>
            </a:pPr>
            <a:r>
              <a:t>Recommendation: Enhance work-life balance initiatives to increase engagement.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3_DynamicLight">
  <a:themeElements>
    <a:clrScheme name="33_DynamicLight">
      <a:dk1>
        <a:srgbClr val="5E5E5E"/>
      </a:dk1>
      <a:lt1>
        <a:srgbClr val="005E00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3_DynamicLight">
  <a:themeElements>
    <a:clrScheme name="33_Dynamic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