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5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4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15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3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64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4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03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19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2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A160-1BAA-44D2-B0A0-418B29CFC49D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B4CB-C148-4C5F-A6FF-C0BFA7562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4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23" y="0"/>
            <a:ext cx="7417777" cy="417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31148" y="3305907"/>
            <a:ext cx="8791575" cy="2410925"/>
          </a:xfrm>
        </p:spPr>
        <p:txBody>
          <a:bodyPr>
            <a:normAutofit/>
          </a:bodyPr>
          <a:lstStyle/>
          <a:p>
            <a:pPr algn="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der" panose="02000803030000020004" pitchFamily="50" charset="-52"/>
              </a:rPr>
              <a:t>Краткий экскурс в нейронные сети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nder" panose="02000803030000020004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31148" y="5792731"/>
            <a:ext cx="8791575" cy="1671938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der" panose="02000803030000020004" pitchFamily="50" charset="-52"/>
              </a:rPr>
              <a:t>Что это такое, как они работают и в чём их прелесть?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nder" panose="020008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149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75" y="1468315"/>
            <a:ext cx="4374003" cy="4089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46185" y="126846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Мы молодцы!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mboom" panose="02000506050000020004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656061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Mistral" panose="03090702030407020403" pitchFamily="66" charset="0"/>
                <a:ea typeface="Unutterable" panose="03000600000000000000" pitchFamily="66" charset="0"/>
              </a:rPr>
              <a:t>А теперь работать!</a:t>
            </a:r>
            <a:endParaRPr lang="ru-RU" sz="3600" dirty="0">
              <a:latin typeface="Mistral" panose="03090702030407020403" pitchFamily="66" charset="0"/>
              <a:ea typeface="Unutterable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der" panose="02000803030000020004" pitchFamily="50" charset="-52"/>
              </a:rPr>
              <a:t>Нейроны — вычислительные машины, созданные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der" panose="02000803030000020004" pitchFamily="50" charset="-52"/>
              </a:rPr>
              <a:t>природой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nder" panose="02000803030000020004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19908" y="2249486"/>
            <a:ext cx="4999891" cy="3541714"/>
          </a:xfrm>
        </p:spPr>
        <p:txBody>
          <a:bodyPr>
            <a:normAutofit/>
          </a:bodyPr>
          <a:lstStyle/>
          <a:p>
            <a:pPr algn="just"/>
            <a:r>
              <a:rPr lang="ru-RU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Параллельность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 и </a:t>
            </a:r>
            <a:r>
              <a:rPr lang="ru-RU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неопределённость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S Sector Bold" panose="02000000000000000000" pitchFamily="50" charset="0"/>
              </a:rPr>
              <a:t>-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главные козыри нашего мозга.</a:t>
            </a:r>
          </a:p>
          <a:p>
            <a:pPr algn="just"/>
            <a:r>
              <a:rPr lang="ru-RU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Закон «Всё или ничего» применим не только в живых нейронах.</a:t>
            </a:r>
          </a:p>
          <a:p>
            <a:pPr algn="just"/>
            <a:r>
              <a:rPr lang="ru-RU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Один нейрон </a:t>
            </a:r>
            <a:r>
              <a:rPr lang="ru-RU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S Sector Bold" panose="02000000000000000000" pitchFamily="50" charset="0"/>
              </a:rPr>
              <a:t>– </a:t>
            </a:r>
            <a:r>
              <a:rPr lang="ru-RU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хорошо, а </a:t>
            </a:r>
            <a:r>
              <a:rPr lang="ru-RU" sz="2200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сеть</a:t>
            </a:r>
            <a:r>
              <a:rPr lang="ru-RU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 из нейронов </a:t>
            </a:r>
            <a:r>
              <a:rPr lang="ru-RU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S Sector Bold" panose="02000000000000000000" pitchFamily="50" charset="0"/>
              </a:rPr>
              <a:t>– </a:t>
            </a:r>
            <a:r>
              <a:rPr lang="ru-RU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mboom" panose="02000506050000020004" pitchFamily="50" charset="-52"/>
              </a:rPr>
              <a:t>лучше!</a:t>
            </a:r>
            <a:endParaRPr lang="ru-RU" sz="22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mboom" panose="02000506050000020004" pitchFamily="50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43" y="2425333"/>
            <a:ext cx="5375031" cy="2799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2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der" panose="02000803030000020004" pitchFamily="50" charset="-52"/>
              </a:rPr>
              <a:t>Распространение сигналов по нейронной сети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nder" panose="02000803030000020004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70439" y="2249486"/>
            <a:ext cx="5351584" cy="354171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Веса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 – тот самый «чёрный ящик».</a:t>
            </a:r>
          </a:p>
          <a:p>
            <a:pPr algn="just"/>
            <a:r>
              <a:rPr lang="ru-RU" sz="2200" u="sng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Функция активации</a:t>
            </a:r>
            <a:r>
              <a:rPr lang="ru-RU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 – один из главных параметров нейронной сети.</a:t>
            </a:r>
          </a:p>
          <a:p>
            <a:pPr algn="just"/>
            <a:r>
              <a:rPr lang="ru-RU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Много сложений и умножений… отличный повод вспомнить </a:t>
            </a:r>
            <a:r>
              <a:rPr lang="ru-RU" sz="2200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матрицы</a:t>
            </a:r>
            <a:r>
              <a:rPr lang="ru-RU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!</a:t>
            </a:r>
            <a:endParaRPr lang="ru-RU" sz="2200" dirty="0">
              <a:solidFill>
                <a:schemeClr val="accent6">
                  <a:lumMod val="60000"/>
                  <a:lumOff val="40000"/>
                </a:schemeClr>
              </a:solidFill>
              <a:latin typeface="Blazma" panose="020B0806030000000000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53" y="1966546"/>
            <a:ext cx="3903785" cy="3903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8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2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56" y="1850474"/>
            <a:ext cx="4691899" cy="31088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der" panose="02000803030000020004" pitchFamily="50" charset="-52"/>
              </a:rPr>
              <a:t>тяжёлый путь вперёд, ещё тяжелее назад…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nder" panose="02000803030000020004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70439" y="2249486"/>
            <a:ext cx="5351584" cy="3541714"/>
          </a:xfrm>
        </p:spPr>
        <p:txBody>
          <a:bodyPr>
            <a:normAutofit/>
          </a:bodyPr>
          <a:lstStyle/>
          <a:p>
            <a:pPr algn="just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От каждого по весу, каждому по ошибке.</a:t>
            </a:r>
          </a:p>
          <a:p>
            <a:pPr algn="just"/>
            <a:r>
              <a:rPr lang="ru-RU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Стратегия уменьшения ошибки – движение против градиента.</a:t>
            </a:r>
          </a:p>
          <a:p>
            <a:pPr algn="just"/>
            <a:r>
              <a:rPr lang="ru-RU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Не хотим скакать вокруг минимума? Тогда введём </a:t>
            </a:r>
            <a:r>
              <a:rPr lang="ru-RU" sz="2200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коэффициент обучения</a:t>
            </a:r>
            <a:r>
              <a:rPr lang="ru-RU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!</a:t>
            </a:r>
            <a:endParaRPr lang="ru-RU" sz="2200" dirty="0">
              <a:solidFill>
                <a:schemeClr val="accent1">
                  <a:lumMod val="40000"/>
                  <a:lumOff val="60000"/>
                </a:schemeClr>
              </a:solidFill>
              <a:latin typeface="Blazma" panose="020B0806030000000000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6" y="5215571"/>
            <a:ext cx="4691899" cy="51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8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5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nder" panose="02000803030000020004" pitchFamily="50" charset="-52"/>
              </a:rPr>
              <a:t>Мы готовы! Почти…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nder" panose="02000803030000020004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70439" y="2249486"/>
            <a:ext cx="5351584" cy="3541714"/>
          </a:xfrm>
        </p:spPr>
        <p:txBody>
          <a:bodyPr>
            <a:normAutofit/>
          </a:bodyPr>
          <a:lstStyle/>
          <a:p>
            <a:pPr algn="just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Нормировка данных – наш лучший друг!</a:t>
            </a:r>
          </a:p>
          <a:p>
            <a:pPr algn="just"/>
            <a:r>
              <a:rPr lang="ru-RU" sz="22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zma" panose="020B0806030000000000" pitchFamily="34" charset="0"/>
              </a:rPr>
              <a:t>Нулевые веса и входные данные – наш худший враг!</a:t>
            </a:r>
          </a:p>
          <a:p>
            <a:pPr algn="just"/>
            <a:r>
              <a:rPr lang="ru-RU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lazma" panose="020B0806030000000000" pitchFamily="34" charset="0"/>
              </a:rPr>
              <a:t>Неплохой вариант – рандомизация начальных значений весов.</a:t>
            </a:r>
            <a:endParaRPr lang="ru-RU" sz="2200" dirty="0">
              <a:solidFill>
                <a:schemeClr val="accent2">
                  <a:lumMod val="60000"/>
                  <a:lumOff val="40000"/>
                </a:schemeClr>
              </a:solidFill>
              <a:latin typeface="Blazma" panose="020B0806030000000000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r="16902"/>
          <a:stretch/>
        </p:blipFill>
        <p:spPr>
          <a:xfrm>
            <a:off x="6677634" y="2243956"/>
            <a:ext cx="4246685" cy="354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7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3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141</TotalTime>
  <Words>165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ALS Sector Bold</vt:lpstr>
      <vt:lpstr>Arial</vt:lpstr>
      <vt:lpstr>Bender</vt:lpstr>
      <vt:lpstr>Blazma</vt:lpstr>
      <vt:lpstr>Boomboom</vt:lpstr>
      <vt:lpstr>Mistral</vt:lpstr>
      <vt:lpstr>Trebuchet MS</vt:lpstr>
      <vt:lpstr>Tw Cen MT</vt:lpstr>
      <vt:lpstr>Unutterable</vt:lpstr>
      <vt:lpstr>Контур</vt:lpstr>
      <vt:lpstr>Краткий экскурс в нейронные сети</vt:lpstr>
      <vt:lpstr>Нейроны — вычислительные машины, созданные природой</vt:lpstr>
      <vt:lpstr>Презентация PowerPoint</vt:lpstr>
      <vt:lpstr>Распространение сигналов по нейронной сети</vt:lpstr>
      <vt:lpstr>Презентация PowerPoint</vt:lpstr>
      <vt:lpstr>тяжёлый путь вперёд, ещё тяжелее назад…</vt:lpstr>
      <vt:lpstr>Презентация PowerPoint</vt:lpstr>
      <vt:lpstr>Мы готовы! Почти…</vt:lpstr>
      <vt:lpstr>Презентация PowerPoint</vt:lpstr>
      <vt:lpstr>Мы молодцы!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Краткий экскурс в нейронные сети</dc:title>
  <dc:creator>F2PC</dc:creator>
  <cp:lastModifiedBy>F2PC</cp:lastModifiedBy>
  <cp:revision>26</cp:revision>
  <dcterms:created xsi:type="dcterms:W3CDTF">2023-12-17T12:33:32Z</dcterms:created>
  <dcterms:modified xsi:type="dcterms:W3CDTF">2023-12-17T14:54:55Z</dcterms:modified>
</cp:coreProperties>
</file>