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57" r:id="rId7"/>
    <p:sldId id="277" r:id="rId8"/>
    <p:sldId id="278" r:id="rId9"/>
    <p:sldId id="259" r:id="rId10"/>
    <p:sldId id="280" r:id="rId11"/>
    <p:sldId id="281" r:id="rId12"/>
    <p:sldId id="282" r:id="rId13"/>
    <p:sldId id="283" r:id="rId14"/>
    <p:sldId id="273" r:id="rId15"/>
    <p:sldId id="264" r:id="rId16"/>
    <p:sldId id="270" r:id="rId17"/>
    <p:sldId id="266" r:id="rId18"/>
    <p:sldId id="27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zh-tw" sz="1400">
              <a:latin typeface="Tenorite" pitchFamily="2" charset="0"/>
            </a:rPr>
            <a:t>部署具有令人信服之電子商務需求的策略網路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2000">
              <a:latin typeface="Tenorite" pitchFamily="2" charset="0"/>
            </a:rPr>
            <a:t>計劃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1400">
              <a:latin typeface="Tenorite" pitchFamily="2" charset="0"/>
            </a:rPr>
            <a:t>協同可調整規模 </a:t>
          </a:r>
          <a:br>
            <a:rPr lang="en-US" sz="1400" dirty="0">
              <a:latin typeface="Tenorite" pitchFamily="2" charset="0"/>
            </a:rPr>
          </a:br>
          <a:r>
            <a:rPr lang="zh-tw" sz="1400">
              <a:latin typeface="Tenorite" pitchFamily="2" charset="0"/>
            </a:rPr>
            <a:t>電子商務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2000">
              <a:latin typeface="Tenorite" pitchFamily="2" charset="0"/>
            </a:rPr>
            <a:t>行銷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1400">
              <a:latin typeface="Tenorite" pitchFamily="2" charset="0"/>
            </a:rPr>
            <a:t>發佈標準化指標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2000">
              <a:latin typeface="Tenorite" pitchFamily="2" charset="0"/>
            </a:rPr>
            <a:t>設計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1400" dirty="0">
              <a:latin typeface="Tenorite" pitchFamily="2" charset="0"/>
            </a:rPr>
            <a:t>協調電子商務應用程式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1400">
              <a:latin typeface="Tenorite" pitchFamily="2" charset="0"/>
            </a:rPr>
            <a:t>培養整體卓越的方法論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zh-tw" sz="2000">
              <a:latin typeface="Tenorite" pitchFamily="2" charset="0"/>
            </a:rPr>
            <a:t>啟動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zh-tw" sz="2000">
              <a:latin typeface="Tenorite" pitchFamily="2" charset="0"/>
            </a:rPr>
            <a:t>策略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r>
            <a:rPr lang="zh-TW" altLang="en-US" b="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部署具有令人信服之電子商務需求的策略網路</a:t>
          </a:r>
          <a:endParaRPr lang="zh-TW" altLang="en-US" b="1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9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zh-TW" altLang="en-US" b="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協同可調整規模電子商務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11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zh-TW" altLang="en-US" b="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發佈標準化指標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zh-TW" altLang="en-US" b="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協調電子商務應用程式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3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zh-TW" altLang="en-US" b="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培養整體卓越的方法論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B9AF88A-E1F7-4D3A-905F-87228D6A8655}">
      <dgm:prSet phldr="0"/>
      <dgm:spPr/>
      <dgm:t>
        <a:bodyPr rtlCol="0"/>
        <a:lstStyle/>
        <a:p>
          <a:pPr>
            <a:defRPr b="1"/>
          </a:pP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5 </a:t>
          </a:r>
          <a:r>
            <a:rPr lang="zh-TW" altLang="en-US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zh-TW" altLang="en-US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>
              <a:latin typeface="Tenorite" pitchFamily="2" charset="0"/>
            </a:rPr>
            <a:t>計劃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sz="1400" kern="1200">
              <a:latin typeface="Tenorite" pitchFamily="2" charset="0"/>
            </a:rPr>
            <a:t>協同可調整規模 </a:t>
          </a:r>
          <a:br>
            <a:rPr lang="en-US" sz="1400" kern="1200" dirty="0">
              <a:latin typeface="Tenorite" pitchFamily="2" charset="0"/>
            </a:rPr>
          </a:br>
          <a:r>
            <a:rPr lang="zh-tw" sz="1400" kern="1200">
              <a:latin typeface="Tenorite" pitchFamily="2" charset="0"/>
            </a:rPr>
            <a:t>電子商務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>
              <a:latin typeface="Tenorite" pitchFamily="2" charset="0"/>
            </a:rPr>
            <a:t>行銷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sz="1400" kern="1200">
              <a:latin typeface="Tenorite" pitchFamily="2" charset="0"/>
            </a:rPr>
            <a:t>發佈標準化指標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>
              <a:latin typeface="Tenorite" pitchFamily="2" charset="0"/>
            </a:rPr>
            <a:t>設計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sz="1400" kern="1200" dirty="0">
              <a:latin typeface="Tenorite" pitchFamily="2" charset="0"/>
            </a:rPr>
            <a:t>協調電子商務應用程式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>
              <a:latin typeface="Tenorite" pitchFamily="2" charset="0"/>
            </a:rPr>
            <a:t>策略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sz="1400" kern="1200">
              <a:latin typeface="Tenorite" pitchFamily="2" charset="0"/>
            </a:rPr>
            <a:t>培養整體卓越的方法論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>
              <a:latin typeface="Tenorite" pitchFamily="2" charset="0"/>
            </a:rPr>
            <a:t>啟動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sz="1400" kern="1200">
              <a:latin typeface="Tenorite" pitchFamily="2" charset="0"/>
            </a:rPr>
            <a:t>部署具有令人信服之電子商務需求的策略網路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0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協同可調整規模電子商務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9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0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發佈標準化指標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11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0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協調電子商務應用程式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0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培養整體卓越的方法論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3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0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部署具有令人信服之電子商務需求的策略網路</a:t>
          </a:r>
          <a:endParaRPr lang="zh-TW" altLang="en-US" sz="1000" b="1" kern="1200" noProof="0" dirty="0">
            <a:solidFill>
              <a:schemeClr val="bg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20XX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年 </a:t>
          </a:r>
          <a:r>
            <a:rPr lang="en-US" altLang="zh-TW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5 </a:t>
          </a:r>
          <a:r>
            <a:rPr lang="zh-TW" altLang="en-US" sz="1300" b="1" kern="1200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圖釘標示時間表"/>
  <dgm:desc val="用來按照時間順序顯示活動清單。圖釘旁的隱藏方塊包含日期，且描述緊接如下。可以顯示適量文字和適當長度的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2024/6/5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50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42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2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23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82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30" y="1055914"/>
            <a:ext cx="8588827" cy="2166257"/>
          </a:xfrm>
        </p:spPr>
        <p:txBody>
          <a:bodyPr rtlCol="0"/>
          <a:lstStyle/>
          <a:p>
            <a:pPr rtl="0"/>
            <a:r>
              <a:rPr lang="zh-TW" altLang="zh-TW" sz="5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產品開發計劃表照著</a:t>
            </a:r>
            <a:r>
              <a:rPr lang="en-US" altLang="zh-TW" sz="5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EVT, DVT, PVT &amp; MVT</a:t>
            </a:r>
            <a:r>
              <a:rPr lang="zh-TW" altLang="zh-TW" sz="5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方式來設計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493" y="5180467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李威群 </a:t>
            </a:r>
            <a:r>
              <a:rPr lang="en-US" altLang="zh-TW" dirty="0"/>
              <a:t>Bruce</a:t>
            </a:r>
            <a:r>
              <a:rPr lang="zh-TW" altLang="en-US" dirty="0"/>
              <a:t> </a:t>
            </a:r>
            <a:r>
              <a:rPr lang="en-US" altLang="zh-TW" dirty="0"/>
              <a:t>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43C4F-D5C9-EFAB-EB1C-A6AF0A0E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388"/>
            <a:ext cx="9557657" cy="1578428"/>
          </a:xfrm>
        </p:spPr>
        <p:txBody>
          <a:bodyPr/>
          <a:lstStyle/>
          <a:p>
            <a:r>
              <a:rPr lang="en-US" altLang="zh-TW" sz="4400" kern="0" dirty="0">
                <a:solidFill>
                  <a:srgbClr val="92D05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7. </a:t>
            </a:r>
            <a:r>
              <a:rPr lang="zh-TW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上市階段</a:t>
            </a:r>
            <a:r>
              <a:rPr lang="en-US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(Launch Phase)</a:t>
            </a:r>
            <a:br>
              <a:rPr lang="zh-TW" altLang="zh-TW" sz="4400" kern="10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44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B5FDA2-BEE9-0C43-B37D-DD332CAB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036" y="1132116"/>
            <a:ext cx="9141277" cy="5442856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8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sz="28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1-2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8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8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市場營銷和推廣計劃實施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產品分銷和銷售啟動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客戶支持和售後服務準備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8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28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產品正式上市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首次銷售報告分析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69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27" y="1517561"/>
            <a:ext cx="1943888" cy="949718"/>
          </a:xfrm>
        </p:spPr>
        <p:txBody>
          <a:bodyPr rtlCol="0">
            <a:normAutofit fontScale="90000"/>
          </a:bodyPr>
          <a:lstStyle/>
          <a:p>
            <a:pPr algn="l"/>
            <a:r>
              <a:rPr lang="zh-TW" altLang="zh-TW" sz="4400" b="1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總結</a:t>
            </a:r>
            <a:br>
              <a:rPr lang="zh-TW" altLang="zh-TW" sz="44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4400" dirty="0"/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247" y="136525"/>
            <a:ext cx="1364297" cy="949718"/>
          </a:xfrm>
        </p:spPr>
        <p:txBody>
          <a:bodyPr rtlCol="0"/>
          <a:lstStyle/>
          <a:p>
            <a:pPr rtl="0"/>
            <a:r>
              <a:rPr lang="zh-TW" altLang="en-US" dirty="0"/>
              <a:t>“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9916" y="2268339"/>
            <a:ext cx="9690855" cy="3656693"/>
          </a:xfrm>
        </p:spPr>
        <p:txBody>
          <a:bodyPr rtlCol="0"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zh-TW" altLang="zh-TW" sz="32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以上的計劃表範例提供了一個結構化的方法來管理產品開發過程。每個階段都包含具體的活動和里程碑，以確保產品能夠按計劃進行開發、測試和上市。根據具體產品和行業的需求，可以調整每個階段的時間範圍和活動內容。</a:t>
            </a:r>
            <a:endParaRPr lang="zh-TW" altLang="zh-TW" sz="3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zh-TW" altLang="en-US" dirty="0"/>
          </a:p>
        </p:txBody>
      </p:sp>
      <p:sp>
        <p:nvSpPr>
          <p:cNvPr id="14" name="文字版面配置區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21618" y="4395444"/>
            <a:ext cx="1364297" cy="1094521"/>
          </a:xfrm>
        </p:spPr>
        <p:txBody>
          <a:bodyPr rtlCol="0"/>
          <a:lstStyle/>
          <a:p>
            <a:pPr rtl="0"/>
            <a:r>
              <a:rPr lang="zh-TW" altLang="en-US" dirty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8CA17-7CFF-44AB-B44C-A145E59C4895}" type="datetime1">
              <a:rPr lang="en-US" altLang="zh-TW" smtClean="0"/>
              <a:t>6/5/2024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產品發表計劃 </a:t>
            </a:r>
          </a:p>
        </p:txBody>
      </p:sp>
      <p:graphicFrame>
        <p:nvGraphicFramePr>
          <p:cNvPr id="6" name="內容版面配置區 3" descr="時間表預留位置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7723016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3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zh-TW" alt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96506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3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endParaRPr lang="zh-TW" alt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17770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3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endParaRPr lang="zh-TW" alt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70472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3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endParaRPr lang="zh-TW" alt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3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endParaRPr lang="zh-TW" alt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fld id="{BF76F70D-0F76-4E2A-9E7E-E18007514F7E}" type="datetime1">
              <a:rPr lang="en-US" altLang="zh-TW" smtClean="0"/>
              <a:t>6/5/2024</a:t>
            </a:fld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 dirty="0"/>
              <a:t>簡報標題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時間表 </a:t>
            </a:r>
          </a:p>
        </p:txBody>
      </p:sp>
      <p:graphicFrame>
        <p:nvGraphicFramePr>
          <p:cNvPr id="2" name="圖表 2" descr="SmartArt 圖形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067651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DC432B2-0990-4347-9473-6C8DD21BE2F4}" type="datetime1">
              <a:rPr lang="en-US" altLang="zh-TW" smtClean="0"/>
              <a:t>6/5/2024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/>
              <a:t>如何達到目標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en-US" altLang="zh-TW"/>
              <a:t>ROI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/>
              <a:t>想像多媒體型專業知識和跨媒體成長策略</a:t>
            </a:r>
          </a:p>
          <a:p>
            <a:pPr rtl="0"/>
            <a:r>
              <a:rPr lang="zh-TW" altLang="en-US"/>
              <a:t>視覺化品質智慧資本</a:t>
            </a:r>
          </a:p>
          <a:p>
            <a:pPr rtl="0"/>
            <a:r>
              <a:rPr lang="zh-TW" altLang="en-US"/>
              <a:t>使用網路技術參與全球方法</a:t>
            </a:r>
          </a:p>
          <a:p>
            <a:pPr rtl="0"/>
            <a:endParaRPr lang="zh-TW" altLang="en-US"/>
          </a:p>
          <a:p>
            <a:pPr rtl="0"/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zh-TW" altLang="en-US"/>
              <a:t>利基市場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/>
              <a:t>透過永續型策略實現可調整的客戶服務</a:t>
            </a:r>
          </a:p>
          <a:p>
            <a:pPr rtl="0"/>
            <a:r>
              <a:rPr lang="zh-TW" altLang="en-US"/>
              <a:t>使用最先進的交付項目參與頂級 </a:t>
            </a:r>
            <a:r>
              <a:rPr lang="en-US" altLang="zh-TW"/>
              <a:t>Web </a:t>
            </a:r>
            <a:r>
              <a:rPr lang="zh-TW" altLang="en-US"/>
              <a:t>服務</a:t>
            </a:r>
          </a:p>
          <a:p>
            <a:pPr rtl="0"/>
            <a:endParaRPr lang="zh-TW" altLang="en-US"/>
          </a:p>
          <a:p>
            <a:pPr rtl="0"/>
            <a:endParaRPr lang="zh-TW" alt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/>
          <a:lstStyle/>
          <a:p>
            <a:pPr rtl="0"/>
            <a:r>
              <a:rPr lang="zh-TW" altLang="en-US"/>
              <a:t>供應鏈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/>
          <a:lstStyle/>
          <a:p>
            <a:pPr rtl="0"/>
            <a:r>
              <a:rPr lang="zh-TW" altLang="en-US"/>
              <a:t>以強大的構想建立一對一客戶服務</a:t>
            </a:r>
          </a:p>
          <a:p>
            <a:pPr rtl="0"/>
            <a:r>
              <a:rPr lang="zh-TW" altLang="en-US"/>
              <a:t>將即時架構的及時交付項目最大化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6DA6709-C7B4-41B2-A375-DC3804C00309}" type="datetime1">
              <a:rPr lang="en-US" altLang="zh-TW" smtClean="0"/>
              <a:t>6/5/2024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zh-TW" altLang="en-US" dirty="0"/>
              <a:t>感謝您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ECC51-8523-CDE6-AFF4-FCAD4A7E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718456"/>
            <a:ext cx="9779183" cy="1186543"/>
          </a:xfrm>
        </p:spPr>
        <p:txBody>
          <a:bodyPr/>
          <a:lstStyle/>
          <a:p>
            <a:r>
              <a:rPr lang="zh-TW" altLang="zh-TW" sz="40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產品開發計劃表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85609-68F9-934E-04A6-F5D1E0EE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確定您的產品開發計劃表是基於</a:t>
            </a:r>
            <a:r>
              <a:rPr lang="en-US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EVT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（工程驗證測試）、</a:t>
            </a:r>
            <a:r>
              <a:rPr lang="en-US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DVT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（設計驗證測試）、</a:t>
            </a:r>
            <a:r>
              <a:rPr lang="en-US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PVT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（生產驗證測試）和</a:t>
            </a:r>
            <a:r>
              <a:rPr lang="en-US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MVT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（市場驗證測試）來設計的。以下是一個詳細的產品開發計劃表範例，包括各階段的主要活動和里程碑。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B3E4B-79F2-89B8-2C47-4A76D065A7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DD538E-6AF5-5DAB-7421-5FFC297F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3FB38-290E-3731-19EF-C8B8BB4F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45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92718"/>
          </a:xfrm>
        </p:spPr>
        <p:txBody>
          <a:bodyPr rtlCol="0"/>
          <a:lstStyle/>
          <a:p>
            <a:pPr rtl="0"/>
            <a:r>
              <a:rPr lang="zh-TW" altLang="en-US" dirty="0"/>
              <a:t>產品開發時程及次序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TW" dirty="0"/>
              <a:t>Concept</a:t>
            </a:r>
          </a:p>
          <a:p>
            <a:pPr rtl="0"/>
            <a:r>
              <a:rPr lang="en-US" altLang="zh-TW" dirty="0"/>
              <a:t>Planning</a:t>
            </a:r>
          </a:p>
          <a:p>
            <a:pPr rtl="0"/>
            <a:r>
              <a:rPr lang="en-US" altLang="zh-TW" dirty="0"/>
              <a:t>EVT</a:t>
            </a:r>
          </a:p>
          <a:p>
            <a:pPr rtl="0"/>
            <a:r>
              <a:rPr lang="en-US" altLang="zh-TW" dirty="0"/>
              <a:t>DVT</a:t>
            </a:r>
          </a:p>
          <a:p>
            <a:pPr rtl="0"/>
            <a:r>
              <a:rPr lang="en-US" altLang="zh-TW" dirty="0"/>
              <a:t>PVT</a:t>
            </a:r>
          </a:p>
          <a:p>
            <a:pPr rtl="0"/>
            <a:r>
              <a:rPr lang="en-US" altLang="zh-TW" dirty="0"/>
              <a:t>MVT</a:t>
            </a:r>
          </a:p>
          <a:p>
            <a:pPr rtl="0"/>
            <a:r>
              <a:rPr lang="en-US" altLang="zh-TW" dirty="0"/>
              <a:t>Launch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6509017-0F6F-4CFD-A863-5FCBD341DC01}" type="datetime1">
              <a:rPr lang="en-US" altLang="zh-TW" smtClean="0"/>
              <a:t>6/5/2024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37CED-42F8-E7F5-E610-4B43622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90954"/>
            <a:ext cx="9779183" cy="1325563"/>
          </a:xfrm>
        </p:spPr>
        <p:txBody>
          <a:bodyPr/>
          <a:lstStyle/>
          <a:p>
            <a:r>
              <a:rPr lang="en-US" altLang="zh-TW" kern="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1. </a:t>
            </a:r>
            <a:r>
              <a:rPr lang="zh-TW" altLang="zh-TW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概念階段</a:t>
            </a:r>
            <a:r>
              <a:rPr lang="en-US" altLang="zh-TW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(Concept Phase)</a:t>
            </a:r>
            <a:br>
              <a:rPr lang="zh-TW" altLang="zh-TW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46E76-FB76-9816-FDB7-7EDBF3B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990600"/>
            <a:ext cx="9779182" cy="536575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1-2</a:t>
            </a: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市場調查和需求分析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產品概念設計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技術可行性分析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初步商業案例和預算制定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產品概念確認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初步商業案例批準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B3196-B031-4B26-4727-23A79C4986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82DE5-8361-4BEF-3B10-580C97A4A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35AC6-E0E7-BA43-1F83-77B13DB5F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5555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EBD51-5CCB-5116-1D6C-25D11F59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64029"/>
            <a:ext cx="9779183" cy="957942"/>
          </a:xfrm>
        </p:spPr>
        <p:txBody>
          <a:bodyPr/>
          <a:lstStyle/>
          <a:p>
            <a:r>
              <a:rPr lang="en-US" altLang="zh-TW" kern="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2. </a:t>
            </a:r>
            <a:r>
              <a:rPr lang="zh-TW" altLang="zh-TW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規劃階段</a:t>
            </a:r>
            <a:r>
              <a:rPr lang="en-US" altLang="zh-TW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(Planning Phase)</a:t>
            </a:r>
            <a:br>
              <a:rPr lang="zh-TW" altLang="zh-TW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9E6ED-E6A8-21BE-AFC4-265108CB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22" y="1331667"/>
            <a:ext cx="9779182" cy="5024683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1-2</a:t>
            </a: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項目計劃和時間表制定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資源分配和團隊組建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詳細需求規範（</a:t>
            </a:r>
            <a:r>
              <a:rPr lang="en-US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PRD</a:t>
            </a: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項目計劃確認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詳細需求規範批準</a:t>
            </a: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0497C4-6011-FDA2-1B51-F6DDA17083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2024/6/5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7EB75C-449E-853F-FAC6-C440E5E1C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2D3DA-C8F7-BCDF-4820-F4E442185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34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65" y="145000"/>
            <a:ext cx="9130392" cy="1654628"/>
          </a:xfrm>
        </p:spPr>
        <p:txBody>
          <a:bodyPr rtlCol="0"/>
          <a:lstStyle/>
          <a:p>
            <a:r>
              <a:rPr lang="en-US" altLang="zh-TW" sz="4400" kern="0" dirty="0">
                <a:solidFill>
                  <a:srgbClr val="92D05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3. </a:t>
            </a:r>
            <a:r>
              <a:rPr lang="zh-TW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工程驗證測試階段</a:t>
            </a:r>
            <a:r>
              <a:rPr lang="en-US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(EVT Phase)</a:t>
            </a:r>
            <a:br>
              <a:rPr lang="zh-TW" altLang="zh-TW" sz="4400" kern="10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4400" dirty="0">
              <a:solidFill>
                <a:srgbClr val="92D050"/>
              </a:solidFill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38944"/>
            <a:ext cx="9296400" cy="53740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36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sz="36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2-3</a:t>
            </a:r>
            <a:r>
              <a:rPr lang="zh-TW" altLang="zh-TW" sz="36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sz="36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31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31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31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原型設計和開發</a:t>
            </a:r>
            <a:endParaRPr lang="zh-TW" altLang="zh-TW" sz="31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硬體和軟體集成</a:t>
            </a:r>
            <a:endParaRPr lang="zh-TW" altLang="zh-TW" sz="31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初步工程驗證測試（</a:t>
            </a:r>
            <a:r>
              <a:rPr lang="en-US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EVT</a:t>
            </a:r>
            <a:r>
              <a:rPr lang="zh-TW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endParaRPr lang="zh-TW" altLang="zh-TW" sz="31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31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問題識別和修正</a:t>
            </a:r>
            <a:endParaRPr lang="zh-TW" altLang="zh-TW" sz="31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33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33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33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8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EVT</a:t>
            </a: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測試完成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8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EVT</a:t>
            </a:r>
            <a:r>
              <a:rPr lang="zh-TW" altLang="zh-TW" sz="28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問題清單和修正方案確認</a:t>
            </a:r>
            <a:endParaRPr lang="zh-TW" altLang="zh-TW" sz="2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BEF00-250B-6998-BFD2-D3DECFF3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59873"/>
            <a:ext cx="9369877" cy="718456"/>
          </a:xfrm>
        </p:spPr>
        <p:txBody>
          <a:bodyPr/>
          <a:lstStyle/>
          <a:p>
            <a:r>
              <a:rPr lang="en-US" altLang="zh-TW" sz="4400" kern="0" dirty="0">
                <a:solidFill>
                  <a:srgbClr val="92D05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4. </a:t>
            </a:r>
            <a:r>
              <a:rPr lang="zh-TW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設計驗證測試階段</a:t>
            </a:r>
            <a:r>
              <a:rPr lang="en-US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(DVT Phase</a:t>
            </a:r>
            <a:r>
              <a:rPr lang="zh-TW" altLang="en-US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482030-56A9-D05F-8065-1AED84FC6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93" y="892629"/>
            <a:ext cx="8553450" cy="527412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2-3</a:t>
            </a:r>
            <a:r>
              <a:rPr lang="zh-TW" altLang="zh-TW" sz="24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設計優化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第二代原型製作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詳細設計驗證測試（</a:t>
            </a:r>
            <a:r>
              <a:rPr lang="en-US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功能、性能和可靠性測試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問題識別和修正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4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DVT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測試完成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4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DVT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問題清單和修正方案確認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5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B4D23-17C2-AD94-B7B5-E6D74340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108857"/>
            <a:ext cx="8967106" cy="1251857"/>
          </a:xfrm>
        </p:spPr>
        <p:txBody>
          <a:bodyPr/>
          <a:lstStyle/>
          <a:p>
            <a:r>
              <a:rPr lang="en-US" altLang="zh-TW" sz="4400" kern="0" dirty="0">
                <a:solidFill>
                  <a:schemeClr val="accent6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5. </a:t>
            </a:r>
            <a:r>
              <a:rPr lang="zh-TW" altLang="zh-TW" sz="4400" kern="0" dirty="0">
                <a:solidFill>
                  <a:schemeClr val="accent6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生產驗證測試階段</a:t>
            </a:r>
            <a:r>
              <a:rPr lang="en-US" altLang="zh-TW" sz="4400" kern="0" dirty="0">
                <a:solidFill>
                  <a:schemeClr val="accent6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(PVT Phase)</a:t>
            </a:r>
            <a:r>
              <a:rPr lang="en-US" altLang="zh-TW" sz="4400" kern="0" dirty="0"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br>
              <a:rPr lang="zh-TW" altLang="zh-TW" sz="44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4B5CB4-37E2-240A-0751-2F379C7D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670" y="816430"/>
            <a:ext cx="8967105" cy="5932713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8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sz="28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1-2</a:t>
            </a:r>
            <a:r>
              <a:rPr lang="zh-TW" altLang="zh-TW" sz="28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生產流程設計和優化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小批量生產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生產驗證測試（</a:t>
            </a:r>
            <a:r>
              <a:rPr lang="en-US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生產問題識別和修正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質量控制和產能驗證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4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PVT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測試完成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4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PVT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問題清單和修正方案確認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55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AB0FF-DD68-6742-3864-CD05AEE7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658" y="-272142"/>
            <a:ext cx="9035142" cy="1578428"/>
          </a:xfrm>
        </p:spPr>
        <p:txBody>
          <a:bodyPr/>
          <a:lstStyle/>
          <a:p>
            <a:r>
              <a:rPr lang="en-US" altLang="zh-TW" sz="4400" kern="0" dirty="0">
                <a:solidFill>
                  <a:srgbClr val="92D05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6. </a:t>
            </a:r>
            <a:r>
              <a:rPr lang="zh-TW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市場驗證測試階段</a:t>
            </a:r>
            <a:r>
              <a:rPr lang="en-US" altLang="zh-TW" sz="4400" kern="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(MVT Phase)</a:t>
            </a:r>
            <a:br>
              <a:rPr lang="zh-TW" altLang="zh-TW" sz="4400" kern="100" dirty="0">
                <a:solidFill>
                  <a:srgbClr val="92D050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44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BB07DE-4AE8-174D-39B0-B114AF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913" y="849086"/>
            <a:ext cx="9699171" cy="600891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時間範圍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 2-3</a:t>
            </a:r>
            <a:r>
              <a:rPr lang="zh-TW" altLang="zh-TW" sz="2400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個月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主要活動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產品試銷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市場反饋收集和分析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最終產品調整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市場驗證測試（</a:t>
            </a:r>
            <a:r>
              <a:rPr lang="en-US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MVT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r>
              <a:rPr lang="en-US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&amp;</a:t>
            </a:r>
            <a:r>
              <a:rPr lang="zh-TW" altLang="en-US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商業化準備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里程碑</a:t>
            </a:r>
            <a:r>
              <a:rPr lang="en-US" altLang="zh-TW" sz="2400" kern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TW" sz="2400" kern="0" dirty="0">
                <a:solidFill>
                  <a:srgbClr val="FFFF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MVT</a:t>
            </a: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測試完成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市場反饋分析完成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2400" kern="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最終產品定型</a:t>
            </a:r>
            <a:endParaRPr lang="zh-TW" altLang="zh-TW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5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{C26AA041-92AE-4D45-A3A3-1E7B3A652B4D}tf45331398_win32</Template>
  <TotalTime>42</TotalTime>
  <Words>702</Words>
  <Application>Microsoft Office PowerPoint</Application>
  <PresentationFormat>寬螢幕</PresentationFormat>
  <Paragraphs>158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UI</vt:lpstr>
      <vt:lpstr>新細明體</vt:lpstr>
      <vt:lpstr>Aptos</vt:lpstr>
      <vt:lpstr>Arial</vt:lpstr>
      <vt:lpstr>Courier New</vt:lpstr>
      <vt:lpstr>Symbol</vt:lpstr>
      <vt:lpstr>Tenorite</vt:lpstr>
      <vt:lpstr>Office 佈景主題</vt:lpstr>
      <vt:lpstr>產品開發計劃表照著EVT, DVT, PVT &amp; MVT方式來設計</vt:lpstr>
      <vt:lpstr>產品開發計劃表 </vt:lpstr>
      <vt:lpstr>產品開發時程及次序</vt:lpstr>
      <vt:lpstr>1. 概念階段 (Concept Phase) </vt:lpstr>
      <vt:lpstr>2. 規劃階段 (Planning Phase) </vt:lpstr>
      <vt:lpstr>3. 工程驗證測試階段 (EVT Phase) </vt:lpstr>
      <vt:lpstr>4. 設計驗證測試階段 (DVT Phase )</vt:lpstr>
      <vt:lpstr>5. 生產驗證測試階段 (PVT Phase)) </vt:lpstr>
      <vt:lpstr>6. 市場驗證測試階段 (MVT Phase) </vt:lpstr>
      <vt:lpstr>7. 上市階段 (Launch Phase) </vt:lpstr>
      <vt:lpstr>總結 </vt:lpstr>
      <vt:lpstr>產品發表計劃 </vt:lpstr>
      <vt:lpstr>時間表 </vt:lpstr>
      <vt:lpstr>如何達到目標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威群 李</dc:creator>
  <cp:lastModifiedBy>威群 李</cp:lastModifiedBy>
  <cp:revision>3</cp:revision>
  <dcterms:created xsi:type="dcterms:W3CDTF">2024-06-05T06:08:47Z</dcterms:created>
  <dcterms:modified xsi:type="dcterms:W3CDTF">2024-06-05T06:51:36Z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