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5143500" cx="9144000"/>
  <p:notesSz cx="6858000" cy="9144000"/>
  <p:embeddedFontLst>
    <p:embeddedFont>
      <p:font typeface="Proxima Nova"/>
      <p:regular r:id="rId38"/>
      <p:bold r:id="rId39"/>
      <p:italic r:id="rId40"/>
      <p:boldItalic r:id="rId41"/>
    </p:embeddedFont>
    <p:embeddedFont>
      <p:font typeface="Red Hat Display"/>
      <p:regular r:id="rId42"/>
      <p:bold r:id="rId43"/>
      <p:italic r:id="rId44"/>
      <p:boldItalic r:id="rId45"/>
    </p:embeddedFont>
    <p:embeddedFont>
      <p:font typeface="Red Hat Text"/>
      <p:regular r:id="rId46"/>
      <p:bold r:id="rId47"/>
      <p:italic r:id="rId48"/>
      <p:boldItalic r:id="rId49"/>
    </p:embeddedFont>
    <p:embeddedFont>
      <p:font typeface="Alfa Slab One"/>
      <p:regular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italic.fntdata"/><Relationship Id="rId42" Type="http://schemas.openxmlformats.org/officeDocument/2006/relationships/font" Target="fonts/RedHatDisplay-regular.fntdata"/><Relationship Id="rId41" Type="http://schemas.openxmlformats.org/officeDocument/2006/relationships/font" Target="fonts/ProximaNova-boldItalic.fntdata"/><Relationship Id="rId44" Type="http://schemas.openxmlformats.org/officeDocument/2006/relationships/font" Target="fonts/RedHatDisplay-italic.fntdata"/><Relationship Id="rId43" Type="http://schemas.openxmlformats.org/officeDocument/2006/relationships/font" Target="fonts/RedHatDisplay-bold.fntdata"/><Relationship Id="rId46" Type="http://schemas.openxmlformats.org/officeDocument/2006/relationships/font" Target="fonts/RedHatText-regular.fntdata"/><Relationship Id="rId45" Type="http://schemas.openxmlformats.org/officeDocument/2006/relationships/font" Target="fonts/RedHat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RedHatText-italic.fntdata"/><Relationship Id="rId47" Type="http://schemas.openxmlformats.org/officeDocument/2006/relationships/font" Target="fonts/RedHatText-bold.fntdata"/><Relationship Id="rId49" Type="http://schemas.openxmlformats.org/officeDocument/2006/relationships/font" Target="fonts/RedHatText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font" Target="fonts/ProximaNova-bold.fntdata"/><Relationship Id="rId38" Type="http://schemas.openxmlformats.org/officeDocument/2006/relationships/font" Target="fonts/ProximaNova-regular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0" Type="http://schemas.openxmlformats.org/officeDocument/2006/relationships/font" Target="fonts/AlfaSlabOne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cfa61ee49_0_3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0cfa61ee49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cfa61ee49_0_4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10cfa61ee49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cfa61ee49_0_4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10cfa61ee49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cfa61ee49_0_4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10cfa61ee49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cfa61ee49_0_4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10cfa61ee49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cfa61ee49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0cfa61ee49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cfa61ee49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0cfa61ee49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cfa61ee49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0cfa61ee49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cfa61ee49_0_4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10cfa61ee49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cfa61ee49_0_4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10cfa61ee49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acef5326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0acef5326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cfa61ee49_0_3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0cfa61ee49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acef5326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acef5326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acef5326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0acef5326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acef5326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0acef5326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acef5326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acef5326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0acef5326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0acef5326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0acef5326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0acef5326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0acef5326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0acef5326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0acef5326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0acef5326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0acef5326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0acef5326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0acef5326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0acef5326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cfa61ee49_0_3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0cfa61ee49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0cfa61ee49_0_5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10cfa61ee49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cfa61ee49_0_3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0cfa61ee49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cfa61ee49_0_3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0cfa61ee49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acef5311b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acef5311b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acef531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0acef5311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cfa61ee49_0_3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10cfa61ee49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cfa61ee49_0_3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0cfa61ee49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254825" y="626250"/>
            <a:ext cx="3366900" cy="3891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900044" scaled="0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rot="5400000">
            <a:off x="260250" y="1428700"/>
            <a:ext cx="1750800" cy="22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 txBox="1"/>
          <p:nvPr>
            <p:ph type="ctrTitle"/>
          </p:nvPr>
        </p:nvSpPr>
        <p:spPr>
          <a:xfrm>
            <a:off x="2475275" y="2003875"/>
            <a:ext cx="5813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2475275" y="2769050"/>
            <a:ext cx="58134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9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1044446" y="1468375"/>
            <a:ext cx="2245200" cy="30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3525597" y="1468375"/>
            <a:ext cx="2245200" cy="30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7" name="Google Shape;87;p19"/>
          <p:cNvSpPr txBox="1"/>
          <p:nvPr>
            <p:ph idx="3" type="body"/>
          </p:nvPr>
        </p:nvSpPr>
        <p:spPr>
          <a:xfrm>
            <a:off x="6006748" y="1468375"/>
            <a:ext cx="2245200" cy="30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4091600" y="3948600"/>
            <a:ext cx="960900" cy="1194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/>
          <p:nvPr/>
        </p:nvSpPr>
        <p:spPr>
          <a:xfrm rot="10800000">
            <a:off x="4091600" y="0"/>
            <a:ext cx="960900" cy="1194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1441500" y="1194900"/>
            <a:ext cx="6261300" cy="27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419100" lvl="1" marL="91440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419100" lvl="2" marL="137160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419100" lvl="3" marL="182880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419100" lvl="4" marL="228600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419100" lvl="5" marL="274320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419100" lvl="6" marL="320040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419100" lvl="7" marL="365760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419100" lvl="8" marL="411480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Red Hat Display"/>
              <a:buChar char="■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94" name="Google Shape;94;p20"/>
          <p:cNvSpPr txBox="1"/>
          <p:nvPr/>
        </p:nvSpPr>
        <p:spPr>
          <a:xfrm>
            <a:off x="3593400" y="40520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96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0"/>
          <p:cNvSpPr txBox="1"/>
          <p:nvPr/>
        </p:nvSpPr>
        <p:spPr>
          <a:xfrm>
            <a:off x="3593400" y="390035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96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/>
          <p:nvPr/>
        </p:nvSpPr>
        <p:spPr>
          <a:xfrm>
            <a:off x="4255350" y="4182650"/>
            <a:ext cx="633300" cy="96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855300" y="3872900"/>
            <a:ext cx="74334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4255350" y="4717625"/>
            <a:ext cx="633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 background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background">
  <p:cSld name="BLANK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26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2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0" name="Google Shape;120;p2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2" name="Google Shape;132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3" name="Google Shape;13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3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48" name="Google Shape;148;p33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9" name="Google Shape;149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153" name="Google Shape;15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35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7" name="Google Shape;15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i="0" sz="3200" u="none" cap="none" strike="noStrik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i="0" sz="3200" u="none" cap="none" strike="noStrik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i="0" sz="3200" u="none" cap="none" strike="noStrik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i="0" sz="3200" u="none" cap="none" strike="noStrik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i="0" sz="3200" u="none" cap="none" strike="noStrik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i="0" sz="3200" u="none" cap="none" strike="noStrik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i="0" sz="3200" u="none" cap="none" strike="noStrik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i="0" sz="3200" u="none" cap="none" strike="noStrik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i="0" sz="3200" u="none" cap="none" strike="noStrik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●"/>
              <a:defRPr b="0" i="0" sz="24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○"/>
              <a:defRPr b="0" i="0" sz="24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■"/>
              <a:defRPr b="0" i="0" sz="24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b="0" i="0" sz="24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b="0" i="0" sz="24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b="0" i="0" sz="24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b="0" i="0" sz="24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b="0" i="0" sz="24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ed Hat Text"/>
              <a:buChar char="■"/>
              <a:defRPr b="0" i="0" sz="24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7.jp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7"/>
          <p:cNvSpPr txBox="1"/>
          <p:nvPr>
            <p:ph type="ctrTitle"/>
          </p:nvPr>
        </p:nvSpPr>
        <p:spPr>
          <a:xfrm>
            <a:off x="3950950" y="559900"/>
            <a:ext cx="47070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en"/>
              <a:t>UAV with integrated </a:t>
            </a:r>
            <a:r>
              <a:rPr lang="en">
                <a:solidFill>
                  <a:schemeClr val="accent1"/>
                </a:solidFill>
              </a:rPr>
              <a:t>Observation System </a:t>
            </a:r>
            <a:r>
              <a:rPr lang="en">
                <a:solidFill>
                  <a:srgbClr val="FFFFFF"/>
                </a:solidFill>
              </a:rPr>
              <a:t>for Artillery Fire Guidance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Logo&#10;&#10;Description automatically generated" id="165" name="Google Shape;16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079" y="1288977"/>
            <a:ext cx="2743199" cy="2630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>
            <p:ph idx="1" type="body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/>
              <a:t>End Users:</a:t>
            </a:r>
            <a:endParaRPr/>
          </a:p>
          <a:p>
            <a:pPr indent="4572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4572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Corps of Artillery</a:t>
            </a:r>
            <a:endParaRPr/>
          </a:p>
        </p:txBody>
      </p:sp>
      <p:sp>
        <p:nvSpPr>
          <p:cNvPr id="279" name="Google Shape;279;p46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Intended Users</a:t>
            </a:r>
            <a:endParaRPr/>
          </a:p>
        </p:txBody>
      </p:sp>
      <p:sp>
        <p:nvSpPr>
          <p:cNvPr id="280" name="Google Shape;280;p46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46"/>
          <p:cNvGrpSpPr/>
          <p:nvPr/>
        </p:nvGrpSpPr>
        <p:grpSpPr>
          <a:xfrm>
            <a:off x="608925" y="892350"/>
            <a:ext cx="210524" cy="333750"/>
            <a:chOff x="899801" y="909674"/>
            <a:chExt cx="250475" cy="397085"/>
          </a:xfrm>
        </p:grpSpPr>
        <p:sp>
          <p:nvSpPr>
            <p:cNvPr id="282" name="Google Shape;282;p46"/>
            <p:cNvSpPr/>
            <p:nvPr/>
          </p:nvSpPr>
          <p:spPr>
            <a:xfrm>
              <a:off x="975178" y="1255681"/>
              <a:ext cx="99722" cy="21982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6"/>
            <p:cNvSpPr/>
            <p:nvPr/>
          </p:nvSpPr>
          <p:spPr>
            <a:xfrm>
              <a:off x="975178" y="1233140"/>
              <a:ext cx="99722" cy="21982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6"/>
            <p:cNvSpPr/>
            <p:nvPr/>
          </p:nvSpPr>
          <p:spPr>
            <a:xfrm>
              <a:off x="975178" y="1277637"/>
              <a:ext cx="99722" cy="29122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6"/>
            <p:cNvSpPr/>
            <p:nvPr/>
          </p:nvSpPr>
          <p:spPr>
            <a:xfrm>
              <a:off x="964479" y="1046771"/>
              <a:ext cx="34459" cy="162670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6"/>
            <p:cNvSpPr/>
            <p:nvPr/>
          </p:nvSpPr>
          <p:spPr>
            <a:xfrm>
              <a:off x="899801" y="909674"/>
              <a:ext cx="250475" cy="29977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6"/>
            <p:cNvSpPr/>
            <p:nvPr/>
          </p:nvSpPr>
          <p:spPr>
            <a:xfrm>
              <a:off x="1051139" y="1046771"/>
              <a:ext cx="34459" cy="162670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6"/>
            <p:cNvSpPr/>
            <p:nvPr/>
          </p:nvSpPr>
          <p:spPr>
            <a:xfrm>
              <a:off x="981100" y="1040849"/>
              <a:ext cx="87878" cy="19009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6"/>
            <p:cNvSpPr/>
            <p:nvPr/>
          </p:nvSpPr>
          <p:spPr>
            <a:xfrm>
              <a:off x="975178" y="1211769"/>
              <a:ext cx="99722" cy="24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type="title"/>
          </p:nvPr>
        </p:nvSpPr>
        <p:spPr>
          <a:xfrm>
            <a:off x="1044450" y="592800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295" name="Google Shape;295;p47"/>
          <p:cNvSpPr txBox="1"/>
          <p:nvPr>
            <p:ph idx="1" type="body"/>
          </p:nvPr>
        </p:nvSpPr>
        <p:spPr>
          <a:xfrm>
            <a:off x="969625" y="1226100"/>
            <a:ext cx="2245200" cy="3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Char char="●"/>
            </a:pPr>
            <a:r>
              <a:rPr b="1" lang="en" sz="1600">
                <a:solidFill>
                  <a:srgbClr val="111111"/>
                </a:solidFill>
              </a:rPr>
              <a:t>Application Based Interface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Drone</a:t>
            </a:r>
            <a:br>
              <a:rPr lang="en" sz="1300"/>
            </a:br>
            <a:endParaRPr sz="13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1111"/>
                </a:solidFill>
              </a:rPr>
              <a:t>Drone Control Module</a:t>
            </a:r>
            <a:endParaRPr sz="1300">
              <a:solidFill>
                <a:srgbClr val="11111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111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Char char="●"/>
            </a:pPr>
            <a:r>
              <a:rPr b="1" lang="en" sz="1600">
                <a:solidFill>
                  <a:srgbClr val="111111"/>
                </a:solidFill>
              </a:rPr>
              <a:t>Configurational Services</a:t>
            </a:r>
            <a:endParaRPr b="1" sz="1600">
              <a:solidFill>
                <a:srgbClr val="11111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1111"/>
                </a:solidFill>
              </a:rPr>
              <a:t>Drone Management</a:t>
            </a:r>
            <a:endParaRPr sz="1300">
              <a:solidFill>
                <a:srgbClr val="11111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300">
                <a:solidFill>
                  <a:srgbClr val="111111"/>
                </a:solidFill>
              </a:rPr>
            </a:br>
            <a:r>
              <a:rPr lang="en" sz="1300">
                <a:solidFill>
                  <a:srgbClr val="111111"/>
                </a:solidFill>
              </a:rPr>
              <a:t>GPS Module </a:t>
            </a:r>
            <a:br>
              <a:rPr lang="en" sz="1300">
                <a:solidFill>
                  <a:srgbClr val="111111"/>
                </a:solidFill>
              </a:rPr>
            </a:br>
            <a:br>
              <a:rPr lang="en" sz="1300">
                <a:solidFill>
                  <a:srgbClr val="111111"/>
                </a:solidFill>
              </a:rPr>
            </a:br>
            <a:r>
              <a:rPr lang="en" sz="1300">
                <a:solidFill>
                  <a:srgbClr val="111111"/>
                </a:solidFill>
              </a:rPr>
              <a:t>Management</a:t>
            </a:r>
            <a:endParaRPr sz="1300">
              <a:solidFill>
                <a:srgbClr val="11111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11111"/>
              </a:solidFill>
            </a:endParaRPr>
          </a:p>
        </p:txBody>
      </p:sp>
      <p:sp>
        <p:nvSpPr>
          <p:cNvPr id="296" name="Google Shape;296;p47"/>
          <p:cNvSpPr txBox="1"/>
          <p:nvPr>
            <p:ph idx="2" type="body"/>
          </p:nvPr>
        </p:nvSpPr>
        <p:spPr>
          <a:xfrm>
            <a:off x="3488200" y="1938952"/>
            <a:ext cx="224520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Char char="●"/>
            </a:pPr>
            <a:r>
              <a:rPr b="1" lang="en" sz="1600">
                <a:solidFill>
                  <a:srgbClr val="111111"/>
                </a:solidFill>
              </a:rPr>
              <a:t>Application Services</a:t>
            </a:r>
            <a:br>
              <a:rPr b="1" lang="en" sz="1600">
                <a:solidFill>
                  <a:srgbClr val="111111"/>
                </a:solidFill>
              </a:rPr>
            </a:br>
            <a:endParaRPr b="1" sz="1600">
              <a:solidFill>
                <a:srgbClr val="11111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1111"/>
                </a:solidFill>
              </a:rPr>
              <a:t>Shell Detection</a:t>
            </a:r>
            <a:endParaRPr sz="1300">
              <a:solidFill>
                <a:srgbClr val="11111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1111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1111"/>
                </a:solidFill>
              </a:rPr>
              <a:t>GPS Tracking</a:t>
            </a:r>
            <a:endParaRPr sz="1300">
              <a:solidFill>
                <a:srgbClr val="11111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1111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1111"/>
                </a:solidFill>
              </a:rPr>
              <a:t>Altitude &amp; Angle Calculation</a:t>
            </a:r>
            <a:endParaRPr sz="2300"/>
          </a:p>
        </p:txBody>
      </p:sp>
      <p:sp>
        <p:nvSpPr>
          <p:cNvPr id="297" name="Google Shape;297;p47"/>
          <p:cNvSpPr txBox="1"/>
          <p:nvPr>
            <p:ph idx="3" type="body"/>
          </p:nvPr>
        </p:nvSpPr>
        <p:spPr>
          <a:xfrm>
            <a:off x="6006748" y="1468375"/>
            <a:ext cx="2245200" cy="30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b="1" lang="en">
                <a:solidFill>
                  <a:srgbClr val="111111"/>
                </a:solidFill>
              </a:rPr>
              <a:t>Utility Services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1111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1111"/>
                </a:solidFill>
              </a:rPr>
              <a:t>Operating System</a:t>
            </a:r>
            <a:endParaRPr sz="1300">
              <a:solidFill>
                <a:srgbClr val="111111"/>
              </a:solidFill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1111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1111"/>
                </a:solidFill>
              </a:rPr>
              <a:t>System Server</a:t>
            </a:r>
            <a:endParaRPr sz="1300"/>
          </a:p>
          <a:p>
            <a:pPr indent="-171450" lvl="0" marL="285750" rtl="0" algn="l">
              <a:lnSpc>
                <a:spcPct val="94000"/>
              </a:lnSpc>
              <a:spcBef>
                <a:spcPts val="1200"/>
              </a:spcBef>
              <a:spcAft>
                <a:spcPts val="20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8" name="Google Shape;298;p47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9" name="Google Shape;299;p47"/>
          <p:cNvGrpSpPr/>
          <p:nvPr/>
        </p:nvGrpSpPr>
        <p:grpSpPr>
          <a:xfrm>
            <a:off x="608925" y="892350"/>
            <a:ext cx="210524" cy="333750"/>
            <a:chOff x="899801" y="909674"/>
            <a:chExt cx="250475" cy="397085"/>
          </a:xfrm>
        </p:grpSpPr>
        <p:sp>
          <p:nvSpPr>
            <p:cNvPr id="300" name="Google Shape;300;p47"/>
            <p:cNvSpPr/>
            <p:nvPr/>
          </p:nvSpPr>
          <p:spPr>
            <a:xfrm>
              <a:off x="975178" y="1255681"/>
              <a:ext cx="99722" cy="21982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7"/>
            <p:cNvSpPr/>
            <p:nvPr/>
          </p:nvSpPr>
          <p:spPr>
            <a:xfrm>
              <a:off x="975178" y="1233140"/>
              <a:ext cx="99722" cy="21982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7"/>
            <p:cNvSpPr/>
            <p:nvPr/>
          </p:nvSpPr>
          <p:spPr>
            <a:xfrm>
              <a:off x="975178" y="1277637"/>
              <a:ext cx="99722" cy="29122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7"/>
            <p:cNvSpPr/>
            <p:nvPr/>
          </p:nvSpPr>
          <p:spPr>
            <a:xfrm>
              <a:off x="964479" y="1046771"/>
              <a:ext cx="34459" cy="162670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7"/>
            <p:cNvSpPr/>
            <p:nvPr/>
          </p:nvSpPr>
          <p:spPr>
            <a:xfrm>
              <a:off x="899801" y="909674"/>
              <a:ext cx="250475" cy="29977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7"/>
            <p:cNvSpPr/>
            <p:nvPr/>
          </p:nvSpPr>
          <p:spPr>
            <a:xfrm>
              <a:off x="1051139" y="1046771"/>
              <a:ext cx="34459" cy="162670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7"/>
            <p:cNvSpPr/>
            <p:nvPr/>
          </p:nvSpPr>
          <p:spPr>
            <a:xfrm>
              <a:off x="981100" y="1040849"/>
              <a:ext cx="87878" cy="19009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7"/>
            <p:cNvSpPr/>
            <p:nvPr/>
          </p:nvSpPr>
          <p:spPr>
            <a:xfrm>
              <a:off x="975178" y="1211769"/>
              <a:ext cx="99722" cy="24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313" name="Google Shape;313;p48"/>
          <p:cNvSpPr txBox="1"/>
          <p:nvPr>
            <p:ph idx="1" type="body"/>
          </p:nvPr>
        </p:nvSpPr>
        <p:spPr>
          <a:xfrm>
            <a:off x="603300" y="1375875"/>
            <a:ext cx="80166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Char char="●"/>
            </a:pPr>
            <a:r>
              <a:rPr lang="en" sz="1500"/>
              <a:t>To get the exact GPS location where the sell impacted</a:t>
            </a:r>
            <a:endParaRPr sz="1500"/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Char char="●"/>
            </a:pPr>
            <a:r>
              <a:rPr lang="en" sz="1500"/>
              <a:t>To reduce the whole processing time of target Acquisition and increase the Precision</a:t>
            </a:r>
            <a:endParaRPr sz="1500"/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Char char="●"/>
            </a:pPr>
            <a:r>
              <a:rPr lang="en" sz="1500"/>
              <a:t>To significantly reduce the degree of error of determining the exact hit point</a:t>
            </a:r>
            <a:endParaRPr sz="1500"/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Char char="●"/>
            </a:pPr>
            <a:r>
              <a:rPr lang="en" sz="1500"/>
              <a:t>To evaluate &amp; locate the pin-point of every fired mortar shell including (burst and blind shell) in real time</a:t>
            </a:r>
            <a:endParaRPr sz="1500"/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Text"/>
              <a:buChar char="●"/>
            </a:pPr>
            <a:r>
              <a:rPr lang="en" sz="1500"/>
              <a:t>Ensuring training safety by replacing military personnel with technology in dangerous search and defuse operation.  </a:t>
            </a:r>
            <a:endParaRPr sz="1500"/>
          </a:p>
        </p:txBody>
      </p:sp>
      <p:sp>
        <p:nvSpPr>
          <p:cNvPr id="314" name="Google Shape;314;p48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5" name="Google Shape;315;p48"/>
          <p:cNvGrpSpPr/>
          <p:nvPr/>
        </p:nvGrpSpPr>
        <p:grpSpPr>
          <a:xfrm>
            <a:off x="603298" y="941195"/>
            <a:ext cx="236045" cy="236058"/>
            <a:chOff x="893105" y="967789"/>
            <a:chExt cx="280839" cy="280855"/>
          </a:xfrm>
        </p:grpSpPr>
        <p:sp>
          <p:nvSpPr>
            <p:cNvPr id="316" name="Google Shape;316;p48"/>
            <p:cNvSpPr/>
            <p:nvPr/>
          </p:nvSpPr>
          <p:spPr>
            <a:xfrm>
              <a:off x="1077055" y="967789"/>
              <a:ext cx="96889" cy="96904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8"/>
            <p:cNvSpPr/>
            <p:nvPr/>
          </p:nvSpPr>
          <p:spPr>
            <a:xfrm>
              <a:off x="955088" y="1047409"/>
              <a:ext cx="168641" cy="168684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8"/>
            <p:cNvSpPr/>
            <p:nvPr/>
          </p:nvSpPr>
          <p:spPr>
            <a:xfrm>
              <a:off x="893105" y="998388"/>
              <a:ext cx="250233" cy="250256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8"/>
            <p:cNvSpPr/>
            <p:nvPr/>
          </p:nvSpPr>
          <p:spPr>
            <a:xfrm>
              <a:off x="925667" y="1017987"/>
              <a:ext cx="168641" cy="168684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8"/>
            <p:cNvSpPr/>
            <p:nvPr/>
          </p:nvSpPr>
          <p:spPr>
            <a:xfrm>
              <a:off x="900175" y="1212930"/>
              <a:ext cx="28646" cy="28651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8"/>
            <p:cNvSpPr/>
            <p:nvPr/>
          </p:nvSpPr>
          <p:spPr>
            <a:xfrm>
              <a:off x="906439" y="1169787"/>
              <a:ext cx="65521" cy="65515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839350" y="1493775"/>
            <a:ext cx="77805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Red Hat Text"/>
              <a:buChar char="●"/>
            </a:pPr>
            <a:r>
              <a:rPr lang="en" sz="1800">
                <a:solidFill>
                  <a:srgbClr val="111111"/>
                </a:solidFill>
              </a:rPr>
              <a:t>User-friendly System ( Easy to use and also easy to operate )</a:t>
            </a:r>
            <a:endParaRPr sz="1800">
              <a:solidFill>
                <a:srgbClr val="111111"/>
              </a:solidFill>
            </a:endParaRPr>
          </a:p>
          <a:p>
            <a:pPr indent="-3683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Font typeface="Red Hat Text"/>
              <a:buChar char="●"/>
            </a:pPr>
            <a:r>
              <a:rPr lang="en" sz="1800">
                <a:solidFill>
                  <a:srgbClr val="111111"/>
                </a:solidFill>
              </a:rPr>
              <a:t>Real Time Feedback ( by using ad hoc network system )</a:t>
            </a:r>
            <a:endParaRPr sz="1800">
              <a:solidFill>
                <a:srgbClr val="111111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Font typeface="Red Hat Text"/>
              <a:buChar char="●"/>
            </a:pPr>
            <a:r>
              <a:rPr lang="en" sz="1800">
                <a:solidFill>
                  <a:srgbClr val="111111"/>
                </a:solidFill>
              </a:rPr>
              <a:t>To provide security monitoring of the impact area or region and provide tracking aid to serve as eyes for any surveillance  team in bombing place.</a:t>
            </a:r>
            <a:endParaRPr sz="1700">
              <a:solidFill>
                <a:srgbClr val="111111"/>
              </a:solidFill>
            </a:endParaRPr>
          </a:p>
        </p:txBody>
      </p:sp>
      <p:sp>
        <p:nvSpPr>
          <p:cNvPr id="328" name="Google Shape;328;p49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9" name="Google Shape;329;p49"/>
          <p:cNvGrpSpPr/>
          <p:nvPr/>
        </p:nvGrpSpPr>
        <p:grpSpPr>
          <a:xfrm>
            <a:off x="603298" y="941195"/>
            <a:ext cx="236045" cy="236058"/>
            <a:chOff x="893105" y="967789"/>
            <a:chExt cx="280839" cy="280855"/>
          </a:xfrm>
        </p:grpSpPr>
        <p:sp>
          <p:nvSpPr>
            <p:cNvPr id="330" name="Google Shape;330;p49"/>
            <p:cNvSpPr/>
            <p:nvPr/>
          </p:nvSpPr>
          <p:spPr>
            <a:xfrm>
              <a:off x="1077055" y="967789"/>
              <a:ext cx="96889" cy="96904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9"/>
            <p:cNvSpPr/>
            <p:nvPr/>
          </p:nvSpPr>
          <p:spPr>
            <a:xfrm>
              <a:off x="955088" y="1047409"/>
              <a:ext cx="168641" cy="168684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9"/>
            <p:cNvSpPr/>
            <p:nvPr/>
          </p:nvSpPr>
          <p:spPr>
            <a:xfrm>
              <a:off x="893105" y="998388"/>
              <a:ext cx="250233" cy="250256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9"/>
            <p:cNvSpPr/>
            <p:nvPr/>
          </p:nvSpPr>
          <p:spPr>
            <a:xfrm>
              <a:off x="925667" y="1017987"/>
              <a:ext cx="168641" cy="168684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9"/>
            <p:cNvSpPr/>
            <p:nvPr/>
          </p:nvSpPr>
          <p:spPr>
            <a:xfrm>
              <a:off x="900175" y="1212930"/>
              <a:ext cx="28646" cy="28651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9"/>
            <p:cNvSpPr/>
            <p:nvPr/>
          </p:nvSpPr>
          <p:spPr>
            <a:xfrm>
              <a:off x="906439" y="1169787"/>
              <a:ext cx="65521" cy="65515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/>
          <p:nvPr>
            <p:ph idx="1" type="body"/>
          </p:nvPr>
        </p:nvSpPr>
        <p:spPr>
          <a:xfrm>
            <a:off x="300500" y="454470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Diagram</a:t>
            </a:r>
            <a:endParaRPr/>
          </a:p>
        </p:txBody>
      </p:sp>
      <p:pic>
        <p:nvPicPr>
          <p:cNvPr id="341" name="Google Shape;34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400" y="152400"/>
            <a:ext cx="6288301" cy="42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 txBox="1"/>
          <p:nvPr>
            <p:ph idx="1" type="body"/>
          </p:nvPr>
        </p:nvSpPr>
        <p:spPr>
          <a:xfrm>
            <a:off x="300500" y="454470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 Diagram for Drone Operator</a:t>
            </a:r>
            <a:endParaRPr/>
          </a:p>
        </p:txBody>
      </p:sp>
      <p:pic>
        <p:nvPicPr>
          <p:cNvPr id="347" name="Google Shape;34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900" y="95450"/>
            <a:ext cx="6874200" cy="437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2"/>
          <p:cNvSpPr txBox="1"/>
          <p:nvPr>
            <p:ph idx="1" type="body"/>
          </p:nvPr>
        </p:nvSpPr>
        <p:spPr>
          <a:xfrm>
            <a:off x="300500" y="454470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 Diagram for Observer</a:t>
            </a:r>
            <a:endParaRPr sz="2300"/>
          </a:p>
        </p:txBody>
      </p:sp>
      <p:pic>
        <p:nvPicPr>
          <p:cNvPr id="353" name="Google Shape;35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463" y="152400"/>
            <a:ext cx="5687083" cy="43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/>
          <p:nvPr>
            <p:ph type="title"/>
          </p:nvPr>
        </p:nvSpPr>
        <p:spPr>
          <a:xfrm>
            <a:off x="1086075" y="603950"/>
            <a:ext cx="72045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359" name="Google Shape;359;p53"/>
          <p:cNvSpPr txBox="1"/>
          <p:nvPr>
            <p:ph idx="1" type="body"/>
          </p:nvPr>
        </p:nvSpPr>
        <p:spPr>
          <a:xfrm>
            <a:off x="603300" y="1177250"/>
            <a:ext cx="79461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UAV is used, then Additional Backup Power Supply Needed For Longer Stand-by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UAV is used, then The Stabilization System Must Be Very Accurate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we go for static, then multiple (at least 3) Thermal camera required to cover the training region.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afford a better quality artillery fire guidance system which fulfills our requirements, either Drone or High Speed Thermal Camera, our budget is the biggest limitation.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360" name="Google Shape;360;p53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1" name="Google Shape;361;p53"/>
          <p:cNvGrpSpPr/>
          <p:nvPr/>
        </p:nvGrpSpPr>
        <p:grpSpPr>
          <a:xfrm>
            <a:off x="603298" y="941195"/>
            <a:ext cx="236045" cy="236058"/>
            <a:chOff x="893105" y="967789"/>
            <a:chExt cx="280839" cy="280855"/>
          </a:xfrm>
        </p:grpSpPr>
        <p:sp>
          <p:nvSpPr>
            <p:cNvPr id="362" name="Google Shape;362;p53"/>
            <p:cNvSpPr/>
            <p:nvPr/>
          </p:nvSpPr>
          <p:spPr>
            <a:xfrm>
              <a:off x="1077055" y="967789"/>
              <a:ext cx="96889" cy="96904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3"/>
            <p:cNvSpPr/>
            <p:nvPr/>
          </p:nvSpPr>
          <p:spPr>
            <a:xfrm>
              <a:off x="955088" y="1047409"/>
              <a:ext cx="168641" cy="168684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3"/>
            <p:cNvSpPr/>
            <p:nvPr/>
          </p:nvSpPr>
          <p:spPr>
            <a:xfrm>
              <a:off x="893105" y="998388"/>
              <a:ext cx="250233" cy="250256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3"/>
            <p:cNvSpPr/>
            <p:nvPr/>
          </p:nvSpPr>
          <p:spPr>
            <a:xfrm>
              <a:off x="925667" y="1017987"/>
              <a:ext cx="168641" cy="168684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3"/>
            <p:cNvSpPr/>
            <p:nvPr/>
          </p:nvSpPr>
          <p:spPr>
            <a:xfrm>
              <a:off x="900175" y="1212930"/>
              <a:ext cx="28646" cy="28651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3"/>
            <p:cNvSpPr/>
            <p:nvPr/>
          </p:nvSpPr>
          <p:spPr>
            <a:xfrm>
              <a:off x="906439" y="1169787"/>
              <a:ext cx="65521" cy="65515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4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73" name="Google Shape;373;p54"/>
          <p:cNvSpPr txBox="1"/>
          <p:nvPr>
            <p:ph idx="1" type="body"/>
          </p:nvPr>
        </p:nvSpPr>
        <p:spPr>
          <a:xfrm>
            <a:off x="624300" y="1486800"/>
            <a:ext cx="7895400" cy="30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the first phase, we will try to establish a static system using thermal cameras where communication medium is wired.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So, the next phase of our work will be wireless communication system with autonomous drone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Our third phase of work will be eliminating GPS from this military context, we will try to establish our own tracking module using our own satellite &amp; military map.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54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5" name="Google Shape;375;p54"/>
          <p:cNvGrpSpPr/>
          <p:nvPr/>
        </p:nvGrpSpPr>
        <p:grpSpPr>
          <a:xfrm>
            <a:off x="603298" y="941195"/>
            <a:ext cx="236045" cy="236058"/>
            <a:chOff x="893105" y="967789"/>
            <a:chExt cx="280839" cy="280855"/>
          </a:xfrm>
        </p:grpSpPr>
        <p:sp>
          <p:nvSpPr>
            <p:cNvPr id="376" name="Google Shape;376;p54"/>
            <p:cNvSpPr/>
            <p:nvPr/>
          </p:nvSpPr>
          <p:spPr>
            <a:xfrm>
              <a:off x="1077055" y="967789"/>
              <a:ext cx="96889" cy="96904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4"/>
            <p:cNvSpPr/>
            <p:nvPr/>
          </p:nvSpPr>
          <p:spPr>
            <a:xfrm>
              <a:off x="955088" y="1047409"/>
              <a:ext cx="168641" cy="168684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4"/>
            <p:cNvSpPr/>
            <p:nvPr/>
          </p:nvSpPr>
          <p:spPr>
            <a:xfrm>
              <a:off x="893105" y="998388"/>
              <a:ext cx="250233" cy="250256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4"/>
            <p:cNvSpPr/>
            <p:nvPr/>
          </p:nvSpPr>
          <p:spPr>
            <a:xfrm>
              <a:off x="925667" y="1017987"/>
              <a:ext cx="168641" cy="168684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4"/>
            <p:cNvSpPr/>
            <p:nvPr/>
          </p:nvSpPr>
          <p:spPr>
            <a:xfrm>
              <a:off x="900175" y="1212930"/>
              <a:ext cx="28646" cy="28651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54"/>
            <p:cNvSpPr/>
            <p:nvPr/>
          </p:nvSpPr>
          <p:spPr>
            <a:xfrm>
              <a:off x="906439" y="1169787"/>
              <a:ext cx="65521" cy="65515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5"/>
          <p:cNvSpPr txBox="1"/>
          <p:nvPr/>
        </p:nvSpPr>
        <p:spPr>
          <a:xfrm>
            <a:off x="1823700" y="1925250"/>
            <a:ext cx="549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Stalker App Demonstration</a:t>
            </a:r>
            <a:endParaRPr b="1" sz="30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8"/>
          <p:cNvSpPr txBox="1"/>
          <p:nvPr>
            <p:ph type="title"/>
          </p:nvPr>
        </p:nvSpPr>
        <p:spPr>
          <a:xfrm>
            <a:off x="1044475" y="742575"/>
            <a:ext cx="36138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Group Members</a:t>
            </a:r>
            <a:endParaRPr/>
          </a:p>
        </p:txBody>
      </p:sp>
      <p:sp>
        <p:nvSpPr>
          <p:cNvPr id="171" name="Google Shape;171;p38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38"/>
          <p:cNvSpPr/>
          <p:nvPr/>
        </p:nvSpPr>
        <p:spPr>
          <a:xfrm>
            <a:off x="607500" y="954153"/>
            <a:ext cx="201499" cy="201499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8"/>
          <p:cNvSpPr txBox="1"/>
          <p:nvPr/>
        </p:nvSpPr>
        <p:spPr>
          <a:xfrm>
            <a:off x="774075" y="1943775"/>
            <a:ext cx="37488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"/>
              <a:buAutoNum type="arabicPeriod"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74" name="Google Shape;174;p38"/>
          <p:cNvSpPr txBox="1"/>
          <p:nvPr/>
        </p:nvSpPr>
        <p:spPr>
          <a:xfrm>
            <a:off x="1209500" y="2179300"/>
            <a:ext cx="44442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75" name="Google Shape;175;p38"/>
          <p:cNvSpPr txBox="1"/>
          <p:nvPr/>
        </p:nvSpPr>
        <p:spPr>
          <a:xfrm>
            <a:off x="1085450" y="1986550"/>
            <a:ext cx="4692300" cy="2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"/>
              <a:buAutoNum type="arabicPeriod"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201814104  Lt Mushfiqur Rahman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"/>
              <a:buAutoNum type="arabicPeriod"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17021437 Lt Tamzid Hasan Limon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"/>
              <a:buAutoNum type="arabicPeriod"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201914045 Md Samir Hasan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"/>
              <a:buAutoNum type="arabicPeriod"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201914044 </a:t>
            </a:r>
            <a:r>
              <a:rPr b="0" i="0" lang="en" sz="1400" u="none" cap="none" strike="noStrike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rPr>
              <a:t>Abdullah Al Masum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"/>
              <a:buAutoNum type="arabicPeriod"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201914029 Md Wasif-ul-Islam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"/>
              <a:buAutoNum type="arabicPeriod"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201914024 Shad Reza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ctr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76" name="Google Shape;176;p38"/>
          <p:cNvSpPr txBox="1"/>
          <p:nvPr/>
        </p:nvSpPr>
        <p:spPr>
          <a:xfrm>
            <a:off x="1044475" y="1413500"/>
            <a:ext cx="3000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1111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IDP group 09</a:t>
            </a:r>
            <a:endParaRPr b="1" sz="2100">
              <a:solidFill>
                <a:srgbClr val="11111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225" y="0"/>
            <a:ext cx="357954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>
        <p14:prism dir="l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125" y="0"/>
            <a:ext cx="3003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>
        <p14:prism dir="l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902" y="0"/>
            <a:ext cx="364020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>
        <p14:prism dir="l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625" y="0"/>
            <a:ext cx="3084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>
        <p14:prism dir="l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863" y="0"/>
            <a:ext cx="340428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>
        <p14:prism dir="l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412" y="0"/>
            <a:ext cx="34691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>
        <p14:prism dir="l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250" y="0"/>
            <a:ext cx="298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>
        <p14:prism dir="l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863" y="0"/>
            <a:ext cx="32682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>
        <p14:prism dir="l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00" y="0"/>
            <a:ext cx="31115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>
        <p14:prism dir="l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9138" y="0"/>
            <a:ext cx="32457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>
        <p14:prism dir="l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82" name="Google Shape;182;p39"/>
          <p:cNvSpPr txBox="1"/>
          <p:nvPr>
            <p:ph idx="1" type="body"/>
          </p:nvPr>
        </p:nvSpPr>
        <p:spPr>
          <a:xfrm>
            <a:off x="969000" y="1511899"/>
            <a:ext cx="72075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111111"/>
              </a:buClr>
              <a:buSzPts val="2000"/>
              <a:buFont typeface="Red Hat Text"/>
              <a:buChar char="●"/>
            </a:pPr>
            <a:r>
              <a:rPr lang="en" sz="2000">
                <a:solidFill>
                  <a:srgbClr val="111111"/>
                </a:solidFill>
              </a:rPr>
              <a:t>To study the feasibility of UAV based artillery fire guidance system.</a:t>
            </a:r>
            <a:endParaRPr sz="2000">
              <a:solidFill>
                <a:srgbClr val="11111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000"/>
              <a:buFont typeface="Red Hat Text"/>
              <a:buChar char="●"/>
            </a:pPr>
            <a:r>
              <a:rPr lang="en" sz="2000">
                <a:solidFill>
                  <a:srgbClr val="111111"/>
                </a:solidFill>
              </a:rPr>
              <a:t>To introduce automated fire guidance system.</a:t>
            </a:r>
            <a:endParaRPr sz="2000">
              <a:solidFill>
                <a:srgbClr val="11111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000"/>
              <a:buFont typeface="Red Hat Text"/>
              <a:buChar char="●"/>
            </a:pPr>
            <a:r>
              <a:rPr lang="en" sz="2000">
                <a:solidFill>
                  <a:srgbClr val="111111"/>
                </a:solidFill>
              </a:rPr>
              <a:t>To evaluate the developed system.</a:t>
            </a:r>
            <a:endParaRPr sz="2000">
              <a:solidFill>
                <a:srgbClr val="111111"/>
              </a:solidFill>
            </a:endParaRPr>
          </a:p>
        </p:txBody>
      </p:sp>
      <p:sp>
        <p:nvSpPr>
          <p:cNvPr id="183" name="Google Shape;183;p39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" name="Google Shape;184;p39"/>
          <p:cNvGrpSpPr/>
          <p:nvPr/>
        </p:nvGrpSpPr>
        <p:grpSpPr>
          <a:xfrm>
            <a:off x="603298" y="941195"/>
            <a:ext cx="236045" cy="236058"/>
            <a:chOff x="893105" y="967789"/>
            <a:chExt cx="280839" cy="280855"/>
          </a:xfrm>
        </p:grpSpPr>
        <p:sp>
          <p:nvSpPr>
            <p:cNvPr id="185" name="Google Shape;185;p39"/>
            <p:cNvSpPr/>
            <p:nvPr/>
          </p:nvSpPr>
          <p:spPr>
            <a:xfrm>
              <a:off x="1077055" y="967789"/>
              <a:ext cx="96889" cy="96904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9"/>
            <p:cNvSpPr/>
            <p:nvPr/>
          </p:nvSpPr>
          <p:spPr>
            <a:xfrm>
              <a:off x="955088" y="1047409"/>
              <a:ext cx="168641" cy="168684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9"/>
            <p:cNvSpPr/>
            <p:nvPr/>
          </p:nvSpPr>
          <p:spPr>
            <a:xfrm>
              <a:off x="893105" y="998388"/>
              <a:ext cx="250233" cy="250256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9"/>
            <p:cNvSpPr/>
            <p:nvPr/>
          </p:nvSpPr>
          <p:spPr>
            <a:xfrm>
              <a:off x="925667" y="1017987"/>
              <a:ext cx="168641" cy="168684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9"/>
            <p:cNvSpPr/>
            <p:nvPr/>
          </p:nvSpPr>
          <p:spPr>
            <a:xfrm>
              <a:off x="900175" y="1212930"/>
              <a:ext cx="28646" cy="28651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9"/>
            <p:cNvSpPr/>
            <p:nvPr/>
          </p:nvSpPr>
          <p:spPr>
            <a:xfrm>
              <a:off x="906439" y="1169787"/>
              <a:ext cx="65521" cy="65515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6"/>
          <p:cNvSpPr txBox="1"/>
          <p:nvPr>
            <p:ph idx="12" type="sldNum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66"/>
          <p:cNvSpPr txBox="1"/>
          <p:nvPr/>
        </p:nvSpPr>
        <p:spPr>
          <a:xfrm>
            <a:off x="2670774" y="1972682"/>
            <a:ext cx="4185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</a:pPr>
            <a:r>
              <a:rPr b="1" i="0" lang="en" sz="8200" u="none" cap="none" strike="noStrik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Thanks!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Outcomes</a:t>
            </a:r>
            <a:endParaRPr/>
          </a:p>
        </p:txBody>
      </p:sp>
      <p:sp>
        <p:nvSpPr>
          <p:cNvPr id="196" name="Google Shape;196;p40"/>
          <p:cNvSpPr txBox="1"/>
          <p:nvPr>
            <p:ph idx="1" type="body"/>
          </p:nvPr>
        </p:nvSpPr>
        <p:spPr>
          <a:xfrm>
            <a:off x="969000" y="1511899"/>
            <a:ext cx="72075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An autonomous artillery fire guidance system.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Infusion of cutting edge technology for the first time in Corps of Artillery.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Ensuring training safety by replacing military personnel with technology in dangerous search and defuse operation.</a:t>
            </a:r>
            <a:endParaRPr sz="1800">
              <a:solidFill>
                <a:srgbClr val="111111"/>
              </a:solidFill>
            </a:endParaRPr>
          </a:p>
        </p:txBody>
      </p:sp>
      <p:sp>
        <p:nvSpPr>
          <p:cNvPr id="197" name="Google Shape;197;p40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8" name="Google Shape;198;p40"/>
          <p:cNvGrpSpPr/>
          <p:nvPr/>
        </p:nvGrpSpPr>
        <p:grpSpPr>
          <a:xfrm>
            <a:off x="603298" y="941195"/>
            <a:ext cx="236045" cy="236058"/>
            <a:chOff x="893105" y="967789"/>
            <a:chExt cx="280839" cy="280855"/>
          </a:xfrm>
        </p:grpSpPr>
        <p:sp>
          <p:nvSpPr>
            <p:cNvPr id="199" name="Google Shape;199;p40"/>
            <p:cNvSpPr/>
            <p:nvPr/>
          </p:nvSpPr>
          <p:spPr>
            <a:xfrm>
              <a:off x="1077055" y="967789"/>
              <a:ext cx="96889" cy="96904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0"/>
            <p:cNvSpPr/>
            <p:nvPr/>
          </p:nvSpPr>
          <p:spPr>
            <a:xfrm>
              <a:off x="955088" y="1047409"/>
              <a:ext cx="168641" cy="168684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0"/>
            <p:cNvSpPr/>
            <p:nvPr/>
          </p:nvSpPr>
          <p:spPr>
            <a:xfrm>
              <a:off x="893105" y="998388"/>
              <a:ext cx="250233" cy="250256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0"/>
            <p:cNvSpPr/>
            <p:nvPr/>
          </p:nvSpPr>
          <p:spPr>
            <a:xfrm>
              <a:off x="925667" y="1017987"/>
              <a:ext cx="168641" cy="168684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0"/>
            <p:cNvSpPr/>
            <p:nvPr/>
          </p:nvSpPr>
          <p:spPr>
            <a:xfrm>
              <a:off x="900175" y="1212930"/>
              <a:ext cx="28646" cy="28651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0"/>
            <p:cNvSpPr/>
            <p:nvPr/>
          </p:nvSpPr>
          <p:spPr>
            <a:xfrm>
              <a:off x="906439" y="1169787"/>
              <a:ext cx="65521" cy="65515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1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State of Art</a:t>
            </a:r>
            <a:endParaRPr/>
          </a:p>
        </p:txBody>
      </p:sp>
      <p:sp>
        <p:nvSpPr>
          <p:cNvPr id="210" name="Google Shape;210;p41"/>
          <p:cNvSpPr txBox="1"/>
          <p:nvPr>
            <p:ph idx="1" type="body"/>
          </p:nvPr>
        </p:nvSpPr>
        <p:spPr>
          <a:xfrm>
            <a:off x="603300" y="1375875"/>
            <a:ext cx="80166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In present, an officer called ‘</a:t>
            </a:r>
            <a:r>
              <a:rPr b="1" lang="en" sz="1800">
                <a:solidFill>
                  <a:srgbClr val="000000"/>
                </a:solidFill>
              </a:rPr>
              <a:t>Observer</a:t>
            </a:r>
            <a:r>
              <a:rPr lang="en" sz="1800">
                <a:solidFill>
                  <a:srgbClr val="000000"/>
                </a:solidFill>
              </a:rPr>
              <a:t>’ is employed to guide artillery firing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He assumes a higher vantage point to observe the area of impact.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Upon impact he estimates approximate error and sends the data to the gun position for correction.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ed Hat Text"/>
              <a:buChar char="●"/>
            </a:pPr>
            <a:r>
              <a:rPr lang="en" sz="1800">
                <a:solidFill>
                  <a:srgbClr val="000000"/>
                </a:solidFill>
              </a:rPr>
              <a:t>In case, any shell becomes blind, he tries to estimate its impact point and sends the data back to gun position for search and defuse operation.</a:t>
            </a:r>
            <a:endParaRPr sz="1800"/>
          </a:p>
        </p:txBody>
      </p:sp>
      <p:sp>
        <p:nvSpPr>
          <p:cNvPr id="211" name="Google Shape;211;p41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" name="Google Shape;212;p41"/>
          <p:cNvGrpSpPr/>
          <p:nvPr/>
        </p:nvGrpSpPr>
        <p:grpSpPr>
          <a:xfrm>
            <a:off x="603298" y="941195"/>
            <a:ext cx="236045" cy="236058"/>
            <a:chOff x="893105" y="967789"/>
            <a:chExt cx="280839" cy="280855"/>
          </a:xfrm>
        </p:grpSpPr>
        <p:sp>
          <p:nvSpPr>
            <p:cNvPr id="213" name="Google Shape;213;p41"/>
            <p:cNvSpPr/>
            <p:nvPr/>
          </p:nvSpPr>
          <p:spPr>
            <a:xfrm>
              <a:off x="1077055" y="967789"/>
              <a:ext cx="96889" cy="96904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1"/>
            <p:cNvSpPr/>
            <p:nvPr/>
          </p:nvSpPr>
          <p:spPr>
            <a:xfrm>
              <a:off x="955088" y="1047409"/>
              <a:ext cx="168641" cy="168684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1"/>
            <p:cNvSpPr/>
            <p:nvPr/>
          </p:nvSpPr>
          <p:spPr>
            <a:xfrm>
              <a:off x="893105" y="998388"/>
              <a:ext cx="250233" cy="250256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1"/>
            <p:cNvSpPr/>
            <p:nvPr/>
          </p:nvSpPr>
          <p:spPr>
            <a:xfrm>
              <a:off x="925667" y="1017987"/>
              <a:ext cx="168641" cy="168684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1"/>
            <p:cNvSpPr/>
            <p:nvPr/>
          </p:nvSpPr>
          <p:spPr>
            <a:xfrm>
              <a:off x="900175" y="1212930"/>
              <a:ext cx="28646" cy="28651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1"/>
            <p:cNvSpPr/>
            <p:nvPr/>
          </p:nvSpPr>
          <p:spPr>
            <a:xfrm>
              <a:off x="906439" y="1169787"/>
              <a:ext cx="65521" cy="65515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/>
          <p:nvPr>
            <p:ph type="title"/>
          </p:nvPr>
        </p:nvSpPr>
        <p:spPr>
          <a:xfrm>
            <a:off x="1730100" y="694225"/>
            <a:ext cx="5683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Shell Firing 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Simulation</a:t>
            </a:r>
            <a:endParaRPr sz="6000"/>
          </a:p>
        </p:txBody>
      </p:sp>
    </p:spTree>
  </p:cSld>
  <p:clrMapOvr>
    <a:masterClrMapping/>
  </p:clrMapOvr>
  <mc:AlternateContent>
    <mc:Choice Requires="p14">
      <p:transition>
        <p14:prism dir="l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470540"/>
            <a:ext cx="2181069" cy="16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555350">
            <a:off x="2166160" y="3050391"/>
            <a:ext cx="795505" cy="49196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3"/>
          <p:cNvSpPr/>
          <p:nvPr/>
        </p:nvSpPr>
        <p:spPr>
          <a:xfrm>
            <a:off x="7432309" y="4069829"/>
            <a:ext cx="1711800" cy="989400"/>
          </a:xfrm>
          <a:prstGeom prst="ellipse">
            <a:avLst/>
          </a:prstGeom>
          <a:solidFill>
            <a:srgbClr val="C0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43"/>
          <p:cNvSpPr/>
          <p:nvPr/>
        </p:nvSpPr>
        <p:spPr>
          <a:xfrm>
            <a:off x="7843794" y="4238966"/>
            <a:ext cx="464700" cy="639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247150">
            <a:off x="2988421" y="2642619"/>
            <a:ext cx="764914" cy="505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689907">
            <a:off x="3979083" y="2277365"/>
            <a:ext cx="795505" cy="49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93301">
            <a:off x="4948709" y="2184223"/>
            <a:ext cx="795506" cy="49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617043">
            <a:off x="5927452" y="2462796"/>
            <a:ext cx="795505" cy="49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215210">
            <a:off x="6678614" y="2936689"/>
            <a:ext cx="733481" cy="49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503210">
            <a:off x="7335290" y="3454919"/>
            <a:ext cx="663947" cy="49196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3"/>
          <p:cNvSpPr txBox="1"/>
          <p:nvPr/>
        </p:nvSpPr>
        <p:spPr>
          <a:xfrm>
            <a:off x="8353095" y="4375213"/>
            <a:ext cx="967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OBJECT</a:t>
            </a:r>
            <a:endParaRPr sz="1100"/>
          </a:p>
        </p:txBody>
      </p:sp>
      <p:sp>
        <p:nvSpPr>
          <p:cNvPr id="239" name="Google Shape;239;p43"/>
          <p:cNvSpPr txBox="1"/>
          <p:nvPr/>
        </p:nvSpPr>
        <p:spPr>
          <a:xfrm>
            <a:off x="2318318" y="4503155"/>
            <a:ext cx="493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DISTANCE</a:t>
            </a:r>
            <a:endParaRPr sz="1100"/>
          </a:p>
        </p:txBody>
      </p:sp>
      <p:sp>
        <p:nvSpPr>
          <p:cNvPr id="240" name="Google Shape;240;p43"/>
          <p:cNvSpPr/>
          <p:nvPr/>
        </p:nvSpPr>
        <p:spPr>
          <a:xfrm>
            <a:off x="5168438" y="4435133"/>
            <a:ext cx="2087400" cy="41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3"/>
          <p:cNvSpPr/>
          <p:nvPr/>
        </p:nvSpPr>
        <p:spPr>
          <a:xfrm>
            <a:off x="2357601" y="4412474"/>
            <a:ext cx="1934700" cy="458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3"/>
          <p:cNvSpPr txBox="1"/>
          <p:nvPr/>
        </p:nvSpPr>
        <p:spPr>
          <a:xfrm>
            <a:off x="4224325" y="4743688"/>
            <a:ext cx="1711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16/35/50 KM</a:t>
            </a:r>
            <a:endParaRPr sz="1100"/>
          </a:p>
        </p:txBody>
      </p:sp>
      <p:pic>
        <p:nvPicPr>
          <p:cNvPr id="243" name="Google Shape;243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01770" y="4289405"/>
            <a:ext cx="548752" cy="53904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3"/>
          <p:cNvSpPr txBox="1"/>
          <p:nvPr/>
        </p:nvSpPr>
        <p:spPr>
          <a:xfrm>
            <a:off x="8725625" y="3828125"/>
            <a:ext cx="4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5" name="Google Shape;245;p43"/>
          <p:cNvSpPr txBox="1"/>
          <p:nvPr/>
        </p:nvSpPr>
        <p:spPr>
          <a:xfrm>
            <a:off x="7889725" y="3762025"/>
            <a:ext cx="433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Proxima Nova"/>
                <a:ea typeface="Proxima Nova"/>
                <a:cs typeface="Proxima Nova"/>
                <a:sym typeface="Proxima Nova"/>
              </a:rPr>
              <a:t>RADIUS 300-400 m</a:t>
            </a:r>
            <a:endParaRPr b="1"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Limitations of the existing system</a:t>
            </a:r>
            <a:endParaRPr/>
          </a:p>
        </p:txBody>
      </p:sp>
      <p:sp>
        <p:nvSpPr>
          <p:cNvPr id="251" name="Google Shape;251;p44"/>
          <p:cNvSpPr txBox="1"/>
          <p:nvPr>
            <p:ph idx="1" type="body"/>
          </p:nvPr>
        </p:nvSpPr>
        <p:spPr>
          <a:xfrm>
            <a:off x="603300" y="1375875"/>
            <a:ext cx="80166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ed Hat Text"/>
              <a:buChar char="●"/>
            </a:pPr>
            <a:r>
              <a:rPr lang="en" sz="1800">
                <a:solidFill>
                  <a:srgbClr val="000000"/>
                </a:solidFill>
              </a:rPr>
              <a:t>Since the error margin of artillery firing is estimated by a static observer  therefore naturally the result is grossly inaccurate.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ed Hat Text"/>
              <a:buChar char="●"/>
            </a:pPr>
            <a:r>
              <a:rPr lang="en" sz="1800">
                <a:solidFill>
                  <a:srgbClr val="000000"/>
                </a:solidFill>
              </a:rPr>
              <a:t>Real time fire  guidance is not possible as the  observer manually sends the correction data.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ed Hat Text"/>
              <a:buChar char="●"/>
            </a:pPr>
            <a:r>
              <a:rPr lang="en" sz="1800">
                <a:solidFill>
                  <a:srgbClr val="000000"/>
                </a:solidFill>
              </a:rPr>
              <a:t>In present, it takes a considerable amount of time to guide artillery firing.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ed Hat Text"/>
              <a:buChar char="●"/>
            </a:pPr>
            <a:r>
              <a:rPr lang="en" sz="1800">
                <a:solidFill>
                  <a:srgbClr val="000000"/>
                </a:solidFill>
              </a:rPr>
              <a:t>For blind shell, search and defuse operation is life risking.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52" name="Google Shape;252;p44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3" name="Google Shape;253;p44"/>
          <p:cNvGrpSpPr/>
          <p:nvPr/>
        </p:nvGrpSpPr>
        <p:grpSpPr>
          <a:xfrm>
            <a:off x="603298" y="941195"/>
            <a:ext cx="236045" cy="236058"/>
            <a:chOff x="893105" y="967789"/>
            <a:chExt cx="280839" cy="280855"/>
          </a:xfrm>
        </p:grpSpPr>
        <p:sp>
          <p:nvSpPr>
            <p:cNvPr id="254" name="Google Shape;254;p44"/>
            <p:cNvSpPr/>
            <p:nvPr/>
          </p:nvSpPr>
          <p:spPr>
            <a:xfrm>
              <a:off x="1077055" y="967789"/>
              <a:ext cx="96889" cy="96904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4"/>
            <p:cNvSpPr/>
            <p:nvPr/>
          </p:nvSpPr>
          <p:spPr>
            <a:xfrm>
              <a:off x="955088" y="1047409"/>
              <a:ext cx="168641" cy="168684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4"/>
            <p:cNvSpPr/>
            <p:nvPr/>
          </p:nvSpPr>
          <p:spPr>
            <a:xfrm>
              <a:off x="893105" y="998388"/>
              <a:ext cx="250233" cy="250256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4"/>
            <p:cNvSpPr/>
            <p:nvPr/>
          </p:nvSpPr>
          <p:spPr>
            <a:xfrm>
              <a:off x="925667" y="1017987"/>
              <a:ext cx="168641" cy="168684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4"/>
            <p:cNvSpPr/>
            <p:nvPr/>
          </p:nvSpPr>
          <p:spPr>
            <a:xfrm>
              <a:off x="900175" y="1212930"/>
              <a:ext cx="28646" cy="28651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4"/>
            <p:cNvSpPr/>
            <p:nvPr/>
          </p:nvSpPr>
          <p:spPr>
            <a:xfrm>
              <a:off x="906439" y="1169787"/>
              <a:ext cx="65521" cy="65515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Proposed Work Features</a:t>
            </a:r>
            <a:endParaRPr/>
          </a:p>
        </p:txBody>
      </p:sp>
      <p:sp>
        <p:nvSpPr>
          <p:cNvPr id="265" name="Google Shape;265;p45"/>
          <p:cNvSpPr txBox="1"/>
          <p:nvPr>
            <p:ph idx="1" type="body"/>
          </p:nvPr>
        </p:nvSpPr>
        <p:spPr>
          <a:xfrm>
            <a:off x="969000" y="1511899"/>
            <a:ext cx="72075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Automated Artillery Fire Guidance.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Real time fire correction.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Accurate impact point detection using GPS.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Risk-free and quick blind shell detection</a:t>
            </a:r>
            <a:endParaRPr sz="2000">
              <a:solidFill>
                <a:srgbClr val="111111"/>
              </a:solidFill>
            </a:endParaRPr>
          </a:p>
        </p:txBody>
      </p:sp>
      <p:sp>
        <p:nvSpPr>
          <p:cNvPr id="266" name="Google Shape;266;p45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7" name="Google Shape;267;p45"/>
          <p:cNvGrpSpPr/>
          <p:nvPr/>
        </p:nvGrpSpPr>
        <p:grpSpPr>
          <a:xfrm>
            <a:off x="603298" y="941195"/>
            <a:ext cx="236045" cy="236058"/>
            <a:chOff x="893105" y="967789"/>
            <a:chExt cx="280839" cy="280855"/>
          </a:xfrm>
        </p:grpSpPr>
        <p:sp>
          <p:nvSpPr>
            <p:cNvPr id="268" name="Google Shape;268;p45"/>
            <p:cNvSpPr/>
            <p:nvPr/>
          </p:nvSpPr>
          <p:spPr>
            <a:xfrm>
              <a:off x="1077055" y="967789"/>
              <a:ext cx="96889" cy="96904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5"/>
            <p:cNvSpPr/>
            <p:nvPr/>
          </p:nvSpPr>
          <p:spPr>
            <a:xfrm>
              <a:off x="955088" y="1047409"/>
              <a:ext cx="168641" cy="168684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5"/>
            <p:cNvSpPr/>
            <p:nvPr/>
          </p:nvSpPr>
          <p:spPr>
            <a:xfrm>
              <a:off x="893105" y="998388"/>
              <a:ext cx="250233" cy="250256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5"/>
            <p:cNvSpPr/>
            <p:nvPr/>
          </p:nvSpPr>
          <p:spPr>
            <a:xfrm>
              <a:off x="925667" y="1017987"/>
              <a:ext cx="168641" cy="168684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5"/>
            <p:cNvSpPr/>
            <p:nvPr/>
          </p:nvSpPr>
          <p:spPr>
            <a:xfrm>
              <a:off x="900175" y="1212930"/>
              <a:ext cx="28646" cy="28651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5"/>
            <p:cNvSpPr/>
            <p:nvPr/>
          </p:nvSpPr>
          <p:spPr>
            <a:xfrm>
              <a:off x="906439" y="1169787"/>
              <a:ext cx="65521" cy="65515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mandra template">
  <a:themeElements>
    <a:clrScheme name="Custom 347">
      <a:dk1>
        <a:srgbClr val="24283B"/>
      </a:dk1>
      <a:lt1>
        <a:srgbClr val="FFFFFF"/>
      </a:lt1>
      <a:dk2>
        <a:srgbClr val="80828B"/>
      </a:dk2>
      <a:lt2>
        <a:srgbClr val="EAECF0"/>
      </a:lt2>
      <a:accent1>
        <a:srgbClr val="FFCE00"/>
      </a:accent1>
      <a:accent2>
        <a:srgbClr val="FFF14C"/>
      </a:accent2>
      <a:accent3>
        <a:srgbClr val="9FE2D0"/>
      </a:accent3>
      <a:accent4>
        <a:srgbClr val="1AB6D1"/>
      </a:accent4>
      <a:accent5>
        <a:srgbClr val="0784B1"/>
      </a:accent5>
      <a:accent6>
        <a:srgbClr val="EE7673"/>
      </a:accent6>
      <a:hlink>
        <a:srgbClr val="3180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