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43"/>
  </p:notesMasterIdLst>
  <p:sldIdLst>
    <p:sldId id="256" r:id="rId2"/>
    <p:sldId id="257" r:id="rId3"/>
    <p:sldId id="303" r:id="rId4"/>
    <p:sldId id="258" r:id="rId5"/>
    <p:sldId id="294" r:id="rId6"/>
    <p:sldId id="260" r:id="rId7"/>
    <p:sldId id="261" r:id="rId8"/>
    <p:sldId id="262" r:id="rId9"/>
    <p:sldId id="263" r:id="rId10"/>
    <p:sldId id="264" r:id="rId11"/>
    <p:sldId id="295" r:id="rId12"/>
    <p:sldId id="296" r:id="rId13"/>
    <p:sldId id="297" r:id="rId14"/>
    <p:sldId id="298" r:id="rId15"/>
    <p:sldId id="275" r:id="rId16"/>
    <p:sldId id="276" r:id="rId17"/>
    <p:sldId id="277" r:id="rId18"/>
    <p:sldId id="300" r:id="rId19"/>
    <p:sldId id="278" r:id="rId20"/>
    <p:sldId id="279" r:id="rId21"/>
    <p:sldId id="280" r:id="rId22"/>
    <p:sldId id="281" r:id="rId23"/>
    <p:sldId id="282" r:id="rId24"/>
    <p:sldId id="305" r:id="rId25"/>
    <p:sldId id="283" r:id="rId26"/>
    <p:sldId id="284" r:id="rId27"/>
    <p:sldId id="285" r:id="rId28"/>
    <p:sldId id="286" r:id="rId29"/>
    <p:sldId id="287" r:id="rId30"/>
    <p:sldId id="288" r:id="rId31"/>
    <p:sldId id="307" r:id="rId32"/>
    <p:sldId id="308" r:id="rId33"/>
    <p:sldId id="289" r:id="rId34"/>
    <p:sldId id="290" r:id="rId35"/>
    <p:sldId id="291" r:id="rId36"/>
    <p:sldId id="292" r:id="rId37"/>
    <p:sldId id="301" r:id="rId38"/>
    <p:sldId id="302" r:id="rId39"/>
    <p:sldId id="306" r:id="rId40"/>
    <p:sldId id="304" r:id="rId41"/>
    <p:sldId id="293" r:id="rId42"/>
  </p:sldIdLst>
  <p:sldSz cx="12192000" cy="6858000"/>
  <p:notesSz cx="6858000" cy="9144000"/>
  <p:embeddedFontLst>
    <p:embeddedFont>
      <p:font typeface="Calibri" panose="020F0502020204030204" pitchFamily="34" charset="0"/>
      <p:regular r:id="rId44"/>
      <p:bold r:id="rId45"/>
      <p:italic r:id="rId46"/>
      <p:boldItalic r:id="rId47"/>
    </p:embeddedFont>
    <p:embeddedFont>
      <p:font typeface="Georgia" panose="02040502050405020303" pitchFamily="18" charset="0"/>
      <p:regular r:id="rId48"/>
      <p:bold r:id="rId49"/>
      <p:italic r:id="rId50"/>
      <p:boldItalic r:id="rId51"/>
    </p:embeddedFont>
    <p:embeddedFont>
      <p:font typeface="Maven Pro" panose="020B0604020202020204" charset="0"/>
      <p:regular r:id="rId52"/>
      <p:bold r:id="rId53"/>
    </p:embeddedFont>
    <p:embeddedFont>
      <p:font typeface="Nunito" pitchFamily="2"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Proxima Nova"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80808"/>
    <a:srgbClr val="CC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4.fntdata"/><Relationship Id="rId63" Type="http://schemas.openxmlformats.org/officeDocument/2006/relationships/font" Target="fonts/font2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7.fntdata"/><Relationship Id="rId5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8289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704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3" name="Google Shape;65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3" name="Google Shape;65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5219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3" name="Google Shape;65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7126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1a82d11c74_0_9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1a82d11c74_0_9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g11a82d11c74_0_9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1a82d11c74_0_10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1a82d11c74_0_10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g11a82d11c74_0_10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1a82d11c74_0_10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1a82d11c74_0_10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g11a82d11c74_0_10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1a82d11c74_0_10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1a82d11c74_0_10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g11a82d11c74_0_100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98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080808"/>
                </a:solidFill>
              </a:rPr>
              <a:t>where an observer detects the impact points and send necessary feedback for  correction and guidance of the subsequent fires.</a:t>
            </a:r>
          </a:p>
          <a:p>
            <a:pPr marL="0" lvl="0" indent="0" algn="l" rtl="0">
              <a:spcBef>
                <a:spcPts val="0"/>
              </a:spcBef>
              <a:spcAft>
                <a:spcPts val="0"/>
              </a:spcAft>
              <a:buNone/>
            </a:pPr>
            <a:endParaRPr dirty="0"/>
          </a:p>
        </p:txBody>
      </p:sp>
      <p:sp>
        <p:nvSpPr>
          <p:cNvPr id="308" name="Google Shape;3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1a82d11c74_0_18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1a82d11c74_0_18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5" name="Google Shape;685;g11a82d11c74_0_18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a808d4c2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11a808d4c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13"/>
        <p:cNvGrpSpPr/>
        <p:nvPr/>
      </p:nvGrpSpPr>
      <p:grpSpPr>
        <a:xfrm>
          <a:off x="0" y="0"/>
          <a:ext cx="0" cy="0"/>
          <a:chOff x="0" y="0"/>
          <a:chExt cx="0" cy="0"/>
        </a:xfrm>
      </p:grpSpPr>
      <p:grpSp>
        <p:nvGrpSpPr>
          <p:cNvPr id="14" name="Google Shape;14;p2"/>
          <p:cNvGrpSpPr/>
          <p:nvPr/>
        </p:nvGrpSpPr>
        <p:grpSpPr>
          <a:xfrm>
            <a:off x="9790426" y="4546120"/>
            <a:ext cx="2255173"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724502" y="0"/>
            <a:ext cx="5085303"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 name="Google Shape;49;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0" name="Google Shape;50;p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1" name="Google Shape;51;p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2" name="Google Shape;52;p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5"/>
        <p:cNvGrpSpPr/>
        <p:nvPr/>
      </p:nvGrpSpPr>
      <p:grpSpPr>
        <a:xfrm>
          <a:off x="0" y="0"/>
          <a:ext cx="0" cy="0"/>
          <a:chOff x="0" y="0"/>
          <a:chExt cx="0" cy="0"/>
        </a:xfrm>
      </p:grpSpPr>
      <p:grpSp>
        <p:nvGrpSpPr>
          <p:cNvPr id="146" name="Google Shape;146;p11"/>
          <p:cNvGrpSpPr/>
          <p:nvPr/>
        </p:nvGrpSpPr>
        <p:grpSpPr>
          <a:xfrm>
            <a:off x="69" y="5465463"/>
            <a:ext cx="12191743"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 name="Google Shape;149;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4" name="Google Shape;154;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 name="Google Shape;155;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0" name="Google Shape;16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 name="Google Shape;169;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 name="Google Shape;170;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 name="Google Shape;175;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 name="Google Shape;184;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5" name="Google Shape;185;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 name="Google Shape;195;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 name="Google Shape;204;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 name="Google Shape;209;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 name="Google Shape;214;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 name="Google Shape;215;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 name="Google Shape;220;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4" name="Google Shape;234;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5" name="Google Shape;235;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0" name="Google Shape;240;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9" name="Google Shape;249;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0" name="Google Shape;250;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5" name="Google Shape;255;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0" name="Google Shape;260;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9" name="Google Shape;269;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0" name="Google Shape;270;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72" name="Google Shape;272;p11"/>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p11"/>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4" name="Google Shape;274;p1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5"/>
        <p:cNvGrpSpPr/>
        <p:nvPr/>
      </p:nvGrpSpPr>
      <p:grpSpPr>
        <a:xfrm>
          <a:off x="0" y="0"/>
          <a:ext cx="0" cy="0"/>
          <a:chOff x="0" y="0"/>
          <a:chExt cx="0" cy="0"/>
        </a:xfrm>
      </p:grpSpPr>
      <p:sp>
        <p:nvSpPr>
          <p:cNvPr id="276" name="Google Shape;276;p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8_Style slide layout">
  <p:cSld name="8_Style slide layout">
    <p:bg>
      <p:bgPr>
        <a:solidFill>
          <a:schemeClr val="lt1"/>
        </a:solidFill>
        <a:effectLst/>
      </p:bgPr>
    </p:bg>
    <p:spTree>
      <p:nvGrpSpPr>
        <p:cNvPr id="1" name="Shape 277"/>
        <p:cNvGrpSpPr/>
        <p:nvPr/>
      </p:nvGrpSpPr>
      <p:grpSpPr>
        <a:xfrm>
          <a:off x="0" y="0"/>
          <a:ext cx="0" cy="0"/>
          <a:chOff x="0" y="0"/>
          <a:chExt cx="0" cy="0"/>
        </a:xfrm>
      </p:grpSpPr>
      <p:sp>
        <p:nvSpPr>
          <p:cNvPr id="278" name="Google Shape;278;p13"/>
          <p:cNvSpPr/>
          <p:nvPr/>
        </p:nvSpPr>
        <p:spPr>
          <a:xfrm>
            <a:off x="-1" y="824966"/>
            <a:ext cx="12192001" cy="6033034"/>
          </a:xfrm>
          <a:custGeom>
            <a:avLst/>
            <a:gdLst/>
            <a:ahLst/>
            <a:cxnLst/>
            <a:rect l="l" t="t" r="r" b="b"/>
            <a:pathLst>
              <a:path w="12192001" h="6033034" extrusionOk="0">
                <a:moveTo>
                  <a:pt x="1525965" y="5409993"/>
                </a:moveTo>
                <a:cubicBezTo>
                  <a:pt x="1520350" y="5409993"/>
                  <a:pt x="1512865" y="5419351"/>
                  <a:pt x="1507251" y="5423094"/>
                </a:cubicBezTo>
                <a:cubicBezTo>
                  <a:pt x="1512865" y="5428707"/>
                  <a:pt x="1520350" y="5434322"/>
                  <a:pt x="1527836" y="5439934"/>
                </a:cubicBezTo>
                <a:cubicBezTo>
                  <a:pt x="1535321" y="5434322"/>
                  <a:pt x="1540935" y="5428707"/>
                  <a:pt x="1548420" y="5424964"/>
                </a:cubicBezTo>
                <a:cubicBezTo>
                  <a:pt x="1540935" y="5419351"/>
                  <a:pt x="1533450" y="5409993"/>
                  <a:pt x="1525965" y="5409993"/>
                </a:cubicBezTo>
                <a:close/>
                <a:moveTo>
                  <a:pt x="1849703" y="5395023"/>
                </a:moveTo>
                <a:cubicBezTo>
                  <a:pt x="1847832" y="5398765"/>
                  <a:pt x="1845960" y="5402507"/>
                  <a:pt x="1844090" y="5406250"/>
                </a:cubicBezTo>
                <a:cubicBezTo>
                  <a:pt x="1862803" y="5428707"/>
                  <a:pt x="1883386" y="5449292"/>
                  <a:pt x="1915199" y="5445549"/>
                </a:cubicBezTo>
                <a:cubicBezTo>
                  <a:pt x="1917070" y="5441806"/>
                  <a:pt x="1918942" y="5438064"/>
                  <a:pt x="1920813" y="5434322"/>
                </a:cubicBezTo>
                <a:cubicBezTo>
                  <a:pt x="1898357" y="5419351"/>
                  <a:pt x="1874031" y="5406250"/>
                  <a:pt x="1849703" y="5395023"/>
                </a:cubicBezTo>
                <a:close/>
                <a:moveTo>
                  <a:pt x="1716839" y="5320170"/>
                </a:moveTo>
                <a:cubicBezTo>
                  <a:pt x="1714967" y="5323913"/>
                  <a:pt x="1711225" y="5327654"/>
                  <a:pt x="1709355" y="5329528"/>
                </a:cubicBezTo>
                <a:cubicBezTo>
                  <a:pt x="1729938" y="5370696"/>
                  <a:pt x="1750523" y="5409993"/>
                  <a:pt x="1771108" y="5451162"/>
                </a:cubicBezTo>
                <a:cubicBezTo>
                  <a:pt x="1771108" y="5453035"/>
                  <a:pt x="1772980" y="5453035"/>
                  <a:pt x="1772980" y="5453035"/>
                </a:cubicBezTo>
                <a:cubicBezTo>
                  <a:pt x="1812276" y="5460520"/>
                  <a:pt x="1853445" y="5468006"/>
                  <a:pt x="1896487" y="5475490"/>
                </a:cubicBezTo>
                <a:cubicBezTo>
                  <a:pt x="1832862" y="5419351"/>
                  <a:pt x="1774849" y="5368824"/>
                  <a:pt x="1716839" y="5320170"/>
                </a:cubicBezTo>
                <a:close/>
                <a:moveTo>
                  <a:pt x="9611947" y="5295844"/>
                </a:moveTo>
                <a:cubicBezTo>
                  <a:pt x="9593234" y="5314557"/>
                  <a:pt x="9589493" y="5406250"/>
                  <a:pt x="9610076" y="5441806"/>
                </a:cubicBezTo>
                <a:cubicBezTo>
                  <a:pt x="9641890" y="5494204"/>
                  <a:pt x="9735457" y="5524145"/>
                  <a:pt x="9810309" y="5505431"/>
                </a:cubicBezTo>
                <a:cubicBezTo>
                  <a:pt x="9791596" y="5447420"/>
                  <a:pt x="9772882" y="5389410"/>
                  <a:pt x="9757912" y="5342625"/>
                </a:cubicBezTo>
                <a:cubicBezTo>
                  <a:pt x="9707385" y="5323913"/>
                  <a:pt x="9662474" y="5310814"/>
                  <a:pt x="9611947" y="5295844"/>
                </a:cubicBezTo>
                <a:close/>
                <a:moveTo>
                  <a:pt x="1419299" y="5155494"/>
                </a:moveTo>
                <a:cubicBezTo>
                  <a:pt x="1423041" y="5172336"/>
                  <a:pt x="1423041" y="5181692"/>
                  <a:pt x="1424914" y="5192920"/>
                </a:cubicBezTo>
                <a:cubicBezTo>
                  <a:pt x="1428656" y="5207890"/>
                  <a:pt x="1428656" y="5234088"/>
                  <a:pt x="1436142" y="5235961"/>
                </a:cubicBezTo>
                <a:cubicBezTo>
                  <a:pt x="1471695" y="5245317"/>
                  <a:pt x="1509122" y="5249059"/>
                  <a:pt x="1546548" y="5249059"/>
                </a:cubicBezTo>
                <a:cubicBezTo>
                  <a:pt x="1550291" y="5249059"/>
                  <a:pt x="1559649" y="5211633"/>
                  <a:pt x="1557776" y="5209762"/>
                </a:cubicBezTo>
                <a:cubicBezTo>
                  <a:pt x="1514737" y="5191050"/>
                  <a:pt x="1477310" y="5153623"/>
                  <a:pt x="1419299" y="5155494"/>
                </a:cubicBezTo>
                <a:close/>
                <a:moveTo>
                  <a:pt x="2555193" y="5127425"/>
                </a:moveTo>
                <a:cubicBezTo>
                  <a:pt x="2525251" y="5148008"/>
                  <a:pt x="2495310" y="5166721"/>
                  <a:pt x="2463496" y="5187307"/>
                </a:cubicBezTo>
                <a:cubicBezTo>
                  <a:pt x="2465369" y="5194792"/>
                  <a:pt x="2467239" y="5200405"/>
                  <a:pt x="2469111" y="5204147"/>
                </a:cubicBezTo>
                <a:cubicBezTo>
                  <a:pt x="2485952" y="5222861"/>
                  <a:pt x="2480340" y="5267772"/>
                  <a:pt x="2519636" y="5256545"/>
                </a:cubicBezTo>
                <a:cubicBezTo>
                  <a:pt x="2560805" y="5243446"/>
                  <a:pt x="2540222" y="5207890"/>
                  <a:pt x="2534607" y="5177949"/>
                </a:cubicBezTo>
                <a:cubicBezTo>
                  <a:pt x="2553320" y="5168593"/>
                  <a:pt x="2575776" y="5159235"/>
                  <a:pt x="2555193" y="5127425"/>
                </a:cubicBezTo>
                <a:close/>
                <a:moveTo>
                  <a:pt x="1508889" y="5035261"/>
                </a:moveTo>
                <a:cubicBezTo>
                  <a:pt x="1498362" y="5036197"/>
                  <a:pt x="1487602" y="5041342"/>
                  <a:pt x="1479181" y="5046957"/>
                </a:cubicBezTo>
                <a:cubicBezTo>
                  <a:pt x="1471695" y="5052572"/>
                  <a:pt x="1479181" y="5076898"/>
                  <a:pt x="1481053" y="5093741"/>
                </a:cubicBezTo>
                <a:cubicBezTo>
                  <a:pt x="1482923" y="5103096"/>
                  <a:pt x="1492281" y="5114324"/>
                  <a:pt x="1490409" y="5121810"/>
                </a:cubicBezTo>
                <a:cubicBezTo>
                  <a:pt x="1482923" y="5149880"/>
                  <a:pt x="1497895" y="5151751"/>
                  <a:pt x="1522222" y="5144265"/>
                </a:cubicBezTo>
                <a:cubicBezTo>
                  <a:pt x="1535321" y="5149880"/>
                  <a:pt x="1548420" y="5159235"/>
                  <a:pt x="1563392" y="5161109"/>
                </a:cubicBezTo>
                <a:cubicBezTo>
                  <a:pt x="1569005" y="5162978"/>
                  <a:pt x="1585847" y="5148008"/>
                  <a:pt x="1585847" y="5148008"/>
                </a:cubicBezTo>
                <a:cubicBezTo>
                  <a:pt x="1570877" y="5114324"/>
                  <a:pt x="1555906" y="5078770"/>
                  <a:pt x="1537192" y="5048829"/>
                </a:cubicBezTo>
                <a:cubicBezTo>
                  <a:pt x="1529708" y="5037601"/>
                  <a:pt x="1519415" y="5034326"/>
                  <a:pt x="1508889" y="5035261"/>
                </a:cubicBezTo>
                <a:close/>
                <a:moveTo>
                  <a:pt x="2325018" y="4968361"/>
                </a:moveTo>
                <a:cubicBezTo>
                  <a:pt x="2283849" y="4970233"/>
                  <a:pt x="2267009" y="5003917"/>
                  <a:pt x="2289464" y="5035728"/>
                </a:cubicBezTo>
                <a:cubicBezTo>
                  <a:pt x="2300692" y="5052572"/>
                  <a:pt x="2304435" y="5065669"/>
                  <a:pt x="2281980" y="5075027"/>
                </a:cubicBezTo>
                <a:cubicBezTo>
                  <a:pt x="2270751" y="5080640"/>
                  <a:pt x="2261394" y="5089998"/>
                  <a:pt x="2250165" y="5095610"/>
                </a:cubicBezTo>
                <a:cubicBezTo>
                  <a:pt x="2231453" y="5106839"/>
                  <a:pt x="2222098" y="5153623"/>
                  <a:pt x="2235195" y="5170464"/>
                </a:cubicBezTo>
                <a:cubicBezTo>
                  <a:pt x="2253908" y="5191050"/>
                  <a:pt x="2272622" y="5211633"/>
                  <a:pt x="2287592" y="5228476"/>
                </a:cubicBezTo>
                <a:cubicBezTo>
                  <a:pt x="2308178" y="5217248"/>
                  <a:pt x="2326891" y="5206020"/>
                  <a:pt x="2345604" y="5198534"/>
                </a:cubicBezTo>
                <a:cubicBezTo>
                  <a:pt x="2364317" y="5191050"/>
                  <a:pt x="2368060" y="5183564"/>
                  <a:pt x="2351218" y="5168593"/>
                </a:cubicBezTo>
                <a:cubicBezTo>
                  <a:pt x="2343732" y="5161109"/>
                  <a:pt x="2343732" y="5148008"/>
                  <a:pt x="2341862" y="5136780"/>
                </a:cubicBezTo>
                <a:cubicBezTo>
                  <a:pt x="2339989" y="5125553"/>
                  <a:pt x="2343732" y="5114324"/>
                  <a:pt x="2341862" y="5103096"/>
                </a:cubicBezTo>
                <a:cubicBezTo>
                  <a:pt x="2338119" y="5075027"/>
                  <a:pt x="2349347" y="5041343"/>
                  <a:pt x="2313791" y="5024500"/>
                </a:cubicBezTo>
                <a:cubicBezTo>
                  <a:pt x="2311921" y="5024500"/>
                  <a:pt x="2315663" y="5011402"/>
                  <a:pt x="2317533" y="5003917"/>
                </a:cubicBezTo>
                <a:cubicBezTo>
                  <a:pt x="2319406" y="4992690"/>
                  <a:pt x="2321276" y="4981461"/>
                  <a:pt x="2325018" y="4968361"/>
                </a:cubicBezTo>
                <a:close/>
                <a:moveTo>
                  <a:pt x="2517766" y="4859824"/>
                </a:moveTo>
                <a:cubicBezTo>
                  <a:pt x="2499053" y="4861696"/>
                  <a:pt x="2482210" y="4887895"/>
                  <a:pt x="2465369" y="4902865"/>
                </a:cubicBezTo>
                <a:cubicBezTo>
                  <a:pt x="2467239" y="4906608"/>
                  <a:pt x="2469111" y="4908479"/>
                  <a:pt x="2470982" y="4912221"/>
                </a:cubicBezTo>
                <a:cubicBezTo>
                  <a:pt x="2517766" y="4889766"/>
                  <a:pt x="2519636" y="4927191"/>
                  <a:pt x="2530864" y="4962749"/>
                </a:cubicBezTo>
                <a:cubicBezTo>
                  <a:pt x="2547707" y="4934677"/>
                  <a:pt x="2570163" y="4914094"/>
                  <a:pt x="2570163" y="4893508"/>
                </a:cubicBezTo>
                <a:cubicBezTo>
                  <a:pt x="2570163" y="4882280"/>
                  <a:pt x="2534607" y="4857954"/>
                  <a:pt x="2517766" y="4859824"/>
                </a:cubicBezTo>
                <a:close/>
                <a:moveTo>
                  <a:pt x="1853445" y="4844854"/>
                </a:moveTo>
                <a:cubicBezTo>
                  <a:pt x="1840348" y="4871052"/>
                  <a:pt x="1834732" y="4886023"/>
                  <a:pt x="1827247" y="4900993"/>
                </a:cubicBezTo>
                <a:cubicBezTo>
                  <a:pt x="1829119" y="4904736"/>
                  <a:pt x="1830990" y="4908479"/>
                  <a:pt x="1832862" y="4910351"/>
                </a:cubicBezTo>
                <a:cubicBezTo>
                  <a:pt x="1847832" y="4902865"/>
                  <a:pt x="1862803" y="4895380"/>
                  <a:pt x="1877774" y="4887895"/>
                </a:cubicBezTo>
                <a:cubicBezTo>
                  <a:pt x="1870289" y="4876667"/>
                  <a:pt x="1864674" y="4863567"/>
                  <a:pt x="1853445" y="4844854"/>
                </a:cubicBezTo>
                <a:close/>
                <a:moveTo>
                  <a:pt x="2759165" y="4828012"/>
                </a:moveTo>
                <a:cubicBezTo>
                  <a:pt x="2751680" y="4828012"/>
                  <a:pt x="2736710" y="4833626"/>
                  <a:pt x="2734839" y="4839241"/>
                </a:cubicBezTo>
                <a:cubicBezTo>
                  <a:pt x="2729224" y="4856081"/>
                  <a:pt x="2729224" y="4874795"/>
                  <a:pt x="2723612" y="4900993"/>
                </a:cubicBezTo>
                <a:cubicBezTo>
                  <a:pt x="2744195" y="4891638"/>
                  <a:pt x="2759165" y="4889766"/>
                  <a:pt x="2766651" y="4880410"/>
                </a:cubicBezTo>
                <a:cubicBezTo>
                  <a:pt x="2774136" y="4871052"/>
                  <a:pt x="2774136" y="4854212"/>
                  <a:pt x="2774136" y="4841111"/>
                </a:cubicBezTo>
                <a:cubicBezTo>
                  <a:pt x="2774136" y="4835498"/>
                  <a:pt x="2762908" y="4828012"/>
                  <a:pt x="2759165" y="4828012"/>
                </a:cubicBezTo>
                <a:close/>
                <a:moveTo>
                  <a:pt x="2306306" y="4768130"/>
                </a:moveTo>
                <a:cubicBezTo>
                  <a:pt x="2317533" y="4786844"/>
                  <a:pt x="2328761" y="4801814"/>
                  <a:pt x="2343732" y="4826140"/>
                </a:cubicBezTo>
                <a:cubicBezTo>
                  <a:pt x="2345604" y="4773743"/>
                  <a:pt x="2341862" y="4770001"/>
                  <a:pt x="2306306" y="4768130"/>
                </a:cubicBezTo>
                <a:close/>
                <a:moveTo>
                  <a:pt x="2528994" y="4702633"/>
                </a:moveTo>
                <a:cubicBezTo>
                  <a:pt x="2523379" y="4721346"/>
                  <a:pt x="2517766" y="4738189"/>
                  <a:pt x="2512151" y="4756903"/>
                </a:cubicBezTo>
                <a:cubicBezTo>
                  <a:pt x="2517766" y="4758772"/>
                  <a:pt x="2523379" y="4758772"/>
                  <a:pt x="2528994" y="4760645"/>
                </a:cubicBezTo>
                <a:cubicBezTo>
                  <a:pt x="2532736" y="4741932"/>
                  <a:pt x="2536479" y="4723219"/>
                  <a:pt x="2538350" y="4704505"/>
                </a:cubicBezTo>
                <a:cubicBezTo>
                  <a:pt x="2534607" y="4704505"/>
                  <a:pt x="2532736" y="4702633"/>
                  <a:pt x="2528994" y="4702633"/>
                </a:cubicBezTo>
                <a:close/>
                <a:moveTo>
                  <a:pt x="3045479" y="4685792"/>
                </a:moveTo>
                <a:cubicBezTo>
                  <a:pt x="3017408" y="4683920"/>
                  <a:pt x="2989339" y="4697020"/>
                  <a:pt x="2961268" y="4704505"/>
                </a:cubicBezTo>
                <a:cubicBezTo>
                  <a:pt x="2959398" y="4704505"/>
                  <a:pt x="2957526" y="4711991"/>
                  <a:pt x="2959398" y="4713861"/>
                </a:cubicBezTo>
                <a:cubicBezTo>
                  <a:pt x="2985597" y="4741932"/>
                  <a:pt x="2968753" y="4760645"/>
                  <a:pt x="2948170" y="4781229"/>
                </a:cubicBezTo>
                <a:cubicBezTo>
                  <a:pt x="2944427" y="4784972"/>
                  <a:pt x="2946298" y="4796199"/>
                  <a:pt x="2950041" y="4801814"/>
                </a:cubicBezTo>
                <a:cubicBezTo>
                  <a:pt x="2968753" y="4850469"/>
                  <a:pt x="2946298" y="4893508"/>
                  <a:pt x="2936942" y="4938420"/>
                </a:cubicBezTo>
                <a:cubicBezTo>
                  <a:pt x="2886416" y="4932806"/>
                  <a:pt x="2884545" y="4936549"/>
                  <a:pt x="2890159" y="4987075"/>
                </a:cubicBezTo>
                <a:cubicBezTo>
                  <a:pt x="2890159" y="4994559"/>
                  <a:pt x="2884545" y="5003917"/>
                  <a:pt x="2878930" y="5009530"/>
                </a:cubicBezTo>
                <a:cubicBezTo>
                  <a:pt x="2869574" y="5022631"/>
                  <a:pt x="2858347" y="5031986"/>
                  <a:pt x="2848989" y="5041343"/>
                </a:cubicBezTo>
                <a:cubicBezTo>
                  <a:pt x="2852732" y="5046957"/>
                  <a:pt x="2856475" y="5050699"/>
                  <a:pt x="2858347" y="5056314"/>
                </a:cubicBezTo>
                <a:cubicBezTo>
                  <a:pt x="2882673" y="5041343"/>
                  <a:pt x="2914486" y="5050699"/>
                  <a:pt x="2931327" y="5018888"/>
                </a:cubicBezTo>
                <a:cubicBezTo>
                  <a:pt x="2950041" y="4983332"/>
                  <a:pt x="2965011" y="4947777"/>
                  <a:pt x="2983724" y="4912221"/>
                </a:cubicBezTo>
                <a:cubicBezTo>
                  <a:pt x="3009923" y="4861696"/>
                  <a:pt x="3039864" y="4814913"/>
                  <a:pt x="3066062" y="4764387"/>
                </a:cubicBezTo>
                <a:cubicBezTo>
                  <a:pt x="3079163" y="4741932"/>
                  <a:pt x="3066062" y="4687662"/>
                  <a:pt x="3045479" y="4685792"/>
                </a:cubicBezTo>
                <a:close/>
                <a:moveTo>
                  <a:pt x="2810159" y="4682049"/>
                </a:moveTo>
                <a:cubicBezTo>
                  <a:pt x="2799399" y="4682049"/>
                  <a:pt x="2787236" y="4682985"/>
                  <a:pt x="2777879" y="4682050"/>
                </a:cubicBezTo>
                <a:cubicBezTo>
                  <a:pt x="2776008" y="4685792"/>
                  <a:pt x="2774136" y="4687662"/>
                  <a:pt x="2772266" y="4691405"/>
                </a:cubicBezTo>
                <a:cubicBezTo>
                  <a:pt x="2790979" y="4713861"/>
                  <a:pt x="2809692" y="4738189"/>
                  <a:pt x="2830276" y="4760645"/>
                </a:cubicBezTo>
                <a:cubicBezTo>
                  <a:pt x="2834018" y="4758772"/>
                  <a:pt x="2839633" y="4758772"/>
                  <a:pt x="2843376" y="4756903"/>
                </a:cubicBezTo>
                <a:cubicBezTo>
                  <a:pt x="2841504" y="4734446"/>
                  <a:pt x="2843376" y="4706376"/>
                  <a:pt x="2834018" y="4687662"/>
                </a:cubicBezTo>
                <a:cubicBezTo>
                  <a:pt x="2830276" y="4682985"/>
                  <a:pt x="2820920" y="4682050"/>
                  <a:pt x="2810159" y="4682049"/>
                </a:cubicBezTo>
                <a:close/>
                <a:moveTo>
                  <a:pt x="2874486" y="4665910"/>
                </a:moveTo>
                <a:cubicBezTo>
                  <a:pt x="2868638" y="4666611"/>
                  <a:pt x="2863959" y="4668014"/>
                  <a:pt x="2863959" y="4668949"/>
                </a:cubicBezTo>
                <a:cubicBezTo>
                  <a:pt x="2862090" y="4687662"/>
                  <a:pt x="2862090" y="4706376"/>
                  <a:pt x="2863959" y="4725089"/>
                </a:cubicBezTo>
                <a:cubicBezTo>
                  <a:pt x="2863959" y="4730704"/>
                  <a:pt x="2878930" y="4740060"/>
                  <a:pt x="2880803" y="4738189"/>
                </a:cubicBezTo>
                <a:cubicBezTo>
                  <a:pt x="2893900" y="4732574"/>
                  <a:pt x="2907001" y="4723219"/>
                  <a:pt x="2916357" y="4713861"/>
                </a:cubicBezTo>
                <a:cubicBezTo>
                  <a:pt x="2923841" y="4708248"/>
                  <a:pt x="2923841" y="4697020"/>
                  <a:pt x="2925715" y="4691405"/>
                </a:cubicBezTo>
                <a:cubicBezTo>
                  <a:pt x="2912614" y="4680177"/>
                  <a:pt x="2903258" y="4670821"/>
                  <a:pt x="2892031" y="4667079"/>
                </a:cubicBezTo>
                <a:cubicBezTo>
                  <a:pt x="2887352" y="4665207"/>
                  <a:pt x="2880333" y="4665207"/>
                  <a:pt x="2874486" y="4665910"/>
                </a:cubicBezTo>
                <a:close/>
                <a:moveTo>
                  <a:pt x="3092260" y="4665206"/>
                </a:moveTo>
                <a:cubicBezTo>
                  <a:pt x="3088519" y="4667079"/>
                  <a:pt x="3084776" y="4667079"/>
                  <a:pt x="3081033" y="4668949"/>
                </a:cubicBezTo>
                <a:cubicBezTo>
                  <a:pt x="3084776" y="4683920"/>
                  <a:pt x="3086648" y="4698890"/>
                  <a:pt x="3094133" y="4711991"/>
                </a:cubicBezTo>
                <a:cubicBezTo>
                  <a:pt x="3097875" y="4717604"/>
                  <a:pt x="3116589" y="4710118"/>
                  <a:pt x="3129687" y="4706376"/>
                </a:cubicBezTo>
                <a:cubicBezTo>
                  <a:pt x="3129687" y="4702633"/>
                  <a:pt x="3127817" y="4698890"/>
                  <a:pt x="3127817" y="4693277"/>
                </a:cubicBezTo>
                <a:cubicBezTo>
                  <a:pt x="3116589" y="4683920"/>
                  <a:pt x="3103489" y="4674564"/>
                  <a:pt x="3092260" y="4665206"/>
                </a:cubicBezTo>
                <a:close/>
                <a:moveTo>
                  <a:pt x="2212740" y="4659593"/>
                </a:moveTo>
                <a:cubicBezTo>
                  <a:pt x="2205254" y="4659593"/>
                  <a:pt x="2188413" y="4672692"/>
                  <a:pt x="2190283" y="4678307"/>
                </a:cubicBezTo>
                <a:cubicBezTo>
                  <a:pt x="2194026" y="4698890"/>
                  <a:pt x="2197769" y="4723219"/>
                  <a:pt x="2212740" y="4736317"/>
                </a:cubicBezTo>
                <a:cubicBezTo>
                  <a:pt x="2261394" y="4786844"/>
                  <a:pt x="2257651" y="4820528"/>
                  <a:pt x="2194026" y="4844854"/>
                </a:cubicBezTo>
                <a:cubicBezTo>
                  <a:pt x="2175313" y="4852339"/>
                  <a:pt x="2165957" y="4867309"/>
                  <a:pt x="2184671" y="4878538"/>
                </a:cubicBezTo>
                <a:cubicBezTo>
                  <a:pt x="2210869" y="4893508"/>
                  <a:pt x="2203384" y="4912221"/>
                  <a:pt x="2199641" y="4930934"/>
                </a:cubicBezTo>
                <a:cubicBezTo>
                  <a:pt x="2199641" y="4949648"/>
                  <a:pt x="2192156" y="4962749"/>
                  <a:pt x="2188413" y="4977719"/>
                </a:cubicBezTo>
                <a:cubicBezTo>
                  <a:pt x="2192156" y="4981461"/>
                  <a:pt x="2195898" y="4985204"/>
                  <a:pt x="2197769" y="4988947"/>
                </a:cubicBezTo>
                <a:cubicBezTo>
                  <a:pt x="2214612" y="4979589"/>
                  <a:pt x="2233325" y="4970233"/>
                  <a:pt x="2248296" y="4959006"/>
                </a:cubicBezTo>
                <a:cubicBezTo>
                  <a:pt x="2265136" y="4945905"/>
                  <a:pt x="2276365" y="4921579"/>
                  <a:pt x="2295077" y="4914094"/>
                </a:cubicBezTo>
                <a:cubicBezTo>
                  <a:pt x="2313791" y="4904736"/>
                  <a:pt x="2315663" y="4899123"/>
                  <a:pt x="2310048" y="4882280"/>
                </a:cubicBezTo>
                <a:cubicBezTo>
                  <a:pt x="2287592" y="4814913"/>
                  <a:pt x="2267009" y="4745675"/>
                  <a:pt x="2242681" y="4678307"/>
                </a:cubicBezTo>
                <a:cubicBezTo>
                  <a:pt x="2238938" y="4668949"/>
                  <a:pt x="2223967" y="4661464"/>
                  <a:pt x="2212740" y="4659593"/>
                </a:cubicBezTo>
                <a:close/>
                <a:moveTo>
                  <a:pt x="2674957" y="4642751"/>
                </a:moveTo>
                <a:cubicBezTo>
                  <a:pt x="2658114" y="4644623"/>
                  <a:pt x="2641273" y="4648366"/>
                  <a:pt x="2616945" y="4652109"/>
                </a:cubicBezTo>
                <a:cubicBezTo>
                  <a:pt x="2622560" y="4663336"/>
                  <a:pt x="2628173" y="4670821"/>
                  <a:pt x="2633787" y="4680177"/>
                </a:cubicBezTo>
                <a:cubicBezTo>
                  <a:pt x="2648759" y="4670821"/>
                  <a:pt x="2663729" y="4659593"/>
                  <a:pt x="2678700" y="4650236"/>
                </a:cubicBezTo>
                <a:cubicBezTo>
                  <a:pt x="2676828" y="4648366"/>
                  <a:pt x="2674957" y="4644623"/>
                  <a:pt x="2674957" y="4642751"/>
                </a:cubicBezTo>
                <a:close/>
                <a:moveTo>
                  <a:pt x="2454141" y="4586612"/>
                </a:moveTo>
                <a:cubicBezTo>
                  <a:pt x="2450399" y="4584741"/>
                  <a:pt x="2442913" y="4590353"/>
                  <a:pt x="2435428" y="4592226"/>
                </a:cubicBezTo>
                <a:cubicBezTo>
                  <a:pt x="2439170" y="4599711"/>
                  <a:pt x="2444784" y="4607197"/>
                  <a:pt x="2448526" y="4614682"/>
                </a:cubicBezTo>
                <a:cubicBezTo>
                  <a:pt x="2452268" y="4627780"/>
                  <a:pt x="2456011" y="4640880"/>
                  <a:pt x="2457883" y="4653978"/>
                </a:cubicBezTo>
                <a:cubicBezTo>
                  <a:pt x="2461626" y="4680177"/>
                  <a:pt x="2463496" y="4706376"/>
                  <a:pt x="2467239" y="4738189"/>
                </a:cubicBezTo>
                <a:cubicBezTo>
                  <a:pt x="2476597" y="4710118"/>
                  <a:pt x="2485952" y="4691405"/>
                  <a:pt x="2493438" y="4674564"/>
                </a:cubicBezTo>
                <a:cubicBezTo>
                  <a:pt x="2487825" y="4650236"/>
                  <a:pt x="2485952" y="4631523"/>
                  <a:pt x="2478467" y="4612810"/>
                </a:cubicBezTo>
                <a:cubicBezTo>
                  <a:pt x="2474725" y="4601582"/>
                  <a:pt x="2463496" y="4594096"/>
                  <a:pt x="2454141" y="4586612"/>
                </a:cubicBezTo>
                <a:close/>
                <a:moveTo>
                  <a:pt x="2588877" y="4356439"/>
                </a:moveTo>
                <a:cubicBezTo>
                  <a:pt x="2596361" y="4371410"/>
                  <a:pt x="2600104" y="4380766"/>
                  <a:pt x="2605717" y="4391993"/>
                </a:cubicBezTo>
                <a:cubicBezTo>
                  <a:pt x="2618818" y="4384508"/>
                  <a:pt x="2633787" y="4378895"/>
                  <a:pt x="2646887" y="4371410"/>
                </a:cubicBezTo>
                <a:cubicBezTo>
                  <a:pt x="2645016" y="4369538"/>
                  <a:pt x="2645016" y="4365795"/>
                  <a:pt x="2643144" y="4363924"/>
                </a:cubicBezTo>
                <a:cubicBezTo>
                  <a:pt x="2628173" y="4362052"/>
                  <a:pt x="2613203" y="4360182"/>
                  <a:pt x="2588877" y="4356439"/>
                </a:cubicBezTo>
                <a:close/>
                <a:moveTo>
                  <a:pt x="9967499" y="2472017"/>
                </a:moveTo>
                <a:cubicBezTo>
                  <a:pt x="9918846" y="2490730"/>
                  <a:pt x="9873932" y="2507573"/>
                  <a:pt x="9827150" y="2524414"/>
                </a:cubicBezTo>
                <a:cubicBezTo>
                  <a:pt x="9832765" y="2539384"/>
                  <a:pt x="9838378" y="2550612"/>
                  <a:pt x="9845863" y="2569325"/>
                </a:cubicBezTo>
                <a:cubicBezTo>
                  <a:pt x="9864577" y="2556228"/>
                  <a:pt x="9883290" y="2548742"/>
                  <a:pt x="9896388" y="2535641"/>
                </a:cubicBezTo>
                <a:cubicBezTo>
                  <a:pt x="9911358" y="2520670"/>
                  <a:pt x="9918846" y="2494472"/>
                  <a:pt x="9948785" y="2500087"/>
                </a:cubicBezTo>
                <a:cubicBezTo>
                  <a:pt x="9952528" y="2500087"/>
                  <a:pt x="9958143" y="2485117"/>
                  <a:pt x="9967499" y="2472017"/>
                </a:cubicBezTo>
                <a:close/>
                <a:moveTo>
                  <a:pt x="8848448" y="0"/>
                </a:moveTo>
                <a:cubicBezTo>
                  <a:pt x="9187158" y="552040"/>
                  <a:pt x="9527739" y="1098465"/>
                  <a:pt x="9819665" y="1682318"/>
                </a:cubicBezTo>
                <a:cubicBezTo>
                  <a:pt x="9819665" y="1671091"/>
                  <a:pt x="9821535" y="1667348"/>
                  <a:pt x="9819665" y="1663605"/>
                </a:cubicBezTo>
                <a:cubicBezTo>
                  <a:pt x="9819665" y="1657992"/>
                  <a:pt x="9817793" y="1654249"/>
                  <a:pt x="9815922" y="1650506"/>
                </a:cubicBezTo>
                <a:cubicBezTo>
                  <a:pt x="9789724" y="1575654"/>
                  <a:pt x="9761653" y="1502672"/>
                  <a:pt x="9737326" y="1427819"/>
                </a:cubicBezTo>
                <a:cubicBezTo>
                  <a:pt x="9696158" y="1300569"/>
                  <a:pt x="9656861" y="1171449"/>
                  <a:pt x="9617562" y="1044198"/>
                </a:cubicBezTo>
                <a:cubicBezTo>
                  <a:pt x="9598848" y="986186"/>
                  <a:pt x="9580135" y="928176"/>
                  <a:pt x="9557680" y="870164"/>
                </a:cubicBezTo>
                <a:cubicBezTo>
                  <a:pt x="9546452" y="838352"/>
                  <a:pt x="9552065" y="821510"/>
                  <a:pt x="9591364" y="819639"/>
                </a:cubicBezTo>
                <a:cubicBezTo>
                  <a:pt x="9610076" y="870164"/>
                  <a:pt x="9626920" y="924434"/>
                  <a:pt x="9645633" y="976830"/>
                </a:cubicBezTo>
                <a:cubicBezTo>
                  <a:pt x="9688672" y="1098465"/>
                  <a:pt x="9729842" y="1220103"/>
                  <a:pt x="9772882" y="1341737"/>
                </a:cubicBezTo>
                <a:cubicBezTo>
                  <a:pt x="9780366" y="1360451"/>
                  <a:pt x="9793466" y="1377294"/>
                  <a:pt x="9804694" y="1394135"/>
                </a:cubicBezTo>
                <a:cubicBezTo>
                  <a:pt x="9808437" y="1399750"/>
                  <a:pt x="9810309" y="1405363"/>
                  <a:pt x="9810309" y="1410978"/>
                </a:cubicBezTo>
                <a:cubicBezTo>
                  <a:pt x="9819665" y="1515771"/>
                  <a:pt x="9870192" y="1607466"/>
                  <a:pt x="9902002" y="1704775"/>
                </a:cubicBezTo>
                <a:cubicBezTo>
                  <a:pt x="9952528" y="1858223"/>
                  <a:pt x="10006798" y="2011672"/>
                  <a:pt x="10062937" y="2163249"/>
                </a:cubicBezTo>
                <a:cubicBezTo>
                  <a:pt x="10079777" y="2210032"/>
                  <a:pt x="10100363" y="2254944"/>
                  <a:pt x="10120947" y="2299855"/>
                </a:cubicBezTo>
                <a:cubicBezTo>
                  <a:pt x="10126562" y="2312955"/>
                  <a:pt x="10145275" y="2320441"/>
                  <a:pt x="10156503" y="2331668"/>
                </a:cubicBezTo>
                <a:cubicBezTo>
                  <a:pt x="10158373" y="2329796"/>
                  <a:pt x="10162118" y="2327925"/>
                  <a:pt x="10163988" y="2324183"/>
                </a:cubicBezTo>
                <a:cubicBezTo>
                  <a:pt x="10167731" y="2337281"/>
                  <a:pt x="10171474" y="2352251"/>
                  <a:pt x="10177086" y="2367222"/>
                </a:cubicBezTo>
                <a:cubicBezTo>
                  <a:pt x="10180831" y="2355995"/>
                  <a:pt x="10184573" y="2346639"/>
                  <a:pt x="10186444" y="2337281"/>
                </a:cubicBezTo>
                <a:cubicBezTo>
                  <a:pt x="10192057" y="2376580"/>
                  <a:pt x="10212642" y="2389679"/>
                  <a:pt x="10250069" y="2397163"/>
                </a:cubicBezTo>
                <a:cubicBezTo>
                  <a:pt x="10326792" y="2412134"/>
                  <a:pt x="10401645" y="2432719"/>
                  <a:pt x="10478371" y="2453303"/>
                </a:cubicBezTo>
                <a:cubicBezTo>
                  <a:pt x="10523282" y="2464531"/>
                  <a:pt x="10568194" y="2477631"/>
                  <a:pt x="10613105" y="2490730"/>
                </a:cubicBezTo>
                <a:cubicBezTo>
                  <a:pt x="10624333" y="2494472"/>
                  <a:pt x="10633691" y="2503830"/>
                  <a:pt x="10643047" y="2511315"/>
                </a:cubicBezTo>
                <a:cubicBezTo>
                  <a:pt x="10676731" y="2541256"/>
                  <a:pt x="10710415" y="2573068"/>
                  <a:pt x="10744098" y="2603009"/>
                </a:cubicBezTo>
                <a:cubicBezTo>
                  <a:pt x="10766554" y="2623595"/>
                  <a:pt x="10762811" y="2644178"/>
                  <a:pt x="10732870" y="2662891"/>
                </a:cubicBezTo>
                <a:cubicBezTo>
                  <a:pt x="10714156" y="2675992"/>
                  <a:pt x="10693573" y="2689089"/>
                  <a:pt x="10672988" y="2702190"/>
                </a:cubicBezTo>
                <a:cubicBezTo>
                  <a:pt x="10674860" y="2705933"/>
                  <a:pt x="10676731" y="2707803"/>
                  <a:pt x="10676731" y="2707803"/>
                </a:cubicBezTo>
                <a:cubicBezTo>
                  <a:pt x="10751583" y="2705933"/>
                  <a:pt x="10759068" y="2709676"/>
                  <a:pt x="10781525" y="2788271"/>
                </a:cubicBezTo>
                <a:cubicBezTo>
                  <a:pt x="10789009" y="2816340"/>
                  <a:pt x="10803980" y="2833183"/>
                  <a:pt x="10832049" y="2840668"/>
                </a:cubicBezTo>
                <a:cubicBezTo>
                  <a:pt x="10854508" y="2846281"/>
                  <a:pt x="10876963" y="2859382"/>
                  <a:pt x="10899419" y="2864995"/>
                </a:cubicBezTo>
                <a:cubicBezTo>
                  <a:pt x="10912517" y="2868737"/>
                  <a:pt x="10929360" y="2863124"/>
                  <a:pt x="10944329" y="2859382"/>
                </a:cubicBezTo>
                <a:cubicBezTo>
                  <a:pt x="10989243" y="2881837"/>
                  <a:pt x="10998598" y="2909906"/>
                  <a:pt x="10992984" y="2962303"/>
                </a:cubicBezTo>
                <a:cubicBezTo>
                  <a:pt x="10987369" y="3005344"/>
                  <a:pt x="10994855" y="3050256"/>
                  <a:pt x="10985500" y="3093296"/>
                </a:cubicBezTo>
                <a:cubicBezTo>
                  <a:pt x="10968657" y="3173763"/>
                  <a:pt x="10946201" y="3252359"/>
                  <a:pt x="10921872" y="3329083"/>
                </a:cubicBezTo>
                <a:cubicBezTo>
                  <a:pt x="10914390" y="3351538"/>
                  <a:pt x="10895676" y="3372123"/>
                  <a:pt x="10880706" y="3396450"/>
                </a:cubicBezTo>
                <a:cubicBezTo>
                  <a:pt x="10903160" y="3415163"/>
                  <a:pt x="10933102" y="3433876"/>
                  <a:pt x="10953686" y="3460075"/>
                </a:cubicBezTo>
                <a:cubicBezTo>
                  <a:pt x="10963042" y="3471302"/>
                  <a:pt x="10957428" y="3501243"/>
                  <a:pt x="10948073" y="3516214"/>
                </a:cubicBezTo>
                <a:cubicBezTo>
                  <a:pt x="10923745" y="3557384"/>
                  <a:pt x="10914390" y="3600425"/>
                  <a:pt x="10910647" y="3645336"/>
                </a:cubicBezTo>
                <a:cubicBezTo>
                  <a:pt x="10901289" y="3737030"/>
                  <a:pt x="10890061" y="3828726"/>
                  <a:pt x="10878834" y="3918549"/>
                </a:cubicBezTo>
                <a:cubicBezTo>
                  <a:pt x="10876963" y="3939134"/>
                  <a:pt x="10875091" y="3959719"/>
                  <a:pt x="10873220" y="3978432"/>
                </a:cubicBezTo>
                <a:cubicBezTo>
                  <a:pt x="10867605" y="4053285"/>
                  <a:pt x="10813335" y="4096325"/>
                  <a:pt x="10764683" y="4141237"/>
                </a:cubicBezTo>
                <a:cubicBezTo>
                  <a:pt x="10699186" y="4201119"/>
                  <a:pt x="10620590" y="4195505"/>
                  <a:pt x="10540125" y="4184277"/>
                </a:cubicBezTo>
                <a:cubicBezTo>
                  <a:pt x="10513924" y="4180534"/>
                  <a:pt x="10485855" y="4182405"/>
                  <a:pt x="10459657" y="4186148"/>
                </a:cubicBezTo>
                <a:cubicBezTo>
                  <a:pt x="10349250" y="4197376"/>
                  <a:pt x="10240714" y="4195505"/>
                  <a:pt x="10149017" y="4118780"/>
                </a:cubicBezTo>
                <a:cubicBezTo>
                  <a:pt x="10175217" y="4146852"/>
                  <a:pt x="10171474" y="4199248"/>
                  <a:pt x="10223870" y="4210476"/>
                </a:cubicBezTo>
                <a:cubicBezTo>
                  <a:pt x="10235099" y="4212347"/>
                  <a:pt x="10242583" y="4231060"/>
                  <a:pt x="10250069" y="4242288"/>
                </a:cubicBezTo>
                <a:cubicBezTo>
                  <a:pt x="10265040" y="4270359"/>
                  <a:pt x="10276267" y="4300300"/>
                  <a:pt x="10293110" y="4333983"/>
                </a:cubicBezTo>
                <a:cubicBezTo>
                  <a:pt x="10246326" y="4339597"/>
                  <a:pt x="10244455" y="4363924"/>
                  <a:pt x="10248196" y="4397608"/>
                </a:cubicBezTo>
                <a:cubicBezTo>
                  <a:pt x="10250069" y="4420065"/>
                  <a:pt x="10236971" y="4446263"/>
                  <a:pt x="10229484" y="4468719"/>
                </a:cubicBezTo>
                <a:cubicBezTo>
                  <a:pt x="10222000" y="4489302"/>
                  <a:pt x="10208899" y="4509888"/>
                  <a:pt x="10201415" y="4530471"/>
                </a:cubicBezTo>
                <a:cubicBezTo>
                  <a:pt x="10188316" y="4567898"/>
                  <a:pt x="10171474" y="4605324"/>
                  <a:pt x="10207030" y="4642751"/>
                </a:cubicBezTo>
                <a:cubicBezTo>
                  <a:pt x="10238841" y="4648366"/>
                  <a:pt x="10276267" y="4653978"/>
                  <a:pt x="10311824" y="4659593"/>
                </a:cubicBezTo>
                <a:cubicBezTo>
                  <a:pt x="10317436" y="4678307"/>
                  <a:pt x="10323050" y="4693277"/>
                  <a:pt x="10326792" y="4708248"/>
                </a:cubicBezTo>
                <a:cubicBezTo>
                  <a:pt x="10300596" y="4661464"/>
                  <a:pt x="10259426" y="4653978"/>
                  <a:pt x="10220128" y="4655850"/>
                </a:cubicBezTo>
                <a:cubicBezTo>
                  <a:pt x="10227613" y="4706376"/>
                  <a:pt x="10235099" y="4756903"/>
                  <a:pt x="10242583" y="4807427"/>
                </a:cubicBezTo>
                <a:cubicBezTo>
                  <a:pt x="10244455" y="4813042"/>
                  <a:pt x="10250069" y="4820528"/>
                  <a:pt x="10255684" y="4824271"/>
                </a:cubicBezTo>
                <a:cubicBezTo>
                  <a:pt x="10351120" y="4906608"/>
                  <a:pt x="10375449" y="5003917"/>
                  <a:pt x="10324922" y="5116197"/>
                </a:cubicBezTo>
                <a:cubicBezTo>
                  <a:pt x="10321179" y="5125553"/>
                  <a:pt x="10319308" y="5140523"/>
                  <a:pt x="10323050" y="5149880"/>
                </a:cubicBezTo>
                <a:cubicBezTo>
                  <a:pt x="10336150" y="5181692"/>
                  <a:pt x="10330537" y="5206020"/>
                  <a:pt x="10302466" y="5224733"/>
                </a:cubicBezTo>
                <a:cubicBezTo>
                  <a:pt x="10308079" y="5250932"/>
                  <a:pt x="10315566" y="5265903"/>
                  <a:pt x="10347377" y="5273387"/>
                </a:cubicBezTo>
                <a:cubicBezTo>
                  <a:pt x="10384804" y="5282743"/>
                  <a:pt x="10431588" y="5293972"/>
                  <a:pt x="10440944" y="5344498"/>
                </a:cubicBezTo>
                <a:cubicBezTo>
                  <a:pt x="10442816" y="5350111"/>
                  <a:pt x="10457785" y="5355726"/>
                  <a:pt x="10467142" y="5357596"/>
                </a:cubicBezTo>
                <a:cubicBezTo>
                  <a:pt x="10515796" y="5370696"/>
                  <a:pt x="10530767" y="5393152"/>
                  <a:pt x="10517669" y="5441806"/>
                </a:cubicBezTo>
                <a:cubicBezTo>
                  <a:pt x="10510181" y="5473618"/>
                  <a:pt x="10510181" y="5496074"/>
                  <a:pt x="10549480" y="5509174"/>
                </a:cubicBezTo>
                <a:cubicBezTo>
                  <a:pt x="10568194" y="5514787"/>
                  <a:pt x="10579421" y="5542858"/>
                  <a:pt x="10594392" y="5557829"/>
                </a:cubicBezTo>
                <a:cubicBezTo>
                  <a:pt x="10601878" y="5565314"/>
                  <a:pt x="10611235" y="5572799"/>
                  <a:pt x="10620590" y="5572799"/>
                </a:cubicBezTo>
                <a:cubicBezTo>
                  <a:pt x="10659888" y="5578412"/>
                  <a:pt x="10699186" y="5578412"/>
                  <a:pt x="10738483" y="5584027"/>
                </a:cubicBezTo>
                <a:cubicBezTo>
                  <a:pt x="10781525" y="5591513"/>
                  <a:pt x="10800238" y="5574669"/>
                  <a:pt x="10790880" y="5535372"/>
                </a:cubicBezTo>
                <a:cubicBezTo>
                  <a:pt x="10805853" y="5520402"/>
                  <a:pt x="10818950" y="5511044"/>
                  <a:pt x="10830179" y="5496074"/>
                </a:cubicBezTo>
                <a:cubicBezTo>
                  <a:pt x="10850762" y="5468006"/>
                  <a:pt x="10869476" y="5441806"/>
                  <a:pt x="10905032" y="5432450"/>
                </a:cubicBezTo>
                <a:cubicBezTo>
                  <a:pt x="10916259" y="5428707"/>
                  <a:pt x="10927487" y="5413736"/>
                  <a:pt x="10931230" y="5402507"/>
                </a:cubicBezTo>
                <a:cubicBezTo>
                  <a:pt x="10951816" y="5357596"/>
                  <a:pt x="10979885" y="5351983"/>
                  <a:pt x="11022927" y="5372566"/>
                </a:cubicBezTo>
                <a:cubicBezTo>
                  <a:pt x="11056608" y="5389410"/>
                  <a:pt x="11071579" y="5415608"/>
                  <a:pt x="11079066" y="5447420"/>
                </a:cubicBezTo>
                <a:cubicBezTo>
                  <a:pt x="11095906" y="5432450"/>
                  <a:pt x="11110877" y="5419351"/>
                  <a:pt x="11125847" y="5404380"/>
                </a:cubicBezTo>
                <a:cubicBezTo>
                  <a:pt x="11127718" y="5406250"/>
                  <a:pt x="11131461" y="5409993"/>
                  <a:pt x="11133333" y="5411865"/>
                </a:cubicBezTo>
                <a:cubicBezTo>
                  <a:pt x="11137076" y="5396895"/>
                  <a:pt x="11142691" y="5380052"/>
                  <a:pt x="11146432" y="5363211"/>
                </a:cubicBezTo>
                <a:cubicBezTo>
                  <a:pt x="11165145" y="5396895"/>
                  <a:pt x="11183857" y="5430579"/>
                  <a:pt x="11204443" y="5464263"/>
                </a:cubicBezTo>
                <a:cubicBezTo>
                  <a:pt x="11211929" y="5445549"/>
                  <a:pt x="11219413" y="5424964"/>
                  <a:pt x="11228771" y="5400638"/>
                </a:cubicBezTo>
                <a:cubicBezTo>
                  <a:pt x="11236257" y="5402507"/>
                  <a:pt x="11245613" y="5406250"/>
                  <a:pt x="11256840" y="5409993"/>
                </a:cubicBezTo>
                <a:cubicBezTo>
                  <a:pt x="11254970" y="5395023"/>
                  <a:pt x="11254970" y="5381924"/>
                  <a:pt x="11253098" y="5366953"/>
                </a:cubicBezTo>
                <a:cubicBezTo>
                  <a:pt x="11254970" y="5366953"/>
                  <a:pt x="11258710" y="5365081"/>
                  <a:pt x="11260583" y="5365081"/>
                </a:cubicBezTo>
                <a:cubicBezTo>
                  <a:pt x="11268068" y="5385667"/>
                  <a:pt x="11273683" y="5404380"/>
                  <a:pt x="11281167" y="5424964"/>
                </a:cubicBezTo>
                <a:cubicBezTo>
                  <a:pt x="11303624" y="5408122"/>
                  <a:pt x="11326081" y="5391280"/>
                  <a:pt x="11350407" y="5370696"/>
                </a:cubicBezTo>
                <a:cubicBezTo>
                  <a:pt x="11357891" y="5387537"/>
                  <a:pt x="11365377" y="5406250"/>
                  <a:pt x="11374733" y="5432450"/>
                </a:cubicBezTo>
                <a:cubicBezTo>
                  <a:pt x="11369120" y="5402507"/>
                  <a:pt x="11365377" y="5378181"/>
                  <a:pt x="11361634" y="5351983"/>
                </a:cubicBezTo>
                <a:cubicBezTo>
                  <a:pt x="11370990" y="5355726"/>
                  <a:pt x="11376605" y="5359469"/>
                  <a:pt x="11384091" y="5363211"/>
                </a:cubicBezTo>
                <a:cubicBezTo>
                  <a:pt x="11384091" y="5329528"/>
                  <a:pt x="11384091" y="5297713"/>
                  <a:pt x="11384091" y="5265903"/>
                </a:cubicBezTo>
                <a:cubicBezTo>
                  <a:pt x="11385963" y="5264030"/>
                  <a:pt x="11389703" y="5264030"/>
                  <a:pt x="11391575" y="5262160"/>
                </a:cubicBezTo>
                <a:cubicBezTo>
                  <a:pt x="11406546" y="5293972"/>
                  <a:pt x="11421517" y="5323913"/>
                  <a:pt x="11440230" y="5365081"/>
                </a:cubicBezTo>
                <a:cubicBezTo>
                  <a:pt x="11443973" y="5325785"/>
                  <a:pt x="11445843" y="5295844"/>
                  <a:pt x="11447715" y="5265903"/>
                </a:cubicBezTo>
                <a:cubicBezTo>
                  <a:pt x="11449586" y="5265903"/>
                  <a:pt x="11453330" y="5265903"/>
                  <a:pt x="11455201" y="5265903"/>
                </a:cubicBezTo>
                <a:cubicBezTo>
                  <a:pt x="11457073" y="5293972"/>
                  <a:pt x="11460816" y="5322042"/>
                  <a:pt x="11462685" y="5357596"/>
                </a:cubicBezTo>
                <a:cubicBezTo>
                  <a:pt x="11475786" y="5338883"/>
                  <a:pt x="11483270" y="5329528"/>
                  <a:pt x="11488885" y="5320170"/>
                </a:cubicBezTo>
                <a:cubicBezTo>
                  <a:pt x="11496369" y="5359469"/>
                  <a:pt x="11501982" y="5398765"/>
                  <a:pt x="11509470" y="5439934"/>
                </a:cubicBezTo>
                <a:cubicBezTo>
                  <a:pt x="11513212" y="5439934"/>
                  <a:pt x="11516955" y="5439934"/>
                  <a:pt x="11520695" y="5439934"/>
                </a:cubicBezTo>
                <a:cubicBezTo>
                  <a:pt x="11528184" y="5417479"/>
                  <a:pt x="11535668" y="5396895"/>
                  <a:pt x="11543152" y="5370696"/>
                </a:cubicBezTo>
                <a:cubicBezTo>
                  <a:pt x="11546896" y="5400638"/>
                  <a:pt x="11550639" y="5424964"/>
                  <a:pt x="11554382" y="5451162"/>
                </a:cubicBezTo>
                <a:cubicBezTo>
                  <a:pt x="11558122" y="5451162"/>
                  <a:pt x="11561865" y="5451162"/>
                  <a:pt x="11563737" y="5451162"/>
                </a:cubicBezTo>
                <a:cubicBezTo>
                  <a:pt x="11567480" y="5439934"/>
                  <a:pt x="11569352" y="5428707"/>
                  <a:pt x="11573095" y="5419351"/>
                </a:cubicBezTo>
                <a:cubicBezTo>
                  <a:pt x="11574965" y="5419351"/>
                  <a:pt x="11576836" y="5419351"/>
                  <a:pt x="11578708" y="5419351"/>
                </a:cubicBezTo>
                <a:cubicBezTo>
                  <a:pt x="11580578" y="5432450"/>
                  <a:pt x="11582451" y="5443677"/>
                  <a:pt x="11584323" y="5451162"/>
                </a:cubicBezTo>
                <a:cubicBezTo>
                  <a:pt x="11597421" y="5438064"/>
                  <a:pt x="11612392" y="5423094"/>
                  <a:pt x="11631104" y="5402507"/>
                </a:cubicBezTo>
                <a:cubicBezTo>
                  <a:pt x="11632975" y="5430579"/>
                  <a:pt x="11634847" y="5449292"/>
                  <a:pt x="11634847" y="5466132"/>
                </a:cubicBezTo>
                <a:cubicBezTo>
                  <a:pt x="11634847" y="5466132"/>
                  <a:pt x="11636718" y="5466132"/>
                  <a:pt x="11636718" y="5466132"/>
                </a:cubicBezTo>
                <a:cubicBezTo>
                  <a:pt x="11638590" y="5451162"/>
                  <a:pt x="11640462" y="5436191"/>
                  <a:pt x="11642333" y="5413736"/>
                </a:cubicBezTo>
                <a:cubicBezTo>
                  <a:pt x="11651689" y="5428707"/>
                  <a:pt x="11655430" y="5436191"/>
                  <a:pt x="11661045" y="5443677"/>
                </a:cubicBezTo>
                <a:cubicBezTo>
                  <a:pt x="11662919" y="5439934"/>
                  <a:pt x="11664788" y="5438064"/>
                  <a:pt x="11664788" y="5434322"/>
                </a:cubicBezTo>
                <a:cubicBezTo>
                  <a:pt x="11668531" y="5447420"/>
                  <a:pt x="11672274" y="5460520"/>
                  <a:pt x="11677889" y="5481103"/>
                </a:cubicBezTo>
                <a:cubicBezTo>
                  <a:pt x="11681631" y="5468006"/>
                  <a:pt x="11685374" y="5460520"/>
                  <a:pt x="11687245" y="5453035"/>
                </a:cubicBezTo>
                <a:cubicBezTo>
                  <a:pt x="11690988" y="5456777"/>
                  <a:pt x="11694729" y="5462391"/>
                  <a:pt x="11698472" y="5466132"/>
                </a:cubicBezTo>
                <a:cubicBezTo>
                  <a:pt x="11722801" y="5417479"/>
                  <a:pt x="11676016" y="5396895"/>
                  <a:pt x="11657304" y="5363211"/>
                </a:cubicBezTo>
                <a:cubicBezTo>
                  <a:pt x="11664788" y="5365081"/>
                  <a:pt x="11672274" y="5366953"/>
                  <a:pt x="11681631" y="5368824"/>
                </a:cubicBezTo>
                <a:cubicBezTo>
                  <a:pt x="11681631" y="5363211"/>
                  <a:pt x="11681631" y="5357596"/>
                  <a:pt x="11681631" y="5361339"/>
                </a:cubicBezTo>
                <a:cubicBezTo>
                  <a:pt x="11705958" y="5389410"/>
                  <a:pt x="11734028" y="5421221"/>
                  <a:pt x="11763967" y="5454905"/>
                </a:cubicBezTo>
                <a:cubicBezTo>
                  <a:pt x="11773325" y="5445549"/>
                  <a:pt x="11777068" y="5439934"/>
                  <a:pt x="11780811" y="5436191"/>
                </a:cubicBezTo>
                <a:cubicBezTo>
                  <a:pt x="11786424" y="5453035"/>
                  <a:pt x="11792039" y="5468006"/>
                  <a:pt x="11797654" y="5482976"/>
                </a:cubicBezTo>
                <a:cubicBezTo>
                  <a:pt x="11801394" y="5481103"/>
                  <a:pt x="11805137" y="5481103"/>
                  <a:pt x="11810752" y="5479233"/>
                </a:cubicBezTo>
                <a:cubicBezTo>
                  <a:pt x="11801394" y="5430579"/>
                  <a:pt x="11792039" y="5380052"/>
                  <a:pt x="11784553" y="5331397"/>
                </a:cubicBezTo>
                <a:cubicBezTo>
                  <a:pt x="11788296" y="5329528"/>
                  <a:pt x="11792039" y="5329528"/>
                  <a:pt x="11793911" y="5327654"/>
                </a:cubicBezTo>
                <a:cubicBezTo>
                  <a:pt x="11812624" y="5381924"/>
                  <a:pt x="11831338" y="5438064"/>
                  <a:pt x="11848178" y="5492332"/>
                </a:cubicBezTo>
                <a:cubicBezTo>
                  <a:pt x="11851921" y="5492332"/>
                  <a:pt x="11853793" y="5490461"/>
                  <a:pt x="11857533" y="5490461"/>
                </a:cubicBezTo>
                <a:cubicBezTo>
                  <a:pt x="11853793" y="5454905"/>
                  <a:pt x="11850050" y="5419351"/>
                  <a:pt x="11846308" y="5383795"/>
                </a:cubicBezTo>
                <a:cubicBezTo>
                  <a:pt x="11846308" y="5372566"/>
                  <a:pt x="11850050" y="5359469"/>
                  <a:pt x="11851921" y="5348240"/>
                </a:cubicBezTo>
                <a:cubicBezTo>
                  <a:pt x="11859405" y="5357596"/>
                  <a:pt x="11866891" y="5365081"/>
                  <a:pt x="11874377" y="5374439"/>
                </a:cubicBezTo>
                <a:cubicBezTo>
                  <a:pt x="11878119" y="5380052"/>
                  <a:pt x="11879990" y="5387537"/>
                  <a:pt x="11885605" y="5402507"/>
                </a:cubicBezTo>
                <a:cubicBezTo>
                  <a:pt x="11894960" y="5359469"/>
                  <a:pt x="11902447" y="5327654"/>
                  <a:pt x="11883734" y="5293972"/>
                </a:cubicBezTo>
                <a:cubicBezTo>
                  <a:pt x="11866891" y="5262160"/>
                  <a:pt x="11851921" y="5228476"/>
                  <a:pt x="11835079" y="5196662"/>
                </a:cubicBezTo>
                <a:cubicBezTo>
                  <a:pt x="11831338" y="5187307"/>
                  <a:pt x="11827595" y="5176079"/>
                  <a:pt x="11820108" y="5172336"/>
                </a:cubicBezTo>
                <a:cubicBezTo>
                  <a:pt x="11775197" y="5149880"/>
                  <a:pt x="11786424" y="5095610"/>
                  <a:pt x="11758355" y="5065669"/>
                </a:cubicBezTo>
                <a:cubicBezTo>
                  <a:pt x="11756485" y="5063799"/>
                  <a:pt x="11760227" y="5060057"/>
                  <a:pt x="11763967" y="5043214"/>
                </a:cubicBezTo>
                <a:cubicBezTo>
                  <a:pt x="11823849" y="5131168"/>
                  <a:pt x="11876247" y="5215376"/>
                  <a:pt x="11969813" y="5264030"/>
                </a:cubicBezTo>
                <a:cubicBezTo>
                  <a:pt x="11967942" y="5250932"/>
                  <a:pt x="11967942" y="5241574"/>
                  <a:pt x="11964201" y="5220991"/>
                </a:cubicBezTo>
                <a:cubicBezTo>
                  <a:pt x="11986656" y="5249059"/>
                  <a:pt x="12003498" y="5269645"/>
                  <a:pt x="12027825" y="5295844"/>
                </a:cubicBezTo>
                <a:cubicBezTo>
                  <a:pt x="12042796" y="5237831"/>
                  <a:pt x="11979171" y="5232218"/>
                  <a:pt x="11973556" y="5183564"/>
                </a:cubicBezTo>
                <a:cubicBezTo>
                  <a:pt x="12009112" y="5215376"/>
                  <a:pt x="12037182" y="5239703"/>
                  <a:pt x="12070866" y="5269645"/>
                </a:cubicBezTo>
                <a:cubicBezTo>
                  <a:pt x="12068994" y="5230346"/>
                  <a:pt x="12067122" y="5200405"/>
                  <a:pt x="12063379" y="5157366"/>
                </a:cubicBezTo>
                <a:cubicBezTo>
                  <a:pt x="12085835" y="5172336"/>
                  <a:pt x="12100805" y="5181692"/>
                  <a:pt x="12123262" y="5194792"/>
                </a:cubicBezTo>
                <a:cubicBezTo>
                  <a:pt x="12115778" y="5146138"/>
                  <a:pt x="12110163" y="5101225"/>
                  <a:pt x="12104548" y="5056314"/>
                </a:cubicBezTo>
                <a:cubicBezTo>
                  <a:pt x="12106420" y="5056314"/>
                  <a:pt x="12108293" y="5054442"/>
                  <a:pt x="12108293" y="5054442"/>
                </a:cubicBezTo>
                <a:cubicBezTo>
                  <a:pt x="12112035" y="5067542"/>
                  <a:pt x="12117649" y="5078770"/>
                  <a:pt x="12121391" y="5091869"/>
                </a:cubicBezTo>
                <a:cubicBezTo>
                  <a:pt x="12123262" y="5091869"/>
                  <a:pt x="12125134" y="5091869"/>
                  <a:pt x="12127006" y="5091869"/>
                </a:cubicBezTo>
                <a:cubicBezTo>
                  <a:pt x="12125134" y="5069412"/>
                  <a:pt x="12123262" y="5046957"/>
                  <a:pt x="12121391" y="5024500"/>
                </a:cubicBezTo>
                <a:cubicBezTo>
                  <a:pt x="12125134" y="5024500"/>
                  <a:pt x="12127006" y="5022631"/>
                  <a:pt x="12130749" y="5022631"/>
                </a:cubicBezTo>
                <a:cubicBezTo>
                  <a:pt x="12134492" y="5043214"/>
                  <a:pt x="12140104" y="5065669"/>
                  <a:pt x="12143847" y="5091869"/>
                </a:cubicBezTo>
                <a:cubicBezTo>
                  <a:pt x="12149462" y="5082513"/>
                  <a:pt x="12151332" y="5076898"/>
                  <a:pt x="12155075" y="5071284"/>
                </a:cubicBezTo>
                <a:cubicBezTo>
                  <a:pt x="12160687" y="5112454"/>
                  <a:pt x="12166302" y="5149880"/>
                  <a:pt x="12171917" y="5189177"/>
                </a:cubicBezTo>
                <a:cubicBezTo>
                  <a:pt x="12175658" y="5189177"/>
                  <a:pt x="12179401" y="5189177"/>
                  <a:pt x="12183146" y="5189177"/>
                </a:cubicBezTo>
                <a:lnTo>
                  <a:pt x="12192001" y="5138128"/>
                </a:lnTo>
                <a:lnTo>
                  <a:pt x="12192001" y="6033034"/>
                </a:lnTo>
                <a:lnTo>
                  <a:pt x="0" y="6033034"/>
                </a:lnTo>
                <a:lnTo>
                  <a:pt x="135" y="5958993"/>
                </a:lnTo>
                <a:lnTo>
                  <a:pt x="293" y="5348573"/>
                </a:lnTo>
                <a:lnTo>
                  <a:pt x="96254" y="5323171"/>
                </a:lnTo>
                <a:lnTo>
                  <a:pt x="312822" y="5311139"/>
                </a:lnTo>
                <a:cubicBezTo>
                  <a:pt x="312822" y="5311139"/>
                  <a:pt x="336559" y="5320319"/>
                  <a:pt x="348917" y="5323171"/>
                </a:cubicBezTo>
                <a:cubicBezTo>
                  <a:pt x="388769" y="5332368"/>
                  <a:pt x="429128" y="5339213"/>
                  <a:pt x="469233" y="5347234"/>
                </a:cubicBezTo>
                <a:lnTo>
                  <a:pt x="625643" y="5407392"/>
                </a:lnTo>
                <a:lnTo>
                  <a:pt x="757990" y="5407392"/>
                </a:lnTo>
                <a:lnTo>
                  <a:pt x="860817" y="5378013"/>
                </a:lnTo>
                <a:lnTo>
                  <a:pt x="882230" y="5383795"/>
                </a:lnTo>
                <a:cubicBezTo>
                  <a:pt x="914042" y="5381924"/>
                  <a:pt x="943983" y="5372566"/>
                  <a:pt x="973924" y="5370696"/>
                </a:cubicBezTo>
                <a:cubicBezTo>
                  <a:pt x="1024451" y="5370696"/>
                  <a:pt x="1074975" y="5355726"/>
                  <a:pt x="1127373" y="5378181"/>
                </a:cubicBezTo>
                <a:cubicBezTo>
                  <a:pt x="1164798" y="5393152"/>
                  <a:pt x="1209710" y="5393152"/>
                  <a:pt x="1250880" y="5398765"/>
                </a:cubicBezTo>
                <a:cubicBezTo>
                  <a:pt x="1256495" y="5398765"/>
                  <a:pt x="1265850" y="5395023"/>
                  <a:pt x="1269593" y="5391280"/>
                </a:cubicBezTo>
                <a:cubicBezTo>
                  <a:pt x="1295792" y="5368824"/>
                  <a:pt x="1321990" y="5346368"/>
                  <a:pt x="1346318" y="5322042"/>
                </a:cubicBezTo>
                <a:cubicBezTo>
                  <a:pt x="1361289" y="5307071"/>
                  <a:pt x="1381872" y="5282743"/>
                  <a:pt x="1380002" y="5267772"/>
                </a:cubicBezTo>
                <a:cubicBezTo>
                  <a:pt x="1374386" y="5235961"/>
                  <a:pt x="1353803" y="5207890"/>
                  <a:pt x="1336960" y="5168593"/>
                </a:cubicBezTo>
                <a:cubicBezTo>
                  <a:pt x="1320120" y="5219118"/>
                  <a:pt x="1295792" y="5183564"/>
                  <a:pt x="1277078" y="5181692"/>
                </a:cubicBezTo>
                <a:cubicBezTo>
                  <a:pt x="1269593" y="5196662"/>
                  <a:pt x="1267723" y="5213505"/>
                  <a:pt x="1258365" y="5224733"/>
                </a:cubicBezTo>
                <a:cubicBezTo>
                  <a:pt x="1220939" y="5262160"/>
                  <a:pt x="1177899" y="5288358"/>
                  <a:pt x="1121759" y="5277130"/>
                </a:cubicBezTo>
                <a:cubicBezTo>
                  <a:pt x="1110531" y="5275258"/>
                  <a:pt x="1091818" y="5284616"/>
                  <a:pt x="1084333" y="5295844"/>
                </a:cubicBezTo>
                <a:cubicBezTo>
                  <a:pt x="1063748" y="5325785"/>
                  <a:pt x="1039421" y="5312684"/>
                  <a:pt x="1020708" y="5301456"/>
                </a:cubicBezTo>
                <a:cubicBezTo>
                  <a:pt x="996379" y="5286486"/>
                  <a:pt x="962695" y="5262160"/>
                  <a:pt x="979539" y="5234088"/>
                </a:cubicBezTo>
                <a:cubicBezTo>
                  <a:pt x="1003865" y="5194792"/>
                  <a:pt x="1037549" y="5148008"/>
                  <a:pt x="1076847" y="5134909"/>
                </a:cubicBezTo>
                <a:cubicBezTo>
                  <a:pt x="1129245" y="5118067"/>
                  <a:pt x="1190997" y="5119939"/>
                  <a:pt x="1247137" y="5151751"/>
                </a:cubicBezTo>
                <a:cubicBezTo>
                  <a:pt x="1254622" y="5110582"/>
                  <a:pt x="1280821" y="5099353"/>
                  <a:pt x="1320120" y="5108711"/>
                </a:cubicBezTo>
                <a:cubicBezTo>
                  <a:pt x="1335091" y="5112454"/>
                  <a:pt x="1348188" y="5110582"/>
                  <a:pt x="1363159" y="5114324"/>
                </a:cubicBezTo>
                <a:cubicBezTo>
                  <a:pt x="1396843" y="5121810"/>
                  <a:pt x="1417428" y="5104968"/>
                  <a:pt x="1430527" y="5078770"/>
                </a:cubicBezTo>
                <a:cubicBezTo>
                  <a:pt x="1439885" y="5054442"/>
                  <a:pt x="1445497" y="5031986"/>
                  <a:pt x="1456725" y="5002045"/>
                </a:cubicBezTo>
                <a:cubicBezTo>
                  <a:pt x="1428656" y="5002045"/>
                  <a:pt x="1404329" y="5003917"/>
                  <a:pt x="1381872" y="5002045"/>
                </a:cubicBezTo>
                <a:cubicBezTo>
                  <a:pt x="1350060" y="4998302"/>
                  <a:pt x="1318247" y="4996431"/>
                  <a:pt x="1290178" y="4987075"/>
                </a:cubicBezTo>
                <a:cubicBezTo>
                  <a:pt x="1260704" y="4977251"/>
                  <a:pt x="1234389" y="4964268"/>
                  <a:pt x="1204916" y="4966286"/>
                </a:cubicBezTo>
                <a:cubicBezTo>
                  <a:pt x="1195092" y="4966959"/>
                  <a:pt x="1184917" y="4969297"/>
                  <a:pt x="1174156" y="4973976"/>
                </a:cubicBezTo>
                <a:cubicBezTo>
                  <a:pt x="1153571" y="4983332"/>
                  <a:pt x="1123630" y="4975846"/>
                  <a:pt x="1097432" y="4975846"/>
                </a:cubicBezTo>
                <a:cubicBezTo>
                  <a:pt x="1084333" y="4975846"/>
                  <a:pt x="1067490" y="4970233"/>
                  <a:pt x="1060005" y="4975846"/>
                </a:cubicBezTo>
                <a:lnTo>
                  <a:pt x="1034155" y="4991788"/>
                </a:lnTo>
                <a:lnTo>
                  <a:pt x="962527" y="4926129"/>
                </a:lnTo>
                <a:lnTo>
                  <a:pt x="1121920" y="4850628"/>
                </a:lnTo>
                <a:lnTo>
                  <a:pt x="1129245" y="4848597"/>
                </a:lnTo>
                <a:cubicBezTo>
                  <a:pt x="1134857" y="4846726"/>
                  <a:pt x="1144215" y="4850469"/>
                  <a:pt x="1149828" y="4854212"/>
                </a:cubicBezTo>
                <a:cubicBezTo>
                  <a:pt x="1176026" y="4872924"/>
                  <a:pt x="1202225" y="4871052"/>
                  <a:pt x="1232166" y="4865439"/>
                </a:cubicBezTo>
                <a:cubicBezTo>
                  <a:pt x="1260237" y="4861696"/>
                  <a:pt x="1292049" y="4867309"/>
                  <a:pt x="1318247" y="4876667"/>
                </a:cubicBezTo>
                <a:cubicBezTo>
                  <a:pt x="1331348" y="4882280"/>
                  <a:pt x="1338832" y="4904736"/>
                  <a:pt x="1348188" y="4919707"/>
                </a:cubicBezTo>
                <a:cubicBezTo>
                  <a:pt x="1351931" y="4925322"/>
                  <a:pt x="1353803" y="4930934"/>
                  <a:pt x="1359416" y="4932806"/>
                </a:cubicBezTo>
                <a:cubicBezTo>
                  <a:pt x="1385615" y="4942162"/>
                  <a:pt x="1411813" y="4951520"/>
                  <a:pt x="1445497" y="4962749"/>
                </a:cubicBezTo>
                <a:cubicBezTo>
                  <a:pt x="1438011" y="4912221"/>
                  <a:pt x="1479181" y="4899123"/>
                  <a:pt x="1509122" y="4876667"/>
                </a:cubicBezTo>
                <a:cubicBezTo>
                  <a:pt x="1514737" y="4872924"/>
                  <a:pt x="1535321" y="4876667"/>
                  <a:pt x="1537192" y="4880410"/>
                </a:cubicBezTo>
                <a:cubicBezTo>
                  <a:pt x="1550291" y="4929064"/>
                  <a:pt x="1597075" y="4923450"/>
                  <a:pt x="1630759" y="4942162"/>
                </a:cubicBezTo>
                <a:cubicBezTo>
                  <a:pt x="1632630" y="4929064"/>
                  <a:pt x="1630759" y="4917836"/>
                  <a:pt x="1627016" y="4910351"/>
                </a:cubicBezTo>
                <a:cubicBezTo>
                  <a:pt x="1597075" y="4863567"/>
                  <a:pt x="1567134" y="4818656"/>
                  <a:pt x="1533450" y="4773743"/>
                </a:cubicBezTo>
                <a:cubicBezTo>
                  <a:pt x="1527836" y="4766258"/>
                  <a:pt x="1509122" y="4762515"/>
                  <a:pt x="1497895" y="4764387"/>
                </a:cubicBezTo>
                <a:cubicBezTo>
                  <a:pt x="1396843" y="4796199"/>
                  <a:pt x="1295792" y="4764387"/>
                  <a:pt x="1194740" y="4758772"/>
                </a:cubicBezTo>
                <a:cubicBezTo>
                  <a:pt x="1166671" y="4756903"/>
                  <a:pt x="1159186" y="4736317"/>
                  <a:pt x="1174156" y="4711991"/>
                </a:cubicBezTo>
                <a:cubicBezTo>
                  <a:pt x="1196613" y="4676435"/>
                  <a:pt x="1230296" y="4659593"/>
                  <a:pt x="1271466" y="4657721"/>
                </a:cubicBezTo>
                <a:cubicBezTo>
                  <a:pt x="1288306" y="4657721"/>
                  <a:pt x="1305148" y="4655850"/>
                  <a:pt x="1321990" y="4650236"/>
                </a:cubicBezTo>
                <a:cubicBezTo>
                  <a:pt x="1340703" y="4644623"/>
                  <a:pt x="1346318" y="4625909"/>
                  <a:pt x="1329476" y="4614682"/>
                </a:cubicBezTo>
                <a:cubicBezTo>
                  <a:pt x="1310762" y="4597839"/>
                  <a:pt x="1286436" y="4588484"/>
                  <a:pt x="1260237" y="4571641"/>
                </a:cubicBezTo>
                <a:cubicBezTo>
                  <a:pt x="1249009" y="4586612"/>
                  <a:pt x="1239651" y="4603454"/>
                  <a:pt x="1226554" y="4614682"/>
                </a:cubicBezTo>
                <a:cubicBezTo>
                  <a:pt x="1209710" y="4627780"/>
                  <a:pt x="1190997" y="4637138"/>
                  <a:pt x="1170413" y="4640880"/>
                </a:cubicBezTo>
                <a:cubicBezTo>
                  <a:pt x="1166671" y="4642751"/>
                  <a:pt x="1155443" y="4616553"/>
                  <a:pt x="1147958" y="4601582"/>
                </a:cubicBezTo>
                <a:cubicBezTo>
                  <a:pt x="1144215" y="4594096"/>
                  <a:pt x="1142343" y="4586612"/>
                  <a:pt x="1138600" y="4577256"/>
                </a:cubicBezTo>
                <a:cubicBezTo>
                  <a:pt x="1127373" y="4582869"/>
                  <a:pt x="1116144" y="4588484"/>
                  <a:pt x="1104916" y="4594096"/>
                </a:cubicBezTo>
                <a:cubicBezTo>
                  <a:pt x="1089946" y="4566027"/>
                  <a:pt x="1063748" y="4541699"/>
                  <a:pt x="1089946" y="4508016"/>
                </a:cubicBezTo>
                <a:cubicBezTo>
                  <a:pt x="1091818" y="4504273"/>
                  <a:pt x="1089946" y="4498660"/>
                  <a:pt x="1091818" y="4493045"/>
                </a:cubicBezTo>
                <a:cubicBezTo>
                  <a:pt x="1095561" y="4464976"/>
                  <a:pt x="1106788" y="4461233"/>
                  <a:pt x="1129245" y="4478075"/>
                </a:cubicBezTo>
                <a:cubicBezTo>
                  <a:pt x="1183512" y="4515501"/>
                  <a:pt x="1262108" y="4511758"/>
                  <a:pt x="1314505" y="4470589"/>
                </a:cubicBezTo>
                <a:cubicBezTo>
                  <a:pt x="1321990" y="4464976"/>
                  <a:pt x="1348188" y="4464976"/>
                  <a:pt x="1351931" y="4472461"/>
                </a:cubicBezTo>
                <a:cubicBezTo>
                  <a:pt x="1366902" y="4494917"/>
                  <a:pt x="1396843" y="4508016"/>
                  <a:pt x="1396843" y="4543572"/>
                </a:cubicBezTo>
                <a:cubicBezTo>
                  <a:pt x="1396843" y="4554800"/>
                  <a:pt x="1419299" y="4566027"/>
                  <a:pt x="1434270" y="4575383"/>
                </a:cubicBezTo>
                <a:cubicBezTo>
                  <a:pt x="1443626" y="4580998"/>
                  <a:pt x="1462340" y="4584741"/>
                  <a:pt x="1462340" y="4586612"/>
                </a:cubicBezTo>
                <a:cubicBezTo>
                  <a:pt x="1456725" y="4627780"/>
                  <a:pt x="1497895" y="4637138"/>
                  <a:pt x="1514737" y="4665206"/>
                </a:cubicBezTo>
                <a:cubicBezTo>
                  <a:pt x="1554034" y="4734446"/>
                  <a:pt x="1593333" y="4801814"/>
                  <a:pt x="1634502" y="4871052"/>
                </a:cubicBezTo>
                <a:cubicBezTo>
                  <a:pt x="1651342" y="4900993"/>
                  <a:pt x="1668186" y="4930934"/>
                  <a:pt x="1690641" y="4970233"/>
                </a:cubicBezTo>
                <a:cubicBezTo>
                  <a:pt x="1703740" y="4947777"/>
                  <a:pt x="1718710" y="4932806"/>
                  <a:pt x="1722453" y="4915964"/>
                </a:cubicBezTo>
                <a:cubicBezTo>
                  <a:pt x="1728068" y="4887895"/>
                  <a:pt x="1739296" y="4878538"/>
                  <a:pt x="1767365" y="4882280"/>
                </a:cubicBezTo>
                <a:cubicBezTo>
                  <a:pt x="1774849" y="4884153"/>
                  <a:pt x="1784207" y="4872924"/>
                  <a:pt x="1793563" y="4867309"/>
                </a:cubicBezTo>
                <a:cubicBezTo>
                  <a:pt x="1786078" y="4859824"/>
                  <a:pt x="1780464" y="4850469"/>
                  <a:pt x="1772980" y="4842983"/>
                </a:cubicBezTo>
                <a:cubicBezTo>
                  <a:pt x="1750523" y="4816785"/>
                  <a:pt x="1718710" y="4792456"/>
                  <a:pt x="1705612" y="4762515"/>
                </a:cubicBezTo>
                <a:cubicBezTo>
                  <a:pt x="1688769" y="4721346"/>
                  <a:pt x="1726195" y="4689534"/>
                  <a:pt x="1743039" y="4653978"/>
                </a:cubicBezTo>
                <a:cubicBezTo>
                  <a:pt x="1746782" y="4648366"/>
                  <a:pt x="1758009" y="4644623"/>
                  <a:pt x="1765494" y="4644623"/>
                </a:cubicBezTo>
                <a:cubicBezTo>
                  <a:pt x="1806664" y="4642751"/>
                  <a:pt x="1847832" y="4640880"/>
                  <a:pt x="1887129" y="4640880"/>
                </a:cubicBezTo>
                <a:cubicBezTo>
                  <a:pt x="1898357" y="4640880"/>
                  <a:pt x="1909584" y="4652109"/>
                  <a:pt x="1920813" y="4655850"/>
                </a:cubicBezTo>
                <a:cubicBezTo>
                  <a:pt x="1915199" y="4665206"/>
                  <a:pt x="1909584" y="4676435"/>
                  <a:pt x="1902100" y="4682050"/>
                </a:cubicBezTo>
                <a:cubicBezTo>
                  <a:pt x="1877774" y="4698890"/>
                  <a:pt x="1872158" y="4719476"/>
                  <a:pt x="1881516" y="4747545"/>
                </a:cubicBezTo>
                <a:cubicBezTo>
                  <a:pt x="1885258" y="4760645"/>
                  <a:pt x="1881516" y="4779358"/>
                  <a:pt x="1877774" y="4794328"/>
                </a:cubicBezTo>
                <a:cubicBezTo>
                  <a:pt x="1870289" y="4820528"/>
                  <a:pt x="1909584" y="4876667"/>
                  <a:pt x="1933913" y="4865439"/>
                </a:cubicBezTo>
                <a:cubicBezTo>
                  <a:pt x="1961982" y="4852339"/>
                  <a:pt x="1971340" y="4867309"/>
                  <a:pt x="1988180" y="4882280"/>
                </a:cubicBezTo>
                <a:cubicBezTo>
                  <a:pt x="2005024" y="4899123"/>
                  <a:pt x="2027479" y="4908479"/>
                  <a:pt x="2048063" y="4923450"/>
                </a:cubicBezTo>
                <a:cubicBezTo>
                  <a:pt x="2053678" y="4927191"/>
                  <a:pt x="2059291" y="4934677"/>
                  <a:pt x="2063034" y="4942162"/>
                </a:cubicBezTo>
                <a:cubicBezTo>
                  <a:pt x="2076134" y="4966490"/>
                  <a:pt x="2091104" y="4990816"/>
                  <a:pt x="2104203" y="5015145"/>
                </a:cubicBezTo>
                <a:cubicBezTo>
                  <a:pt x="2109818" y="5015145"/>
                  <a:pt x="2113561" y="5015145"/>
                  <a:pt x="2119173" y="5013273"/>
                </a:cubicBezTo>
                <a:cubicBezTo>
                  <a:pt x="2124788" y="4979589"/>
                  <a:pt x="2130401" y="4944035"/>
                  <a:pt x="2136016" y="4904736"/>
                </a:cubicBezTo>
                <a:cubicBezTo>
                  <a:pt x="2115430" y="4906608"/>
                  <a:pt x="2102332" y="4908479"/>
                  <a:pt x="2089232" y="4908479"/>
                </a:cubicBezTo>
                <a:cubicBezTo>
                  <a:pt x="2083618" y="4899123"/>
                  <a:pt x="2078005" y="4886023"/>
                  <a:pt x="2076134" y="4884153"/>
                </a:cubicBezTo>
                <a:cubicBezTo>
                  <a:pt x="2104203" y="4814913"/>
                  <a:pt x="2128531" y="4756903"/>
                  <a:pt x="2186540" y="4717604"/>
                </a:cubicBezTo>
                <a:cubicBezTo>
                  <a:pt x="2162214" y="4702633"/>
                  <a:pt x="2149114" y="4693277"/>
                  <a:pt x="2134144" y="4683920"/>
                </a:cubicBezTo>
                <a:cubicBezTo>
                  <a:pt x="2126658" y="4678307"/>
                  <a:pt x="2115430" y="4672692"/>
                  <a:pt x="2115430" y="4667079"/>
                </a:cubicBezTo>
                <a:cubicBezTo>
                  <a:pt x="2115430" y="4659593"/>
                  <a:pt x="2124788" y="4650236"/>
                  <a:pt x="2132273" y="4646494"/>
                </a:cubicBezTo>
                <a:cubicBezTo>
                  <a:pt x="2171571" y="4620294"/>
                  <a:pt x="2182799" y="4588484"/>
                  <a:pt x="2171571" y="4541699"/>
                </a:cubicBezTo>
                <a:cubicBezTo>
                  <a:pt x="2169700" y="4532343"/>
                  <a:pt x="2175313" y="4513631"/>
                  <a:pt x="2184671" y="4506145"/>
                </a:cubicBezTo>
                <a:cubicBezTo>
                  <a:pt x="2218355" y="4481816"/>
                  <a:pt x="2220224" y="4470589"/>
                  <a:pt x="2182799" y="4444391"/>
                </a:cubicBezTo>
                <a:cubicBezTo>
                  <a:pt x="2152857" y="4423807"/>
                  <a:pt x="2149114" y="4401351"/>
                  <a:pt x="2169700" y="4371410"/>
                </a:cubicBezTo>
                <a:cubicBezTo>
                  <a:pt x="2173443" y="4367667"/>
                  <a:pt x="2175313" y="4362052"/>
                  <a:pt x="2175313" y="4362052"/>
                </a:cubicBezTo>
                <a:cubicBezTo>
                  <a:pt x="2162214" y="4356439"/>
                  <a:pt x="2147244" y="4354567"/>
                  <a:pt x="2143502" y="4347082"/>
                </a:cubicBezTo>
                <a:cubicBezTo>
                  <a:pt x="2139759" y="4339597"/>
                  <a:pt x="2141629" y="4319012"/>
                  <a:pt x="2149114" y="4315271"/>
                </a:cubicBezTo>
                <a:cubicBezTo>
                  <a:pt x="2158472" y="4309656"/>
                  <a:pt x="2173443" y="4313397"/>
                  <a:pt x="2184671" y="4317140"/>
                </a:cubicBezTo>
                <a:cubicBezTo>
                  <a:pt x="2203384" y="4324626"/>
                  <a:pt x="2222098" y="4333983"/>
                  <a:pt x="2238938" y="4343339"/>
                </a:cubicBezTo>
                <a:cubicBezTo>
                  <a:pt x="2268879" y="4360182"/>
                  <a:pt x="2274494" y="4356439"/>
                  <a:pt x="2285721" y="4322755"/>
                </a:cubicBezTo>
                <a:cubicBezTo>
                  <a:pt x="2289464" y="4311528"/>
                  <a:pt x="2306306" y="4292814"/>
                  <a:pt x="2311921" y="4294685"/>
                </a:cubicBezTo>
                <a:cubicBezTo>
                  <a:pt x="2334376" y="4302170"/>
                  <a:pt x="2356832" y="4313397"/>
                  <a:pt x="2377416" y="4328368"/>
                </a:cubicBezTo>
                <a:cubicBezTo>
                  <a:pt x="2401744" y="4345212"/>
                  <a:pt x="2405487" y="4371410"/>
                  <a:pt x="2418584" y="4397608"/>
                </a:cubicBezTo>
                <a:cubicBezTo>
                  <a:pt x="2433555" y="4427549"/>
                  <a:pt x="2461626" y="4451875"/>
                  <a:pt x="2484083" y="4478075"/>
                </a:cubicBezTo>
                <a:cubicBezTo>
                  <a:pt x="2491567" y="4487431"/>
                  <a:pt x="2502795" y="4504273"/>
                  <a:pt x="2499053" y="4509888"/>
                </a:cubicBezTo>
                <a:cubicBezTo>
                  <a:pt x="2470982" y="4551057"/>
                  <a:pt x="2495310" y="4551057"/>
                  <a:pt x="2530864" y="4547314"/>
                </a:cubicBezTo>
                <a:cubicBezTo>
                  <a:pt x="2527121" y="4569770"/>
                  <a:pt x="2525251" y="4586612"/>
                  <a:pt x="2519636" y="4614682"/>
                </a:cubicBezTo>
                <a:cubicBezTo>
                  <a:pt x="2538350" y="4594096"/>
                  <a:pt x="2549578" y="4580998"/>
                  <a:pt x="2560805" y="4566027"/>
                </a:cubicBezTo>
                <a:cubicBezTo>
                  <a:pt x="2564548" y="4567898"/>
                  <a:pt x="2568290" y="4569770"/>
                  <a:pt x="2572033" y="4571641"/>
                </a:cubicBezTo>
                <a:cubicBezTo>
                  <a:pt x="2568290" y="4582869"/>
                  <a:pt x="2566420" y="4595968"/>
                  <a:pt x="2562677" y="4607197"/>
                </a:cubicBezTo>
                <a:cubicBezTo>
                  <a:pt x="2555193" y="4633395"/>
                  <a:pt x="2566420" y="4659593"/>
                  <a:pt x="2583262" y="4652109"/>
                </a:cubicBezTo>
                <a:cubicBezTo>
                  <a:pt x="2607589" y="4640880"/>
                  <a:pt x="2628173" y="4620294"/>
                  <a:pt x="2650629" y="4601582"/>
                </a:cubicBezTo>
                <a:cubicBezTo>
                  <a:pt x="2652501" y="4599711"/>
                  <a:pt x="2646887" y="4586612"/>
                  <a:pt x="2643144" y="4580998"/>
                </a:cubicBezTo>
                <a:cubicBezTo>
                  <a:pt x="2635658" y="4573513"/>
                  <a:pt x="2626302" y="4569770"/>
                  <a:pt x="2615075" y="4562284"/>
                </a:cubicBezTo>
                <a:cubicBezTo>
                  <a:pt x="2633787" y="4539829"/>
                  <a:pt x="2633787" y="4521115"/>
                  <a:pt x="2605717" y="4506145"/>
                </a:cubicBezTo>
                <a:cubicBezTo>
                  <a:pt x="2594489" y="4519243"/>
                  <a:pt x="2583262" y="4532343"/>
                  <a:pt x="2573906" y="4545442"/>
                </a:cubicBezTo>
                <a:cubicBezTo>
                  <a:pt x="2570163" y="4543572"/>
                  <a:pt x="2568290" y="4541699"/>
                  <a:pt x="2564548" y="4541699"/>
                </a:cubicBezTo>
                <a:cubicBezTo>
                  <a:pt x="2570163" y="4522986"/>
                  <a:pt x="2568290" y="4502402"/>
                  <a:pt x="2579519" y="4487431"/>
                </a:cubicBezTo>
                <a:cubicBezTo>
                  <a:pt x="2615075" y="4442520"/>
                  <a:pt x="2577648" y="4403222"/>
                  <a:pt x="2579519" y="4367667"/>
                </a:cubicBezTo>
                <a:cubicBezTo>
                  <a:pt x="2551450" y="4373280"/>
                  <a:pt x="2530864" y="4377023"/>
                  <a:pt x="2510281" y="4380766"/>
                </a:cubicBezTo>
                <a:cubicBezTo>
                  <a:pt x="2465369" y="4388250"/>
                  <a:pt x="2480340" y="4350824"/>
                  <a:pt x="2472854" y="4330241"/>
                </a:cubicBezTo>
                <a:cubicBezTo>
                  <a:pt x="2469111" y="4317140"/>
                  <a:pt x="2463496" y="4304042"/>
                  <a:pt x="2463496" y="4290942"/>
                </a:cubicBezTo>
                <a:cubicBezTo>
                  <a:pt x="2461626" y="4251646"/>
                  <a:pt x="2459754" y="4214219"/>
                  <a:pt x="2463496" y="4174919"/>
                </a:cubicBezTo>
                <a:cubicBezTo>
                  <a:pt x="2463496" y="4165564"/>
                  <a:pt x="2489695" y="4152464"/>
                  <a:pt x="2500923" y="4152464"/>
                </a:cubicBezTo>
                <a:cubicBezTo>
                  <a:pt x="2517766" y="4154336"/>
                  <a:pt x="2536479" y="4163692"/>
                  <a:pt x="2547707" y="4176793"/>
                </a:cubicBezTo>
                <a:cubicBezTo>
                  <a:pt x="2564548" y="4199248"/>
                  <a:pt x="2575776" y="4225446"/>
                  <a:pt x="2590746" y="4249773"/>
                </a:cubicBezTo>
                <a:cubicBezTo>
                  <a:pt x="2598232" y="4262873"/>
                  <a:pt x="2607589" y="4279715"/>
                  <a:pt x="2618818" y="4283456"/>
                </a:cubicBezTo>
                <a:cubicBezTo>
                  <a:pt x="2630045" y="4285330"/>
                  <a:pt x="2645016" y="4274101"/>
                  <a:pt x="2658114" y="4264744"/>
                </a:cubicBezTo>
                <a:cubicBezTo>
                  <a:pt x="2667472" y="4257258"/>
                  <a:pt x="2673085" y="4247903"/>
                  <a:pt x="2676828" y="4244160"/>
                </a:cubicBezTo>
                <a:cubicBezTo>
                  <a:pt x="2701155" y="4246031"/>
                  <a:pt x="2719869" y="4246031"/>
                  <a:pt x="2738582" y="4247903"/>
                </a:cubicBezTo>
                <a:cubicBezTo>
                  <a:pt x="2746067" y="4247903"/>
                  <a:pt x="2757296" y="4253515"/>
                  <a:pt x="2759165" y="4257258"/>
                </a:cubicBezTo>
                <a:cubicBezTo>
                  <a:pt x="2764780" y="4277844"/>
                  <a:pt x="2770393" y="4300300"/>
                  <a:pt x="2768523" y="4320883"/>
                </a:cubicBezTo>
                <a:cubicBezTo>
                  <a:pt x="2764780" y="4371410"/>
                  <a:pt x="2762908" y="4421934"/>
                  <a:pt x="2781622" y="4470589"/>
                </a:cubicBezTo>
                <a:cubicBezTo>
                  <a:pt x="2792849" y="4500530"/>
                  <a:pt x="2828405" y="4522986"/>
                  <a:pt x="2860217" y="4519243"/>
                </a:cubicBezTo>
                <a:cubicBezTo>
                  <a:pt x="2899515" y="4515501"/>
                  <a:pt x="2938812" y="4509888"/>
                  <a:pt x="2983724" y="4504273"/>
                </a:cubicBezTo>
                <a:cubicBezTo>
                  <a:pt x="2985597" y="4491174"/>
                  <a:pt x="2991210" y="4468719"/>
                  <a:pt x="2994952" y="4446263"/>
                </a:cubicBezTo>
                <a:cubicBezTo>
                  <a:pt x="2978111" y="4455618"/>
                  <a:pt x="2965011" y="4474332"/>
                  <a:pt x="2957526" y="4472461"/>
                </a:cubicBezTo>
                <a:cubicBezTo>
                  <a:pt x="2938812" y="4466846"/>
                  <a:pt x="2905129" y="4451875"/>
                  <a:pt x="2907001" y="4444391"/>
                </a:cubicBezTo>
                <a:cubicBezTo>
                  <a:pt x="2910743" y="4416322"/>
                  <a:pt x="2925715" y="4390123"/>
                  <a:pt x="2938812" y="4363924"/>
                </a:cubicBezTo>
                <a:cubicBezTo>
                  <a:pt x="2938812" y="4363924"/>
                  <a:pt x="2948170" y="4365795"/>
                  <a:pt x="2951913" y="4367667"/>
                </a:cubicBezTo>
                <a:cubicBezTo>
                  <a:pt x="2996825" y="4384508"/>
                  <a:pt x="3006180" y="4378895"/>
                  <a:pt x="3006180" y="4332111"/>
                </a:cubicBezTo>
                <a:lnTo>
                  <a:pt x="3008849" y="4137337"/>
                </a:lnTo>
                <a:lnTo>
                  <a:pt x="3030518" y="4140433"/>
                </a:lnTo>
                <a:lnTo>
                  <a:pt x="3026766" y="4208604"/>
                </a:lnTo>
                <a:cubicBezTo>
                  <a:pt x="3026766" y="4232932"/>
                  <a:pt x="3030509" y="4257258"/>
                  <a:pt x="3030509" y="4279715"/>
                </a:cubicBezTo>
                <a:cubicBezTo>
                  <a:pt x="3030509" y="4304042"/>
                  <a:pt x="3043607" y="4315271"/>
                  <a:pt x="3067934" y="4320883"/>
                </a:cubicBezTo>
                <a:cubicBezTo>
                  <a:pt x="3092260" y="4326498"/>
                  <a:pt x="3118460" y="4335854"/>
                  <a:pt x="3140915" y="4347082"/>
                </a:cubicBezTo>
                <a:cubicBezTo>
                  <a:pt x="3165244" y="4358309"/>
                  <a:pt x="3163371" y="4373280"/>
                  <a:pt x="3148401" y="4391993"/>
                </a:cubicBezTo>
                <a:cubicBezTo>
                  <a:pt x="3140915" y="4401351"/>
                  <a:pt x="3133430" y="4416322"/>
                  <a:pt x="3131559" y="4427549"/>
                </a:cubicBezTo>
                <a:cubicBezTo>
                  <a:pt x="3127817" y="4457490"/>
                  <a:pt x="3082905" y="4491174"/>
                  <a:pt x="3052964" y="4491174"/>
                </a:cubicBezTo>
                <a:cubicBezTo>
                  <a:pt x="3039864" y="4491174"/>
                  <a:pt x="3013666" y="4504273"/>
                  <a:pt x="3013666" y="4509888"/>
                </a:cubicBezTo>
                <a:cubicBezTo>
                  <a:pt x="3015538" y="4528601"/>
                  <a:pt x="3023023" y="4549185"/>
                  <a:pt x="3036121" y="4562284"/>
                </a:cubicBezTo>
                <a:cubicBezTo>
                  <a:pt x="3051092" y="4577256"/>
                  <a:pt x="3071677" y="4584741"/>
                  <a:pt x="3090391" y="4594096"/>
                </a:cubicBezTo>
                <a:cubicBezTo>
                  <a:pt x="3096003" y="4597839"/>
                  <a:pt x="3107231" y="4601582"/>
                  <a:pt x="3109104" y="4599711"/>
                </a:cubicBezTo>
                <a:cubicBezTo>
                  <a:pt x="3124075" y="4579126"/>
                  <a:pt x="3140915" y="4560412"/>
                  <a:pt x="3150273" y="4537957"/>
                </a:cubicBezTo>
                <a:cubicBezTo>
                  <a:pt x="3163371" y="4508016"/>
                  <a:pt x="3167114" y="4472461"/>
                  <a:pt x="3185827" y="4446263"/>
                </a:cubicBezTo>
                <a:cubicBezTo>
                  <a:pt x="3195185" y="4435035"/>
                  <a:pt x="3228869" y="4438778"/>
                  <a:pt x="3251324" y="4440648"/>
                </a:cubicBezTo>
                <a:cubicBezTo>
                  <a:pt x="3258810" y="4440648"/>
                  <a:pt x="3268165" y="4459361"/>
                  <a:pt x="3268165" y="4468719"/>
                </a:cubicBezTo>
                <a:cubicBezTo>
                  <a:pt x="3271908" y="4502402"/>
                  <a:pt x="3283136" y="4543572"/>
                  <a:pt x="3270037" y="4571641"/>
                </a:cubicBezTo>
                <a:cubicBezTo>
                  <a:pt x="3251324" y="4609067"/>
                  <a:pt x="3264422" y="4648366"/>
                  <a:pt x="3249452" y="4683920"/>
                </a:cubicBezTo>
                <a:cubicBezTo>
                  <a:pt x="3245709" y="4693277"/>
                  <a:pt x="3234481" y="4700762"/>
                  <a:pt x="3225126" y="4704505"/>
                </a:cubicBezTo>
                <a:cubicBezTo>
                  <a:pt x="3197055" y="4711991"/>
                  <a:pt x="3167114" y="4715733"/>
                  <a:pt x="3140915" y="4725089"/>
                </a:cubicBezTo>
                <a:cubicBezTo>
                  <a:pt x="3122202" y="4732574"/>
                  <a:pt x="3103489" y="4743802"/>
                  <a:pt x="3094133" y="4760645"/>
                </a:cubicBezTo>
                <a:cubicBezTo>
                  <a:pt x="3060450" y="4814913"/>
                  <a:pt x="3030509" y="4872924"/>
                  <a:pt x="2998695" y="4930934"/>
                </a:cubicBezTo>
                <a:cubicBezTo>
                  <a:pt x="2987467" y="4951520"/>
                  <a:pt x="2981854" y="4973976"/>
                  <a:pt x="2972496" y="5000174"/>
                </a:cubicBezTo>
                <a:cubicBezTo>
                  <a:pt x="3045479" y="4985204"/>
                  <a:pt x="3109104" y="4972104"/>
                  <a:pt x="3174599" y="4957134"/>
                </a:cubicBezTo>
                <a:cubicBezTo>
                  <a:pt x="3189570" y="4906608"/>
                  <a:pt x="3208283" y="4846726"/>
                  <a:pt x="3225126" y="4786844"/>
                </a:cubicBezTo>
                <a:cubicBezTo>
                  <a:pt x="3228869" y="4775616"/>
                  <a:pt x="3221383" y="4758772"/>
                  <a:pt x="3228869" y="4753160"/>
                </a:cubicBezTo>
                <a:cubicBezTo>
                  <a:pt x="3238224" y="4741932"/>
                  <a:pt x="3255067" y="4738189"/>
                  <a:pt x="3268165" y="4730704"/>
                </a:cubicBezTo>
                <a:cubicBezTo>
                  <a:pt x="3277522" y="4725089"/>
                  <a:pt x="3290621" y="4721346"/>
                  <a:pt x="3296236" y="4711991"/>
                </a:cubicBezTo>
                <a:cubicBezTo>
                  <a:pt x="3303721" y="4697020"/>
                  <a:pt x="3301849" y="4667079"/>
                  <a:pt x="3311206" y="4663336"/>
                </a:cubicBezTo>
                <a:cubicBezTo>
                  <a:pt x="3341147" y="4652109"/>
                  <a:pt x="3371088" y="4624037"/>
                  <a:pt x="3404772" y="4650236"/>
                </a:cubicBezTo>
                <a:cubicBezTo>
                  <a:pt x="3406643" y="4652109"/>
                  <a:pt x="3408515" y="4650236"/>
                  <a:pt x="3414128" y="4650236"/>
                </a:cubicBezTo>
                <a:cubicBezTo>
                  <a:pt x="3417871" y="4609067"/>
                  <a:pt x="3445942" y="4610939"/>
                  <a:pt x="3477753" y="4618425"/>
                </a:cubicBezTo>
                <a:cubicBezTo>
                  <a:pt x="3503951" y="4624037"/>
                  <a:pt x="3532023" y="4625909"/>
                  <a:pt x="3561964" y="4631523"/>
                </a:cubicBezTo>
                <a:cubicBezTo>
                  <a:pt x="3563835" y="4624037"/>
                  <a:pt x="3563835" y="4612810"/>
                  <a:pt x="3567576" y="4607197"/>
                </a:cubicBezTo>
                <a:cubicBezTo>
                  <a:pt x="3573191" y="4601582"/>
                  <a:pt x="3588162" y="4595968"/>
                  <a:pt x="3591905" y="4599711"/>
                </a:cubicBezTo>
                <a:cubicBezTo>
                  <a:pt x="3612488" y="4624037"/>
                  <a:pt x="3631202" y="4648366"/>
                  <a:pt x="3649915" y="4674564"/>
                </a:cubicBezTo>
                <a:cubicBezTo>
                  <a:pt x="3651787" y="4678307"/>
                  <a:pt x="3646172" y="4689534"/>
                  <a:pt x="3640559" y="4695147"/>
                </a:cubicBezTo>
                <a:cubicBezTo>
                  <a:pt x="3612488" y="4717604"/>
                  <a:pt x="3582547" y="4736317"/>
                  <a:pt x="3558221" y="4762515"/>
                </a:cubicBezTo>
                <a:cubicBezTo>
                  <a:pt x="3546993" y="4773743"/>
                  <a:pt x="3550736" y="4798071"/>
                  <a:pt x="3548864" y="4816785"/>
                </a:cubicBezTo>
                <a:cubicBezTo>
                  <a:pt x="3545121" y="4842983"/>
                  <a:pt x="3543250" y="4869182"/>
                  <a:pt x="3539508" y="4889766"/>
                </a:cubicBezTo>
                <a:cubicBezTo>
                  <a:pt x="3565707" y="4889766"/>
                  <a:pt x="3590033" y="4889766"/>
                  <a:pt x="3616231" y="4889766"/>
                </a:cubicBezTo>
                <a:cubicBezTo>
                  <a:pt x="3642429" y="4854212"/>
                  <a:pt x="3715412" y="4842983"/>
                  <a:pt x="3758452" y="4867309"/>
                </a:cubicBezTo>
                <a:cubicBezTo>
                  <a:pt x="3765936" y="4872924"/>
                  <a:pt x="3779037" y="4872924"/>
                  <a:pt x="3788393" y="4871052"/>
                </a:cubicBezTo>
                <a:cubicBezTo>
                  <a:pt x="3846404" y="4857954"/>
                  <a:pt x="3902545" y="4841111"/>
                  <a:pt x="3960555" y="4828012"/>
                </a:cubicBezTo>
                <a:cubicBezTo>
                  <a:pt x="4100905" y="4794328"/>
                  <a:pt x="4241252" y="4760645"/>
                  <a:pt x="4381603" y="4726961"/>
                </a:cubicBezTo>
                <a:cubicBezTo>
                  <a:pt x="4501368" y="4698890"/>
                  <a:pt x="4623002" y="4706376"/>
                  <a:pt x="4744640" y="4719476"/>
                </a:cubicBezTo>
                <a:cubicBezTo>
                  <a:pt x="4770838" y="4723219"/>
                  <a:pt x="4798908" y="4717604"/>
                  <a:pt x="4826978" y="4717604"/>
                </a:cubicBezTo>
                <a:cubicBezTo>
                  <a:pt x="4840076" y="4717604"/>
                  <a:pt x="4855046" y="4717604"/>
                  <a:pt x="4864405" y="4723219"/>
                </a:cubicBezTo>
                <a:cubicBezTo>
                  <a:pt x="4913059" y="4755031"/>
                  <a:pt x="4969199" y="4764387"/>
                  <a:pt x="5023465" y="4771873"/>
                </a:cubicBezTo>
                <a:cubicBezTo>
                  <a:pt x="5049665" y="4775616"/>
                  <a:pt x="5079604" y="4764387"/>
                  <a:pt x="5107677" y="4758772"/>
                </a:cubicBezTo>
                <a:cubicBezTo>
                  <a:pt x="5120774" y="4756903"/>
                  <a:pt x="5137618" y="4745675"/>
                  <a:pt x="5145102" y="4751288"/>
                </a:cubicBezTo>
                <a:cubicBezTo>
                  <a:pt x="5195628" y="4788715"/>
                  <a:pt x="5259253" y="4756903"/>
                  <a:pt x="5309779" y="4783101"/>
                </a:cubicBezTo>
                <a:cubicBezTo>
                  <a:pt x="5328493" y="4792456"/>
                  <a:pt x="5349077" y="4798071"/>
                  <a:pt x="5369661" y="4805557"/>
                </a:cubicBezTo>
                <a:cubicBezTo>
                  <a:pt x="5382760" y="4809300"/>
                  <a:pt x="5399602" y="4818656"/>
                  <a:pt x="5410831" y="4816785"/>
                </a:cubicBezTo>
                <a:cubicBezTo>
                  <a:pt x="5451999" y="4803685"/>
                  <a:pt x="5483811" y="4822397"/>
                  <a:pt x="5517495" y="4839241"/>
                </a:cubicBezTo>
                <a:cubicBezTo>
                  <a:pt x="5543693" y="4850469"/>
                  <a:pt x="5573634" y="4857954"/>
                  <a:pt x="5603576" y="4865439"/>
                </a:cubicBezTo>
                <a:cubicBezTo>
                  <a:pt x="5627903" y="4871052"/>
                  <a:pt x="5644744" y="4861696"/>
                  <a:pt x="5665331" y="4848597"/>
                </a:cubicBezTo>
                <a:cubicBezTo>
                  <a:pt x="5689657" y="4831755"/>
                  <a:pt x="5725213" y="4828012"/>
                  <a:pt x="5755154" y="4826140"/>
                </a:cubicBezTo>
                <a:cubicBezTo>
                  <a:pt x="5777610" y="4824271"/>
                  <a:pt x="5788837" y="4841111"/>
                  <a:pt x="5783223" y="4869182"/>
                </a:cubicBezTo>
                <a:cubicBezTo>
                  <a:pt x="5779480" y="4884153"/>
                  <a:pt x="5790707" y="4914094"/>
                  <a:pt x="5801936" y="4917836"/>
                </a:cubicBezTo>
                <a:cubicBezTo>
                  <a:pt x="5824392" y="4925322"/>
                  <a:pt x="5831877" y="4904736"/>
                  <a:pt x="5835620" y="4882280"/>
                </a:cubicBezTo>
                <a:cubicBezTo>
                  <a:pt x="5837491" y="4871052"/>
                  <a:pt x="5850590" y="4861696"/>
                  <a:pt x="5867434" y="4854212"/>
                </a:cubicBezTo>
                <a:cubicBezTo>
                  <a:pt x="5854333" y="4906608"/>
                  <a:pt x="5888017" y="4936549"/>
                  <a:pt x="5916087" y="4964618"/>
                </a:cubicBezTo>
                <a:cubicBezTo>
                  <a:pt x="5929186" y="4977719"/>
                  <a:pt x="5946029" y="4994559"/>
                  <a:pt x="5961000" y="4994559"/>
                </a:cubicBezTo>
                <a:cubicBezTo>
                  <a:pt x="6005910" y="4992690"/>
                  <a:pt x="6048950" y="5022631"/>
                  <a:pt x="6097604" y="5003917"/>
                </a:cubicBezTo>
                <a:cubicBezTo>
                  <a:pt x="6114447" y="4998302"/>
                  <a:pt x="6140646" y="5007660"/>
                  <a:pt x="6159359" y="5017016"/>
                </a:cubicBezTo>
                <a:cubicBezTo>
                  <a:pt x="6202398" y="5037601"/>
                  <a:pt x="6241698" y="5056314"/>
                  <a:pt x="6294095" y="5043214"/>
                </a:cubicBezTo>
                <a:cubicBezTo>
                  <a:pt x="6312809" y="5037601"/>
                  <a:pt x="6339006" y="5056314"/>
                  <a:pt x="6361462" y="5065669"/>
                </a:cubicBezTo>
                <a:cubicBezTo>
                  <a:pt x="6372690" y="5069412"/>
                  <a:pt x="6383918" y="5076898"/>
                  <a:pt x="6395146" y="5084383"/>
                </a:cubicBezTo>
                <a:cubicBezTo>
                  <a:pt x="6408244" y="5084383"/>
                  <a:pt x="6423215" y="5082513"/>
                  <a:pt x="6440058" y="5082513"/>
                </a:cubicBezTo>
                <a:cubicBezTo>
                  <a:pt x="6438185" y="5075027"/>
                  <a:pt x="6438185" y="5065669"/>
                  <a:pt x="6436315" y="5056314"/>
                </a:cubicBezTo>
                <a:cubicBezTo>
                  <a:pt x="6438185" y="5054442"/>
                  <a:pt x="6441928" y="5052572"/>
                  <a:pt x="6443801" y="5050699"/>
                </a:cubicBezTo>
                <a:cubicBezTo>
                  <a:pt x="6455028" y="5067542"/>
                  <a:pt x="6466256" y="5084383"/>
                  <a:pt x="6477485" y="5101225"/>
                </a:cubicBezTo>
                <a:cubicBezTo>
                  <a:pt x="6479355" y="5101225"/>
                  <a:pt x="6481227" y="5099353"/>
                  <a:pt x="6483098" y="5099353"/>
                </a:cubicBezTo>
                <a:cubicBezTo>
                  <a:pt x="6477485" y="5056314"/>
                  <a:pt x="6473742" y="5013273"/>
                  <a:pt x="6468126" y="4970233"/>
                </a:cubicBezTo>
                <a:cubicBezTo>
                  <a:pt x="6469999" y="4970233"/>
                  <a:pt x="6473742" y="4968361"/>
                  <a:pt x="6475612" y="4968361"/>
                </a:cubicBezTo>
                <a:cubicBezTo>
                  <a:pt x="6479355" y="4987075"/>
                  <a:pt x="6483098" y="5003917"/>
                  <a:pt x="6488712" y="5022631"/>
                </a:cubicBezTo>
                <a:cubicBezTo>
                  <a:pt x="6490582" y="5022631"/>
                  <a:pt x="6492455" y="5022631"/>
                  <a:pt x="6494325" y="5022631"/>
                </a:cubicBezTo>
                <a:cubicBezTo>
                  <a:pt x="6490582" y="4992690"/>
                  <a:pt x="6486839" y="4960875"/>
                  <a:pt x="6483098" y="4930934"/>
                </a:cubicBezTo>
                <a:cubicBezTo>
                  <a:pt x="6484969" y="4930934"/>
                  <a:pt x="6486839" y="4930934"/>
                  <a:pt x="6486839" y="4930934"/>
                </a:cubicBezTo>
                <a:cubicBezTo>
                  <a:pt x="6501810" y="4985204"/>
                  <a:pt x="6516782" y="5039471"/>
                  <a:pt x="6531752" y="5093741"/>
                </a:cubicBezTo>
                <a:cubicBezTo>
                  <a:pt x="6533624" y="5093741"/>
                  <a:pt x="6535494" y="5093741"/>
                  <a:pt x="6539237" y="5091869"/>
                </a:cubicBezTo>
                <a:cubicBezTo>
                  <a:pt x="6541108" y="5082513"/>
                  <a:pt x="6542980" y="5073155"/>
                  <a:pt x="6544851" y="5063799"/>
                </a:cubicBezTo>
                <a:cubicBezTo>
                  <a:pt x="6548594" y="5078770"/>
                  <a:pt x="6552337" y="5093741"/>
                  <a:pt x="6556079" y="5108711"/>
                </a:cubicBezTo>
                <a:cubicBezTo>
                  <a:pt x="6563565" y="5101225"/>
                  <a:pt x="6569178" y="5093741"/>
                  <a:pt x="6580405" y="5080640"/>
                </a:cubicBezTo>
                <a:cubicBezTo>
                  <a:pt x="6582278" y="5099353"/>
                  <a:pt x="6582278" y="5108711"/>
                  <a:pt x="6584148" y="5129294"/>
                </a:cubicBezTo>
                <a:cubicBezTo>
                  <a:pt x="6591634" y="5112454"/>
                  <a:pt x="6595377" y="5103096"/>
                  <a:pt x="6599120" y="5089998"/>
                </a:cubicBezTo>
                <a:cubicBezTo>
                  <a:pt x="6602862" y="5101225"/>
                  <a:pt x="6604733" y="5108711"/>
                  <a:pt x="6610348" y="5127425"/>
                </a:cubicBezTo>
                <a:cubicBezTo>
                  <a:pt x="6619704" y="5103096"/>
                  <a:pt x="6627190" y="5088126"/>
                  <a:pt x="6630932" y="5075027"/>
                </a:cubicBezTo>
                <a:cubicBezTo>
                  <a:pt x="6632803" y="5088126"/>
                  <a:pt x="6636546" y="5104968"/>
                  <a:pt x="6638418" y="5121810"/>
                </a:cubicBezTo>
                <a:cubicBezTo>
                  <a:pt x="6640287" y="5121810"/>
                  <a:pt x="6644030" y="5121810"/>
                  <a:pt x="6645902" y="5121810"/>
                </a:cubicBezTo>
                <a:cubicBezTo>
                  <a:pt x="6647773" y="5108711"/>
                  <a:pt x="6649645" y="5095610"/>
                  <a:pt x="6649645" y="5088126"/>
                </a:cubicBezTo>
                <a:cubicBezTo>
                  <a:pt x="6655258" y="5099353"/>
                  <a:pt x="6664617" y="5114324"/>
                  <a:pt x="6673971" y="5129294"/>
                </a:cubicBezTo>
                <a:cubicBezTo>
                  <a:pt x="6677714" y="5127425"/>
                  <a:pt x="6681457" y="5125553"/>
                  <a:pt x="6687072" y="5123682"/>
                </a:cubicBezTo>
                <a:cubicBezTo>
                  <a:pt x="6677714" y="5078770"/>
                  <a:pt x="6670228" y="5033858"/>
                  <a:pt x="6660874" y="4987075"/>
                </a:cubicBezTo>
                <a:cubicBezTo>
                  <a:pt x="6662744" y="4987075"/>
                  <a:pt x="6666487" y="4985204"/>
                  <a:pt x="6668359" y="4985204"/>
                </a:cubicBezTo>
                <a:cubicBezTo>
                  <a:pt x="6679587" y="5031986"/>
                  <a:pt x="6690814" y="5078770"/>
                  <a:pt x="6700171" y="5127425"/>
                </a:cubicBezTo>
                <a:cubicBezTo>
                  <a:pt x="6702043" y="5127425"/>
                  <a:pt x="6703914" y="5127425"/>
                  <a:pt x="6705786" y="5127425"/>
                </a:cubicBezTo>
                <a:cubicBezTo>
                  <a:pt x="6707657" y="5116197"/>
                  <a:pt x="6709527" y="5106839"/>
                  <a:pt x="6711398" y="5093741"/>
                </a:cubicBezTo>
                <a:cubicBezTo>
                  <a:pt x="6726369" y="5104968"/>
                  <a:pt x="6702043" y="5134909"/>
                  <a:pt x="6735727" y="5138652"/>
                </a:cubicBezTo>
                <a:cubicBezTo>
                  <a:pt x="6752567" y="5140523"/>
                  <a:pt x="6769411" y="5153623"/>
                  <a:pt x="6789994" y="5164850"/>
                </a:cubicBezTo>
                <a:cubicBezTo>
                  <a:pt x="6789994" y="5119939"/>
                  <a:pt x="6789994" y="5084383"/>
                  <a:pt x="6789994" y="5048829"/>
                </a:cubicBezTo>
                <a:cubicBezTo>
                  <a:pt x="6791866" y="5048829"/>
                  <a:pt x="6793737" y="5048829"/>
                  <a:pt x="6795609" y="5048829"/>
                </a:cubicBezTo>
                <a:cubicBezTo>
                  <a:pt x="6797480" y="5082513"/>
                  <a:pt x="6803094" y="5118067"/>
                  <a:pt x="6803094" y="5151751"/>
                </a:cubicBezTo>
                <a:cubicBezTo>
                  <a:pt x="6803094" y="5172336"/>
                  <a:pt x="6810579" y="5183564"/>
                  <a:pt x="6829292" y="5181692"/>
                </a:cubicBezTo>
                <a:cubicBezTo>
                  <a:pt x="6881690" y="5174206"/>
                  <a:pt x="6917243" y="5202277"/>
                  <a:pt x="6952801" y="5232218"/>
                </a:cubicBezTo>
                <a:cubicBezTo>
                  <a:pt x="6960285" y="5237831"/>
                  <a:pt x="6969641" y="5241574"/>
                  <a:pt x="6978999" y="5247189"/>
                </a:cubicBezTo>
                <a:cubicBezTo>
                  <a:pt x="6982741" y="5235961"/>
                  <a:pt x="6986483" y="5226604"/>
                  <a:pt x="6988354" y="5217248"/>
                </a:cubicBezTo>
                <a:cubicBezTo>
                  <a:pt x="6990226" y="5217248"/>
                  <a:pt x="6992096" y="5217248"/>
                  <a:pt x="6993969" y="5217248"/>
                </a:cubicBezTo>
                <a:cubicBezTo>
                  <a:pt x="6995839" y="5228476"/>
                  <a:pt x="6997711" y="5239703"/>
                  <a:pt x="7001454" y="5252802"/>
                </a:cubicBezTo>
                <a:cubicBezTo>
                  <a:pt x="7014552" y="5256545"/>
                  <a:pt x="7029523" y="5260288"/>
                  <a:pt x="7050110" y="5264030"/>
                </a:cubicBezTo>
                <a:cubicBezTo>
                  <a:pt x="7050110" y="5209762"/>
                  <a:pt x="7050110" y="5159235"/>
                  <a:pt x="7050110" y="5108711"/>
                </a:cubicBezTo>
                <a:cubicBezTo>
                  <a:pt x="7051979" y="5108711"/>
                  <a:pt x="7053851" y="5108711"/>
                  <a:pt x="7057594" y="5108711"/>
                </a:cubicBezTo>
                <a:cubicBezTo>
                  <a:pt x="7057594" y="5161109"/>
                  <a:pt x="7057594" y="5213505"/>
                  <a:pt x="7057594" y="5262160"/>
                </a:cubicBezTo>
                <a:cubicBezTo>
                  <a:pt x="7078177" y="5250932"/>
                  <a:pt x="7102506" y="5230346"/>
                  <a:pt x="7121218" y="5234088"/>
                </a:cubicBezTo>
                <a:cubicBezTo>
                  <a:pt x="7141803" y="5237831"/>
                  <a:pt x="7160515" y="5262160"/>
                  <a:pt x="7175485" y="5280873"/>
                </a:cubicBezTo>
                <a:cubicBezTo>
                  <a:pt x="7192329" y="5301456"/>
                  <a:pt x="7211041" y="5310814"/>
                  <a:pt x="7237241" y="5308942"/>
                </a:cubicBezTo>
                <a:cubicBezTo>
                  <a:pt x="7334549" y="5299587"/>
                  <a:pt x="7424373" y="5318299"/>
                  <a:pt x="7501096" y="5380052"/>
                </a:cubicBezTo>
                <a:cubicBezTo>
                  <a:pt x="7510454" y="5387537"/>
                  <a:pt x="7523552" y="5396895"/>
                  <a:pt x="7532909" y="5393152"/>
                </a:cubicBezTo>
                <a:cubicBezTo>
                  <a:pt x="7596534" y="5368824"/>
                  <a:pt x="7654544" y="5421221"/>
                  <a:pt x="7716299" y="5406250"/>
                </a:cubicBezTo>
                <a:cubicBezTo>
                  <a:pt x="7723784" y="5404380"/>
                  <a:pt x="7735012" y="5415608"/>
                  <a:pt x="7744368" y="5421221"/>
                </a:cubicBezTo>
                <a:cubicBezTo>
                  <a:pt x="7796765" y="5466132"/>
                  <a:pt x="7860390" y="5471747"/>
                  <a:pt x="7924015" y="5464263"/>
                </a:cubicBezTo>
                <a:cubicBezTo>
                  <a:pt x="7944601" y="5462391"/>
                  <a:pt x="7963313" y="5441806"/>
                  <a:pt x="7983898" y="5430579"/>
                </a:cubicBezTo>
                <a:cubicBezTo>
                  <a:pt x="8013839" y="5518530"/>
                  <a:pt x="8062492" y="5507302"/>
                  <a:pt x="8137346" y="5482976"/>
                </a:cubicBezTo>
                <a:cubicBezTo>
                  <a:pt x="8165416" y="5473618"/>
                  <a:pt x="8157932" y="5447420"/>
                  <a:pt x="8148574" y="5428707"/>
                </a:cubicBezTo>
                <a:cubicBezTo>
                  <a:pt x="8126117" y="5376309"/>
                  <a:pt x="8137346" y="5340755"/>
                  <a:pt x="8189742" y="5312684"/>
                </a:cubicBezTo>
                <a:cubicBezTo>
                  <a:pt x="8232784" y="5290229"/>
                  <a:pt x="8296409" y="5303328"/>
                  <a:pt x="8320737" y="5338883"/>
                </a:cubicBezTo>
                <a:cubicBezTo>
                  <a:pt x="8343191" y="5374439"/>
                  <a:pt x="8337578" y="5409993"/>
                  <a:pt x="8305765" y="5438064"/>
                </a:cubicBezTo>
                <a:cubicBezTo>
                  <a:pt x="8296409" y="5447420"/>
                  <a:pt x="8288924" y="5458648"/>
                  <a:pt x="8281439" y="5469875"/>
                </a:cubicBezTo>
                <a:cubicBezTo>
                  <a:pt x="8294539" y="5473618"/>
                  <a:pt x="8305765" y="5481103"/>
                  <a:pt x="8318865" y="5482976"/>
                </a:cubicBezTo>
                <a:cubicBezTo>
                  <a:pt x="8358164" y="5488589"/>
                  <a:pt x="8397460" y="5492332"/>
                  <a:pt x="8436757" y="5492332"/>
                </a:cubicBezTo>
                <a:cubicBezTo>
                  <a:pt x="8442372" y="5492332"/>
                  <a:pt x="8453599" y="5477361"/>
                  <a:pt x="8455470" y="5468006"/>
                </a:cubicBezTo>
                <a:cubicBezTo>
                  <a:pt x="8459214" y="5447420"/>
                  <a:pt x="8455470" y="5424964"/>
                  <a:pt x="8459214" y="5404380"/>
                </a:cubicBezTo>
                <a:cubicBezTo>
                  <a:pt x="8468570" y="5359469"/>
                  <a:pt x="8511610" y="5322042"/>
                  <a:pt x="8558393" y="5316427"/>
                </a:cubicBezTo>
                <a:cubicBezTo>
                  <a:pt x="8588334" y="5312684"/>
                  <a:pt x="8601435" y="5327654"/>
                  <a:pt x="8608921" y="5355726"/>
                </a:cubicBezTo>
                <a:cubicBezTo>
                  <a:pt x="8618277" y="5391280"/>
                  <a:pt x="8627633" y="5426836"/>
                  <a:pt x="8644475" y="5458648"/>
                </a:cubicBezTo>
                <a:cubicBezTo>
                  <a:pt x="8668803" y="5501688"/>
                  <a:pt x="8726812" y="5511044"/>
                  <a:pt x="8771725" y="5490461"/>
                </a:cubicBezTo>
                <a:cubicBezTo>
                  <a:pt x="8827864" y="5462391"/>
                  <a:pt x="8887747" y="5439934"/>
                  <a:pt x="8945759" y="5415608"/>
                </a:cubicBezTo>
                <a:cubicBezTo>
                  <a:pt x="8951372" y="5413736"/>
                  <a:pt x="8958856" y="5411865"/>
                  <a:pt x="8962599" y="5413736"/>
                </a:cubicBezTo>
                <a:cubicBezTo>
                  <a:pt x="9018739" y="5441806"/>
                  <a:pt x="9076751" y="5421221"/>
                  <a:pt x="9132890" y="5423094"/>
                </a:cubicBezTo>
                <a:cubicBezTo>
                  <a:pt x="9144119" y="5423094"/>
                  <a:pt x="9155347" y="5424964"/>
                  <a:pt x="9168445" y="5424964"/>
                </a:cubicBezTo>
                <a:cubicBezTo>
                  <a:pt x="9155347" y="5299587"/>
                  <a:pt x="9155347" y="5177949"/>
                  <a:pt x="9245170" y="5080640"/>
                </a:cubicBezTo>
                <a:cubicBezTo>
                  <a:pt x="9222713" y="5039471"/>
                  <a:pt x="9202128" y="5003917"/>
                  <a:pt x="9179673" y="4966490"/>
                </a:cubicBezTo>
                <a:cubicBezTo>
                  <a:pt x="9166572" y="4968361"/>
                  <a:pt x="9149732" y="4972104"/>
                  <a:pt x="9131018" y="4975846"/>
                </a:cubicBezTo>
                <a:cubicBezTo>
                  <a:pt x="9160960" y="4880410"/>
                  <a:pt x="9189031" y="4786844"/>
                  <a:pt x="9220842" y="4693277"/>
                </a:cubicBezTo>
                <a:cubicBezTo>
                  <a:pt x="9230200" y="4667079"/>
                  <a:pt x="9247040" y="4644623"/>
                  <a:pt x="9263884" y="4622168"/>
                </a:cubicBezTo>
                <a:cubicBezTo>
                  <a:pt x="9295695" y="4580998"/>
                  <a:pt x="9308793" y="4536086"/>
                  <a:pt x="9297565" y="4483690"/>
                </a:cubicBezTo>
                <a:cubicBezTo>
                  <a:pt x="9295695" y="4474332"/>
                  <a:pt x="9301309" y="4461233"/>
                  <a:pt x="9301309" y="4450006"/>
                </a:cubicBezTo>
                <a:cubicBezTo>
                  <a:pt x="9303180" y="4427549"/>
                  <a:pt x="9306923" y="4405094"/>
                  <a:pt x="9306923" y="4380766"/>
                </a:cubicBezTo>
                <a:cubicBezTo>
                  <a:pt x="9306923" y="4362052"/>
                  <a:pt x="9299437" y="4341469"/>
                  <a:pt x="9305052" y="4324626"/>
                </a:cubicBezTo>
                <a:cubicBezTo>
                  <a:pt x="9329379" y="4259130"/>
                  <a:pt x="9357450" y="4195505"/>
                  <a:pt x="9385518" y="4131881"/>
                </a:cubicBezTo>
                <a:cubicBezTo>
                  <a:pt x="9394876" y="4111295"/>
                  <a:pt x="9411717" y="4090711"/>
                  <a:pt x="9394876" y="4073868"/>
                </a:cubicBezTo>
                <a:cubicBezTo>
                  <a:pt x="9383646" y="4060770"/>
                  <a:pt x="9359320" y="4058898"/>
                  <a:pt x="9340606" y="4055155"/>
                </a:cubicBezTo>
                <a:cubicBezTo>
                  <a:pt x="9323766" y="4051412"/>
                  <a:pt x="9306923" y="4053285"/>
                  <a:pt x="9291953" y="4053285"/>
                </a:cubicBezTo>
                <a:cubicBezTo>
                  <a:pt x="9254526" y="4049542"/>
                  <a:pt x="9258269" y="4086968"/>
                  <a:pt x="9245170" y="4103810"/>
                </a:cubicBezTo>
                <a:cubicBezTo>
                  <a:pt x="9217099" y="4139366"/>
                  <a:pt x="9198386" y="4182405"/>
                  <a:pt x="9168445" y="4217961"/>
                </a:cubicBezTo>
                <a:cubicBezTo>
                  <a:pt x="9151604" y="4238545"/>
                  <a:pt x="9153475" y="4255388"/>
                  <a:pt x="9170317" y="4266616"/>
                </a:cubicBezTo>
                <a:cubicBezTo>
                  <a:pt x="9190901" y="4281587"/>
                  <a:pt x="9202128" y="4298427"/>
                  <a:pt x="9189031" y="4317140"/>
                </a:cubicBezTo>
                <a:cubicBezTo>
                  <a:pt x="9181545" y="4328368"/>
                  <a:pt x="9157217" y="4328368"/>
                  <a:pt x="9132890" y="4333983"/>
                </a:cubicBezTo>
                <a:cubicBezTo>
                  <a:pt x="9132890" y="4332111"/>
                  <a:pt x="9129146" y="4341469"/>
                  <a:pt x="9125406" y="4352696"/>
                </a:cubicBezTo>
                <a:cubicBezTo>
                  <a:pt x="9121661" y="4345212"/>
                  <a:pt x="9117920" y="4341469"/>
                  <a:pt x="9110433" y="4328368"/>
                </a:cubicBezTo>
                <a:cubicBezTo>
                  <a:pt x="9104820" y="4341469"/>
                  <a:pt x="9101077" y="4352696"/>
                  <a:pt x="9095465" y="4365795"/>
                </a:cubicBezTo>
                <a:cubicBezTo>
                  <a:pt x="9091719" y="4363924"/>
                  <a:pt x="9087979" y="4362052"/>
                  <a:pt x="9084235" y="4358309"/>
                </a:cubicBezTo>
                <a:cubicBezTo>
                  <a:pt x="9067393" y="4326498"/>
                  <a:pt x="9052423" y="4292814"/>
                  <a:pt x="9033709" y="4259130"/>
                </a:cubicBezTo>
                <a:cubicBezTo>
                  <a:pt x="9005641" y="4266616"/>
                  <a:pt x="8981313" y="4264744"/>
                  <a:pt x="8970085" y="4227317"/>
                </a:cubicBezTo>
                <a:cubicBezTo>
                  <a:pt x="8966342" y="4216089"/>
                  <a:pt x="8945759" y="4210476"/>
                  <a:pt x="8928915" y="4201119"/>
                </a:cubicBezTo>
                <a:cubicBezTo>
                  <a:pt x="8930787" y="4221704"/>
                  <a:pt x="8934529" y="4236675"/>
                  <a:pt x="8936401" y="4253515"/>
                </a:cubicBezTo>
                <a:cubicBezTo>
                  <a:pt x="8936401" y="4261001"/>
                  <a:pt x="8940144" y="4270359"/>
                  <a:pt x="8936401" y="4274101"/>
                </a:cubicBezTo>
                <a:cubicBezTo>
                  <a:pt x="8891490" y="4333983"/>
                  <a:pt x="8910202" y="4406964"/>
                  <a:pt x="8902717" y="4472461"/>
                </a:cubicBezTo>
                <a:cubicBezTo>
                  <a:pt x="8898974" y="4498660"/>
                  <a:pt x="8900846" y="4526728"/>
                  <a:pt x="8893362" y="4551057"/>
                </a:cubicBezTo>
                <a:cubicBezTo>
                  <a:pt x="8889619" y="4560412"/>
                  <a:pt x="8869033" y="4569770"/>
                  <a:pt x="8857806" y="4569770"/>
                </a:cubicBezTo>
                <a:cubicBezTo>
                  <a:pt x="8837222" y="4569770"/>
                  <a:pt x="8829734" y="4554800"/>
                  <a:pt x="8833479" y="4534214"/>
                </a:cubicBezTo>
                <a:cubicBezTo>
                  <a:pt x="8840963" y="4476204"/>
                  <a:pt x="8844707" y="4416322"/>
                  <a:pt x="8859675" y="4360182"/>
                </a:cubicBezTo>
                <a:cubicBezTo>
                  <a:pt x="8882134" y="4270359"/>
                  <a:pt x="8863420" y="4191763"/>
                  <a:pt x="8812894" y="4118780"/>
                </a:cubicBezTo>
                <a:cubicBezTo>
                  <a:pt x="8762368" y="4120652"/>
                  <a:pt x="8724943" y="4077611"/>
                  <a:pt x="8734298" y="4025214"/>
                </a:cubicBezTo>
                <a:cubicBezTo>
                  <a:pt x="8734298" y="4023344"/>
                  <a:pt x="8736168" y="4019601"/>
                  <a:pt x="8736168" y="4017729"/>
                </a:cubicBezTo>
                <a:cubicBezTo>
                  <a:pt x="8732427" y="3946618"/>
                  <a:pt x="8760496" y="3879251"/>
                  <a:pt x="8760496" y="3808140"/>
                </a:cubicBezTo>
                <a:cubicBezTo>
                  <a:pt x="8760496" y="3778199"/>
                  <a:pt x="8771725" y="3759486"/>
                  <a:pt x="8805408" y="3753873"/>
                </a:cubicBezTo>
                <a:cubicBezTo>
                  <a:pt x="8833479" y="3750130"/>
                  <a:pt x="8859675" y="3737030"/>
                  <a:pt x="8885875" y="3729545"/>
                </a:cubicBezTo>
                <a:cubicBezTo>
                  <a:pt x="8885875" y="3723932"/>
                  <a:pt x="8885875" y="3720189"/>
                  <a:pt x="8885875" y="3714574"/>
                </a:cubicBezTo>
                <a:cubicBezTo>
                  <a:pt x="8872776" y="3714574"/>
                  <a:pt x="8854063" y="3718317"/>
                  <a:pt x="8846578" y="3712704"/>
                </a:cubicBezTo>
                <a:cubicBezTo>
                  <a:pt x="8835349" y="3703346"/>
                  <a:pt x="8831607" y="3686506"/>
                  <a:pt x="8824121" y="3671536"/>
                </a:cubicBezTo>
                <a:cubicBezTo>
                  <a:pt x="8872776" y="3654692"/>
                  <a:pt x="8872776" y="3654692"/>
                  <a:pt x="8872776" y="3619138"/>
                </a:cubicBezTo>
                <a:cubicBezTo>
                  <a:pt x="8809151" y="3598553"/>
                  <a:pt x="8803536" y="3585454"/>
                  <a:pt x="8831607" y="3501243"/>
                </a:cubicBezTo>
                <a:cubicBezTo>
                  <a:pt x="8812894" y="3480660"/>
                  <a:pt x="8792308" y="3460075"/>
                  <a:pt x="8820379" y="3432006"/>
                </a:cubicBezTo>
                <a:cubicBezTo>
                  <a:pt x="8824121" y="3428263"/>
                  <a:pt x="8825994" y="3420778"/>
                  <a:pt x="8824121" y="3415163"/>
                </a:cubicBezTo>
                <a:cubicBezTo>
                  <a:pt x="8814766" y="3372123"/>
                  <a:pt x="8857806" y="3353410"/>
                  <a:pt x="8869033" y="3317854"/>
                </a:cubicBezTo>
                <a:cubicBezTo>
                  <a:pt x="8876519" y="3291656"/>
                  <a:pt x="8915816" y="3297271"/>
                  <a:pt x="8947629" y="3325340"/>
                </a:cubicBezTo>
                <a:cubicBezTo>
                  <a:pt x="8947629" y="3246744"/>
                  <a:pt x="8947629" y="3170020"/>
                  <a:pt x="8947629" y="3091426"/>
                </a:cubicBezTo>
                <a:cubicBezTo>
                  <a:pt x="8940144" y="3108266"/>
                  <a:pt x="8934529" y="3121366"/>
                  <a:pt x="8928915" y="3136338"/>
                </a:cubicBezTo>
                <a:cubicBezTo>
                  <a:pt x="8925172" y="3136338"/>
                  <a:pt x="8923300" y="3134464"/>
                  <a:pt x="8919560" y="3134464"/>
                </a:cubicBezTo>
                <a:cubicBezTo>
                  <a:pt x="8921431" y="3119494"/>
                  <a:pt x="8921431" y="3102654"/>
                  <a:pt x="8927046" y="3091426"/>
                </a:cubicBezTo>
                <a:cubicBezTo>
                  <a:pt x="8951372" y="3052127"/>
                  <a:pt x="8977570" y="3012829"/>
                  <a:pt x="9003768" y="2973531"/>
                </a:cubicBezTo>
                <a:cubicBezTo>
                  <a:pt x="9005641" y="2969788"/>
                  <a:pt x="9009382" y="2966045"/>
                  <a:pt x="9011254" y="2966045"/>
                </a:cubicBezTo>
                <a:cubicBezTo>
                  <a:pt x="9050553" y="2967917"/>
                  <a:pt x="9071136" y="2939847"/>
                  <a:pt x="9095465" y="2911778"/>
                </a:cubicBezTo>
                <a:cubicBezTo>
                  <a:pt x="9110433" y="2930492"/>
                  <a:pt x="9123534" y="2945462"/>
                  <a:pt x="9136633" y="2962303"/>
                </a:cubicBezTo>
                <a:cubicBezTo>
                  <a:pt x="9153475" y="2936104"/>
                  <a:pt x="9155347" y="2883708"/>
                  <a:pt x="9207743" y="2923007"/>
                </a:cubicBezTo>
                <a:cubicBezTo>
                  <a:pt x="9239555" y="2885580"/>
                  <a:pt x="9271367" y="2850024"/>
                  <a:pt x="9301309" y="2812597"/>
                </a:cubicBezTo>
                <a:cubicBezTo>
                  <a:pt x="9297565" y="2812597"/>
                  <a:pt x="9291953" y="2812597"/>
                  <a:pt x="9288210" y="2810727"/>
                </a:cubicBezTo>
                <a:cubicBezTo>
                  <a:pt x="9280724" y="2788271"/>
                  <a:pt x="9265753" y="2765815"/>
                  <a:pt x="9265753" y="2743359"/>
                </a:cubicBezTo>
                <a:cubicBezTo>
                  <a:pt x="9265753" y="2692833"/>
                  <a:pt x="9269496" y="2642308"/>
                  <a:pt x="9276981" y="2593653"/>
                </a:cubicBezTo>
                <a:cubicBezTo>
                  <a:pt x="9280724" y="2558098"/>
                  <a:pt x="9248913" y="2511315"/>
                  <a:pt x="9213357" y="2505700"/>
                </a:cubicBezTo>
                <a:cubicBezTo>
                  <a:pt x="9153475" y="2496344"/>
                  <a:pt x="9149732" y="2492601"/>
                  <a:pt x="9138504" y="2432719"/>
                </a:cubicBezTo>
                <a:cubicBezTo>
                  <a:pt x="9134761" y="2414007"/>
                  <a:pt x="9132890" y="2395294"/>
                  <a:pt x="9129146" y="2374708"/>
                </a:cubicBezTo>
                <a:cubicBezTo>
                  <a:pt x="9127275" y="2361610"/>
                  <a:pt x="9121661" y="2346639"/>
                  <a:pt x="9117920" y="2333539"/>
                </a:cubicBezTo>
                <a:cubicBezTo>
                  <a:pt x="9101077" y="2342896"/>
                  <a:pt x="9084235" y="2350382"/>
                  <a:pt x="9067393" y="2359737"/>
                </a:cubicBezTo>
                <a:cubicBezTo>
                  <a:pt x="9065521" y="2355995"/>
                  <a:pt x="9063650" y="2352251"/>
                  <a:pt x="9059909" y="2348510"/>
                </a:cubicBezTo>
                <a:cubicBezTo>
                  <a:pt x="9065521" y="2342896"/>
                  <a:pt x="9071136" y="2335411"/>
                  <a:pt x="9078621" y="2331668"/>
                </a:cubicBezTo>
                <a:cubicBezTo>
                  <a:pt x="9108563" y="2318568"/>
                  <a:pt x="9110433" y="2303597"/>
                  <a:pt x="9095465" y="2277399"/>
                </a:cubicBezTo>
                <a:cubicBezTo>
                  <a:pt x="9078621" y="2249330"/>
                  <a:pt x="9067393" y="2217516"/>
                  <a:pt x="9058038" y="2183833"/>
                </a:cubicBezTo>
                <a:cubicBezTo>
                  <a:pt x="9052423" y="2159506"/>
                  <a:pt x="9052423" y="2137051"/>
                  <a:pt x="9028094" y="2118338"/>
                </a:cubicBezTo>
                <a:cubicBezTo>
                  <a:pt x="9016867" y="2108980"/>
                  <a:pt x="9020612" y="2077169"/>
                  <a:pt x="9022482" y="2056583"/>
                </a:cubicBezTo>
                <a:cubicBezTo>
                  <a:pt x="9028094" y="2013544"/>
                  <a:pt x="9031839" y="1968632"/>
                  <a:pt x="9050553" y="1931205"/>
                </a:cubicBezTo>
                <a:cubicBezTo>
                  <a:pt x="9071136" y="1890036"/>
                  <a:pt x="9087979" y="1837639"/>
                  <a:pt x="9147860" y="1824539"/>
                </a:cubicBezTo>
                <a:cubicBezTo>
                  <a:pt x="9189031" y="1815184"/>
                  <a:pt x="9226457" y="1792727"/>
                  <a:pt x="9265753" y="1781500"/>
                </a:cubicBezTo>
                <a:cubicBezTo>
                  <a:pt x="9342479" y="1762786"/>
                  <a:pt x="9421073" y="1766529"/>
                  <a:pt x="9497798" y="1788984"/>
                </a:cubicBezTo>
                <a:cubicBezTo>
                  <a:pt x="9544581" y="1802083"/>
                  <a:pt x="9585750" y="1824539"/>
                  <a:pt x="9619434" y="1860095"/>
                </a:cubicBezTo>
                <a:cubicBezTo>
                  <a:pt x="9673701" y="1916234"/>
                  <a:pt x="9703642" y="1985472"/>
                  <a:pt x="9707385" y="2064068"/>
                </a:cubicBezTo>
                <a:cubicBezTo>
                  <a:pt x="9707385" y="2090266"/>
                  <a:pt x="9707385" y="2114595"/>
                  <a:pt x="9729842" y="2131436"/>
                </a:cubicBezTo>
                <a:cubicBezTo>
                  <a:pt x="9733583" y="2135178"/>
                  <a:pt x="9735457" y="2142664"/>
                  <a:pt x="9735457" y="2150149"/>
                </a:cubicBezTo>
                <a:cubicBezTo>
                  <a:pt x="9737326" y="2166992"/>
                  <a:pt x="9737326" y="2181963"/>
                  <a:pt x="9739198" y="2206289"/>
                </a:cubicBezTo>
                <a:cubicBezTo>
                  <a:pt x="9727969" y="2215647"/>
                  <a:pt x="9726099" y="2226875"/>
                  <a:pt x="9733583" y="2251200"/>
                </a:cubicBezTo>
                <a:cubicBezTo>
                  <a:pt x="9744812" y="2281142"/>
                  <a:pt x="9707385" y="2290499"/>
                  <a:pt x="9686800" y="2303597"/>
                </a:cubicBezTo>
                <a:cubicBezTo>
                  <a:pt x="9677444" y="2309213"/>
                  <a:pt x="9664346" y="2309213"/>
                  <a:pt x="9647503" y="2312955"/>
                </a:cubicBezTo>
                <a:cubicBezTo>
                  <a:pt x="9658731" y="2320441"/>
                  <a:pt x="9664346" y="2324183"/>
                  <a:pt x="9679316" y="2335411"/>
                </a:cubicBezTo>
                <a:cubicBezTo>
                  <a:pt x="9656861" y="2359737"/>
                  <a:pt x="9638147" y="2382193"/>
                  <a:pt x="9615690" y="2400906"/>
                </a:cubicBezTo>
                <a:cubicBezTo>
                  <a:pt x="9593234" y="2421492"/>
                  <a:pt x="9591364" y="2438333"/>
                  <a:pt x="9615690" y="2472017"/>
                </a:cubicBezTo>
                <a:cubicBezTo>
                  <a:pt x="9668086" y="2451433"/>
                  <a:pt x="9716743" y="2458918"/>
                  <a:pt x="9765395" y="2486988"/>
                </a:cubicBezTo>
                <a:cubicBezTo>
                  <a:pt x="9782238" y="2479502"/>
                  <a:pt x="9800952" y="2473889"/>
                  <a:pt x="9817793" y="2466403"/>
                </a:cubicBezTo>
                <a:cubicBezTo>
                  <a:pt x="9836505" y="2457045"/>
                  <a:pt x="9851478" y="2457045"/>
                  <a:pt x="9870192" y="2472017"/>
                </a:cubicBezTo>
                <a:cubicBezTo>
                  <a:pt x="9877675" y="2479502"/>
                  <a:pt x="9902002" y="2481374"/>
                  <a:pt x="9905745" y="2475759"/>
                </a:cubicBezTo>
                <a:cubicBezTo>
                  <a:pt x="9933814" y="2442075"/>
                  <a:pt x="9961885" y="2445818"/>
                  <a:pt x="9995569" y="2464531"/>
                </a:cubicBezTo>
                <a:cubicBezTo>
                  <a:pt x="9999312" y="2466403"/>
                  <a:pt x="10006798" y="2464531"/>
                  <a:pt x="10016154" y="2466403"/>
                </a:cubicBezTo>
                <a:cubicBezTo>
                  <a:pt x="10012412" y="2455176"/>
                  <a:pt x="10010539" y="2447690"/>
                  <a:pt x="10006798" y="2432719"/>
                </a:cubicBezTo>
                <a:cubicBezTo>
                  <a:pt x="10023638" y="2436462"/>
                  <a:pt x="10036739" y="2440205"/>
                  <a:pt x="10047966" y="2442075"/>
                </a:cubicBezTo>
                <a:cubicBezTo>
                  <a:pt x="10055451" y="2391550"/>
                  <a:pt x="10059194" y="2389679"/>
                  <a:pt x="10117204" y="2395294"/>
                </a:cubicBezTo>
                <a:cubicBezTo>
                  <a:pt x="10085392" y="2320441"/>
                  <a:pt x="10055451" y="2249330"/>
                  <a:pt x="10027381" y="2183833"/>
                </a:cubicBezTo>
                <a:cubicBezTo>
                  <a:pt x="10008667" y="2191318"/>
                  <a:pt x="9993699" y="2202546"/>
                  <a:pt x="9980598" y="2200676"/>
                </a:cubicBezTo>
                <a:cubicBezTo>
                  <a:pt x="9971241" y="2198803"/>
                  <a:pt x="9960015" y="2181963"/>
                  <a:pt x="9958143" y="2170734"/>
                </a:cubicBezTo>
                <a:cubicBezTo>
                  <a:pt x="9941301" y="2107110"/>
                  <a:pt x="9933814" y="2039742"/>
                  <a:pt x="9911358" y="1977988"/>
                </a:cubicBezTo>
                <a:cubicBezTo>
                  <a:pt x="9870192" y="1871323"/>
                  <a:pt x="9825280" y="1766529"/>
                  <a:pt x="9771010" y="1665477"/>
                </a:cubicBezTo>
                <a:cubicBezTo>
                  <a:pt x="9582008" y="1315539"/>
                  <a:pt x="9393004" y="965603"/>
                  <a:pt x="9196513" y="619407"/>
                </a:cubicBezTo>
                <a:cubicBezTo>
                  <a:pt x="9091719" y="434147"/>
                  <a:pt x="8973827" y="258243"/>
                  <a:pt x="8861548" y="78596"/>
                </a:cubicBezTo>
                <a:cubicBezTo>
                  <a:pt x="8831607" y="31812"/>
                  <a:pt x="8829734" y="31812"/>
                  <a:pt x="884844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9"/>
        <p:cNvGrpSpPr/>
        <p:nvPr/>
      </p:nvGrpSpPr>
      <p:grpSpPr>
        <a:xfrm>
          <a:off x="0" y="0"/>
          <a:ext cx="0" cy="0"/>
          <a:chOff x="0" y="0"/>
          <a:chExt cx="0" cy="0"/>
        </a:xfrm>
      </p:grpSpPr>
      <p:cxnSp>
        <p:nvCxnSpPr>
          <p:cNvPr id="280" name="Google Shape;280;p14"/>
          <p:cNvCxnSpPr/>
          <p:nvPr/>
        </p:nvCxnSpPr>
        <p:spPr>
          <a:xfrm>
            <a:off x="1396169" y="1447800"/>
            <a:ext cx="9407400" cy="0"/>
          </a:xfrm>
          <a:prstGeom prst="straightConnector1">
            <a:avLst/>
          </a:prstGeom>
          <a:noFill/>
          <a:ln w="15875" cap="flat" cmpd="sng">
            <a:solidFill>
              <a:schemeClr val="accent1"/>
            </a:solidFill>
            <a:prstDash val="solid"/>
            <a:round/>
            <a:headEnd type="none" w="sm" len="sm"/>
            <a:tailEnd type="none" w="sm" len="sm"/>
          </a:ln>
        </p:spPr>
      </p:cxnSp>
      <p:sp>
        <p:nvSpPr>
          <p:cNvPr id="281" name="Google Shape;281;p14"/>
          <p:cNvSpPr txBox="1">
            <a:spLocks noGrp="1"/>
          </p:cNvSpPr>
          <p:nvPr>
            <p:ph type="title"/>
          </p:nvPr>
        </p:nvSpPr>
        <p:spPr>
          <a:xfrm>
            <a:off x="1299269" y="457200"/>
            <a:ext cx="9601200" cy="9906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rgbClr val="262626"/>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dirty="0"/>
          </a:p>
        </p:txBody>
      </p:sp>
      <p:sp>
        <p:nvSpPr>
          <p:cNvPr id="282" name="Google Shape;282;p14"/>
          <p:cNvSpPr txBox="1">
            <a:spLocks noGrp="1"/>
          </p:cNvSpPr>
          <p:nvPr>
            <p:ph type="body" idx="1"/>
          </p:nvPr>
        </p:nvSpPr>
        <p:spPr>
          <a:xfrm>
            <a:off x="1299269" y="1828800"/>
            <a:ext cx="9601200" cy="3852300"/>
          </a:xfrm>
          <a:prstGeom prst="rect">
            <a:avLst/>
          </a:prstGeom>
          <a:noFill/>
          <a:ln>
            <a:noFill/>
          </a:ln>
        </p:spPr>
        <p:txBody>
          <a:bodyPr spcFirstLastPara="1" wrap="square" lIns="91425" tIns="45700" rIns="91425" bIns="45700" anchor="t" anchorCtr="0">
            <a:normAutofit/>
          </a:bodyPr>
          <a:lstStyle>
            <a:lvl1pPr marL="457200" lvl="0" indent="-360045" algn="l" rtl="0">
              <a:spcBef>
                <a:spcPts val="360"/>
              </a:spcBef>
              <a:spcAft>
                <a:spcPts val="0"/>
              </a:spcAft>
              <a:buSzPts val="2070"/>
              <a:buChar char="●"/>
              <a:defRPr sz="2800"/>
            </a:lvl1pPr>
            <a:lvl2pPr marL="914400" lvl="1" indent="-360044" algn="l" rtl="0">
              <a:spcBef>
                <a:spcPts val="600"/>
              </a:spcBef>
              <a:spcAft>
                <a:spcPts val="0"/>
              </a:spcAft>
              <a:buSzPts val="2070"/>
              <a:buChar char="○"/>
              <a:defRPr/>
            </a:lvl2pPr>
            <a:lvl3pPr marL="1371600" lvl="2" indent="-360044" algn="l" rtl="0">
              <a:spcBef>
                <a:spcPts val="600"/>
              </a:spcBef>
              <a:spcAft>
                <a:spcPts val="0"/>
              </a:spcAft>
              <a:buSzPts val="2070"/>
              <a:buChar char="■"/>
              <a:defRPr/>
            </a:lvl3pPr>
            <a:lvl4pPr marL="1828800" lvl="3" indent="-360044" algn="l" rtl="0">
              <a:spcBef>
                <a:spcPts val="600"/>
              </a:spcBef>
              <a:spcAft>
                <a:spcPts val="0"/>
              </a:spcAft>
              <a:buSzPts val="2070"/>
              <a:buChar char="●"/>
              <a:defRPr/>
            </a:lvl4pPr>
            <a:lvl5pPr marL="2286000" lvl="4" indent="-360045" algn="l" rtl="0">
              <a:spcBef>
                <a:spcPts val="600"/>
              </a:spcBef>
              <a:spcAft>
                <a:spcPts val="0"/>
              </a:spcAft>
              <a:buSzPts val="2070"/>
              <a:buChar char="○"/>
              <a:defRPr/>
            </a:lvl5pPr>
            <a:lvl6pPr marL="2743200" lvl="5" indent="-360045" algn="l" rtl="0">
              <a:spcBef>
                <a:spcPts val="600"/>
              </a:spcBef>
              <a:spcAft>
                <a:spcPts val="0"/>
              </a:spcAft>
              <a:buSzPts val="2070"/>
              <a:buChar char="■"/>
              <a:defRPr/>
            </a:lvl6pPr>
            <a:lvl7pPr marL="3200400" lvl="6" indent="-360045" algn="l" rtl="0">
              <a:spcBef>
                <a:spcPts val="600"/>
              </a:spcBef>
              <a:spcAft>
                <a:spcPts val="0"/>
              </a:spcAft>
              <a:buSzPts val="2070"/>
              <a:buChar char="●"/>
              <a:defRPr/>
            </a:lvl7pPr>
            <a:lvl8pPr marL="3657600" lvl="7" indent="-360045" algn="l" rtl="0">
              <a:spcBef>
                <a:spcPts val="600"/>
              </a:spcBef>
              <a:spcAft>
                <a:spcPts val="0"/>
              </a:spcAft>
              <a:buSzPts val="2070"/>
              <a:buChar char="○"/>
              <a:defRPr/>
            </a:lvl8pPr>
            <a:lvl9pPr marL="4114800" lvl="8" indent="-360045" algn="l" rtl="0">
              <a:spcBef>
                <a:spcPts val="600"/>
              </a:spcBef>
              <a:spcAft>
                <a:spcPts val="600"/>
              </a:spcAft>
              <a:buSzPts val="2070"/>
              <a:buChar char="■"/>
              <a:defRPr/>
            </a:lvl9pPr>
          </a:lstStyle>
          <a:p>
            <a:endParaRPr dirty="0"/>
          </a:p>
        </p:txBody>
      </p:sp>
      <p:sp>
        <p:nvSpPr>
          <p:cNvPr id="283" name="Google Shape;283;p14"/>
          <p:cNvSpPr txBox="1">
            <a:spLocks noGrp="1"/>
          </p:cNvSpPr>
          <p:nvPr>
            <p:ph type="dt" idx="10"/>
          </p:nvPr>
        </p:nvSpPr>
        <p:spPr>
          <a:xfrm>
            <a:off x="8677501" y="5969000"/>
            <a:ext cx="1600200" cy="2793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4" name="Google Shape;284;p14"/>
          <p:cNvSpPr txBox="1">
            <a:spLocks noGrp="1"/>
          </p:cNvSpPr>
          <p:nvPr>
            <p:ph type="ftr" idx="11"/>
          </p:nvPr>
        </p:nvSpPr>
        <p:spPr>
          <a:xfrm>
            <a:off x="1295401" y="5969000"/>
            <a:ext cx="7305900" cy="279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5" name="Google Shape;285;p14"/>
          <p:cNvSpPr txBox="1">
            <a:spLocks noGrp="1"/>
          </p:cNvSpPr>
          <p:nvPr>
            <p:ph type="sldNum" idx="12"/>
          </p:nvPr>
        </p:nvSpPr>
        <p:spPr>
          <a:xfrm>
            <a:off x="10353901" y="5969000"/>
            <a:ext cx="542700" cy="2793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86"/>
        <p:cNvGrpSpPr/>
        <p:nvPr/>
      </p:nvGrpSpPr>
      <p:grpSpPr>
        <a:xfrm>
          <a:off x="0" y="0"/>
          <a:ext cx="0" cy="0"/>
          <a:chOff x="0" y="0"/>
          <a:chExt cx="0" cy="0"/>
        </a:xfrm>
      </p:grpSpPr>
      <p:sp>
        <p:nvSpPr>
          <p:cNvPr id="287" name="Google Shape;287;p15"/>
          <p:cNvSpPr txBox="1">
            <a:spLocks noGrp="1"/>
          </p:cNvSpPr>
          <p:nvPr>
            <p:ph type="body" idx="1"/>
          </p:nvPr>
        </p:nvSpPr>
        <p:spPr>
          <a:xfrm>
            <a:off x="323529" y="339509"/>
            <a:ext cx="11573100" cy="7242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90000"/>
              </a:lnSpc>
              <a:spcBef>
                <a:spcPts val="1000"/>
              </a:spcBef>
              <a:spcAft>
                <a:spcPts val="0"/>
              </a:spcAft>
              <a:buClr>
                <a:srgbClr val="262626"/>
              </a:buClr>
              <a:buSzPts val="5400"/>
              <a:buNone/>
              <a:defRPr sz="5400" b="0">
                <a:solidFill>
                  <a:srgbClr val="262626"/>
                </a:solidFill>
                <a:latin typeface="Calibri"/>
                <a:ea typeface="Calibri"/>
                <a:cs typeface="Calibri"/>
                <a:sym typeface="Calibri"/>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3"/>
        <p:cNvGrpSpPr/>
        <p:nvPr/>
      </p:nvGrpSpPr>
      <p:grpSpPr>
        <a:xfrm>
          <a:off x="0" y="0"/>
          <a:ext cx="0" cy="0"/>
          <a:chOff x="0" y="0"/>
          <a:chExt cx="0" cy="0"/>
        </a:xfrm>
      </p:grpSpPr>
      <p:grpSp>
        <p:nvGrpSpPr>
          <p:cNvPr id="54" name="Google Shape;54;p3"/>
          <p:cNvGrpSpPr/>
          <p:nvPr/>
        </p:nvGrpSpPr>
        <p:grpSpPr>
          <a:xfrm>
            <a:off x="195687" y="4541"/>
            <a:ext cx="164424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 name="Google Shape;64;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7" name="Google Shape;67;p3"/>
          <p:cNvGrpSpPr/>
          <p:nvPr/>
        </p:nvGrpSpPr>
        <p:grpSpPr>
          <a:xfrm>
            <a:off x="9033219" y="3871914"/>
            <a:ext cx="2914791"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6" name="Google Shape;86;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7" name="Google Shape;87;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grpSp>
        <p:nvGrpSpPr>
          <p:cNvPr id="89" name="Google Shape;89;p4"/>
          <p:cNvGrpSpPr/>
          <p:nvPr/>
        </p:nvGrpSpPr>
        <p:grpSpPr>
          <a:xfrm>
            <a:off x="834621" y="399168"/>
            <a:ext cx="1332416" cy="1332416"/>
            <a:chOff x="348199" y="179450"/>
            <a:chExt cx="1116300" cy="1116300"/>
          </a:xfrm>
        </p:grpSpPr>
        <p:sp>
          <p:nvSpPr>
            <p:cNvPr id="90" name="Google Shape;90;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2" name="Google Shape;92;p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3" name="Google Shape;93;p4"/>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4" name="Google Shape;94;p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grpSp>
        <p:nvGrpSpPr>
          <p:cNvPr id="96" name="Google Shape;96;p5"/>
          <p:cNvGrpSpPr/>
          <p:nvPr/>
        </p:nvGrpSpPr>
        <p:grpSpPr>
          <a:xfrm>
            <a:off x="834621" y="399168"/>
            <a:ext cx="1332416" cy="1332416"/>
            <a:chOff x="348199" y="179450"/>
            <a:chExt cx="1116300" cy="1116300"/>
          </a:xfrm>
        </p:grpSpPr>
        <p:sp>
          <p:nvSpPr>
            <p:cNvPr id="97" name="Google Shape;97;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0" name="Google Shape;100;p5"/>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01" name="Google Shape;101;p5"/>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02" name="Google Shape;102;p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grpSp>
        <p:nvGrpSpPr>
          <p:cNvPr id="104" name="Google Shape;104;p6"/>
          <p:cNvGrpSpPr/>
          <p:nvPr/>
        </p:nvGrpSpPr>
        <p:grpSpPr>
          <a:xfrm>
            <a:off x="834621" y="399168"/>
            <a:ext cx="1332416" cy="1332416"/>
            <a:chOff x="348199" y="179450"/>
            <a:chExt cx="1116300" cy="1116300"/>
          </a:xfrm>
        </p:grpSpPr>
        <p:sp>
          <p:nvSpPr>
            <p:cNvPr id="105" name="Google Shape;105;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6"/>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8" name="Google Shape;108;p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9"/>
        <p:cNvGrpSpPr/>
        <p:nvPr/>
      </p:nvGrpSpPr>
      <p:grpSpPr>
        <a:xfrm>
          <a:off x="0" y="0"/>
          <a:ext cx="0" cy="0"/>
          <a:chOff x="0" y="0"/>
          <a:chExt cx="0" cy="0"/>
        </a:xfrm>
      </p:grpSpPr>
      <p:grpSp>
        <p:nvGrpSpPr>
          <p:cNvPr id="110" name="Google Shape;110;p7"/>
          <p:cNvGrpSpPr/>
          <p:nvPr/>
        </p:nvGrpSpPr>
        <p:grpSpPr>
          <a:xfrm>
            <a:off x="834621" y="399168"/>
            <a:ext cx="1332416" cy="1332416"/>
            <a:chOff x="348199" y="179450"/>
            <a:chExt cx="1116300" cy="1116300"/>
          </a:xfrm>
        </p:grpSpPr>
        <p:sp>
          <p:nvSpPr>
            <p:cNvPr id="111" name="Google Shape;111;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3" name="Google Shape;113;p7"/>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4" name="Google Shape;114;p7"/>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5" name="Google Shape;115;p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6"/>
        <p:cNvGrpSpPr/>
        <p:nvPr/>
      </p:nvGrpSpPr>
      <p:grpSpPr>
        <a:xfrm>
          <a:off x="0" y="0"/>
          <a:ext cx="0" cy="0"/>
          <a:chOff x="0" y="0"/>
          <a:chExt cx="0" cy="0"/>
        </a:xfrm>
      </p:grpSpPr>
      <p:grpSp>
        <p:nvGrpSpPr>
          <p:cNvPr id="117" name="Google Shape;117;p8"/>
          <p:cNvGrpSpPr/>
          <p:nvPr/>
        </p:nvGrpSpPr>
        <p:grpSpPr>
          <a:xfrm>
            <a:off x="9155392" y="1742"/>
            <a:ext cx="3023192"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9" name="Google Shape;129;p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30" name="Google Shape;130;p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grpSp>
        <p:nvGrpSpPr>
          <p:cNvPr id="132" name="Google Shape;132;p9"/>
          <p:cNvGrpSpPr/>
          <p:nvPr/>
        </p:nvGrpSpPr>
        <p:grpSpPr>
          <a:xfrm>
            <a:off x="834621" y="399168"/>
            <a:ext cx="1332416" cy="1332416"/>
            <a:chOff x="348199" y="179450"/>
            <a:chExt cx="1116300" cy="1116300"/>
          </a:xfrm>
        </p:grpSpPr>
        <p:sp>
          <p:nvSpPr>
            <p:cNvPr id="133" name="Google Shape;133;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5" name="Google Shape;135;p9"/>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6" name="Google Shape;136;p9"/>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7" name="Google Shape;137;p9"/>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8" name="Google Shape;138;p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
        <p:cNvGrpSpPr/>
        <p:nvPr/>
      </p:nvGrpSpPr>
      <p:grpSpPr>
        <a:xfrm>
          <a:off x="0" y="0"/>
          <a:ext cx="0" cy="0"/>
          <a:chOff x="0" y="0"/>
          <a:chExt cx="0" cy="0"/>
        </a:xfrm>
      </p:grpSpPr>
      <p:grpSp>
        <p:nvGrpSpPr>
          <p:cNvPr id="140" name="Google Shape;140;p10"/>
          <p:cNvGrpSpPr/>
          <p:nvPr/>
        </p:nvGrpSpPr>
        <p:grpSpPr>
          <a:xfrm>
            <a:off x="951176" y="5129497"/>
            <a:ext cx="1100560" cy="1100560"/>
            <a:chOff x="348199" y="179450"/>
            <a:chExt cx="1116300" cy="1116300"/>
          </a:xfrm>
        </p:grpSpPr>
        <p:sp>
          <p:nvSpPr>
            <p:cNvPr id="141" name="Google Shape;141;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2" name="Google Shape;142;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3" name="Google Shape;143;p10"/>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4" name="Google Shape;144;p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12" name="Google Shape;12;p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80000"/>
          </a:blip>
          <a:stretch>
            <a:fillRect/>
          </a:stretch>
        </a:blipFill>
        <a:effectLst/>
      </p:bgPr>
    </p:bg>
    <p:spTree>
      <p:nvGrpSpPr>
        <p:cNvPr id="1" name="Shape 297"/>
        <p:cNvGrpSpPr/>
        <p:nvPr/>
      </p:nvGrpSpPr>
      <p:grpSpPr>
        <a:xfrm>
          <a:off x="0" y="0"/>
          <a:ext cx="0" cy="0"/>
          <a:chOff x="0" y="0"/>
          <a:chExt cx="0" cy="0"/>
        </a:xfrm>
      </p:grpSpPr>
      <p:sp>
        <p:nvSpPr>
          <p:cNvPr id="298" name="Google Shape;298;p18"/>
          <p:cNvSpPr txBox="1"/>
          <p:nvPr/>
        </p:nvSpPr>
        <p:spPr>
          <a:xfrm>
            <a:off x="31377" y="228600"/>
            <a:ext cx="12192000" cy="1754326"/>
          </a:xfrm>
          <a:prstGeom prst="rect">
            <a:avLst/>
          </a:prstGeom>
          <a:solidFill>
            <a:schemeClr val="bg1">
              <a:alpha val="49803"/>
            </a:schemeClr>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b="0" i="0" u="none" strike="noStrike" cap="none" dirty="0">
                <a:solidFill>
                  <a:srgbClr val="003366"/>
                </a:solidFill>
                <a:latin typeface="Calibri"/>
                <a:ea typeface="Calibri"/>
                <a:cs typeface="Calibri"/>
                <a:sym typeface="Calibri"/>
              </a:rPr>
              <a:t>UAV With Integrated Observation System For Artillery Fire Guidance</a:t>
            </a:r>
            <a:endParaRPr sz="5400" b="0" i="0" u="none" strike="noStrike" cap="none" dirty="0">
              <a:solidFill>
                <a:srgbClr val="003366"/>
              </a:solidFill>
              <a:latin typeface="Calibri"/>
              <a:ea typeface="Calibri"/>
              <a:cs typeface="Calibri"/>
              <a:sym typeface="Calibri"/>
            </a:endParaRPr>
          </a:p>
        </p:txBody>
      </p:sp>
      <p:sp>
        <p:nvSpPr>
          <p:cNvPr id="2" name="TextBox 1"/>
          <p:cNvSpPr txBox="1"/>
          <p:nvPr/>
        </p:nvSpPr>
        <p:spPr>
          <a:xfrm>
            <a:off x="5853953" y="5447942"/>
            <a:ext cx="6369424" cy="1384995"/>
          </a:xfrm>
          <a:prstGeom prst="rect">
            <a:avLst/>
          </a:prstGeom>
          <a:solidFill>
            <a:schemeClr val="accent3">
              <a:lumMod val="75000"/>
            </a:schemeClr>
          </a:solidFill>
        </p:spPr>
        <p:txBody>
          <a:bodyPr wrap="square" rtlCol="0">
            <a:spAutoFit/>
          </a:bodyPr>
          <a:lstStyle/>
          <a:p>
            <a:r>
              <a:rPr lang="en-US" sz="2800" dirty="0">
                <a:solidFill>
                  <a:srgbClr val="FF9900"/>
                </a:solidFill>
              </a:rPr>
              <a:t>PI :  Prof.  Dr. Md. </a:t>
            </a:r>
            <a:r>
              <a:rPr lang="en-US" sz="2800" dirty="0" err="1">
                <a:solidFill>
                  <a:srgbClr val="FF9900"/>
                </a:solidFill>
              </a:rPr>
              <a:t>Mahbubur</a:t>
            </a:r>
            <a:r>
              <a:rPr lang="en-US" sz="2800" dirty="0">
                <a:solidFill>
                  <a:srgbClr val="FF9900"/>
                </a:solidFill>
              </a:rPr>
              <a:t> </a:t>
            </a:r>
            <a:r>
              <a:rPr lang="en-US" sz="2800" dirty="0" err="1">
                <a:solidFill>
                  <a:srgbClr val="FF9900"/>
                </a:solidFill>
              </a:rPr>
              <a:t>Rahman</a:t>
            </a:r>
            <a:endParaRPr lang="en-US" sz="2800" dirty="0">
              <a:solidFill>
                <a:srgbClr val="FF9900"/>
              </a:solidFill>
            </a:endParaRPr>
          </a:p>
          <a:p>
            <a:r>
              <a:rPr lang="en-US" sz="2800" dirty="0">
                <a:solidFill>
                  <a:srgbClr val="FF9900"/>
                </a:solidFill>
              </a:rPr>
              <a:t>Associate: Major </a:t>
            </a:r>
            <a:r>
              <a:rPr lang="en-US" sz="2800" dirty="0" err="1">
                <a:solidFill>
                  <a:srgbClr val="FF9900"/>
                </a:solidFill>
              </a:rPr>
              <a:t>Mokhles</a:t>
            </a:r>
            <a:endParaRPr lang="en-US" sz="2800" dirty="0">
              <a:solidFill>
                <a:srgbClr val="FF9900"/>
              </a:solidFill>
            </a:endParaRPr>
          </a:p>
          <a:p>
            <a:r>
              <a:rPr lang="en-US" sz="2800" dirty="0">
                <a:solidFill>
                  <a:srgbClr val="FF9900"/>
                </a:solidFill>
              </a:rPr>
              <a:t>                  </a:t>
            </a:r>
            <a:r>
              <a:rPr lang="en-US" sz="2800" dirty="0" err="1">
                <a:solidFill>
                  <a:srgbClr val="FF9900"/>
                </a:solidFill>
              </a:rPr>
              <a:t>Lec</a:t>
            </a:r>
            <a:r>
              <a:rPr lang="en-US" sz="2800" dirty="0">
                <a:solidFill>
                  <a:srgbClr val="FF9900"/>
                </a:solidFill>
              </a:rPr>
              <a:t> </a:t>
            </a:r>
            <a:r>
              <a:rPr lang="en-US" sz="2800" dirty="0" err="1">
                <a:solidFill>
                  <a:srgbClr val="FF9900"/>
                </a:solidFill>
              </a:rPr>
              <a:t>Nafiz</a:t>
            </a:r>
            <a:r>
              <a:rPr lang="en-US" sz="2800" dirty="0">
                <a:solidFill>
                  <a:srgbClr val="FF9900"/>
                </a:solidFill>
              </a:rPr>
              <a:t> </a:t>
            </a:r>
            <a:r>
              <a:rPr lang="en-US" sz="2800" dirty="0" err="1">
                <a:solidFill>
                  <a:srgbClr val="FF9900"/>
                </a:solidFill>
              </a:rPr>
              <a:t>Imtiaz</a:t>
            </a:r>
            <a:r>
              <a:rPr lang="en-US" sz="2800" dirty="0">
                <a:solidFill>
                  <a:srgbClr val="FF9900"/>
                </a:solidFill>
              </a:rPr>
              <a:t> Khan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6"/>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1600"/>
              </a:spcAft>
              <a:buClr>
                <a:srgbClr val="262626"/>
              </a:buClr>
              <a:buSzPts val="5400"/>
              <a:buNone/>
            </a:pPr>
            <a:r>
              <a:rPr lang="en-US" sz="3600" b="1" dirty="0">
                <a:latin typeface="Maven Pro" charset="0"/>
              </a:rPr>
              <a:t>System Planning</a:t>
            </a:r>
            <a:endParaRPr sz="3600" b="1" dirty="0">
              <a:latin typeface="Maven Pro" charset="0"/>
            </a:endParaRPr>
          </a:p>
        </p:txBody>
      </p:sp>
      <p:grpSp>
        <p:nvGrpSpPr>
          <p:cNvPr id="371" name="Google Shape;371;p26"/>
          <p:cNvGrpSpPr/>
          <p:nvPr/>
        </p:nvGrpSpPr>
        <p:grpSpPr>
          <a:xfrm>
            <a:off x="896154" y="1218357"/>
            <a:ext cx="10391683" cy="5116193"/>
            <a:chOff x="202250" y="1420352"/>
            <a:chExt cx="10328930" cy="4918602"/>
          </a:xfrm>
        </p:grpSpPr>
        <p:sp>
          <p:nvSpPr>
            <p:cNvPr id="372" name="Google Shape;372;p26"/>
            <p:cNvSpPr/>
            <p:nvPr/>
          </p:nvSpPr>
          <p:spPr>
            <a:xfrm rot="-719196">
              <a:off x="1418151" y="3371310"/>
              <a:ext cx="7898183" cy="1014434"/>
            </a:xfrm>
            <a:custGeom>
              <a:avLst/>
              <a:gdLst/>
              <a:ahLst/>
              <a:cxnLst/>
              <a:rect l="l" t="t" r="r" b="b"/>
              <a:pathLst>
                <a:path w="7898182" h="1014434" extrusionOk="0">
                  <a:moveTo>
                    <a:pt x="130366" y="0"/>
                  </a:moveTo>
                  <a:lnTo>
                    <a:pt x="7898182" y="435519"/>
                  </a:lnTo>
                  <a:lnTo>
                    <a:pt x="7772189" y="1014434"/>
                  </a:lnTo>
                  <a:lnTo>
                    <a:pt x="0" y="585371"/>
                  </a:lnTo>
                  <a:lnTo>
                    <a:pt x="130366" y="0"/>
                  </a:ln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73" name="Google Shape;373;p26"/>
            <p:cNvSpPr/>
            <p:nvPr/>
          </p:nvSpPr>
          <p:spPr>
            <a:xfrm rot="-719196">
              <a:off x="1421962" y="4521784"/>
              <a:ext cx="7893184" cy="1008525"/>
            </a:xfrm>
            <a:custGeom>
              <a:avLst/>
              <a:gdLst/>
              <a:ahLst/>
              <a:cxnLst/>
              <a:rect l="l" t="t" r="r" b="b"/>
              <a:pathLst>
                <a:path w="7893183" h="1008525" extrusionOk="0">
                  <a:moveTo>
                    <a:pt x="124069" y="0"/>
                  </a:moveTo>
                  <a:lnTo>
                    <a:pt x="7893183" y="429610"/>
                  </a:lnTo>
                  <a:lnTo>
                    <a:pt x="7767190" y="1008525"/>
                  </a:lnTo>
                  <a:lnTo>
                    <a:pt x="0" y="571224"/>
                  </a:lnTo>
                  <a:lnTo>
                    <a:pt x="124069" y="0"/>
                  </a:ln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74" name="Google Shape;374;p26"/>
            <p:cNvSpPr/>
            <p:nvPr/>
          </p:nvSpPr>
          <p:spPr>
            <a:xfrm rot="-719196">
              <a:off x="1418977" y="2229010"/>
              <a:ext cx="7893182" cy="1007270"/>
            </a:xfrm>
            <a:custGeom>
              <a:avLst/>
              <a:gdLst/>
              <a:ahLst/>
              <a:cxnLst/>
              <a:rect l="l" t="t" r="r" b="b"/>
              <a:pathLst>
                <a:path w="7893181" h="1007270" extrusionOk="0">
                  <a:moveTo>
                    <a:pt x="130178" y="0"/>
                  </a:moveTo>
                  <a:lnTo>
                    <a:pt x="7893181" y="428355"/>
                  </a:lnTo>
                  <a:lnTo>
                    <a:pt x="7767188" y="1007270"/>
                  </a:lnTo>
                  <a:lnTo>
                    <a:pt x="0" y="569969"/>
                  </a:lnTo>
                  <a:lnTo>
                    <a:pt x="130178" y="0"/>
                  </a:ln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75" name="Google Shape;375;p26"/>
            <p:cNvSpPr/>
            <p:nvPr/>
          </p:nvSpPr>
          <p:spPr>
            <a:xfrm>
              <a:off x="1519746" y="1864074"/>
              <a:ext cx="7693260" cy="599678"/>
            </a:xfrm>
            <a:prstGeom prst="rect">
              <a:avLst/>
            </a:prstGeom>
            <a:solidFill>
              <a:srgbClr val="DDEA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76" name="Google Shape;376;p26"/>
            <p:cNvSpPr/>
            <p:nvPr/>
          </p:nvSpPr>
          <p:spPr>
            <a:xfrm>
              <a:off x="1519746" y="3008134"/>
              <a:ext cx="7693260" cy="599678"/>
            </a:xfrm>
            <a:prstGeom prst="rect">
              <a:avLst/>
            </a:prstGeom>
            <a:solidFill>
              <a:srgbClr val="FBE4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77" name="Google Shape;377;p26"/>
            <p:cNvSpPr/>
            <p:nvPr/>
          </p:nvSpPr>
          <p:spPr>
            <a:xfrm>
              <a:off x="1519746" y="4152194"/>
              <a:ext cx="7693260" cy="599678"/>
            </a:xfrm>
            <a:prstGeom prst="rect">
              <a:avLst/>
            </a:pr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78" name="Google Shape;378;p26"/>
            <p:cNvSpPr/>
            <p:nvPr/>
          </p:nvSpPr>
          <p:spPr>
            <a:xfrm>
              <a:off x="202250" y="1864074"/>
              <a:ext cx="1332000" cy="59967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79" name="Google Shape;379;p26"/>
            <p:cNvSpPr/>
            <p:nvPr/>
          </p:nvSpPr>
          <p:spPr>
            <a:xfrm>
              <a:off x="1519746" y="1864074"/>
              <a:ext cx="242267" cy="5996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0" name="Google Shape;380;p26"/>
            <p:cNvSpPr/>
            <p:nvPr/>
          </p:nvSpPr>
          <p:spPr>
            <a:xfrm>
              <a:off x="8970738" y="1864074"/>
              <a:ext cx="242267" cy="5996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1" name="Google Shape;381;p26"/>
            <p:cNvSpPr/>
            <p:nvPr/>
          </p:nvSpPr>
          <p:spPr>
            <a:xfrm>
              <a:off x="1519746" y="3008134"/>
              <a:ext cx="242267" cy="59967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2" name="Google Shape;382;p26"/>
            <p:cNvSpPr/>
            <p:nvPr/>
          </p:nvSpPr>
          <p:spPr>
            <a:xfrm>
              <a:off x="8970738" y="3008134"/>
              <a:ext cx="242267" cy="59967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3" name="Google Shape;383;p26"/>
            <p:cNvSpPr/>
            <p:nvPr/>
          </p:nvSpPr>
          <p:spPr>
            <a:xfrm>
              <a:off x="1519746" y="4152194"/>
              <a:ext cx="242267" cy="59967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4" name="Google Shape;384;p26"/>
            <p:cNvSpPr/>
            <p:nvPr/>
          </p:nvSpPr>
          <p:spPr>
            <a:xfrm>
              <a:off x="8970738" y="4152194"/>
              <a:ext cx="242267" cy="59967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5" name="Google Shape;385;p26"/>
            <p:cNvSpPr/>
            <p:nvPr/>
          </p:nvSpPr>
          <p:spPr>
            <a:xfrm>
              <a:off x="1519746" y="5296254"/>
              <a:ext cx="7693260" cy="599678"/>
            </a:xfrm>
            <a:prstGeom prst="rect">
              <a:avLst/>
            </a:prstGeom>
            <a:solidFill>
              <a:srgbClr val="FFF2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6" name="Google Shape;386;p26"/>
            <p:cNvSpPr/>
            <p:nvPr/>
          </p:nvSpPr>
          <p:spPr>
            <a:xfrm>
              <a:off x="9213007" y="5296254"/>
              <a:ext cx="876602" cy="59967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7" name="Google Shape;387;p26"/>
            <p:cNvSpPr/>
            <p:nvPr/>
          </p:nvSpPr>
          <p:spPr>
            <a:xfrm>
              <a:off x="1519746" y="5296254"/>
              <a:ext cx="242267" cy="59967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8" name="Google Shape;388;p26"/>
            <p:cNvSpPr/>
            <p:nvPr/>
          </p:nvSpPr>
          <p:spPr>
            <a:xfrm>
              <a:off x="8970738" y="5296254"/>
              <a:ext cx="242267" cy="59967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389" name="Google Shape;389;p26"/>
            <p:cNvSpPr/>
            <p:nvPr/>
          </p:nvSpPr>
          <p:spPr>
            <a:xfrm rot="5400000">
              <a:off x="10009706" y="5374458"/>
              <a:ext cx="599678" cy="44327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grpSp>
      <p:sp>
        <p:nvSpPr>
          <p:cNvPr id="390" name="Google Shape;390;p26"/>
          <p:cNvSpPr txBox="1"/>
          <p:nvPr/>
        </p:nvSpPr>
        <p:spPr>
          <a:xfrm>
            <a:off x="2693807" y="1677473"/>
            <a:ext cx="71588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accent1"/>
                </a:solidFill>
                <a:latin typeface="Calibri"/>
                <a:ea typeface="Calibri"/>
                <a:cs typeface="Calibri"/>
                <a:sym typeface="Calibri"/>
              </a:rPr>
              <a:t>01</a:t>
            </a:r>
            <a:endParaRPr sz="3600" b="1">
              <a:solidFill>
                <a:schemeClr val="accent1"/>
              </a:solidFill>
              <a:latin typeface="Calibri"/>
              <a:ea typeface="Calibri"/>
              <a:cs typeface="Calibri"/>
              <a:sym typeface="Calibri"/>
            </a:endParaRPr>
          </a:p>
        </p:txBody>
      </p:sp>
      <p:sp>
        <p:nvSpPr>
          <p:cNvPr id="391" name="Google Shape;391;p26"/>
          <p:cNvSpPr txBox="1"/>
          <p:nvPr/>
        </p:nvSpPr>
        <p:spPr>
          <a:xfrm>
            <a:off x="3651613" y="1769805"/>
            <a:ext cx="553014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3F3F3F"/>
                </a:solidFill>
                <a:latin typeface="Calibri"/>
                <a:ea typeface="Calibri"/>
                <a:cs typeface="Calibri"/>
                <a:sym typeface="Calibri"/>
              </a:rPr>
              <a:t>Using radar technology to detect the shell </a:t>
            </a:r>
            <a:endParaRPr sz="2000" b="1">
              <a:solidFill>
                <a:srgbClr val="3F3F3F"/>
              </a:solidFill>
              <a:latin typeface="Calibri"/>
              <a:ea typeface="Calibri"/>
              <a:cs typeface="Calibri"/>
              <a:sym typeface="Calibri"/>
            </a:endParaRPr>
          </a:p>
        </p:txBody>
      </p:sp>
      <p:sp>
        <p:nvSpPr>
          <p:cNvPr id="392" name="Google Shape;392;p26"/>
          <p:cNvSpPr txBox="1"/>
          <p:nvPr/>
        </p:nvSpPr>
        <p:spPr>
          <a:xfrm>
            <a:off x="2692666" y="2865227"/>
            <a:ext cx="71588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accent2"/>
                </a:solidFill>
                <a:latin typeface="Calibri"/>
                <a:ea typeface="Calibri"/>
                <a:cs typeface="Calibri"/>
                <a:sym typeface="Calibri"/>
              </a:rPr>
              <a:t>02</a:t>
            </a:r>
            <a:endParaRPr sz="3600" b="1">
              <a:solidFill>
                <a:schemeClr val="accent2"/>
              </a:solidFill>
              <a:latin typeface="Calibri"/>
              <a:ea typeface="Calibri"/>
              <a:cs typeface="Calibri"/>
              <a:sym typeface="Calibri"/>
            </a:endParaRPr>
          </a:p>
        </p:txBody>
      </p:sp>
      <p:sp>
        <p:nvSpPr>
          <p:cNvPr id="393" name="Google Shape;393;p26"/>
          <p:cNvSpPr txBox="1"/>
          <p:nvPr/>
        </p:nvSpPr>
        <p:spPr>
          <a:xfrm>
            <a:off x="3650472" y="2957559"/>
            <a:ext cx="553014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3F3F3F"/>
                </a:solidFill>
                <a:latin typeface="Calibri"/>
                <a:ea typeface="Calibri"/>
                <a:cs typeface="Calibri"/>
                <a:sym typeface="Calibri"/>
              </a:rPr>
              <a:t>Using  high speed motion capture camera</a:t>
            </a:r>
            <a:endParaRPr sz="2000" b="1">
              <a:solidFill>
                <a:srgbClr val="3F3F3F"/>
              </a:solidFill>
              <a:latin typeface="Calibri"/>
              <a:ea typeface="Calibri"/>
              <a:cs typeface="Calibri"/>
              <a:sym typeface="Calibri"/>
            </a:endParaRPr>
          </a:p>
        </p:txBody>
      </p:sp>
      <p:sp>
        <p:nvSpPr>
          <p:cNvPr id="394" name="Google Shape;394;p26"/>
          <p:cNvSpPr txBox="1"/>
          <p:nvPr/>
        </p:nvSpPr>
        <p:spPr>
          <a:xfrm>
            <a:off x="2691525" y="4052981"/>
            <a:ext cx="71588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accent3"/>
                </a:solidFill>
                <a:latin typeface="Calibri"/>
                <a:ea typeface="Calibri"/>
                <a:cs typeface="Calibri"/>
                <a:sym typeface="Calibri"/>
              </a:rPr>
              <a:t>03</a:t>
            </a:r>
            <a:endParaRPr sz="3600" b="1">
              <a:solidFill>
                <a:schemeClr val="accent3"/>
              </a:solidFill>
              <a:latin typeface="Calibri"/>
              <a:ea typeface="Calibri"/>
              <a:cs typeface="Calibri"/>
              <a:sym typeface="Calibri"/>
            </a:endParaRPr>
          </a:p>
        </p:txBody>
      </p:sp>
      <p:sp>
        <p:nvSpPr>
          <p:cNvPr id="395" name="Google Shape;395;p26"/>
          <p:cNvSpPr txBox="1"/>
          <p:nvPr/>
        </p:nvSpPr>
        <p:spPr>
          <a:xfrm>
            <a:off x="3649331" y="4145313"/>
            <a:ext cx="553014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3F3F3F"/>
                </a:solidFill>
                <a:latin typeface="Calibri"/>
                <a:ea typeface="Calibri"/>
                <a:cs typeface="Calibri"/>
                <a:sym typeface="Calibri"/>
              </a:rPr>
              <a:t>Using thermal camera</a:t>
            </a:r>
            <a:endParaRPr sz="2000" b="1">
              <a:solidFill>
                <a:srgbClr val="3F3F3F"/>
              </a:solidFill>
              <a:latin typeface="Calibri"/>
              <a:ea typeface="Calibri"/>
              <a:cs typeface="Calibri"/>
              <a:sym typeface="Calibri"/>
            </a:endParaRPr>
          </a:p>
        </p:txBody>
      </p:sp>
      <p:sp>
        <p:nvSpPr>
          <p:cNvPr id="396" name="Google Shape;396;p26"/>
          <p:cNvSpPr txBox="1"/>
          <p:nvPr/>
        </p:nvSpPr>
        <p:spPr>
          <a:xfrm>
            <a:off x="2723422" y="5240734"/>
            <a:ext cx="71588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rgbClr val="CC3300"/>
                </a:solidFill>
                <a:latin typeface="Calibri"/>
                <a:ea typeface="Calibri"/>
                <a:cs typeface="Calibri"/>
                <a:sym typeface="Calibri"/>
              </a:rPr>
              <a:t>04</a:t>
            </a:r>
            <a:endParaRPr sz="3600" b="1" dirty="0">
              <a:solidFill>
                <a:srgbClr val="CC3300"/>
              </a:solidFill>
              <a:latin typeface="Calibri"/>
              <a:ea typeface="Calibri"/>
              <a:cs typeface="Calibri"/>
              <a:sym typeface="Calibri"/>
            </a:endParaRPr>
          </a:p>
        </p:txBody>
      </p:sp>
      <p:sp>
        <p:nvSpPr>
          <p:cNvPr id="397" name="Google Shape;397;p26"/>
          <p:cNvSpPr txBox="1"/>
          <p:nvPr/>
        </p:nvSpPr>
        <p:spPr>
          <a:xfrm>
            <a:off x="3681228" y="5333067"/>
            <a:ext cx="55301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F3F3F"/>
                </a:solidFill>
                <a:latin typeface="Calibri"/>
                <a:ea typeface="Calibri"/>
                <a:cs typeface="Calibri"/>
                <a:sym typeface="Calibri"/>
              </a:rPr>
              <a:t> Using thermal camera with drones</a:t>
            </a:r>
            <a:endParaRPr sz="1800" b="1">
              <a:solidFill>
                <a:srgbClr val="3F3F3F"/>
              </a:solidFill>
              <a:latin typeface="Calibri"/>
              <a:ea typeface="Calibri"/>
              <a:cs typeface="Calibri"/>
              <a:sym typeface="Calibri"/>
            </a:endParaRPr>
          </a:p>
        </p:txBody>
      </p:sp>
      <p:cxnSp>
        <p:nvCxnSpPr>
          <p:cNvPr id="3" name="Straight Connector 2"/>
          <p:cNvCxnSpPr/>
          <p:nvPr/>
        </p:nvCxnSpPr>
        <p:spPr>
          <a:xfrm>
            <a:off x="1066800" y="990600"/>
            <a:ext cx="9601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p:txBody>
          <a:bodyPr>
            <a:normAutofit/>
          </a:bodyPr>
          <a:lstStyle/>
          <a:p>
            <a:pPr lvl="0"/>
            <a:r>
              <a:rPr lang="en-US" dirty="0"/>
              <a:t>Radar based  Solution</a:t>
            </a:r>
          </a:p>
        </p:txBody>
      </p:sp>
      <p:sp>
        <p:nvSpPr>
          <p:cNvPr id="354" name="Google Shape;354;p24"/>
          <p:cNvSpPr txBox="1">
            <a:spLocks noGrp="1"/>
          </p:cNvSpPr>
          <p:nvPr>
            <p:ph type="body" idx="1"/>
          </p:nvPr>
        </p:nvSpPr>
        <p:spPr/>
        <p:txBody>
          <a:bodyPr>
            <a:normAutofit fontScale="92500"/>
          </a:bodyPr>
          <a:lstStyle/>
          <a:p>
            <a:pPr marL="97155" indent="0">
              <a:buNone/>
            </a:pPr>
            <a:r>
              <a:rPr lang="en-US" dirty="0">
                <a:solidFill>
                  <a:srgbClr val="595959"/>
                </a:solidFill>
                <a:latin typeface="Calibri"/>
                <a:ea typeface="Calibri"/>
                <a:cs typeface="Calibri"/>
                <a:sym typeface="Calibri"/>
              </a:rPr>
              <a:t>Pros:</a:t>
            </a:r>
          </a:p>
          <a:p>
            <a:r>
              <a:rPr lang="en-US" dirty="0">
                <a:solidFill>
                  <a:srgbClr val="595959"/>
                </a:solidFill>
                <a:latin typeface="Calibri"/>
                <a:ea typeface="Calibri"/>
                <a:cs typeface="Calibri"/>
                <a:sym typeface="Calibri"/>
              </a:rPr>
              <a:t>Pinpoint the exact location of the shell’s descendent point</a:t>
            </a:r>
          </a:p>
          <a:p>
            <a:r>
              <a:rPr lang="en-US" dirty="0">
                <a:solidFill>
                  <a:srgbClr val="595959"/>
                </a:solidFill>
                <a:latin typeface="Calibri"/>
                <a:ea typeface="Calibri"/>
                <a:cs typeface="Calibri"/>
                <a:sym typeface="Calibri"/>
              </a:rPr>
              <a:t>We can observe the trajectory and speed of the shell using radar technology.</a:t>
            </a:r>
          </a:p>
          <a:p>
            <a:endParaRPr lang="en-US" sz="2400" dirty="0">
              <a:solidFill>
                <a:srgbClr val="595959"/>
              </a:solidFill>
              <a:latin typeface="Calibri"/>
              <a:ea typeface="Calibri"/>
              <a:cs typeface="Calibri"/>
              <a:sym typeface="Calibri"/>
            </a:endParaRPr>
          </a:p>
          <a:p>
            <a:pPr marL="97155" lvl="0" indent="0">
              <a:buNone/>
            </a:pPr>
            <a:r>
              <a:rPr lang="en-US" dirty="0"/>
              <a:t>Cons:</a:t>
            </a:r>
          </a:p>
          <a:p>
            <a:r>
              <a:rPr lang="en-US" dirty="0">
                <a:solidFill>
                  <a:srgbClr val="595959"/>
                </a:solidFill>
                <a:latin typeface="Calibri"/>
                <a:ea typeface="Calibri"/>
                <a:cs typeface="Calibri"/>
                <a:sym typeface="Calibri"/>
              </a:rPr>
              <a:t>The cost of a radar  prohibitively high. Legal  regulations are there.</a:t>
            </a:r>
          </a:p>
          <a:p>
            <a:endParaRPr lang="en-US" dirty="0"/>
          </a:p>
          <a:p>
            <a:pPr lvl="0"/>
            <a:endParaRPr lang="en-US" dirty="0">
              <a:solidFill>
                <a:srgbClr val="CC3300"/>
              </a:solidFill>
            </a:endParaRPr>
          </a:p>
        </p:txBody>
      </p:sp>
      <p:pic>
        <p:nvPicPr>
          <p:cNvPr id="4" name="Google Shape;415;p27"/>
          <p:cNvPicPr preferRelativeResize="0"/>
          <p:nvPr/>
        </p:nvPicPr>
        <p:blipFill rotWithShape="1">
          <a:blip r:embed="rId3">
            <a:alphaModFix/>
          </a:blip>
          <a:srcRect/>
          <a:stretch/>
        </p:blipFill>
        <p:spPr>
          <a:xfrm>
            <a:off x="9144000" y="0"/>
            <a:ext cx="2680246" cy="2406923"/>
          </a:xfrm>
          <a:prstGeom prst="rect">
            <a:avLst/>
          </a:prstGeom>
          <a:noFill/>
          <a:ln>
            <a:noFill/>
          </a:ln>
        </p:spPr>
      </p:pic>
    </p:spTree>
    <p:extLst>
      <p:ext uri="{BB962C8B-B14F-4D97-AF65-F5344CB8AC3E}">
        <p14:creationId xmlns:p14="http://schemas.microsoft.com/office/powerpoint/2010/main" val="278865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p:txBody>
          <a:bodyPr>
            <a:normAutofit fontScale="90000"/>
          </a:bodyPr>
          <a:lstStyle/>
          <a:p>
            <a:br>
              <a:rPr lang="en-US" sz="3600" dirty="0">
                <a:solidFill>
                  <a:srgbClr val="3F3F3F"/>
                </a:solidFill>
                <a:latin typeface="Calibri"/>
                <a:ea typeface="Calibri"/>
                <a:cs typeface="Calibri"/>
                <a:sym typeface="Calibri"/>
              </a:rPr>
            </a:br>
            <a:r>
              <a:rPr lang="en-US" sz="3600" dirty="0">
                <a:solidFill>
                  <a:srgbClr val="3F3F3F"/>
                </a:solidFill>
                <a:latin typeface="Calibri"/>
                <a:ea typeface="Calibri"/>
                <a:cs typeface="Calibri"/>
                <a:sym typeface="Calibri"/>
              </a:rPr>
              <a:t>Using  High Speed Motion Capture Camera</a:t>
            </a:r>
            <a:br>
              <a:rPr lang="en-US" sz="3600" dirty="0">
                <a:solidFill>
                  <a:srgbClr val="3F3F3F"/>
                </a:solidFill>
                <a:latin typeface="Calibri"/>
                <a:ea typeface="Calibri"/>
                <a:cs typeface="Calibri"/>
                <a:sym typeface="Calibri"/>
              </a:rPr>
            </a:br>
            <a:endParaRPr lang="en-US" dirty="0"/>
          </a:p>
        </p:txBody>
      </p:sp>
      <p:sp>
        <p:nvSpPr>
          <p:cNvPr id="354" name="Google Shape;354;p24"/>
          <p:cNvSpPr txBox="1">
            <a:spLocks noGrp="1"/>
          </p:cNvSpPr>
          <p:nvPr>
            <p:ph type="body" idx="1"/>
          </p:nvPr>
        </p:nvSpPr>
        <p:spPr/>
        <p:txBody>
          <a:bodyPr>
            <a:normAutofit fontScale="77500" lnSpcReduction="20000"/>
          </a:bodyPr>
          <a:lstStyle/>
          <a:p>
            <a:pPr marL="97155" indent="0">
              <a:buNone/>
            </a:pPr>
            <a:r>
              <a:rPr lang="en-US" dirty="0">
                <a:solidFill>
                  <a:srgbClr val="595959"/>
                </a:solidFill>
                <a:latin typeface="Calibri"/>
                <a:ea typeface="Calibri"/>
                <a:cs typeface="Calibri"/>
                <a:sym typeface="Calibri"/>
              </a:rPr>
              <a:t>Pros:</a:t>
            </a:r>
          </a:p>
          <a:p>
            <a:pPr lvl="0"/>
            <a:r>
              <a:rPr lang="en-US" dirty="0">
                <a:solidFill>
                  <a:srgbClr val="3F3F3F"/>
                </a:solidFill>
                <a:latin typeface="Calibri"/>
                <a:ea typeface="Calibri"/>
                <a:cs typeface="Calibri"/>
                <a:sym typeface="Calibri"/>
              </a:rPr>
              <a:t>The cost of a motion capture camera is much less than a radar or a thermal camera</a:t>
            </a:r>
          </a:p>
          <a:p>
            <a:endParaRPr lang="en-US" sz="2400" dirty="0">
              <a:solidFill>
                <a:srgbClr val="595959"/>
              </a:solidFill>
              <a:latin typeface="Calibri"/>
              <a:ea typeface="Calibri"/>
              <a:cs typeface="Calibri"/>
              <a:sym typeface="Calibri"/>
            </a:endParaRPr>
          </a:p>
          <a:p>
            <a:pPr marL="97155" lvl="0" indent="0">
              <a:buNone/>
            </a:pPr>
            <a:r>
              <a:rPr lang="en-US" dirty="0"/>
              <a:t>Cons:</a:t>
            </a:r>
          </a:p>
          <a:p>
            <a:pPr lvl="0"/>
            <a:r>
              <a:rPr lang="en-US" dirty="0">
                <a:solidFill>
                  <a:srgbClr val="3F3F3F"/>
                </a:solidFill>
                <a:latin typeface="Calibri"/>
                <a:ea typeface="Calibri"/>
                <a:cs typeface="Calibri"/>
                <a:sym typeface="Calibri"/>
              </a:rPr>
              <a:t>Depending on the product, the image processing may or may not be able to appropriately locate the shell </a:t>
            </a:r>
          </a:p>
          <a:p>
            <a:pPr lvl="0"/>
            <a:endParaRPr lang="en-US" dirty="0">
              <a:solidFill>
                <a:srgbClr val="3F3F3F"/>
              </a:solidFill>
              <a:latin typeface="Calibri"/>
              <a:ea typeface="Calibri"/>
              <a:cs typeface="Calibri"/>
              <a:sym typeface="Calibri"/>
            </a:endParaRPr>
          </a:p>
          <a:p>
            <a:r>
              <a:rPr lang="en-US" dirty="0">
                <a:solidFill>
                  <a:srgbClr val="3F3F3F"/>
                </a:solidFill>
                <a:latin typeface="Calibri"/>
                <a:ea typeface="Calibri"/>
                <a:cs typeface="Calibri"/>
                <a:sym typeface="Calibri"/>
              </a:rPr>
              <a:t>Since we are locating the shell based on pure image processing, </a:t>
            </a:r>
            <a:r>
              <a:rPr lang="en-US" dirty="0">
                <a:solidFill>
                  <a:srgbClr val="CC3300"/>
                </a:solidFill>
                <a:latin typeface="Calibri"/>
                <a:ea typeface="Calibri"/>
                <a:cs typeface="Calibri"/>
                <a:sym typeface="Calibri"/>
              </a:rPr>
              <a:t>the accuracy might be lower than expected</a:t>
            </a:r>
          </a:p>
          <a:p>
            <a:pPr lvl="0"/>
            <a:endParaRPr lang="en-US" dirty="0">
              <a:solidFill>
                <a:srgbClr val="3F3F3F"/>
              </a:solidFill>
              <a:latin typeface="Calibri"/>
              <a:ea typeface="Calibri"/>
              <a:cs typeface="Calibri"/>
              <a:sym typeface="Calibri"/>
            </a:endParaRPr>
          </a:p>
          <a:p>
            <a:endParaRPr lang="en-US" dirty="0"/>
          </a:p>
          <a:p>
            <a:pPr lvl="0"/>
            <a:endParaRPr lang="en-US" dirty="0">
              <a:solidFill>
                <a:srgbClr val="CC3300"/>
              </a:solidFill>
            </a:endParaRPr>
          </a:p>
        </p:txBody>
      </p:sp>
      <p:pic>
        <p:nvPicPr>
          <p:cNvPr id="5" name="Google Shape;423;p28"/>
          <p:cNvPicPr preferRelativeResize="0"/>
          <p:nvPr/>
        </p:nvPicPr>
        <p:blipFill rotWithShape="1">
          <a:blip r:embed="rId3">
            <a:alphaModFix/>
          </a:blip>
          <a:srcRect/>
          <a:stretch/>
        </p:blipFill>
        <p:spPr>
          <a:xfrm>
            <a:off x="10058400" y="0"/>
            <a:ext cx="1774371" cy="2332627"/>
          </a:xfrm>
          <a:prstGeom prst="rect">
            <a:avLst/>
          </a:prstGeom>
          <a:noFill/>
          <a:ln>
            <a:noFill/>
          </a:ln>
        </p:spPr>
      </p:pic>
    </p:spTree>
    <p:extLst>
      <p:ext uri="{BB962C8B-B14F-4D97-AF65-F5344CB8AC3E}">
        <p14:creationId xmlns:p14="http://schemas.microsoft.com/office/powerpoint/2010/main" val="118276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p:txBody>
          <a:bodyPr>
            <a:normAutofit fontScale="90000"/>
          </a:bodyPr>
          <a:lstStyle/>
          <a:p>
            <a:br>
              <a:rPr lang="en-US" sz="3600" dirty="0">
                <a:solidFill>
                  <a:srgbClr val="3F3F3F"/>
                </a:solidFill>
                <a:latin typeface="Calibri"/>
                <a:ea typeface="Calibri"/>
                <a:cs typeface="Calibri"/>
                <a:sym typeface="Calibri"/>
              </a:rPr>
            </a:br>
            <a:br>
              <a:rPr lang="en-US" sz="3600" dirty="0">
                <a:solidFill>
                  <a:srgbClr val="3F3F3F"/>
                </a:solidFill>
                <a:latin typeface="Calibri"/>
                <a:ea typeface="Calibri"/>
                <a:cs typeface="Calibri"/>
                <a:sym typeface="Calibri"/>
              </a:rPr>
            </a:br>
            <a:r>
              <a:rPr lang="en-US" sz="3600" dirty="0">
                <a:solidFill>
                  <a:srgbClr val="3F3F3F"/>
                </a:solidFill>
                <a:latin typeface="Calibri"/>
                <a:ea typeface="Calibri"/>
                <a:cs typeface="Calibri"/>
                <a:sym typeface="Calibri"/>
              </a:rPr>
              <a:t>Using Thermal Camera</a:t>
            </a:r>
            <a:br>
              <a:rPr lang="en-US" sz="3600" dirty="0">
                <a:solidFill>
                  <a:srgbClr val="3F3F3F"/>
                </a:solidFill>
                <a:latin typeface="Calibri"/>
                <a:ea typeface="Calibri"/>
                <a:cs typeface="Calibri"/>
                <a:sym typeface="Calibri"/>
              </a:rPr>
            </a:br>
            <a:br>
              <a:rPr lang="en-US" sz="3600" dirty="0">
                <a:solidFill>
                  <a:srgbClr val="3F3F3F"/>
                </a:solidFill>
                <a:latin typeface="Calibri"/>
                <a:ea typeface="Calibri"/>
                <a:cs typeface="Calibri"/>
                <a:sym typeface="Calibri"/>
              </a:rPr>
            </a:br>
            <a:endParaRPr lang="en-US" dirty="0"/>
          </a:p>
        </p:txBody>
      </p:sp>
      <p:sp>
        <p:nvSpPr>
          <p:cNvPr id="354" name="Google Shape;354;p24"/>
          <p:cNvSpPr txBox="1">
            <a:spLocks noGrp="1"/>
          </p:cNvSpPr>
          <p:nvPr>
            <p:ph type="body" idx="1"/>
          </p:nvPr>
        </p:nvSpPr>
        <p:spPr>
          <a:xfrm>
            <a:off x="1143000" y="1600200"/>
            <a:ext cx="10210800" cy="4953000"/>
          </a:xfrm>
        </p:spPr>
        <p:txBody>
          <a:bodyPr>
            <a:normAutofit fontScale="55000" lnSpcReduction="20000"/>
          </a:bodyPr>
          <a:lstStyle/>
          <a:p>
            <a:pPr marL="97155" indent="0">
              <a:buNone/>
            </a:pPr>
            <a:r>
              <a:rPr lang="en-US" sz="5100" dirty="0">
                <a:solidFill>
                  <a:srgbClr val="595959"/>
                </a:solidFill>
                <a:latin typeface="Calibri"/>
                <a:ea typeface="Calibri"/>
                <a:cs typeface="Calibri"/>
                <a:sym typeface="Calibri"/>
              </a:rPr>
              <a:t>Pros:</a:t>
            </a:r>
          </a:p>
          <a:p>
            <a:r>
              <a:rPr lang="en-US" sz="4400" dirty="0">
                <a:solidFill>
                  <a:srgbClr val="595959"/>
                </a:solidFill>
                <a:latin typeface="Calibri"/>
                <a:ea typeface="Calibri"/>
                <a:cs typeface="Calibri"/>
                <a:sym typeface="Calibri"/>
              </a:rPr>
              <a:t>The </a:t>
            </a:r>
            <a:r>
              <a:rPr lang="en-US" sz="4400" dirty="0">
                <a:solidFill>
                  <a:srgbClr val="CC3300"/>
                </a:solidFill>
                <a:latin typeface="Calibri"/>
                <a:ea typeface="Calibri"/>
                <a:cs typeface="Calibri"/>
                <a:sym typeface="Calibri"/>
              </a:rPr>
              <a:t>shell is easily detected </a:t>
            </a:r>
            <a:r>
              <a:rPr lang="en-US" sz="4400" dirty="0">
                <a:solidFill>
                  <a:srgbClr val="595959"/>
                </a:solidFill>
                <a:latin typeface="Calibri"/>
                <a:ea typeface="Calibri"/>
                <a:cs typeface="Calibri"/>
                <a:sym typeface="Calibri"/>
              </a:rPr>
              <a:t>due to the sheer heat the shell generates as it leaves the barrel.</a:t>
            </a:r>
          </a:p>
          <a:p>
            <a:endParaRPr lang="en-US" sz="4400" dirty="0">
              <a:solidFill>
                <a:srgbClr val="595959"/>
              </a:solidFill>
              <a:latin typeface="Calibri"/>
              <a:ea typeface="Calibri"/>
              <a:cs typeface="Calibri"/>
              <a:sym typeface="Calibri"/>
            </a:endParaRPr>
          </a:p>
          <a:p>
            <a:r>
              <a:rPr lang="en-US" sz="4400" dirty="0">
                <a:solidFill>
                  <a:srgbClr val="595959"/>
                </a:solidFill>
                <a:latin typeface="Calibri"/>
                <a:ea typeface="Calibri"/>
                <a:cs typeface="Calibri"/>
                <a:sym typeface="Calibri"/>
              </a:rPr>
              <a:t>As the </a:t>
            </a:r>
            <a:r>
              <a:rPr lang="en-US" sz="4400" dirty="0">
                <a:solidFill>
                  <a:srgbClr val="CC3300"/>
                </a:solidFill>
                <a:latin typeface="Calibri"/>
                <a:ea typeface="Calibri"/>
                <a:cs typeface="Calibri"/>
                <a:sym typeface="Calibri"/>
              </a:rPr>
              <a:t>shell explodes on site</a:t>
            </a:r>
            <a:r>
              <a:rPr lang="en-US" sz="4400" dirty="0">
                <a:solidFill>
                  <a:srgbClr val="595959"/>
                </a:solidFill>
                <a:latin typeface="Calibri"/>
                <a:ea typeface="Calibri"/>
                <a:cs typeface="Calibri"/>
                <a:sym typeface="Calibri"/>
              </a:rPr>
              <a:t>, we can determine if the target has been </a:t>
            </a:r>
            <a:r>
              <a:rPr lang="en-US" sz="4400" dirty="0">
                <a:solidFill>
                  <a:srgbClr val="CC3300"/>
                </a:solidFill>
                <a:latin typeface="Calibri"/>
                <a:ea typeface="Calibri"/>
                <a:cs typeface="Calibri"/>
                <a:sym typeface="Calibri"/>
              </a:rPr>
              <a:t>hit or missed.</a:t>
            </a:r>
          </a:p>
          <a:p>
            <a:endParaRPr lang="en-US" sz="4400" dirty="0">
              <a:solidFill>
                <a:srgbClr val="595959"/>
              </a:solidFill>
              <a:latin typeface="Calibri"/>
              <a:ea typeface="Calibri"/>
              <a:cs typeface="Calibri"/>
              <a:sym typeface="Calibri"/>
            </a:endParaRPr>
          </a:p>
          <a:p>
            <a:r>
              <a:rPr lang="en-US" sz="4400" dirty="0">
                <a:solidFill>
                  <a:srgbClr val="595959"/>
                </a:solidFill>
                <a:latin typeface="Calibri"/>
                <a:ea typeface="Calibri"/>
                <a:cs typeface="Calibri"/>
                <a:sym typeface="Calibri"/>
              </a:rPr>
              <a:t>In case of </a:t>
            </a:r>
            <a:r>
              <a:rPr lang="en-US" sz="4400" dirty="0">
                <a:solidFill>
                  <a:srgbClr val="CC3300"/>
                </a:solidFill>
                <a:latin typeface="Calibri"/>
                <a:ea typeface="Calibri"/>
                <a:cs typeface="Calibri"/>
                <a:sym typeface="Calibri"/>
              </a:rPr>
              <a:t>blind shell</a:t>
            </a:r>
            <a:r>
              <a:rPr lang="en-US" sz="4400" dirty="0">
                <a:solidFill>
                  <a:srgbClr val="595959"/>
                </a:solidFill>
                <a:latin typeface="Calibri"/>
                <a:ea typeface="Calibri"/>
                <a:cs typeface="Calibri"/>
                <a:sym typeface="Calibri"/>
              </a:rPr>
              <a:t>, we can detect </a:t>
            </a:r>
            <a:r>
              <a:rPr lang="en-US" sz="4400" dirty="0">
                <a:solidFill>
                  <a:srgbClr val="CC3300"/>
                </a:solidFill>
                <a:latin typeface="Calibri"/>
                <a:ea typeface="Calibri"/>
                <a:cs typeface="Calibri"/>
                <a:sym typeface="Calibri"/>
              </a:rPr>
              <a:t>the exact location of the spot </a:t>
            </a:r>
            <a:r>
              <a:rPr lang="en-US" sz="4400" dirty="0">
                <a:solidFill>
                  <a:srgbClr val="595959"/>
                </a:solidFill>
                <a:latin typeface="Calibri"/>
                <a:ea typeface="Calibri"/>
                <a:cs typeface="Calibri"/>
                <a:sym typeface="Calibri"/>
              </a:rPr>
              <a:t>as the shell leaves behind a huge heat signature.</a:t>
            </a:r>
          </a:p>
          <a:p>
            <a:endParaRPr lang="en-US" sz="4400" dirty="0">
              <a:solidFill>
                <a:srgbClr val="595959"/>
              </a:solidFill>
              <a:latin typeface="Calibri"/>
              <a:ea typeface="Calibri"/>
              <a:cs typeface="Calibri"/>
              <a:sym typeface="Calibri"/>
            </a:endParaRPr>
          </a:p>
          <a:p>
            <a:r>
              <a:rPr lang="en-US" sz="4400" dirty="0">
                <a:solidFill>
                  <a:srgbClr val="595959"/>
                </a:solidFill>
                <a:latin typeface="Calibri"/>
                <a:ea typeface="Calibri"/>
                <a:cs typeface="Calibri"/>
                <a:sym typeface="Calibri"/>
              </a:rPr>
              <a:t>Thermal image can detect even the </a:t>
            </a:r>
            <a:r>
              <a:rPr lang="en-US" sz="4400" dirty="0">
                <a:solidFill>
                  <a:srgbClr val="CC3300"/>
                </a:solidFill>
                <a:latin typeface="Calibri"/>
                <a:ea typeface="Calibri"/>
                <a:cs typeface="Calibri"/>
                <a:sym typeface="Calibri"/>
              </a:rPr>
              <a:t>slightest change in heat </a:t>
            </a:r>
            <a:r>
              <a:rPr lang="en-US" sz="4400" dirty="0">
                <a:solidFill>
                  <a:srgbClr val="595959"/>
                </a:solidFill>
                <a:latin typeface="Calibri"/>
                <a:ea typeface="Calibri"/>
                <a:cs typeface="Calibri"/>
                <a:sym typeface="Calibri"/>
              </a:rPr>
              <a:t>so the possibility of success increases drastically. </a:t>
            </a:r>
            <a:endParaRPr lang="en-US" dirty="0">
              <a:solidFill>
                <a:srgbClr val="CC3300"/>
              </a:solidFill>
            </a:endParaRPr>
          </a:p>
        </p:txBody>
      </p:sp>
      <p:pic>
        <p:nvPicPr>
          <p:cNvPr id="6" name="Google Shape;459;p30"/>
          <p:cNvPicPr preferRelativeResize="0">
            <a:picLocks/>
          </p:cNvPicPr>
          <p:nvPr/>
        </p:nvPicPr>
        <p:blipFill rotWithShape="1">
          <a:blip r:embed="rId3">
            <a:alphaModFix/>
          </a:blip>
          <a:srcRect l="12735" r="6884"/>
          <a:stretch/>
        </p:blipFill>
        <p:spPr>
          <a:xfrm>
            <a:off x="9067800" y="0"/>
            <a:ext cx="2514600" cy="2057399"/>
          </a:xfrm>
          <a:prstGeom prst="rect">
            <a:avLst/>
          </a:prstGeom>
          <a:solidFill>
            <a:srgbClr val="F2F2F2"/>
          </a:solidFill>
          <a:ln>
            <a:noFill/>
          </a:ln>
        </p:spPr>
      </p:pic>
    </p:spTree>
    <p:extLst>
      <p:ext uri="{BB962C8B-B14F-4D97-AF65-F5344CB8AC3E}">
        <p14:creationId xmlns:p14="http://schemas.microsoft.com/office/powerpoint/2010/main" val="5379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p:txBody>
          <a:bodyPr>
            <a:normAutofit fontScale="90000"/>
          </a:bodyPr>
          <a:lstStyle/>
          <a:p>
            <a:br>
              <a:rPr lang="en-US" sz="3600" dirty="0">
                <a:solidFill>
                  <a:srgbClr val="3F3F3F"/>
                </a:solidFill>
                <a:latin typeface="Calibri"/>
                <a:ea typeface="Calibri"/>
                <a:cs typeface="Calibri"/>
                <a:sym typeface="Calibri"/>
              </a:rPr>
            </a:br>
            <a:br>
              <a:rPr lang="en-US" sz="3600" dirty="0">
                <a:solidFill>
                  <a:srgbClr val="3F3F3F"/>
                </a:solidFill>
                <a:latin typeface="Calibri"/>
                <a:ea typeface="Calibri"/>
                <a:cs typeface="Calibri"/>
                <a:sym typeface="Calibri"/>
              </a:rPr>
            </a:br>
            <a:r>
              <a:rPr lang="en-US" sz="3600" dirty="0">
                <a:solidFill>
                  <a:srgbClr val="3F3F3F"/>
                </a:solidFill>
                <a:latin typeface="Calibri"/>
                <a:ea typeface="Calibri"/>
                <a:cs typeface="Calibri"/>
                <a:sym typeface="Calibri"/>
              </a:rPr>
              <a:t>Using Thermal Camera</a:t>
            </a:r>
            <a:br>
              <a:rPr lang="en-US" sz="3600" dirty="0">
                <a:solidFill>
                  <a:srgbClr val="3F3F3F"/>
                </a:solidFill>
                <a:latin typeface="Calibri"/>
                <a:ea typeface="Calibri"/>
                <a:cs typeface="Calibri"/>
                <a:sym typeface="Calibri"/>
              </a:rPr>
            </a:br>
            <a:br>
              <a:rPr lang="en-US" sz="3600" dirty="0">
                <a:solidFill>
                  <a:srgbClr val="3F3F3F"/>
                </a:solidFill>
                <a:latin typeface="Calibri"/>
                <a:ea typeface="Calibri"/>
                <a:cs typeface="Calibri"/>
                <a:sym typeface="Calibri"/>
              </a:rPr>
            </a:br>
            <a:endParaRPr lang="en-US" dirty="0"/>
          </a:p>
        </p:txBody>
      </p:sp>
      <p:sp>
        <p:nvSpPr>
          <p:cNvPr id="354" name="Google Shape;354;p24"/>
          <p:cNvSpPr txBox="1">
            <a:spLocks noGrp="1"/>
          </p:cNvSpPr>
          <p:nvPr>
            <p:ph type="body" idx="1"/>
          </p:nvPr>
        </p:nvSpPr>
        <p:spPr>
          <a:xfrm>
            <a:off x="1371600" y="1676400"/>
            <a:ext cx="9982200" cy="4538101"/>
          </a:xfrm>
        </p:spPr>
        <p:txBody>
          <a:bodyPr>
            <a:normAutofit/>
          </a:bodyPr>
          <a:lstStyle/>
          <a:p>
            <a:pPr marL="97155" indent="0">
              <a:buNone/>
            </a:pPr>
            <a:r>
              <a:rPr lang="en-US" dirty="0"/>
              <a:t>Cons:</a:t>
            </a:r>
          </a:p>
          <a:p>
            <a:pPr lvl="0"/>
            <a:r>
              <a:rPr lang="en-US" sz="2400" dirty="0">
                <a:solidFill>
                  <a:srgbClr val="3F3F3F"/>
                </a:solidFill>
                <a:latin typeface="Calibri"/>
                <a:ea typeface="Calibri"/>
                <a:cs typeface="Calibri"/>
                <a:sym typeface="Calibri"/>
              </a:rPr>
              <a:t>The </a:t>
            </a:r>
            <a:r>
              <a:rPr lang="en-US" sz="2400" dirty="0">
                <a:solidFill>
                  <a:srgbClr val="CC3300"/>
                </a:solidFill>
                <a:latin typeface="Calibri"/>
                <a:ea typeface="Calibri"/>
                <a:cs typeface="Calibri"/>
                <a:sym typeface="Calibri"/>
              </a:rPr>
              <a:t>price</a:t>
            </a:r>
            <a:r>
              <a:rPr lang="en-US" sz="2400" dirty="0">
                <a:solidFill>
                  <a:srgbClr val="3F3F3F"/>
                </a:solidFill>
                <a:latin typeface="Calibri"/>
                <a:ea typeface="Calibri"/>
                <a:cs typeface="Calibri"/>
                <a:sym typeface="Calibri"/>
              </a:rPr>
              <a:t> of a thermal camera is much higher than that of a high speed motion capture camera.</a:t>
            </a:r>
          </a:p>
          <a:p>
            <a:pPr lvl="0"/>
            <a:endParaRPr lang="en-US" sz="2400" dirty="0">
              <a:solidFill>
                <a:srgbClr val="3F3F3F"/>
              </a:solidFill>
              <a:latin typeface="Calibri"/>
              <a:ea typeface="Calibri"/>
              <a:cs typeface="Calibri"/>
              <a:sym typeface="Calibri"/>
            </a:endParaRPr>
          </a:p>
          <a:p>
            <a:pPr lvl="0"/>
            <a:r>
              <a:rPr lang="en-US" sz="2400" dirty="0">
                <a:solidFill>
                  <a:srgbClr val="3F3F3F"/>
                </a:solidFill>
                <a:latin typeface="Calibri"/>
                <a:ea typeface="Calibri"/>
                <a:cs typeface="Calibri"/>
                <a:sym typeface="Calibri"/>
              </a:rPr>
              <a:t>The quality of thermal image is equipment dependent and so results may </a:t>
            </a:r>
            <a:r>
              <a:rPr lang="en-US" sz="2400" dirty="0">
                <a:solidFill>
                  <a:srgbClr val="CC3300"/>
                </a:solidFill>
                <a:latin typeface="Calibri"/>
                <a:ea typeface="Calibri"/>
                <a:cs typeface="Calibri"/>
                <a:sym typeface="Calibri"/>
              </a:rPr>
              <a:t>vary depending on the type of equipment used during testing.</a:t>
            </a:r>
          </a:p>
          <a:p>
            <a:pPr lvl="0"/>
            <a:endParaRPr lang="en-US" sz="2400" dirty="0">
              <a:solidFill>
                <a:srgbClr val="3F3F3F"/>
              </a:solidFill>
              <a:latin typeface="Calibri"/>
              <a:ea typeface="Calibri"/>
              <a:cs typeface="Calibri"/>
              <a:sym typeface="Calibri"/>
            </a:endParaRPr>
          </a:p>
          <a:p>
            <a:pPr lvl="0"/>
            <a:r>
              <a:rPr lang="en-US" sz="2400" dirty="0">
                <a:solidFill>
                  <a:srgbClr val="3F3F3F"/>
                </a:solidFill>
                <a:latin typeface="Calibri"/>
                <a:ea typeface="Calibri"/>
                <a:cs typeface="Calibri"/>
                <a:sym typeface="Calibri"/>
              </a:rPr>
              <a:t>In-built thermal camera </a:t>
            </a:r>
            <a:r>
              <a:rPr lang="en-US" sz="2400" dirty="0">
                <a:solidFill>
                  <a:srgbClr val="CC3300"/>
                </a:solidFill>
                <a:latin typeface="Calibri"/>
                <a:ea typeface="Calibri"/>
                <a:cs typeface="Calibri"/>
                <a:sym typeface="Calibri"/>
              </a:rPr>
              <a:t>in drones are harder to obtain </a:t>
            </a:r>
            <a:r>
              <a:rPr lang="en-US" sz="2400" dirty="0">
                <a:solidFill>
                  <a:srgbClr val="3F3F3F"/>
                </a:solidFill>
                <a:latin typeface="Calibri"/>
                <a:ea typeface="Calibri"/>
                <a:cs typeface="Calibri"/>
                <a:sym typeface="Calibri"/>
              </a:rPr>
              <a:t>than regular drones. </a:t>
            </a:r>
          </a:p>
          <a:p>
            <a:pPr lvl="0"/>
            <a:endParaRPr lang="en-US" sz="2400" dirty="0">
              <a:solidFill>
                <a:srgbClr val="3F3F3F"/>
              </a:solidFill>
              <a:latin typeface="Calibri"/>
              <a:ea typeface="Calibri"/>
              <a:cs typeface="Calibri"/>
              <a:sym typeface="Calibri"/>
            </a:endParaRPr>
          </a:p>
          <a:p>
            <a:endParaRPr lang="en-US" sz="2400" dirty="0"/>
          </a:p>
          <a:p>
            <a:endParaRPr lang="en-US" sz="2400" dirty="0">
              <a:solidFill>
                <a:srgbClr val="595959"/>
              </a:solidFill>
              <a:latin typeface="Calibri"/>
              <a:ea typeface="Calibri"/>
              <a:cs typeface="Calibri"/>
              <a:sym typeface="Calibri"/>
            </a:endParaRPr>
          </a:p>
          <a:p>
            <a:pPr lvl="0"/>
            <a:endParaRPr lang="en-US" dirty="0">
              <a:solidFill>
                <a:srgbClr val="CC3300"/>
              </a:solidFill>
            </a:endParaRPr>
          </a:p>
        </p:txBody>
      </p:sp>
      <p:pic>
        <p:nvPicPr>
          <p:cNvPr id="6" name="Google Shape;459;p30"/>
          <p:cNvPicPr preferRelativeResize="0">
            <a:picLocks/>
          </p:cNvPicPr>
          <p:nvPr/>
        </p:nvPicPr>
        <p:blipFill rotWithShape="1">
          <a:blip r:embed="rId3">
            <a:alphaModFix/>
          </a:blip>
          <a:srcRect l="12735" r="6884"/>
          <a:stretch/>
        </p:blipFill>
        <p:spPr>
          <a:xfrm>
            <a:off x="9067800" y="0"/>
            <a:ext cx="2514600" cy="2057399"/>
          </a:xfrm>
          <a:prstGeom prst="rect">
            <a:avLst/>
          </a:prstGeom>
          <a:solidFill>
            <a:srgbClr val="F2F2F2"/>
          </a:solidFill>
          <a:ln>
            <a:noFill/>
          </a:ln>
        </p:spPr>
      </p:pic>
    </p:spTree>
    <p:extLst>
      <p:ext uri="{BB962C8B-B14F-4D97-AF65-F5344CB8AC3E}">
        <p14:creationId xmlns:p14="http://schemas.microsoft.com/office/powerpoint/2010/main" val="1797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mt="71000"/>
          </a:blip>
          <a:stretch>
            <a:fillRect/>
          </a:stretch>
        </a:blipFill>
        <a:effectLst/>
      </p:bgPr>
    </p:bg>
    <p:spTree>
      <p:nvGrpSpPr>
        <p:cNvPr id="1" name="Shape 546"/>
        <p:cNvGrpSpPr/>
        <p:nvPr/>
      </p:nvGrpSpPr>
      <p:grpSpPr>
        <a:xfrm>
          <a:off x="0" y="0"/>
          <a:ext cx="0" cy="0"/>
          <a:chOff x="0" y="0"/>
          <a:chExt cx="0" cy="0"/>
        </a:xfrm>
      </p:grpSpPr>
      <p:sp>
        <p:nvSpPr>
          <p:cNvPr id="547" name="Google Shape;547;p37"/>
          <p:cNvSpPr txBox="1">
            <a:spLocks noGrp="1"/>
          </p:cNvSpPr>
          <p:nvPr>
            <p:ph type="title"/>
          </p:nvPr>
        </p:nvSpPr>
        <p:spPr>
          <a:xfrm>
            <a:off x="0" y="2623416"/>
            <a:ext cx="12192000" cy="1325563"/>
          </a:xfrm>
          <a:prstGeom prst="rect">
            <a:avLst/>
          </a:prstGeom>
          <a:solidFill>
            <a:schemeClr val="accent6">
              <a:alpha val="49803"/>
            </a:schemeClr>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000"/>
              <a:buFont typeface="Calibri"/>
              <a:buNone/>
            </a:pPr>
            <a:r>
              <a:rPr lang="en-US" sz="6000" b="1" dirty="0">
                <a:solidFill>
                  <a:srgbClr val="003366"/>
                </a:solidFill>
                <a:latin typeface="Calibri"/>
                <a:ea typeface="Calibri"/>
                <a:cs typeface="Calibri"/>
                <a:sym typeface="Calibri"/>
              </a:rPr>
              <a:t>Methodology for Static Approach</a:t>
            </a:r>
            <a:endParaRPr sz="6000" b="1" dirty="0">
              <a:solidFill>
                <a:srgbClr val="0033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grpSp>
        <p:nvGrpSpPr>
          <p:cNvPr id="2" name="Group 1"/>
          <p:cNvGrpSpPr/>
          <p:nvPr/>
        </p:nvGrpSpPr>
        <p:grpSpPr>
          <a:xfrm>
            <a:off x="381000" y="0"/>
            <a:ext cx="11506200" cy="6858000"/>
            <a:chOff x="3367455" y="1494692"/>
            <a:chExt cx="8830738" cy="4859216"/>
          </a:xfrm>
        </p:grpSpPr>
        <p:sp>
          <p:nvSpPr>
            <p:cNvPr id="552" name="Google Shape;552;p38"/>
            <p:cNvSpPr/>
            <p:nvPr/>
          </p:nvSpPr>
          <p:spPr>
            <a:xfrm>
              <a:off x="7168663" y="1910322"/>
              <a:ext cx="5029530" cy="1197511"/>
            </a:xfrm>
            <a:custGeom>
              <a:avLst/>
              <a:gdLst/>
              <a:ahLst/>
              <a:cxnLst/>
              <a:rect l="l" t="t" r="r" b="b"/>
              <a:pathLst>
                <a:path w="5029530" h="1197511" extrusionOk="0">
                  <a:moveTo>
                    <a:pt x="0" y="0"/>
                  </a:moveTo>
                  <a:lnTo>
                    <a:pt x="5029530" y="0"/>
                  </a:lnTo>
                  <a:lnTo>
                    <a:pt x="5029530" y="1188719"/>
                  </a:lnTo>
                  <a:lnTo>
                    <a:pt x="131885" y="1197511"/>
                  </a:lnTo>
                  <a:lnTo>
                    <a:pt x="0" y="0"/>
                  </a:lnTo>
                  <a:close/>
                </a:path>
              </a:pathLst>
            </a:custGeom>
            <a:solidFill>
              <a:schemeClr val="accent3">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3" name="Google Shape;553;p38"/>
            <p:cNvSpPr/>
            <p:nvPr/>
          </p:nvSpPr>
          <p:spPr>
            <a:xfrm>
              <a:off x="7168663" y="4753566"/>
              <a:ext cx="5029530" cy="1197513"/>
            </a:xfrm>
            <a:custGeom>
              <a:avLst/>
              <a:gdLst/>
              <a:ahLst/>
              <a:cxnLst/>
              <a:rect l="l" t="t" r="r" b="b"/>
              <a:pathLst>
                <a:path w="5029530" h="1197513" extrusionOk="0">
                  <a:moveTo>
                    <a:pt x="131884" y="0"/>
                  </a:moveTo>
                  <a:lnTo>
                    <a:pt x="5029530" y="8793"/>
                  </a:lnTo>
                  <a:lnTo>
                    <a:pt x="5029530" y="1197513"/>
                  </a:lnTo>
                  <a:lnTo>
                    <a:pt x="0" y="1197513"/>
                  </a:lnTo>
                  <a:lnTo>
                    <a:pt x="131884" y="0"/>
                  </a:lnTo>
                  <a:close/>
                </a:path>
              </a:pathLst>
            </a:custGeom>
            <a:solidFill>
              <a:schemeClr val="accent5">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55" name="Google Shape;555;p38"/>
            <p:cNvGrpSpPr/>
            <p:nvPr/>
          </p:nvGrpSpPr>
          <p:grpSpPr>
            <a:xfrm>
              <a:off x="3367455" y="1494692"/>
              <a:ext cx="4859214" cy="4859216"/>
              <a:chOff x="7071794" y="2076295"/>
              <a:chExt cx="3953917" cy="3953917"/>
            </a:xfrm>
          </p:grpSpPr>
          <p:sp>
            <p:nvSpPr>
              <p:cNvPr id="556" name="Google Shape;556;p38"/>
              <p:cNvSpPr/>
              <p:nvPr/>
            </p:nvSpPr>
            <p:spPr>
              <a:xfrm>
                <a:off x="7071794" y="2076295"/>
                <a:ext cx="3953917" cy="3953917"/>
              </a:xfrm>
              <a:prstGeom prst="blockArc">
                <a:avLst>
                  <a:gd name="adj1" fmla="val 18257751"/>
                  <a:gd name="adj2" fmla="val 20385997"/>
                  <a:gd name="adj3" fmla="val 15553"/>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Calibri"/>
                  <a:ea typeface="Calibri"/>
                  <a:cs typeface="Calibri"/>
                  <a:sym typeface="Calibri"/>
                </a:endParaRPr>
              </a:p>
            </p:txBody>
          </p:sp>
          <p:sp>
            <p:nvSpPr>
              <p:cNvPr id="557" name="Google Shape;557;p38"/>
              <p:cNvSpPr/>
              <p:nvPr/>
            </p:nvSpPr>
            <p:spPr>
              <a:xfrm>
                <a:off x="7071794" y="2076295"/>
                <a:ext cx="3953917" cy="3953917"/>
              </a:xfrm>
              <a:prstGeom prst="blockArc">
                <a:avLst>
                  <a:gd name="adj1" fmla="val 20558746"/>
                  <a:gd name="adj2" fmla="val 1045932"/>
                  <a:gd name="adj3" fmla="val 15398"/>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Calibri"/>
                  <a:ea typeface="Calibri"/>
                  <a:cs typeface="Calibri"/>
                  <a:sym typeface="Calibri"/>
                </a:endParaRPr>
              </a:p>
            </p:txBody>
          </p:sp>
          <p:sp>
            <p:nvSpPr>
              <p:cNvPr id="558" name="Google Shape;558;p38"/>
              <p:cNvSpPr/>
              <p:nvPr/>
            </p:nvSpPr>
            <p:spPr>
              <a:xfrm>
                <a:off x="7071794" y="2076295"/>
                <a:ext cx="3953917" cy="3953917"/>
              </a:xfrm>
              <a:prstGeom prst="blockArc">
                <a:avLst>
                  <a:gd name="adj1" fmla="val 1222556"/>
                  <a:gd name="adj2" fmla="val 3386058"/>
                  <a:gd name="adj3" fmla="val 15438"/>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Calibri"/>
                  <a:ea typeface="Calibri"/>
                  <a:cs typeface="Calibri"/>
                  <a:sym typeface="Calibri"/>
                </a:endParaRPr>
              </a:p>
            </p:txBody>
          </p:sp>
        </p:grpSp>
        <p:sp>
          <p:nvSpPr>
            <p:cNvPr id="559" name="Google Shape;559;p38"/>
            <p:cNvSpPr/>
            <p:nvPr/>
          </p:nvSpPr>
          <p:spPr>
            <a:xfrm rot="-8100000">
              <a:off x="6680987" y="2727941"/>
              <a:ext cx="116839" cy="109728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0" name="Google Shape;560;p38"/>
            <p:cNvSpPr/>
            <p:nvPr/>
          </p:nvSpPr>
          <p:spPr>
            <a:xfrm rot="-5400000">
              <a:off x="6825428" y="3247832"/>
              <a:ext cx="116839" cy="13716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1" name="Google Shape;561;p38"/>
            <p:cNvSpPr/>
            <p:nvPr/>
          </p:nvSpPr>
          <p:spPr>
            <a:xfrm rot="-3000000">
              <a:off x="6667894" y="4094200"/>
              <a:ext cx="116839" cy="109728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2" name="Google Shape;562;p38"/>
            <p:cNvSpPr/>
            <p:nvPr/>
          </p:nvSpPr>
          <p:spPr>
            <a:xfrm>
              <a:off x="8115299" y="3196094"/>
              <a:ext cx="4082893" cy="1463040"/>
            </a:xfrm>
            <a:prstGeom prst="rect">
              <a:avLst/>
            </a:prstGeom>
            <a:solidFill>
              <a:schemeClr val="accent4">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63" name="Google Shape;563;p38"/>
            <p:cNvGrpSpPr/>
            <p:nvPr/>
          </p:nvGrpSpPr>
          <p:grpSpPr>
            <a:xfrm>
              <a:off x="4813331" y="3191972"/>
              <a:ext cx="1440000" cy="1454400"/>
              <a:chOff x="3860031" y="4628834"/>
              <a:chExt cx="1440000" cy="1454400"/>
            </a:xfrm>
          </p:grpSpPr>
          <p:sp>
            <p:nvSpPr>
              <p:cNvPr id="564" name="Google Shape;564;p38"/>
              <p:cNvSpPr/>
              <p:nvPr/>
            </p:nvSpPr>
            <p:spPr>
              <a:xfrm>
                <a:off x="3860031" y="4628834"/>
                <a:ext cx="1440000" cy="1454400"/>
              </a:xfrm>
              <a:prstGeom prst="ellipse">
                <a:avLst/>
              </a:prstGeom>
              <a:solidFill>
                <a:schemeClr val="accent6">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65" name="Google Shape;565;p38"/>
              <p:cNvSpPr/>
              <p:nvPr/>
            </p:nvSpPr>
            <p:spPr>
              <a:xfrm>
                <a:off x="3932031" y="4700834"/>
                <a:ext cx="1296000" cy="12960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grpSp>
        <p:grpSp>
          <p:nvGrpSpPr>
            <p:cNvPr id="566" name="Google Shape;566;p38"/>
            <p:cNvGrpSpPr/>
            <p:nvPr/>
          </p:nvGrpSpPr>
          <p:grpSpPr>
            <a:xfrm>
              <a:off x="4897212" y="3549842"/>
              <a:ext cx="1272241" cy="738664"/>
              <a:chOff x="3233965" y="1845713"/>
              <a:chExt cx="1420260" cy="738664"/>
            </a:xfrm>
          </p:grpSpPr>
          <p:sp>
            <p:nvSpPr>
              <p:cNvPr id="567" name="Google Shape;567;p38"/>
              <p:cNvSpPr txBox="1"/>
              <p:nvPr/>
            </p:nvSpPr>
            <p:spPr>
              <a:xfrm>
                <a:off x="3233965" y="1845713"/>
                <a:ext cx="1402198"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Equipment</a:t>
                </a:r>
                <a:endParaRPr sz="1600" b="1">
                  <a:solidFill>
                    <a:schemeClr val="lt1"/>
                  </a:solidFill>
                  <a:latin typeface="Calibri"/>
                  <a:ea typeface="Calibri"/>
                  <a:cs typeface="Calibri"/>
                  <a:sym typeface="Calibri"/>
                </a:endParaRPr>
              </a:p>
            </p:txBody>
          </p:sp>
          <p:sp>
            <p:nvSpPr>
              <p:cNvPr id="568" name="Google Shape;568;p38"/>
              <p:cNvSpPr txBox="1"/>
              <p:nvPr/>
            </p:nvSpPr>
            <p:spPr>
              <a:xfrm>
                <a:off x="3252027" y="2122712"/>
                <a:ext cx="140219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lt1"/>
                    </a:solidFill>
                    <a:latin typeface="Calibri"/>
                    <a:ea typeface="Calibri"/>
                    <a:cs typeface="Calibri"/>
                    <a:sym typeface="Calibri"/>
                  </a:rPr>
                  <a:t>For Static</a:t>
                </a:r>
                <a:endParaRPr/>
              </a:p>
              <a:p>
                <a:pPr marL="0" marR="0" lvl="0" indent="0" algn="ctr" rtl="0">
                  <a:spcBef>
                    <a:spcPts val="0"/>
                  </a:spcBef>
                  <a:spcAft>
                    <a:spcPts val="0"/>
                  </a:spcAft>
                  <a:buNone/>
                </a:pPr>
                <a:r>
                  <a:rPr lang="en-US" sz="1200">
                    <a:solidFill>
                      <a:schemeClr val="lt1"/>
                    </a:solidFill>
                    <a:latin typeface="Calibri"/>
                    <a:ea typeface="Calibri"/>
                    <a:cs typeface="Calibri"/>
                    <a:sym typeface="Calibri"/>
                  </a:rPr>
                  <a:t>testing</a:t>
                </a:r>
                <a:endParaRPr sz="1200">
                  <a:solidFill>
                    <a:schemeClr val="lt1"/>
                  </a:solidFill>
                  <a:latin typeface="Calibri"/>
                  <a:ea typeface="Calibri"/>
                  <a:cs typeface="Calibri"/>
                  <a:sym typeface="Calibri"/>
                </a:endParaRPr>
              </a:p>
            </p:txBody>
          </p:sp>
        </p:grpSp>
        <p:sp>
          <p:nvSpPr>
            <p:cNvPr id="569" name="Google Shape;569;p38"/>
            <p:cNvSpPr/>
            <p:nvPr/>
          </p:nvSpPr>
          <p:spPr>
            <a:xfrm flipH="1">
              <a:off x="7234679" y="5040251"/>
              <a:ext cx="351685" cy="352555"/>
            </a:xfrm>
            <a:custGeom>
              <a:avLst/>
              <a:gdLst/>
              <a:ahLst/>
              <a:cxnLst/>
              <a:rect l="l" t="t" r="r" b="b"/>
              <a:pathLst>
                <a:path w="3240000" h="3248012" extrusionOk="0">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0" name="Google Shape;570;p38"/>
            <p:cNvSpPr/>
            <p:nvPr/>
          </p:nvSpPr>
          <p:spPr>
            <a:xfrm>
              <a:off x="7669987" y="3720984"/>
              <a:ext cx="395217" cy="398434"/>
            </a:xfrm>
            <a:custGeom>
              <a:avLst/>
              <a:gdLst/>
              <a:ahLst/>
              <a:cxnLst/>
              <a:rect l="l" t="t" r="r" b="b"/>
              <a:pathLst>
                <a:path w="3208412" h="3234532" extrusionOk="0">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71" name="Google Shape;571;p38"/>
            <p:cNvGrpSpPr/>
            <p:nvPr/>
          </p:nvGrpSpPr>
          <p:grpSpPr>
            <a:xfrm>
              <a:off x="8485711" y="2047412"/>
              <a:ext cx="3252020" cy="738664"/>
              <a:chOff x="2551706" y="4283314"/>
              <a:chExt cx="2076660" cy="738664"/>
            </a:xfrm>
          </p:grpSpPr>
          <p:sp>
            <p:nvSpPr>
              <p:cNvPr id="572" name="Google Shape;572;p38"/>
              <p:cNvSpPr txBox="1"/>
              <p:nvPr/>
            </p:nvSpPr>
            <p:spPr>
              <a:xfrm>
                <a:off x="2551706" y="4560313"/>
                <a:ext cx="207665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lt1"/>
                    </a:solidFill>
                    <a:latin typeface="Calibri"/>
                    <a:ea typeface="Calibri"/>
                    <a:cs typeface="Calibri"/>
                    <a:sym typeface="Calibri"/>
                  </a:rPr>
                  <a:t>we are targeting to use a thermal sensor because of the significant heat signature of a fired shell</a:t>
                </a:r>
                <a:endParaRPr sz="1000" dirty="0">
                  <a:solidFill>
                    <a:schemeClr val="lt1"/>
                  </a:solidFill>
                  <a:latin typeface="Calibri"/>
                  <a:ea typeface="Calibri"/>
                  <a:cs typeface="Calibri"/>
                  <a:sym typeface="Calibri"/>
                </a:endParaRPr>
              </a:p>
            </p:txBody>
          </p:sp>
          <p:sp>
            <p:nvSpPr>
              <p:cNvPr id="573" name="Google Shape;573;p38"/>
              <p:cNvSpPr txBox="1"/>
              <p:nvPr/>
            </p:nvSpPr>
            <p:spPr>
              <a:xfrm>
                <a:off x="2551708" y="4283314"/>
                <a:ext cx="207665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Calibri"/>
                    <a:ea typeface="Calibri"/>
                    <a:cs typeface="Calibri"/>
                    <a:sym typeface="Calibri"/>
                  </a:rPr>
                  <a:t>Thermal Imaging System</a:t>
                </a:r>
                <a:endParaRPr sz="1400" b="1">
                  <a:solidFill>
                    <a:schemeClr val="lt1"/>
                  </a:solidFill>
                  <a:latin typeface="Calibri"/>
                  <a:ea typeface="Calibri"/>
                  <a:cs typeface="Calibri"/>
                  <a:sym typeface="Calibri"/>
                </a:endParaRPr>
              </a:p>
            </p:txBody>
          </p:sp>
        </p:grpSp>
        <p:grpSp>
          <p:nvGrpSpPr>
            <p:cNvPr id="574" name="Google Shape;574;p38"/>
            <p:cNvGrpSpPr/>
            <p:nvPr/>
          </p:nvGrpSpPr>
          <p:grpSpPr>
            <a:xfrm>
              <a:off x="8485710" y="3380709"/>
              <a:ext cx="3252020" cy="1262199"/>
              <a:chOff x="2551706" y="4283314"/>
              <a:chExt cx="2076660" cy="1262199"/>
            </a:xfrm>
          </p:grpSpPr>
          <p:sp>
            <p:nvSpPr>
              <p:cNvPr id="575" name="Google Shape;575;p38"/>
              <p:cNvSpPr txBox="1"/>
              <p:nvPr/>
            </p:nvSpPr>
            <p:spPr>
              <a:xfrm>
                <a:off x="2551706" y="4560313"/>
                <a:ext cx="2076600" cy="985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2"/>
                    </a:solidFill>
                    <a:latin typeface="Calibri"/>
                    <a:ea typeface="Calibri"/>
                    <a:cs typeface="Calibri"/>
                    <a:sym typeface="Calibri"/>
                  </a:rPr>
                  <a:t>we have to elevate the thermal camera system and for that, we are intending to use a High Mast Lighting Pole which can easily give us a ground clearance up to 30 meters.</a:t>
                </a:r>
                <a:br>
                  <a:rPr lang="en-US" sz="1200">
                    <a:solidFill>
                      <a:schemeClr val="dk2"/>
                    </a:solidFill>
                    <a:latin typeface="Calibri"/>
                    <a:ea typeface="Calibri"/>
                    <a:cs typeface="Calibri"/>
                    <a:sym typeface="Calibri"/>
                  </a:rPr>
                </a:br>
                <a:endParaRPr sz="1000">
                  <a:solidFill>
                    <a:schemeClr val="dk2"/>
                  </a:solidFill>
                  <a:latin typeface="Calibri"/>
                  <a:ea typeface="Calibri"/>
                  <a:cs typeface="Calibri"/>
                  <a:sym typeface="Calibri"/>
                </a:endParaRPr>
              </a:p>
            </p:txBody>
          </p:sp>
          <p:sp>
            <p:nvSpPr>
              <p:cNvPr id="576" name="Google Shape;576;p38"/>
              <p:cNvSpPr txBox="1"/>
              <p:nvPr/>
            </p:nvSpPr>
            <p:spPr>
              <a:xfrm>
                <a:off x="2551708" y="4283314"/>
                <a:ext cx="207665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0C0C0C"/>
                    </a:solidFill>
                    <a:latin typeface="Calibri"/>
                    <a:ea typeface="Calibri"/>
                    <a:cs typeface="Calibri"/>
                    <a:sym typeface="Calibri"/>
                  </a:rPr>
                  <a:t>High Mast Lighting Pole</a:t>
                </a:r>
                <a:endParaRPr sz="1400" b="1">
                  <a:solidFill>
                    <a:srgbClr val="0C0C0C"/>
                  </a:solidFill>
                  <a:latin typeface="Calibri"/>
                  <a:ea typeface="Calibri"/>
                  <a:cs typeface="Calibri"/>
                  <a:sym typeface="Calibri"/>
                </a:endParaRPr>
              </a:p>
            </p:txBody>
          </p:sp>
        </p:grpSp>
        <p:grpSp>
          <p:nvGrpSpPr>
            <p:cNvPr id="577" name="Google Shape;577;p38"/>
            <p:cNvGrpSpPr/>
            <p:nvPr/>
          </p:nvGrpSpPr>
          <p:grpSpPr>
            <a:xfrm>
              <a:off x="8485711" y="4890657"/>
              <a:ext cx="3252020" cy="1015663"/>
              <a:chOff x="2551706" y="4283314"/>
              <a:chExt cx="2076660" cy="1015663"/>
            </a:xfrm>
          </p:grpSpPr>
          <p:sp>
            <p:nvSpPr>
              <p:cNvPr id="578" name="Google Shape;578;p38"/>
              <p:cNvSpPr txBox="1"/>
              <p:nvPr/>
            </p:nvSpPr>
            <p:spPr>
              <a:xfrm>
                <a:off x="2551706" y="4560313"/>
                <a:ext cx="2076659"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Calibri"/>
                    <a:ea typeface="Calibri"/>
                    <a:cs typeface="Calibri"/>
                    <a:sym typeface="Calibri"/>
                  </a:rPr>
                  <a:t>As this is a very sophisticated process and the workload is very high, we need good computational power for that. </a:t>
                </a:r>
                <a:endParaRPr sz="1050">
                  <a:solidFill>
                    <a:schemeClr val="lt1"/>
                  </a:solidFill>
                  <a:latin typeface="Calibri"/>
                  <a:ea typeface="Calibri"/>
                  <a:cs typeface="Calibri"/>
                  <a:sym typeface="Calibri"/>
                </a:endParaRPr>
              </a:p>
            </p:txBody>
          </p:sp>
          <p:sp>
            <p:nvSpPr>
              <p:cNvPr id="579" name="Google Shape;579;p38"/>
              <p:cNvSpPr txBox="1"/>
              <p:nvPr/>
            </p:nvSpPr>
            <p:spPr>
              <a:xfrm>
                <a:off x="2551708" y="4283314"/>
                <a:ext cx="207665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Calibri"/>
                    <a:ea typeface="Calibri"/>
                    <a:cs typeface="Calibri"/>
                    <a:sym typeface="Calibri"/>
                  </a:rPr>
                  <a:t>Computational Device</a:t>
                </a:r>
                <a:endParaRPr sz="1100" b="1">
                  <a:solidFill>
                    <a:schemeClr val="lt1"/>
                  </a:solidFill>
                  <a:latin typeface="Calibri"/>
                  <a:ea typeface="Calibri"/>
                  <a:cs typeface="Calibri"/>
                  <a:sym typeface="Calibri"/>
                </a:endParaRPr>
              </a:p>
            </p:txBody>
          </p:sp>
        </p:grpSp>
        <p:sp>
          <p:nvSpPr>
            <p:cNvPr id="585" name="Google Shape;585;p38"/>
            <p:cNvSpPr/>
            <p:nvPr/>
          </p:nvSpPr>
          <p:spPr>
            <a:xfrm>
              <a:off x="7236286" y="2449633"/>
              <a:ext cx="433701" cy="336444"/>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9"/>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rmAutofit fontScale="70000" lnSpcReduction="20000"/>
          </a:bodyPr>
          <a:lstStyle/>
          <a:p>
            <a:pPr marL="0" lvl="0" indent="0" algn="ctr" rtl="0">
              <a:lnSpc>
                <a:spcPct val="90000"/>
              </a:lnSpc>
              <a:spcBef>
                <a:spcPts val="0"/>
              </a:spcBef>
              <a:spcAft>
                <a:spcPts val="1600"/>
              </a:spcAft>
              <a:buClr>
                <a:srgbClr val="262626"/>
              </a:buClr>
              <a:buSzPts val="5400"/>
              <a:buNone/>
            </a:pPr>
            <a:r>
              <a:rPr lang="en-US" b="1" dirty="0"/>
              <a:t>Working Methodology</a:t>
            </a:r>
            <a:endParaRPr dirty="0"/>
          </a:p>
        </p:txBody>
      </p:sp>
      <p:sp>
        <p:nvSpPr>
          <p:cNvPr id="591" name="Google Shape;591;p39"/>
          <p:cNvSpPr txBox="1"/>
          <p:nvPr/>
        </p:nvSpPr>
        <p:spPr>
          <a:xfrm>
            <a:off x="323529" y="1250806"/>
            <a:ext cx="11573197" cy="28007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dirty="0">
              <a:solidFill>
                <a:schemeClr val="bg2"/>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2400" b="1" dirty="0">
                <a:solidFill>
                  <a:schemeClr val="bg2"/>
                </a:solidFill>
                <a:latin typeface="Calibri"/>
                <a:ea typeface="Calibri"/>
                <a:cs typeface="Calibri"/>
                <a:sym typeface="Calibri"/>
              </a:rPr>
              <a:t>Setting Up The High Mast Lighting Pole</a:t>
            </a:r>
            <a:br>
              <a:rPr lang="en-US" sz="2400" dirty="0">
                <a:solidFill>
                  <a:schemeClr val="bg2"/>
                </a:solidFill>
                <a:latin typeface="Calibri"/>
                <a:ea typeface="Calibri"/>
                <a:cs typeface="Calibri"/>
                <a:sym typeface="Calibri"/>
              </a:rPr>
            </a:br>
            <a:br>
              <a:rPr lang="en-US" sz="2400" dirty="0">
                <a:solidFill>
                  <a:schemeClr val="bg2"/>
                </a:solidFill>
                <a:latin typeface="Calibri"/>
                <a:ea typeface="Calibri"/>
                <a:cs typeface="Calibri"/>
                <a:sym typeface="Calibri"/>
              </a:rPr>
            </a:br>
            <a:r>
              <a:rPr lang="en-US" sz="2400" dirty="0">
                <a:solidFill>
                  <a:schemeClr val="bg2"/>
                </a:solidFill>
                <a:latin typeface="Calibri"/>
                <a:ea typeface="Calibri"/>
                <a:cs typeface="Calibri"/>
                <a:sym typeface="Calibri"/>
              </a:rPr>
              <a:t>We will set the High Mast Lighting Pole at such a distance from the pre-located bombing area that the overall effects like heat, smoke, vibration, and others are minimized without losing the close surveillance of the thermal imaging </a:t>
            </a:r>
            <a:r>
              <a:rPr lang="en-US" sz="2400" dirty="0">
                <a:solidFill>
                  <a:schemeClr val="dk1"/>
                </a:solidFill>
                <a:latin typeface="Calibri"/>
                <a:ea typeface="Calibri"/>
                <a:cs typeface="Calibri"/>
                <a:sym typeface="Calibri"/>
              </a:rPr>
              <a:t>system.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9"/>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rmAutofit fontScale="70000" lnSpcReduction="20000"/>
          </a:bodyPr>
          <a:lstStyle/>
          <a:p>
            <a:pPr marL="0" lvl="0" indent="0" algn="ctr" rtl="0">
              <a:lnSpc>
                <a:spcPct val="90000"/>
              </a:lnSpc>
              <a:spcBef>
                <a:spcPts val="0"/>
              </a:spcBef>
              <a:spcAft>
                <a:spcPts val="1600"/>
              </a:spcAft>
              <a:buClr>
                <a:srgbClr val="262626"/>
              </a:buClr>
              <a:buSzPts val="5400"/>
              <a:buNone/>
            </a:pPr>
            <a:r>
              <a:rPr lang="en-US" b="1" dirty="0"/>
              <a:t>Working Methodology</a:t>
            </a:r>
            <a:endParaRPr dirty="0"/>
          </a:p>
        </p:txBody>
      </p:sp>
      <p:pic>
        <p:nvPicPr>
          <p:cNvPr id="4" name="Google Shape;592;p39" descr="https://lh5.googleusercontent.com/ed8j4a_0ASF6Op8_61zJJ9VZt9XVKWP1lRQGqkEZB-14FY1UUvGefRDSuutmtng_oGFsPSB5Gkg8Sb3-AsPBivFGuf-d2OtviZQLF7kvLyLzWy3GPvyyNXXAlvnqGaPQna07vatu"/>
          <p:cNvPicPr preferRelativeResize="0"/>
          <p:nvPr/>
        </p:nvPicPr>
        <p:blipFill rotWithShape="1">
          <a:blip r:embed="rId3">
            <a:alphaModFix/>
          </a:blip>
          <a:srcRect/>
          <a:stretch/>
        </p:blipFill>
        <p:spPr>
          <a:xfrm>
            <a:off x="860612" y="990600"/>
            <a:ext cx="10340788" cy="5153892"/>
          </a:xfrm>
          <a:prstGeom prst="rect">
            <a:avLst/>
          </a:prstGeom>
          <a:noFill/>
          <a:ln>
            <a:noFill/>
          </a:ln>
        </p:spPr>
      </p:pic>
    </p:spTree>
    <p:extLst>
      <p:ext uri="{BB962C8B-B14F-4D97-AF65-F5344CB8AC3E}">
        <p14:creationId xmlns:p14="http://schemas.microsoft.com/office/powerpoint/2010/main" val="84146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0"/>
          <p:cNvSpPr txBox="1"/>
          <p:nvPr/>
        </p:nvSpPr>
        <p:spPr>
          <a:xfrm>
            <a:off x="533400" y="685800"/>
            <a:ext cx="10862100" cy="23082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startAt="2"/>
            </a:pPr>
            <a:r>
              <a:rPr lang="en-US" sz="2400" b="1" dirty="0">
                <a:solidFill>
                  <a:srgbClr val="080808"/>
                </a:solidFill>
                <a:latin typeface="Calibri"/>
                <a:ea typeface="Calibri"/>
                <a:cs typeface="Calibri"/>
                <a:sym typeface="Calibri"/>
              </a:rPr>
              <a:t>Positioning the Thermal Imaging System</a:t>
            </a:r>
            <a:br>
              <a:rPr lang="en-US" sz="2400" dirty="0">
                <a:solidFill>
                  <a:srgbClr val="080808"/>
                </a:solidFill>
                <a:latin typeface="Calibri"/>
                <a:ea typeface="Calibri"/>
                <a:cs typeface="Calibri"/>
                <a:sym typeface="Calibri"/>
              </a:rPr>
            </a:br>
            <a:endParaRPr sz="2400" dirty="0">
              <a:solidFill>
                <a:srgbClr val="080808"/>
              </a:solidFill>
              <a:latin typeface="Calibri"/>
              <a:ea typeface="Calibri"/>
              <a:cs typeface="Calibri"/>
              <a:sym typeface="Calibri"/>
            </a:endParaRPr>
          </a:p>
          <a:p>
            <a:pPr marL="457200" marR="0" lvl="0" indent="0" algn="l" rtl="0">
              <a:spcBef>
                <a:spcPts val="0"/>
              </a:spcBef>
              <a:spcAft>
                <a:spcPts val="0"/>
              </a:spcAft>
              <a:buNone/>
            </a:pPr>
            <a:r>
              <a:rPr lang="en-US" sz="2400" dirty="0">
                <a:solidFill>
                  <a:srgbClr val="080808"/>
                </a:solidFill>
                <a:latin typeface="Calibri"/>
                <a:ea typeface="Calibri"/>
                <a:cs typeface="Calibri"/>
                <a:sym typeface="Calibri"/>
              </a:rPr>
              <a:t>Now we will safely place the thermal imaging system on top of the pole. This will give us the desired ground clearance which is necessary for the overall observation and tracking of the shell. </a:t>
            </a:r>
            <a:br>
              <a:rPr lang="en-US" sz="2400" dirty="0">
                <a:solidFill>
                  <a:srgbClr val="080808"/>
                </a:solidFill>
                <a:latin typeface="Calibri"/>
                <a:ea typeface="Calibri"/>
                <a:cs typeface="Calibri"/>
                <a:sym typeface="Calibri"/>
              </a:rPr>
            </a:br>
            <a:endParaRPr sz="2400" dirty="0">
              <a:solidFill>
                <a:srgbClr val="080808"/>
              </a:solidFill>
              <a:latin typeface="Calibri"/>
              <a:ea typeface="Calibri"/>
              <a:cs typeface="Calibri"/>
              <a:sym typeface="Calibri"/>
            </a:endParaRPr>
          </a:p>
        </p:txBody>
      </p:sp>
      <p:pic>
        <p:nvPicPr>
          <p:cNvPr id="598" name="Google Shape;598;p40" descr="https://lh3.googleusercontent.com/BIQ4diiLpCEkJfrLQZ8UGwOFSVCVc7Nd9Br6amnaob263IOAjkQRBrR04r-fyzckgDmy_0eH4JIbNCRiNFOHX23ymNJh5pkcREGznGruBcFWotZyz5sjd9HS6Zyx7WBn7v8LN1Lu"/>
          <p:cNvPicPr preferRelativeResize="0"/>
          <p:nvPr/>
        </p:nvPicPr>
        <p:blipFill rotWithShape="1">
          <a:blip r:embed="rId3">
            <a:alphaModFix/>
          </a:blip>
          <a:srcRect/>
          <a:stretch/>
        </p:blipFill>
        <p:spPr>
          <a:xfrm>
            <a:off x="2286000" y="2667000"/>
            <a:ext cx="8839200" cy="4038600"/>
          </a:xfrm>
          <a:prstGeom prst="rect">
            <a:avLst/>
          </a:prstGeom>
          <a:noFill/>
          <a:ln>
            <a:noFill/>
          </a:ln>
        </p:spPr>
      </p:pic>
      <p:sp>
        <p:nvSpPr>
          <p:cNvPr id="4" name="Google Shape;590;p39">
            <a:extLst>
              <a:ext uri="{FF2B5EF4-FFF2-40B4-BE49-F238E27FC236}">
                <a16:creationId xmlns:a16="http://schemas.microsoft.com/office/drawing/2014/main" id="{84155E59-A18A-4270-BFD1-33E55CAF90ED}"/>
              </a:ext>
            </a:extLst>
          </p:cNvPr>
          <p:cNvSpPr txBox="1">
            <a:spLocks noGrp="1"/>
          </p:cNvSpPr>
          <p:nvPr>
            <p:ph type="body" idx="1"/>
          </p:nvPr>
        </p:nvSpPr>
        <p:spPr>
          <a:xfrm>
            <a:off x="309401" y="134815"/>
            <a:ext cx="11573197" cy="724247"/>
          </a:xfrm>
          <a:prstGeom prst="rect">
            <a:avLst/>
          </a:prstGeom>
          <a:noFill/>
          <a:ln>
            <a:noFill/>
          </a:ln>
        </p:spPr>
        <p:txBody>
          <a:bodyPr spcFirstLastPara="1" wrap="square" lIns="91425" tIns="45700" rIns="91425" bIns="45700" anchor="ctr" anchorCtr="0">
            <a:normAutofit fontScale="70000" lnSpcReduction="20000"/>
          </a:bodyPr>
          <a:lstStyle/>
          <a:p>
            <a:pPr marL="0" lvl="0" indent="0" algn="ctr" rtl="0">
              <a:lnSpc>
                <a:spcPct val="90000"/>
              </a:lnSpc>
              <a:spcBef>
                <a:spcPts val="0"/>
              </a:spcBef>
              <a:spcAft>
                <a:spcPts val="1600"/>
              </a:spcAft>
              <a:buClr>
                <a:srgbClr val="262626"/>
              </a:buClr>
              <a:buSzPts val="5400"/>
              <a:buNone/>
            </a:pPr>
            <a:r>
              <a:rPr lang="en-US" b="1" dirty="0"/>
              <a:t>Working Methodology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3"/>
        <p:cNvGrpSpPr/>
        <p:nvPr/>
      </p:nvGrpSpPr>
      <p:grpSpPr>
        <a:xfrm>
          <a:off x="0" y="0"/>
          <a:ext cx="0" cy="0"/>
          <a:chOff x="0" y="0"/>
          <a:chExt cx="0" cy="0"/>
        </a:xfrm>
      </p:grpSpPr>
      <p:sp>
        <p:nvSpPr>
          <p:cNvPr id="304" name="Google Shape;304;p19"/>
          <p:cNvSpPr txBox="1">
            <a:spLocks noGrp="1"/>
          </p:cNvSpPr>
          <p:nvPr>
            <p:ph type="title"/>
          </p:nvPr>
        </p:nvSpPr>
        <p:spPr/>
        <p:txBody>
          <a:bodyPr/>
          <a:lstStyle/>
          <a:p>
            <a:pPr lvl="0"/>
            <a:r>
              <a:rPr lang="en-US" dirty="0"/>
              <a:t>Outline</a:t>
            </a:r>
          </a:p>
        </p:txBody>
      </p:sp>
      <p:sp>
        <p:nvSpPr>
          <p:cNvPr id="305" name="Google Shape;305;p19"/>
          <p:cNvSpPr txBox="1">
            <a:spLocks noGrp="1"/>
          </p:cNvSpPr>
          <p:nvPr>
            <p:ph type="body" idx="1"/>
          </p:nvPr>
        </p:nvSpPr>
        <p:spPr>
          <a:xfrm>
            <a:off x="1299269" y="1828800"/>
            <a:ext cx="9601200" cy="4419600"/>
          </a:xfrm>
        </p:spPr>
        <p:txBody>
          <a:bodyPr>
            <a:noAutofit/>
          </a:bodyPr>
          <a:lstStyle/>
          <a:p>
            <a:pPr lvl="0" algn="just"/>
            <a:r>
              <a:rPr lang="en-US" sz="2400" dirty="0">
                <a:solidFill>
                  <a:schemeClr val="bg2">
                    <a:lumMod val="50000"/>
                  </a:schemeClr>
                </a:solidFill>
              </a:rPr>
              <a:t>Background</a:t>
            </a:r>
          </a:p>
          <a:p>
            <a:pPr lvl="0" algn="just"/>
            <a:r>
              <a:rPr lang="en-US" sz="2400" dirty="0">
                <a:solidFill>
                  <a:schemeClr val="bg2">
                    <a:lumMod val="50000"/>
                  </a:schemeClr>
                </a:solidFill>
              </a:rPr>
              <a:t>Motivation</a:t>
            </a:r>
          </a:p>
          <a:p>
            <a:pPr lvl="0" algn="just"/>
            <a:r>
              <a:rPr lang="en-US" sz="2400" dirty="0" err="1">
                <a:solidFill>
                  <a:schemeClr val="bg2">
                    <a:lumMod val="50000"/>
                  </a:schemeClr>
                </a:solidFill>
              </a:rPr>
              <a:t>Proj</a:t>
            </a:r>
            <a:r>
              <a:rPr lang="en-US" sz="2400" dirty="0">
                <a:solidFill>
                  <a:schemeClr val="bg2">
                    <a:lumMod val="50000"/>
                  </a:schemeClr>
                </a:solidFill>
              </a:rPr>
              <a:t> Overview- Present System</a:t>
            </a:r>
          </a:p>
          <a:p>
            <a:pPr lvl="0" algn="just"/>
            <a:r>
              <a:rPr lang="en-US" sz="2400" dirty="0" err="1">
                <a:solidFill>
                  <a:schemeClr val="bg2">
                    <a:lumMod val="50000"/>
                  </a:schemeClr>
                </a:solidFill>
              </a:rPr>
              <a:t>Proj</a:t>
            </a:r>
            <a:r>
              <a:rPr lang="en-US" sz="2400" dirty="0">
                <a:solidFill>
                  <a:schemeClr val="bg2">
                    <a:lumMod val="50000"/>
                  </a:schemeClr>
                </a:solidFill>
              </a:rPr>
              <a:t> Objectives</a:t>
            </a:r>
          </a:p>
          <a:p>
            <a:pPr lvl="0" algn="just"/>
            <a:r>
              <a:rPr lang="en-US" sz="2400" dirty="0">
                <a:solidFill>
                  <a:schemeClr val="bg2">
                    <a:lumMod val="50000"/>
                  </a:schemeClr>
                </a:solidFill>
              </a:rPr>
              <a:t>Proposed Methodology (Phasing) </a:t>
            </a:r>
          </a:p>
          <a:p>
            <a:pPr lvl="0" algn="just"/>
            <a:r>
              <a:rPr lang="en-US" sz="2400" dirty="0">
                <a:solidFill>
                  <a:schemeClr val="bg2">
                    <a:lumMod val="50000"/>
                  </a:schemeClr>
                </a:solidFill>
              </a:rPr>
              <a:t>Proposed Timeline to Implement </a:t>
            </a:r>
            <a:r>
              <a:rPr lang="en-US" sz="2400" dirty="0" err="1">
                <a:solidFill>
                  <a:schemeClr val="bg2">
                    <a:lumMod val="50000"/>
                  </a:schemeClr>
                </a:solidFill>
              </a:rPr>
              <a:t>proj</a:t>
            </a:r>
            <a:endParaRPr lang="en-US" sz="2400" dirty="0">
              <a:solidFill>
                <a:schemeClr val="bg2">
                  <a:lumMod val="50000"/>
                </a:schemeClr>
              </a:solidFill>
            </a:endParaRPr>
          </a:p>
          <a:p>
            <a:pPr lvl="0" algn="just"/>
            <a:r>
              <a:rPr lang="en-US" sz="2400" dirty="0">
                <a:solidFill>
                  <a:schemeClr val="bg2">
                    <a:lumMod val="50000"/>
                  </a:schemeClr>
                </a:solidFill>
              </a:rPr>
              <a:t>Progress so far, RA </a:t>
            </a:r>
            <a:r>
              <a:rPr lang="en-US" sz="2400" dirty="0" err="1">
                <a:solidFill>
                  <a:schemeClr val="bg2">
                    <a:lumMod val="50000"/>
                  </a:schemeClr>
                </a:solidFill>
              </a:rPr>
              <a:t>Reqr</a:t>
            </a:r>
            <a:endParaRPr lang="en-US" sz="2400" dirty="0">
              <a:solidFill>
                <a:schemeClr val="bg2">
                  <a:lumMod val="50000"/>
                </a:schemeClr>
              </a:solidFill>
            </a:endParaRPr>
          </a:p>
          <a:p>
            <a:pPr lvl="0" algn="just"/>
            <a:r>
              <a:rPr lang="en-US" sz="2400" dirty="0">
                <a:solidFill>
                  <a:schemeClr val="bg2">
                    <a:lumMod val="50000"/>
                  </a:schemeClr>
                </a:solidFill>
              </a:rPr>
              <a:t>Challenges</a:t>
            </a:r>
          </a:p>
          <a:p>
            <a:pPr lvl="0" algn="just"/>
            <a:r>
              <a:rPr lang="en-US" sz="2400" dirty="0">
                <a:solidFill>
                  <a:schemeClr val="bg2">
                    <a:lumMod val="50000"/>
                  </a:schemeClr>
                </a:solidFill>
              </a:rPr>
              <a:t>Conclusion</a:t>
            </a:r>
          </a:p>
          <a:p>
            <a:pPr lvl="0" algn="just"/>
            <a:endParaRPr lang="en-US" sz="2400" dirty="0">
              <a:solidFill>
                <a:schemeClr val="bg2">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p41" descr="https://lh6.googleusercontent.com/OxCsk0qLPg2mEtXQjgmQ21miLNUnfOAfwHfO_F_4B8Z554s4b8kDpts_Rx0q1aa6ytzWnk6nTniALUj23t1sQdjZ_xPEJJRl1oAkMZiB9mEXeAg4Asm7peVp_Y-NCLsKwMbNgPLc"/>
          <p:cNvPicPr preferRelativeResize="0"/>
          <p:nvPr/>
        </p:nvPicPr>
        <p:blipFill rotWithShape="1">
          <a:blip r:embed="rId3">
            <a:alphaModFix/>
          </a:blip>
          <a:srcRect/>
          <a:stretch/>
        </p:blipFill>
        <p:spPr>
          <a:xfrm>
            <a:off x="887094" y="677862"/>
            <a:ext cx="7494905" cy="5646738"/>
          </a:xfrm>
          <a:prstGeom prst="rect">
            <a:avLst/>
          </a:prstGeom>
          <a:noFill/>
          <a:ln>
            <a:noFill/>
          </a:ln>
        </p:spPr>
      </p:pic>
      <p:sp>
        <p:nvSpPr>
          <p:cNvPr id="3" name="Google Shape;590;p39">
            <a:extLst>
              <a:ext uri="{FF2B5EF4-FFF2-40B4-BE49-F238E27FC236}">
                <a16:creationId xmlns:a16="http://schemas.microsoft.com/office/drawing/2014/main" id="{7BDA3FEA-75FD-4A6F-B899-211FE84C382D}"/>
              </a:ext>
            </a:extLst>
          </p:cNvPr>
          <p:cNvSpPr txBox="1">
            <a:spLocks noGrp="1"/>
          </p:cNvSpPr>
          <p:nvPr>
            <p:ph type="body" idx="1"/>
          </p:nvPr>
        </p:nvSpPr>
        <p:spPr>
          <a:xfrm>
            <a:off x="309401" y="134815"/>
            <a:ext cx="11573197" cy="724247"/>
          </a:xfrm>
          <a:prstGeom prst="rect">
            <a:avLst/>
          </a:prstGeom>
          <a:noFill/>
          <a:ln>
            <a:noFill/>
          </a:ln>
        </p:spPr>
        <p:txBody>
          <a:bodyPr spcFirstLastPara="1" wrap="square" lIns="91425" tIns="45700" rIns="91425" bIns="45700" anchor="ctr" anchorCtr="0">
            <a:normAutofit fontScale="70000" lnSpcReduction="20000"/>
          </a:bodyPr>
          <a:lstStyle/>
          <a:p>
            <a:pPr marL="0" lvl="0" indent="0" algn="ctr" rtl="0">
              <a:lnSpc>
                <a:spcPct val="90000"/>
              </a:lnSpc>
              <a:spcBef>
                <a:spcPts val="0"/>
              </a:spcBef>
              <a:spcAft>
                <a:spcPts val="1600"/>
              </a:spcAft>
              <a:buClr>
                <a:srgbClr val="262626"/>
              </a:buClr>
              <a:buSzPts val="5400"/>
              <a:buNone/>
            </a:pPr>
            <a:r>
              <a:rPr lang="en-US" b="1" dirty="0"/>
              <a:t>Working Methodology</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2"/>
          <p:cNvSpPr txBox="1"/>
          <p:nvPr/>
        </p:nvSpPr>
        <p:spPr>
          <a:xfrm>
            <a:off x="457200" y="823893"/>
            <a:ext cx="11201400" cy="2954615"/>
          </a:xfrm>
          <a:prstGeom prst="rect">
            <a:avLst/>
          </a:prstGeom>
          <a:noFill/>
          <a:ln>
            <a:noFill/>
          </a:ln>
        </p:spPr>
        <p:txBody>
          <a:bodyPr spcFirstLastPara="1" wrap="square" lIns="91425" tIns="45700" rIns="91425" bIns="45700" anchor="t" anchorCtr="0">
            <a:spAutoFit/>
          </a:bodyPr>
          <a:lstStyle/>
          <a:p>
            <a:pPr marL="514350" marR="0" lvl="0" indent="-514350" algn="just" rtl="0">
              <a:spcBef>
                <a:spcPts val="0"/>
              </a:spcBef>
              <a:spcAft>
                <a:spcPts val="0"/>
              </a:spcAft>
              <a:buAutoNum type="arabicPeriod" startAt="3"/>
            </a:pPr>
            <a:r>
              <a:rPr lang="en-US" sz="2800" b="1" dirty="0">
                <a:solidFill>
                  <a:srgbClr val="080808"/>
                </a:solidFill>
                <a:latin typeface="Calibri"/>
                <a:ea typeface="Calibri"/>
                <a:cs typeface="Calibri"/>
                <a:sym typeface="Calibri"/>
              </a:rPr>
              <a:t>Calculating the average angle deviation per axis</a:t>
            </a:r>
          </a:p>
          <a:p>
            <a:pPr marR="0" lvl="0" algn="just" rtl="0">
              <a:spcBef>
                <a:spcPts val="0"/>
              </a:spcBef>
              <a:spcAft>
                <a:spcPts val="0"/>
              </a:spcAft>
            </a:pPr>
            <a:endParaRPr lang="en-US" sz="2800" u="sng" dirty="0">
              <a:solidFill>
                <a:srgbClr val="080808"/>
              </a:solidFill>
              <a:latin typeface="Calibri"/>
              <a:ea typeface="Calibri"/>
              <a:cs typeface="Calibri"/>
              <a:sym typeface="Calibri"/>
            </a:endParaRPr>
          </a:p>
          <a:p>
            <a:pPr marR="0" lvl="0" algn="just" rtl="0">
              <a:spcBef>
                <a:spcPts val="0"/>
              </a:spcBef>
              <a:spcAft>
                <a:spcPts val="0"/>
              </a:spcAft>
            </a:pPr>
            <a:r>
              <a:rPr lang="en-US" sz="2800" dirty="0">
                <a:solidFill>
                  <a:srgbClr val="080808"/>
                </a:solidFill>
                <a:latin typeface="Calibri"/>
                <a:ea typeface="Calibri"/>
                <a:cs typeface="Calibri"/>
                <a:sym typeface="Calibri"/>
              </a:rPr>
              <a:t>As our main focus is to determine the distance between the impact point and the pole’s feet known as the angle of impact denoted by </a:t>
            </a:r>
            <a:r>
              <a:rPr lang="en-US" sz="2800" b="1" dirty="0">
                <a:solidFill>
                  <a:srgbClr val="080808"/>
                </a:solidFill>
                <a:latin typeface="Calibri"/>
                <a:ea typeface="Calibri"/>
                <a:cs typeface="Calibri"/>
                <a:sym typeface="Calibri"/>
              </a:rPr>
              <a:t>α</a:t>
            </a:r>
            <a:r>
              <a:rPr lang="en-US" sz="2800" dirty="0">
                <a:solidFill>
                  <a:srgbClr val="080808"/>
                </a:solidFill>
                <a:latin typeface="Calibri"/>
                <a:ea typeface="Calibri"/>
                <a:cs typeface="Calibri"/>
                <a:sym typeface="Calibri"/>
              </a:rPr>
              <a:t>. Here the angle from the thermal camera to the impact point is very crucial.</a:t>
            </a:r>
          </a:p>
          <a:p>
            <a:pPr marL="0" marR="0" lvl="0" indent="0" algn="just" rtl="0">
              <a:spcBef>
                <a:spcPts val="0"/>
              </a:spcBef>
              <a:spcAft>
                <a:spcPts val="0"/>
              </a:spcAft>
              <a:buNone/>
            </a:pPr>
            <a:r>
              <a:rPr lang="en-US" sz="2800" dirty="0">
                <a:solidFill>
                  <a:srgbClr val="080808"/>
                </a:solidFill>
                <a:latin typeface="Calibri"/>
                <a:ea typeface="Calibri"/>
                <a:cs typeface="Calibri"/>
                <a:sym typeface="Calibri"/>
              </a:rPr>
              <a:t> </a:t>
            </a: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pic>
        <p:nvPicPr>
          <p:cNvPr id="609" name="Google Shape;609;p42" descr="https://lh4.googleusercontent.com/y6mGT2AqSsTC5IO9m2KdCqaE6IgbCScPBe8V2SpXSu7MBKrw9G3Hq7Lat4Mk-kO4HZ2N3fYUhzUIqFOfGZSb55V8u6Ibb_RV4XBrjdW0SUMZBI0u52zDVXUaln-eBbnhdUA9zBrw"/>
          <p:cNvPicPr preferRelativeResize="0"/>
          <p:nvPr/>
        </p:nvPicPr>
        <p:blipFill rotWithShape="1">
          <a:blip r:embed="rId3">
            <a:alphaModFix/>
          </a:blip>
          <a:srcRect/>
          <a:stretch/>
        </p:blipFill>
        <p:spPr>
          <a:xfrm>
            <a:off x="2281555" y="2971800"/>
            <a:ext cx="7753350" cy="3543301"/>
          </a:xfrm>
          <a:prstGeom prst="rect">
            <a:avLst/>
          </a:prstGeom>
          <a:noFill/>
          <a:ln>
            <a:noFill/>
          </a:ln>
        </p:spPr>
      </p:pic>
      <p:sp>
        <p:nvSpPr>
          <p:cNvPr id="4" name="Google Shape;590;p39">
            <a:extLst>
              <a:ext uri="{FF2B5EF4-FFF2-40B4-BE49-F238E27FC236}">
                <a16:creationId xmlns:a16="http://schemas.microsoft.com/office/drawing/2014/main" id="{342FE886-0600-4173-94AA-1062A6DF8D89}"/>
              </a:ext>
            </a:extLst>
          </p:cNvPr>
          <p:cNvSpPr txBox="1">
            <a:spLocks noGrp="1"/>
          </p:cNvSpPr>
          <p:nvPr>
            <p:ph type="body" idx="1"/>
          </p:nvPr>
        </p:nvSpPr>
        <p:spPr>
          <a:xfrm>
            <a:off x="309401" y="134815"/>
            <a:ext cx="11573197" cy="724247"/>
          </a:xfrm>
          <a:prstGeom prst="rect">
            <a:avLst/>
          </a:prstGeom>
          <a:noFill/>
          <a:ln>
            <a:noFill/>
          </a:ln>
        </p:spPr>
        <p:txBody>
          <a:bodyPr spcFirstLastPara="1" wrap="square" lIns="91425" tIns="45700" rIns="91425" bIns="45700" anchor="ctr" anchorCtr="0">
            <a:normAutofit fontScale="70000" lnSpcReduction="20000"/>
          </a:bodyPr>
          <a:lstStyle/>
          <a:p>
            <a:pPr marL="0" lvl="0" indent="0" algn="ctr" rtl="0">
              <a:lnSpc>
                <a:spcPct val="90000"/>
              </a:lnSpc>
              <a:spcBef>
                <a:spcPts val="0"/>
              </a:spcBef>
              <a:spcAft>
                <a:spcPts val="1600"/>
              </a:spcAft>
              <a:buClr>
                <a:srgbClr val="262626"/>
              </a:buClr>
              <a:buSzPts val="5400"/>
              <a:buNone/>
            </a:pPr>
            <a:r>
              <a:rPr lang="en-US" b="1" dirty="0"/>
              <a:t>Working Methodology</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pic>
        <p:nvPicPr>
          <p:cNvPr id="614" name="Google Shape;614;p43" descr="https://lh5.googleusercontent.com/_S4pOYRz9-bK1dEcjCSouddC8wjPJlJUt2CMDyrYz2jm4XXB-6PV5LCymkAKBj_yIFb51GuLLvJWSvcY_rF80EBrpxXNnq1usc4DhNjaZpE3KkYqtIIuMZzhQSQJPo-HofmKCdX8"/>
          <p:cNvPicPr preferRelativeResize="0"/>
          <p:nvPr/>
        </p:nvPicPr>
        <p:blipFill rotWithShape="1">
          <a:blip r:embed="rId3">
            <a:alphaModFix/>
          </a:blip>
          <a:srcRect/>
          <a:stretch/>
        </p:blipFill>
        <p:spPr>
          <a:xfrm>
            <a:off x="1001394" y="778192"/>
            <a:ext cx="10154286" cy="1152526"/>
          </a:xfrm>
          <a:prstGeom prst="rect">
            <a:avLst/>
          </a:prstGeom>
          <a:noFill/>
          <a:ln>
            <a:noFill/>
          </a:ln>
        </p:spPr>
      </p:pic>
      <p:pic>
        <p:nvPicPr>
          <p:cNvPr id="615" name="Google Shape;615;p43" descr="https://lh5.googleusercontent.com/_S4pOYRz9-bK1dEcjCSouddC8wjPJlJUt2CMDyrYz2jm4XXB-6PV5LCymkAKBj_yIFb51GuLLvJWSvcY_rF80EBrpxXNnq1usc4DhNjaZpE3KkYqtIIuMZzhQSQJPo-HofmKCdX8"/>
          <p:cNvPicPr preferRelativeResize="0"/>
          <p:nvPr/>
        </p:nvPicPr>
        <p:blipFill rotWithShape="1">
          <a:blip r:embed="rId3">
            <a:alphaModFix/>
          </a:blip>
          <a:srcRect/>
          <a:stretch/>
        </p:blipFill>
        <p:spPr>
          <a:xfrm>
            <a:off x="711834" y="778192"/>
            <a:ext cx="10596246" cy="2133600"/>
          </a:xfrm>
          <a:prstGeom prst="rect">
            <a:avLst/>
          </a:prstGeom>
          <a:noFill/>
          <a:ln>
            <a:noFill/>
          </a:ln>
        </p:spPr>
      </p:pic>
      <p:pic>
        <p:nvPicPr>
          <p:cNvPr id="616" name="Google Shape;616;p43" descr="https://lh3.googleusercontent.com/m7IasIhyV2x4dwNR5oPQbwpr3f4oFyQH3fsYb-esuEl4xI6QW2zT1moihN_6PaH3WOBgIwS_tijk2iYKBjOEjB7dgei6ziuxlXGovdRgfzl5rR_uyDPDNvU6dHL1LFjOs7fr4W5r"/>
          <p:cNvPicPr preferRelativeResize="0"/>
          <p:nvPr/>
        </p:nvPicPr>
        <p:blipFill rotWithShape="1">
          <a:blip r:embed="rId4">
            <a:alphaModFix/>
          </a:blip>
          <a:srcRect/>
          <a:stretch/>
        </p:blipFill>
        <p:spPr>
          <a:xfrm>
            <a:off x="711834" y="2895600"/>
            <a:ext cx="10733406" cy="3807142"/>
          </a:xfrm>
          <a:prstGeom prst="rect">
            <a:avLst/>
          </a:prstGeom>
          <a:noFill/>
          <a:ln>
            <a:noFill/>
          </a:ln>
        </p:spPr>
      </p:pic>
      <p:sp>
        <p:nvSpPr>
          <p:cNvPr id="5" name="Google Shape;590;p39">
            <a:extLst>
              <a:ext uri="{FF2B5EF4-FFF2-40B4-BE49-F238E27FC236}">
                <a16:creationId xmlns:a16="http://schemas.microsoft.com/office/drawing/2014/main" id="{06F10171-11D6-4602-9806-F15221C3426D}"/>
              </a:ext>
            </a:extLst>
          </p:cNvPr>
          <p:cNvSpPr txBox="1">
            <a:spLocks noGrp="1"/>
          </p:cNvSpPr>
          <p:nvPr>
            <p:ph type="body" idx="1"/>
          </p:nvPr>
        </p:nvSpPr>
        <p:spPr>
          <a:xfrm>
            <a:off x="309401" y="134815"/>
            <a:ext cx="11573197" cy="724247"/>
          </a:xfrm>
          <a:prstGeom prst="rect">
            <a:avLst/>
          </a:prstGeom>
          <a:noFill/>
          <a:ln>
            <a:noFill/>
          </a:ln>
        </p:spPr>
        <p:txBody>
          <a:bodyPr spcFirstLastPara="1" wrap="square" lIns="91425" tIns="45700" rIns="91425" bIns="45700" anchor="ctr" anchorCtr="0">
            <a:normAutofit fontScale="70000" lnSpcReduction="20000"/>
          </a:bodyPr>
          <a:lstStyle/>
          <a:p>
            <a:pPr marL="0" lvl="0" indent="0" algn="ctr" rtl="0">
              <a:lnSpc>
                <a:spcPct val="90000"/>
              </a:lnSpc>
              <a:spcBef>
                <a:spcPts val="0"/>
              </a:spcBef>
              <a:spcAft>
                <a:spcPts val="1600"/>
              </a:spcAft>
              <a:buClr>
                <a:srgbClr val="262626"/>
              </a:buClr>
              <a:buSzPts val="5400"/>
              <a:buNone/>
            </a:pPr>
            <a:r>
              <a:rPr lang="en-US" b="1" dirty="0"/>
              <a:t>Working Methodology</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4"/>
          <p:cNvSpPr txBox="1"/>
          <p:nvPr/>
        </p:nvSpPr>
        <p:spPr>
          <a:xfrm>
            <a:off x="330502" y="1219200"/>
            <a:ext cx="11573198" cy="3539390"/>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800" b="1" dirty="0">
                <a:solidFill>
                  <a:srgbClr val="080808"/>
                </a:solidFill>
                <a:latin typeface="Calibri"/>
                <a:ea typeface="Calibri"/>
                <a:cs typeface="Calibri"/>
                <a:sym typeface="Calibri"/>
              </a:rPr>
              <a:t>4.	Capture the video of the falling shell</a:t>
            </a:r>
          </a:p>
          <a:p>
            <a:pPr marR="0" lvl="0" algn="just" rtl="0">
              <a:spcBef>
                <a:spcPts val="0"/>
              </a:spcBef>
              <a:spcAft>
                <a:spcPts val="0"/>
              </a:spcAft>
              <a:buClr>
                <a:schemeClr val="dk1"/>
              </a:buClr>
              <a:buSzPts val="1800"/>
            </a:pPr>
            <a:br>
              <a:rPr lang="en-US" sz="2800" dirty="0">
                <a:solidFill>
                  <a:srgbClr val="080808"/>
                </a:solidFill>
                <a:latin typeface="Calibri"/>
                <a:ea typeface="Calibri"/>
                <a:cs typeface="Calibri"/>
                <a:sym typeface="Calibri"/>
              </a:rPr>
            </a:br>
            <a:r>
              <a:rPr lang="en-US" sz="2800" dirty="0">
                <a:solidFill>
                  <a:srgbClr val="080808"/>
                </a:solidFill>
                <a:latin typeface="Calibri"/>
                <a:ea typeface="Calibri"/>
                <a:cs typeface="Calibri"/>
                <a:sym typeface="Calibri"/>
              </a:rPr>
              <a:t>As we are using a thermal camera that would be stationary. The main focus of the thermal imaging system should be such that the blast area is its main focus. Also, the field of view of these cameras is ample so the blast area must be at the center of the frame. Now the system will be in video mode as the shell is shot for the target. So from this, we will get the thermal footage for a single fire.</a:t>
            </a:r>
            <a:endParaRPr sz="2800" dirty="0">
              <a:solidFill>
                <a:schemeClr val="dk1"/>
              </a:solidFill>
              <a:latin typeface="Calibri"/>
              <a:ea typeface="Calibri"/>
              <a:cs typeface="Calibri"/>
              <a:sym typeface="Calibri"/>
            </a:endParaRPr>
          </a:p>
        </p:txBody>
      </p:sp>
      <p:sp>
        <p:nvSpPr>
          <p:cNvPr id="4" name="Google Shape;590;p39">
            <a:extLst>
              <a:ext uri="{FF2B5EF4-FFF2-40B4-BE49-F238E27FC236}">
                <a16:creationId xmlns:a16="http://schemas.microsoft.com/office/drawing/2014/main" id="{D6545CBE-24FF-4201-8604-E1DA707EC5C0}"/>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Working Methodology</a:t>
            </a:r>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4"/>
          <p:cNvSpPr txBox="1"/>
          <p:nvPr/>
        </p:nvSpPr>
        <p:spPr>
          <a:xfrm>
            <a:off x="346915" y="1371600"/>
            <a:ext cx="11535683" cy="3539390"/>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800" b="1" dirty="0">
                <a:solidFill>
                  <a:srgbClr val="080808"/>
                </a:solidFill>
                <a:latin typeface="Calibri"/>
                <a:ea typeface="Calibri"/>
                <a:cs typeface="Calibri"/>
                <a:sym typeface="Calibri"/>
              </a:rPr>
              <a:t>5.	Modify the thermal video footage</a:t>
            </a:r>
            <a:endParaRPr sz="2800" dirty="0">
              <a:solidFill>
                <a:srgbClr val="080808"/>
              </a:solidFill>
            </a:endParaRPr>
          </a:p>
          <a:p>
            <a:pPr marL="0" marR="0" lvl="0" indent="0" algn="just" rtl="0">
              <a:spcBef>
                <a:spcPts val="0"/>
              </a:spcBef>
              <a:spcAft>
                <a:spcPts val="0"/>
              </a:spcAft>
              <a:buNone/>
            </a:pPr>
            <a:r>
              <a:rPr lang="en-US" sz="2800" b="1" dirty="0">
                <a:solidFill>
                  <a:srgbClr val="080808"/>
                </a:solidFill>
                <a:latin typeface="Calibri"/>
                <a:ea typeface="Calibri"/>
                <a:cs typeface="Calibri"/>
                <a:sym typeface="Calibri"/>
              </a:rPr>
              <a:t>	</a:t>
            </a:r>
            <a:endParaRPr sz="2800" dirty="0">
              <a:solidFill>
                <a:srgbClr val="080808"/>
              </a:solidFill>
            </a:endParaRPr>
          </a:p>
          <a:p>
            <a:pPr marL="0" marR="0" lvl="0" indent="0" algn="just" rtl="0">
              <a:spcBef>
                <a:spcPts val="0"/>
              </a:spcBef>
              <a:spcAft>
                <a:spcPts val="0"/>
              </a:spcAft>
              <a:buNone/>
            </a:pPr>
            <a:r>
              <a:rPr lang="en-US" sz="2800" dirty="0">
                <a:solidFill>
                  <a:srgbClr val="080808"/>
                </a:solidFill>
                <a:latin typeface="Calibri"/>
                <a:ea typeface="Calibri"/>
                <a:cs typeface="Calibri"/>
                <a:sym typeface="Calibri"/>
              </a:rPr>
              <a:t>As we are working with shells or some sort of missiles then we must consider the fact that they are having a great speed. That is why before proceeding to the next step we may have to slow the video. So that, in every frame we get a better localization of the thermally heated shell in the video frames. This step is a process that needs to be observed and analyzed in real-time for better performance</a:t>
            </a:r>
            <a:endParaRPr sz="2800" dirty="0">
              <a:solidFill>
                <a:schemeClr val="dk1"/>
              </a:solidFill>
              <a:latin typeface="Calibri"/>
              <a:ea typeface="Calibri"/>
              <a:cs typeface="Calibri"/>
              <a:sym typeface="Calibri"/>
            </a:endParaRPr>
          </a:p>
        </p:txBody>
      </p:sp>
      <p:sp>
        <p:nvSpPr>
          <p:cNvPr id="4" name="Google Shape;590;p39">
            <a:extLst>
              <a:ext uri="{FF2B5EF4-FFF2-40B4-BE49-F238E27FC236}">
                <a16:creationId xmlns:a16="http://schemas.microsoft.com/office/drawing/2014/main" id="{C0F0B7E1-D620-4CF3-97F7-5F804B0DBF16}"/>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Working Methodology</a:t>
            </a:r>
            <a:endParaRPr lang="en-US" sz="3200" dirty="0"/>
          </a:p>
        </p:txBody>
      </p:sp>
    </p:spTree>
    <p:extLst>
      <p:ext uri="{BB962C8B-B14F-4D97-AF65-F5344CB8AC3E}">
        <p14:creationId xmlns:p14="http://schemas.microsoft.com/office/powerpoint/2010/main" val="84607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5"/>
          <p:cNvSpPr txBox="1"/>
          <p:nvPr/>
        </p:nvSpPr>
        <p:spPr>
          <a:xfrm>
            <a:off x="381000" y="990600"/>
            <a:ext cx="11353800" cy="3046948"/>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AutoNum type="arabicPeriod" startAt="6"/>
            </a:pPr>
            <a:r>
              <a:rPr lang="en-US" sz="2400" b="1" dirty="0">
                <a:solidFill>
                  <a:srgbClr val="080808"/>
                </a:solidFill>
                <a:latin typeface="Calibri"/>
                <a:ea typeface="Calibri"/>
                <a:cs typeface="Calibri"/>
                <a:sym typeface="Calibri"/>
              </a:rPr>
              <a:t>Convert the thermal video into single thermal frames</a:t>
            </a:r>
          </a:p>
          <a:p>
            <a:pPr marR="0" lvl="0" algn="just" rtl="0">
              <a:spcBef>
                <a:spcPts val="0"/>
              </a:spcBef>
              <a:spcAft>
                <a:spcPts val="0"/>
              </a:spcAft>
            </a:pPr>
            <a:endParaRPr lang="en-US" sz="2400" b="1" dirty="0">
              <a:solidFill>
                <a:srgbClr val="080808"/>
              </a:solidFill>
              <a:latin typeface="Calibri"/>
              <a:ea typeface="Calibri"/>
              <a:cs typeface="Calibri"/>
              <a:sym typeface="Calibri"/>
            </a:endParaRPr>
          </a:p>
          <a:p>
            <a:pPr marR="0" lvl="0" algn="just" rtl="0">
              <a:spcBef>
                <a:spcPts val="0"/>
              </a:spcBef>
              <a:spcAft>
                <a:spcPts val="0"/>
              </a:spcAft>
            </a:pPr>
            <a:r>
              <a:rPr lang="en-US" sz="2400" dirty="0">
                <a:solidFill>
                  <a:srgbClr val="080808"/>
                </a:solidFill>
                <a:latin typeface="Calibri"/>
                <a:ea typeface="Calibri"/>
                <a:cs typeface="Calibri"/>
                <a:sym typeface="Calibri"/>
              </a:rPr>
              <a:t>Now the thermal video footage needs to be converted into thermal frames or single images. For that, we are using a technology called </a:t>
            </a:r>
            <a:r>
              <a:rPr lang="en-US" sz="2400" b="1" dirty="0">
                <a:solidFill>
                  <a:srgbClr val="080808"/>
                </a:solidFill>
                <a:latin typeface="Calibri"/>
                <a:ea typeface="Calibri"/>
                <a:cs typeface="Calibri"/>
                <a:sym typeface="Calibri"/>
              </a:rPr>
              <a:t>FFMPEG</a:t>
            </a:r>
            <a:r>
              <a:rPr lang="en-US" sz="2400" dirty="0">
                <a:solidFill>
                  <a:srgbClr val="080808"/>
                </a:solidFill>
                <a:latin typeface="Calibri"/>
                <a:ea typeface="Calibri"/>
                <a:cs typeface="Calibri"/>
                <a:sym typeface="Calibri"/>
              </a:rPr>
              <a:t> which is noted as a cross-platform solution for media conversions and specifically framing a video into single images. This will give us images of every time interval of the shell. In this way, we will be able to detect the shell at any given time just by observing the frame or the single picture of that time.</a:t>
            </a:r>
            <a:endParaRPr sz="2400" dirty="0">
              <a:solidFill>
                <a:srgbClr val="080808"/>
              </a:solidFill>
              <a:latin typeface="Calibri"/>
              <a:ea typeface="Calibri"/>
              <a:cs typeface="Calibri"/>
              <a:sym typeface="Calibri"/>
            </a:endParaRPr>
          </a:p>
        </p:txBody>
      </p:sp>
      <p:pic>
        <p:nvPicPr>
          <p:cNvPr id="627" name="Google Shape;627;p45" descr="https://lh4.googleusercontent.com/8ROhauAQpX4yT4FRqDwFgKI072UgtWFDIMBIpnQiW6TzVuXcjQEQ68BUUtNas4QCjOmwXE02bJU_8YuNbYSwXdeMcZUxlUt_O6UD9O9YZUcPV-CRg27osQ1C9ntc_kQCADDKD0s0"/>
          <p:cNvPicPr preferRelativeResize="0"/>
          <p:nvPr/>
        </p:nvPicPr>
        <p:blipFill rotWithShape="1">
          <a:blip r:embed="rId3">
            <a:alphaModFix/>
          </a:blip>
          <a:srcRect/>
          <a:stretch/>
        </p:blipFill>
        <p:spPr>
          <a:xfrm>
            <a:off x="4800600" y="4191000"/>
            <a:ext cx="5568632" cy="2452330"/>
          </a:xfrm>
          <a:prstGeom prst="rect">
            <a:avLst/>
          </a:prstGeom>
          <a:noFill/>
          <a:ln>
            <a:noFill/>
          </a:ln>
        </p:spPr>
      </p:pic>
      <p:sp>
        <p:nvSpPr>
          <p:cNvPr id="4" name="Google Shape;590;p39">
            <a:extLst>
              <a:ext uri="{FF2B5EF4-FFF2-40B4-BE49-F238E27FC236}">
                <a16:creationId xmlns:a16="http://schemas.microsoft.com/office/drawing/2014/main" id="{03F29EA5-9C21-4A34-96CE-68798F9F4304}"/>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Working Methodology</a:t>
            </a:r>
            <a:endParaRPr 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6"/>
          <p:cNvSpPr txBox="1"/>
          <p:nvPr/>
        </p:nvSpPr>
        <p:spPr>
          <a:xfrm>
            <a:off x="266699" y="685800"/>
            <a:ext cx="11658600" cy="6001603"/>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US" sz="2400" b="1" dirty="0">
                <a:solidFill>
                  <a:srgbClr val="080808"/>
                </a:solidFill>
                <a:latin typeface="Calibri"/>
                <a:ea typeface="Calibri"/>
                <a:cs typeface="Calibri"/>
                <a:sym typeface="Calibri"/>
              </a:rPr>
              <a:t>7.	Choose the optimal frame of impact</a:t>
            </a:r>
          </a:p>
          <a:p>
            <a:pPr marR="0" lvl="0" algn="just" rtl="0">
              <a:spcBef>
                <a:spcPts val="0"/>
              </a:spcBef>
              <a:spcAft>
                <a:spcPts val="0"/>
              </a:spcAft>
            </a:pPr>
            <a:br>
              <a:rPr lang="en-US" sz="2400" u="sng" dirty="0">
                <a:solidFill>
                  <a:srgbClr val="080808"/>
                </a:solidFill>
                <a:latin typeface="Calibri"/>
                <a:ea typeface="Calibri"/>
                <a:cs typeface="Calibri"/>
                <a:sym typeface="Calibri"/>
              </a:rPr>
            </a:br>
            <a:r>
              <a:rPr lang="en-US" sz="2400" dirty="0">
                <a:solidFill>
                  <a:srgbClr val="080808"/>
                </a:solidFill>
                <a:latin typeface="Calibri"/>
                <a:ea typeface="Calibri"/>
                <a:cs typeface="Calibri"/>
                <a:sym typeface="Calibri"/>
              </a:rPr>
              <a:t>This time we are going to take the best thermal frame that is the impact point for the shell. Meaning just before the impact it could be a blast or a shell getting down into the soil or known as being blind, we will consider these two cases and we have to choose such a frame that is the accurate one. Here </a:t>
            </a:r>
            <a:r>
              <a:rPr lang="en-US" sz="2400" b="1" dirty="0">
                <a:solidFill>
                  <a:srgbClr val="080808"/>
                </a:solidFill>
                <a:latin typeface="Calibri"/>
                <a:ea typeface="Calibri"/>
                <a:cs typeface="Calibri"/>
                <a:sym typeface="Calibri"/>
              </a:rPr>
              <a:t>image processing</a:t>
            </a:r>
            <a:r>
              <a:rPr lang="en-US" sz="2400" dirty="0">
                <a:solidFill>
                  <a:srgbClr val="080808"/>
                </a:solidFill>
                <a:latin typeface="Calibri"/>
                <a:ea typeface="Calibri"/>
                <a:cs typeface="Calibri"/>
                <a:sym typeface="Calibri"/>
              </a:rPr>
              <a:t> and </a:t>
            </a:r>
            <a:r>
              <a:rPr lang="en-US" sz="2400" b="1" dirty="0">
                <a:solidFill>
                  <a:srgbClr val="080808"/>
                </a:solidFill>
                <a:latin typeface="Calibri"/>
                <a:ea typeface="Calibri"/>
                <a:cs typeface="Calibri"/>
                <a:sym typeface="Calibri"/>
              </a:rPr>
              <a:t>machine learning</a:t>
            </a:r>
            <a:r>
              <a:rPr lang="en-US" sz="2400" dirty="0">
                <a:solidFill>
                  <a:srgbClr val="080808"/>
                </a:solidFill>
                <a:latin typeface="Calibri"/>
                <a:ea typeface="Calibri"/>
                <a:cs typeface="Calibri"/>
                <a:sym typeface="Calibri"/>
              </a:rPr>
              <a:t> will help us greatly. Doing much processing we are now with the perfect frame that is best for our further processing.</a:t>
            </a:r>
          </a:p>
          <a:p>
            <a:pPr marR="0" lvl="0" algn="just" rtl="0">
              <a:spcBef>
                <a:spcPts val="0"/>
              </a:spcBef>
              <a:spcAft>
                <a:spcPts val="0"/>
              </a:spcAft>
            </a:pPr>
            <a:br>
              <a:rPr lang="en-US" sz="2400" dirty="0">
                <a:solidFill>
                  <a:srgbClr val="080808"/>
                </a:solidFill>
                <a:latin typeface="Calibri"/>
                <a:ea typeface="Calibri"/>
                <a:cs typeface="Calibri"/>
                <a:sym typeface="Calibri"/>
              </a:rPr>
            </a:br>
            <a:r>
              <a:rPr lang="en-US" sz="2400" b="1" dirty="0">
                <a:solidFill>
                  <a:srgbClr val="080808"/>
                </a:solidFill>
                <a:latin typeface="Calibri"/>
                <a:ea typeface="Calibri"/>
                <a:cs typeface="Calibri"/>
                <a:sym typeface="Calibri"/>
              </a:rPr>
              <a:t>8.	Detect the shell in the perfect </a:t>
            </a:r>
            <a:r>
              <a:rPr lang="en-US" sz="2400" b="1" dirty="0" err="1">
                <a:solidFill>
                  <a:srgbClr val="080808"/>
                </a:solidFill>
                <a:latin typeface="Calibri"/>
                <a:ea typeface="Calibri"/>
                <a:cs typeface="Calibri"/>
                <a:sym typeface="Calibri"/>
              </a:rPr>
              <a:t>fram</a:t>
            </a:r>
            <a:endParaRPr lang="en-US" sz="2400" b="1" dirty="0">
              <a:solidFill>
                <a:srgbClr val="080808"/>
              </a:solidFill>
              <a:latin typeface="Calibri"/>
              <a:ea typeface="Calibri"/>
              <a:cs typeface="Calibri"/>
              <a:sym typeface="Calibri"/>
            </a:endParaRPr>
          </a:p>
          <a:p>
            <a:pPr marL="0" marR="0" lvl="0" indent="0" algn="just" rtl="0">
              <a:spcBef>
                <a:spcPts val="0"/>
              </a:spcBef>
              <a:spcAft>
                <a:spcPts val="0"/>
              </a:spcAft>
              <a:buNone/>
            </a:pPr>
            <a:br>
              <a:rPr lang="en-US" sz="2400" u="sng" dirty="0">
                <a:solidFill>
                  <a:srgbClr val="080808"/>
                </a:solidFill>
                <a:latin typeface="Calibri"/>
                <a:ea typeface="Calibri"/>
                <a:cs typeface="Calibri"/>
                <a:sym typeface="Calibri"/>
              </a:rPr>
            </a:br>
            <a:r>
              <a:rPr lang="en-US" sz="2400" dirty="0">
                <a:solidFill>
                  <a:srgbClr val="080808"/>
                </a:solidFill>
                <a:latin typeface="Calibri"/>
                <a:ea typeface="Calibri"/>
                <a:cs typeface="Calibri"/>
                <a:sym typeface="Calibri"/>
              </a:rPr>
              <a:t>As we are using a thermal camera our video, as well as the chosen frame or image, will be a thermal image. So being a heated object, the fired shell’s heat signature is greater than the environment’s heat signature. Using this concept, we will try to detect the shell from that single frame. Here </a:t>
            </a:r>
            <a:r>
              <a:rPr lang="en-US" sz="2400" b="1" dirty="0" err="1">
                <a:solidFill>
                  <a:srgbClr val="080808"/>
                </a:solidFill>
                <a:latin typeface="Calibri"/>
                <a:ea typeface="Calibri"/>
                <a:cs typeface="Calibri"/>
                <a:sym typeface="Calibri"/>
              </a:rPr>
              <a:t>OpenCV</a:t>
            </a:r>
            <a:r>
              <a:rPr lang="en-US" sz="2400" dirty="0">
                <a:solidFill>
                  <a:srgbClr val="080808"/>
                </a:solidFill>
                <a:latin typeface="Calibri"/>
                <a:ea typeface="Calibri"/>
                <a:cs typeface="Calibri"/>
                <a:sym typeface="Calibri"/>
              </a:rPr>
              <a:t> will be very applicable. So by doing these we can easily detect the position of the shell in the frame.</a:t>
            </a:r>
            <a:endParaRPr sz="2400" dirty="0">
              <a:solidFill>
                <a:srgbClr val="080808"/>
              </a:solidFill>
              <a:latin typeface="Calibri"/>
              <a:ea typeface="Calibri"/>
              <a:cs typeface="Calibri"/>
              <a:sym typeface="Calibri"/>
            </a:endParaRPr>
          </a:p>
        </p:txBody>
      </p:sp>
      <p:sp>
        <p:nvSpPr>
          <p:cNvPr id="3" name="Google Shape;590;p39">
            <a:extLst>
              <a:ext uri="{FF2B5EF4-FFF2-40B4-BE49-F238E27FC236}">
                <a16:creationId xmlns:a16="http://schemas.microsoft.com/office/drawing/2014/main" id="{3534894E-4A7D-4699-8C87-9CC9B8B248A3}"/>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Working Methodology</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Google Shape;637;p47"/>
          <p:cNvPicPr preferRelativeResize="0"/>
          <p:nvPr/>
        </p:nvPicPr>
        <p:blipFill rotWithShape="1">
          <a:blip r:embed="rId3">
            <a:alphaModFix/>
          </a:blip>
          <a:srcRect/>
          <a:stretch/>
        </p:blipFill>
        <p:spPr>
          <a:xfrm>
            <a:off x="755127" y="1752600"/>
            <a:ext cx="10757946" cy="4562236"/>
          </a:xfrm>
          <a:prstGeom prst="rect">
            <a:avLst/>
          </a:prstGeom>
          <a:noFill/>
          <a:ln>
            <a:noFill/>
          </a:ln>
        </p:spPr>
      </p:pic>
      <p:sp>
        <p:nvSpPr>
          <p:cNvPr id="638" name="Google Shape;638;p47"/>
          <p:cNvSpPr txBox="1"/>
          <p:nvPr/>
        </p:nvSpPr>
        <p:spPr>
          <a:xfrm>
            <a:off x="717027" y="914400"/>
            <a:ext cx="1075794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Detecting thermal points and their co-ordinates from a picture</a:t>
            </a:r>
            <a:endParaRPr sz="3200" b="1">
              <a:solidFill>
                <a:schemeClr val="dk1"/>
              </a:solidFill>
              <a:latin typeface="Calibri"/>
              <a:ea typeface="Calibri"/>
              <a:cs typeface="Calibri"/>
              <a:sym typeface="Calibri"/>
            </a:endParaRPr>
          </a:p>
        </p:txBody>
      </p:sp>
      <p:sp>
        <p:nvSpPr>
          <p:cNvPr id="4" name="Google Shape;590;p39">
            <a:extLst>
              <a:ext uri="{FF2B5EF4-FFF2-40B4-BE49-F238E27FC236}">
                <a16:creationId xmlns:a16="http://schemas.microsoft.com/office/drawing/2014/main" id="{7858C2C5-7576-4428-8226-C16BDE6DADF4}"/>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Working Methodology</a:t>
            </a:r>
            <a:endParaRPr lang="en-US"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8"/>
          <p:cNvSpPr txBox="1"/>
          <p:nvPr/>
        </p:nvSpPr>
        <p:spPr>
          <a:xfrm>
            <a:off x="838200" y="863610"/>
            <a:ext cx="10951510" cy="341627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400" b="1" dirty="0">
                <a:solidFill>
                  <a:srgbClr val="080808"/>
                </a:solidFill>
                <a:latin typeface="Calibri"/>
                <a:ea typeface="Calibri"/>
                <a:cs typeface="Calibri"/>
                <a:sym typeface="Calibri"/>
              </a:rPr>
              <a:t>9.	Determining the angle of impact from the chosen frame</a:t>
            </a:r>
          </a:p>
          <a:p>
            <a:pPr marR="0" lvl="0" algn="just" rtl="0">
              <a:spcBef>
                <a:spcPts val="0"/>
              </a:spcBef>
              <a:spcAft>
                <a:spcPts val="0"/>
              </a:spcAft>
              <a:buClr>
                <a:schemeClr val="dk1"/>
              </a:buClr>
              <a:buSzPts val="1800"/>
            </a:pPr>
            <a:endParaRPr lang="en-US" sz="2400" u="sng" dirty="0">
              <a:solidFill>
                <a:srgbClr val="080808"/>
              </a:solidFill>
              <a:latin typeface="Calibri"/>
              <a:ea typeface="Calibri"/>
              <a:cs typeface="Calibri"/>
              <a:sym typeface="Calibri"/>
            </a:endParaRPr>
          </a:p>
          <a:p>
            <a:pPr marR="0" lvl="0" algn="just" rtl="0">
              <a:spcBef>
                <a:spcPts val="0"/>
              </a:spcBef>
              <a:spcAft>
                <a:spcPts val="0"/>
              </a:spcAft>
              <a:buClr>
                <a:schemeClr val="dk1"/>
              </a:buClr>
              <a:buSzPts val="1800"/>
            </a:pPr>
            <a:r>
              <a:rPr lang="en-US" sz="2400" dirty="0">
                <a:solidFill>
                  <a:srgbClr val="080808"/>
                </a:solidFill>
                <a:latin typeface="Calibri"/>
                <a:ea typeface="Calibri"/>
                <a:cs typeface="Calibri"/>
                <a:sym typeface="Calibri"/>
              </a:rPr>
              <a:t>This time we are </a:t>
            </a:r>
            <a:r>
              <a:rPr lang="en-US" sz="2400" dirty="0" err="1">
                <a:solidFill>
                  <a:srgbClr val="080808"/>
                </a:solidFill>
                <a:latin typeface="Calibri"/>
                <a:ea typeface="Calibri"/>
                <a:cs typeface="Calibri"/>
                <a:sym typeface="Calibri"/>
              </a:rPr>
              <a:t>gonna</a:t>
            </a:r>
            <a:r>
              <a:rPr lang="en-US" sz="2400" dirty="0">
                <a:solidFill>
                  <a:srgbClr val="080808"/>
                </a:solidFill>
                <a:latin typeface="Calibri"/>
                <a:ea typeface="Calibri"/>
                <a:cs typeface="Calibri"/>
                <a:sym typeface="Calibri"/>
              </a:rPr>
              <a:t> determine the pixel location of the detected shell in the desired frame. After the localization, we have to check how much deviated from the center point of the entire frame. This deviation can be divided into 2 parts or axis as </a:t>
            </a:r>
            <a:r>
              <a:rPr lang="en-US" sz="2400" b="1" dirty="0">
                <a:solidFill>
                  <a:srgbClr val="080808"/>
                </a:solidFill>
                <a:latin typeface="Calibri"/>
                <a:ea typeface="Calibri"/>
                <a:cs typeface="Calibri"/>
                <a:sym typeface="Calibri"/>
              </a:rPr>
              <a:t>X</a:t>
            </a:r>
            <a:r>
              <a:rPr lang="en-US" sz="2400" dirty="0">
                <a:solidFill>
                  <a:srgbClr val="080808"/>
                </a:solidFill>
                <a:latin typeface="Calibri"/>
                <a:ea typeface="Calibri"/>
                <a:cs typeface="Calibri"/>
                <a:sym typeface="Calibri"/>
              </a:rPr>
              <a:t>-axis and </a:t>
            </a:r>
            <a:r>
              <a:rPr lang="en-US" sz="2400" b="1" dirty="0">
                <a:solidFill>
                  <a:srgbClr val="080808"/>
                </a:solidFill>
                <a:latin typeface="Calibri"/>
                <a:ea typeface="Calibri"/>
                <a:cs typeface="Calibri"/>
                <a:sym typeface="Calibri"/>
              </a:rPr>
              <a:t>Y</a:t>
            </a:r>
            <a:r>
              <a:rPr lang="en-US" sz="2400" dirty="0">
                <a:solidFill>
                  <a:srgbClr val="080808"/>
                </a:solidFill>
                <a:latin typeface="Calibri"/>
                <a:ea typeface="Calibri"/>
                <a:cs typeface="Calibri"/>
                <a:sym typeface="Calibri"/>
              </a:rPr>
              <a:t>-axis. So from these deviations, we can get to know how much change in the </a:t>
            </a:r>
            <a:r>
              <a:rPr lang="en-US" sz="2400" b="1" dirty="0">
                <a:solidFill>
                  <a:srgbClr val="080808"/>
                </a:solidFill>
                <a:latin typeface="Calibri"/>
                <a:ea typeface="Calibri"/>
                <a:cs typeface="Calibri"/>
                <a:sym typeface="Calibri"/>
              </a:rPr>
              <a:t>X</a:t>
            </a:r>
            <a:r>
              <a:rPr lang="en-US" sz="2400" dirty="0">
                <a:solidFill>
                  <a:srgbClr val="080808"/>
                </a:solidFill>
                <a:latin typeface="Calibri"/>
                <a:ea typeface="Calibri"/>
                <a:cs typeface="Calibri"/>
                <a:sym typeface="Calibri"/>
              </a:rPr>
              <a:t>-axis and how much change in the </a:t>
            </a:r>
            <a:r>
              <a:rPr lang="en-US" sz="2400" b="1" dirty="0">
                <a:solidFill>
                  <a:srgbClr val="080808"/>
                </a:solidFill>
                <a:latin typeface="Calibri"/>
                <a:ea typeface="Calibri"/>
                <a:cs typeface="Calibri"/>
                <a:sym typeface="Calibri"/>
              </a:rPr>
              <a:t>Y</a:t>
            </a:r>
            <a:r>
              <a:rPr lang="en-US" sz="2400" dirty="0">
                <a:solidFill>
                  <a:srgbClr val="080808"/>
                </a:solidFill>
                <a:latin typeface="Calibri"/>
                <a:ea typeface="Calibri"/>
                <a:cs typeface="Calibri"/>
                <a:sym typeface="Calibri"/>
              </a:rPr>
              <a:t>-axis has to be done. After we get these two modifications we can easily calculate the angle of impact for that particular shell, correcting from the main camera’s viewing angle. </a:t>
            </a:r>
            <a:endParaRPr sz="1800" dirty="0">
              <a:solidFill>
                <a:schemeClr val="dk1"/>
              </a:solidFill>
              <a:latin typeface="Calibri"/>
              <a:ea typeface="Calibri"/>
              <a:cs typeface="Calibri"/>
              <a:sym typeface="Calibri"/>
            </a:endParaRPr>
          </a:p>
        </p:txBody>
      </p:sp>
      <p:pic>
        <p:nvPicPr>
          <p:cNvPr id="644" name="Google Shape;644;p48" descr="https://lh5.googleusercontent.com/7wNENbN_VT3sz-dgsHnvJuCFh7sVTotwoh9AMkj-y0bZcBvC5gL7y0lh9sCjI3A_M6s42mqMtfheLgexQVluj4wR8g1FTT4TiOdLAbGzCJV0OKiOFG_cw4MwhPMzffz7BMdm0n1V"/>
          <p:cNvPicPr preferRelativeResize="0"/>
          <p:nvPr/>
        </p:nvPicPr>
        <p:blipFill rotWithShape="1">
          <a:blip r:embed="rId3">
            <a:alphaModFix/>
          </a:blip>
          <a:srcRect/>
          <a:stretch/>
        </p:blipFill>
        <p:spPr>
          <a:xfrm>
            <a:off x="4114800" y="4286250"/>
            <a:ext cx="5886449" cy="2571750"/>
          </a:xfrm>
          <a:prstGeom prst="rect">
            <a:avLst/>
          </a:prstGeom>
          <a:noFill/>
          <a:ln>
            <a:noFill/>
          </a:ln>
        </p:spPr>
      </p:pic>
      <p:sp>
        <p:nvSpPr>
          <p:cNvPr id="4" name="Google Shape;590;p39">
            <a:extLst>
              <a:ext uri="{FF2B5EF4-FFF2-40B4-BE49-F238E27FC236}">
                <a16:creationId xmlns:a16="http://schemas.microsoft.com/office/drawing/2014/main" id="{6EDFD286-5AD1-467D-B6B3-E3618F7963D6}"/>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Working Methodology</a:t>
            </a:r>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9"/>
          <p:cNvSpPr txBox="1"/>
          <p:nvPr/>
        </p:nvSpPr>
        <p:spPr>
          <a:xfrm>
            <a:off x="685800" y="781050"/>
            <a:ext cx="10896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80808"/>
                </a:solidFill>
                <a:latin typeface="Calibri"/>
                <a:ea typeface="Calibri"/>
                <a:cs typeface="Calibri"/>
                <a:sym typeface="Calibri"/>
              </a:rPr>
              <a:t>10. Calculating the distance from shell to pole</a:t>
            </a:r>
            <a:br>
              <a:rPr lang="en-US" sz="2800" dirty="0">
                <a:solidFill>
                  <a:srgbClr val="080808"/>
                </a:solidFill>
                <a:latin typeface="Calibri"/>
                <a:ea typeface="Calibri"/>
                <a:cs typeface="Calibri"/>
                <a:sym typeface="Calibri"/>
              </a:rPr>
            </a:br>
            <a:br>
              <a:rPr lang="en-US" sz="2800" dirty="0">
                <a:solidFill>
                  <a:srgbClr val="080808"/>
                </a:solidFill>
                <a:latin typeface="Calibri"/>
                <a:ea typeface="Calibri"/>
                <a:cs typeface="Calibri"/>
                <a:sym typeface="Calibri"/>
              </a:rPr>
            </a:br>
            <a:r>
              <a:rPr lang="en-US" sz="2800" dirty="0">
                <a:solidFill>
                  <a:srgbClr val="080808"/>
                </a:solidFill>
                <a:latin typeface="Calibri"/>
                <a:ea typeface="Calibri"/>
                <a:cs typeface="Calibri"/>
                <a:sym typeface="Calibri"/>
              </a:rPr>
              <a:t>Now as the height of the pole is fixed and we have got the angle of impact for the shell we can easily put some trigonometry and figure out the distance from the pole to the shell’s impact point. This math can be solved like the following picture. </a:t>
            </a:r>
            <a:endParaRPr sz="2800" dirty="0">
              <a:solidFill>
                <a:srgbClr val="080808"/>
              </a:solidFill>
              <a:latin typeface="Calibri"/>
              <a:ea typeface="Calibri"/>
              <a:cs typeface="Calibri"/>
              <a:sym typeface="Calibri"/>
            </a:endParaRPr>
          </a:p>
        </p:txBody>
      </p:sp>
      <p:pic>
        <p:nvPicPr>
          <p:cNvPr id="650" name="Google Shape;650;p49" descr="https://lh3.googleusercontent.com/vRwqP7WPoU9meOlmWhB5_8Qxroc7AxsxtfQUSGWgHfzRAAaOrTC3KPZIqdXUTzh9nHHbNsDAF2a1LZs-d8DqHwe9Kh0zJP7bJIbad0hDyvIgRnbO-aZ5nhbfgGpw7goqb--91hqv"/>
          <p:cNvPicPr preferRelativeResize="0"/>
          <p:nvPr/>
        </p:nvPicPr>
        <p:blipFill rotWithShape="1">
          <a:blip r:embed="rId3">
            <a:alphaModFix/>
          </a:blip>
          <a:srcRect/>
          <a:stretch/>
        </p:blipFill>
        <p:spPr>
          <a:xfrm>
            <a:off x="3200400" y="3428999"/>
            <a:ext cx="6359525" cy="3439551"/>
          </a:xfrm>
          <a:prstGeom prst="rect">
            <a:avLst/>
          </a:prstGeom>
          <a:noFill/>
          <a:ln>
            <a:noFill/>
          </a:ln>
        </p:spPr>
      </p:pic>
      <p:sp>
        <p:nvSpPr>
          <p:cNvPr id="4" name="Google Shape;590;p39">
            <a:extLst>
              <a:ext uri="{FF2B5EF4-FFF2-40B4-BE49-F238E27FC236}">
                <a16:creationId xmlns:a16="http://schemas.microsoft.com/office/drawing/2014/main" id="{C679A268-0B94-46AC-93CD-38F7F17E9CE7}"/>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Working Methodology</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3"/>
        <p:cNvGrpSpPr/>
        <p:nvPr/>
      </p:nvGrpSpPr>
      <p:grpSpPr>
        <a:xfrm>
          <a:off x="0" y="0"/>
          <a:ext cx="0" cy="0"/>
          <a:chOff x="0" y="0"/>
          <a:chExt cx="0" cy="0"/>
        </a:xfrm>
      </p:grpSpPr>
      <p:sp>
        <p:nvSpPr>
          <p:cNvPr id="304" name="Google Shape;304;p19"/>
          <p:cNvSpPr txBox="1">
            <a:spLocks noGrp="1"/>
          </p:cNvSpPr>
          <p:nvPr>
            <p:ph type="title"/>
          </p:nvPr>
        </p:nvSpPr>
        <p:spPr/>
        <p:txBody>
          <a:bodyPr/>
          <a:lstStyle/>
          <a:p>
            <a:pPr lvl="0"/>
            <a:r>
              <a:rPr lang="en-US" dirty="0"/>
              <a:t>Background</a:t>
            </a:r>
          </a:p>
        </p:txBody>
      </p:sp>
      <p:sp>
        <p:nvSpPr>
          <p:cNvPr id="305" name="Google Shape;305;p19"/>
          <p:cNvSpPr txBox="1">
            <a:spLocks noGrp="1"/>
          </p:cNvSpPr>
          <p:nvPr>
            <p:ph type="body" idx="1"/>
          </p:nvPr>
        </p:nvSpPr>
        <p:spPr>
          <a:xfrm>
            <a:off x="1299269" y="1828800"/>
            <a:ext cx="9601200" cy="4038600"/>
          </a:xfrm>
        </p:spPr>
        <p:txBody>
          <a:bodyPr>
            <a:noAutofit/>
          </a:bodyPr>
          <a:lstStyle/>
          <a:p>
            <a:pPr lvl="0" algn="just"/>
            <a:r>
              <a:rPr lang="en-US" sz="2400" dirty="0">
                <a:solidFill>
                  <a:schemeClr val="bg2">
                    <a:lumMod val="50000"/>
                  </a:schemeClr>
                </a:solidFill>
              </a:rPr>
              <a:t>The Corps of Artillery also known as </a:t>
            </a:r>
            <a:r>
              <a:rPr lang="en-US" sz="2400" dirty="0">
                <a:solidFill>
                  <a:srgbClr val="CC3300"/>
                </a:solidFill>
              </a:rPr>
              <a:t>‘GOD OF THE BATTLE’ </a:t>
            </a:r>
            <a:r>
              <a:rPr lang="en-US" sz="2400" dirty="0">
                <a:solidFill>
                  <a:schemeClr val="bg2">
                    <a:lumMod val="50000"/>
                  </a:schemeClr>
                </a:solidFill>
              </a:rPr>
              <a:t>plays a decisive role to dominate a war and  win any battle.</a:t>
            </a:r>
          </a:p>
          <a:p>
            <a:pPr lvl="0" algn="just"/>
            <a:endParaRPr lang="en-US" sz="2400" dirty="0">
              <a:solidFill>
                <a:schemeClr val="bg2">
                  <a:lumMod val="50000"/>
                </a:schemeClr>
              </a:solidFill>
            </a:endParaRPr>
          </a:p>
          <a:p>
            <a:pPr lvl="0" algn="just"/>
            <a:r>
              <a:rPr lang="en-US" sz="2400" dirty="0">
                <a:solidFill>
                  <a:schemeClr val="bg2">
                    <a:lumMod val="50000"/>
                  </a:schemeClr>
                </a:solidFill>
              </a:rPr>
              <a:t>During liberation war of 1971, Corps of Artillery was first raised in BD Army. </a:t>
            </a:r>
          </a:p>
          <a:p>
            <a:pPr lvl="0" algn="just"/>
            <a:endParaRPr lang="en-US" sz="2400" dirty="0">
              <a:solidFill>
                <a:schemeClr val="bg2">
                  <a:lumMod val="50000"/>
                </a:schemeClr>
              </a:solidFill>
            </a:endParaRPr>
          </a:p>
          <a:p>
            <a:pPr lvl="0" algn="just"/>
            <a:r>
              <a:rPr lang="en-US" sz="2400" dirty="0">
                <a:solidFill>
                  <a:schemeClr val="bg2">
                    <a:lumMod val="50000"/>
                  </a:schemeClr>
                </a:solidFill>
              </a:rPr>
              <a:t>Presently Corps of Artillery is </a:t>
            </a:r>
            <a:r>
              <a:rPr lang="en-US" sz="2400" dirty="0" err="1">
                <a:solidFill>
                  <a:schemeClr val="bg2">
                    <a:lumMod val="50000"/>
                  </a:schemeClr>
                </a:solidFill>
              </a:rPr>
              <a:t>catagorize</a:t>
            </a:r>
            <a:r>
              <a:rPr lang="en-US" sz="2400" dirty="0">
                <a:solidFill>
                  <a:schemeClr val="bg2">
                    <a:lumMod val="50000"/>
                  </a:schemeClr>
                </a:solidFill>
              </a:rPr>
              <a:t> in two types : </a:t>
            </a:r>
            <a:r>
              <a:rPr lang="en-US" sz="2400" dirty="0">
                <a:solidFill>
                  <a:srgbClr val="CC3300"/>
                </a:solidFill>
              </a:rPr>
              <a:t>Field Artillery</a:t>
            </a:r>
            <a:r>
              <a:rPr lang="en-US" sz="2400" dirty="0">
                <a:solidFill>
                  <a:schemeClr val="bg2">
                    <a:lumMod val="50000"/>
                  </a:schemeClr>
                </a:solidFill>
              </a:rPr>
              <a:t> and </a:t>
            </a:r>
            <a:r>
              <a:rPr lang="en-US" sz="2400" dirty="0">
                <a:solidFill>
                  <a:srgbClr val="CC3300"/>
                </a:solidFill>
              </a:rPr>
              <a:t>Air </a:t>
            </a:r>
            <a:r>
              <a:rPr lang="en-US" sz="2400" dirty="0" err="1">
                <a:solidFill>
                  <a:srgbClr val="CC3300"/>
                </a:solidFill>
              </a:rPr>
              <a:t>Defence</a:t>
            </a:r>
            <a:r>
              <a:rPr lang="en-US" sz="2400" dirty="0">
                <a:solidFill>
                  <a:srgbClr val="CC3300"/>
                </a:solidFill>
              </a:rPr>
              <a:t> Artillery</a:t>
            </a:r>
            <a:r>
              <a:rPr lang="en-US" sz="2400" dirty="0">
                <a:solidFill>
                  <a:schemeClr val="bg2">
                    <a:lumMod val="50000"/>
                  </a:schemeClr>
                </a:solidFill>
              </a:rPr>
              <a:t>.</a:t>
            </a:r>
          </a:p>
        </p:txBody>
      </p:sp>
    </p:spTree>
    <p:extLst>
      <p:ext uri="{BB962C8B-B14F-4D97-AF65-F5344CB8AC3E}">
        <p14:creationId xmlns:p14="http://schemas.microsoft.com/office/powerpoint/2010/main" val="1882660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0"/>
          <p:cNvSpPr txBox="1"/>
          <p:nvPr/>
        </p:nvSpPr>
        <p:spPr>
          <a:xfrm>
            <a:off x="685800" y="1219200"/>
            <a:ext cx="11125199" cy="54476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dirty="0">
                <a:solidFill>
                  <a:srgbClr val="080808"/>
                </a:solidFill>
                <a:latin typeface="Calibri"/>
                <a:ea typeface="Calibri"/>
                <a:cs typeface="Calibri"/>
                <a:sym typeface="Calibri"/>
              </a:rPr>
              <a:t> 11. Determining the GPS of the position of the impact point</a:t>
            </a:r>
          </a:p>
          <a:p>
            <a:pPr marL="0" marR="0" lvl="0" indent="0" algn="just" rtl="0">
              <a:spcBef>
                <a:spcPts val="0"/>
              </a:spcBef>
              <a:spcAft>
                <a:spcPts val="0"/>
              </a:spcAft>
              <a:buNone/>
            </a:pPr>
            <a:br>
              <a:rPr lang="en-US" sz="2400" dirty="0">
                <a:solidFill>
                  <a:srgbClr val="080808"/>
                </a:solidFill>
                <a:latin typeface="Calibri"/>
                <a:ea typeface="Calibri"/>
                <a:cs typeface="Calibri"/>
                <a:sym typeface="Calibri"/>
              </a:rPr>
            </a:br>
            <a:br>
              <a:rPr lang="en-US" sz="2400" dirty="0">
                <a:solidFill>
                  <a:srgbClr val="080808"/>
                </a:solidFill>
                <a:latin typeface="Calibri"/>
                <a:ea typeface="Calibri"/>
                <a:cs typeface="Calibri"/>
                <a:sym typeface="Calibri"/>
              </a:rPr>
            </a:br>
            <a:r>
              <a:rPr lang="en-US" sz="2400" dirty="0">
                <a:solidFill>
                  <a:srgbClr val="080808"/>
                </a:solidFill>
                <a:latin typeface="Calibri"/>
                <a:ea typeface="Calibri"/>
                <a:cs typeface="Calibri"/>
                <a:sym typeface="Calibri"/>
              </a:rPr>
              <a:t>As we know the distance between a reference point (pole) and the impact point. So by knowing the GPS of the pole’s location or the thermal imaging system’s location or the point of reference we can easily get the direction using the compass and from those, we can determine the GPS of the impact point.</a:t>
            </a:r>
            <a:endParaRPr sz="2400" dirty="0">
              <a:solidFill>
                <a:srgbClr val="080808"/>
              </a:solidFill>
            </a:endParaRPr>
          </a:p>
          <a:p>
            <a:pPr marL="0" marR="0" lvl="0" indent="0" algn="just" rtl="0">
              <a:spcBef>
                <a:spcPts val="0"/>
              </a:spcBef>
              <a:spcAft>
                <a:spcPts val="0"/>
              </a:spcAft>
              <a:buNone/>
            </a:pPr>
            <a:br>
              <a:rPr lang="en-US" sz="2400" dirty="0">
                <a:solidFill>
                  <a:srgbClr val="080808"/>
                </a:solidFill>
                <a:latin typeface="Calibri"/>
                <a:ea typeface="Calibri"/>
                <a:cs typeface="Calibri"/>
                <a:sym typeface="Calibri"/>
              </a:rPr>
            </a:br>
            <a:br>
              <a:rPr lang="en-US" sz="2400" dirty="0">
                <a:solidFill>
                  <a:srgbClr val="080808"/>
                </a:solidFill>
                <a:latin typeface="Calibri"/>
                <a:ea typeface="Calibri"/>
                <a:cs typeface="Calibri"/>
                <a:sym typeface="Calibri"/>
              </a:rPr>
            </a:br>
            <a:r>
              <a:rPr lang="en-US" sz="2400" dirty="0">
                <a:solidFill>
                  <a:srgbClr val="080808"/>
                </a:solidFill>
                <a:latin typeface="Calibri"/>
                <a:ea typeface="Calibri"/>
                <a:cs typeface="Calibri"/>
                <a:sym typeface="Calibri"/>
              </a:rPr>
              <a:t>So by going through all these steps we can see how we can determine the GPS of the impact point which will be then given as feedback for the firing squad. This is a theoretical approach that we have planned which needs to be tested in real-time for the proper results and other modifications.</a:t>
            </a:r>
            <a:endParaRPr sz="2400" dirty="0">
              <a:solidFill>
                <a:srgbClr val="080808"/>
              </a:solidFill>
              <a:latin typeface="Calibri"/>
              <a:ea typeface="Calibri"/>
              <a:cs typeface="Calibri"/>
              <a:sym typeface="Calibri"/>
            </a:endParaRPr>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
        <p:nvSpPr>
          <p:cNvPr id="3" name="Google Shape;590;p39">
            <a:extLst>
              <a:ext uri="{FF2B5EF4-FFF2-40B4-BE49-F238E27FC236}">
                <a16:creationId xmlns:a16="http://schemas.microsoft.com/office/drawing/2014/main" id="{7F2AA45E-9F99-43F6-B1F8-B64AFD40C4D5}"/>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Working Methodology</a:t>
            </a:r>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3" name="Google Shape;590;p39">
            <a:extLst>
              <a:ext uri="{FF2B5EF4-FFF2-40B4-BE49-F238E27FC236}">
                <a16:creationId xmlns:a16="http://schemas.microsoft.com/office/drawing/2014/main" id="{7F2AA45E-9F99-43F6-B1F8-B64AFD40C4D5}"/>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PROPOSED TIMELINE</a:t>
            </a:r>
            <a:endParaRPr lang="en-US" sz="3200" dirty="0"/>
          </a:p>
        </p:txBody>
      </p:sp>
      <p:graphicFrame>
        <p:nvGraphicFramePr>
          <p:cNvPr id="5" name="Table 4">
            <a:extLst>
              <a:ext uri="{FF2B5EF4-FFF2-40B4-BE49-F238E27FC236}">
                <a16:creationId xmlns:a16="http://schemas.microsoft.com/office/drawing/2014/main" id="{61836B10-7E52-425D-B461-F8849803FC7A}"/>
              </a:ext>
            </a:extLst>
          </p:cNvPr>
          <p:cNvGraphicFramePr>
            <a:graphicFrameLocks noGrp="1"/>
          </p:cNvGraphicFramePr>
          <p:nvPr>
            <p:extLst>
              <p:ext uri="{D42A27DB-BD31-4B8C-83A1-F6EECF244321}">
                <p14:modId xmlns:p14="http://schemas.microsoft.com/office/powerpoint/2010/main" val="142735634"/>
              </p:ext>
            </p:extLst>
          </p:nvPr>
        </p:nvGraphicFramePr>
        <p:xfrm>
          <a:off x="2031998" y="3721904"/>
          <a:ext cx="9169400" cy="2214880"/>
        </p:xfrm>
        <a:graphic>
          <a:graphicData uri="http://schemas.openxmlformats.org/drawingml/2006/table">
            <a:tbl>
              <a:tblPr firstRow="1" bandRow="1">
                <a:tableStyleId>{5C22544A-7EE6-4342-B048-85BDC9FD1C3A}</a:tableStyleId>
              </a:tblPr>
              <a:tblGrid>
                <a:gridCol w="1833880">
                  <a:extLst>
                    <a:ext uri="{9D8B030D-6E8A-4147-A177-3AD203B41FA5}">
                      <a16:colId xmlns:a16="http://schemas.microsoft.com/office/drawing/2014/main" val="330923180"/>
                    </a:ext>
                  </a:extLst>
                </a:gridCol>
                <a:gridCol w="1925322">
                  <a:extLst>
                    <a:ext uri="{9D8B030D-6E8A-4147-A177-3AD203B41FA5}">
                      <a16:colId xmlns:a16="http://schemas.microsoft.com/office/drawing/2014/main" val="431934513"/>
                    </a:ext>
                  </a:extLst>
                </a:gridCol>
                <a:gridCol w="1828800">
                  <a:extLst>
                    <a:ext uri="{9D8B030D-6E8A-4147-A177-3AD203B41FA5}">
                      <a16:colId xmlns:a16="http://schemas.microsoft.com/office/drawing/2014/main" val="3997816029"/>
                    </a:ext>
                  </a:extLst>
                </a:gridCol>
                <a:gridCol w="1747518">
                  <a:extLst>
                    <a:ext uri="{9D8B030D-6E8A-4147-A177-3AD203B41FA5}">
                      <a16:colId xmlns:a16="http://schemas.microsoft.com/office/drawing/2014/main" val="3811790145"/>
                    </a:ext>
                  </a:extLst>
                </a:gridCol>
                <a:gridCol w="1833880">
                  <a:extLst>
                    <a:ext uri="{9D8B030D-6E8A-4147-A177-3AD203B41FA5}">
                      <a16:colId xmlns:a16="http://schemas.microsoft.com/office/drawing/2014/main" val="3611887189"/>
                    </a:ext>
                  </a:extLst>
                </a:gridCol>
              </a:tblGrid>
              <a:tr h="370840">
                <a:tc>
                  <a:txBody>
                    <a:bodyPr/>
                    <a:lstStyle/>
                    <a:p>
                      <a:r>
                        <a:rPr lang="en-US" dirty="0">
                          <a:solidFill>
                            <a:schemeClr val="bg2"/>
                          </a:solidFill>
                        </a:rPr>
                        <a:t>Phase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solidFill>
                        </a:rPr>
                        <a:t>Software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solidFill>
                        </a:rPr>
                        <a:t>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solidFill>
                        </a:rPr>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6886254"/>
                  </a:ext>
                </a:extLst>
              </a:tr>
              <a:tr h="370840">
                <a:tc>
                  <a:txBody>
                    <a:bodyPr/>
                    <a:lstStyle/>
                    <a:p>
                      <a:r>
                        <a:rPr lang="en-US" dirty="0">
                          <a:solidFill>
                            <a:schemeClr val="bg2"/>
                          </a:solidFill>
                        </a:rPr>
                        <a:t>Phase-1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solidFill>
                        </a:rPr>
                        <a:t>Customize soft for colleting data from camera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solidFill>
                        </a:rPr>
                        <a:t>Camera</a:t>
                      </a:r>
                    </a:p>
                    <a:p>
                      <a:r>
                        <a:rPr lang="en-US" dirty="0">
                          <a:solidFill>
                            <a:schemeClr val="bg2"/>
                          </a:solidFill>
                        </a:rPr>
                        <a:t>Mast</a:t>
                      </a:r>
                    </a:p>
                    <a:p>
                      <a:r>
                        <a:rPr lang="en-US" dirty="0">
                          <a:solidFill>
                            <a:schemeClr val="bg2"/>
                          </a:solidFill>
                        </a:rPr>
                        <a:t>Cable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solidFill>
                        </a:rPr>
                        <a:t>200000</a:t>
                      </a:r>
                    </a:p>
                    <a:p>
                      <a:r>
                        <a:rPr lang="en-US" dirty="0">
                          <a:solidFill>
                            <a:schemeClr val="bg2"/>
                          </a:solidFill>
                        </a:rPr>
                        <a:t>100000</a:t>
                      </a:r>
                    </a:p>
                    <a:p>
                      <a:r>
                        <a:rPr lang="en-US" dirty="0">
                          <a:solidFill>
                            <a:schemeClr val="bg2"/>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solidFill>
                        </a:rPr>
                        <a:t>6 month </a:t>
                      </a:r>
                    </a:p>
                    <a:p>
                      <a:r>
                        <a:rPr lang="en-US" dirty="0">
                          <a:solidFill>
                            <a:schemeClr val="bg2"/>
                          </a:solidFill>
                        </a:rPr>
                        <a:t>Jan 2022-Dec 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0616145"/>
                  </a:ext>
                </a:extLst>
              </a:tr>
              <a:tr h="370840">
                <a:tc>
                  <a:txBody>
                    <a:bodyPr/>
                    <a:lstStyle/>
                    <a:p>
                      <a:r>
                        <a:rPr lang="en-US" dirty="0">
                          <a:solidFill>
                            <a:schemeClr val="bg2"/>
                          </a:solidFill>
                        </a:rPr>
                        <a:t>Phase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solidFill>
                        </a:rPr>
                        <a:t>Drove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4172532"/>
                  </a:ext>
                </a:extLst>
              </a:tr>
              <a:tr h="370840">
                <a:tc>
                  <a:txBody>
                    <a:bodyPr/>
                    <a:lstStyle/>
                    <a:p>
                      <a:endParaRPr 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5593362"/>
                  </a:ext>
                </a:extLst>
              </a:tr>
              <a:tr h="370840">
                <a:tc>
                  <a:txBody>
                    <a:bodyPr/>
                    <a:lstStyle/>
                    <a:p>
                      <a:endParaRPr 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787909"/>
                  </a:ext>
                </a:extLst>
              </a:tr>
            </a:tbl>
          </a:graphicData>
        </a:graphic>
      </p:graphicFrame>
    </p:spTree>
    <p:extLst>
      <p:ext uri="{BB962C8B-B14F-4D97-AF65-F5344CB8AC3E}">
        <p14:creationId xmlns:p14="http://schemas.microsoft.com/office/powerpoint/2010/main" val="121700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3" name="Google Shape;590;p39">
            <a:extLst>
              <a:ext uri="{FF2B5EF4-FFF2-40B4-BE49-F238E27FC236}">
                <a16:creationId xmlns:a16="http://schemas.microsoft.com/office/drawing/2014/main" id="{7F2AA45E-9F99-43F6-B1F8-B64AFD40C4D5}"/>
              </a:ext>
            </a:extLst>
          </p:cNvPr>
          <p:cNvSpPr txBox="1">
            <a:spLocks/>
          </p:cNvSpPr>
          <p:nvPr/>
        </p:nvSpPr>
        <p:spPr>
          <a:xfrm>
            <a:off x="309401" y="228600"/>
            <a:ext cx="11573197" cy="72424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Aft>
                <a:spcPts val="1600"/>
              </a:spcAft>
              <a:buClr>
                <a:srgbClr val="262626"/>
              </a:buClr>
              <a:buSzPts val="5400"/>
            </a:pPr>
            <a:r>
              <a:rPr lang="en-US" sz="3200" b="1" dirty="0"/>
              <a:t>PROGRESS SO FAR</a:t>
            </a:r>
            <a:endParaRPr lang="en-US" sz="3200" dirty="0"/>
          </a:p>
        </p:txBody>
      </p:sp>
      <p:sp>
        <p:nvSpPr>
          <p:cNvPr id="2" name="TextBox 1">
            <a:extLst>
              <a:ext uri="{FF2B5EF4-FFF2-40B4-BE49-F238E27FC236}">
                <a16:creationId xmlns:a16="http://schemas.microsoft.com/office/drawing/2014/main" id="{95F50B92-AB07-4008-A4D4-E37A66A44FC7}"/>
              </a:ext>
            </a:extLst>
          </p:cNvPr>
          <p:cNvSpPr txBox="1"/>
          <p:nvPr/>
        </p:nvSpPr>
        <p:spPr>
          <a:xfrm>
            <a:off x="1371600" y="1752600"/>
            <a:ext cx="6400800" cy="1169551"/>
          </a:xfrm>
          <a:prstGeom prst="rect">
            <a:avLst/>
          </a:prstGeom>
          <a:noFill/>
        </p:spPr>
        <p:txBody>
          <a:bodyPr wrap="square" rtlCol="0">
            <a:spAutoFit/>
          </a:bodyPr>
          <a:lstStyle/>
          <a:p>
            <a:r>
              <a:rPr lang="en-US" dirty="0"/>
              <a:t>Phasing</a:t>
            </a:r>
          </a:p>
          <a:p>
            <a:r>
              <a:rPr lang="en-US" dirty="0"/>
              <a:t>	Working</a:t>
            </a:r>
          </a:p>
          <a:p>
            <a:r>
              <a:rPr lang="en-US" dirty="0"/>
              <a:t>	Software</a:t>
            </a:r>
          </a:p>
          <a:p>
            <a:r>
              <a:rPr lang="en-US" dirty="0"/>
              <a:t>	Hardware</a:t>
            </a:r>
          </a:p>
          <a:p>
            <a:r>
              <a:rPr lang="en-US" dirty="0"/>
              <a:t>	 + Budget</a:t>
            </a:r>
          </a:p>
        </p:txBody>
      </p:sp>
    </p:spTree>
    <p:extLst>
      <p:ext uri="{BB962C8B-B14F-4D97-AF65-F5344CB8AC3E}">
        <p14:creationId xmlns:p14="http://schemas.microsoft.com/office/powerpoint/2010/main" val="2150620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51"/>
          <p:cNvSpPr txBox="1"/>
          <p:nvPr/>
        </p:nvSpPr>
        <p:spPr>
          <a:xfrm>
            <a:off x="2514600" y="2402541"/>
            <a:ext cx="6893859"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500" b="1" dirty="0">
                <a:latin typeface="Open Sans"/>
                <a:ea typeface="Open Sans"/>
                <a:cs typeface="Open Sans"/>
                <a:sym typeface="Open Sans"/>
              </a:rPr>
              <a:t> Purchase and Implementation Plan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6"/>
        <p:cNvGrpSpPr/>
        <p:nvPr/>
      </p:nvGrpSpPr>
      <p:grpSpPr>
        <a:xfrm>
          <a:off x="0" y="0"/>
          <a:ext cx="0" cy="0"/>
          <a:chOff x="0" y="0"/>
          <a:chExt cx="0" cy="0"/>
        </a:xfrm>
      </p:grpSpPr>
      <p:sp>
        <p:nvSpPr>
          <p:cNvPr id="667" name="Google Shape;667;p52"/>
          <p:cNvSpPr txBox="1"/>
          <p:nvPr/>
        </p:nvSpPr>
        <p:spPr>
          <a:xfrm>
            <a:off x="268950" y="179300"/>
            <a:ext cx="86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a:latin typeface="Open Sans"/>
              <a:ea typeface="Open Sans"/>
              <a:cs typeface="Open Sans"/>
              <a:sym typeface="Open Sans"/>
            </a:endParaRPr>
          </a:p>
        </p:txBody>
      </p:sp>
      <p:sp>
        <p:nvSpPr>
          <p:cNvPr id="668" name="Google Shape;668;p52"/>
          <p:cNvSpPr txBox="1">
            <a:spLocks noGrp="1"/>
          </p:cNvSpPr>
          <p:nvPr>
            <p:ph type="title" idx="4294967295"/>
          </p:nvPr>
        </p:nvSpPr>
        <p:spPr>
          <a:xfrm>
            <a:off x="421350" y="723400"/>
            <a:ext cx="9374100" cy="13323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Clr>
                <a:schemeClr val="dk1"/>
              </a:buClr>
              <a:buSzPts val="1100"/>
              <a:buFont typeface="Arial"/>
              <a:buNone/>
            </a:pPr>
            <a:r>
              <a:rPr lang="en-US" sz="3000" u="sng" dirty="0">
                <a:latin typeface="Open Sans"/>
                <a:ea typeface="Open Sans"/>
                <a:cs typeface="Open Sans"/>
                <a:sym typeface="Open Sans"/>
              </a:rPr>
              <a:t>COST:</a:t>
            </a:r>
            <a:endParaRPr sz="3000" u="sng" dirty="0">
              <a:latin typeface="Open Sans"/>
              <a:ea typeface="Open Sans"/>
              <a:cs typeface="Open Sans"/>
              <a:sym typeface="Open Sans"/>
            </a:endParaRPr>
          </a:p>
          <a:p>
            <a:pPr marL="0" lvl="0" indent="0" algn="l" rtl="0">
              <a:spcBef>
                <a:spcPts val="0"/>
              </a:spcBef>
              <a:spcAft>
                <a:spcPts val="0"/>
              </a:spcAft>
              <a:buNone/>
            </a:pPr>
            <a:endParaRPr u="sng" dirty="0"/>
          </a:p>
        </p:txBody>
      </p:sp>
      <p:sp>
        <p:nvSpPr>
          <p:cNvPr id="669" name="Google Shape;669;p52"/>
          <p:cNvSpPr txBox="1">
            <a:spLocks noGrp="1"/>
          </p:cNvSpPr>
          <p:nvPr>
            <p:ph type="body" idx="4294967295"/>
          </p:nvPr>
        </p:nvSpPr>
        <p:spPr>
          <a:xfrm>
            <a:off x="415600" y="1267675"/>
            <a:ext cx="10670700" cy="4555200"/>
          </a:xfrm>
          <a:prstGeom prst="rect">
            <a:avLst/>
          </a:prstGeom>
        </p:spPr>
        <p:txBody>
          <a:bodyPr spcFirstLastPara="1" wrap="square" lIns="121900" tIns="121900" rIns="121900" bIns="121900" anchor="t" anchorCtr="0">
            <a:noAutofit/>
          </a:bodyPr>
          <a:lstStyle/>
          <a:p>
            <a:pPr marL="0" lvl="0" indent="0" algn="l" rtl="0">
              <a:lnSpc>
                <a:spcPct val="107000"/>
              </a:lnSpc>
              <a:spcBef>
                <a:spcPts val="0"/>
              </a:spcBef>
              <a:spcAft>
                <a:spcPts val="0"/>
              </a:spcAft>
              <a:buClr>
                <a:schemeClr val="dk1"/>
              </a:buClr>
              <a:buSzPts val="1100"/>
              <a:buFont typeface="Arial"/>
              <a:buNone/>
            </a:pPr>
            <a:r>
              <a:rPr lang="en-US" sz="2400" b="1" u="sng" dirty="0">
                <a:solidFill>
                  <a:srgbClr val="0C0C0C"/>
                </a:solidFill>
                <a:latin typeface="Calibri"/>
                <a:ea typeface="Calibri"/>
                <a:cs typeface="Calibri"/>
                <a:sym typeface="Calibri"/>
              </a:rPr>
              <a:t>a. Phase-1. </a:t>
            </a: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1) </a:t>
            </a:r>
            <a:r>
              <a:rPr lang="en-US" sz="2400" u="sng" dirty="0">
                <a:solidFill>
                  <a:srgbClr val="0C0C0C"/>
                </a:solidFill>
                <a:latin typeface="Calibri"/>
                <a:ea typeface="Calibri"/>
                <a:cs typeface="Calibri"/>
                <a:sym typeface="Calibri"/>
              </a:rPr>
              <a:t>Cost Limitation.</a:t>
            </a:r>
            <a:r>
              <a:rPr lang="en-US" sz="2400" dirty="0">
                <a:solidFill>
                  <a:srgbClr val="0C0C0C"/>
                </a:solidFill>
                <a:latin typeface="Calibri"/>
                <a:ea typeface="Calibri"/>
                <a:cs typeface="Calibri"/>
                <a:sym typeface="Calibri"/>
              </a:rPr>
              <a:t>   Approved  budget is 500,000 BDT.</a:t>
            </a:r>
            <a:endParaRPr sz="2400" dirty="0">
              <a:solidFill>
                <a:srgbClr val="0C0C0C"/>
              </a:solidFill>
              <a:latin typeface="Calibri"/>
              <a:ea typeface="Calibri"/>
              <a:cs typeface="Calibri"/>
              <a:sym typeface="Calibri"/>
            </a:endParaRPr>
          </a:p>
          <a:p>
            <a:pPr marL="0" lvl="0" indent="0" algn="l" rtl="0">
              <a:lnSpc>
                <a:spcPct val="107000"/>
              </a:lnSpc>
              <a:spcBef>
                <a:spcPts val="800"/>
              </a:spcBef>
              <a:spcAft>
                <a:spcPts val="0"/>
              </a:spcAft>
              <a:buNone/>
            </a:pP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2) </a:t>
            </a:r>
            <a:r>
              <a:rPr lang="en-US" sz="2400" u="sng" dirty="0">
                <a:solidFill>
                  <a:srgbClr val="0C0C0C"/>
                </a:solidFill>
                <a:latin typeface="Calibri"/>
                <a:ea typeface="Calibri"/>
                <a:cs typeface="Calibri"/>
                <a:sym typeface="Calibri"/>
              </a:rPr>
              <a:t>Cost Breakdown.</a:t>
            </a:r>
            <a:endParaRPr sz="2400" u="sng" dirty="0">
              <a:solidFill>
                <a:srgbClr val="0C0C0C"/>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a) </a:t>
            </a:r>
            <a:r>
              <a:rPr lang="en-US" sz="2400" u="sng" dirty="0">
                <a:solidFill>
                  <a:srgbClr val="0C0C0C"/>
                </a:solidFill>
                <a:latin typeface="Calibri"/>
                <a:ea typeface="Calibri"/>
                <a:cs typeface="Calibri"/>
                <a:sym typeface="Calibri"/>
              </a:rPr>
              <a:t>Thermal Camera.</a:t>
            </a: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182880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3 * </a:t>
            </a:r>
            <a:r>
              <a:rPr lang="en-US" sz="2400" b="1" dirty="0">
                <a:solidFill>
                  <a:srgbClr val="0C0C0C"/>
                </a:solidFill>
                <a:latin typeface="Calibri"/>
                <a:ea typeface="Calibri"/>
                <a:cs typeface="Calibri"/>
                <a:sym typeface="Calibri"/>
              </a:rPr>
              <a:t>Ranger HRC </a:t>
            </a:r>
            <a:r>
              <a:rPr lang="en-US" sz="2400" dirty="0">
                <a:solidFill>
                  <a:srgbClr val="0C0C0C"/>
                </a:solidFill>
                <a:latin typeface="Calibri"/>
                <a:ea typeface="Calibri"/>
                <a:cs typeface="Calibri"/>
                <a:sym typeface="Calibri"/>
              </a:rPr>
              <a:t>(Total Approximately &gt;= 500,000 BDT each).                                    b) </a:t>
            </a:r>
            <a:r>
              <a:rPr lang="en-US" sz="2400" u="sng" dirty="0">
                <a:solidFill>
                  <a:srgbClr val="0C0C0C"/>
                </a:solidFill>
                <a:latin typeface="Calibri"/>
                <a:ea typeface="Calibri"/>
                <a:cs typeface="Calibri"/>
                <a:sym typeface="Calibri"/>
              </a:rPr>
              <a:t>Pole.</a:t>
            </a: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182880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3 * </a:t>
            </a:r>
            <a:r>
              <a:rPr lang="en-US" sz="2400" b="1" dirty="0">
                <a:solidFill>
                  <a:srgbClr val="0C0C0C"/>
                </a:solidFill>
                <a:latin typeface="Calibri"/>
                <a:ea typeface="Calibri"/>
                <a:cs typeface="Calibri"/>
                <a:sym typeface="Calibri"/>
              </a:rPr>
              <a:t>High Mast Lighting Pole </a:t>
            </a:r>
            <a:r>
              <a:rPr lang="en-US" sz="2400" dirty="0">
                <a:solidFill>
                  <a:srgbClr val="0C0C0C"/>
                </a:solidFill>
                <a:latin typeface="Calibri"/>
                <a:ea typeface="Calibri"/>
                <a:cs typeface="Calibri"/>
                <a:sym typeface="Calibri"/>
              </a:rPr>
              <a:t>(Total Approximately 100,000 BDT).</a:t>
            </a:r>
            <a:endParaRPr sz="2400" dirty="0">
              <a:solidFill>
                <a:srgbClr val="0C0C0C"/>
              </a:solidFill>
              <a:latin typeface="Calibri"/>
              <a:ea typeface="Calibri"/>
              <a:cs typeface="Calibri"/>
              <a:sym typeface="Calibri"/>
            </a:endParaRPr>
          </a:p>
          <a:p>
            <a:pPr marL="0" lvl="0" indent="0" algn="l" rtl="0">
              <a:spcBef>
                <a:spcPts val="800"/>
              </a:spcBef>
              <a:spcAft>
                <a:spcPts val="1600"/>
              </a:spcAft>
              <a:buNone/>
            </a:pPr>
            <a:endParaRPr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4"/>
        <p:cNvGrpSpPr/>
        <p:nvPr/>
      </p:nvGrpSpPr>
      <p:grpSpPr>
        <a:xfrm>
          <a:off x="0" y="0"/>
          <a:ext cx="0" cy="0"/>
          <a:chOff x="0" y="0"/>
          <a:chExt cx="0" cy="0"/>
        </a:xfrm>
      </p:grpSpPr>
      <p:sp>
        <p:nvSpPr>
          <p:cNvPr id="675" name="Google Shape;675;p53"/>
          <p:cNvSpPr txBox="1"/>
          <p:nvPr/>
        </p:nvSpPr>
        <p:spPr>
          <a:xfrm>
            <a:off x="0" y="107576"/>
            <a:ext cx="11887200" cy="6506700"/>
          </a:xfrm>
          <a:prstGeom prst="rect">
            <a:avLst/>
          </a:prstGeom>
          <a:noFill/>
          <a:ln>
            <a:noFill/>
          </a:ln>
        </p:spPr>
        <p:txBody>
          <a:bodyPr spcFirstLastPara="1" wrap="square" lIns="91425" tIns="91425" rIns="91425" bIns="91425" anchor="t" anchorCtr="0">
            <a:spAutoFit/>
          </a:bodyPr>
          <a:lstStyle/>
          <a:p>
            <a:pPr marL="1828800" lvl="0" indent="0" algn="l" rtl="0">
              <a:lnSpc>
                <a:spcPct val="107000"/>
              </a:lnSpc>
              <a:spcBef>
                <a:spcPts val="0"/>
              </a:spcBef>
              <a:spcAft>
                <a:spcPts val="0"/>
              </a:spcAft>
              <a:buClr>
                <a:schemeClr val="dk1"/>
              </a:buClr>
              <a:buSzPts val="1100"/>
              <a:buFont typeface="Arial"/>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2400" dirty="0">
                <a:solidFill>
                  <a:schemeClr val="dk1"/>
                </a:solidFill>
                <a:latin typeface="Calibri"/>
                <a:ea typeface="Calibri"/>
                <a:cs typeface="Calibri"/>
                <a:sym typeface="Calibri"/>
              </a:rPr>
              <a:t>                </a:t>
            </a:r>
            <a:r>
              <a:rPr lang="en-US" sz="2400" b="1" u="sng" dirty="0">
                <a:solidFill>
                  <a:srgbClr val="0C0C0C"/>
                </a:solidFill>
                <a:latin typeface="Calibri"/>
                <a:ea typeface="Calibri"/>
                <a:cs typeface="Calibri"/>
                <a:sym typeface="Calibri"/>
              </a:rPr>
              <a:t>b. Phase-2. </a:t>
            </a: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1) </a:t>
            </a:r>
            <a:r>
              <a:rPr lang="en-US" sz="2400" u="sng" dirty="0">
                <a:solidFill>
                  <a:srgbClr val="0C0C0C"/>
                </a:solidFill>
                <a:latin typeface="Calibri"/>
                <a:ea typeface="Calibri"/>
                <a:cs typeface="Calibri"/>
                <a:sym typeface="Calibri"/>
              </a:rPr>
              <a:t>Cost Breakdown.</a:t>
            </a: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45720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a) </a:t>
            </a:r>
            <a:r>
              <a:rPr lang="en-US" sz="2400" u="sng" dirty="0">
                <a:solidFill>
                  <a:srgbClr val="0C0C0C"/>
                </a:solidFill>
                <a:latin typeface="Calibri"/>
                <a:ea typeface="Calibri"/>
                <a:cs typeface="Calibri"/>
                <a:sym typeface="Calibri"/>
              </a:rPr>
              <a:t>Drone.</a:t>
            </a: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182880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i)    1 * DJI MATRICE 300 RTK DRONE</a:t>
            </a:r>
            <a:endParaRPr sz="2400" dirty="0">
              <a:solidFill>
                <a:srgbClr val="0C0C0C"/>
              </a:solidFill>
              <a:latin typeface="Calibri"/>
              <a:ea typeface="Calibri"/>
              <a:cs typeface="Calibri"/>
              <a:sym typeface="Calibri"/>
            </a:endParaRPr>
          </a:p>
          <a:p>
            <a:pPr marL="182880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(1,164,500 BDT).</a:t>
            </a:r>
            <a:endParaRPr sz="2400" dirty="0">
              <a:solidFill>
                <a:srgbClr val="0C0C0C"/>
              </a:solidFill>
              <a:latin typeface="Calibri"/>
              <a:ea typeface="Calibri"/>
              <a:cs typeface="Calibri"/>
              <a:sym typeface="Calibri"/>
            </a:endParaRPr>
          </a:p>
          <a:p>
            <a:pPr marL="45720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Or</a:t>
            </a:r>
            <a:endParaRPr sz="2400" dirty="0">
              <a:solidFill>
                <a:srgbClr val="0C0C0C"/>
              </a:solidFill>
              <a:latin typeface="Calibri"/>
              <a:ea typeface="Calibri"/>
              <a:cs typeface="Calibri"/>
              <a:sym typeface="Calibri"/>
            </a:endParaRPr>
          </a:p>
          <a:p>
            <a:pPr marL="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ii)   1 * DJI MAVIC 2 ENTERPRISE ADVANCED (590,039 BDT).</a:t>
            </a:r>
            <a:endParaRPr sz="2400" dirty="0">
              <a:solidFill>
                <a:srgbClr val="0C0C0C"/>
              </a:solidFill>
              <a:latin typeface="Calibri"/>
              <a:ea typeface="Calibri"/>
              <a:cs typeface="Calibri"/>
              <a:sym typeface="Calibri"/>
            </a:endParaRPr>
          </a:p>
          <a:p>
            <a:pPr marL="1828800" lvl="0" indent="0" algn="just" rtl="0">
              <a:lnSpc>
                <a:spcPct val="107000"/>
              </a:lnSpc>
              <a:spcBef>
                <a:spcPts val="800"/>
              </a:spcBef>
              <a:spcAft>
                <a:spcPts val="0"/>
              </a:spcAft>
              <a:buNone/>
            </a:pPr>
            <a:endParaRPr sz="2400" dirty="0">
              <a:solidFill>
                <a:srgbClr val="0C0C0C"/>
              </a:solidFill>
              <a:latin typeface="Calibri"/>
              <a:ea typeface="Calibri"/>
              <a:cs typeface="Calibri"/>
              <a:sym typeface="Calibri"/>
            </a:endParaRPr>
          </a:p>
          <a:p>
            <a:pPr marL="1828800" lvl="0" indent="0" algn="just"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Both the drones exceed our budget limitation. However, considering hardware limitation </a:t>
            </a:r>
            <a:r>
              <a:rPr lang="en-US" sz="2400" b="1" dirty="0">
                <a:solidFill>
                  <a:srgbClr val="0C0C0C"/>
                </a:solidFill>
                <a:latin typeface="Calibri"/>
                <a:ea typeface="Calibri"/>
                <a:cs typeface="Calibri"/>
                <a:sym typeface="Calibri"/>
              </a:rPr>
              <a:t>DJI MATRICE 300 RTK </a:t>
            </a:r>
            <a:r>
              <a:rPr lang="en-US" sz="2400" dirty="0">
                <a:solidFill>
                  <a:srgbClr val="0C0C0C"/>
                </a:solidFill>
                <a:latin typeface="Calibri"/>
                <a:ea typeface="Calibri"/>
                <a:cs typeface="Calibri"/>
                <a:sym typeface="Calibri"/>
              </a:rPr>
              <a:t>is preferable.</a:t>
            </a:r>
            <a:endParaRPr sz="2400" dirty="0">
              <a:solidFill>
                <a:srgbClr val="0C0C0C"/>
              </a:solidFill>
              <a:latin typeface="Calibri"/>
              <a:ea typeface="Calibri"/>
              <a:cs typeface="Calibri"/>
              <a:sym typeface="Calibri"/>
            </a:endParaRPr>
          </a:p>
          <a:p>
            <a:pPr marL="1828800" lvl="0" indent="0" algn="just" rtl="0">
              <a:lnSpc>
                <a:spcPct val="107000"/>
              </a:lnSpc>
              <a:spcBef>
                <a:spcPts val="800"/>
              </a:spcBef>
              <a:spcAft>
                <a:spcPts val="0"/>
              </a:spcAft>
              <a:buClr>
                <a:schemeClr val="dk1"/>
              </a:buClr>
              <a:buSzPts val="1100"/>
              <a:buFont typeface="Arial"/>
              <a:buNone/>
            </a:pPr>
            <a:r>
              <a:rPr lang="en-US"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pPr marL="914400" lvl="0" indent="0" algn="l" rtl="0">
              <a:lnSpc>
                <a:spcPct val="107000"/>
              </a:lnSpc>
              <a:spcBef>
                <a:spcPts val="800"/>
              </a:spcBef>
              <a:spcAft>
                <a:spcPts val="0"/>
              </a:spcAft>
              <a:buClr>
                <a:schemeClr val="dk1"/>
              </a:buClr>
              <a:buSzPts val="1100"/>
              <a:buFont typeface="Arial"/>
              <a:buNone/>
            </a:pPr>
            <a:r>
              <a:rPr lang="en-US"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pPr marL="0" lvl="0" indent="0" algn="l" rtl="0">
              <a:spcBef>
                <a:spcPts val="800"/>
              </a:spcBef>
              <a:spcAft>
                <a:spcPts val="0"/>
              </a:spcAf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0"/>
        <p:cNvGrpSpPr/>
        <p:nvPr/>
      </p:nvGrpSpPr>
      <p:grpSpPr>
        <a:xfrm>
          <a:off x="0" y="0"/>
          <a:ext cx="0" cy="0"/>
          <a:chOff x="0" y="0"/>
          <a:chExt cx="0" cy="0"/>
        </a:xfrm>
      </p:grpSpPr>
      <p:sp>
        <p:nvSpPr>
          <p:cNvPr id="681" name="Google Shape;681;p54"/>
          <p:cNvSpPr txBox="1"/>
          <p:nvPr/>
        </p:nvSpPr>
        <p:spPr>
          <a:xfrm>
            <a:off x="1449274" y="926350"/>
            <a:ext cx="8837725" cy="4664516"/>
          </a:xfrm>
          <a:prstGeom prst="rect">
            <a:avLst/>
          </a:prstGeom>
          <a:noFill/>
          <a:ln>
            <a:noFill/>
          </a:ln>
        </p:spPr>
        <p:txBody>
          <a:bodyPr spcFirstLastPara="1" wrap="square" lIns="91425" tIns="91425" rIns="91425" bIns="91425" anchor="t" anchorCtr="0">
            <a:spAutoFit/>
          </a:bodyPr>
          <a:lstStyle/>
          <a:p>
            <a:pPr marL="914400" lvl="0" indent="0" algn="l" rtl="0">
              <a:lnSpc>
                <a:spcPct val="107000"/>
              </a:lnSpc>
              <a:spcBef>
                <a:spcPts val="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b) </a:t>
            </a:r>
            <a:r>
              <a:rPr lang="en-US" sz="2400" u="sng" dirty="0">
                <a:solidFill>
                  <a:srgbClr val="0C0C0C"/>
                </a:solidFill>
                <a:latin typeface="Calibri"/>
                <a:ea typeface="Calibri"/>
                <a:cs typeface="Calibri"/>
                <a:sym typeface="Calibri"/>
              </a:rPr>
              <a:t>Thermal Camera:</a:t>
            </a: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91440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1 * DJI ZENMUSE XT (299,295 BDT)</a:t>
            </a:r>
            <a:endParaRPr sz="2400" dirty="0">
              <a:solidFill>
                <a:srgbClr val="0C0C0C"/>
              </a:solidFill>
              <a:latin typeface="Calibri"/>
              <a:ea typeface="Calibri"/>
              <a:cs typeface="Calibri"/>
              <a:sym typeface="Calibri"/>
            </a:endParaRPr>
          </a:p>
          <a:p>
            <a:pPr marL="91440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914400" lvl="0" indent="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c) </a:t>
            </a:r>
            <a:r>
              <a:rPr lang="en-US" sz="2400" u="sng" dirty="0">
                <a:solidFill>
                  <a:srgbClr val="0C0C0C"/>
                </a:solidFill>
                <a:latin typeface="Calibri"/>
                <a:ea typeface="Calibri"/>
                <a:cs typeface="Calibri"/>
                <a:sym typeface="Calibri"/>
              </a:rPr>
              <a:t>Servers/ Terminals:</a:t>
            </a:r>
            <a:r>
              <a:rPr lang="en-US" sz="2400" dirty="0">
                <a:solidFill>
                  <a:srgbClr val="0C0C0C"/>
                </a:solidFill>
                <a:latin typeface="Calibri"/>
                <a:ea typeface="Calibri"/>
                <a:cs typeface="Calibri"/>
                <a:sym typeface="Calibri"/>
              </a:rPr>
              <a:t>     Approximately</a:t>
            </a:r>
            <a:endParaRPr sz="2400" dirty="0">
              <a:solidFill>
                <a:srgbClr val="0C0C0C"/>
              </a:solidFill>
              <a:latin typeface="Calibri"/>
              <a:ea typeface="Calibri"/>
              <a:cs typeface="Calibri"/>
              <a:sym typeface="Calibri"/>
            </a:endParaRPr>
          </a:p>
          <a:p>
            <a:pPr marL="914400" lvl="0" indent="45720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(200,000 BDT).</a:t>
            </a:r>
          </a:p>
          <a:p>
            <a:pPr marL="914400" lvl="0" indent="457200" algn="l" rtl="0">
              <a:lnSpc>
                <a:spcPct val="107000"/>
              </a:lnSpc>
              <a:spcBef>
                <a:spcPts val="800"/>
              </a:spcBef>
              <a:spcAft>
                <a:spcPts val="0"/>
              </a:spcAft>
              <a:buClr>
                <a:schemeClr val="dk1"/>
              </a:buClr>
              <a:buSzPts val="1100"/>
              <a:buFont typeface="Arial"/>
              <a:buNone/>
            </a:pPr>
            <a:endParaRPr lang="en-US" sz="2400" dirty="0">
              <a:solidFill>
                <a:srgbClr val="0C0C0C"/>
              </a:solidFill>
              <a:latin typeface="Calibri"/>
              <a:ea typeface="Calibri"/>
              <a:cs typeface="Calibri"/>
              <a:sym typeface="Calibri"/>
            </a:endParaRPr>
          </a:p>
          <a:p>
            <a:pPr marL="914400" lvl="0" indent="45720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c) Accessories and software implementation: 3,35000 BDT</a:t>
            </a:r>
            <a:endParaRPr sz="2400" dirty="0">
              <a:solidFill>
                <a:srgbClr val="0C0C0C"/>
              </a:solidFill>
              <a:latin typeface="Calibri"/>
              <a:ea typeface="Calibri"/>
              <a:cs typeface="Calibri"/>
              <a:sym typeface="Calibri"/>
            </a:endParaRPr>
          </a:p>
          <a:p>
            <a:pPr marL="914400" lvl="0" indent="457200" algn="l" rtl="0">
              <a:lnSpc>
                <a:spcPct val="107000"/>
              </a:lnSpc>
              <a:spcBef>
                <a:spcPts val="800"/>
              </a:spcBef>
              <a:spcAft>
                <a:spcPts val="0"/>
              </a:spcAft>
              <a:buClr>
                <a:schemeClr val="dk1"/>
              </a:buClr>
              <a:buSzPts val="1100"/>
              <a:buFont typeface="Arial"/>
              <a:buNone/>
            </a:pPr>
            <a:r>
              <a:rPr lang="en-US" sz="2400" dirty="0">
                <a:solidFill>
                  <a:srgbClr val="0C0C0C"/>
                </a:solidFill>
                <a:latin typeface="Calibri"/>
                <a:ea typeface="Calibri"/>
                <a:cs typeface="Calibri"/>
                <a:sym typeface="Calibri"/>
              </a:rPr>
              <a:t> </a:t>
            </a:r>
            <a:endParaRPr sz="2400" dirty="0">
              <a:solidFill>
                <a:srgbClr val="0C0C0C"/>
              </a:solidFill>
              <a:latin typeface="Calibri"/>
              <a:ea typeface="Calibri"/>
              <a:cs typeface="Calibri"/>
              <a:sym typeface="Calibri"/>
            </a:endParaRPr>
          </a:p>
          <a:p>
            <a:pPr marL="1828800" lvl="0" indent="-457200" algn="just" rtl="0">
              <a:lnSpc>
                <a:spcPct val="107000"/>
              </a:lnSpc>
              <a:spcBef>
                <a:spcPts val="800"/>
              </a:spcBef>
              <a:spcAft>
                <a:spcPts val="800"/>
              </a:spcAft>
              <a:buClr>
                <a:schemeClr val="dk1"/>
              </a:buClr>
              <a:buSzPts val="1100"/>
              <a:buFont typeface="Arial"/>
              <a:buNone/>
            </a:pPr>
            <a:r>
              <a:rPr lang="en-US" sz="2400" dirty="0">
                <a:solidFill>
                  <a:srgbClr val="0C0C0C"/>
                </a:solidFill>
                <a:latin typeface="Calibri"/>
                <a:ea typeface="Calibri"/>
                <a:cs typeface="Calibri"/>
                <a:sym typeface="Calibri"/>
              </a:rPr>
              <a:t>d) </a:t>
            </a:r>
            <a:r>
              <a:rPr lang="en-US" sz="2400" u="sng" dirty="0">
                <a:solidFill>
                  <a:srgbClr val="0C0C0C"/>
                </a:solidFill>
                <a:latin typeface="Calibri"/>
                <a:ea typeface="Calibri"/>
                <a:cs typeface="Calibri"/>
                <a:sym typeface="Calibri"/>
              </a:rPr>
              <a:t>Total Cost:</a:t>
            </a:r>
            <a:r>
              <a:rPr lang="en-US" sz="2400" dirty="0">
                <a:solidFill>
                  <a:srgbClr val="0C0C0C"/>
                </a:solidFill>
                <a:latin typeface="Calibri"/>
                <a:ea typeface="Calibri"/>
                <a:cs typeface="Calibri"/>
                <a:sym typeface="Calibri"/>
              </a:rPr>
              <a:t>      20,00000 BDT Approximately</a:t>
            </a:r>
            <a:endParaRPr sz="2400" dirty="0">
              <a:solidFill>
                <a:srgbClr val="0C0C0C"/>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grpSp>
        <p:nvGrpSpPr>
          <p:cNvPr id="484" name="Google Shape;484;p34"/>
          <p:cNvGrpSpPr/>
          <p:nvPr/>
        </p:nvGrpSpPr>
        <p:grpSpPr>
          <a:xfrm>
            <a:off x="561761" y="1385249"/>
            <a:ext cx="11068478" cy="4087503"/>
            <a:chOff x="418841" y="1385249"/>
            <a:chExt cx="11068478" cy="4087503"/>
          </a:xfrm>
        </p:grpSpPr>
        <p:pic>
          <p:nvPicPr>
            <p:cNvPr id="485" name="Google Shape;485;p34" descr="Image result for drone png"/>
            <p:cNvPicPr preferRelativeResize="0"/>
            <p:nvPr/>
          </p:nvPicPr>
          <p:blipFill rotWithShape="1">
            <a:blip r:embed="rId3">
              <a:alphaModFix/>
            </a:blip>
            <a:srcRect/>
            <a:stretch/>
          </p:blipFill>
          <p:spPr>
            <a:xfrm>
              <a:off x="418841" y="1385249"/>
              <a:ext cx="6571228" cy="4087503"/>
            </a:xfrm>
            <a:prstGeom prst="rect">
              <a:avLst/>
            </a:prstGeom>
            <a:noFill/>
            <a:ln>
              <a:noFill/>
            </a:ln>
          </p:spPr>
        </p:pic>
        <p:sp>
          <p:nvSpPr>
            <p:cNvPr id="487" name="Google Shape;487;p34"/>
            <p:cNvSpPr txBox="1"/>
            <p:nvPr/>
          </p:nvSpPr>
          <p:spPr>
            <a:xfrm>
              <a:off x="7088045" y="1643620"/>
              <a:ext cx="4399274"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rgbClr val="003366"/>
                  </a:solidFill>
                  <a:latin typeface="Georgia"/>
                  <a:ea typeface="Georgia"/>
                  <a:cs typeface="Georgia"/>
                  <a:sym typeface="Georgia"/>
                </a:rPr>
                <a:t>2</a:t>
              </a:r>
              <a:r>
                <a:rPr lang="en-US" sz="3200" b="1" baseline="30000" dirty="0">
                  <a:solidFill>
                    <a:srgbClr val="003366"/>
                  </a:solidFill>
                  <a:latin typeface="Georgia"/>
                  <a:ea typeface="Georgia"/>
                  <a:cs typeface="Georgia"/>
                  <a:sym typeface="Georgia"/>
                </a:rPr>
                <a:t>nd</a:t>
              </a:r>
              <a:r>
                <a:rPr lang="en-US" sz="3200" b="1" dirty="0">
                  <a:solidFill>
                    <a:srgbClr val="003366"/>
                  </a:solidFill>
                  <a:latin typeface="Georgia"/>
                  <a:ea typeface="Georgia"/>
                  <a:cs typeface="Georgia"/>
                  <a:sym typeface="Georgia"/>
                </a:rPr>
                <a:t> Phase of Work: thermal camera with drones</a:t>
              </a:r>
              <a:endParaRPr sz="3200" b="1" i="0" u="none" strike="noStrike" cap="none" dirty="0">
                <a:solidFill>
                  <a:srgbClr val="003366"/>
                </a:solidFill>
                <a:latin typeface="Georgia"/>
                <a:ea typeface="Georgia"/>
                <a:cs typeface="Georgia"/>
                <a:sym typeface="Georgia"/>
              </a:endParaRPr>
            </a:p>
          </p:txBody>
        </p:sp>
      </p:grpSp>
    </p:spTree>
    <p:extLst>
      <p:ext uri="{BB962C8B-B14F-4D97-AF65-F5344CB8AC3E}">
        <p14:creationId xmlns:p14="http://schemas.microsoft.com/office/powerpoint/2010/main" val="1442889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5"/>
          <p:cNvSpPr txBox="1"/>
          <p:nvPr/>
        </p:nvSpPr>
        <p:spPr>
          <a:xfrm>
            <a:off x="3782291" y="304800"/>
            <a:ext cx="574270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80808"/>
                </a:solidFill>
                <a:latin typeface="Maven Pro" charset="0"/>
                <a:ea typeface="Calibri"/>
                <a:cs typeface="Calibri"/>
                <a:sym typeface="Calibri"/>
              </a:rPr>
              <a:t>Preferred Drone</a:t>
            </a:r>
            <a:endParaRPr sz="4400" b="1" dirty="0">
              <a:solidFill>
                <a:srgbClr val="080808"/>
              </a:solidFill>
              <a:latin typeface="Maven Pro" charset="0"/>
              <a:ea typeface="Calibri"/>
              <a:cs typeface="Calibri"/>
              <a:sym typeface="Calibri"/>
            </a:endParaRPr>
          </a:p>
        </p:txBody>
      </p:sp>
      <p:pic>
        <p:nvPicPr>
          <p:cNvPr id="494" name="Google Shape;494;p35"/>
          <p:cNvPicPr preferRelativeResize="0"/>
          <p:nvPr/>
        </p:nvPicPr>
        <p:blipFill rotWithShape="1">
          <a:blip r:embed="rId3">
            <a:alphaModFix/>
          </a:blip>
          <a:srcRect/>
          <a:stretch/>
        </p:blipFill>
        <p:spPr>
          <a:xfrm>
            <a:off x="680653" y="1502350"/>
            <a:ext cx="4570220" cy="4115809"/>
          </a:xfrm>
          <a:prstGeom prst="rect">
            <a:avLst/>
          </a:prstGeom>
          <a:noFill/>
          <a:ln>
            <a:noFill/>
          </a:ln>
        </p:spPr>
      </p:pic>
      <p:sp>
        <p:nvSpPr>
          <p:cNvPr id="495" name="Google Shape;495;p35"/>
          <p:cNvSpPr/>
          <p:nvPr/>
        </p:nvSpPr>
        <p:spPr>
          <a:xfrm>
            <a:off x="914400" y="5914930"/>
            <a:ext cx="360040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3366"/>
                </a:solidFill>
                <a:latin typeface="Calibri"/>
                <a:ea typeface="Calibri"/>
                <a:cs typeface="Calibri"/>
                <a:sym typeface="Calibri"/>
              </a:rPr>
              <a:t>DJI </a:t>
            </a:r>
            <a:r>
              <a:rPr lang="en-US" sz="2800" b="1" dirty="0" err="1">
                <a:solidFill>
                  <a:srgbClr val="003366"/>
                </a:solidFill>
                <a:latin typeface="Calibri"/>
                <a:ea typeface="Calibri"/>
                <a:cs typeface="Calibri"/>
                <a:sym typeface="Calibri"/>
              </a:rPr>
              <a:t>Matrice</a:t>
            </a:r>
            <a:r>
              <a:rPr lang="en-US" sz="2800" b="1" dirty="0">
                <a:solidFill>
                  <a:srgbClr val="003366"/>
                </a:solidFill>
                <a:latin typeface="Calibri"/>
                <a:ea typeface="Calibri"/>
                <a:cs typeface="Calibri"/>
                <a:sym typeface="Calibri"/>
              </a:rPr>
              <a:t> 300 </a:t>
            </a:r>
            <a:r>
              <a:rPr lang="en-US" sz="2800" b="1" dirty="0" err="1">
                <a:solidFill>
                  <a:srgbClr val="003366"/>
                </a:solidFill>
                <a:latin typeface="Calibri"/>
                <a:ea typeface="Calibri"/>
                <a:cs typeface="Calibri"/>
                <a:sym typeface="Calibri"/>
              </a:rPr>
              <a:t>rtk</a:t>
            </a:r>
            <a:r>
              <a:rPr lang="en-US" sz="2800" b="1" dirty="0">
                <a:solidFill>
                  <a:srgbClr val="003366"/>
                </a:solidFill>
                <a:latin typeface="Calibri"/>
                <a:ea typeface="Calibri"/>
                <a:cs typeface="Calibri"/>
                <a:sym typeface="Calibri"/>
              </a:rPr>
              <a:t> </a:t>
            </a:r>
            <a:endParaRPr sz="2800" b="1" dirty="0">
              <a:solidFill>
                <a:srgbClr val="003366"/>
              </a:solidFill>
              <a:latin typeface="Calibri"/>
              <a:ea typeface="Calibri"/>
              <a:cs typeface="Calibri"/>
              <a:sym typeface="Calibri"/>
            </a:endParaRPr>
          </a:p>
        </p:txBody>
      </p:sp>
      <p:sp>
        <p:nvSpPr>
          <p:cNvPr id="496" name="Google Shape;496;p35"/>
          <p:cNvSpPr txBox="1"/>
          <p:nvPr/>
        </p:nvSpPr>
        <p:spPr>
          <a:xfrm>
            <a:off x="5486400" y="1205989"/>
            <a:ext cx="6400800" cy="489360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Tx/>
              <a:buSzPts val="2000"/>
              <a:buFont typeface="Wingdings" pitchFamily="2" charset="2"/>
              <a:buChar char="§"/>
            </a:pPr>
            <a:r>
              <a:rPr lang="en-US" sz="2400" dirty="0">
                <a:solidFill>
                  <a:srgbClr val="080808"/>
                </a:solidFill>
                <a:latin typeface="Nunito" charset="0"/>
                <a:ea typeface="Calibri"/>
                <a:cs typeface="Calibri"/>
                <a:sym typeface="Calibri"/>
              </a:rPr>
              <a:t>The </a:t>
            </a:r>
            <a:r>
              <a:rPr lang="en-US" sz="2400" b="1" dirty="0" err="1">
                <a:solidFill>
                  <a:srgbClr val="080808"/>
                </a:solidFill>
                <a:latin typeface="Nunito" charset="0"/>
                <a:ea typeface="Calibri"/>
                <a:cs typeface="Calibri"/>
                <a:sym typeface="Calibri"/>
              </a:rPr>
              <a:t>Matrice</a:t>
            </a:r>
            <a:r>
              <a:rPr lang="en-US" sz="2400" b="1" dirty="0">
                <a:solidFill>
                  <a:srgbClr val="080808"/>
                </a:solidFill>
                <a:latin typeface="Nunito" charset="0"/>
                <a:ea typeface="Calibri"/>
                <a:cs typeface="Calibri"/>
                <a:sym typeface="Calibri"/>
              </a:rPr>
              <a:t> 300 RTK</a:t>
            </a:r>
            <a:r>
              <a:rPr lang="en-US" sz="2400" dirty="0">
                <a:solidFill>
                  <a:srgbClr val="080808"/>
                </a:solidFill>
                <a:latin typeface="Nunito" charset="0"/>
                <a:ea typeface="Calibri"/>
                <a:cs typeface="Calibri"/>
                <a:sym typeface="Calibri"/>
              </a:rPr>
              <a:t> sets a new standard for industrial drones by combining </a:t>
            </a:r>
            <a:r>
              <a:rPr lang="en-US" sz="2400" dirty="0">
                <a:solidFill>
                  <a:srgbClr val="CC3300"/>
                </a:solidFill>
                <a:latin typeface="Nunito" charset="0"/>
                <a:ea typeface="Calibri"/>
                <a:cs typeface="Calibri"/>
                <a:sym typeface="Calibri"/>
              </a:rPr>
              <a:t>intelligence with high-performance </a:t>
            </a:r>
            <a:r>
              <a:rPr lang="en-US" sz="2400" dirty="0">
                <a:solidFill>
                  <a:srgbClr val="080808"/>
                </a:solidFill>
                <a:latin typeface="Nunito" charset="0"/>
                <a:ea typeface="Calibri"/>
                <a:cs typeface="Calibri"/>
                <a:sym typeface="Calibri"/>
              </a:rPr>
              <a:t>and unrivaled reliability.</a:t>
            </a:r>
          </a:p>
          <a:p>
            <a:pPr marL="342900" marR="0" lvl="0" indent="-342900" algn="l" rtl="0">
              <a:spcBef>
                <a:spcPts val="0"/>
              </a:spcBef>
              <a:spcAft>
                <a:spcPts val="0"/>
              </a:spcAft>
              <a:buClrTx/>
              <a:buSzPts val="2000"/>
              <a:buFont typeface="Wingdings" pitchFamily="2" charset="2"/>
              <a:buChar char="§"/>
            </a:pPr>
            <a:endParaRPr sz="2400" dirty="0">
              <a:solidFill>
                <a:srgbClr val="080808"/>
              </a:solidFill>
              <a:latin typeface="Nunito" charset="0"/>
            </a:endParaRPr>
          </a:p>
          <a:p>
            <a:pPr marL="342900" marR="0" lvl="0" indent="-342900" algn="l" rtl="0">
              <a:spcBef>
                <a:spcPts val="0"/>
              </a:spcBef>
              <a:spcAft>
                <a:spcPts val="0"/>
              </a:spcAft>
              <a:buClrTx/>
              <a:buSzPts val="2000"/>
              <a:buFont typeface="Wingdings" pitchFamily="2" charset="2"/>
              <a:buChar char="§"/>
            </a:pPr>
            <a:r>
              <a:rPr lang="en-US" sz="2400" dirty="0">
                <a:solidFill>
                  <a:srgbClr val="080808"/>
                </a:solidFill>
                <a:latin typeface="Nunito" charset="0"/>
                <a:ea typeface="Calibri"/>
                <a:cs typeface="Calibri"/>
                <a:sym typeface="Calibri"/>
              </a:rPr>
              <a:t>55 min Max Flight Time</a:t>
            </a:r>
          </a:p>
          <a:p>
            <a:pPr marL="342900" marR="0" lvl="0" indent="-342900" algn="l" rtl="0">
              <a:spcBef>
                <a:spcPts val="0"/>
              </a:spcBef>
              <a:spcAft>
                <a:spcPts val="0"/>
              </a:spcAft>
              <a:buClrTx/>
              <a:buSzPts val="2000"/>
              <a:buFont typeface="Wingdings" pitchFamily="2" charset="2"/>
              <a:buChar char="§"/>
            </a:pPr>
            <a:endParaRPr sz="2400" dirty="0">
              <a:solidFill>
                <a:srgbClr val="080808"/>
              </a:solidFill>
              <a:latin typeface="Nunito" charset="0"/>
            </a:endParaRPr>
          </a:p>
          <a:p>
            <a:pPr marL="342900" marR="0" lvl="0" indent="-342900" algn="l" rtl="0">
              <a:spcBef>
                <a:spcPts val="0"/>
              </a:spcBef>
              <a:spcAft>
                <a:spcPts val="0"/>
              </a:spcAft>
              <a:buClrTx/>
              <a:buSzPts val="2000"/>
              <a:buFont typeface="Wingdings" pitchFamily="2" charset="2"/>
              <a:buChar char="§"/>
            </a:pPr>
            <a:r>
              <a:rPr lang="en-US" sz="2400" dirty="0">
                <a:solidFill>
                  <a:srgbClr val="080808"/>
                </a:solidFill>
                <a:latin typeface="Nunito" charset="0"/>
                <a:ea typeface="Calibri"/>
                <a:cs typeface="Calibri"/>
                <a:sym typeface="Calibri"/>
              </a:rPr>
              <a:t>15km 1080p map transmission</a:t>
            </a:r>
          </a:p>
          <a:p>
            <a:pPr marL="342900" marR="0" lvl="0" indent="-342900" algn="l" rtl="0">
              <a:spcBef>
                <a:spcPts val="0"/>
              </a:spcBef>
              <a:spcAft>
                <a:spcPts val="0"/>
              </a:spcAft>
              <a:buClrTx/>
              <a:buSzPts val="2000"/>
              <a:buFont typeface="Wingdings" pitchFamily="2" charset="2"/>
              <a:buChar char="§"/>
            </a:pPr>
            <a:endParaRPr sz="2400" dirty="0">
              <a:solidFill>
                <a:srgbClr val="080808"/>
              </a:solidFill>
              <a:latin typeface="Nunito" charset="0"/>
            </a:endParaRPr>
          </a:p>
          <a:p>
            <a:pPr marL="342900" marR="0" lvl="0" indent="-342900" algn="l" rtl="0">
              <a:spcBef>
                <a:spcPts val="0"/>
              </a:spcBef>
              <a:spcAft>
                <a:spcPts val="0"/>
              </a:spcAft>
              <a:buClrTx/>
              <a:buSzPts val="2000"/>
              <a:buFont typeface="Wingdings" pitchFamily="2" charset="2"/>
              <a:buChar char="§"/>
            </a:pPr>
            <a:r>
              <a:rPr lang="en-US" sz="2400" dirty="0">
                <a:solidFill>
                  <a:srgbClr val="080808"/>
                </a:solidFill>
                <a:latin typeface="Nunito" charset="0"/>
                <a:ea typeface="Calibri"/>
                <a:cs typeface="Calibri"/>
                <a:sym typeface="Calibri"/>
              </a:rPr>
              <a:t>6 Directional Sensing and Positioning </a:t>
            </a:r>
          </a:p>
          <a:p>
            <a:pPr marL="342900" marR="0" lvl="0" indent="-342900" algn="l" rtl="0">
              <a:spcBef>
                <a:spcPts val="0"/>
              </a:spcBef>
              <a:spcAft>
                <a:spcPts val="0"/>
              </a:spcAft>
              <a:buClrTx/>
              <a:buSzPts val="2000"/>
              <a:buFont typeface="Wingdings" pitchFamily="2" charset="2"/>
              <a:buChar char="§"/>
            </a:pPr>
            <a:endParaRPr sz="2400" dirty="0">
              <a:solidFill>
                <a:srgbClr val="080808"/>
              </a:solidFill>
              <a:latin typeface="Nunito" charset="0"/>
              <a:ea typeface="Calibri"/>
              <a:cs typeface="Calibri"/>
              <a:sym typeface="Calibri"/>
            </a:endParaRPr>
          </a:p>
          <a:p>
            <a:pPr marL="342900" marR="0" lvl="0" indent="-342900" algn="l" rtl="0">
              <a:spcBef>
                <a:spcPts val="0"/>
              </a:spcBef>
              <a:spcAft>
                <a:spcPts val="0"/>
              </a:spcAft>
              <a:buClrTx/>
              <a:buFont typeface="Wingdings" pitchFamily="2" charset="2"/>
              <a:buChar char="§"/>
            </a:pPr>
            <a:r>
              <a:rPr lang="en-US" sz="2400" dirty="0">
                <a:solidFill>
                  <a:srgbClr val="080808"/>
                </a:solidFill>
                <a:latin typeface="Nunito" charset="0"/>
                <a:ea typeface="Calibri"/>
                <a:cs typeface="Calibri"/>
                <a:sym typeface="Calibri"/>
              </a:rPr>
              <a:t>  -20°C to 50°C operating temperature</a:t>
            </a:r>
            <a:endParaRPr sz="2400" dirty="0">
              <a:solidFill>
                <a:srgbClr val="080808"/>
              </a:solidFill>
              <a:latin typeface="Nunito" charset="0"/>
            </a:endParaRPr>
          </a:p>
          <a:p>
            <a:pPr marL="342900" marR="0" lvl="0" indent="-190500" algn="l"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3224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5"/>
          <p:cNvSpPr txBox="1"/>
          <p:nvPr/>
        </p:nvSpPr>
        <p:spPr>
          <a:xfrm>
            <a:off x="3782291" y="304800"/>
            <a:ext cx="574270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80808"/>
                </a:solidFill>
                <a:latin typeface="Maven Pro" charset="0"/>
                <a:ea typeface="Calibri"/>
                <a:cs typeface="Calibri"/>
                <a:sym typeface="Calibri"/>
              </a:rPr>
              <a:t>Preferred Drone</a:t>
            </a:r>
            <a:endParaRPr sz="4400" b="1" dirty="0">
              <a:solidFill>
                <a:srgbClr val="080808"/>
              </a:solidFill>
              <a:latin typeface="Maven Pro" charset="0"/>
              <a:ea typeface="Calibri"/>
              <a:cs typeface="Calibri"/>
              <a:sym typeface="Calibri"/>
            </a:endParaRPr>
          </a:p>
        </p:txBody>
      </p:sp>
      <p:pic>
        <p:nvPicPr>
          <p:cNvPr id="494" name="Google Shape;494;p35"/>
          <p:cNvPicPr preferRelativeResize="0"/>
          <p:nvPr/>
        </p:nvPicPr>
        <p:blipFill rotWithShape="1">
          <a:blip r:embed="rId3">
            <a:alphaModFix/>
          </a:blip>
          <a:srcRect/>
          <a:stretch/>
        </p:blipFill>
        <p:spPr>
          <a:xfrm>
            <a:off x="680653" y="1502350"/>
            <a:ext cx="4570220" cy="4115809"/>
          </a:xfrm>
          <a:prstGeom prst="rect">
            <a:avLst/>
          </a:prstGeom>
          <a:noFill/>
          <a:ln>
            <a:noFill/>
          </a:ln>
        </p:spPr>
      </p:pic>
      <p:sp>
        <p:nvSpPr>
          <p:cNvPr id="495" name="Google Shape;495;p35"/>
          <p:cNvSpPr/>
          <p:nvPr/>
        </p:nvSpPr>
        <p:spPr>
          <a:xfrm>
            <a:off x="914400" y="5914930"/>
            <a:ext cx="360040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3366"/>
                </a:solidFill>
                <a:latin typeface="Calibri"/>
                <a:ea typeface="Calibri"/>
                <a:cs typeface="Calibri"/>
                <a:sym typeface="Calibri"/>
              </a:rPr>
              <a:t>DJI </a:t>
            </a:r>
            <a:r>
              <a:rPr lang="en-US" sz="2800" b="1" dirty="0" err="1">
                <a:solidFill>
                  <a:srgbClr val="003366"/>
                </a:solidFill>
                <a:latin typeface="Calibri"/>
                <a:ea typeface="Calibri"/>
                <a:cs typeface="Calibri"/>
                <a:sym typeface="Calibri"/>
              </a:rPr>
              <a:t>Matrice</a:t>
            </a:r>
            <a:r>
              <a:rPr lang="en-US" sz="2800" b="1" dirty="0">
                <a:solidFill>
                  <a:srgbClr val="003366"/>
                </a:solidFill>
                <a:latin typeface="Calibri"/>
                <a:ea typeface="Calibri"/>
                <a:cs typeface="Calibri"/>
                <a:sym typeface="Calibri"/>
              </a:rPr>
              <a:t> 300 </a:t>
            </a:r>
            <a:r>
              <a:rPr lang="en-US" sz="2800" b="1" dirty="0" err="1">
                <a:solidFill>
                  <a:srgbClr val="003366"/>
                </a:solidFill>
                <a:latin typeface="Calibri"/>
                <a:ea typeface="Calibri"/>
                <a:cs typeface="Calibri"/>
                <a:sym typeface="Calibri"/>
              </a:rPr>
              <a:t>rtk</a:t>
            </a:r>
            <a:r>
              <a:rPr lang="en-US" sz="2800" b="1" dirty="0">
                <a:solidFill>
                  <a:srgbClr val="003366"/>
                </a:solidFill>
                <a:latin typeface="Calibri"/>
                <a:ea typeface="Calibri"/>
                <a:cs typeface="Calibri"/>
                <a:sym typeface="Calibri"/>
              </a:rPr>
              <a:t> </a:t>
            </a:r>
            <a:endParaRPr sz="2800" b="1" dirty="0">
              <a:solidFill>
                <a:srgbClr val="003366"/>
              </a:solidFill>
              <a:latin typeface="Calibri"/>
              <a:ea typeface="Calibri"/>
              <a:cs typeface="Calibri"/>
              <a:sym typeface="Calibri"/>
            </a:endParaRPr>
          </a:p>
        </p:txBody>
      </p:sp>
      <p:sp>
        <p:nvSpPr>
          <p:cNvPr id="496" name="Google Shape;496;p35"/>
          <p:cNvSpPr txBox="1"/>
          <p:nvPr/>
        </p:nvSpPr>
        <p:spPr>
          <a:xfrm>
            <a:off x="5486400" y="1205989"/>
            <a:ext cx="6400800" cy="489360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Tx/>
              <a:buSzPts val="2000"/>
              <a:buFont typeface="Wingdings" pitchFamily="2" charset="2"/>
              <a:buChar char="§"/>
            </a:pPr>
            <a:r>
              <a:rPr lang="en-US" sz="2400" dirty="0">
                <a:solidFill>
                  <a:srgbClr val="080808"/>
                </a:solidFill>
                <a:latin typeface="Nunito" charset="0"/>
                <a:ea typeface="Calibri"/>
                <a:cs typeface="Calibri"/>
                <a:sym typeface="Calibri"/>
              </a:rPr>
              <a:t>The </a:t>
            </a:r>
            <a:r>
              <a:rPr lang="en-US" sz="2400" b="1" dirty="0" err="1">
                <a:solidFill>
                  <a:srgbClr val="080808"/>
                </a:solidFill>
                <a:latin typeface="Nunito" charset="0"/>
                <a:ea typeface="Calibri"/>
                <a:cs typeface="Calibri"/>
                <a:sym typeface="Calibri"/>
              </a:rPr>
              <a:t>Matrice</a:t>
            </a:r>
            <a:r>
              <a:rPr lang="en-US" sz="2400" b="1" dirty="0">
                <a:solidFill>
                  <a:srgbClr val="080808"/>
                </a:solidFill>
                <a:latin typeface="Nunito" charset="0"/>
                <a:ea typeface="Calibri"/>
                <a:cs typeface="Calibri"/>
                <a:sym typeface="Calibri"/>
              </a:rPr>
              <a:t> 300 RTK</a:t>
            </a:r>
            <a:r>
              <a:rPr lang="en-US" sz="2400" dirty="0">
                <a:solidFill>
                  <a:srgbClr val="080808"/>
                </a:solidFill>
                <a:latin typeface="Nunito" charset="0"/>
                <a:ea typeface="Calibri"/>
                <a:cs typeface="Calibri"/>
                <a:sym typeface="Calibri"/>
              </a:rPr>
              <a:t> sets a new standard for industrial drones by combining </a:t>
            </a:r>
            <a:r>
              <a:rPr lang="en-US" sz="2400" dirty="0">
                <a:solidFill>
                  <a:srgbClr val="CC3300"/>
                </a:solidFill>
                <a:latin typeface="Nunito" charset="0"/>
                <a:ea typeface="Calibri"/>
                <a:cs typeface="Calibri"/>
                <a:sym typeface="Calibri"/>
              </a:rPr>
              <a:t>intelligence with high-performance </a:t>
            </a:r>
            <a:r>
              <a:rPr lang="en-US" sz="2400" dirty="0">
                <a:solidFill>
                  <a:srgbClr val="080808"/>
                </a:solidFill>
                <a:latin typeface="Nunito" charset="0"/>
                <a:ea typeface="Calibri"/>
                <a:cs typeface="Calibri"/>
                <a:sym typeface="Calibri"/>
              </a:rPr>
              <a:t>and unrivaled reliability.</a:t>
            </a:r>
          </a:p>
          <a:p>
            <a:pPr marL="342900" marR="0" lvl="0" indent="-342900" algn="l" rtl="0">
              <a:spcBef>
                <a:spcPts val="0"/>
              </a:spcBef>
              <a:spcAft>
                <a:spcPts val="0"/>
              </a:spcAft>
              <a:buClrTx/>
              <a:buSzPts val="2000"/>
              <a:buFont typeface="Wingdings" pitchFamily="2" charset="2"/>
              <a:buChar char="§"/>
            </a:pPr>
            <a:endParaRPr sz="2400" dirty="0">
              <a:solidFill>
                <a:srgbClr val="080808"/>
              </a:solidFill>
              <a:latin typeface="Nunito" charset="0"/>
            </a:endParaRPr>
          </a:p>
          <a:p>
            <a:pPr marL="342900" marR="0" lvl="0" indent="-342900" algn="l" rtl="0">
              <a:spcBef>
                <a:spcPts val="0"/>
              </a:spcBef>
              <a:spcAft>
                <a:spcPts val="0"/>
              </a:spcAft>
              <a:buClrTx/>
              <a:buSzPts val="2000"/>
              <a:buFont typeface="Wingdings" pitchFamily="2" charset="2"/>
              <a:buChar char="§"/>
            </a:pPr>
            <a:r>
              <a:rPr lang="en-US" sz="2400" dirty="0">
                <a:solidFill>
                  <a:srgbClr val="080808"/>
                </a:solidFill>
                <a:latin typeface="Nunito" charset="0"/>
                <a:ea typeface="Calibri"/>
                <a:cs typeface="Calibri"/>
                <a:sym typeface="Calibri"/>
              </a:rPr>
              <a:t>55 min Max Flight Time</a:t>
            </a:r>
          </a:p>
          <a:p>
            <a:pPr marL="342900" marR="0" lvl="0" indent="-342900" algn="l" rtl="0">
              <a:spcBef>
                <a:spcPts val="0"/>
              </a:spcBef>
              <a:spcAft>
                <a:spcPts val="0"/>
              </a:spcAft>
              <a:buClrTx/>
              <a:buSzPts val="2000"/>
              <a:buFont typeface="Wingdings" pitchFamily="2" charset="2"/>
              <a:buChar char="§"/>
            </a:pPr>
            <a:endParaRPr sz="2400" dirty="0">
              <a:solidFill>
                <a:srgbClr val="080808"/>
              </a:solidFill>
              <a:latin typeface="Nunito" charset="0"/>
            </a:endParaRPr>
          </a:p>
          <a:p>
            <a:pPr marL="342900" marR="0" lvl="0" indent="-342900" algn="l" rtl="0">
              <a:spcBef>
                <a:spcPts val="0"/>
              </a:spcBef>
              <a:spcAft>
                <a:spcPts val="0"/>
              </a:spcAft>
              <a:buClrTx/>
              <a:buSzPts val="2000"/>
              <a:buFont typeface="Wingdings" pitchFamily="2" charset="2"/>
              <a:buChar char="§"/>
            </a:pPr>
            <a:r>
              <a:rPr lang="en-US" sz="2400" dirty="0">
                <a:solidFill>
                  <a:srgbClr val="080808"/>
                </a:solidFill>
                <a:latin typeface="Nunito" charset="0"/>
                <a:ea typeface="Calibri"/>
                <a:cs typeface="Calibri"/>
                <a:sym typeface="Calibri"/>
              </a:rPr>
              <a:t>15km 1080p map transmission</a:t>
            </a:r>
          </a:p>
          <a:p>
            <a:pPr marL="342900" marR="0" lvl="0" indent="-342900" algn="l" rtl="0">
              <a:spcBef>
                <a:spcPts val="0"/>
              </a:spcBef>
              <a:spcAft>
                <a:spcPts val="0"/>
              </a:spcAft>
              <a:buClrTx/>
              <a:buSzPts val="2000"/>
              <a:buFont typeface="Wingdings" pitchFamily="2" charset="2"/>
              <a:buChar char="§"/>
            </a:pPr>
            <a:endParaRPr sz="2400" dirty="0">
              <a:solidFill>
                <a:srgbClr val="080808"/>
              </a:solidFill>
              <a:latin typeface="Nunito" charset="0"/>
            </a:endParaRPr>
          </a:p>
          <a:p>
            <a:pPr marL="342900" marR="0" lvl="0" indent="-342900" algn="l" rtl="0">
              <a:spcBef>
                <a:spcPts val="0"/>
              </a:spcBef>
              <a:spcAft>
                <a:spcPts val="0"/>
              </a:spcAft>
              <a:buClrTx/>
              <a:buSzPts val="2000"/>
              <a:buFont typeface="Wingdings" pitchFamily="2" charset="2"/>
              <a:buChar char="§"/>
            </a:pPr>
            <a:r>
              <a:rPr lang="en-US" sz="2400" dirty="0">
                <a:solidFill>
                  <a:srgbClr val="080808"/>
                </a:solidFill>
                <a:latin typeface="Nunito" charset="0"/>
                <a:ea typeface="Calibri"/>
                <a:cs typeface="Calibri"/>
                <a:sym typeface="Calibri"/>
              </a:rPr>
              <a:t>6 Directional Sensing and Positioning </a:t>
            </a:r>
          </a:p>
          <a:p>
            <a:pPr marL="342900" marR="0" lvl="0" indent="-342900" algn="l" rtl="0">
              <a:spcBef>
                <a:spcPts val="0"/>
              </a:spcBef>
              <a:spcAft>
                <a:spcPts val="0"/>
              </a:spcAft>
              <a:buClrTx/>
              <a:buSzPts val="2000"/>
              <a:buFont typeface="Wingdings" pitchFamily="2" charset="2"/>
              <a:buChar char="§"/>
            </a:pPr>
            <a:endParaRPr sz="2400" dirty="0">
              <a:solidFill>
                <a:srgbClr val="080808"/>
              </a:solidFill>
              <a:latin typeface="Nunito" charset="0"/>
              <a:ea typeface="Calibri"/>
              <a:cs typeface="Calibri"/>
              <a:sym typeface="Calibri"/>
            </a:endParaRPr>
          </a:p>
          <a:p>
            <a:pPr marL="342900" marR="0" lvl="0" indent="-342900" algn="l" rtl="0">
              <a:spcBef>
                <a:spcPts val="0"/>
              </a:spcBef>
              <a:spcAft>
                <a:spcPts val="0"/>
              </a:spcAft>
              <a:buClrTx/>
              <a:buFont typeface="Wingdings" pitchFamily="2" charset="2"/>
              <a:buChar char="§"/>
            </a:pPr>
            <a:r>
              <a:rPr lang="en-US" sz="2400" dirty="0">
                <a:solidFill>
                  <a:srgbClr val="080808"/>
                </a:solidFill>
                <a:latin typeface="Nunito" charset="0"/>
                <a:ea typeface="Calibri"/>
                <a:cs typeface="Calibri"/>
                <a:sym typeface="Calibri"/>
              </a:rPr>
              <a:t>  -20°C to 50°C operating temperature</a:t>
            </a:r>
            <a:endParaRPr sz="2400" dirty="0">
              <a:solidFill>
                <a:srgbClr val="080808"/>
              </a:solidFill>
              <a:latin typeface="Nunito" charset="0"/>
            </a:endParaRPr>
          </a:p>
          <a:p>
            <a:pPr marL="342900" marR="0" lvl="0" indent="-190500" algn="l"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63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9"/>
        <p:cNvGrpSpPr/>
        <p:nvPr/>
      </p:nvGrpSpPr>
      <p:grpSpPr>
        <a:xfrm>
          <a:off x="0" y="0"/>
          <a:ext cx="0" cy="0"/>
          <a:chOff x="0" y="0"/>
          <a:chExt cx="0" cy="0"/>
        </a:xfrm>
      </p:grpSpPr>
      <p:sp>
        <p:nvSpPr>
          <p:cNvPr id="310" name="Google Shape;310;p20"/>
          <p:cNvSpPr txBox="1">
            <a:spLocks noGrp="1"/>
          </p:cNvSpPr>
          <p:nvPr>
            <p:ph type="title"/>
          </p:nvPr>
        </p:nvSpPr>
        <p:spPr/>
        <p:txBody>
          <a:bodyPr/>
          <a:lstStyle/>
          <a:p>
            <a:pPr lvl="0"/>
            <a:r>
              <a:rPr lang="en-US" dirty="0"/>
              <a:t>Motivation</a:t>
            </a:r>
          </a:p>
        </p:txBody>
      </p:sp>
      <p:sp>
        <p:nvSpPr>
          <p:cNvPr id="311" name="Google Shape;311;p20"/>
          <p:cNvSpPr txBox="1">
            <a:spLocks noGrp="1"/>
          </p:cNvSpPr>
          <p:nvPr>
            <p:ph type="body" idx="1"/>
          </p:nvPr>
        </p:nvSpPr>
        <p:spPr>
          <a:xfrm>
            <a:off x="1219200" y="1600200"/>
            <a:ext cx="9601200" cy="4572000"/>
          </a:xfrm>
        </p:spPr>
        <p:txBody>
          <a:bodyPr>
            <a:noAutofit/>
          </a:bodyPr>
          <a:lstStyle/>
          <a:p>
            <a:pPr lvl="0" algn="just"/>
            <a:r>
              <a:rPr lang="en-US" sz="2400" dirty="0">
                <a:solidFill>
                  <a:srgbClr val="080808"/>
                </a:solidFill>
              </a:rPr>
              <a:t>To get decisive success in battlefield practice in peace time is very crucial.</a:t>
            </a:r>
          </a:p>
          <a:p>
            <a:pPr lvl="0" algn="just"/>
            <a:endParaRPr lang="en-US" sz="2400" dirty="0">
              <a:solidFill>
                <a:srgbClr val="080808"/>
              </a:solidFill>
            </a:endParaRPr>
          </a:p>
          <a:p>
            <a:pPr lvl="0" algn="just"/>
            <a:r>
              <a:rPr lang="en-US" sz="2400" dirty="0">
                <a:solidFill>
                  <a:srgbClr val="080808"/>
                </a:solidFill>
              </a:rPr>
              <a:t>Present practice system  is manual. </a:t>
            </a:r>
          </a:p>
          <a:p>
            <a:pPr lvl="0" algn="just"/>
            <a:endParaRPr lang="en-US" sz="2400" dirty="0">
              <a:solidFill>
                <a:srgbClr val="080808"/>
              </a:solidFill>
            </a:endParaRPr>
          </a:p>
          <a:p>
            <a:pPr lvl="0" algn="just"/>
            <a:r>
              <a:rPr lang="en-US" sz="2400" dirty="0">
                <a:solidFill>
                  <a:srgbClr val="080808"/>
                </a:solidFill>
              </a:rPr>
              <a:t>With high error margin and also time consuming</a:t>
            </a:r>
          </a:p>
          <a:p>
            <a:pPr lvl="0" algn="just"/>
            <a:endParaRPr lang="en-US" sz="2400" dirty="0">
              <a:solidFill>
                <a:srgbClr val="080808"/>
              </a:solidFill>
            </a:endParaRPr>
          </a:p>
          <a:p>
            <a:pPr lvl="0" algn="just"/>
            <a:r>
              <a:rPr lang="en-US" sz="2400" dirty="0">
                <a:solidFill>
                  <a:srgbClr val="080808"/>
                </a:solidFill>
              </a:rPr>
              <a:t>Automate the system will eliminate  shortcomings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9"/>
          <p:cNvSpPr txBox="1">
            <a:spLocks noGrp="1"/>
          </p:cNvSpPr>
          <p:nvPr>
            <p:ph type="title"/>
          </p:nvPr>
        </p:nvSpPr>
        <p:spPr/>
        <p:txBody>
          <a:bodyPr/>
          <a:lstStyle/>
          <a:p>
            <a:pPr lvl="0"/>
            <a:r>
              <a:rPr lang="en-US" dirty="0"/>
              <a:t>Progress So Far</a:t>
            </a:r>
          </a:p>
        </p:txBody>
      </p:sp>
      <p:sp>
        <p:nvSpPr>
          <p:cNvPr id="305" name="Google Shape;305;p19"/>
          <p:cNvSpPr txBox="1">
            <a:spLocks noGrp="1"/>
          </p:cNvSpPr>
          <p:nvPr>
            <p:ph type="body" idx="1"/>
          </p:nvPr>
        </p:nvSpPr>
        <p:spPr>
          <a:xfrm>
            <a:off x="1299269" y="1828800"/>
            <a:ext cx="9601200" cy="4038600"/>
          </a:xfrm>
        </p:spPr>
        <p:txBody>
          <a:bodyPr>
            <a:noAutofit/>
          </a:bodyPr>
          <a:lstStyle/>
          <a:p>
            <a:pPr lvl="0" algn="just"/>
            <a:r>
              <a:rPr lang="en-US" sz="2400" dirty="0">
                <a:solidFill>
                  <a:schemeClr val="bg2">
                    <a:lumMod val="50000"/>
                  </a:schemeClr>
                </a:solidFill>
              </a:rPr>
              <a:t>Understanding the system (Analysis)</a:t>
            </a:r>
          </a:p>
          <a:p>
            <a:pPr lvl="0" algn="just"/>
            <a:r>
              <a:rPr lang="en-US" sz="2400" dirty="0">
                <a:solidFill>
                  <a:schemeClr val="bg2">
                    <a:lumMod val="50000"/>
                  </a:schemeClr>
                </a:solidFill>
              </a:rPr>
              <a:t>System planning </a:t>
            </a:r>
          </a:p>
          <a:p>
            <a:pPr lvl="0" algn="just"/>
            <a:r>
              <a:rPr lang="en-US" sz="2400" dirty="0">
                <a:solidFill>
                  <a:schemeClr val="bg2">
                    <a:lumMod val="50000"/>
                  </a:schemeClr>
                </a:solidFill>
              </a:rPr>
              <a:t>Methodology ( Initial Design)</a:t>
            </a:r>
          </a:p>
          <a:p>
            <a:pPr lvl="0" algn="just"/>
            <a:r>
              <a:rPr lang="en-US" sz="2400" dirty="0">
                <a:solidFill>
                  <a:schemeClr val="bg2">
                    <a:lumMod val="50000"/>
                  </a:schemeClr>
                </a:solidFill>
              </a:rPr>
              <a:t>Prototype Implementation is on progress</a:t>
            </a:r>
          </a:p>
          <a:p>
            <a:pPr lvl="0" algn="just"/>
            <a:endParaRPr lang="en-US" sz="2400" dirty="0">
              <a:solidFill>
                <a:schemeClr val="bg2">
                  <a:lumMod val="50000"/>
                </a:schemeClr>
              </a:solidFill>
            </a:endParaRPr>
          </a:p>
        </p:txBody>
      </p:sp>
    </p:spTree>
    <p:extLst>
      <p:ext uri="{BB962C8B-B14F-4D97-AF65-F5344CB8AC3E}">
        <p14:creationId xmlns:p14="http://schemas.microsoft.com/office/powerpoint/2010/main" val="4042451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6"/>
        <p:cNvGrpSpPr/>
        <p:nvPr/>
      </p:nvGrpSpPr>
      <p:grpSpPr>
        <a:xfrm>
          <a:off x="0" y="0"/>
          <a:ext cx="0" cy="0"/>
          <a:chOff x="0" y="0"/>
          <a:chExt cx="0" cy="0"/>
        </a:xfrm>
      </p:grpSpPr>
      <p:sp>
        <p:nvSpPr>
          <p:cNvPr id="687" name="Google Shape;687;p55"/>
          <p:cNvSpPr txBox="1"/>
          <p:nvPr/>
        </p:nvSpPr>
        <p:spPr>
          <a:xfrm>
            <a:off x="914400" y="2133600"/>
            <a:ext cx="10757700" cy="2160498"/>
          </a:xfrm>
          <a:prstGeom prst="rect">
            <a:avLst/>
          </a:prstGeom>
          <a:noFill/>
          <a:ln>
            <a:noFill/>
          </a:ln>
        </p:spPr>
        <p:txBody>
          <a:bodyPr spcFirstLastPara="1" wrap="square" lIns="91425" tIns="91425" rIns="91425" bIns="91425" anchor="t" anchorCtr="0">
            <a:spAutoFit/>
          </a:bodyPr>
          <a:lstStyle/>
          <a:p>
            <a:pPr marL="0" lvl="0" indent="0" algn="just" rtl="0">
              <a:lnSpc>
                <a:spcPct val="107000"/>
              </a:lnSpc>
              <a:spcBef>
                <a:spcPts val="0"/>
              </a:spcBef>
              <a:spcAft>
                <a:spcPts val="0"/>
              </a:spcAft>
              <a:buNone/>
            </a:pPr>
            <a:r>
              <a:rPr lang="en-US" sz="2400" dirty="0">
                <a:latin typeface="Nunito" charset="0"/>
                <a:ea typeface="Calibri"/>
                <a:cs typeface="Calibri"/>
                <a:sym typeface="Calibri"/>
              </a:rPr>
              <a:t>To investigate the possibility of a UAV Based artillery fire guidance system will address present systems limitations and open up further research in shell detection and tracking.  </a:t>
            </a:r>
          </a:p>
          <a:p>
            <a:pPr marL="0" lvl="0" indent="0" algn="just" rtl="0">
              <a:lnSpc>
                <a:spcPct val="107000"/>
              </a:lnSpc>
              <a:spcBef>
                <a:spcPts val="0"/>
              </a:spcBef>
              <a:spcAft>
                <a:spcPts val="0"/>
              </a:spcAft>
              <a:buNone/>
            </a:pPr>
            <a:endParaRPr lang="en-US" sz="2400" dirty="0">
              <a:latin typeface="Nunito" charset="0"/>
              <a:ea typeface="Calibri"/>
              <a:cs typeface="Calibri"/>
              <a:sym typeface="Calibri"/>
            </a:endParaRPr>
          </a:p>
          <a:p>
            <a:pPr marL="0" lvl="0" indent="0" algn="just" rtl="0">
              <a:lnSpc>
                <a:spcPct val="107000"/>
              </a:lnSpc>
              <a:spcBef>
                <a:spcPts val="0"/>
              </a:spcBef>
              <a:spcAft>
                <a:spcPts val="0"/>
              </a:spcAft>
              <a:buNone/>
            </a:pPr>
            <a:r>
              <a:rPr lang="en-US" sz="2400" dirty="0">
                <a:latin typeface="Nunito" charset="0"/>
                <a:ea typeface="Calibri"/>
                <a:cs typeface="Calibri"/>
                <a:sym typeface="Calibri"/>
              </a:rPr>
              <a:t>Integration of AI in the proposed system  is under consideration.</a:t>
            </a:r>
            <a:endParaRPr sz="2400" dirty="0">
              <a:solidFill>
                <a:srgbClr val="0C0C0C"/>
              </a:solidFill>
              <a:latin typeface="Calibri"/>
              <a:ea typeface="Calibri"/>
              <a:cs typeface="Calibri"/>
              <a:sym typeface="Calibri"/>
            </a:endParaRPr>
          </a:p>
        </p:txBody>
      </p:sp>
      <p:sp>
        <p:nvSpPr>
          <p:cNvPr id="688" name="Google Shape;688;p55"/>
          <p:cNvSpPr txBox="1"/>
          <p:nvPr/>
        </p:nvSpPr>
        <p:spPr>
          <a:xfrm>
            <a:off x="4383741" y="609600"/>
            <a:ext cx="2819400" cy="646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000" b="1" dirty="0">
                <a:latin typeface="Maven Pro" charset="0"/>
                <a:ea typeface="Nunito"/>
                <a:cs typeface="Nunito"/>
                <a:sym typeface="Nunito"/>
              </a:rPr>
              <a:t>CONCLUSION</a:t>
            </a:r>
            <a:endParaRPr sz="3000" b="1" dirty="0">
              <a:latin typeface="Maven Pro" charset="0"/>
              <a:ea typeface="Nunito"/>
              <a:cs typeface="Nunito"/>
              <a:sym typeface="Nunito"/>
            </a:endParaRPr>
          </a:p>
        </p:txBody>
      </p:sp>
      <p:cxnSp>
        <p:nvCxnSpPr>
          <p:cNvPr id="3" name="Straight Connector 2"/>
          <p:cNvCxnSpPr/>
          <p:nvPr/>
        </p:nvCxnSpPr>
        <p:spPr>
          <a:xfrm>
            <a:off x="914400" y="1256100"/>
            <a:ext cx="9906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0"/>
          <p:cNvSpPr txBox="1">
            <a:spLocks noGrp="1"/>
          </p:cNvSpPr>
          <p:nvPr>
            <p:ph type="title"/>
          </p:nvPr>
        </p:nvSpPr>
        <p:spPr/>
        <p:txBody>
          <a:bodyPr>
            <a:normAutofit/>
          </a:bodyPr>
          <a:lstStyle/>
          <a:p>
            <a:pPr lvl="0"/>
            <a:r>
              <a:rPr lang="en-US" dirty="0"/>
              <a:t>Present System</a:t>
            </a:r>
          </a:p>
        </p:txBody>
      </p:sp>
      <p:sp>
        <p:nvSpPr>
          <p:cNvPr id="311" name="Google Shape;311;p20"/>
          <p:cNvSpPr txBox="1">
            <a:spLocks noGrp="1"/>
          </p:cNvSpPr>
          <p:nvPr>
            <p:ph type="body" idx="1"/>
          </p:nvPr>
        </p:nvSpPr>
        <p:spPr>
          <a:xfrm>
            <a:off x="1219200" y="1600200"/>
            <a:ext cx="9601200" cy="4572000"/>
          </a:xfrm>
        </p:spPr>
        <p:txBody>
          <a:bodyPr>
            <a:noAutofit/>
          </a:bodyPr>
          <a:lstStyle/>
          <a:p>
            <a:pPr lvl="0" algn="just"/>
            <a:r>
              <a:rPr lang="en-US" sz="2400" dirty="0">
                <a:solidFill>
                  <a:srgbClr val="080808"/>
                </a:solidFill>
              </a:rPr>
              <a:t>When a shell is fired </a:t>
            </a:r>
            <a:r>
              <a:rPr lang="en-US" sz="2400" dirty="0">
                <a:solidFill>
                  <a:srgbClr val="CC3300"/>
                </a:solidFill>
              </a:rPr>
              <a:t>an observer </a:t>
            </a:r>
            <a:r>
              <a:rPr lang="en-US" sz="2400" dirty="0">
                <a:solidFill>
                  <a:srgbClr val="080808"/>
                </a:solidFill>
              </a:rPr>
              <a:t>who is positioned near to the target area tries to </a:t>
            </a:r>
            <a:r>
              <a:rPr lang="en-US" sz="2400" dirty="0">
                <a:solidFill>
                  <a:srgbClr val="CC3300"/>
                </a:solidFill>
              </a:rPr>
              <a:t>identify the impact points </a:t>
            </a:r>
            <a:r>
              <a:rPr lang="en-US" sz="2400" dirty="0">
                <a:solidFill>
                  <a:srgbClr val="080808"/>
                </a:solidFill>
              </a:rPr>
              <a:t>and sends feedback.</a:t>
            </a:r>
          </a:p>
          <a:p>
            <a:pPr lvl="0" algn="just"/>
            <a:endParaRPr lang="en-US" sz="2400" dirty="0">
              <a:solidFill>
                <a:srgbClr val="080808"/>
              </a:solidFill>
            </a:endParaRPr>
          </a:p>
          <a:p>
            <a:pPr lvl="0" algn="just"/>
            <a:r>
              <a:rPr lang="en-US" sz="2400" dirty="0">
                <a:solidFill>
                  <a:srgbClr val="080808"/>
                </a:solidFill>
              </a:rPr>
              <a:t>In observer’s feedback the </a:t>
            </a:r>
            <a:r>
              <a:rPr lang="en-US" sz="2400" dirty="0">
                <a:solidFill>
                  <a:srgbClr val="CC3300"/>
                </a:solidFill>
              </a:rPr>
              <a:t>approximate position </a:t>
            </a:r>
            <a:r>
              <a:rPr lang="en-US" sz="2400" dirty="0">
                <a:solidFill>
                  <a:srgbClr val="080808"/>
                </a:solidFill>
              </a:rPr>
              <a:t>of the hit is mentioned and if it is a </a:t>
            </a:r>
            <a:r>
              <a:rPr lang="en-US" sz="2400" dirty="0">
                <a:solidFill>
                  <a:srgbClr val="CC3300"/>
                </a:solidFill>
              </a:rPr>
              <a:t>blind shell </a:t>
            </a:r>
            <a:r>
              <a:rPr lang="en-US" sz="2400" dirty="0">
                <a:solidFill>
                  <a:srgbClr val="080808"/>
                </a:solidFill>
              </a:rPr>
              <a:t>the probable location of the shell is </a:t>
            </a:r>
            <a:r>
              <a:rPr lang="en-US" sz="2400" dirty="0">
                <a:solidFill>
                  <a:srgbClr val="CC3300"/>
                </a:solidFill>
              </a:rPr>
              <a:t>referenced for disposing by Engineer’s support</a:t>
            </a:r>
            <a:r>
              <a:rPr lang="en-US" sz="2400" dirty="0">
                <a:solidFill>
                  <a:schemeClr val="tx1"/>
                </a:solidFill>
              </a:rPr>
              <a:t>.</a:t>
            </a:r>
          </a:p>
          <a:p>
            <a:pPr lvl="0" algn="just"/>
            <a:endParaRPr lang="en-US" sz="2400" dirty="0">
              <a:solidFill>
                <a:srgbClr val="080808"/>
              </a:solidFill>
            </a:endParaRPr>
          </a:p>
          <a:p>
            <a:pPr lvl="0" algn="just"/>
            <a:r>
              <a:rPr lang="en-US" sz="2400" dirty="0">
                <a:solidFill>
                  <a:srgbClr val="080808"/>
                </a:solidFill>
              </a:rPr>
              <a:t>According to the feedback, </a:t>
            </a:r>
            <a:r>
              <a:rPr lang="en-US" sz="2400" dirty="0">
                <a:solidFill>
                  <a:srgbClr val="CC3300"/>
                </a:solidFill>
              </a:rPr>
              <a:t>necessary adjustments </a:t>
            </a:r>
            <a:r>
              <a:rPr lang="en-US" sz="2400" dirty="0">
                <a:solidFill>
                  <a:srgbClr val="080808"/>
                </a:solidFill>
              </a:rPr>
              <a:t>are done to bring accurate fire on the target area.</a:t>
            </a:r>
          </a:p>
          <a:p>
            <a:pPr lvl="0" algn="just"/>
            <a:endParaRPr lang="en-US" sz="2400" dirty="0">
              <a:solidFill>
                <a:srgbClr val="080808"/>
              </a:solidFill>
            </a:endParaRPr>
          </a:p>
        </p:txBody>
      </p:sp>
    </p:spTree>
    <p:extLst>
      <p:ext uri="{BB962C8B-B14F-4D97-AF65-F5344CB8AC3E}">
        <p14:creationId xmlns:p14="http://schemas.microsoft.com/office/powerpoint/2010/main" val="387741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22"/>
          <p:cNvPicPr preferRelativeResize="0"/>
          <p:nvPr/>
        </p:nvPicPr>
        <p:blipFill rotWithShape="1">
          <a:blip r:embed="rId3">
            <a:alphaModFix/>
          </a:blip>
          <a:srcRect/>
          <a:stretch/>
        </p:blipFill>
        <p:spPr>
          <a:xfrm>
            <a:off x="533399" y="2938201"/>
            <a:ext cx="2240221" cy="2029013"/>
          </a:xfrm>
          <a:prstGeom prst="rect">
            <a:avLst/>
          </a:prstGeom>
          <a:noFill/>
          <a:ln>
            <a:noFill/>
          </a:ln>
        </p:spPr>
      </p:pic>
      <p:pic>
        <p:nvPicPr>
          <p:cNvPr id="323" name="Google Shape;323;p22"/>
          <p:cNvPicPr preferRelativeResize="0"/>
          <p:nvPr/>
        </p:nvPicPr>
        <p:blipFill rotWithShape="1">
          <a:blip r:embed="rId4">
            <a:alphaModFix/>
          </a:blip>
          <a:srcRect/>
          <a:stretch/>
        </p:blipFill>
        <p:spPr>
          <a:xfrm rot="19585901">
            <a:off x="3020247" y="2296082"/>
            <a:ext cx="893919" cy="655954"/>
          </a:xfrm>
          <a:prstGeom prst="rect">
            <a:avLst/>
          </a:prstGeom>
          <a:noFill/>
          <a:ln>
            <a:noFill/>
          </a:ln>
        </p:spPr>
      </p:pic>
      <p:sp>
        <p:nvSpPr>
          <p:cNvPr id="324" name="Google Shape;324;p22"/>
          <p:cNvSpPr/>
          <p:nvPr/>
        </p:nvSpPr>
        <p:spPr>
          <a:xfrm>
            <a:off x="9999684" y="3810523"/>
            <a:ext cx="1931420" cy="1563044"/>
          </a:xfrm>
          <a:prstGeom prst="ellipse">
            <a:avLst/>
          </a:prstGeom>
          <a:solidFill>
            <a:srgbClr val="C00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b="0" i="0" u="none" strike="noStrike" cap="none">
              <a:solidFill>
                <a:schemeClr val="lt1"/>
              </a:solidFill>
              <a:latin typeface="Calibri"/>
              <a:ea typeface="Calibri"/>
              <a:cs typeface="Calibri"/>
              <a:sym typeface="Calibri"/>
            </a:endParaRPr>
          </a:p>
        </p:txBody>
      </p:sp>
      <p:sp>
        <p:nvSpPr>
          <p:cNvPr id="325" name="Google Shape;325;p22"/>
          <p:cNvSpPr/>
          <p:nvPr/>
        </p:nvSpPr>
        <p:spPr>
          <a:xfrm>
            <a:off x="10573716" y="4036039"/>
            <a:ext cx="522105" cy="853200"/>
          </a:xfrm>
          <a:prstGeom prst="upArrowCallout">
            <a:avLst>
              <a:gd name="adj1" fmla="val 25000"/>
              <a:gd name="adj2" fmla="val 25000"/>
              <a:gd name="adj3" fmla="val 25000"/>
              <a:gd name="adj4" fmla="val 64977"/>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b="0" i="0" u="none" strike="noStrike" cap="none">
              <a:solidFill>
                <a:schemeClr val="lt1"/>
              </a:solidFill>
              <a:latin typeface="Calibri"/>
              <a:ea typeface="Calibri"/>
              <a:cs typeface="Calibri"/>
              <a:sym typeface="Calibri"/>
            </a:endParaRPr>
          </a:p>
        </p:txBody>
      </p:sp>
      <p:pic>
        <p:nvPicPr>
          <p:cNvPr id="326" name="Google Shape;326;p22"/>
          <p:cNvPicPr preferRelativeResize="0"/>
          <p:nvPr/>
        </p:nvPicPr>
        <p:blipFill rotWithShape="1">
          <a:blip r:embed="rId4">
            <a:alphaModFix/>
          </a:blip>
          <a:srcRect/>
          <a:stretch/>
        </p:blipFill>
        <p:spPr>
          <a:xfrm rot="20352851">
            <a:off x="4112622" y="1669222"/>
            <a:ext cx="859543" cy="674147"/>
          </a:xfrm>
          <a:prstGeom prst="rect">
            <a:avLst/>
          </a:prstGeom>
          <a:noFill/>
          <a:ln>
            <a:noFill/>
          </a:ln>
        </p:spPr>
      </p:pic>
      <p:pic>
        <p:nvPicPr>
          <p:cNvPr id="327" name="Google Shape;327;p22"/>
          <p:cNvPicPr preferRelativeResize="0"/>
          <p:nvPr/>
        </p:nvPicPr>
        <p:blipFill rotWithShape="1">
          <a:blip r:embed="rId4">
            <a:alphaModFix/>
          </a:blip>
          <a:srcRect/>
          <a:stretch/>
        </p:blipFill>
        <p:spPr>
          <a:xfrm rot="20910094">
            <a:off x="5488453" y="1249028"/>
            <a:ext cx="893919" cy="655954"/>
          </a:xfrm>
          <a:prstGeom prst="rect">
            <a:avLst/>
          </a:prstGeom>
          <a:noFill/>
          <a:ln>
            <a:noFill/>
          </a:ln>
        </p:spPr>
      </p:pic>
      <p:pic>
        <p:nvPicPr>
          <p:cNvPr id="328" name="Google Shape;328;p22"/>
          <p:cNvPicPr preferRelativeResize="0"/>
          <p:nvPr/>
        </p:nvPicPr>
        <p:blipFill rotWithShape="1">
          <a:blip r:embed="rId4">
            <a:alphaModFix/>
          </a:blip>
          <a:srcRect/>
          <a:stretch/>
        </p:blipFill>
        <p:spPr>
          <a:xfrm rot="193301">
            <a:off x="6782832" y="1301068"/>
            <a:ext cx="893919" cy="655954"/>
          </a:xfrm>
          <a:prstGeom prst="rect">
            <a:avLst/>
          </a:prstGeom>
          <a:noFill/>
          <a:ln>
            <a:noFill/>
          </a:ln>
        </p:spPr>
      </p:pic>
      <p:pic>
        <p:nvPicPr>
          <p:cNvPr id="329" name="Google Shape;329;p22"/>
          <p:cNvPicPr preferRelativeResize="0"/>
          <p:nvPr/>
        </p:nvPicPr>
        <p:blipFill rotWithShape="1">
          <a:blip r:embed="rId4">
            <a:alphaModFix/>
          </a:blip>
          <a:srcRect/>
          <a:stretch/>
        </p:blipFill>
        <p:spPr>
          <a:xfrm rot="1617044">
            <a:off x="8078898" y="1705600"/>
            <a:ext cx="893919" cy="655954"/>
          </a:xfrm>
          <a:prstGeom prst="rect">
            <a:avLst/>
          </a:prstGeom>
          <a:noFill/>
          <a:ln>
            <a:noFill/>
          </a:ln>
        </p:spPr>
      </p:pic>
      <p:pic>
        <p:nvPicPr>
          <p:cNvPr id="330" name="Google Shape;330;p22"/>
          <p:cNvPicPr preferRelativeResize="0"/>
          <p:nvPr/>
        </p:nvPicPr>
        <p:blipFill rotWithShape="1">
          <a:blip r:embed="rId4">
            <a:alphaModFix/>
          </a:blip>
          <a:srcRect/>
          <a:stretch/>
        </p:blipFill>
        <p:spPr>
          <a:xfrm rot="2215210">
            <a:off x="9061085" y="2345848"/>
            <a:ext cx="824221" cy="655954"/>
          </a:xfrm>
          <a:prstGeom prst="rect">
            <a:avLst/>
          </a:prstGeom>
          <a:noFill/>
          <a:ln>
            <a:noFill/>
          </a:ln>
        </p:spPr>
      </p:pic>
      <p:pic>
        <p:nvPicPr>
          <p:cNvPr id="331" name="Google Shape;331;p22"/>
          <p:cNvPicPr preferRelativeResize="0"/>
          <p:nvPr/>
        </p:nvPicPr>
        <p:blipFill rotWithShape="1">
          <a:blip r:embed="rId4">
            <a:alphaModFix/>
          </a:blip>
          <a:srcRect/>
          <a:stretch/>
        </p:blipFill>
        <p:spPr>
          <a:xfrm rot="2503211">
            <a:off x="9919846" y="3036954"/>
            <a:ext cx="746085" cy="655954"/>
          </a:xfrm>
          <a:prstGeom prst="rect">
            <a:avLst/>
          </a:prstGeom>
          <a:noFill/>
          <a:ln>
            <a:noFill/>
          </a:ln>
        </p:spPr>
      </p:pic>
      <p:sp>
        <p:nvSpPr>
          <p:cNvPr id="332" name="Google Shape;332;p22"/>
          <p:cNvSpPr txBox="1"/>
          <p:nvPr/>
        </p:nvSpPr>
        <p:spPr>
          <a:xfrm>
            <a:off x="10392911" y="5406114"/>
            <a:ext cx="1290000" cy="677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0" i="0" u="none" strike="noStrike" cap="none" dirty="0">
                <a:solidFill>
                  <a:srgbClr val="080808"/>
                </a:solidFill>
                <a:latin typeface="Calibri"/>
                <a:ea typeface="Calibri"/>
                <a:cs typeface="Calibri"/>
                <a:sym typeface="Calibri"/>
              </a:rPr>
              <a:t>TARGET OBJECT</a:t>
            </a:r>
            <a:endParaRPr sz="1500" dirty="0">
              <a:solidFill>
                <a:srgbClr val="080808"/>
              </a:solidFill>
            </a:endParaRPr>
          </a:p>
        </p:txBody>
      </p:sp>
      <p:sp>
        <p:nvSpPr>
          <p:cNvPr id="334" name="Google Shape;334;p22"/>
          <p:cNvSpPr/>
          <p:nvPr/>
        </p:nvSpPr>
        <p:spPr>
          <a:xfrm>
            <a:off x="7346728" y="4297594"/>
            <a:ext cx="2345552" cy="550800"/>
          </a:xfrm>
          <a:prstGeom prst="rightArrow">
            <a:avLst>
              <a:gd name="adj1" fmla="val 50000"/>
              <a:gd name="adj2" fmla="val 50000"/>
            </a:avLst>
          </a:prstGeom>
          <a:solidFill>
            <a:schemeClr val="lt1"/>
          </a:solidFill>
          <a:ln w="12700" cap="flat" cmpd="sng">
            <a:solidFill>
              <a:schemeClr val="accent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dk1"/>
              </a:solidFill>
              <a:latin typeface="Calibri"/>
              <a:ea typeface="Calibri"/>
              <a:cs typeface="Calibri"/>
              <a:sym typeface="Calibri"/>
            </a:endParaRPr>
          </a:p>
        </p:txBody>
      </p:sp>
      <p:sp>
        <p:nvSpPr>
          <p:cNvPr id="335" name="Google Shape;335;p22"/>
          <p:cNvSpPr/>
          <p:nvPr/>
        </p:nvSpPr>
        <p:spPr>
          <a:xfrm>
            <a:off x="3566968" y="4267383"/>
            <a:ext cx="2174130" cy="611100"/>
          </a:xfrm>
          <a:prstGeom prst="leftArrow">
            <a:avLst>
              <a:gd name="adj1" fmla="val 50000"/>
              <a:gd name="adj2" fmla="val 50000"/>
            </a:avLst>
          </a:prstGeom>
          <a:solidFill>
            <a:schemeClr val="lt1"/>
          </a:solidFill>
          <a:ln w="12700" cap="flat" cmpd="sng">
            <a:solidFill>
              <a:schemeClr val="accent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dk1"/>
              </a:solidFill>
              <a:latin typeface="Calibri"/>
              <a:ea typeface="Calibri"/>
              <a:cs typeface="Calibri"/>
              <a:sym typeface="Calibri"/>
            </a:endParaRPr>
          </a:p>
        </p:txBody>
      </p:sp>
      <p:sp>
        <p:nvSpPr>
          <p:cNvPr id="336" name="Google Shape;336;p22"/>
          <p:cNvSpPr txBox="1"/>
          <p:nvPr/>
        </p:nvSpPr>
        <p:spPr>
          <a:xfrm>
            <a:off x="5155581" y="5042992"/>
            <a:ext cx="3097457" cy="384680"/>
          </a:xfrm>
          <a:prstGeom prst="rect">
            <a:avLst/>
          </a:prstGeom>
          <a:noFill/>
          <a:ln>
            <a:noFill/>
          </a:ln>
        </p:spPr>
        <p:txBody>
          <a:bodyPr spcFirstLastPara="1" wrap="square" lIns="91425" tIns="45700" rIns="91425" bIns="45700" anchor="t" anchorCtr="0">
            <a:spAutoFit/>
          </a:bodyPr>
          <a:lstStyle/>
          <a:p>
            <a:pPr lvl="0"/>
            <a:r>
              <a:rPr lang="en-US" sz="1900" dirty="0">
                <a:solidFill>
                  <a:schemeClr val="dk1"/>
                </a:solidFill>
                <a:latin typeface="Calibri"/>
                <a:ea typeface="Calibri"/>
                <a:cs typeface="Calibri"/>
                <a:sym typeface="Calibri"/>
              </a:rPr>
              <a:t> </a:t>
            </a:r>
            <a:r>
              <a:rPr lang="en-US" sz="1900" dirty="0">
                <a:solidFill>
                  <a:srgbClr val="080808"/>
                </a:solidFill>
                <a:latin typeface="Calibri"/>
                <a:ea typeface="Calibri"/>
                <a:cs typeface="Calibri"/>
                <a:sym typeface="Calibri"/>
              </a:rPr>
              <a:t>DISTANCE 16/35/50 KM</a:t>
            </a:r>
            <a:endParaRPr sz="1500" dirty="0">
              <a:solidFill>
                <a:srgbClr val="080808"/>
              </a:solidFill>
            </a:endParaRPr>
          </a:p>
        </p:txBody>
      </p:sp>
      <p:pic>
        <p:nvPicPr>
          <p:cNvPr id="337" name="Google Shape;337;p22"/>
          <p:cNvPicPr preferRelativeResize="0"/>
          <p:nvPr/>
        </p:nvPicPr>
        <p:blipFill rotWithShape="1">
          <a:blip r:embed="rId5">
            <a:alphaModFix/>
          </a:blip>
          <a:srcRect/>
          <a:stretch/>
        </p:blipFill>
        <p:spPr>
          <a:xfrm>
            <a:off x="10546661" y="4221381"/>
            <a:ext cx="616640" cy="718720"/>
          </a:xfrm>
          <a:prstGeom prst="rect">
            <a:avLst/>
          </a:prstGeom>
          <a:noFill/>
          <a:ln>
            <a:noFill/>
          </a:ln>
        </p:spPr>
      </p:pic>
      <p:sp>
        <p:nvSpPr>
          <p:cNvPr id="338" name="Google Shape;338;p22"/>
          <p:cNvSpPr txBox="1"/>
          <p:nvPr/>
        </p:nvSpPr>
        <p:spPr>
          <a:xfrm>
            <a:off x="11634167" y="5104167"/>
            <a:ext cx="5783700" cy="538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endParaRPr sz="1900">
              <a:latin typeface="Proxima Nova"/>
              <a:ea typeface="Proxima Nova"/>
              <a:cs typeface="Proxima Nova"/>
              <a:sym typeface="Proxima Nova"/>
            </a:endParaRPr>
          </a:p>
        </p:txBody>
      </p:sp>
      <p:sp>
        <p:nvSpPr>
          <p:cNvPr id="339" name="Google Shape;339;p22"/>
          <p:cNvSpPr txBox="1"/>
          <p:nvPr/>
        </p:nvSpPr>
        <p:spPr>
          <a:xfrm>
            <a:off x="8574335" y="5252242"/>
            <a:ext cx="1797719" cy="861734"/>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000" dirty="0">
                <a:latin typeface="Proxima Nova"/>
                <a:ea typeface="Proxima Nova"/>
                <a:cs typeface="Proxima Nova"/>
                <a:sym typeface="Proxima Nova"/>
              </a:rPr>
              <a:t>RADIUS 300-400 m</a:t>
            </a:r>
            <a:endParaRPr sz="2000" dirty="0">
              <a:latin typeface="Proxima Nova"/>
              <a:ea typeface="Proxima Nova"/>
              <a:cs typeface="Proxima Nova"/>
              <a:sym typeface="Proxima Nova"/>
            </a:endParaRPr>
          </a:p>
        </p:txBody>
      </p:sp>
      <p:sp>
        <p:nvSpPr>
          <p:cNvPr id="340" name="Google Shape;340;p22"/>
          <p:cNvSpPr/>
          <p:nvPr/>
        </p:nvSpPr>
        <p:spPr>
          <a:xfrm>
            <a:off x="10961124" y="2779259"/>
            <a:ext cx="522105" cy="538800"/>
          </a:xfrm>
          <a:prstGeom prst="flowChartSummingJunc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txBox="1"/>
          <p:nvPr/>
        </p:nvSpPr>
        <p:spPr>
          <a:xfrm>
            <a:off x="10843913" y="2340559"/>
            <a:ext cx="1087191"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42" name="Google Shape;342;p22"/>
          <p:cNvSpPr txBox="1"/>
          <p:nvPr/>
        </p:nvSpPr>
        <p:spPr>
          <a:xfrm>
            <a:off x="10252543" y="2181413"/>
            <a:ext cx="1661523"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rgbClr val="080808"/>
                </a:solidFill>
                <a:latin typeface="Nunito"/>
                <a:ea typeface="Nunito"/>
                <a:cs typeface="Nunito"/>
                <a:sym typeface="Nunito"/>
              </a:rPr>
              <a:t>OBSERVER</a:t>
            </a:r>
            <a:endParaRPr sz="2000" dirty="0">
              <a:solidFill>
                <a:srgbClr val="080808"/>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1000"/>
                                        <p:tgtEl>
                                          <p:spTgt spid="322"/>
                                        </p:tgtEl>
                                      </p:cBhvr>
                                    </p:animEffect>
                                  </p:childTnLst>
                                </p:cTn>
                              </p:par>
                            </p:childTnLst>
                          </p:cTn>
                        </p:par>
                        <p:par>
                          <p:cTn id="8" fill="hold">
                            <p:stCondLst>
                              <p:cond delay="1000"/>
                            </p:stCondLst>
                            <p:childTnLst>
                              <p:par>
                                <p:cTn id="9" presetID="10" presetClass="entr" presetSubtype="0" fill="hold" nodeType="afterEffect">
                                  <p:stCondLst>
                                    <p:cond delay="1000"/>
                                  </p:stCondLst>
                                  <p:childTnLst>
                                    <p:set>
                                      <p:cBhvr>
                                        <p:cTn id="10" dur="1" fill="hold">
                                          <p:stCondLst>
                                            <p:cond delay="0"/>
                                          </p:stCondLst>
                                        </p:cTn>
                                        <p:tgtEl>
                                          <p:spTgt spid="323"/>
                                        </p:tgtEl>
                                        <p:attrNameLst>
                                          <p:attrName>style.visibility</p:attrName>
                                        </p:attrNameLst>
                                      </p:cBhvr>
                                      <p:to>
                                        <p:strVal val="visible"/>
                                      </p:to>
                                    </p:set>
                                    <p:animEffect transition="in" filter="fade">
                                      <p:cBhvr>
                                        <p:cTn id="11" dur="500"/>
                                        <p:tgtEl>
                                          <p:spTgt spid="323"/>
                                        </p:tgtEl>
                                      </p:cBhvr>
                                    </p:animEffect>
                                  </p:childTnLst>
                                </p:cTn>
                              </p:par>
                            </p:childTnLst>
                          </p:cTn>
                        </p:par>
                        <p:par>
                          <p:cTn id="12" fill="hold">
                            <p:stCondLst>
                              <p:cond delay="2500"/>
                            </p:stCondLst>
                            <p:childTnLst>
                              <p:par>
                                <p:cTn id="13" presetID="10" presetClass="entr" presetSubtype="0" fill="hold" nodeType="afterEffect">
                                  <p:stCondLst>
                                    <p:cond delay="1000"/>
                                  </p:stCondLst>
                                  <p:childTnLst>
                                    <p:set>
                                      <p:cBhvr>
                                        <p:cTn id="14" dur="1" fill="hold">
                                          <p:stCondLst>
                                            <p:cond delay="0"/>
                                          </p:stCondLst>
                                        </p:cTn>
                                        <p:tgtEl>
                                          <p:spTgt spid="326"/>
                                        </p:tgtEl>
                                        <p:attrNameLst>
                                          <p:attrName>style.visibility</p:attrName>
                                        </p:attrNameLst>
                                      </p:cBhvr>
                                      <p:to>
                                        <p:strVal val="visible"/>
                                      </p:to>
                                    </p:set>
                                    <p:animEffect transition="in" filter="fade">
                                      <p:cBhvr>
                                        <p:cTn id="15" dur="500"/>
                                        <p:tgtEl>
                                          <p:spTgt spid="326"/>
                                        </p:tgtEl>
                                      </p:cBhvr>
                                    </p:animEffect>
                                  </p:childTnLst>
                                </p:cTn>
                              </p:par>
                            </p:childTnLst>
                          </p:cTn>
                        </p:par>
                        <p:par>
                          <p:cTn id="16" fill="hold">
                            <p:stCondLst>
                              <p:cond delay="4000"/>
                            </p:stCondLst>
                            <p:childTnLst>
                              <p:par>
                                <p:cTn id="17" presetID="10" presetClass="entr" presetSubtype="0" fill="hold" nodeType="afterEffect">
                                  <p:stCondLst>
                                    <p:cond delay="1000"/>
                                  </p:stCondLst>
                                  <p:childTnLst>
                                    <p:set>
                                      <p:cBhvr>
                                        <p:cTn id="18" dur="1" fill="hold">
                                          <p:stCondLst>
                                            <p:cond delay="0"/>
                                          </p:stCondLst>
                                        </p:cTn>
                                        <p:tgtEl>
                                          <p:spTgt spid="327"/>
                                        </p:tgtEl>
                                        <p:attrNameLst>
                                          <p:attrName>style.visibility</p:attrName>
                                        </p:attrNameLst>
                                      </p:cBhvr>
                                      <p:to>
                                        <p:strVal val="visible"/>
                                      </p:to>
                                    </p:set>
                                    <p:animEffect transition="in" filter="fade">
                                      <p:cBhvr>
                                        <p:cTn id="19" dur="500"/>
                                        <p:tgtEl>
                                          <p:spTgt spid="327"/>
                                        </p:tgtEl>
                                      </p:cBhvr>
                                    </p:animEffect>
                                  </p:childTnLst>
                                </p:cTn>
                              </p:par>
                            </p:childTnLst>
                          </p:cTn>
                        </p:par>
                        <p:par>
                          <p:cTn id="20" fill="hold">
                            <p:stCondLst>
                              <p:cond delay="5500"/>
                            </p:stCondLst>
                            <p:childTnLst>
                              <p:par>
                                <p:cTn id="21" presetID="10" presetClass="entr" presetSubtype="0" fill="hold" nodeType="afterEffect">
                                  <p:stCondLst>
                                    <p:cond delay="1000"/>
                                  </p:stCondLst>
                                  <p:childTnLst>
                                    <p:set>
                                      <p:cBhvr>
                                        <p:cTn id="22" dur="1" fill="hold">
                                          <p:stCondLst>
                                            <p:cond delay="0"/>
                                          </p:stCondLst>
                                        </p:cTn>
                                        <p:tgtEl>
                                          <p:spTgt spid="328"/>
                                        </p:tgtEl>
                                        <p:attrNameLst>
                                          <p:attrName>style.visibility</p:attrName>
                                        </p:attrNameLst>
                                      </p:cBhvr>
                                      <p:to>
                                        <p:strVal val="visible"/>
                                      </p:to>
                                    </p:set>
                                    <p:animEffect transition="in" filter="fade">
                                      <p:cBhvr>
                                        <p:cTn id="23" dur="500"/>
                                        <p:tgtEl>
                                          <p:spTgt spid="328"/>
                                        </p:tgtEl>
                                      </p:cBhvr>
                                    </p:animEffect>
                                  </p:childTnLst>
                                </p:cTn>
                              </p:par>
                            </p:childTnLst>
                          </p:cTn>
                        </p:par>
                        <p:par>
                          <p:cTn id="24" fill="hold">
                            <p:stCondLst>
                              <p:cond delay="7000"/>
                            </p:stCondLst>
                            <p:childTnLst>
                              <p:par>
                                <p:cTn id="25" presetID="10" presetClass="entr" presetSubtype="0" fill="hold" nodeType="afterEffect">
                                  <p:stCondLst>
                                    <p:cond delay="1000"/>
                                  </p:stCondLst>
                                  <p:childTnLst>
                                    <p:set>
                                      <p:cBhvr>
                                        <p:cTn id="26" dur="1" fill="hold">
                                          <p:stCondLst>
                                            <p:cond delay="0"/>
                                          </p:stCondLst>
                                        </p:cTn>
                                        <p:tgtEl>
                                          <p:spTgt spid="329"/>
                                        </p:tgtEl>
                                        <p:attrNameLst>
                                          <p:attrName>style.visibility</p:attrName>
                                        </p:attrNameLst>
                                      </p:cBhvr>
                                      <p:to>
                                        <p:strVal val="visible"/>
                                      </p:to>
                                    </p:set>
                                    <p:animEffect transition="in" filter="fade">
                                      <p:cBhvr>
                                        <p:cTn id="27" dur="500"/>
                                        <p:tgtEl>
                                          <p:spTgt spid="329"/>
                                        </p:tgtEl>
                                      </p:cBhvr>
                                    </p:animEffect>
                                  </p:childTnLst>
                                </p:cTn>
                              </p:par>
                            </p:childTnLst>
                          </p:cTn>
                        </p:par>
                        <p:par>
                          <p:cTn id="28" fill="hold">
                            <p:stCondLst>
                              <p:cond delay="8500"/>
                            </p:stCondLst>
                            <p:childTnLst>
                              <p:par>
                                <p:cTn id="29" presetID="10" presetClass="entr" presetSubtype="0" fill="hold" nodeType="afterEffect">
                                  <p:stCondLst>
                                    <p:cond delay="1000"/>
                                  </p:stCondLst>
                                  <p:childTnLst>
                                    <p:set>
                                      <p:cBhvr>
                                        <p:cTn id="30" dur="1" fill="hold">
                                          <p:stCondLst>
                                            <p:cond delay="0"/>
                                          </p:stCondLst>
                                        </p:cTn>
                                        <p:tgtEl>
                                          <p:spTgt spid="330"/>
                                        </p:tgtEl>
                                        <p:attrNameLst>
                                          <p:attrName>style.visibility</p:attrName>
                                        </p:attrNameLst>
                                      </p:cBhvr>
                                      <p:to>
                                        <p:strVal val="visible"/>
                                      </p:to>
                                    </p:set>
                                    <p:animEffect transition="in" filter="fade">
                                      <p:cBhvr>
                                        <p:cTn id="31" dur="500"/>
                                        <p:tgtEl>
                                          <p:spTgt spid="330"/>
                                        </p:tgtEl>
                                      </p:cBhvr>
                                    </p:animEffect>
                                  </p:childTnLst>
                                </p:cTn>
                              </p:par>
                            </p:childTnLst>
                          </p:cTn>
                        </p:par>
                        <p:par>
                          <p:cTn id="32" fill="hold">
                            <p:stCondLst>
                              <p:cond delay="10000"/>
                            </p:stCondLst>
                            <p:childTnLst>
                              <p:par>
                                <p:cTn id="33" presetID="10" presetClass="entr" presetSubtype="0" fill="hold" nodeType="afterEffect">
                                  <p:stCondLst>
                                    <p:cond delay="1000"/>
                                  </p:stCondLst>
                                  <p:childTnLst>
                                    <p:set>
                                      <p:cBhvr>
                                        <p:cTn id="34" dur="1" fill="hold">
                                          <p:stCondLst>
                                            <p:cond delay="0"/>
                                          </p:stCondLst>
                                        </p:cTn>
                                        <p:tgtEl>
                                          <p:spTgt spid="331"/>
                                        </p:tgtEl>
                                        <p:attrNameLst>
                                          <p:attrName>style.visibility</p:attrName>
                                        </p:attrNameLst>
                                      </p:cBhvr>
                                      <p:to>
                                        <p:strVal val="visible"/>
                                      </p:to>
                                    </p:set>
                                    <p:animEffect transition="in" filter="fade">
                                      <p:cBhvr>
                                        <p:cTn id="35" dur="500"/>
                                        <p:tgtEl>
                                          <p:spTgt spid="331"/>
                                        </p:tgtEl>
                                      </p:cBhvr>
                                    </p:animEffect>
                                  </p:childTnLst>
                                </p:cTn>
                              </p:par>
                            </p:childTnLst>
                          </p:cTn>
                        </p:par>
                        <p:par>
                          <p:cTn id="36" fill="hold">
                            <p:stCondLst>
                              <p:cond delay="11500"/>
                            </p:stCondLst>
                            <p:childTnLst>
                              <p:par>
                                <p:cTn id="37" presetID="10" presetClass="entr" presetSubtype="0" fill="hold" nodeType="afterEffect">
                                  <p:stCondLst>
                                    <p:cond delay="0"/>
                                  </p:stCondLst>
                                  <p:childTnLst>
                                    <p:set>
                                      <p:cBhvr>
                                        <p:cTn id="38" dur="1" fill="hold">
                                          <p:stCondLst>
                                            <p:cond delay="0"/>
                                          </p:stCondLst>
                                        </p:cTn>
                                        <p:tgtEl>
                                          <p:spTgt spid="337"/>
                                        </p:tgtEl>
                                        <p:attrNameLst>
                                          <p:attrName>style.visibility</p:attrName>
                                        </p:attrNameLst>
                                      </p:cBhvr>
                                      <p:to>
                                        <p:strVal val="visible"/>
                                      </p:to>
                                    </p:set>
                                    <p:animEffect transition="in" filter="fade">
                                      <p:cBhvr>
                                        <p:cTn id="39" dur="2000"/>
                                        <p:tgtEl>
                                          <p:spTgt spid="337"/>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337"/>
                                        </p:tgtEl>
                                        <p:attrNameLst>
                                          <p:attrName>style.visibility</p:attrName>
                                        </p:attrNameLst>
                                      </p:cBhvr>
                                      <p:to>
                                        <p:strVal val="visible"/>
                                      </p:to>
                                    </p:set>
                                    <p:anim calcmode="lin" valueType="num">
                                      <p:cBhvr additive="base">
                                        <p:cTn id="44" dur="500"/>
                                        <p:tgtEl>
                                          <p:spTgt spid="337"/>
                                        </p:tgtEl>
                                        <p:attrNameLst>
                                          <p:attrName>ppt_w</p:attrName>
                                        </p:attrNameLst>
                                      </p:cBhvr>
                                      <p:tavLst>
                                        <p:tav tm="0">
                                          <p:val>
                                            <p:strVal val="0"/>
                                          </p:val>
                                        </p:tav>
                                        <p:tav tm="100000">
                                          <p:val>
                                            <p:strVal val="#ppt_w"/>
                                          </p:val>
                                        </p:tav>
                                      </p:tavLst>
                                    </p:anim>
                                    <p:anim calcmode="lin" valueType="num">
                                      <p:cBhvr additive="base">
                                        <p:cTn id="45" dur="500"/>
                                        <p:tgtEl>
                                          <p:spTgt spid="33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p:txBody>
          <a:bodyPr/>
          <a:lstStyle/>
          <a:p>
            <a:pPr lvl="0"/>
            <a:r>
              <a:rPr lang="en-US" dirty="0"/>
              <a:t>Merits of Existing System</a:t>
            </a:r>
          </a:p>
        </p:txBody>
      </p:sp>
      <p:sp>
        <p:nvSpPr>
          <p:cNvPr id="348" name="Google Shape;348;p23"/>
          <p:cNvSpPr txBox="1">
            <a:spLocks noGrp="1"/>
          </p:cNvSpPr>
          <p:nvPr>
            <p:ph type="body" idx="1"/>
          </p:nvPr>
        </p:nvSpPr>
        <p:spPr>
          <a:xfrm>
            <a:off x="1371600" y="1752600"/>
            <a:ext cx="9601200" cy="2590800"/>
          </a:xfrm>
        </p:spPr>
        <p:txBody>
          <a:bodyPr/>
          <a:lstStyle/>
          <a:p>
            <a:pPr lvl="0"/>
            <a:r>
              <a:rPr lang="en-US" dirty="0"/>
              <a:t>Easy to implement.</a:t>
            </a:r>
          </a:p>
          <a:p>
            <a:pPr lvl="0"/>
            <a:r>
              <a:rPr lang="en-US" dirty="0"/>
              <a:t>Correction and detection procedure is </a:t>
            </a:r>
            <a:r>
              <a:rPr lang="en-US" dirty="0">
                <a:solidFill>
                  <a:srgbClr val="CC3300"/>
                </a:solidFill>
              </a:rPr>
              <a:t>simple</a:t>
            </a:r>
            <a:r>
              <a:rPr lang="en-US" dirty="0">
                <a:solidFill>
                  <a:schemeClr val="tx1"/>
                </a:solidFill>
              </a:rPr>
              <a:t>.</a:t>
            </a:r>
          </a:p>
          <a:p>
            <a:pPr lvl="0"/>
            <a:r>
              <a:rPr lang="en-US" dirty="0"/>
              <a:t>Training people is comparatively easier.</a:t>
            </a:r>
          </a:p>
          <a:p>
            <a:pPr lvl="0"/>
            <a:r>
              <a:rPr lang="en-US" dirty="0"/>
              <a:t>No modern technology/equipment is used.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p:txBody>
          <a:bodyPr>
            <a:normAutofit/>
          </a:bodyPr>
          <a:lstStyle/>
          <a:p>
            <a:pPr lvl="0"/>
            <a:r>
              <a:rPr lang="en-US" dirty="0"/>
              <a:t>Demerits of Existing System</a:t>
            </a:r>
          </a:p>
        </p:txBody>
      </p:sp>
      <p:sp>
        <p:nvSpPr>
          <p:cNvPr id="354" name="Google Shape;354;p24"/>
          <p:cNvSpPr txBox="1">
            <a:spLocks noGrp="1"/>
          </p:cNvSpPr>
          <p:nvPr>
            <p:ph type="body" idx="1"/>
          </p:nvPr>
        </p:nvSpPr>
        <p:spPr/>
        <p:txBody>
          <a:bodyPr/>
          <a:lstStyle/>
          <a:p>
            <a:pPr lvl="0"/>
            <a:r>
              <a:rPr lang="en-US" dirty="0"/>
              <a:t>Detection and feedback method is </a:t>
            </a:r>
            <a:r>
              <a:rPr lang="en-US" dirty="0">
                <a:solidFill>
                  <a:srgbClr val="CC3300"/>
                </a:solidFill>
              </a:rPr>
              <a:t>manual</a:t>
            </a:r>
          </a:p>
          <a:p>
            <a:pPr lvl="0"/>
            <a:r>
              <a:rPr lang="en-US" dirty="0"/>
              <a:t>Time consuming</a:t>
            </a:r>
          </a:p>
          <a:p>
            <a:pPr lvl="0"/>
            <a:r>
              <a:rPr lang="en-US" dirty="0"/>
              <a:t>Takes more human effort</a:t>
            </a:r>
          </a:p>
          <a:p>
            <a:pPr lvl="0"/>
            <a:r>
              <a:rPr lang="en-US" dirty="0"/>
              <a:t>Gross error margin</a:t>
            </a:r>
          </a:p>
          <a:p>
            <a:pPr lvl="0"/>
            <a:r>
              <a:rPr lang="en-US" dirty="0">
                <a:solidFill>
                  <a:srgbClr val="CC3300"/>
                </a:solidFill>
              </a:rPr>
              <a:t>Less efficient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8"/>
        <p:cNvGrpSpPr/>
        <p:nvPr/>
      </p:nvGrpSpPr>
      <p:grpSpPr>
        <a:xfrm>
          <a:off x="0" y="0"/>
          <a:ext cx="0" cy="0"/>
          <a:chOff x="0" y="0"/>
          <a:chExt cx="0" cy="0"/>
        </a:xfrm>
      </p:grpSpPr>
      <p:sp>
        <p:nvSpPr>
          <p:cNvPr id="359" name="Google Shape;359;p25"/>
          <p:cNvSpPr txBox="1"/>
          <p:nvPr/>
        </p:nvSpPr>
        <p:spPr>
          <a:xfrm>
            <a:off x="392297" y="619770"/>
            <a:ext cx="11190103" cy="646290"/>
          </a:xfrm>
          <a:prstGeom prst="rect">
            <a:avLst/>
          </a:prstGeom>
          <a:noFill/>
          <a:ln>
            <a:noFill/>
          </a:ln>
        </p:spPr>
        <p:txBody>
          <a:bodyPr spcFirstLastPara="1" wrap="square" lIns="91425" tIns="45700" rIns="91425" bIns="45700" anchor="ctr" anchorCtr="0">
            <a:spAutoFit/>
          </a:bodyPr>
          <a:lstStyle/>
          <a:p>
            <a:r>
              <a:rPr lang="en-US" sz="3600" b="1" dirty="0">
                <a:solidFill>
                  <a:srgbClr val="0C0C0C"/>
                </a:solidFill>
                <a:latin typeface="Maven Pro" charset="0"/>
                <a:ea typeface="Calibri"/>
                <a:cs typeface="Calibri"/>
                <a:sym typeface="Calibri"/>
              </a:rPr>
              <a:t>Proposed  Solution :  Two  Phases  Development</a:t>
            </a:r>
          </a:p>
        </p:txBody>
      </p:sp>
      <p:sp>
        <p:nvSpPr>
          <p:cNvPr id="361" name="Google Shape;361;p25"/>
          <p:cNvSpPr/>
          <p:nvPr/>
        </p:nvSpPr>
        <p:spPr>
          <a:xfrm rot="10800000" flipH="1">
            <a:off x="931608" y="3336945"/>
            <a:ext cx="7680960" cy="45719"/>
          </a:xfrm>
          <a:custGeom>
            <a:avLst/>
            <a:gdLst/>
            <a:ahLst/>
            <a:cxnLst/>
            <a:rect l="l" t="t" r="r" b="b"/>
            <a:pathLst>
              <a:path w="7226300" h="120000" extrusionOk="0">
                <a:moveTo>
                  <a:pt x="0" y="0"/>
                </a:moveTo>
                <a:lnTo>
                  <a:pt x="7226300" y="0"/>
                </a:lnTo>
              </a:path>
            </a:pathLst>
          </a:custGeom>
          <a:noFill/>
          <a:ln w="19050" cap="flat" cmpd="sng">
            <a:solidFill>
              <a:srgbClr val="A5A5A5"/>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Nunito" charset="0"/>
              <a:ea typeface="Calibri"/>
              <a:cs typeface="Calibri"/>
              <a:sym typeface="Calibri"/>
            </a:endParaRPr>
          </a:p>
        </p:txBody>
      </p:sp>
      <p:sp>
        <p:nvSpPr>
          <p:cNvPr id="362" name="Google Shape;362;p25"/>
          <p:cNvSpPr/>
          <p:nvPr/>
        </p:nvSpPr>
        <p:spPr>
          <a:xfrm>
            <a:off x="931608" y="3581789"/>
            <a:ext cx="1090244" cy="573285"/>
          </a:xfrm>
          <a:prstGeom prst="ellipse">
            <a:avLst/>
          </a:prstGeom>
          <a:solidFill>
            <a:schemeClr val="accent1">
              <a:lumMod val="50000"/>
            </a:schemeClr>
          </a:solidFill>
          <a:ln w="158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Nunito" charset="0"/>
                <a:ea typeface="Calibri"/>
                <a:cs typeface="Calibri"/>
                <a:sym typeface="Calibri"/>
              </a:rPr>
              <a:t>2</a:t>
            </a:r>
            <a:endParaRPr sz="2400">
              <a:latin typeface="Nunito" charset="0"/>
            </a:endParaRPr>
          </a:p>
        </p:txBody>
      </p:sp>
      <p:sp>
        <p:nvSpPr>
          <p:cNvPr id="363" name="Google Shape;363;p25"/>
          <p:cNvSpPr/>
          <p:nvPr/>
        </p:nvSpPr>
        <p:spPr>
          <a:xfrm>
            <a:off x="885732" y="2321337"/>
            <a:ext cx="1090244" cy="573285"/>
          </a:xfrm>
          <a:prstGeom prst="ellipse">
            <a:avLst/>
          </a:prstGeom>
          <a:solidFill>
            <a:schemeClr val="accent1"/>
          </a:solidFill>
          <a:ln w="158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chemeClr val="lt1"/>
                </a:solidFill>
                <a:latin typeface="Nunito" charset="0"/>
                <a:ea typeface="Calibri"/>
                <a:cs typeface="Calibri"/>
                <a:sym typeface="Calibri"/>
              </a:rPr>
              <a:t>1</a:t>
            </a:r>
            <a:endParaRPr sz="2400" dirty="0">
              <a:latin typeface="Nunito" charset="0"/>
            </a:endParaRPr>
          </a:p>
        </p:txBody>
      </p:sp>
      <p:sp>
        <p:nvSpPr>
          <p:cNvPr id="364" name="Google Shape;364;p25"/>
          <p:cNvSpPr txBox="1"/>
          <p:nvPr/>
        </p:nvSpPr>
        <p:spPr>
          <a:xfrm>
            <a:off x="2286000" y="3500890"/>
            <a:ext cx="8458200" cy="8309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accent1">
                    <a:lumMod val="50000"/>
                  </a:schemeClr>
                </a:solidFill>
                <a:latin typeface="Nunito" charset="0"/>
                <a:ea typeface="Calibri"/>
                <a:cs typeface="Calibri"/>
                <a:sym typeface="Calibri"/>
              </a:rPr>
              <a:t>Integrated camera and Drone based localization confirmation system</a:t>
            </a:r>
            <a:endParaRPr sz="2400" dirty="0">
              <a:solidFill>
                <a:schemeClr val="accent1">
                  <a:lumMod val="50000"/>
                </a:schemeClr>
              </a:solidFill>
              <a:latin typeface="Nunito" charset="0"/>
              <a:ea typeface="Calibri"/>
              <a:cs typeface="Calibri"/>
              <a:sym typeface="Calibri"/>
            </a:endParaRPr>
          </a:p>
        </p:txBody>
      </p:sp>
      <p:sp>
        <p:nvSpPr>
          <p:cNvPr id="365" name="Google Shape;365;p25"/>
          <p:cNvSpPr txBox="1"/>
          <p:nvPr/>
        </p:nvSpPr>
        <p:spPr>
          <a:xfrm>
            <a:off x="2286000" y="2192501"/>
            <a:ext cx="7763169" cy="8309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rgbClr val="CC3300"/>
                </a:solidFill>
                <a:latin typeface="Nunito" charset="0"/>
                <a:ea typeface="Calibri"/>
                <a:cs typeface="Calibri"/>
                <a:sym typeface="Calibri"/>
              </a:rPr>
              <a:t>System analysis, design and prototype implementation- mainly camera based</a:t>
            </a:r>
            <a:r>
              <a:rPr lang="en-US" sz="2400" dirty="0">
                <a:solidFill>
                  <a:srgbClr val="C00000"/>
                </a:solidFill>
                <a:latin typeface="Nunito" charset="0"/>
                <a:ea typeface="Calibri"/>
                <a:cs typeface="Calibri"/>
                <a:sym typeface="Calibri"/>
              </a:rPr>
              <a:t>	</a:t>
            </a:r>
            <a:endParaRPr sz="2400" dirty="0">
              <a:solidFill>
                <a:srgbClr val="C00000"/>
              </a:solidFill>
              <a:latin typeface="Nunito" charset="0"/>
            </a:endParaRPr>
          </a:p>
        </p:txBody>
      </p:sp>
      <p:cxnSp>
        <p:nvCxnSpPr>
          <p:cNvPr id="9" name="Straight Connector 8"/>
          <p:cNvCxnSpPr/>
          <p:nvPr/>
        </p:nvCxnSpPr>
        <p:spPr>
          <a:xfrm>
            <a:off x="609600" y="1342260"/>
            <a:ext cx="10744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2105</Words>
  <Application>Microsoft Office PowerPoint</Application>
  <PresentationFormat>Widescreen</PresentationFormat>
  <Paragraphs>243</Paragraphs>
  <Slides>41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Maven Pro</vt:lpstr>
      <vt:lpstr>Open Sans</vt:lpstr>
      <vt:lpstr>Calibri</vt:lpstr>
      <vt:lpstr>Wingdings</vt:lpstr>
      <vt:lpstr>Nunito</vt:lpstr>
      <vt:lpstr>Arial</vt:lpstr>
      <vt:lpstr>Proxima Nova</vt:lpstr>
      <vt:lpstr>Georgia</vt:lpstr>
      <vt:lpstr>Momentum</vt:lpstr>
      <vt:lpstr>PowerPoint Presentation</vt:lpstr>
      <vt:lpstr>Outline</vt:lpstr>
      <vt:lpstr>Background</vt:lpstr>
      <vt:lpstr>Motivation</vt:lpstr>
      <vt:lpstr>Present System</vt:lpstr>
      <vt:lpstr>PowerPoint Presentation</vt:lpstr>
      <vt:lpstr>Merits of Existing System</vt:lpstr>
      <vt:lpstr>Demerits of Existing System</vt:lpstr>
      <vt:lpstr>PowerPoint Presentation</vt:lpstr>
      <vt:lpstr>PowerPoint Presentation</vt:lpstr>
      <vt:lpstr>Radar based  Solution</vt:lpstr>
      <vt:lpstr> Using  High Speed Motion Capture Camera </vt:lpstr>
      <vt:lpstr>  Using Thermal Camera  </vt:lpstr>
      <vt:lpstr>  Using Thermal Camera  </vt:lpstr>
      <vt:lpstr>Methodology for Static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vt:lpstr>
      <vt:lpstr>PowerPoint Presentation</vt:lpstr>
      <vt:lpstr>PowerPoint Presentation</vt:lpstr>
      <vt:lpstr>PowerPoint Presentation</vt:lpstr>
      <vt:lpstr>PowerPoint Presentation</vt:lpstr>
      <vt:lpstr>PowerPoint Presentation</vt:lpstr>
      <vt:lpstr>Progress So Far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PGRLAB-9</dc:creator>
  <cp:lastModifiedBy>mist repaircell</cp:lastModifiedBy>
  <cp:revision>23</cp:revision>
  <dcterms:modified xsi:type="dcterms:W3CDTF">2022-03-29T05:55:51Z</dcterms:modified>
</cp:coreProperties>
</file>