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embeddedFontLst>
    <p:embeddedFont>
      <p:font typeface="Geo"/>
      <p:regular r:id="rId43"/>
      <p:italic r:id="rId44"/>
    </p:embeddedFont>
    <p:embeddedFont>
      <p:font typeface="Proxima Nova"/>
      <p:regular r:id="rId45"/>
      <p:bold r:id="rId46"/>
      <p:italic r:id="rId47"/>
      <p:boldItalic r:id="rId48"/>
    </p:embeddedFont>
    <p:embeddedFont>
      <p:font typeface="Nunito"/>
      <p:regular r:id="rId49"/>
      <p:bold r:id="rId50"/>
      <p:italic r:id="rId51"/>
      <p:boldItalic r:id="rId52"/>
    </p:embeddedFont>
    <p:embeddedFont>
      <p:font typeface="Maven Pro"/>
      <p:regular r:id="rId53"/>
      <p:bold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Geo-italic.fntdata"/><Relationship Id="rId43" Type="http://schemas.openxmlformats.org/officeDocument/2006/relationships/font" Target="fonts/Geo-regular.fntdata"/><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7.xml"/><Relationship Id="rId55" Type="http://schemas.openxmlformats.org/officeDocument/2006/relationships/font" Target="fonts/OpenSans-regular.fntdata"/><Relationship Id="rId10" Type="http://schemas.openxmlformats.org/officeDocument/2006/relationships/slide" Target="slides/slide6.xml"/><Relationship Id="rId54" Type="http://schemas.openxmlformats.org/officeDocument/2006/relationships/font" Target="fonts/MavenPro-bold.fntdata"/><Relationship Id="rId13" Type="http://schemas.openxmlformats.org/officeDocument/2006/relationships/slide" Target="slides/slide9.xml"/><Relationship Id="rId57" Type="http://schemas.openxmlformats.org/officeDocument/2006/relationships/font" Target="fonts/OpenSans-italic.fntdata"/><Relationship Id="rId12" Type="http://schemas.openxmlformats.org/officeDocument/2006/relationships/slide" Target="slides/slide8.xml"/><Relationship Id="rId56"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1a82d11c74_0_9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1a82d11c74_0_9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11a82d11c74_0_9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1a82d11c74_0_10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1a82d11c74_0_10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11a82d11c74_0_10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1a82d11c74_0_10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1a82d11c74_0_10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g11a82d11c74_0_10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1a82d11c74_0_10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1a82d11c74_0_10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g11a82d11c74_0_10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1a82d11c74_0_18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1a82d11c74_0_18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g11a82d11c74_0_18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a808d4c2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1a808d4c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4" name="Google Shape;274;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tyle slide layout">
  <p:cSld name="8_Style slide layout">
    <p:bg>
      <p:bgPr>
        <a:solidFill>
          <a:schemeClr val="lt1"/>
        </a:solidFill>
      </p:bgPr>
    </p:bg>
    <p:spTree>
      <p:nvGrpSpPr>
        <p:cNvPr id="277" name="Shape 277"/>
        <p:cNvGrpSpPr/>
        <p:nvPr/>
      </p:nvGrpSpPr>
      <p:grpSpPr>
        <a:xfrm>
          <a:off x="0" y="0"/>
          <a:ext cx="0" cy="0"/>
          <a:chOff x="0" y="0"/>
          <a:chExt cx="0" cy="0"/>
        </a:xfrm>
      </p:grpSpPr>
      <p:sp>
        <p:nvSpPr>
          <p:cNvPr id="278" name="Google Shape;278;p13"/>
          <p:cNvSpPr/>
          <p:nvPr/>
        </p:nvSpPr>
        <p:spPr>
          <a:xfrm>
            <a:off x="-1" y="824966"/>
            <a:ext cx="12192001" cy="6033034"/>
          </a:xfrm>
          <a:custGeom>
            <a:rect b="b" l="l" r="r" t="t"/>
            <a:pathLst>
              <a:path extrusionOk="0" h="6033034" w="12192001">
                <a:moveTo>
                  <a:pt x="1525965" y="5409993"/>
                </a:moveTo>
                <a:cubicBezTo>
                  <a:pt x="1520350" y="5409993"/>
                  <a:pt x="1512865" y="5419351"/>
                  <a:pt x="1507251" y="5423094"/>
                </a:cubicBezTo>
                <a:cubicBezTo>
                  <a:pt x="1512865" y="5428707"/>
                  <a:pt x="1520350" y="5434322"/>
                  <a:pt x="1527836" y="5439934"/>
                </a:cubicBezTo>
                <a:cubicBezTo>
                  <a:pt x="1535321" y="5434322"/>
                  <a:pt x="1540935" y="5428707"/>
                  <a:pt x="1548420" y="5424964"/>
                </a:cubicBezTo>
                <a:cubicBezTo>
                  <a:pt x="1540935" y="5419351"/>
                  <a:pt x="1533450" y="5409993"/>
                  <a:pt x="1525965" y="5409993"/>
                </a:cubicBezTo>
                <a:close/>
                <a:moveTo>
                  <a:pt x="1849703" y="5395023"/>
                </a:moveTo>
                <a:cubicBezTo>
                  <a:pt x="1847832" y="5398765"/>
                  <a:pt x="1845960" y="5402507"/>
                  <a:pt x="1844090" y="5406250"/>
                </a:cubicBezTo>
                <a:cubicBezTo>
                  <a:pt x="1862803" y="5428707"/>
                  <a:pt x="1883386" y="5449292"/>
                  <a:pt x="1915199" y="5445549"/>
                </a:cubicBezTo>
                <a:cubicBezTo>
                  <a:pt x="1917070" y="5441806"/>
                  <a:pt x="1918942" y="5438064"/>
                  <a:pt x="1920813" y="5434322"/>
                </a:cubicBezTo>
                <a:cubicBezTo>
                  <a:pt x="1898357" y="5419351"/>
                  <a:pt x="1874031" y="5406250"/>
                  <a:pt x="1849703" y="5395023"/>
                </a:cubicBezTo>
                <a:close/>
                <a:moveTo>
                  <a:pt x="1716839" y="5320170"/>
                </a:moveTo>
                <a:cubicBezTo>
                  <a:pt x="1714967" y="5323913"/>
                  <a:pt x="1711225" y="5327654"/>
                  <a:pt x="1709355" y="5329528"/>
                </a:cubicBezTo>
                <a:cubicBezTo>
                  <a:pt x="1729938" y="5370696"/>
                  <a:pt x="1750523" y="5409993"/>
                  <a:pt x="1771108" y="5451162"/>
                </a:cubicBezTo>
                <a:cubicBezTo>
                  <a:pt x="1771108" y="5453035"/>
                  <a:pt x="1772980" y="5453035"/>
                  <a:pt x="1772980" y="5453035"/>
                </a:cubicBezTo>
                <a:cubicBezTo>
                  <a:pt x="1812276" y="5460520"/>
                  <a:pt x="1853445" y="5468006"/>
                  <a:pt x="1896487" y="5475490"/>
                </a:cubicBezTo>
                <a:cubicBezTo>
                  <a:pt x="1832862" y="5419351"/>
                  <a:pt x="1774849" y="5368824"/>
                  <a:pt x="1716839" y="5320170"/>
                </a:cubicBezTo>
                <a:close/>
                <a:moveTo>
                  <a:pt x="9611947" y="5295844"/>
                </a:moveTo>
                <a:cubicBezTo>
                  <a:pt x="9593234" y="5314557"/>
                  <a:pt x="9589493" y="5406250"/>
                  <a:pt x="9610076" y="5441806"/>
                </a:cubicBezTo>
                <a:cubicBezTo>
                  <a:pt x="9641890" y="5494204"/>
                  <a:pt x="9735457" y="5524145"/>
                  <a:pt x="9810309" y="5505431"/>
                </a:cubicBezTo>
                <a:cubicBezTo>
                  <a:pt x="9791596" y="5447420"/>
                  <a:pt x="9772882" y="5389410"/>
                  <a:pt x="9757912" y="5342625"/>
                </a:cubicBezTo>
                <a:cubicBezTo>
                  <a:pt x="9707385" y="5323913"/>
                  <a:pt x="9662474" y="5310814"/>
                  <a:pt x="9611947" y="5295844"/>
                </a:cubicBezTo>
                <a:close/>
                <a:moveTo>
                  <a:pt x="1419299" y="5155494"/>
                </a:moveTo>
                <a:cubicBezTo>
                  <a:pt x="1423041" y="5172336"/>
                  <a:pt x="1423041" y="5181692"/>
                  <a:pt x="1424914" y="5192920"/>
                </a:cubicBezTo>
                <a:cubicBezTo>
                  <a:pt x="1428656" y="5207890"/>
                  <a:pt x="1428656" y="5234088"/>
                  <a:pt x="1436142" y="5235961"/>
                </a:cubicBezTo>
                <a:cubicBezTo>
                  <a:pt x="1471695" y="5245317"/>
                  <a:pt x="1509122" y="5249059"/>
                  <a:pt x="1546548" y="5249059"/>
                </a:cubicBezTo>
                <a:cubicBezTo>
                  <a:pt x="1550291" y="5249059"/>
                  <a:pt x="1559649" y="5211633"/>
                  <a:pt x="1557776" y="5209762"/>
                </a:cubicBezTo>
                <a:cubicBezTo>
                  <a:pt x="1514737" y="5191050"/>
                  <a:pt x="1477310" y="5153623"/>
                  <a:pt x="1419299" y="5155494"/>
                </a:cubicBezTo>
                <a:close/>
                <a:moveTo>
                  <a:pt x="2555193" y="5127425"/>
                </a:moveTo>
                <a:cubicBezTo>
                  <a:pt x="2525251" y="5148008"/>
                  <a:pt x="2495310" y="5166721"/>
                  <a:pt x="2463496" y="5187307"/>
                </a:cubicBezTo>
                <a:cubicBezTo>
                  <a:pt x="2465369" y="5194792"/>
                  <a:pt x="2467239" y="5200405"/>
                  <a:pt x="2469111" y="5204147"/>
                </a:cubicBezTo>
                <a:cubicBezTo>
                  <a:pt x="2485952" y="5222861"/>
                  <a:pt x="2480340" y="5267772"/>
                  <a:pt x="2519636" y="5256545"/>
                </a:cubicBezTo>
                <a:cubicBezTo>
                  <a:pt x="2560805" y="5243446"/>
                  <a:pt x="2540222" y="5207890"/>
                  <a:pt x="2534607" y="5177949"/>
                </a:cubicBezTo>
                <a:cubicBezTo>
                  <a:pt x="2553320" y="5168593"/>
                  <a:pt x="2575776" y="5159235"/>
                  <a:pt x="2555193" y="5127425"/>
                </a:cubicBezTo>
                <a:close/>
                <a:moveTo>
                  <a:pt x="1508889" y="5035261"/>
                </a:moveTo>
                <a:cubicBezTo>
                  <a:pt x="1498362" y="5036197"/>
                  <a:pt x="1487602" y="5041342"/>
                  <a:pt x="1479181" y="5046957"/>
                </a:cubicBezTo>
                <a:cubicBezTo>
                  <a:pt x="1471695" y="5052572"/>
                  <a:pt x="1479181" y="5076898"/>
                  <a:pt x="1481053" y="5093741"/>
                </a:cubicBezTo>
                <a:cubicBezTo>
                  <a:pt x="1482923" y="5103096"/>
                  <a:pt x="1492281" y="5114324"/>
                  <a:pt x="1490409" y="5121810"/>
                </a:cubicBezTo>
                <a:cubicBezTo>
                  <a:pt x="1482923" y="5149880"/>
                  <a:pt x="1497895" y="5151751"/>
                  <a:pt x="1522222" y="5144265"/>
                </a:cubicBezTo>
                <a:cubicBezTo>
                  <a:pt x="1535321" y="5149880"/>
                  <a:pt x="1548420" y="5159235"/>
                  <a:pt x="1563392" y="5161109"/>
                </a:cubicBezTo>
                <a:cubicBezTo>
                  <a:pt x="1569005" y="5162978"/>
                  <a:pt x="1585847" y="5148008"/>
                  <a:pt x="1585847" y="5148008"/>
                </a:cubicBezTo>
                <a:cubicBezTo>
                  <a:pt x="1570877" y="5114324"/>
                  <a:pt x="1555906" y="5078770"/>
                  <a:pt x="1537192" y="5048829"/>
                </a:cubicBezTo>
                <a:cubicBezTo>
                  <a:pt x="1529708" y="5037601"/>
                  <a:pt x="1519415" y="5034326"/>
                  <a:pt x="1508889" y="5035261"/>
                </a:cubicBezTo>
                <a:close/>
                <a:moveTo>
                  <a:pt x="2325018" y="4968361"/>
                </a:moveTo>
                <a:cubicBezTo>
                  <a:pt x="2283849" y="4970233"/>
                  <a:pt x="2267009" y="5003917"/>
                  <a:pt x="2289464" y="5035728"/>
                </a:cubicBezTo>
                <a:cubicBezTo>
                  <a:pt x="2300692" y="5052572"/>
                  <a:pt x="2304435" y="5065669"/>
                  <a:pt x="2281980" y="5075027"/>
                </a:cubicBezTo>
                <a:cubicBezTo>
                  <a:pt x="2270751" y="5080640"/>
                  <a:pt x="2261394" y="5089998"/>
                  <a:pt x="2250165" y="5095610"/>
                </a:cubicBezTo>
                <a:cubicBezTo>
                  <a:pt x="2231453" y="5106839"/>
                  <a:pt x="2222098" y="5153623"/>
                  <a:pt x="2235195" y="5170464"/>
                </a:cubicBezTo>
                <a:cubicBezTo>
                  <a:pt x="2253908" y="5191050"/>
                  <a:pt x="2272622" y="5211633"/>
                  <a:pt x="2287592" y="5228476"/>
                </a:cubicBezTo>
                <a:cubicBezTo>
                  <a:pt x="2308178" y="5217248"/>
                  <a:pt x="2326891" y="5206020"/>
                  <a:pt x="2345604" y="5198534"/>
                </a:cubicBezTo>
                <a:cubicBezTo>
                  <a:pt x="2364317" y="5191050"/>
                  <a:pt x="2368060" y="5183564"/>
                  <a:pt x="2351218" y="5168593"/>
                </a:cubicBezTo>
                <a:cubicBezTo>
                  <a:pt x="2343732" y="5161109"/>
                  <a:pt x="2343732" y="5148008"/>
                  <a:pt x="2341862" y="5136780"/>
                </a:cubicBezTo>
                <a:cubicBezTo>
                  <a:pt x="2339989" y="5125553"/>
                  <a:pt x="2343732" y="5114324"/>
                  <a:pt x="2341862" y="5103096"/>
                </a:cubicBezTo>
                <a:cubicBezTo>
                  <a:pt x="2338119" y="5075027"/>
                  <a:pt x="2349347" y="5041343"/>
                  <a:pt x="2313791" y="5024500"/>
                </a:cubicBezTo>
                <a:cubicBezTo>
                  <a:pt x="2311921" y="5024500"/>
                  <a:pt x="2315663" y="5011402"/>
                  <a:pt x="2317533" y="5003917"/>
                </a:cubicBezTo>
                <a:cubicBezTo>
                  <a:pt x="2319406" y="4992690"/>
                  <a:pt x="2321276" y="4981461"/>
                  <a:pt x="2325018" y="4968361"/>
                </a:cubicBezTo>
                <a:close/>
                <a:moveTo>
                  <a:pt x="2517766" y="4859824"/>
                </a:moveTo>
                <a:cubicBezTo>
                  <a:pt x="2499053" y="4861696"/>
                  <a:pt x="2482210" y="4887895"/>
                  <a:pt x="2465369" y="4902865"/>
                </a:cubicBezTo>
                <a:cubicBezTo>
                  <a:pt x="2467239" y="4906608"/>
                  <a:pt x="2469111" y="4908479"/>
                  <a:pt x="2470982" y="4912221"/>
                </a:cubicBezTo>
                <a:cubicBezTo>
                  <a:pt x="2517766" y="4889766"/>
                  <a:pt x="2519636" y="4927191"/>
                  <a:pt x="2530864" y="4962749"/>
                </a:cubicBezTo>
                <a:cubicBezTo>
                  <a:pt x="2547707" y="4934677"/>
                  <a:pt x="2570163" y="4914094"/>
                  <a:pt x="2570163" y="4893508"/>
                </a:cubicBezTo>
                <a:cubicBezTo>
                  <a:pt x="2570163" y="4882280"/>
                  <a:pt x="2534607" y="4857954"/>
                  <a:pt x="2517766" y="4859824"/>
                </a:cubicBezTo>
                <a:close/>
                <a:moveTo>
                  <a:pt x="1853445" y="4844854"/>
                </a:moveTo>
                <a:cubicBezTo>
                  <a:pt x="1840348" y="4871052"/>
                  <a:pt x="1834732" y="4886023"/>
                  <a:pt x="1827247" y="4900993"/>
                </a:cubicBezTo>
                <a:cubicBezTo>
                  <a:pt x="1829119" y="4904736"/>
                  <a:pt x="1830990" y="4908479"/>
                  <a:pt x="1832862" y="4910351"/>
                </a:cubicBezTo>
                <a:cubicBezTo>
                  <a:pt x="1847832" y="4902865"/>
                  <a:pt x="1862803" y="4895380"/>
                  <a:pt x="1877774" y="4887895"/>
                </a:cubicBezTo>
                <a:cubicBezTo>
                  <a:pt x="1870289" y="4876667"/>
                  <a:pt x="1864674" y="4863567"/>
                  <a:pt x="1853445" y="4844854"/>
                </a:cubicBezTo>
                <a:close/>
                <a:moveTo>
                  <a:pt x="2759165" y="4828012"/>
                </a:moveTo>
                <a:cubicBezTo>
                  <a:pt x="2751680" y="4828012"/>
                  <a:pt x="2736710" y="4833626"/>
                  <a:pt x="2734839" y="4839241"/>
                </a:cubicBezTo>
                <a:cubicBezTo>
                  <a:pt x="2729224" y="4856081"/>
                  <a:pt x="2729224" y="4874795"/>
                  <a:pt x="2723612" y="4900993"/>
                </a:cubicBezTo>
                <a:cubicBezTo>
                  <a:pt x="2744195" y="4891638"/>
                  <a:pt x="2759165" y="4889766"/>
                  <a:pt x="2766651" y="4880410"/>
                </a:cubicBezTo>
                <a:cubicBezTo>
                  <a:pt x="2774136" y="4871052"/>
                  <a:pt x="2774136" y="4854212"/>
                  <a:pt x="2774136" y="4841111"/>
                </a:cubicBezTo>
                <a:cubicBezTo>
                  <a:pt x="2774136" y="4835498"/>
                  <a:pt x="2762908" y="4828012"/>
                  <a:pt x="2759165" y="4828012"/>
                </a:cubicBezTo>
                <a:close/>
                <a:moveTo>
                  <a:pt x="2306306" y="4768130"/>
                </a:moveTo>
                <a:cubicBezTo>
                  <a:pt x="2317533" y="4786844"/>
                  <a:pt x="2328761" y="4801814"/>
                  <a:pt x="2343732" y="4826140"/>
                </a:cubicBezTo>
                <a:cubicBezTo>
                  <a:pt x="2345604" y="4773743"/>
                  <a:pt x="2341862" y="4770001"/>
                  <a:pt x="2306306" y="4768130"/>
                </a:cubicBezTo>
                <a:close/>
                <a:moveTo>
                  <a:pt x="2528994" y="4702633"/>
                </a:moveTo>
                <a:cubicBezTo>
                  <a:pt x="2523379" y="4721346"/>
                  <a:pt x="2517766" y="4738189"/>
                  <a:pt x="2512151" y="4756903"/>
                </a:cubicBezTo>
                <a:cubicBezTo>
                  <a:pt x="2517766" y="4758772"/>
                  <a:pt x="2523379" y="4758772"/>
                  <a:pt x="2528994" y="4760645"/>
                </a:cubicBezTo>
                <a:cubicBezTo>
                  <a:pt x="2532736" y="4741932"/>
                  <a:pt x="2536479" y="4723219"/>
                  <a:pt x="2538350" y="4704505"/>
                </a:cubicBezTo>
                <a:cubicBezTo>
                  <a:pt x="2534607" y="4704505"/>
                  <a:pt x="2532736" y="4702633"/>
                  <a:pt x="2528994" y="4702633"/>
                </a:cubicBezTo>
                <a:close/>
                <a:moveTo>
                  <a:pt x="3045479" y="4685792"/>
                </a:moveTo>
                <a:cubicBezTo>
                  <a:pt x="3017408" y="4683920"/>
                  <a:pt x="2989339" y="4697020"/>
                  <a:pt x="2961268" y="4704505"/>
                </a:cubicBezTo>
                <a:cubicBezTo>
                  <a:pt x="2959398" y="4704505"/>
                  <a:pt x="2957526" y="4711991"/>
                  <a:pt x="2959398" y="4713861"/>
                </a:cubicBezTo>
                <a:cubicBezTo>
                  <a:pt x="2985597" y="4741932"/>
                  <a:pt x="2968753" y="4760645"/>
                  <a:pt x="2948170" y="4781229"/>
                </a:cubicBezTo>
                <a:cubicBezTo>
                  <a:pt x="2944427" y="4784972"/>
                  <a:pt x="2946298" y="4796199"/>
                  <a:pt x="2950041" y="4801814"/>
                </a:cubicBezTo>
                <a:cubicBezTo>
                  <a:pt x="2968753" y="4850469"/>
                  <a:pt x="2946298" y="4893508"/>
                  <a:pt x="2936942" y="4938420"/>
                </a:cubicBezTo>
                <a:cubicBezTo>
                  <a:pt x="2886416" y="4932806"/>
                  <a:pt x="2884545" y="4936549"/>
                  <a:pt x="2890159" y="4987075"/>
                </a:cubicBezTo>
                <a:cubicBezTo>
                  <a:pt x="2890159" y="4994559"/>
                  <a:pt x="2884545" y="5003917"/>
                  <a:pt x="2878930" y="5009530"/>
                </a:cubicBezTo>
                <a:cubicBezTo>
                  <a:pt x="2869574" y="5022631"/>
                  <a:pt x="2858347" y="5031986"/>
                  <a:pt x="2848989" y="5041343"/>
                </a:cubicBezTo>
                <a:cubicBezTo>
                  <a:pt x="2852732" y="5046957"/>
                  <a:pt x="2856475" y="5050699"/>
                  <a:pt x="2858347" y="5056314"/>
                </a:cubicBezTo>
                <a:cubicBezTo>
                  <a:pt x="2882673" y="5041343"/>
                  <a:pt x="2914486" y="5050699"/>
                  <a:pt x="2931327" y="5018888"/>
                </a:cubicBezTo>
                <a:cubicBezTo>
                  <a:pt x="2950041" y="4983332"/>
                  <a:pt x="2965011" y="4947777"/>
                  <a:pt x="2983724" y="4912221"/>
                </a:cubicBezTo>
                <a:cubicBezTo>
                  <a:pt x="3009923" y="4861696"/>
                  <a:pt x="3039864" y="4814913"/>
                  <a:pt x="3066062" y="4764387"/>
                </a:cubicBezTo>
                <a:cubicBezTo>
                  <a:pt x="3079163" y="4741932"/>
                  <a:pt x="3066062" y="4687662"/>
                  <a:pt x="3045479" y="4685792"/>
                </a:cubicBezTo>
                <a:close/>
                <a:moveTo>
                  <a:pt x="2810159" y="4682049"/>
                </a:moveTo>
                <a:cubicBezTo>
                  <a:pt x="2799399" y="4682049"/>
                  <a:pt x="2787236" y="4682985"/>
                  <a:pt x="2777879" y="4682050"/>
                </a:cubicBezTo>
                <a:cubicBezTo>
                  <a:pt x="2776008" y="4685792"/>
                  <a:pt x="2774136" y="4687662"/>
                  <a:pt x="2772266" y="4691405"/>
                </a:cubicBezTo>
                <a:cubicBezTo>
                  <a:pt x="2790979" y="4713861"/>
                  <a:pt x="2809692" y="4738189"/>
                  <a:pt x="2830276" y="4760645"/>
                </a:cubicBezTo>
                <a:cubicBezTo>
                  <a:pt x="2834018" y="4758772"/>
                  <a:pt x="2839633" y="4758772"/>
                  <a:pt x="2843376" y="4756903"/>
                </a:cubicBezTo>
                <a:cubicBezTo>
                  <a:pt x="2841504" y="4734446"/>
                  <a:pt x="2843376" y="4706376"/>
                  <a:pt x="2834018" y="4687662"/>
                </a:cubicBezTo>
                <a:cubicBezTo>
                  <a:pt x="2830276" y="4682985"/>
                  <a:pt x="2820920" y="4682050"/>
                  <a:pt x="2810159" y="4682049"/>
                </a:cubicBezTo>
                <a:close/>
                <a:moveTo>
                  <a:pt x="2874486" y="4665910"/>
                </a:moveTo>
                <a:cubicBezTo>
                  <a:pt x="2868638" y="4666611"/>
                  <a:pt x="2863959" y="4668014"/>
                  <a:pt x="2863959" y="4668949"/>
                </a:cubicBezTo>
                <a:cubicBezTo>
                  <a:pt x="2862090" y="4687662"/>
                  <a:pt x="2862090" y="4706376"/>
                  <a:pt x="2863959" y="4725089"/>
                </a:cubicBezTo>
                <a:cubicBezTo>
                  <a:pt x="2863959" y="4730704"/>
                  <a:pt x="2878930" y="4740060"/>
                  <a:pt x="2880803" y="4738189"/>
                </a:cubicBezTo>
                <a:cubicBezTo>
                  <a:pt x="2893900" y="4732574"/>
                  <a:pt x="2907001" y="4723219"/>
                  <a:pt x="2916357" y="4713861"/>
                </a:cubicBezTo>
                <a:cubicBezTo>
                  <a:pt x="2923841" y="4708248"/>
                  <a:pt x="2923841" y="4697020"/>
                  <a:pt x="2925715" y="4691405"/>
                </a:cubicBezTo>
                <a:cubicBezTo>
                  <a:pt x="2912614" y="4680177"/>
                  <a:pt x="2903258" y="4670821"/>
                  <a:pt x="2892031" y="4667079"/>
                </a:cubicBezTo>
                <a:cubicBezTo>
                  <a:pt x="2887352" y="4665207"/>
                  <a:pt x="2880333" y="4665207"/>
                  <a:pt x="2874486" y="4665910"/>
                </a:cubicBezTo>
                <a:close/>
                <a:moveTo>
                  <a:pt x="3092260" y="4665206"/>
                </a:moveTo>
                <a:cubicBezTo>
                  <a:pt x="3088519" y="4667079"/>
                  <a:pt x="3084776" y="4667079"/>
                  <a:pt x="3081033" y="4668949"/>
                </a:cubicBezTo>
                <a:cubicBezTo>
                  <a:pt x="3084776" y="4683920"/>
                  <a:pt x="3086648" y="4698890"/>
                  <a:pt x="3094133" y="4711991"/>
                </a:cubicBezTo>
                <a:cubicBezTo>
                  <a:pt x="3097875" y="4717604"/>
                  <a:pt x="3116589" y="4710118"/>
                  <a:pt x="3129687" y="4706376"/>
                </a:cubicBezTo>
                <a:cubicBezTo>
                  <a:pt x="3129687" y="4702633"/>
                  <a:pt x="3127817" y="4698890"/>
                  <a:pt x="3127817" y="4693277"/>
                </a:cubicBezTo>
                <a:cubicBezTo>
                  <a:pt x="3116589" y="4683920"/>
                  <a:pt x="3103489" y="4674564"/>
                  <a:pt x="3092260" y="4665206"/>
                </a:cubicBezTo>
                <a:close/>
                <a:moveTo>
                  <a:pt x="2212740" y="4659593"/>
                </a:moveTo>
                <a:cubicBezTo>
                  <a:pt x="2205254" y="4659593"/>
                  <a:pt x="2188413" y="4672692"/>
                  <a:pt x="2190283" y="4678307"/>
                </a:cubicBezTo>
                <a:cubicBezTo>
                  <a:pt x="2194026" y="4698890"/>
                  <a:pt x="2197769" y="4723219"/>
                  <a:pt x="2212740" y="4736317"/>
                </a:cubicBezTo>
                <a:cubicBezTo>
                  <a:pt x="2261394" y="4786844"/>
                  <a:pt x="2257651" y="4820528"/>
                  <a:pt x="2194026" y="4844854"/>
                </a:cubicBezTo>
                <a:cubicBezTo>
                  <a:pt x="2175313" y="4852339"/>
                  <a:pt x="2165957" y="4867309"/>
                  <a:pt x="2184671" y="4878538"/>
                </a:cubicBezTo>
                <a:cubicBezTo>
                  <a:pt x="2210869" y="4893508"/>
                  <a:pt x="2203384" y="4912221"/>
                  <a:pt x="2199641" y="4930934"/>
                </a:cubicBezTo>
                <a:cubicBezTo>
                  <a:pt x="2199641" y="4949648"/>
                  <a:pt x="2192156" y="4962749"/>
                  <a:pt x="2188413" y="4977719"/>
                </a:cubicBezTo>
                <a:cubicBezTo>
                  <a:pt x="2192156" y="4981461"/>
                  <a:pt x="2195898" y="4985204"/>
                  <a:pt x="2197769" y="4988947"/>
                </a:cubicBezTo>
                <a:cubicBezTo>
                  <a:pt x="2214612" y="4979589"/>
                  <a:pt x="2233325" y="4970233"/>
                  <a:pt x="2248296" y="4959006"/>
                </a:cubicBezTo>
                <a:cubicBezTo>
                  <a:pt x="2265136" y="4945905"/>
                  <a:pt x="2276365" y="4921579"/>
                  <a:pt x="2295077" y="4914094"/>
                </a:cubicBezTo>
                <a:cubicBezTo>
                  <a:pt x="2313791" y="4904736"/>
                  <a:pt x="2315663" y="4899123"/>
                  <a:pt x="2310048" y="4882280"/>
                </a:cubicBezTo>
                <a:cubicBezTo>
                  <a:pt x="2287592" y="4814913"/>
                  <a:pt x="2267009" y="4745675"/>
                  <a:pt x="2242681" y="4678307"/>
                </a:cubicBezTo>
                <a:cubicBezTo>
                  <a:pt x="2238938" y="4668949"/>
                  <a:pt x="2223967" y="4661464"/>
                  <a:pt x="2212740" y="4659593"/>
                </a:cubicBezTo>
                <a:close/>
                <a:moveTo>
                  <a:pt x="2674957" y="4642751"/>
                </a:moveTo>
                <a:cubicBezTo>
                  <a:pt x="2658114" y="4644623"/>
                  <a:pt x="2641273" y="4648366"/>
                  <a:pt x="2616945" y="4652109"/>
                </a:cubicBezTo>
                <a:cubicBezTo>
                  <a:pt x="2622560" y="4663336"/>
                  <a:pt x="2628173" y="4670821"/>
                  <a:pt x="2633787" y="4680177"/>
                </a:cubicBezTo>
                <a:cubicBezTo>
                  <a:pt x="2648759" y="4670821"/>
                  <a:pt x="2663729" y="4659593"/>
                  <a:pt x="2678700" y="4650236"/>
                </a:cubicBezTo>
                <a:cubicBezTo>
                  <a:pt x="2676828" y="4648366"/>
                  <a:pt x="2674957" y="4644623"/>
                  <a:pt x="2674957" y="4642751"/>
                </a:cubicBezTo>
                <a:close/>
                <a:moveTo>
                  <a:pt x="2454141" y="4586612"/>
                </a:moveTo>
                <a:cubicBezTo>
                  <a:pt x="2450399" y="4584741"/>
                  <a:pt x="2442913" y="4590353"/>
                  <a:pt x="2435428" y="4592226"/>
                </a:cubicBezTo>
                <a:cubicBezTo>
                  <a:pt x="2439170" y="4599711"/>
                  <a:pt x="2444784" y="4607197"/>
                  <a:pt x="2448526" y="4614682"/>
                </a:cubicBezTo>
                <a:cubicBezTo>
                  <a:pt x="2452268" y="4627780"/>
                  <a:pt x="2456011" y="4640880"/>
                  <a:pt x="2457883" y="4653978"/>
                </a:cubicBezTo>
                <a:cubicBezTo>
                  <a:pt x="2461626" y="4680177"/>
                  <a:pt x="2463496" y="4706376"/>
                  <a:pt x="2467239" y="4738189"/>
                </a:cubicBezTo>
                <a:cubicBezTo>
                  <a:pt x="2476597" y="4710118"/>
                  <a:pt x="2485952" y="4691405"/>
                  <a:pt x="2493438" y="4674564"/>
                </a:cubicBezTo>
                <a:cubicBezTo>
                  <a:pt x="2487825" y="4650236"/>
                  <a:pt x="2485952" y="4631523"/>
                  <a:pt x="2478467" y="4612810"/>
                </a:cubicBezTo>
                <a:cubicBezTo>
                  <a:pt x="2474725" y="4601582"/>
                  <a:pt x="2463496" y="4594096"/>
                  <a:pt x="2454141" y="4586612"/>
                </a:cubicBezTo>
                <a:close/>
                <a:moveTo>
                  <a:pt x="2588877" y="4356439"/>
                </a:moveTo>
                <a:cubicBezTo>
                  <a:pt x="2596361" y="4371410"/>
                  <a:pt x="2600104" y="4380766"/>
                  <a:pt x="2605717" y="4391993"/>
                </a:cubicBezTo>
                <a:cubicBezTo>
                  <a:pt x="2618818" y="4384508"/>
                  <a:pt x="2633787" y="4378895"/>
                  <a:pt x="2646887" y="4371410"/>
                </a:cubicBezTo>
                <a:cubicBezTo>
                  <a:pt x="2645016" y="4369538"/>
                  <a:pt x="2645016" y="4365795"/>
                  <a:pt x="2643144" y="4363924"/>
                </a:cubicBezTo>
                <a:cubicBezTo>
                  <a:pt x="2628173" y="4362052"/>
                  <a:pt x="2613203" y="4360182"/>
                  <a:pt x="2588877" y="4356439"/>
                </a:cubicBezTo>
                <a:close/>
                <a:moveTo>
                  <a:pt x="9967499" y="2472017"/>
                </a:moveTo>
                <a:cubicBezTo>
                  <a:pt x="9918846" y="2490730"/>
                  <a:pt x="9873932" y="2507573"/>
                  <a:pt x="9827150" y="2524414"/>
                </a:cubicBezTo>
                <a:cubicBezTo>
                  <a:pt x="9832765" y="2539384"/>
                  <a:pt x="9838378" y="2550612"/>
                  <a:pt x="9845863" y="2569325"/>
                </a:cubicBezTo>
                <a:cubicBezTo>
                  <a:pt x="9864577" y="2556228"/>
                  <a:pt x="9883290" y="2548742"/>
                  <a:pt x="9896388" y="2535641"/>
                </a:cubicBezTo>
                <a:cubicBezTo>
                  <a:pt x="9911358" y="2520670"/>
                  <a:pt x="9918846" y="2494472"/>
                  <a:pt x="9948785" y="2500087"/>
                </a:cubicBezTo>
                <a:cubicBezTo>
                  <a:pt x="9952528" y="2500087"/>
                  <a:pt x="9958143" y="2485117"/>
                  <a:pt x="9967499" y="2472017"/>
                </a:cubicBezTo>
                <a:close/>
                <a:moveTo>
                  <a:pt x="8848448" y="0"/>
                </a:moveTo>
                <a:cubicBezTo>
                  <a:pt x="9187158" y="552040"/>
                  <a:pt x="9527739" y="1098465"/>
                  <a:pt x="9819665" y="1682318"/>
                </a:cubicBezTo>
                <a:cubicBezTo>
                  <a:pt x="9819665" y="1671091"/>
                  <a:pt x="9821535" y="1667348"/>
                  <a:pt x="9819665" y="1663605"/>
                </a:cubicBezTo>
                <a:cubicBezTo>
                  <a:pt x="9819665" y="1657992"/>
                  <a:pt x="9817793" y="1654249"/>
                  <a:pt x="9815922" y="1650506"/>
                </a:cubicBezTo>
                <a:cubicBezTo>
                  <a:pt x="9789724" y="1575654"/>
                  <a:pt x="9761653" y="1502672"/>
                  <a:pt x="9737326" y="1427819"/>
                </a:cubicBezTo>
                <a:cubicBezTo>
                  <a:pt x="9696158" y="1300569"/>
                  <a:pt x="9656861" y="1171449"/>
                  <a:pt x="9617562" y="1044198"/>
                </a:cubicBezTo>
                <a:cubicBezTo>
                  <a:pt x="9598848" y="986186"/>
                  <a:pt x="9580135" y="928176"/>
                  <a:pt x="9557680" y="870164"/>
                </a:cubicBezTo>
                <a:cubicBezTo>
                  <a:pt x="9546452" y="838352"/>
                  <a:pt x="9552065" y="821510"/>
                  <a:pt x="9591364" y="819639"/>
                </a:cubicBezTo>
                <a:cubicBezTo>
                  <a:pt x="9610076" y="870164"/>
                  <a:pt x="9626920" y="924434"/>
                  <a:pt x="9645633" y="976830"/>
                </a:cubicBezTo>
                <a:cubicBezTo>
                  <a:pt x="9688672" y="1098465"/>
                  <a:pt x="9729842" y="1220103"/>
                  <a:pt x="9772882" y="1341737"/>
                </a:cubicBezTo>
                <a:cubicBezTo>
                  <a:pt x="9780366" y="1360451"/>
                  <a:pt x="9793466" y="1377294"/>
                  <a:pt x="9804694" y="1394135"/>
                </a:cubicBezTo>
                <a:cubicBezTo>
                  <a:pt x="9808437" y="1399750"/>
                  <a:pt x="9810309" y="1405363"/>
                  <a:pt x="9810309" y="1410978"/>
                </a:cubicBezTo>
                <a:cubicBezTo>
                  <a:pt x="9819665" y="1515771"/>
                  <a:pt x="9870192" y="1607466"/>
                  <a:pt x="9902002" y="1704775"/>
                </a:cubicBezTo>
                <a:cubicBezTo>
                  <a:pt x="9952528" y="1858223"/>
                  <a:pt x="10006798" y="2011672"/>
                  <a:pt x="10062937" y="2163249"/>
                </a:cubicBezTo>
                <a:cubicBezTo>
                  <a:pt x="10079777" y="2210032"/>
                  <a:pt x="10100363" y="2254944"/>
                  <a:pt x="10120947" y="2299855"/>
                </a:cubicBezTo>
                <a:cubicBezTo>
                  <a:pt x="10126562" y="2312955"/>
                  <a:pt x="10145275" y="2320441"/>
                  <a:pt x="10156503" y="2331668"/>
                </a:cubicBezTo>
                <a:cubicBezTo>
                  <a:pt x="10158373" y="2329796"/>
                  <a:pt x="10162118" y="2327925"/>
                  <a:pt x="10163988" y="2324183"/>
                </a:cubicBezTo>
                <a:cubicBezTo>
                  <a:pt x="10167731" y="2337281"/>
                  <a:pt x="10171474" y="2352251"/>
                  <a:pt x="10177086" y="2367222"/>
                </a:cubicBezTo>
                <a:cubicBezTo>
                  <a:pt x="10180831" y="2355995"/>
                  <a:pt x="10184573" y="2346639"/>
                  <a:pt x="10186444" y="2337281"/>
                </a:cubicBezTo>
                <a:cubicBezTo>
                  <a:pt x="10192057" y="2376580"/>
                  <a:pt x="10212642" y="2389679"/>
                  <a:pt x="10250069" y="2397163"/>
                </a:cubicBezTo>
                <a:cubicBezTo>
                  <a:pt x="10326792" y="2412134"/>
                  <a:pt x="10401645" y="2432719"/>
                  <a:pt x="10478371" y="2453303"/>
                </a:cubicBezTo>
                <a:cubicBezTo>
                  <a:pt x="10523282" y="2464531"/>
                  <a:pt x="10568194" y="2477631"/>
                  <a:pt x="10613105" y="2490730"/>
                </a:cubicBezTo>
                <a:cubicBezTo>
                  <a:pt x="10624333" y="2494472"/>
                  <a:pt x="10633691" y="2503830"/>
                  <a:pt x="10643047" y="2511315"/>
                </a:cubicBezTo>
                <a:cubicBezTo>
                  <a:pt x="10676731" y="2541256"/>
                  <a:pt x="10710415" y="2573068"/>
                  <a:pt x="10744098" y="2603009"/>
                </a:cubicBezTo>
                <a:cubicBezTo>
                  <a:pt x="10766554" y="2623595"/>
                  <a:pt x="10762811" y="2644178"/>
                  <a:pt x="10732870" y="2662891"/>
                </a:cubicBezTo>
                <a:cubicBezTo>
                  <a:pt x="10714156" y="2675992"/>
                  <a:pt x="10693573" y="2689089"/>
                  <a:pt x="10672988" y="2702190"/>
                </a:cubicBezTo>
                <a:cubicBezTo>
                  <a:pt x="10674860" y="2705933"/>
                  <a:pt x="10676731" y="2707803"/>
                  <a:pt x="10676731" y="2707803"/>
                </a:cubicBezTo>
                <a:cubicBezTo>
                  <a:pt x="10751583" y="2705933"/>
                  <a:pt x="10759068" y="2709676"/>
                  <a:pt x="10781525" y="2788271"/>
                </a:cubicBezTo>
                <a:cubicBezTo>
                  <a:pt x="10789009" y="2816340"/>
                  <a:pt x="10803980" y="2833183"/>
                  <a:pt x="10832049" y="2840668"/>
                </a:cubicBezTo>
                <a:cubicBezTo>
                  <a:pt x="10854508" y="2846281"/>
                  <a:pt x="10876963" y="2859382"/>
                  <a:pt x="10899419" y="2864995"/>
                </a:cubicBezTo>
                <a:cubicBezTo>
                  <a:pt x="10912517" y="2868737"/>
                  <a:pt x="10929360" y="2863124"/>
                  <a:pt x="10944329" y="2859382"/>
                </a:cubicBezTo>
                <a:cubicBezTo>
                  <a:pt x="10989243" y="2881837"/>
                  <a:pt x="10998598" y="2909906"/>
                  <a:pt x="10992984" y="2962303"/>
                </a:cubicBezTo>
                <a:cubicBezTo>
                  <a:pt x="10987369" y="3005344"/>
                  <a:pt x="10994855" y="3050256"/>
                  <a:pt x="10985500" y="3093296"/>
                </a:cubicBezTo>
                <a:cubicBezTo>
                  <a:pt x="10968657" y="3173763"/>
                  <a:pt x="10946201" y="3252359"/>
                  <a:pt x="10921872" y="3329083"/>
                </a:cubicBezTo>
                <a:cubicBezTo>
                  <a:pt x="10914390" y="3351538"/>
                  <a:pt x="10895676" y="3372123"/>
                  <a:pt x="10880706" y="3396450"/>
                </a:cubicBezTo>
                <a:cubicBezTo>
                  <a:pt x="10903160" y="3415163"/>
                  <a:pt x="10933102" y="3433876"/>
                  <a:pt x="10953686" y="3460075"/>
                </a:cubicBezTo>
                <a:cubicBezTo>
                  <a:pt x="10963042" y="3471302"/>
                  <a:pt x="10957428" y="3501243"/>
                  <a:pt x="10948073" y="3516214"/>
                </a:cubicBezTo>
                <a:cubicBezTo>
                  <a:pt x="10923745" y="3557384"/>
                  <a:pt x="10914390" y="3600425"/>
                  <a:pt x="10910647" y="3645336"/>
                </a:cubicBezTo>
                <a:cubicBezTo>
                  <a:pt x="10901289" y="3737030"/>
                  <a:pt x="10890061" y="3828726"/>
                  <a:pt x="10878834" y="3918549"/>
                </a:cubicBezTo>
                <a:cubicBezTo>
                  <a:pt x="10876963" y="3939134"/>
                  <a:pt x="10875091" y="3959719"/>
                  <a:pt x="10873220" y="3978432"/>
                </a:cubicBezTo>
                <a:cubicBezTo>
                  <a:pt x="10867605" y="4053285"/>
                  <a:pt x="10813335" y="4096325"/>
                  <a:pt x="10764683" y="4141237"/>
                </a:cubicBezTo>
                <a:cubicBezTo>
                  <a:pt x="10699186" y="4201119"/>
                  <a:pt x="10620590" y="4195505"/>
                  <a:pt x="10540125" y="4184277"/>
                </a:cubicBezTo>
                <a:cubicBezTo>
                  <a:pt x="10513924" y="4180534"/>
                  <a:pt x="10485855" y="4182405"/>
                  <a:pt x="10459657" y="4186148"/>
                </a:cubicBezTo>
                <a:cubicBezTo>
                  <a:pt x="10349250" y="4197376"/>
                  <a:pt x="10240714" y="4195505"/>
                  <a:pt x="10149017" y="4118780"/>
                </a:cubicBezTo>
                <a:cubicBezTo>
                  <a:pt x="10175217" y="4146852"/>
                  <a:pt x="10171474" y="4199248"/>
                  <a:pt x="10223870" y="4210476"/>
                </a:cubicBezTo>
                <a:cubicBezTo>
                  <a:pt x="10235099" y="4212347"/>
                  <a:pt x="10242583" y="4231060"/>
                  <a:pt x="10250069" y="4242288"/>
                </a:cubicBezTo>
                <a:cubicBezTo>
                  <a:pt x="10265040" y="4270359"/>
                  <a:pt x="10276267" y="4300300"/>
                  <a:pt x="10293110" y="4333983"/>
                </a:cubicBezTo>
                <a:cubicBezTo>
                  <a:pt x="10246326" y="4339597"/>
                  <a:pt x="10244455" y="4363924"/>
                  <a:pt x="10248196" y="4397608"/>
                </a:cubicBezTo>
                <a:cubicBezTo>
                  <a:pt x="10250069" y="4420065"/>
                  <a:pt x="10236971" y="4446263"/>
                  <a:pt x="10229484" y="4468719"/>
                </a:cubicBezTo>
                <a:cubicBezTo>
                  <a:pt x="10222000" y="4489302"/>
                  <a:pt x="10208899" y="4509888"/>
                  <a:pt x="10201415" y="4530471"/>
                </a:cubicBezTo>
                <a:cubicBezTo>
                  <a:pt x="10188316" y="4567898"/>
                  <a:pt x="10171474" y="4605324"/>
                  <a:pt x="10207030" y="4642751"/>
                </a:cubicBezTo>
                <a:cubicBezTo>
                  <a:pt x="10238841" y="4648366"/>
                  <a:pt x="10276267" y="4653978"/>
                  <a:pt x="10311824" y="4659593"/>
                </a:cubicBezTo>
                <a:cubicBezTo>
                  <a:pt x="10317436" y="4678307"/>
                  <a:pt x="10323050" y="4693277"/>
                  <a:pt x="10326792" y="4708248"/>
                </a:cubicBezTo>
                <a:cubicBezTo>
                  <a:pt x="10300596" y="4661464"/>
                  <a:pt x="10259426" y="4653978"/>
                  <a:pt x="10220128" y="4655850"/>
                </a:cubicBezTo>
                <a:cubicBezTo>
                  <a:pt x="10227613" y="4706376"/>
                  <a:pt x="10235099" y="4756903"/>
                  <a:pt x="10242583" y="4807427"/>
                </a:cubicBezTo>
                <a:cubicBezTo>
                  <a:pt x="10244455" y="4813042"/>
                  <a:pt x="10250069" y="4820528"/>
                  <a:pt x="10255684" y="4824271"/>
                </a:cubicBezTo>
                <a:cubicBezTo>
                  <a:pt x="10351120" y="4906608"/>
                  <a:pt x="10375449" y="5003917"/>
                  <a:pt x="10324922" y="5116197"/>
                </a:cubicBezTo>
                <a:cubicBezTo>
                  <a:pt x="10321179" y="5125553"/>
                  <a:pt x="10319308" y="5140523"/>
                  <a:pt x="10323050" y="5149880"/>
                </a:cubicBezTo>
                <a:cubicBezTo>
                  <a:pt x="10336150" y="5181692"/>
                  <a:pt x="10330537" y="5206020"/>
                  <a:pt x="10302466" y="5224733"/>
                </a:cubicBezTo>
                <a:cubicBezTo>
                  <a:pt x="10308079" y="5250932"/>
                  <a:pt x="10315566" y="5265903"/>
                  <a:pt x="10347377" y="5273387"/>
                </a:cubicBezTo>
                <a:cubicBezTo>
                  <a:pt x="10384804" y="5282743"/>
                  <a:pt x="10431588" y="5293972"/>
                  <a:pt x="10440944" y="5344498"/>
                </a:cubicBezTo>
                <a:cubicBezTo>
                  <a:pt x="10442816" y="5350111"/>
                  <a:pt x="10457785" y="5355726"/>
                  <a:pt x="10467142" y="5357596"/>
                </a:cubicBezTo>
                <a:cubicBezTo>
                  <a:pt x="10515796" y="5370696"/>
                  <a:pt x="10530767" y="5393152"/>
                  <a:pt x="10517669" y="5441806"/>
                </a:cubicBezTo>
                <a:cubicBezTo>
                  <a:pt x="10510181" y="5473618"/>
                  <a:pt x="10510181" y="5496074"/>
                  <a:pt x="10549480" y="5509174"/>
                </a:cubicBezTo>
                <a:cubicBezTo>
                  <a:pt x="10568194" y="5514787"/>
                  <a:pt x="10579421" y="5542858"/>
                  <a:pt x="10594392" y="5557829"/>
                </a:cubicBezTo>
                <a:cubicBezTo>
                  <a:pt x="10601878" y="5565314"/>
                  <a:pt x="10611235" y="5572799"/>
                  <a:pt x="10620590" y="5572799"/>
                </a:cubicBezTo>
                <a:cubicBezTo>
                  <a:pt x="10659888" y="5578412"/>
                  <a:pt x="10699186" y="5578412"/>
                  <a:pt x="10738483" y="5584027"/>
                </a:cubicBezTo>
                <a:cubicBezTo>
                  <a:pt x="10781525" y="5591513"/>
                  <a:pt x="10800238" y="5574669"/>
                  <a:pt x="10790880" y="5535372"/>
                </a:cubicBezTo>
                <a:cubicBezTo>
                  <a:pt x="10805853" y="5520402"/>
                  <a:pt x="10818950" y="5511044"/>
                  <a:pt x="10830179" y="5496074"/>
                </a:cubicBezTo>
                <a:cubicBezTo>
                  <a:pt x="10850762" y="5468006"/>
                  <a:pt x="10869476" y="5441806"/>
                  <a:pt x="10905032" y="5432450"/>
                </a:cubicBezTo>
                <a:cubicBezTo>
                  <a:pt x="10916259" y="5428707"/>
                  <a:pt x="10927487" y="5413736"/>
                  <a:pt x="10931230" y="5402507"/>
                </a:cubicBezTo>
                <a:cubicBezTo>
                  <a:pt x="10951816" y="5357596"/>
                  <a:pt x="10979885" y="5351983"/>
                  <a:pt x="11022927" y="5372566"/>
                </a:cubicBezTo>
                <a:cubicBezTo>
                  <a:pt x="11056608" y="5389410"/>
                  <a:pt x="11071579" y="5415608"/>
                  <a:pt x="11079066" y="5447420"/>
                </a:cubicBezTo>
                <a:cubicBezTo>
                  <a:pt x="11095906" y="5432450"/>
                  <a:pt x="11110877" y="5419351"/>
                  <a:pt x="11125847" y="5404380"/>
                </a:cubicBezTo>
                <a:cubicBezTo>
                  <a:pt x="11127718" y="5406250"/>
                  <a:pt x="11131461" y="5409993"/>
                  <a:pt x="11133333" y="5411865"/>
                </a:cubicBezTo>
                <a:cubicBezTo>
                  <a:pt x="11137076" y="5396895"/>
                  <a:pt x="11142691" y="5380052"/>
                  <a:pt x="11146432" y="5363211"/>
                </a:cubicBezTo>
                <a:cubicBezTo>
                  <a:pt x="11165145" y="5396895"/>
                  <a:pt x="11183857" y="5430579"/>
                  <a:pt x="11204443" y="5464263"/>
                </a:cubicBezTo>
                <a:cubicBezTo>
                  <a:pt x="11211929" y="5445549"/>
                  <a:pt x="11219413" y="5424964"/>
                  <a:pt x="11228771" y="5400638"/>
                </a:cubicBezTo>
                <a:cubicBezTo>
                  <a:pt x="11236257" y="5402507"/>
                  <a:pt x="11245613" y="5406250"/>
                  <a:pt x="11256840" y="5409993"/>
                </a:cubicBezTo>
                <a:cubicBezTo>
                  <a:pt x="11254970" y="5395023"/>
                  <a:pt x="11254970" y="5381924"/>
                  <a:pt x="11253098" y="5366953"/>
                </a:cubicBezTo>
                <a:cubicBezTo>
                  <a:pt x="11254970" y="5366953"/>
                  <a:pt x="11258710" y="5365081"/>
                  <a:pt x="11260583" y="5365081"/>
                </a:cubicBezTo>
                <a:cubicBezTo>
                  <a:pt x="11268068" y="5385667"/>
                  <a:pt x="11273683" y="5404380"/>
                  <a:pt x="11281167" y="5424964"/>
                </a:cubicBezTo>
                <a:cubicBezTo>
                  <a:pt x="11303624" y="5408122"/>
                  <a:pt x="11326081" y="5391280"/>
                  <a:pt x="11350407" y="5370696"/>
                </a:cubicBezTo>
                <a:cubicBezTo>
                  <a:pt x="11357891" y="5387537"/>
                  <a:pt x="11365377" y="5406250"/>
                  <a:pt x="11374733" y="5432450"/>
                </a:cubicBezTo>
                <a:cubicBezTo>
                  <a:pt x="11369120" y="5402507"/>
                  <a:pt x="11365377" y="5378181"/>
                  <a:pt x="11361634" y="5351983"/>
                </a:cubicBezTo>
                <a:cubicBezTo>
                  <a:pt x="11370990" y="5355726"/>
                  <a:pt x="11376605" y="5359469"/>
                  <a:pt x="11384091" y="5363211"/>
                </a:cubicBezTo>
                <a:cubicBezTo>
                  <a:pt x="11384091" y="5329528"/>
                  <a:pt x="11384091" y="5297713"/>
                  <a:pt x="11384091" y="5265903"/>
                </a:cubicBezTo>
                <a:cubicBezTo>
                  <a:pt x="11385963" y="5264030"/>
                  <a:pt x="11389703" y="5264030"/>
                  <a:pt x="11391575" y="5262160"/>
                </a:cubicBezTo>
                <a:cubicBezTo>
                  <a:pt x="11406546" y="5293972"/>
                  <a:pt x="11421517" y="5323913"/>
                  <a:pt x="11440230" y="5365081"/>
                </a:cubicBezTo>
                <a:cubicBezTo>
                  <a:pt x="11443973" y="5325785"/>
                  <a:pt x="11445843" y="5295844"/>
                  <a:pt x="11447715" y="5265903"/>
                </a:cubicBezTo>
                <a:cubicBezTo>
                  <a:pt x="11449586" y="5265903"/>
                  <a:pt x="11453330" y="5265903"/>
                  <a:pt x="11455201" y="5265903"/>
                </a:cubicBezTo>
                <a:cubicBezTo>
                  <a:pt x="11457073" y="5293972"/>
                  <a:pt x="11460816" y="5322042"/>
                  <a:pt x="11462685" y="5357596"/>
                </a:cubicBezTo>
                <a:cubicBezTo>
                  <a:pt x="11475786" y="5338883"/>
                  <a:pt x="11483270" y="5329528"/>
                  <a:pt x="11488885" y="5320170"/>
                </a:cubicBezTo>
                <a:cubicBezTo>
                  <a:pt x="11496369" y="5359469"/>
                  <a:pt x="11501982" y="5398765"/>
                  <a:pt x="11509470" y="5439934"/>
                </a:cubicBezTo>
                <a:cubicBezTo>
                  <a:pt x="11513212" y="5439934"/>
                  <a:pt x="11516955" y="5439934"/>
                  <a:pt x="11520695" y="5439934"/>
                </a:cubicBezTo>
                <a:cubicBezTo>
                  <a:pt x="11528184" y="5417479"/>
                  <a:pt x="11535668" y="5396895"/>
                  <a:pt x="11543152" y="5370696"/>
                </a:cubicBezTo>
                <a:cubicBezTo>
                  <a:pt x="11546896" y="5400638"/>
                  <a:pt x="11550639" y="5424964"/>
                  <a:pt x="11554382" y="5451162"/>
                </a:cubicBezTo>
                <a:cubicBezTo>
                  <a:pt x="11558122" y="5451162"/>
                  <a:pt x="11561865" y="5451162"/>
                  <a:pt x="11563737" y="5451162"/>
                </a:cubicBezTo>
                <a:cubicBezTo>
                  <a:pt x="11567480" y="5439934"/>
                  <a:pt x="11569352" y="5428707"/>
                  <a:pt x="11573095" y="5419351"/>
                </a:cubicBezTo>
                <a:cubicBezTo>
                  <a:pt x="11574965" y="5419351"/>
                  <a:pt x="11576836" y="5419351"/>
                  <a:pt x="11578708" y="5419351"/>
                </a:cubicBezTo>
                <a:cubicBezTo>
                  <a:pt x="11580578" y="5432450"/>
                  <a:pt x="11582451" y="5443677"/>
                  <a:pt x="11584323" y="5451162"/>
                </a:cubicBezTo>
                <a:cubicBezTo>
                  <a:pt x="11597421" y="5438064"/>
                  <a:pt x="11612392" y="5423094"/>
                  <a:pt x="11631104" y="5402507"/>
                </a:cubicBezTo>
                <a:cubicBezTo>
                  <a:pt x="11632975" y="5430579"/>
                  <a:pt x="11634847" y="5449292"/>
                  <a:pt x="11634847" y="5466132"/>
                </a:cubicBezTo>
                <a:cubicBezTo>
                  <a:pt x="11634847" y="5466132"/>
                  <a:pt x="11636718" y="5466132"/>
                  <a:pt x="11636718" y="5466132"/>
                </a:cubicBezTo>
                <a:cubicBezTo>
                  <a:pt x="11638590" y="5451162"/>
                  <a:pt x="11640462" y="5436191"/>
                  <a:pt x="11642333" y="5413736"/>
                </a:cubicBezTo>
                <a:cubicBezTo>
                  <a:pt x="11651689" y="5428707"/>
                  <a:pt x="11655430" y="5436191"/>
                  <a:pt x="11661045" y="5443677"/>
                </a:cubicBezTo>
                <a:cubicBezTo>
                  <a:pt x="11662919" y="5439934"/>
                  <a:pt x="11664788" y="5438064"/>
                  <a:pt x="11664788" y="5434322"/>
                </a:cubicBezTo>
                <a:cubicBezTo>
                  <a:pt x="11668531" y="5447420"/>
                  <a:pt x="11672274" y="5460520"/>
                  <a:pt x="11677889" y="5481103"/>
                </a:cubicBezTo>
                <a:cubicBezTo>
                  <a:pt x="11681631" y="5468006"/>
                  <a:pt x="11685374" y="5460520"/>
                  <a:pt x="11687245" y="5453035"/>
                </a:cubicBezTo>
                <a:cubicBezTo>
                  <a:pt x="11690988" y="5456777"/>
                  <a:pt x="11694729" y="5462391"/>
                  <a:pt x="11698472" y="5466132"/>
                </a:cubicBezTo>
                <a:cubicBezTo>
                  <a:pt x="11722801" y="5417479"/>
                  <a:pt x="11676016" y="5396895"/>
                  <a:pt x="11657304" y="5363211"/>
                </a:cubicBezTo>
                <a:cubicBezTo>
                  <a:pt x="11664788" y="5365081"/>
                  <a:pt x="11672274" y="5366953"/>
                  <a:pt x="11681631" y="5368824"/>
                </a:cubicBezTo>
                <a:cubicBezTo>
                  <a:pt x="11681631" y="5363211"/>
                  <a:pt x="11681631" y="5357596"/>
                  <a:pt x="11681631" y="5361339"/>
                </a:cubicBezTo>
                <a:cubicBezTo>
                  <a:pt x="11705958" y="5389410"/>
                  <a:pt x="11734028" y="5421221"/>
                  <a:pt x="11763967" y="5454905"/>
                </a:cubicBezTo>
                <a:cubicBezTo>
                  <a:pt x="11773325" y="5445549"/>
                  <a:pt x="11777068" y="5439934"/>
                  <a:pt x="11780811" y="5436191"/>
                </a:cubicBezTo>
                <a:cubicBezTo>
                  <a:pt x="11786424" y="5453035"/>
                  <a:pt x="11792039" y="5468006"/>
                  <a:pt x="11797654" y="5482976"/>
                </a:cubicBezTo>
                <a:cubicBezTo>
                  <a:pt x="11801394" y="5481103"/>
                  <a:pt x="11805137" y="5481103"/>
                  <a:pt x="11810752" y="5479233"/>
                </a:cubicBezTo>
                <a:cubicBezTo>
                  <a:pt x="11801394" y="5430579"/>
                  <a:pt x="11792039" y="5380052"/>
                  <a:pt x="11784553" y="5331397"/>
                </a:cubicBezTo>
                <a:cubicBezTo>
                  <a:pt x="11788296" y="5329528"/>
                  <a:pt x="11792039" y="5329528"/>
                  <a:pt x="11793911" y="5327654"/>
                </a:cubicBezTo>
                <a:cubicBezTo>
                  <a:pt x="11812624" y="5381924"/>
                  <a:pt x="11831338" y="5438064"/>
                  <a:pt x="11848178" y="5492332"/>
                </a:cubicBezTo>
                <a:cubicBezTo>
                  <a:pt x="11851921" y="5492332"/>
                  <a:pt x="11853793" y="5490461"/>
                  <a:pt x="11857533" y="5490461"/>
                </a:cubicBezTo>
                <a:cubicBezTo>
                  <a:pt x="11853793" y="5454905"/>
                  <a:pt x="11850050" y="5419351"/>
                  <a:pt x="11846308" y="5383795"/>
                </a:cubicBezTo>
                <a:cubicBezTo>
                  <a:pt x="11846308" y="5372566"/>
                  <a:pt x="11850050" y="5359469"/>
                  <a:pt x="11851921" y="5348240"/>
                </a:cubicBezTo>
                <a:cubicBezTo>
                  <a:pt x="11859405" y="5357596"/>
                  <a:pt x="11866891" y="5365081"/>
                  <a:pt x="11874377" y="5374439"/>
                </a:cubicBezTo>
                <a:cubicBezTo>
                  <a:pt x="11878119" y="5380052"/>
                  <a:pt x="11879990" y="5387537"/>
                  <a:pt x="11885605" y="5402507"/>
                </a:cubicBezTo>
                <a:cubicBezTo>
                  <a:pt x="11894960" y="5359469"/>
                  <a:pt x="11902447" y="5327654"/>
                  <a:pt x="11883734" y="5293972"/>
                </a:cubicBezTo>
                <a:cubicBezTo>
                  <a:pt x="11866891" y="5262160"/>
                  <a:pt x="11851921" y="5228476"/>
                  <a:pt x="11835079" y="5196662"/>
                </a:cubicBezTo>
                <a:cubicBezTo>
                  <a:pt x="11831338" y="5187307"/>
                  <a:pt x="11827595" y="5176079"/>
                  <a:pt x="11820108" y="5172336"/>
                </a:cubicBezTo>
                <a:cubicBezTo>
                  <a:pt x="11775197" y="5149880"/>
                  <a:pt x="11786424" y="5095610"/>
                  <a:pt x="11758355" y="5065669"/>
                </a:cubicBezTo>
                <a:cubicBezTo>
                  <a:pt x="11756485" y="5063799"/>
                  <a:pt x="11760227" y="5060057"/>
                  <a:pt x="11763967" y="5043214"/>
                </a:cubicBezTo>
                <a:cubicBezTo>
                  <a:pt x="11823849" y="5131168"/>
                  <a:pt x="11876247" y="5215376"/>
                  <a:pt x="11969813" y="5264030"/>
                </a:cubicBezTo>
                <a:cubicBezTo>
                  <a:pt x="11967942" y="5250932"/>
                  <a:pt x="11967942" y="5241574"/>
                  <a:pt x="11964201" y="5220991"/>
                </a:cubicBezTo>
                <a:cubicBezTo>
                  <a:pt x="11986656" y="5249059"/>
                  <a:pt x="12003498" y="5269645"/>
                  <a:pt x="12027825" y="5295844"/>
                </a:cubicBezTo>
                <a:cubicBezTo>
                  <a:pt x="12042796" y="5237831"/>
                  <a:pt x="11979171" y="5232218"/>
                  <a:pt x="11973556" y="5183564"/>
                </a:cubicBezTo>
                <a:cubicBezTo>
                  <a:pt x="12009112" y="5215376"/>
                  <a:pt x="12037182" y="5239703"/>
                  <a:pt x="12070866" y="5269645"/>
                </a:cubicBezTo>
                <a:cubicBezTo>
                  <a:pt x="12068994" y="5230346"/>
                  <a:pt x="12067122" y="5200405"/>
                  <a:pt x="12063379" y="5157366"/>
                </a:cubicBezTo>
                <a:cubicBezTo>
                  <a:pt x="12085835" y="5172336"/>
                  <a:pt x="12100805" y="5181692"/>
                  <a:pt x="12123262" y="5194792"/>
                </a:cubicBezTo>
                <a:cubicBezTo>
                  <a:pt x="12115778" y="5146138"/>
                  <a:pt x="12110163" y="5101225"/>
                  <a:pt x="12104548" y="5056314"/>
                </a:cubicBezTo>
                <a:cubicBezTo>
                  <a:pt x="12106420" y="5056314"/>
                  <a:pt x="12108293" y="5054442"/>
                  <a:pt x="12108293" y="5054442"/>
                </a:cubicBezTo>
                <a:cubicBezTo>
                  <a:pt x="12112035" y="5067542"/>
                  <a:pt x="12117649" y="5078770"/>
                  <a:pt x="12121391" y="5091869"/>
                </a:cubicBezTo>
                <a:cubicBezTo>
                  <a:pt x="12123262" y="5091869"/>
                  <a:pt x="12125134" y="5091869"/>
                  <a:pt x="12127006" y="5091869"/>
                </a:cubicBezTo>
                <a:cubicBezTo>
                  <a:pt x="12125134" y="5069412"/>
                  <a:pt x="12123262" y="5046957"/>
                  <a:pt x="12121391" y="5024500"/>
                </a:cubicBezTo>
                <a:cubicBezTo>
                  <a:pt x="12125134" y="5024500"/>
                  <a:pt x="12127006" y="5022631"/>
                  <a:pt x="12130749" y="5022631"/>
                </a:cubicBezTo>
                <a:cubicBezTo>
                  <a:pt x="12134492" y="5043214"/>
                  <a:pt x="12140104" y="5065669"/>
                  <a:pt x="12143847" y="5091869"/>
                </a:cubicBezTo>
                <a:cubicBezTo>
                  <a:pt x="12149462" y="5082513"/>
                  <a:pt x="12151332" y="5076898"/>
                  <a:pt x="12155075" y="5071284"/>
                </a:cubicBezTo>
                <a:cubicBezTo>
                  <a:pt x="12160687" y="5112454"/>
                  <a:pt x="12166302" y="5149880"/>
                  <a:pt x="12171917" y="5189177"/>
                </a:cubicBezTo>
                <a:cubicBezTo>
                  <a:pt x="12175658" y="5189177"/>
                  <a:pt x="12179401" y="5189177"/>
                  <a:pt x="12183146" y="5189177"/>
                </a:cubicBezTo>
                <a:lnTo>
                  <a:pt x="12192001" y="5138128"/>
                </a:lnTo>
                <a:lnTo>
                  <a:pt x="12192001" y="6033034"/>
                </a:lnTo>
                <a:lnTo>
                  <a:pt x="0" y="6033034"/>
                </a:lnTo>
                <a:lnTo>
                  <a:pt x="135" y="5958993"/>
                </a:lnTo>
                <a:lnTo>
                  <a:pt x="293" y="5348573"/>
                </a:lnTo>
                <a:lnTo>
                  <a:pt x="96254" y="5323171"/>
                </a:lnTo>
                <a:lnTo>
                  <a:pt x="312822" y="5311139"/>
                </a:lnTo>
                <a:cubicBezTo>
                  <a:pt x="312822" y="5311139"/>
                  <a:pt x="336559" y="5320319"/>
                  <a:pt x="348917" y="5323171"/>
                </a:cubicBezTo>
                <a:cubicBezTo>
                  <a:pt x="388769" y="5332368"/>
                  <a:pt x="429128" y="5339213"/>
                  <a:pt x="469233" y="5347234"/>
                </a:cubicBezTo>
                <a:lnTo>
                  <a:pt x="625643" y="5407392"/>
                </a:lnTo>
                <a:lnTo>
                  <a:pt x="757990" y="5407392"/>
                </a:lnTo>
                <a:lnTo>
                  <a:pt x="860817" y="5378013"/>
                </a:lnTo>
                <a:lnTo>
                  <a:pt x="882230" y="5383795"/>
                </a:lnTo>
                <a:cubicBezTo>
                  <a:pt x="914042" y="5381924"/>
                  <a:pt x="943983" y="5372566"/>
                  <a:pt x="973924" y="5370696"/>
                </a:cubicBezTo>
                <a:cubicBezTo>
                  <a:pt x="1024451" y="5370696"/>
                  <a:pt x="1074975" y="5355726"/>
                  <a:pt x="1127373" y="5378181"/>
                </a:cubicBezTo>
                <a:cubicBezTo>
                  <a:pt x="1164798" y="5393152"/>
                  <a:pt x="1209710" y="5393152"/>
                  <a:pt x="1250880" y="5398765"/>
                </a:cubicBezTo>
                <a:cubicBezTo>
                  <a:pt x="1256495" y="5398765"/>
                  <a:pt x="1265850" y="5395023"/>
                  <a:pt x="1269593" y="5391280"/>
                </a:cubicBezTo>
                <a:cubicBezTo>
                  <a:pt x="1295792" y="5368824"/>
                  <a:pt x="1321990" y="5346368"/>
                  <a:pt x="1346318" y="5322042"/>
                </a:cubicBezTo>
                <a:cubicBezTo>
                  <a:pt x="1361289" y="5307071"/>
                  <a:pt x="1381872" y="5282743"/>
                  <a:pt x="1380002" y="5267772"/>
                </a:cubicBezTo>
                <a:cubicBezTo>
                  <a:pt x="1374386" y="5235961"/>
                  <a:pt x="1353803" y="5207890"/>
                  <a:pt x="1336960" y="5168593"/>
                </a:cubicBezTo>
                <a:cubicBezTo>
                  <a:pt x="1320120" y="5219118"/>
                  <a:pt x="1295792" y="5183564"/>
                  <a:pt x="1277078" y="5181692"/>
                </a:cubicBezTo>
                <a:cubicBezTo>
                  <a:pt x="1269593" y="5196662"/>
                  <a:pt x="1267723" y="5213505"/>
                  <a:pt x="1258365" y="5224733"/>
                </a:cubicBezTo>
                <a:cubicBezTo>
                  <a:pt x="1220939" y="5262160"/>
                  <a:pt x="1177899" y="5288358"/>
                  <a:pt x="1121759" y="5277130"/>
                </a:cubicBezTo>
                <a:cubicBezTo>
                  <a:pt x="1110531" y="5275258"/>
                  <a:pt x="1091818" y="5284616"/>
                  <a:pt x="1084333" y="5295844"/>
                </a:cubicBezTo>
                <a:cubicBezTo>
                  <a:pt x="1063748" y="5325785"/>
                  <a:pt x="1039421" y="5312684"/>
                  <a:pt x="1020708" y="5301456"/>
                </a:cubicBezTo>
                <a:cubicBezTo>
                  <a:pt x="996379" y="5286486"/>
                  <a:pt x="962695" y="5262160"/>
                  <a:pt x="979539" y="5234088"/>
                </a:cubicBezTo>
                <a:cubicBezTo>
                  <a:pt x="1003865" y="5194792"/>
                  <a:pt x="1037549" y="5148008"/>
                  <a:pt x="1076847" y="5134909"/>
                </a:cubicBezTo>
                <a:cubicBezTo>
                  <a:pt x="1129245" y="5118067"/>
                  <a:pt x="1190997" y="5119939"/>
                  <a:pt x="1247137" y="5151751"/>
                </a:cubicBezTo>
                <a:cubicBezTo>
                  <a:pt x="1254622" y="5110582"/>
                  <a:pt x="1280821" y="5099353"/>
                  <a:pt x="1320120" y="5108711"/>
                </a:cubicBezTo>
                <a:cubicBezTo>
                  <a:pt x="1335091" y="5112454"/>
                  <a:pt x="1348188" y="5110582"/>
                  <a:pt x="1363159" y="5114324"/>
                </a:cubicBezTo>
                <a:cubicBezTo>
                  <a:pt x="1396843" y="5121810"/>
                  <a:pt x="1417428" y="5104968"/>
                  <a:pt x="1430527" y="5078770"/>
                </a:cubicBezTo>
                <a:cubicBezTo>
                  <a:pt x="1439885" y="5054442"/>
                  <a:pt x="1445497" y="5031986"/>
                  <a:pt x="1456725" y="5002045"/>
                </a:cubicBezTo>
                <a:cubicBezTo>
                  <a:pt x="1428656" y="5002045"/>
                  <a:pt x="1404329" y="5003917"/>
                  <a:pt x="1381872" y="5002045"/>
                </a:cubicBezTo>
                <a:cubicBezTo>
                  <a:pt x="1350060" y="4998302"/>
                  <a:pt x="1318247" y="4996431"/>
                  <a:pt x="1290178" y="4987075"/>
                </a:cubicBezTo>
                <a:cubicBezTo>
                  <a:pt x="1260704" y="4977251"/>
                  <a:pt x="1234389" y="4964268"/>
                  <a:pt x="1204916" y="4966286"/>
                </a:cubicBezTo>
                <a:cubicBezTo>
                  <a:pt x="1195092" y="4966959"/>
                  <a:pt x="1184917" y="4969297"/>
                  <a:pt x="1174156" y="4973976"/>
                </a:cubicBezTo>
                <a:cubicBezTo>
                  <a:pt x="1153571" y="4983332"/>
                  <a:pt x="1123630" y="4975846"/>
                  <a:pt x="1097432" y="4975846"/>
                </a:cubicBezTo>
                <a:cubicBezTo>
                  <a:pt x="1084333" y="4975846"/>
                  <a:pt x="1067490" y="4970233"/>
                  <a:pt x="1060005" y="4975846"/>
                </a:cubicBezTo>
                <a:lnTo>
                  <a:pt x="1034155" y="4991788"/>
                </a:lnTo>
                <a:lnTo>
                  <a:pt x="962527" y="4926129"/>
                </a:lnTo>
                <a:lnTo>
                  <a:pt x="1121920" y="4850628"/>
                </a:lnTo>
                <a:lnTo>
                  <a:pt x="1129245" y="4848597"/>
                </a:lnTo>
                <a:cubicBezTo>
                  <a:pt x="1134857" y="4846726"/>
                  <a:pt x="1144215" y="4850469"/>
                  <a:pt x="1149828" y="4854212"/>
                </a:cubicBezTo>
                <a:cubicBezTo>
                  <a:pt x="1176026" y="4872924"/>
                  <a:pt x="1202225" y="4871052"/>
                  <a:pt x="1232166" y="4865439"/>
                </a:cubicBezTo>
                <a:cubicBezTo>
                  <a:pt x="1260237" y="4861696"/>
                  <a:pt x="1292049" y="4867309"/>
                  <a:pt x="1318247" y="4876667"/>
                </a:cubicBezTo>
                <a:cubicBezTo>
                  <a:pt x="1331348" y="4882280"/>
                  <a:pt x="1338832" y="4904736"/>
                  <a:pt x="1348188" y="4919707"/>
                </a:cubicBezTo>
                <a:cubicBezTo>
                  <a:pt x="1351931" y="4925322"/>
                  <a:pt x="1353803" y="4930934"/>
                  <a:pt x="1359416" y="4932806"/>
                </a:cubicBezTo>
                <a:cubicBezTo>
                  <a:pt x="1385615" y="4942162"/>
                  <a:pt x="1411813" y="4951520"/>
                  <a:pt x="1445497" y="4962749"/>
                </a:cubicBezTo>
                <a:cubicBezTo>
                  <a:pt x="1438011" y="4912221"/>
                  <a:pt x="1479181" y="4899123"/>
                  <a:pt x="1509122" y="4876667"/>
                </a:cubicBezTo>
                <a:cubicBezTo>
                  <a:pt x="1514737" y="4872924"/>
                  <a:pt x="1535321" y="4876667"/>
                  <a:pt x="1537192" y="4880410"/>
                </a:cubicBezTo>
                <a:cubicBezTo>
                  <a:pt x="1550291" y="4929064"/>
                  <a:pt x="1597075" y="4923450"/>
                  <a:pt x="1630759" y="4942162"/>
                </a:cubicBezTo>
                <a:cubicBezTo>
                  <a:pt x="1632630" y="4929064"/>
                  <a:pt x="1630759" y="4917836"/>
                  <a:pt x="1627016" y="4910351"/>
                </a:cubicBezTo>
                <a:cubicBezTo>
                  <a:pt x="1597075" y="4863567"/>
                  <a:pt x="1567134" y="4818656"/>
                  <a:pt x="1533450" y="4773743"/>
                </a:cubicBezTo>
                <a:cubicBezTo>
                  <a:pt x="1527836" y="4766258"/>
                  <a:pt x="1509122" y="4762515"/>
                  <a:pt x="1497895" y="4764387"/>
                </a:cubicBezTo>
                <a:cubicBezTo>
                  <a:pt x="1396843" y="4796199"/>
                  <a:pt x="1295792" y="4764387"/>
                  <a:pt x="1194740" y="4758772"/>
                </a:cubicBezTo>
                <a:cubicBezTo>
                  <a:pt x="1166671" y="4756903"/>
                  <a:pt x="1159186" y="4736317"/>
                  <a:pt x="1174156" y="4711991"/>
                </a:cubicBezTo>
                <a:cubicBezTo>
                  <a:pt x="1196613" y="4676435"/>
                  <a:pt x="1230296" y="4659593"/>
                  <a:pt x="1271466" y="4657721"/>
                </a:cubicBezTo>
                <a:cubicBezTo>
                  <a:pt x="1288306" y="4657721"/>
                  <a:pt x="1305148" y="4655850"/>
                  <a:pt x="1321990" y="4650236"/>
                </a:cubicBezTo>
                <a:cubicBezTo>
                  <a:pt x="1340703" y="4644623"/>
                  <a:pt x="1346318" y="4625909"/>
                  <a:pt x="1329476" y="4614682"/>
                </a:cubicBezTo>
                <a:cubicBezTo>
                  <a:pt x="1310762" y="4597839"/>
                  <a:pt x="1286436" y="4588484"/>
                  <a:pt x="1260237" y="4571641"/>
                </a:cubicBezTo>
                <a:cubicBezTo>
                  <a:pt x="1249009" y="4586612"/>
                  <a:pt x="1239651" y="4603454"/>
                  <a:pt x="1226554" y="4614682"/>
                </a:cubicBezTo>
                <a:cubicBezTo>
                  <a:pt x="1209710" y="4627780"/>
                  <a:pt x="1190997" y="4637138"/>
                  <a:pt x="1170413" y="4640880"/>
                </a:cubicBezTo>
                <a:cubicBezTo>
                  <a:pt x="1166671" y="4642751"/>
                  <a:pt x="1155443" y="4616553"/>
                  <a:pt x="1147958" y="4601582"/>
                </a:cubicBezTo>
                <a:cubicBezTo>
                  <a:pt x="1144215" y="4594096"/>
                  <a:pt x="1142343" y="4586612"/>
                  <a:pt x="1138600" y="4577256"/>
                </a:cubicBezTo>
                <a:cubicBezTo>
                  <a:pt x="1127373" y="4582869"/>
                  <a:pt x="1116144" y="4588484"/>
                  <a:pt x="1104916" y="4594096"/>
                </a:cubicBezTo>
                <a:cubicBezTo>
                  <a:pt x="1089946" y="4566027"/>
                  <a:pt x="1063748" y="4541699"/>
                  <a:pt x="1089946" y="4508016"/>
                </a:cubicBezTo>
                <a:cubicBezTo>
                  <a:pt x="1091818" y="4504273"/>
                  <a:pt x="1089946" y="4498660"/>
                  <a:pt x="1091818" y="4493045"/>
                </a:cubicBezTo>
                <a:cubicBezTo>
                  <a:pt x="1095561" y="4464976"/>
                  <a:pt x="1106788" y="4461233"/>
                  <a:pt x="1129245" y="4478075"/>
                </a:cubicBezTo>
                <a:cubicBezTo>
                  <a:pt x="1183512" y="4515501"/>
                  <a:pt x="1262108" y="4511758"/>
                  <a:pt x="1314505" y="4470589"/>
                </a:cubicBezTo>
                <a:cubicBezTo>
                  <a:pt x="1321990" y="4464976"/>
                  <a:pt x="1348188" y="4464976"/>
                  <a:pt x="1351931" y="4472461"/>
                </a:cubicBezTo>
                <a:cubicBezTo>
                  <a:pt x="1366902" y="4494917"/>
                  <a:pt x="1396843" y="4508016"/>
                  <a:pt x="1396843" y="4543572"/>
                </a:cubicBezTo>
                <a:cubicBezTo>
                  <a:pt x="1396843" y="4554800"/>
                  <a:pt x="1419299" y="4566027"/>
                  <a:pt x="1434270" y="4575383"/>
                </a:cubicBezTo>
                <a:cubicBezTo>
                  <a:pt x="1443626" y="4580998"/>
                  <a:pt x="1462340" y="4584741"/>
                  <a:pt x="1462340" y="4586612"/>
                </a:cubicBezTo>
                <a:cubicBezTo>
                  <a:pt x="1456725" y="4627780"/>
                  <a:pt x="1497895" y="4637138"/>
                  <a:pt x="1514737" y="4665206"/>
                </a:cubicBezTo>
                <a:cubicBezTo>
                  <a:pt x="1554034" y="4734446"/>
                  <a:pt x="1593333" y="4801814"/>
                  <a:pt x="1634502" y="4871052"/>
                </a:cubicBezTo>
                <a:cubicBezTo>
                  <a:pt x="1651342" y="4900993"/>
                  <a:pt x="1668186" y="4930934"/>
                  <a:pt x="1690641" y="4970233"/>
                </a:cubicBezTo>
                <a:cubicBezTo>
                  <a:pt x="1703740" y="4947777"/>
                  <a:pt x="1718710" y="4932806"/>
                  <a:pt x="1722453" y="4915964"/>
                </a:cubicBezTo>
                <a:cubicBezTo>
                  <a:pt x="1728068" y="4887895"/>
                  <a:pt x="1739296" y="4878538"/>
                  <a:pt x="1767365" y="4882280"/>
                </a:cubicBezTo>
                <a:cubicBezTo>
                  <a:pt x="1774849" y="4884153"/>
                  <a:pt x="1784207" y="4872924"/>
                  <a:pt x="1793563" y="4867309"/>
                </a:cubicBezTo>
                <a:cubicBezTo>
                  <a:pt x="1786078" y="4859824"/>
                  <a:pt x="1780464" y="4850469"/>
                  <a:pt x="1772980" y="4842983"/>
                </a:cubicBezTo>
                <a:cubicBezTo>
                  <a:pt x="1750523" y="4816785"/>
                  <a:pt x="1718710" y="4792456"/>
                  <a:pt x="1705612" y="4762515"/>
                </a:cubicBezTo>
                <a:cubicBezTo>
                  <a:pt x="1688769" y="4721346"/>
                  <a:pt x="1726195" y="4689534"/>
                  <a:pt x="1743039" y="4653978"/>
                </a:cubicBezTo>
                <a:cubicBezTo>
                  <a:pt x="1746782" y="4648366"/>
                  <a:pt x="1758009" y="4644623"/>
                  <a:pt x="1765494" y="4644623"/>
                </a:cubicBezTo>
                <a:cubicBezTo>
                  <a:pt x="1806664" y="4642751"/>
                  <a:pt x="1847832" y="4640880"/>
                  <a:pt x="1887129" y="4640880"/>
                </a:cubicBezTo>
                <a:cubicBezTo>
                  <a:pt x="1898357" y="4640880"/>
                  <a:pt x="1909584" y="4652109"/>
                  <a:pt x="1920813" y="4655850"/>
                </a:cubicBezTo>
                <a:cubicBezTo>
                  <a:pt x="1915199" y="4665206"/>
                  <a:pt x="1909584" y="4676435"/>
                  <a:pt x="1902100" y="4682050"/>
                </a:cubicBezTo>
                <a:cubicBezTo>
                  <a:pt x="1877774" y="4698890"/>
                  <a:pt x="1872158" y="4719476"/>
                  <a:pt x="1881516" y="4747545"/>
                </a:cubicBezTo>
                <a:cubicBezTo>
                  <a:pt x="1885258" y="4760645"/>
                  <a:pt x="1881516" y="4779358"/>
                  <a:pt x="1877774" y="4794328"/>
                </a:cubicBezTo>
                <a:cubicBezTo>
                  <a:pt x="1870289" y="4820528"/>
                  <a:pt x="1909584" y="4876667"/>
                  <a:pt x="1933913" y="4865439"/>
                </a:cubicBezTo>
                <a:cubicBezTo>
                  <a:pt x="1961982" y="4852339"/>
                  <a:pt x="1971340" y="4867309"/>
                  <a:pt x="1988180" y="4882280"/>
                </a:cubicBezTo>
                <a:cubicBezTo>
                  <a:pt x="2005024" y="4899123"/>
                  <a:pt x="2027479" y="4908479"/>
                  <a:pt x="2048063" y="4923450"/>
                </a:cubicBezTo>
                <a:cubicBezTo>
                  <a:pt x="2053678" y="4927191"/>
                  <a:pt x="2059291" y="4934677"/>
                  <a:pt x="2063034" y="4942162"/>
                </a:cubicBezTo>
                <a:cubicBezTo>
                  <a:pt x="2076134" y="4966490"/>
                  <a:pt x="2091104" y="4990816"/>
                  <a:pt x="2104203" y="5015145"/>
                </a:cubicBezTo>
                <a:cubicBezTo>
                  <a:pt x="2109818" y="5015145"/>
                  <a:pt x="2113561" y="5015145"/>
                  <a:pt x="2119173" y="5013273"/>
                </a:cubicBezTo>
                <a:cubicBezTo>
                  <a:pt x="2124788" y="4979589"/>
                  <a:pt x="2130401" y="4944035"/>
                  <a:pt x="2136016" y="4904736"/>
                </a:cubicBezTo>
                <a:cubicBezTo>
                  <a:pt x="2115430" y="4906608"/>
                  <a:pt x="2102332" y="4908479"/>
                  <a:pt x="2089232" y="4908479"/>
                </a:cubicBezTo>
                <a:cubicBezTo>
                  <a:pt x="2083618" y="4899123"/>
                  <a:pt x="2078005" y="4886023"/>
                  <a:pt x="2076134" y="4884153"/>
                </a:cubicBezTo>
                <a:cubicBezTo>
                  <a:pt x="2104203" y="4814913"/>
                  <a:pt x="2128531" y="4756903"/>
                  <a:pt x="2186540" y="4717604"/>
                </a:cubicBezTo>
                <a:cubicBezTo>
                  <a:pt x="2162214" y="4702633"/>
                  <a:pt x="2149114" y="4693277"/>
                  <a:pt x="2134144" y="4683920"/>
                </a:cubicBezTo>
                <a:cubicBezTo>
                  <a:pt x="2126658" y="4678307"/>
                  <a:pt x="2115430" y="4672692"/>
                  <a:pt x="2115430" y="4667079"/>
                </a:cubicBezTo>
                <a:cubicBezTo>
                  <a:pt x="2115430" y="4659593"/>
                  <a:pt x="2124788" y="4650236"/>
                  <a:pt x="2132273" y="4646494"/>
                </a:cubicBezTo>
                <a:cubicBezTo>
                  <a:pt x="2171571" y="4620294"/>
                  <a:pt x="2182799" y="4588484"/>
                  <a:pt x="2171571" y="4541699"/>
                </a:cubicBezTo>
                <a:cubicBezTo>
                  <a:pt x="2169700" y="4532343"/>
                  <a:pt x="2175313" y="4513631"/>
                  <a:pt x="2184671" y="4506145"/>
                </a:cubicBezTo>
                <a:cubicBezTo>
                  <a:pt x="2218355" y="4481816"/>
                  <a:pt x="2220224" y="4470589"/>
                  <a:pt x="2182799" y="4444391"/>
                </a:cubicBezTo>
                <a:cubicBezTo>
                  <a:pt x="2152857" y="4423807"/>
                  <a:pt x="2149114" y="4401351"/>
                  <a:pt x="2169700" y="4371410"/>
                </a:cubicBezTo>
                <a:cubicBezTo>
                  <a:pt x="2173443" y="4367667"/>
                  <a:pt x="2175313" y="4362052"/>
                  <a:pt x="2175313" y="4362052"/>
                </a:cubicBezTo>
                <a:cubicBezTo>
                  <a:pt x="2162214" y="4356439"/>
                  <a:pt x="2147244" y="4354567"/>
                  <a:pt x="2143502" y="4347082"/>
                </a:cubicBezTo>
                <a:cubicBezTo>
                  <a:pt x="2139759" y="4339597"/>
                  <a:pt x="2141629" y="4319012"/>
                  <a:pt x="2149114" y="4315271"/>
                </a:cubicBezTo>
                <a:cubicBezTo>
                  <a:pt x="2158472" y="4309656"/>
                  <a:pt x="2173443" y="4313397"/>
                  <a:pt x="2184671" y="4317140"/>
                </a:cubicBezTo>
                <a:cubicBezTo>
                  <a:pt x="2203384" y="4324626"/>
                  <a:pt x="2222098" y="4333983"/>
                  <a:pt x="2238938" y="4343339"/>
                </a:cubicBezTo>
                <a:cubicBezTo>
                  <a:pt x="2268879" y="4360182"/>
                  <a:pt x="2274494" y="4356439"/>
                  <a:pt x="2285721" y="4322755"/>
                </a:cubicBezTo>
                <a:cubicBezTo>
                  <a:pt x="2289464" y="4311528"/>
                  <a:pt x="2306306" y="4292814"/>
                  <a:pt x="2311921" y="4294685"/>
                </a:cubicBezTo>
                <a:cubicBezTo>
                  <a:pt x="2334376" y="4302170"/>
                  <a:pt x="2356832" y="4313397"/>
                  <a:pt x="2377416" y="4328368"/>
                </a:cubicBezTo>
                <a:cubicBezTo>
                  <a:pt x="2401744" y="4345212"/>
                  <a:pt x="2405487" y="4371410"/>
                  <a:pt x="2418584" y="4397608"/>
                </a:cubicBezTo>
                <a:cubicBezTo>
                  <a:pt x="2433555" y="4427549"/>
                  <a:pt x="2461626" y="4451875"/>
                  <a:pt x="2484083" y="4478075"/>
                </a:cubicBezTo>
                <a:cubicBezTo>
                  <a:pt x="2491567" y="4487431"/>
                  <a:pt x="2502795" y="4504273"/>
                  <a:pt x="2499053" y="4509888"/>
                </a:cubicBezTo>
                <a:cubicBezTo>
                  <a:pt x="2470982" y="4551057"/>
                  <a:pt x="2495310" y="4551057"/>
                  <a:pt x="2530864" y="4547314"/>
                </a:cubicBezTo>
                <a:cubicBezTo>
                  <a:pt x="2527121" y="4569770"/>
                  <a:pt x="2525251" y="4586612"/>
                  <a:pt x="2519636" y="4614682"/>
                </a:cubicBezTo>
                <a:cubicBezTo>
                  <a:pt x="2538350" y="4594096"/>
                  <a:pt x="2549578" y="4580998"/>
                  <a:pt x="2560805" y="4566027"/>
                </a:cubicBezTo>
                <a:cubicBezTo>
                  <a:pt x="2564548" y="4567898"/>
                  <a:pt x="2568290" y="4569770"/>
                  <a:pt x="2572033" y="4571641"/>
                </a:cubicBezTo>
                <a:cubicBezTo>
                  <a:pt x="2568290" y="4582869"/>
                  <a:pt x="2566420" y="4595968"/>
                  <a:pt x="2562677" y="4607197"/>
                </a:cubicBezTo>
                <a:cubicBezTo>
                  <a:pt x="2555193" y="4633395"/>
                  <a:pt x="2566420" y="4659593"/>
                  <a:pt x="2583262" y="4652109"/>
                </a:cubicBezTo>
                <a:cubicBezTo>
                  <a:pt x="2607589" y="4640880"/>
                  <a:pt x="2628173" y="4620294"/>
                  <a:pt x="2650629" y="4601582"/>
                </a:cubicBezTo>
                <a:cubicBezTo>
                  <a:pt x="2652501" y="4599711"/>
                  <a:pt x="2646887" y="4586612"/>
                  <a:pt x="2643144" y="4580998"/>
                </a:cubicBezTo>
                <a:cubicBezTo>
                  <a:pt x="2635658" y="4573513"/>
                  <a:pt x="2626302" y="4569770"/>
                  <a:pt x="2615075" y="4562284"/>
                </a:cubicBezTo>
                <a:cubicBezTo>
                  <a:pt x="2633787" y="4539829"/>
                  <a:pt x="2633787" y="4521115"/>
                  <a:pt x="2605717" y="4506145"/>
                </a:cubicBezTo>
                <a:cubicBezTo>
                  <a:pt x="2594489" y="4519243"/>
                  <a:pt x="2583262" y="4532343"/>
                  <a:pt x="2573906" y="4545442"/>
                </a:cubicBezTo>
                <a:cubicBezTo>
                  <a:pt x="2570163" y="4543572"/>
                  <a:pt x="2568290" y="4541699"/>
                  <a:pt x="2564548" y="4541699"/>
                </a:cubicBezTo>
                <a:cubicBezTo>
                  <a:pt x="2570163" y="4522986"/>
                  <a:pt x="2568290" y="4502402"/>
                  <a:pt x="2579519" y="4487431"/>
                </a:cubicBezTo>
                <a:cubicBezTo>
                  <a:pt x="2615075" y="4442520"/>
                  <a:pt x="2577648" y="4403222"/>
                  <a:pt x="2579519" y="4367667"/>
                </a:cubicBezTo>
                <a:cubicBezTo>
                  <a:pt x="2551450" y="4373280"/>
                  <a:pt x="2530864" y="4377023"/>
                  <a:pt x="2510281" y="4380766"/>
                </a:cubicBezTo>
                <a:cubicBezTo>
                  <a:pt x="2465369" y="4388250"/>
                  <a:pt x="2480340" y="4350824"/>
                  <a:pt x="2472854" y="4330241"/>
                </a:cubicBezTo>
                <a:cubicBezTo>
                  <a:pt x="2469111" y="4317140"/>
                  <a:pt x="2463496" y="4304042"/>
                  <a:pt x="2463496" y="4290942"/>
                </a:cubicBezTo>
                <a:cubicBezTo>
                  <a:pt x="2461626" y="4251646"/>
                  <a:pt x="2459754" y="4214219"/>
                  <a:pt x="2463496" y="4174919"/>
                </a:cubicBezTo>
                <a:cubicBezTo>
                  <a:pt x="2463496" y="4165564"/>
                  <a:pt x="2489695" y="4152464"/>
                  <a:pt x="2500923" y="4152464"/>
                </a:cubicBezTo>
                <a:cubicBezTo>
                  <a:pt x="2517766" y="4154336"/>
                  <a:pt x="2536479" y="4163692"/>
                  <a:pt x="2547707" y="4176793"/>
                </a:cubicBezTo>
                <a:cubicBezTo>
                  <a:pt x="2564548" y="4199248"/>
                  <a:pt x="2575776" y="4225446"/>
                  <a:pt x="2590746" y="4249773"/>
                </a:cubicBezTo>
                <a:cubicBezTo>
                  <a:pt x="2598232" y="4262873"/>
                  <a:pt x="2607589" y="4279715"/>
                  <a:pt x="2618818" y="4283456"/>
                </a:cubicBezTo>
                <a:cubicBezTo>
                  <a:pt x="2630045" y="4285330"/>
                  <a:pt x="2645016" y="4274101"/>
                  <a:pt x="2658114" y="4264744"/>
                </a:cubicBezTo>
                <a:cubicBezTo>
                  <a:pt x="2667472" y="4257258"/>
                  <a:pt x="2673085" y="4247903"/>
                  <a:pt x="2676828" y="4244160"/>
                </a:cubicBezTo>
                <a:cubicBezTo>
                  <a:pt x="2701155" y="4246031"/>
                  <a:pt x="2719869" y="4246031"/>
                  <a:pt x="2738582" y="4247903"/>
                </a:cubicBezTo>
                <a:cubicBezTo>
                  <a:pt x="2746067" y="4247903"/>
                  <a:pt x="2757296" y="4253515"/>
                  <a:pt x="2759165" y="4257258"/>
                </a:cubicBezTo>
                <a:cubicBezTo>
                  <a:pt x="2764780" y="4277844"/>
                  <a:pt x="2770393" y="4300300"/>
                  <a:pt x="2768523" y="4320883"/>
                </a:cubicBezTo>
                <a:cubicBezTo>
                  <a:pt x="2764780" y="4371410"/>
                  <a:pt x="2762908" y="4421934"/>
                  <a:pt x="2781622" y="4470589"/>
                </a:cubicBezTo>
                <a:cubicBezTo>
                  <a:pt x="2792849" y="4500530"/>
                  <a:pt x="2828405" y="4522986"/>
                  <a:pt x="2860217" y="4519243"/>
                </a:cubicBezTo>
                <a:cubicBezTo>
                  <a:pt x="2899515" y="4515501"/>
                  <a:pt x="2938812" y="4509888"/>
                  <a:pt x="2983724" y="4504273"/>
                </a:cubicBezTo>
                <a:cubicBezTo>
                  <a:pt x="2985597" y="4491174"/>
                  <a:pt x="2991210" y="4468719"/>
                  <a:pt x="2994952" y="4446263"/>
                </a:cubicBezTo>
                <a:cubicBezTo>
                  <a:pt x="2978111" y="4455618"/>
                  <a:pt x="2965011" y="4474332"/>
                  <a:pt x="2957526" y="4472461"/>
                </a:cubicBezTo>
                <a:cubicBezTo>
                  <a:pt x="2938812" y="4466846"/>
                  <a:pt x="2905129" y="4451875"/>
                  <a:pt x="2907001" y="4444391"/>
                </a:cubicBezTo>
                <a:cubicBezTo>
                  <a:pt x="2910743" y="4416322"/>
                  <a:pt x="2925715" y="4390123"/>
                  <a:pt x="2938812" y="4363924"/>
                </a:cubicBezTo>
                <a:cubicBezTo>
                  <a:pt x="2938812" y="4363924"/>
                  <a:pt x="2948170" y="4365795"/>
                  <a:pt x="2951913" y="4367667"/>
                </a:cubicBezTo>
                <a:cubicBezTo>
                  <a:pt x="2996825" y="4384508"/>
                  <a:pt x="3006180" y="4378895"/>
                  <a:pt x="3006180" y="4332111"/>
                </a:cubicBezTo>
                <a:lnTo>
                  <a:pt x="3008849" y="4137337"/>
                </a:lnTo>
                <a:lnTo>
                  <a:pt x="3030518" y="4140433"/>
                </a:lnTo>
                <a:lnTo>
                  <a:pt x="3026766" y="4208604"/>
                </a:lnTo>
                <a:cubicBezTo>
                  <a:pt x="3026766" y="4232932"/>
                  <a:pt x="3030509" y="4257258"/>
                  <a:pt x="3030509" y="4279715"/>
                </a:cubicBezTo>
                <a:cubicBezTo>
                  <a:pt x="3030509" y="4304042"/>
                  <a:pt x="3043607" y="4315271"/>
                  <a:pt x="3067934" y="4320883"/>
                </a:cubicBezTo>
                <a:cubicBezTo>
                  <a:pt x="3092260" y="4326498"/>
                  <a:pt x="3118460" y="4335854"/>
                  <a:pt x="3140915" y="4347082"/>
                </a:cubicBezTo>
                <a:cubicBezTo>
                  <a:pt x="3165244" y="4358309"/>
                  <a:pt x="3163371" y="4373280"/>
                  <a:pt x="3148401" y="4391993"/>
                </a:cubicBezTo>
                <a:cubicBezTo>
                  <a:pt x="3140915" y="4401351"/>
                  <a:pt x="3133430" y="4416322"/>
                  <a:pt x="3131559" y="4427549"/>
                </a:cubicBezTo>
                <a:cubicBezTo>
                  <a:pt x="3127817" y="4457490"/>
                  <a:pt x="3082905" y="4491174"/>
                  <a:pt x="3052964" y="4491174"/>
                </a:cubicBezTo>
                <a:cubicBezTo>
                  <a:pt x="3039864" y="4491174"/>
                  <a:pt x="3013666" y="4504273"/>
                  <a:pt x="3013666" y="4509888"/>
                </a:cubicBezTo>
                <a:cubicBezTo>
                  <a:pt x="3015538" y="4528601"/>
                  <a:pt x="3023023" y="4549185"/>
                  <a:pt x="3036121" y="4562284"/>
                </a:cubicBezTo>
                <a:cubicBezTo>
                  <a:pt x="3051092" y="4577256"/>
                  <a:pt x="3071677" y="4584741"/>
                  <a:pt x="3090391" y="4594096"/>
                </a:cubicBezTo>
                <a:cubicBezTo>
                  <a:pt x="3096003" y="4597839"/>
                  <a:pt x="3107231" y="4601582"/>
                  <a:pt x="3109104" y="4599711"/>
                </a:cubicBezTo>
                <a:cubicBezTo>
                  <a:pt x="3124075" y="4579126"/>
                  <a:pt x="3140915" y="4560412"/>
                  <a:pt x="3150273" y="4537957"/>
                </a:cubicBezTo>
                <a:cubicBezTo>
                  <a:pt x="3163371" y="4508016"/>
                  <a:pt x="3167114" y="4472461"/>
                  <a:pt x="3185827" y="4446263"/>
                </a:cubicBezTo>
                <a:cubicBezTo>
                  <a:pt x="3195185" y="4435035"/>
                  <a:pt x="3228869" y="4438778"/>
                  <a:pt x="3251324" y="4440648"/>
                </a:cubicBezTo>
                <a:cubicBezTo>
                  <a:pt x="3258810" y="4440648"/>
                  <a:pt x="3268165" y="4459361"/>
                  <a:pt x="3268165" y="4468719"/>
                </a:cubicBezTo>
                <a:cubicBezTo>
                  <a:pt x="3271908" y="4502402"/>
                  <a:pt x="3283136" y="4543572"/>
                  <a:pt x="3270037" y="4571641"/>
                </a:cubicBezTo>
                <a:cubicBezTo>
                  <a:pt x="3251324" y="4609067"/>
                  <a:pt x="3264422" y="4648366"/>
                  <a:pt x="3249452" y="4683920"/>
                </a:cubicBezTo>
                <a:cubicBezTo>
                  <a:pt x="3245709" y="4693277"/>
                  <a:pt x="3234481" y="4700762"/>
                  <a:pt x="3225126" y="4704505"/>
                </a:cubicBezTo>
                <a:cubicBezTo>
                  <a:pt x="3197055" y="4711991"/>
                  <a:pt x="3167114" y="4715733"/>
                  <a:pt x="3140915" y="4725089"/>
                </a:cubicBezTo>
                <a:cubicBezTo>
                  <a:pt x="3122202" y="4732574"/>
                  <a:pt x="3103489" y="4743802"/>
                  <a:pt x="3094133" y="4760645"/>
                </a:cubicBezTo>
                <a:cubicBezTo>
                  <a:pt x="3060450" y="4814913"/>
                  <a:pt x="3030509" y="4872924"/>
                  <a:pt x="2998695" y="4930934"/>
                </a:cubicBezTo>
                <a:cubicBezTo>
                  <a:pt x="2987467" y="4951520"/>
                  <a:pt x="2981854" y="4973976"/>
                  <a:pt x="2972496" y="5000174"/>
                </a:cubicBezTo>
                <a:cubicBezTo>
                  <a:pt x="3045479" y="4985204"/>
                  <a:pt x="3109104" y="4972104"/>
                  <a:pt x="3174599" y="4957134"/>
                </a:cubicBezTo>
                <a:cubicBezTo>
                  <a:pt x="3189570" y="4906608"/>
                  <a:pt x="3208283" y="4846726"/>
                  <a:pt x="3225126" y="4786844"/>
                </a:cubicBezTo>
                <a:cubicBezTo>
                  <a:pt x="3228869" y="4775616"/>
                  <a:pt x="3221383" y="4758772"/>
                  <a:pt x="3228869" y="4753160"/>
                </a:cubicBezTo>
                <a:cubicBezTo>
                  <a:pt x="3238224" y="4741932"/>
                  <a:pt x="3255067" y="4738189"/>
                  <a:pt x="3268165" y="4730704"/>
                </a:cubicBezTo>
                <a:cubicBezTo>
                  <a:pt x="3277522" y="4725089"/>
                  <a:pt x="3290621" y="4721346"/>
                  <a:pt x="3296236" y="4711991"/>
                </a:cubicBezTo>
                <a:cubicBezTo>
                  <a:pt x="3303721" y="4697020"/>
                  <a:pt x="3301849" y="4667079"/>
                  <a:pt x="3311206" y="4663336"/>
                </a:cubicBezTo>
                <a:cubicBezTo>
                  <a:pt x="3341147" y="4652109"/>
                  <a:pt x="3371088" y="4624037"/>
                  <a:pt x="3404772" y="4650236"/>
                </a:cubicBezTo>
                <a:cubicBezTo>
                  <a:pt x="3406643" y="4652109"/>
                  <a:pt x="3408515" y="4650236"/>
                  <a:pt x="3414128" y="4650236"/>
                </a:cubicBezTo>
                <a:cubicBezTo>
                  <a:pt x="3417871" y="4609067"/>
                  <a:pt x="3445942" y="4610939"/>
                  <a:pt x="3477753" y="4618425"/>
                </a:cubicBezTo>
                <a:cubicBezTo>
                  <a:pt x="3503951" y="4624037"/>
                  <a:pt x="3532023" y="4625909"/>
                  <a:pt x="3561964" y="4631523"/>
                </a:cubicBezTo>
                <a:cubicBezTo>
                  <a:pt x="3563835" y="4624037"/>
                  <a:pt x="3563835" y="4612810"/>
                  <a:pt x="3567576" y="4607197"/>
                </a:cubicBezTo>
                <a:cubicBezTo>
                  <a:pt x="3573191" y="4601582"/>
                  <a:pt x="3588162" y="4595968"/>
                  <a:pt x="3591905" y="4599711"/>
                </a:cubicBezTo>
                <a:cubicBezTo>
                  <a:pt x="3612488" y="4624037"/>
                  <a:pt x="3631202" y="4648366"/>
                  <a:pt x="3649915" y="4674564"/>
                </a:cubicBezTo>
                <a:cubicBezTo>
                  <a:pt x="3651787" y="4678307"/>
                  <a:pt x="3646172" y="4689534"/>
                  <a:pt x="3640559" y="4695147"/>
                </a:cubicBezTo>
                <a:cubicBezTo>
                  <a:pt x="3612488" y="4717604"/>
                  <a:pt x="3582547" y="4736317"/>
                  <a:pt x="3558221" y="4762515"/>
                </a:cubicBezTo>
                <a:cubicBezTo>
                  <a:pt x="3546993" y="4773743"/>
                  <a:pt x="3550736" y="4798071"/>
                  <a:pt x="3548864" y="4816785"/>
                </a:cubicBezTo>
                <a:cubicBezTo>
                  <a:pt x="3545121" y="4842983"/>
                  <a:pt x="3543250" y="4869182"/>
                  <a:pt x="3539508" y="4889766"/>
                </a:cubicBezTo>
                <a:cubicBezTo>
                  <a:pt x="3565707" y="4889766"/>
                  <a:pt x="3590033" y="4889766"/>
                  <a:pt x="3616231" y="4889766"/>
                </a:cubicBezTo>
                <a:cubicBezTo>
                  <a:pt x="3642429" y="4854212"/>
                  <a:pt x="3715412" y="4842983"/>
                  <a:pt x="3758452" y="4867309"/>
                </a:cubicBezTo>
                <a:cubicBezTo>
                  <a:pt x="3765936" y="4872924"/>
                  <a:pt x="3779037" y="4872924"/>
                  <a:pt x="3788393" y="4871052"/>
                </a:cubicBezTo>
                <a:cubicBezTo>
                  <a:pt x="3846404" y="4857954"/>
                  <a:pt x="3902545" y="4841111"/>
                  <a:pt x="3960555" y="4828012"/>
                </a:cubicBezTo>
                <a:cubicBezTo>
                  <a:pt x="4100905" y="4794328"/>
                  <a:pt x="4241252" y="4760645"/>
                  <a:pt x="4381603" y="4726961"/>
                </a:cubicBezTo>
                <a:cubicBezTo>
                  <a:pt x="4501368" y="4698890"/>
                  <a:pt x="4623002" y="4706376"/>
                  <a:pt x="4744640" y="4719476"/>
                </a:cubicBezTo>
                <a:cubicBezTo>
                  <a:pt x="4770838" y="4723219"/>
                  <a:pt x="4798908" y="4717604"/>
                  <a:pt x="4826978" y="4717604"/>
                </a:cubicBezTo>
                <a:cubicBezTo>
                  <a:pt x="4840076" y="4717604"/>
                  <a:pt x="4855046" y="4717604"/>
                  <a:pt x="4864405" y="4723219"/>
                </a:cubicBezTo>
                <a:cubicBezTo>
                  <a:pt x="4913059" y="4755031"/>
                  <a:pt x="4969199" y="4764387"/>
                  <a:pt x="5023465" y="4771873"/>
                </a:cubicBezTo>
                <a:cubicBezTo>
                  <a:pt x="5049665" y="4775616"/>
                  <a:pt x="5079604" y="4764387"/>
                  <a:pt x="5107677" y="4758772"/>
                </a:cubicBezTo>
                <a:cubicBezTo>
                  <a:pt x="5120774" y="4756903"/>
                  <a:pt x="5137618" y="4745675"/>
                  <a:pt x="5145102" y="4751288"/>
                </a:cubicBezTo>
                <a:cubicBezTo>
                  <a:pt x="5195628" y="4788715"/>
                  <a:pt x="5259253" y="4756903"/>
                  <a:pt x="5309779" y="4783101"/>
                </a:cubicBezTo>
                <a:cubicBezTo>
                  <a:pt x="5328493" y="4792456"/>
                  <a:pt x="5349077" y="4798071"/>
                  <a:pt x="5369661" y="4805557"/>
                </a:cubicBezTo>
                <a:cubicBezTo>
                  <a:pt x="5382760" y="4809300"/>
                  <a:pt x="5399602" y="4818656"/>
                  <a:pt x="5410831" y="4816785"/>
                </a:cubicBezTo>
                <a:cubicBezTo>
                  <a:pt x="5451999" y="4803685"/>
                  <a:pt x="5483811" y="4822397"/>
                  <a:pt x="5517495" y="4839241"/>
                </a:cubicBezTo>
                <a:cubicBezTo>
                  <a:pt x="5543693" y="4850469"/>
                  <a:pt x="5573634" y="4857954"/>
                  <a:pt x="5603576" y="4865439"/>
                </a:cubicBezTo>
                <a:cubicBezTo>
                  <a:pt x="5627903" y="4871052"/>
                  <a:pt x="5644744" y="4861696"/>
                  <a:pt x="5665331" y="4848597"/>
                </a:cubicBezTo>
                <a:cubicBezTo>
                  <a:pt x="5689657" y="4831755"/>
                  <a:pt x="5725213" y="4828012"/>
                  <a:pt x="5755154" y="4826140"/>
                </a:cubicBezTo>
                <a:cubicBezTo>
                  <a:pt x="5777610" y="4824271"/>
                  <a:pt x="5788837" y="4841111"/>
                  <a:pt x="5783223" y="4869182"/>
                </a:cubicBezTo>
                <a:cubicBezTo>
                  <a:pt x="5779480" y="4884153"/>
                  <a:pt x="5790707" y="4914094"/>
                  <a:pt x="5801936" y="4917836"/>
                </a:cubicBezTo>
                <a:cubicBezTo>
                  <a:pt x="5824392" y="4925322"/>
                  <a:pt x="5831877" y="4904736"/>
                  <a:pt x="5835620" y="4882280"/>
                </a:cubicBezTo>
                <a:cubicBezTo>
                  <a:pt x="5837491" y="4871052"/>
                  <a:pt x="5850590" y="4861696"/>
                  <a:pt x="5867434" y="4854212"/>
                </a:cubicBezTo>
                <a:cubicBezTo>
                  <a:pt x="5854333" y="4906608"/>
                  <a:pt x="5888017" y="4936549"/>
                  <a:pt x="5916087" y="4964618"/>
                </a:cubicBezTo>
                <a:cubicBezTo>
                  <a:pt x="5929186" y="4977719"/>
                  <a:pt x="5946029" y="4994559"/>
                  <a:pt x="5961000" y="4994559"/>
                </a:cubicBezTo>
                <a:cubicBezTo>
                  <a:pt x="6005910" y="4992690"/>
                  <a:pt x="6048950" y="5022631"/>
                  <a:pt x="6097604" y="5003917"/>
                </a:cubicBezTo>
                <a:cubicBezTo>
                  <a:pt x="6114447" y="4998302"/>
                  <a:pt x="6140646" y="5007660"/>
                  <a:pt x="6159359" y="5017016"/>
                </a:cubicBezTo>
                <a:cubicBezTo>
                  <a:pt x="6202398" y="5037601"/>
                  <a:pt x="6241698" y="5056314"/>
                  <a:pt x="6294095" y="5043214"/>
                </a:cubicBezTo>
                <a:cubicBezTo>
                  <a:pt x="6312809" y="5037601"/>
                  <a:pt x="6339006" y="5056314"/>
                  <a:pt x="6361462" y="5065669"/>
                </a:cubicBezTo>
                <a:cubicBezTo>
                  <a:pt x="6372690" y="5069412"/>
                  <a:pt x="6383918" y="5076898"/>
                  <a:pt x="6395146" y="5084383"/>
                </a:cubicBezTo>
                <a:cubicBezTo>
                  <a:pt x="6408244" y="5084383"/>
                  <a:pt x="6423215" y="5082513"/>
                  <a:pt x="6440058" y="5082513"/>
                </a:cubicBezTo>
                <a:cubicBezTo>
                  <a:pt x="6438185" y="5075027"/>
                  <a:pt x="6438185" y="5065669"/>
                  <a:pt x="6436315" y="5056314"/>
                </a:cubicBezTo>
                <a:cubicBezTo>
                  <a:pt x="6438185" y="5054442"/>
                  <a:pt x="6441928" y="5052572"/>
                  <a:pt x="6443801" y="5050699"/>
                </a:cubicBezTo>
                <a:cubicBezTo>
                  <a:pt x="6455028" y="5067542"/>
                  <a:pt x="6466256" y="5084383"/>
                  <a:pt x="6477485" y="5101225"/>
                </a:cubicBezTo>
                <a:cubicBezTo>
                  <a:pt x="6479355" y="5101225"/>
                  <a:pt x="6481227" y="5099353"/>
                  <a:pt x="6483098" y="5099353"/>
                </a:cubicBezTo>
                <a:cubicBezTo>
                  <a:pt x="6477485" y="5056314"/>
                  <a:pt x="6473742" y="5013273"/>
                  <a:pt x="6468126" y="4970233"/>
                </a:cubicBezTo>
                <a:cubicBezTo>
                  <a:pt x="6469999" y="4970233"/>
                  <a:pt x="6473742" y="4968361"/>
                  <a:pt x="6475612" y="4968361"/>
                </a:cubicBezTo>
                <a:cubicBezTo>
                  <a:pt x="6479355" y="4987075"/>
                  <a:pt x="6483098" y="5003917"/>
                  <a:pt x="6488712" y="5022631"/>
                </a:cubicBezTo>
                <a:cubicBezTo>
                  <a:pt x="6490582" y="5022631"/>
                  <a:pt x="6492455" y="5022631"/>
                  <a:pt x="6494325" y="5022631"/>
                </a:cubicBezTo>
                <a:cubicBezTo>
                  <a:pt x="6490582" y="4992690"/>
                  <a:pt x="6486839" y="4960875"/>
                  <a:pt x="6483098" y="4930934"/>
                </a:cubicBezTo>
                <a:cubicBezTo>
                  <a:pt x="6484969" y="4930934"/>
                  <a:pt x="6486839" y="4930934"/>
                  <a:pt x="6486839" y="4930934"/>
                </a:cubicBezTo>
                <a:cubicBezTo>
                  <a:pt x="6501810" y="4985204"/>
                  <a:pt x="6516782" y="5039471"/>
                  <a:pt x="6531752" y="5093741"/>
                </a:cubicBezTo>
                <a:cubicBezTo>
                  <a:pt x="6533624" y="5093741"/>
                  <a:pt x="6535494" y="5093741"/>
                  <a:pt x="6539237" y="5091869"/>
                </a:cubicBezTo>
                <a:cubicBezTo>
                  <a:pt x="6541108" y="5082513"/>
                  <a:pt x="6542980" y="5073155"/>
                  <a:pt x="6544851" y="5063799"/>
                </a:cubicBezTo>
                <a:cubicBezTo>
                  <a:pt x="6548594" y="5078770"/>
                  <a:pt x="6552337" y="5093741"/>
                  <a:pt x="6556079" y="5108711"/>
                </a:cubicBezTo>
                <a:cubicBezTo>
                  <a:pt x="6563565" y="5101225"/>
                  <a:pt x="6569178" y="5093741"/>
                  <a:pt x="6580405" y="5080640"/>
                </a:cubicBezTo>
                <a:cubicBezTo>
                  <a:pt x="6582278" y="5099353"/>
                  <a:pt x="6582278" y="5108711"/>
                  <a:pt x="6584148" y="5129294"/>
                </a:cubicBezTo>
                <a:cubicBezTo>
                  <a:pt x="6591634" y="5112454"/>
                  <a:pt x="6595377" y="5103096"/>
                  <a:pt x="6599120" y="5089998"/>
                </a:cubicBezTo>
                <a:cubicBezTo>
                  <a:pt x="6602862" y="5101225"/>
                  <a:pt x="6604733" y="5108711"/>
                  <a:pt x="6610348" y="5127425"/>
                </a:cubicBezTo>
                <a:cubicBezTo>
                  <a:pt x="6619704" y="5103096"/>
                  <a:pt x="6627190" y="5088126"/>
                  <a:pt x="6630932" y="5075027"/>
                </a:cubicBezTo>
                <a:cubicBezTo>
                  <a:pt x="6632803" y="5088126"/>
                  <a:pt x="6636546" y="5104968"/>
                  <a:pt x="6638418" y="5121810"/>
                </a:cubicBezTo>
                <a:cubicBezTo>
                  <a:pt x="6640287" y="5121810"/>
                  <a:pt x="6644030" y="5121810"/>
                  <a:pt x="6645902" y="5121810"/>
                </a:cubicBezTo>
                <a:cubicBezTo>
                  <a:pt x="6647773" y="5108711"/>
                  <a:pt x="6649645" y="5095610"/>
                  <a:pt x="6649645" y="5088126"/>
                </a:cubicBezTo>
                <a:cubicBezTo>
                  <a:pt x="6655258" y="5099353"/>
                  <a:pt x="6664617" y="5114324"/>
                  <a:pt x="6673971" y="5129294"/>
                </a:cubicBezTo>
                <a:cubicBezTo>
                  <a:pt x="6677714" y="5127425"/>
                  <a:pt x="6681457" y="5125553"/>
                  <a:pt x="6687072" y="5123682"/>
                </a:cubicBezTo>
                <a:cubicBezTo>
                  <a:pt x="6677714" y="5078770"/>
                  <a:pt x="6670228" y="5033858"/>
                  <a:pt x="6660874" y="4987075"/>
                </a:cubicBezTo>
                <a:cubicBezTo>
                  <a:pt x="6662744" y="4987075"/>
                  <a:pt x="6666487" y="4985204"/>
                  <a:pt x="6668359" y="4985204"/>
                </a:cubicBezTo>
                <a:cubicBezTo>
                  <a:pt x="6679587" y="5031986"/>
                  <a:pt x="6690814" y="5078770"/>
                  <a:pt x="6700171" y="5127425"/>
                </a:cubicBezTo>
                <a:cubicBezTo>
                  <a:pt x="6702043" y="5127425"/>
                  <a:pt x="6703914" y="5127425"/>
                  <a:pt x="6705786" y="5127425"/>
                </a:cubicBezTo>
                <a:cubicBezTo>
                  <a:pt x="6707657" y="5116197"/>
                  <a:pt x="6709527" y="5106839"/>
                  <a:pt x="6711398" y="5093741"/>
                </a:cubicBezTo>
                <a:cubicBezTo>
                  <a:pt x="6726369" y="5104968"/>
                  <a:pt x="6702043" y="5134909"/>
                  <a:pt x="6735727" y="5138652"/>
                </a:cubicBezTo>
                <a:cubicBezTo>
                  <a:pt x="6752567" y="5140523"/>
                  <a:pt x="6769411" y="5153623"/>
                  <a:pt x="6789994" y="5164850"/>
                </a:cubicBezTo>
                <a:cubicBezTo>
                  <a:pt x="6789994" y="5119939"/>
                  <a:pt x="6789994" y="5084383"/>
                  <a:pt x="6789994" y="5048829"/>
                </a:cubicBezTo>
                <a:cubicBezTo>
                  <a:pt x="6791866" y="5048829"/>
                  <a:pt x="6793737" y="5048829"/>
                  <a:pt x="6795609" y="5048829"/>
                </a:cubicBezTo>
                <a:cubicBezTo>
                  <a:pt x="6797480" y="5082513"/>
                  <a:pt x="6803094" y="5118067"/>
                  <a:pt x="6803094" y="5151751"/>
                </a:cubicBezTo>
                <a:cubicBezTo>
                  <a:pt x="6803094" y="5172336"/>
                  <a:pt x="6810579" y="5183564"/>
                  <a:pt x="6829292" y="5181692"/>
                </a:cubicBezTo>
                <a:cubicBezTo>
                  <a:pt x="6881690" y="5174206"/>
                  <a:pt x="6917243" y="5202277"/>
                  <a:pt x="6952801" y="5232218"/>
                </a:cubicBezTo>
                <a:cubicBezTo>
                  <a:pt x="6960285" y="5237831"/>
                  <a:pt x="6969641" y="5241574"/>
                  <a:pt x="6978999" y="5247189"/>
                </a:cubicBezTo>
                <a:cubicBezTo>
                  <a:pt x="6982741" y="5235961"/>
                  <a:pt x="6986483" y="5226604"/>
                  <a:pt x="6988354" y="5217248"/>
                </a:cubicBezTo>
                <a:cubicBezTo>
                  <a:pt x="6990226" y="5217248"/>
                  <a:pt x="6992096" y="5217248"/>
                  <a:pt x="6993969" y="5217248"/>
                </a:cubicBezTo>
                <a:cubicBezTo>
                  <a:pt x="6995839" y="5228476"/>
                  <a:pt x="6997711" y="5239703"/>
                  <a:pt x="7001454" y="5252802"/>
                </a:cubicBezTo>
                <a:cubicBezTo>
                  <a:pt x="7014552" y="5256545"/>
                  <a:pt x="7029523" y="5260288"/>
                  <a:pt x="7050110" y="5264030"/>
                </a:cubicBezTo>
                <a:cubicBezTo>
                  <a:pt x="7050110" y="5209762"/>
                  <a:pt x="7050110" y="5159235"/>
                  <a:pt x="7050110" y="5108711"/>
                </a:cubicBezTo>
                <a:cubicBezTo>
                  <a:pt x="7051979" y="5108711"/>
                  <a:pt x="7053851" y="5108711"/>
                  <a:pt x="7057594" y="5108711"/>
                </a:cubicBezTo>
                <a:cubicBezTo>
                  <a:pt x="7057594" y="5161109"/>
                  <a:pt x="7057594" y="5213505"/>
                  <a:pt x="7057594" y="5262160"/>
                </a:cubicBezTo>
                <a:cubicBezTo>
                  <a:pt x="7078177" y="5250932"/>
                  <a:pt x="7102506" y="5230346"/>
                  <a:pt x="7121218" y="5234088"/>
                </a:cubicBezTo>
                <a:cubicBezTo>
                  <a:pt x="7141803" y="5237831"/>
                  <a:pt x="7160515" y="5262160"/>
                  <a:pt x="7175485" y="5280873"/>
                </a:cubicBezTo>
                <a:cubicBezTo>
                  <a:pt x="7192329" y="5301456"/>
                  <a:pt x="7211041" y="5310814"/>
                  <a:pt x="7237241" y="5308942"/>
                </a:cubicBezTo>
                <a:cubicBezTo>
                  <a:pt x="7334549" y="5299587"/>
                  <a:pt x="7424373" y="5318299"/>
                  <a:pt x="7501096" y="5380052"/>
                </a:cubicBezTo>
                <a:cubicBezTo>
                  <a:pt x="7510454" y="5387537"/>
                  <a:pt x="7523552" y="5396895"/>
                  <a:pt x="7532909" y="5393152"/>
                </a:cubicBezTo>
                <a:cubicBezTo>
                  <a:pt x="7596534" y="5368824"/>
                  <a:pt x="7654544" y="5421221"/>
                  <a:pt x="7716299" y="5406250"/>
                </a:cubicBezTo>
                <a:cubicBezTo>
                  <a:pt x="7723784" y="5404380"/>
                  <a:pt x="7735012" y="5415608"/>
                  <a:pt x="7744368" y="5421221"/>
                </a:cubicBezTo>
                <a:cubicBezTo>
                  <a:pt x="7796765" y="5466132"/>
                  <a:pt x="7860390" y="5471747"/>
                  <a:pt x="7924015" y="5464263"/>
                </a:cubicBezTo>
                <a:cubicBezTo>
                  <a:pt x="7944601" y="5462391"/>
                  <a:pt x="7963313" y="5441806"/>
                  <a:pt x="7983898" y="5430579"/>
                </a:cubicBezTo>
                <a:cubicBezTo>
                  <a:pt x="8013839" y="5518530"/>
                  <a:pt x="8062492" y="5507302"/>
                  <a:pt x="8137346" y="5482976"/>
                </a:cubicBezTo>
                <a:cubicBezTo>
                  <a:pt x="8165416" y="5473618"/>
                  <a:pt x="8157932" y="5447420"/>
                  <a:pt x="8148574" y="5428707"/>
                </a:cubicBezTo>
                <a:cubicBezTo>
                  <a:pt x="8126117" y="5376309"/>
                  <a:pt x="8137346" y="5340755"/>
                  <a:pt x="8189742" y="5312684"/>
                </a:cubicBezTo>
                <a:cubicBezTo>
                  <a:pt x="8232784" y="5290229"/>
                  <a:pt x="8296409" y="5303328"/>
                  <a:pt x="8320737" y="5338883"/>
                </a:cubicBezTo>
                <a:cubicBezTo>
                  <a:pt x="8343191" y="5374439"/>
                  <a:pt x="8337578" y="5409993"/>
                  <a:pt x="8305765" y="5438064"/>
                </a:cubicBezTo>
                <a:cubicBezTo>
                  <a:pt x="8296409" y="5447420"/>
                  <a:pt x="8288924" y="5458648"/>
                  <a:pt x="8281439" y="5469875"/>
                </a:cubicBezTo>
                <a:cubicBezTo>
                  <a:pt x="8294539" y="5473618"/>
                  <a:pt x="8305765" y="5481103"/>
                  <a:pt x="8318865" y="5482976"/>
                </a:cubicBezTo>
                <a:cubicBezTo>
                  <a:pt x="8358164" y="5488589"/>
                  <a:pt x="8397460" y="5492332"/>
                  <a:pt x="8436757" y="5492332"/>
                </a:cubicBezTo>
                <a:cubicBezTo>
                  <a:pt x="8442372" y="5492332"/>
                  <a:pt x="8453599" y="5477361"/>
                  <a:pt x="8455470" y="5468006"/>
                </a:cubicBezTo>
                <a:cubicBezTo>
                  <a:pt x="8459214" y="5447420"/>
                  <a:pt x="8455470" y="5424964"/>
                  <a:pt x="8459214" y="5404380"/>
                </a:cubicBezTo>
                <a:cubicBezTo>
                  <a:pt x="8468570" y="5359469"/>
                  <a:pt x="8511610" y="5322042"/>
                  <a:pt x="8558393" y="5316427"/>
                </a:cubicBezTo>
                <a:cubicBezTo>
                  <a:pt x="8588334" y="5312684"/>
                  <a:pt x="8601435" y="5327654"/>
                  <a:pt x="8608921" y="5355726"/>
                </a:cubicBezTo>
                <a:cubicBezTo>
                  <a:pt x="8618277" y="5391280"/>
                  <a:pt x="8627633" y="5426836"/>
                  <a:pt x="8644475" y="5458648"/>
                </a:cubicBezTo>
                <a:cubicBezTo>
                  <a:pt x="8668803" y="5501688"/>
                  <a:pt x="8726812" y="5511044"/>
                  <a:pt x="8771725" y="5490461"/>
                </a:cubicBezTo>
                <a:cubicBezTo>
                  <a:pt x="8827864" y="5462391"/>
                  <a:pt x="8887747" y="5439934"/>
                  <a:pt x="8945759" y="5415608"/>
                </a:cubicBezTo>
                <a:cubicBezTo>
                  <a:pt x="8951372" y="5413736"/>
                  <a:pt x="8958856" y="5411865"/>
                  <a:pt x="8962599" y="5413736"/>
                </a:cubicBezTo>
                <a:cubicBezTo>
                  <a:pt x="9018739" y="5441806"/>
                  <a:pt x="9076751" y="5421221"/>
                  <a:pt x="9132890" y="5423094"/>
                </a:cubicBezTo>
                <a:cubicBezTo>
                  <a:pt x="9144119" y="5423094"/>
                  <a:pt x="9155347" y="5424964"/>
                  <a:pt x="9168445" y="5424964"/>
                </a:cubicBezTo>
                <a:cubicBezTo>
                  <a:pt x="9155347" y="5299587"/>
                  <a:pt x="9155347" y="5177949"/>
                  <a:pt x="9245170" y="5080640"/>
                </a:cubicBezTo>
                <a:cubicBezTo>
                  <a:pt x="9222713" y="5039471"/>
                  <a:pt x="9202128" y="5003917"/>
                  <a:pt x="9179673" y="4966490"/>
                </a:cubicBezTo>
                <a:cubicBezTo>
                  <a:pt x="9166572" y="4968361"/>
                  <a:pt x="9149732" y="4972104"/>
                  <a:pt x="9131018" y="4975846"/>
                </a:cubicBezTo>
                <a:cubicBezTo>
                  <a:pt x="9160960" y="4880410"/>
                  <a:pt x="9189031" y="4786844"/>
                  <a:pt x="9220842" y="4693277"/>
                </a:cubicBezTo>
                <a:cubicBezTo>
                  <a:pt x="9230200" y="4667079"/>
                  <a:pt x="9247040" y="4644623"/>
                  <a:pt x="9263884" y="4622168"/>
                </a:cubicBezTo>
                <a:cubicBezTo>
                  <a:pt x="9295695" y="4580998"/>
                  <a:pt x="9308793" y="4536086"/>
                  <a:pt x="9297565" y="4483690"/>
                </a:cubicBezTo>
                <a:cubicBezTo>
                  <a:pt x="9295695" y="4474332"/>
                  <a:pt x="9301309" y="4461233"/>
                  <a:pt x="9301309" y="4450006"/>
                </a:cubicBezTo>
                <a:cubicBezTo>
                  <a:pt x="9303180" y="4427549"/>
                  <a:pt x="9306923" y="4405094"/>
                  <a:pt x="9306923" y="4380766"/>
                </a:cubicBezTo>
                <a:cubicBezTo>
                  <a:pt x="9306923" y="4362052"/>
                  <a:pt x="9299437" y="4341469"/>
                  <a:pt x="9305052" y="4324626"/>
                </a:cubicBezTo>
                <a:cubicBezTo>
                  <a:pt x="9329379" y="4259130"/>
                  <a:pt x="9357450" y="4195505"/>
                  <a:pt x="9385518" y="4131881"/>
                </a:cubicBezTo>
                <a:cubicBezTo>
                  <a:pt x="9394876" y="4111295"/>
                  <a:pt x="9411717" y="4090711"/>
                  <a:pt x="9394876" y="4073868"/>
                </a:cubicBezTo>
                <a:cubicBezTo>
                  <a:pt x="9383646" y="4060770"/>
                  <a:pt x="9359320" y="4058898"/>
                  <a:pt x="9340606" y="4055155"/>
                </a:cubicBezTo>
                <a:cubicBezTo>
                  <a:pt x="9323766" y="4051412"/>
                  <a:pt x="9306923" y="4053285"/>
                  <a:pt x="9291953" y="4053285"/>
                </a:cubicBezTo>
                <a:cubicBezTo>
                  <a:pt x="9254526" y="4049542"/>
                  <a:pt x="9258269" y="4086968"/>
                  <a:pt x="9245170" y="4103810"/>
                </a:cubicBezTo>
                <a:cubicBezTo>
                  <a:pt x="9217099" y="4139366"/>
                  <a:pt x="9198386" y="4182405"/>
                  <a:pt x="9168445" y="4217961"/>
                </a:cubicBezTo>
                <a:cubicBezTo>
                  <a:pt x="9151604" y="4238545"/>
                  <a:pt x="9153475" y="4255388"/>
                  <a:pt x="9170317" y="4266616"/>
                </a:cubicBezTo>
                <a:cubicBezTo>
                  <a:pt x="9190901" y="4281587"/>
                  <a:pt x="9202128" y="4298427"/>
                  <a:pt x="9189031" y="4317140"/>
                </a:cubicBezTo>
                <a:cubicBezTo>
                  <a:pt x="9181545" y="4328368"/>
                  <a:pt x="9157217" y="4328368"/>
                  <a:pt x="9132890" y="4333983"/>
                </a:cubicBezTo>
                <a:cubicBezTo>
                  <a:pt x="9132890" y="4332111"/>
                  <a:pt x="9129146" y="4341469"/>
                  <a:pt x="9125406" y="4352696"/>
                </a:cubicBezTo>
                <a:cubicBezTo>
                  <a:pt x="9121661" y="4345212"/>
                  <a:pt x="9117920" y="4341469"/>
                  <a:pt x="9110433" y="4328368"/>
                </a:cubicBezTo>
                <a:cubicBezTo>
                  <a:pt x="9104820" y="4341469"/>
                  <a:pt x="9101077" y="4352696"/>
                  <a:pt x="9095465" y="4365795"/>
                </a:cubicBezTo>
                <a:cubicBezTo>
                  <a:pt x="9091719" y="4363924"/>
                  <a:pt x="9087979" y="4362052"/>
                  <a:pt x="9084235" y="4358309"/>
                </a:cubicBezTo>
                <a:cubicBezTo>
                  <a:pt x="9067393" y="4326498"/>
                  <a:pt x="9052423" y="4292814"/>
                  <a:pt x="9033709" y="4259130"/>
                </a:cubicBezTo>
                <a:cubicBezTo>
                  <a:pt x="9005641" y="4266616"/>
                  <a:pt x="8981313" y="4264744"/>
                  <a:pt x="8970085" y="4227317"/>
                </a:cubicBezTo>
                <a:cubicBezTo>
                  <a:pt x="8966342" y="4216089"/>
                  <a:pt x="8945759" y="4210476"/>
                  <a:pt x="8928915" y="4201119"/>
                </a:cubicBezTo>
                <a:cubicBezTo>
                  <a:pt x="8930787" y="4221704"/>
                  <a:pt x="8934529" y="4236675"/>
                  <a:pt x="8936401" y="4253515"/>
                </a:cubicBezTo>
                <a:cubicBezTo>
                  <a:pt x="8936401" y="4261001"/>
                  <a:pt x="8940144" y="4270359"/>
                  <a:pt x="8936401" y="4274101"/>
                </a:cubicBezTo>
                <a:cubicBezTo>
                  <a:pt x="8891490" y="4333983"/>
                  <a:pt x="8910202" y="4406964"/>
                  <a:pt x="8902717" y="4472461"/>
                </a:cubicBezTo>
                <a:cubicBezTo>
                  <a:pt x="8898974" y="4498660"/>
                  <a:pt x="8900846" y="4526728"/>
                  <a:pt x="8893362" y="4551057"/>
                </a:cubicBezTo>
                <a:cubicBezTo>
                  <a:pt x="8889619" y="4560412"/>
                  <a:pt x="8869033" y="4569770"/>
                  <a:pt x="8857806" y="4569770"/>
                </a:cubicBezTo>
                <a:cubicBezTo>
                  <a:pt x="8837222" y="4569770"/>
                  <a:pt x="8829734" y="4554800"/>
                  <a:pt x="8833479" y="4534214"/>
                </a:cubicBezTo>
                <a:cubicBezTo>
                  <a:pt x="8840963" y="4476204"/>
                  <a:pt x="8844707" y="4416322"/>
                  <a:pt x="8859675" y="4360182"/>
                </a:cubicBezTo>
                <a:cubicBezTo>
                  <a:pt x="8882134" y="4270359"/>
                  <a:pt x="8863420" y="4191763"/>
                  <a:pt x="8812894" y="4118780"/>
                </a:cubicBezTo>
                <a:cubicBezTo>
                  <a:pt x="8762368" y="4120652"/>
                  <a:pt x="8724943" y="4077611"/>
                  <a:pt x="8734298" y="4025214"/>
                </a:cubicBezTo>
                <a:cubicBezTo>
                  <a:pt x="8734298" y="4023344"/>
                  <a:pt x="8736168" y="4019601"/>
                  <a:pt x="8736168" y="4017729"/>
                </a:cubicBezTo>
                <a:cubicBezTo>
                  <a:pt x="8732427" y="3946618"/>
                  <a:pt x="8760496" y="3879251"/>
                  <a:pt x="8760496" y="3808140"/>
                </a:cubicBezTo>
                <a:cubicBezTo>
                  <a:pt x="8760496" y="3778199"/>
                  <a:pt x="8771725" y="3759486"/>
                  <a:pt x="8805408" y="3753873"/>
                </a:cubicBezTo>
                <a:cubicBezTo>
                  <a:pt x="8833479" y="3750130"/>
                  <a:pt x="8859675" y="3737030"/>
                  <a:pt x="8885875" y="3729545"/>
                </a:cubicBezTo>
                <a:cubicBezTo>
                  <a:pt x="8885875" y="3723932"/>
                  <a:pt x="8885875" y="3720189"/>
                  <a:pt x="8885875" y="3714574"/>
                </a:cubicBezTo>
                <a:cubicBezTo>
                  <a:pt x="8872776" y="3714574"/>
                  <a:pt x="8854063" y="3718317"/>
                  <a:pt x="8846578" y="3712704"/>
                </a:cubicBezTo>
                <a:cubicBezTo>
                  <a:pt x="8835349" y="3703346"/>
                  <a:pt x="8831607" y="3686506"/>
                  <a:pt x="8824121" y="3671536"/>
                </a:cubicBezTo>
                <a:cubicBezTo>
                  <a:pt x="8872776" y="3654692"/>
                  <a:pt x="8872776" y="3654692"/>
                  <a:pt x="8872776" y="3619138"/>
                </a:cubicBezTo>
                <a:cubicBezTo>
                  <a:pt x="8809151" y="3598553"/>
                  <a:pt x="8803536" y="3585454"/>
                  <a:pt x="8831607" y="3501243"/>
                </a:cubicBezTo>
                <a:cubicBezTo>
                  <a:pt x="8812894" y="3480660"/>
                  <a:pt x="8792308" y="3460075"/>
                  <a:pt x="8820379" y="3432006"/>
                </a:cubicBezTo>
                <a:cubicBezTo>
                  <a:pt x="8824121" y="3428263"/>
                  <a:pt x="8825994" y="3420778"/>
                  <a:pt x="8824121" y="3415163"/>
                </a:cubicBezTo>
                <a:cubicBezTo>
                  <a:pt x="8814766" y="3372123"/>
                  <a:pt x="8857806" y="3353410"/>
                  <a:pt x="8869033" y="3317854"/>
                </a:cubicBezTo>
                <a:cubicBezTo>
                  <a:pt x="8876519" y="3291656"/>
                  <a:pt x="8915816" y="3297271"/>
                  <a:pt x="8947629" y="3325340"/>
                </a:cubicBezTo>
                <a:cubicBezTo>
                  <a:pt x="8947629" y="3246744"/>
                  <a:pt x="8947629" y="3170020"/>
                  <a:pt x="8947629" y="3091426"/>
                </a:cubicBezTo>
                <a:cubicBezTo>
                  <a:pt x="8940144" y="3108266"/>
                  <a:pt x="8934529" y="3121366"/>
                  <a:pt x="8928915" y="3136338"/>
                </a:cubicBezTo>
                <a:cubicBezTo>
                  <a:pt x="8925172" y="3136338"/>
                  <a:pt x="8923300" y="3134464"/>
                  <a:pt x="8919560" y="3134464"/>
                </a:cubicBezTo>
                <a:cubicBezTo>
                  <a:pt x="8921431" y="3119494"/>
                  <a:pt x="8921431" y="3102654"/>
                  <a:pt x="8927046" y="3091426"/>
                </a:cubicBezTo>
                <a:cubicBezTo>
                  <a:pt x="8951372" y="3052127"/>
                  <a:pt x="8977570" y="3012829"/>
                  <a:pt x="9003768" y="2973531"/>
                </a:cubicBezTo>
                <a:cubicBezTo>
                  <a:pt x="9005641" y="2969788"/>
                  <a:pt x="9009382" y="2966045"/>
                  <a:pt x="9011254" y="2966045"/>
                </a:cubicBezTo>
                <a:cubicBezTo>
                  <a:pt x="9050553" y="2967917"/>
                  <a:pt x="9071136" y="2939847"/>
                  <a:pt x="9095465" y="2911778"/>
                </a:cubicBezTo>
                <a:cubicBezTo>
                  <a:pt x="9110433" y="2930492"/>
                  <a:pt x="9123534" y="2945462"/>
                  <a:pt x="9136633" y="2962303"/>
                </a:cubicBezTo>
                <a:cubicBezTo>
                  <a:pt x="9153475" y="2936104"/>
                  <a:pt x="9155347" y="2883708"/>
                  <a:pt x="9207743" y="2923007"/>
                </a:cubicBezTo>
                <a:cubicBezTo>
                  <a:pt x="9239555" y="2885580"/>
                  <a:pt x="9271367" y="2850024"/>
                  <a:pt x="9301309" y="2812597"/>
                </a:cubicBezTo>
                <a:cubicBezTo>
                  <a:pt x="9297565" y="2812597"/>
                  <a:pt x="9291953" y="2812597"/>
                  <a:pt x="9288210" y="2810727"/>
                </a:cubicBezTo>
                <a:cubicBezTo>
                  <a:pt x="9280724" y="2788271"/>
                  <a:pt x="9265753" y="2765815"/>
                  <a:pt x="9265753" y="2743359"/>
                </a:cubicBezTo>
                <a:cubicBezTo>
                  <a:pt x="9265753" y="2692833"/>
                  <a:pt x="9269496" y="2642308"/>
                  <a:pt x="9276981" y="2593653"/>
                </a:cubicBezTo>
                <a:cubicBezTo>
                  <a:pt x="9280724" y="2558098"/>
                  <a:pt x="9248913" y="2511315"/>
                  <a:pt x="9213357" y="2505700"/>
                </a:cubicBezTo>
                <a:cubicBezTo>
                  <a:pt x="9153475" y="2496344"/>
                  <a:pt x="9149732" y="2492601"/>
                  <a:pt x="9138504" y="2432719"/>
                </a:cubicBezTo>
                <a:cubicBezTo>
                  <a:pt x="9134761" y="2414007"/>
                  <a:pt x="9132890" y="2395294"/>
                  <a:pt x="9129146" y="2374708"/>
                </a:cubicBezTo>
                <a:cubicBezTo>
                  <a:pt x="9127275" y="2361610"/>
                  <a:pt x="9121661" y="2346639"/>
                  <a:pt x="9117920" y="2333539"/>
                </a:cubicBezTo>
                <a:cubicBezTo>
                  <a:pt x="9101077" y="2342896"/>
                  <a:pt x="9084235" y="2350382"/>
                  <a:pt x="9067393" y="2359737"/>
                </a:cubicBezTo>
                <a:cubicBezTo>
                  <a:pt x="9065521" y="2355995"/>
                  <a:pt x="9063650" y="2352251"/>
                  <a:pt x="9059909" y="2348510"/>
                </a:cubicBezTo>
                <a:cubicBezTo>
                  <a:pt x="9065521" y="2342896"/>
                  <a:pt x="9071136" y="2335411"/>
                  <a:pt x="9078621" y="2331668"/>
                </a:cubicBezTo>
                <a:cubicBezTo>
                  <a:pt x="9108563" y="2318568"/>
                  <a:pt x="9110433" y="2303597"/>
                  <a:pt x="9095465" y="2277399"/>
                </a:cubicBezTo>
                <a:cubicBezTo>
                  <a:pt x="9078621" y="2249330"/>
                  <a:pt x="9067393" y="2217516"/>
                  <a:pt x="9058038" y="2183833"/>
                </a:cubicBezTo>
                <a:cubicBezTo>
                  <a:pt x="9052423" y="2159506"/>
                  <a:pt x="9052423" y="2137051"/>
                  <a:pt x="9028094" y="2118338"/>
                </a:cubicBezTo>
                <a:cubicBezTo>
                  <a:pt x="9016867" y="2108980"/>
                  <a:pt x="9020612" y="2077169"/>
                  <a:pt x="9022482" y="2056583"/>
                </a:cubicBezTo>
                <a:cubicBezTo>
                  <a:pt x="9028094" y="2013544"/>
                  <a:pt x="9031839" y="1968632"/>
                  <a:pt x="9050553" y="1931205"/>
                </a:cubicBezTo>
                <a:cubicBezTo>
                  <a:pt x="9071136" y="1890036"/>
                  <a:pt x="9087979" y="1837639"/>
                  <a:pt x="9147860" y="1824539"/>
                </a:cubicBezTo>
                <a:cubicBezTo>
                  <a:pt x="9189031" y="1815184"/>
                  <a:pt x="9226457" y="1792727"/>
                  <a:pt x="9265753" y="1781500"/>
                </a:cubicBezTo>
                <a:cubicBezTo>
                  <a:pt x="9342479" y="1762786"/>
                  <a:pt x="9421073" y="1766529"/>
                  <a:pt x="9497798" y="1788984"/>
                </a:cubicBezTo>
                <a:cubicBezTo>
                  <a:pt x="9544581" y="1802083"/>
                  <a:pt x="9585750" y="1824539"/>
                  <a:pt x="9619434" y="1860095"/>
                </a:cubicBezTo>
                <a:cubicBezTo>
                  <a:pt x="9673701" y="1916234"/>
                  <a:pt x="9703642" y="1985472"/>
                  <a:pt x="9707385" y="2064068"/>
                </a:cubicBezTo>
                <a:cubicBezTo>
                  <a:pt x="9707385" y="2090266"/>
                  <a:pt x="9707385" y="2114595"/>
                  <a:pt x="9729842" y="2131436"/>
                </a:cubicBezTo>
                <a:cubicBezTo>
                  <a:pt x="9733583" y="2135178"/>
                  <a:pt x="9735457" y="2142664"/>
                  <a:pt x="9735457" y="2150149"/>
                </a:cubicBezTo>
                <a:cubicBezTo>
                  <a:pt x="9737326" y="2166992"/>
                  <a:pt x="9737326" y="2181963"/>
                  <a:pt x="9739198" y="2206289"/>
                </a:cubicBezTo>
                <a:cubicBezTo>
                  <a:pt x="9727969" y="2215647"/>
                  <a:pt x="9726099" y="2226875"/>
                  <a:pt x="9733583" y="2251200"/>
                </a:cubicBezTo>
                <a:cubicBezTo>
                  <a:pt x="9744812" y="2281142"/>
                  <a:pt x="9707385" y="2290499"/>
                  <a:pt x="9686800" y="2303597"/>
                </a:cubicBezTo>
                <a:cubicBezTo>
                  <a:pt x="9677444" y="2309213"/>
                  <a:pt x="9664346" y="2309213"/>
                  <a:pt x="9647503" y="2312955"/>
                </a:cubicBezTo>
                <a:cubicBezTo>
                  <a:pt x="9658731" y="2320441"/>
                  <a:pt x="9664346" y="2324183"/>
                  <a:pt x="9679316" y="2335411"/>
                </a:cubicBezTo>
                <a:cubicBezTo>
                  <a:pt x="9656861" y="2359737"/>
                  <a:pt x="9638147" y="2382193"/>
                  <a:pt x="9615690" y="2400906"/>
                </a:cubicBezTo>
                <a:cubicBezTo>
                  <a:pt x="9593234" y="2421492"/>
                  <a:pt x="9591364" y="2438333"/>
                  <a:pt x="9615690" y="2472017"/>
                </a:cubicBezTo>
                <a:cubicBezTo>
                  <a:pt x="9668086" y="2451433"/>
                  <a:pt x="9716743" y="2458918"/>
                  <a:pt x="9765395" y="2486988"/>
                </a:cubicBezTo>
                <a:cubicBezTo>
                  <a:pt x="9782238" y="2479502"/>
                  <a:pt x="9800952" y="2473889"/>
                  <a:pt x="9817793" y="2466403"/>
                </a:cubicBezTo>
                <a:cubicBezTo>
                  <a:pt x="9836505" y="2457045"/>
                  <a:pt x="9851478" y="2457045"/>
                  <a:pt x="9870192" y="2472017"/>
                </a:cubicBezTo>
                <a:cubicBezTo>
                  <a:pt x="9877675" y="2479502"/>
                  <a:pt x="9902002" y="2481374"/>
                  <a:pt x="9905745" y="2475759"/>
                </a:cubicBezTo>
                <a:cubicBezTo>
                  <a:pt x="9933814" y="2442075"/>
                  <a:pt x="9961885" y="2445818"/>
                  <a:pt x="9995569" y="2464531"/>
                </a:cubicBezTo>
                <a:cubicBezTo>
                  <a:pt x="9999312" y="2466403"/>
                  <a:pt x="10006798" y="2464531"/>
                  <a:pt x="10016154" y="2466403"/>
                </a:cubicBezTo>
                <a:cubicBezTo>
                  <a:pt x="10012412" y="2455176"/>
                  <a:pt x="10010539" y="2447690"/>
                  <a:pt x="10006798" y="2432719"/>
                </a:cubicBezTo>
                <a:cubicBezTo>
                  <a:pt x="10023638" y="2436462"/>
                  <a:pt x="10036739" y="2440205"/>
                  <a:pt x="10047966" y="2442075"/>
                </a:cubicBezTo>
                <a:cubicBezTo>
                  <a:pt x="10055451" y="2391550"/>
                  <a:pt x="10059194" y="2389679"/>
                  <a:pt x="10117204" y="2395294"/>
                </a:cubicBezTo>
                <a:cubicBezTo>
                  <a:pt x="10085392" y="2320441"/>
                  <a:pt x="10055451" y="2249330"/>
                  <a:pt x="10027381" y="2183833"/>
                </a:cubicBezTo>
                <a:cubicBezTo>
                  <a:pt x="10008667" y="2191318"/>
                  <a:pt x="9993699" y="2202546"/>
                  <a:pt x="9980598" y="2200676"/>
                </a:cubicBezTo>
                <a:cubicBezTo>
                  <a:pt x="9971241" y="2198803"/>
                  <a:pt x="9960015" y="2181963"/>
                  <a:pt x="9958143" y="2170734"/>
                </a:cubicBezTo>
                <a:cubicBezTo>
                  <a:pt x="9941301" y="2107110"/>
                  <a:pt x="9933814" y="2039742"/>
                  <a:pt x="9911358" y="1977988"/>
                </a:cubicBezTo>
                <a:cubicBezTo>
                  <a:pt x="9870192" y="1871323"/>
                  <a:pt x="9825280" y="1766529"/>
                  <a:pt x="9771010" y="1665477"/>
                </a:cubicBezTo>
                <a:cubicBezTo>
                  <a:pt x="9582008" y="1315539"/>
                  <a:pt x="9393004" y="965603"/>
                  <a:pt x="9196513" y="619407"/>
                </a:cubicBezTo>
                <a:cubicBezTo>
                  <a:pt x="9091719" y="434147"/>
                  <a:pt x="8973827" y="258243"/>
                  <a:pt x="8861548" y="78596"/>
                </a:cubicBezTo>
                <a:cubicBezTo>
                  <a:pt x="8831607" y="31812"/>
                  <a:pt x="8829734" y="31812"/>
                  <a:pt x="88484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9" name="Shape 279"/>
        <p:cNvGrpSpPr/>
        <p:nvPr/>
      </p:nvGrpSpPr>
      <p:grpSpPr>
        <a:xfrm>
          <a:off x="0" y="0"/>
          <a:ext cx="0" cy="0"/>
          <a:chOff x="0" y="0"/>
          <a:chExt cx="0" cy="0"/>
        </a:xfrm>
      </p:grpSpPr>
      <p:cxnSp>
        <p:nvCxnSpPr>
          <p:cNvPr id="280" name="Google Shape;280;p14"/>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
        <p:nvSpPr>
          <p:cNvPr id="281" name="Google Shape;281;p14"/>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62626"/>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282" name="Google Shape;282;p14"/>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lvl1pPr indent="-360045" lvl="0" marL="457200" rtl="0" algn="l">
              <a:spcBef>
                <a:spcPts val="360"/>
              </a:spcBef>
              <a:spcAft>
                <a:spcPts val="0"/>
              </a:spcAft>
              <a:buSzPts val="2070"/>
              <a:buChar char="●"/>
              <a:defRPr/>
            </a:lvl1pPr>
            <a:lvl2pPr indent="-360044" lvl="1" marL="914400" rtl="0" algn="l">
              <a:spcBef>
                <a:spcPts val="600"/>
              </a:spcBef>
              <a:spcAft>
                <a:spcPts val="0"/>
              </a:spcAft>
              <a:buSzPts val="2070"/>
              <a:buChar char="○"/>
              <a:defRPr/>
            </a:lvl2pPr>
            <a:lvl3pPr indent="-360044" lvl="2" marL="1371600" rtl="0" algn="l">
              <a:spcBef>
                <a:spcPts val="600"/>
              </a:spcBef>
              <a:spcAft>
                <a:spcPts val="0"/>
              </a:spcAft>
              <a:buSzPts val="2070"/>
              <a:buChar char="■"/>
              <a:defRPr/>
            </a:lvl3pPr>
            <a:lvl4pPr indent="-360044" lvl="3" marL="1828800" rtl="0" algn="l">
              <a:spcBef>
                <a:spcPts val="600"/>
              </a:spcBef>
              <a:spcAft>
                <a:spcPts val="0"/>
              </a:spcAft>
              <a:buSzPts val="2070"/>
              <a:buChar char="●"/>
              <a:defRPr/>
            </a:lvl4pPr>
            <a:lvl5pPr indent="-360045" lvl="4" marL="2286000" rtl="0" algn="l">
              <a:spcBef>
                <a:spcPts val="600"/>
              </a:spcBef>
              <a:spcAft>
                <a:spcPts val="0"/>
              </a:spcAft>
              <a:buSzPts val="2070"/>
              <a:buChar char="○"/>
              <a:defRPr/>
            </a:lvl5pPr>
            <a:lvl6pPr indent="-360045" lvl="5" marL="2743200" rtl="0" algn="l">
              <a:spcBef>
                <a:spcPts val="600"/>
              </a:spcBef>
              <a:spcAft>
                <a:spcPts val="0"/>
              </a:spcAft>
              <a:buSzPts val="2070"/>
              <a:buChar char="■"/>
              <a:defRPr/>
            </a:lvl6pPr>
            <a:lvl7pPr indent="-360045" lvl="6" marL="3200400" rtl="0" algn="l">
              <a:spcBef>
                <a:spcPts val="600"/>
              </a:spcBef>
              <a:spcAft>
                <a:spcPts val="0"/>
              </a:spcAft>
              <a:buSzPts val="2070"/>
              <a:buChar char="●"/>
              <a:defRPr/>
            </a:lvl7pPr>
            <a:lvl8pPr indent="-360045" lvl="7" marL="3657600" rtl="0" algn="l">
              <a:spcBef>
                <a:spcPts val="600"/>
              </a:spcBef>
              <a:spcAft>
                <a:spcPts val="0"/>
              </a:spcAft>
              <a:buSzPts val="2070"/>
              <a:buChar char="○"/>
              <a:defRPr/>
            </a:lvl8pPr>
            <a:lvl9pPr indent="-360045" lvl="8" marL="4114800" rtl="0" algn="l">
              <a:spcBef>
                <a:spcPts val="600"/>
              </a:spcBef>
              <a:spcAft>
                <a:spcPts val="600"/>
              </a:spcAft>
              <a:buSzPts val="2070"/>
              <a:buChar char="■"/>
              <a:defRPr/>
            </a:lvl9pPr>
          </a:lstStyle>
          <a:p/>
        </p:txBody>
      </p:sp>
      <p:sp>
        <p:nvSpPr>
          <p:cNvPr id="283" name="Google Shape;283;p14"/>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p14"/>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5" name="Google Shape;285;p1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86" name="Shape 286"/>
        <p:cNvGrpSpPr/>
        <p:nvPr/>
      </p:nvGrpSpPr>
      <p:grpSpPr>
        <a:xfrm>
          <a:off x="0" y="0"/>
          <a:ext cx="0" cy="0"/>
          <a:chOff x="0" y="0"/>
          <a:chExt cx="0" cy="0"/>
        </a:xfrm>
      </p:grpSpPr>
      <p:sp>
        <p:nvSpPr>
          <p:cNvPr id="287" name="Google Shape;287;p1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rgbClr val="262626"/>
              </a:buClr>
              <a:buSzPts val="5400"/>
              <a:buNone/>
              <a:defRPr b="0" sz="5400">
                <a:solidFill>
                  <a:srgbClr val="262626"/>
                </a:solidFill>
                <a:latin typeface="Calibri"/>
                <a:ea typeface="Calibri"/>
                <a:cs typeface="Calibri"/>
                <a:sym typeface="Calibri"/>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Images &amp; Contents Layout">
  <p:cSld name="40_Images &amp; Contents Layout">
    <p:spTree>
      <p:nvGrpSpPr>
        <p:cNvPr id="288" name="Shape 288"/>
        <p:cNvGrpSpPr/>
        <p:nvPr/>
      </p:nvGrpSpPr>
      <p:grpSpPr>
        <a:xfrm>
          <a:off x="0" y="0"/>
          <a:ext cx="0" cy="0"/>
          <a:chOff x="0" y="0"/>
          <a:chExt cx="0" cy="0"/>
        </a:xfrm>
      </p:grpSpPr>
      <p:sp>
        <p:nvSpPr>
          <p:cNvPr id="289" name="Google Shape;289;p16"/>
          <p:cNvSpPr/>
          <p:nvPr/>
        </p:nvSpPr>
        <p:spPr>
          <a:xfrm>
            <a:off x="647699" y="619125"/>
            <a:ext cx="10906200" cy="5619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16"/>
          <p:cNvSpPr/>
          <p:nvPr>
            <p:ph idx="2" type="pic"/>
          </p:nvPr>
        </p:nvSpPr>
        <p:spPr>
          <a:xfrm>
            <a:off x="2133600" y="0"/>
            <a:ext cx="3960000" cy="68580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Images &amp; Contents Layout">
  <p:cSld name="19_Images &amp; Contents Layout">
    <p:spTree>
      <p:nvGrpSpPr>
        <p:cNvPr id="291" name="Shape 291"/>
        <p:cNvGrpSpPr/>
        <p:nvPr/>
      </p:nvGrpSpPr>
      <p:grpSpPr>
        <a:xfrm>
          <a:off x="0" y="0"/>
          <a:ext cx="0" cy="0"/>
          <a:chOff x="0" y="0"/>
          <a:chExt cx="0" cy="0"/>
        </a:xfrm>
      </p:grpSpPr>
      <p:sp>
        <p:nvSpPr>
          <p:cNvPr id="292" name="Google Shape;292;p17"/>
          <p:cNvSpPr/>
          <p:nvPr/>
        </p:nvSpPr>
        <p:spPr>
          <a:xfrm>
            <a:off x="0" y="0"/>
            <a:ext cx="6096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7"/>
          <p:cNvSpPr/>
          <p:nvPr>
            <p:ph idx="2" type="pic"/>
          </p:nvPr>
        </p:nvSpPr>
        <p:spPr>
          <a:xfrm>
            <a:off x="3938588" y="637903"/>
            <a:ext cx="4314900" cy="55821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7" name="Google Shape;87;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3" name="Google Shape;93;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4" name="Google Shape;94;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1" name="Google Shape;101;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8" name="Google Shape;108;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5" name="Google Shape;115;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0" name="Google Shape;130;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6" name="Google Shape;136;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7" name="Google Shape;137;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8" name="Google Shape;138;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4" name="Google Shape;144;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0000"/>
          </a:blip>
          <a:stretch>
            <a:fillRect/>
          </a:stretch>
        </a:blipFill>
      </p:bgPr>
    </p:bg>
    <p:spTree>
      <p:nvGrpSpPr>
        <p:cNvPr id="297" name="Shape 297"/>
        <p:cNvGrpSpPr/>
        <p:nvPr/>
      </p:nvGrpSpPr>
      <p:grpSpPr>
        <a:xfrm>
          <a:off x="0" y="0"/>
          <a:ext cx="0" cy="0"/>
          <a:chOff x="0" y="0"/>
          <a:chExt cx="0" cy="0"/>
        </a:xfrm>
      </p:grpSpPr>
      <p:sp>
        <p:nvSpPr>
          <p:cNvPr id="298" name="Google Shape;298;p18"/>
          <p:cNvSpPr txBox="1"/>
          <p:nvPr/>
        </p:nvSpPr>
        <p:spPr>
          <a:xfrm>
            <a:off x="-8" y="0"/>
            <a:ext cx="12192000" cy="1754326"/>
          </a:xfrm>
          <a:prstGeom prst="rect">
            <a:avLst/>
          </a:prstGeom>
          <a:solidFill>
            <a:schemeClr val="accent5">
              <a:alpha val="49803"/>
            </a:schemeClr>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lt1"/>
                </a:solidFill>
                <a:latin typeface="Calibri"/>
                <a:ea typeface="Calibri"/>
                <a:cs typeface="Calibri"/>
                <a:sym typeface="Calibri"/>
              </a:rPr>
              <a:t>UAV With Integrated Observation System For Artillery Fire Guidance</a:t>
            </a:r>
            <a:endParaRPr b="0" i="0" sz="5400" u="none" cap="none" strike="noStrike">
              <a:solidFill>
                <a:schemeClr val="lt1"/>
              </a:solidFill>
              <a:latin typeface="Calibri"/>
              <a:ea typeface="Calibri"/>
              <a:cs typeface="Calibri"/>
              <a:sym typeface="Calibri"/>
            </a:endParaRPr>
          </a:p>
        </p:txBody>
      </p:sp>
      <p:sp>
        <p:nvSpPr>
          <p:cNvPr id="299" name="Google Shape;299;p18"/>
          <p:cNvSpPr txBox="1"/>
          <p:nvPr/>
        </p:nvSpPr>
        <p:spPr>
          <a:xfrm>
            <a:off x="8" y="6367508"/>
            <a:ext cx="12191992" cy="379656"/>
          </a:xfrm>
          <a:prstGeom prst="rect">
            <a:avLst/>
          </a:prstGeom>
          <a:solidFill>
            <a:schemeClr val="accent5">
              <a:alpha val="49803"/>
            </a:schemeClr>
          </a:solid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i="0" lang="en-US" sz="1867" u="none" cap="none" strike="noStrike">
                <a:solidFill>
                  <a:schemeClr val="lt1"/>
                </a:solidFill>
                <a:latin typeface="Calibri"/>
                <a:ea typeface="Calibri"/>
                <a:cs typeface="Calibri"/>
                <a:sym typeface="Calibri"/>
              </a:rPr>
              <a:t>B</a:t>
            </a:r>
            <a:r>
              <a:rPr b="1" lang="en-US" sz="1867">
                <a:solidFill>
                  <a:schemeClr val="lt1"/>
                </a:solidFill>
                <a:latin typeface="Calibri"/>
                <a:ea typeface="Calibri"/>
                <a:cs typeface="Calibri"/>
                <a:sym typeface="Calibri"/>
              </a:rPr>
              <a:t>Y</a:t>
            </a:r>
            <a:r>
              <a:rPr b="1" i="0" lang="en-US" sz="1867" u="none" cap="none" strike="noStrike">
                <a:solidFill>
                  <a:schemeClr val="lt1"/>
                </a:solidFill>
                <a:latin typeface="Calibri"/>
                <a:ea typeface="Calibri"/>
                <a:cs typeface="Calibri"/>
                <a:sym typeface="Calibri"/>
              </a:rPr>
              <a:t> MIST CSE-19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lang="en-US"/>
              <a:t>Our initial thought on using radar</a:t>
            </a:r>
            <a:endParaRPr/>
          </a:p>
        </p:txBody>
      </p:sp>
      <p:grpSp>
        <p:nvGrpSpPr>
          <p:cNvPr id="403" name="Google Shape;403;p27"/>
          <p:cNvGrpSpPr/>
          <p:nvPr/>
        </p:nvGrpSpPr>
        <p:grpSpPr>
          <a:xfrm>
            <a:off x="6630278" y="2734173"/>
            <a:ext cx="4753746" cy="830285"/>
            <a:chOff x="4969796" y="1529147"/>
            <a:chExt cx="1984628" cy="927297"/>
          </a:xfrm>
        </p:grpSpPr>
        <p:sp>
          <p:nvSpPr>
            <p:cNvPr id="404" name="Google Shape;404;p27"/>
            <p:cNvSpPr txBox="1"/>
            <p:nvPr/>
          </p:nvSpPr>
          <p:spPr>
            <a:xfrm>
              <a:off x="4969796" y="1529147"/>
              <a:ext cx="1984627" cy="37811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600">
                  <a:solidFill>
                    <a:srgbClr val="385623"/>
                  </a:solidFill>
                  <a:latin typeface="Calibri"/>
                  <a:ea typeface="Calibri"/>
                  <a:cs typeface="Calibri"/>
                  <a:sym typeface="Calibri"/>
                </a:rPr>
                <a:t>Trajectory and Speed Detection</a:t>
              </a:r>
              <a:endParaRPr b="1" sz="1600">
                <a:solidFill>
                  <a:srgbClr val="385623"/>
                </a:solidFill>
                <a:latin typeface="Calibri"/>
                <a:ea typeface="Calibri"/>
                <a:cs typeface="Calibri"/>
                <a:sym typeface="Calibri"/>
              </a:endParaRPr>
            </a:p>
          </p:txBody>
        </p:sp>
        <p:sp>
          <p:nvSpPr>
            <p:cNvPr id="405" name="Google Shape;405;p27"/>
            <p:cNvSpPr txBox="1"/>
            <p:nvPr/>
          </p:nvSpPr>
          <p:spPr>
            <a:xfrm>
              <a:off x="4969797" y="1872090"/>
              <a:ext cx="1984627" cy="5843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Calibri"/>
                  <a:ea typeface="Calibri"/>
                  <a:cs typeface="Calibri"/>
                  <a:sym typeface="Calibri"/>
                </a:rPr>
                <a:t>We can observe the trajectory and Speed of the shell using radar technology.</a:t>
              </a:r>
              <a:endParaRPr sz="1200">
                <a:solidFill>
                  <a:srgbClr val="595959"/>
                </a:solidFill>
                <a:latin typeface="Calibri"/>
                <a:ea typeface="Calibri"/>
                <a:cs typeface="Calibri"/>
                <a:sym typeface="Calibri"/>
              </a:endParaRPr>
            </a:p>
          </p:txBody>
        </p:sp>
      </p:grpSp>
      <p:grpSp>
        <p:nvGrpSpPr>
          <p:cNvPr id="406" name="Google Shape;406;p27"/>
          <p:cNvGrpSpPr/>
          <p:nvPr/>
        </p:nvGrpSpPr>
        <p:grpSpPr>
          <a:xfrm>
            <a:off x="5427613" y="4217535"/>
            <a:ext cx="4753746" cy="841824"/>
            <a:chOff x="4969796" y="1516260"/>
            <a:chExt cx="1984628" cy="940184"/>
          </a:xfrm>
        </p:grpSpPr>
        <p:sp>
          <p:nvSpPr>
            <p:cNvPr id="407" name="Google Shape;407;p27"/>
            <p:cNvSpPr txBox="1"/>
            <p:nvPr/>
          </p:nvSpPr>
          <p:spPr>
            <a:xfrm>
              <a:off x="4969796" y="1516260"/>
              <a:ext cx="1984627" cy="4124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rgbClr val="385623"/>
                  </a:solidFill>
                  <a:latin typeface="Calibri"/>
                  <a:ea typeface="Calibri"/>
                  <a:cs typeface="Calibri"/>
                  <a:sym typeface="Calibri"/>
                </a:rPr>
                <a:t>Cost of Radar</a:t>
              </a:r>
              <a:endParaRPr b="1" sz="1800">
                <a:solidFill>
                  <a:srgbClr val="385623"/>
                </a:solidFill>
                <a:latin typeface="Calibri"/>
                <a:ea typeface="Calibri"/>
                <a:cs typeface="Calibri"/>
                <a:sym typeface="Calibri"/>
              </a:endParaRPr>
            </a:p>
          </p:txBody>
        </p:sp>
        <p:sp>
          <p:nvSpPr>
            <p:cNvPr id="408" name="Google Shape;408;p27"/>
            <p:cNvSpPr txBox="1"/>
            <p:nvPr/>
          </p:nvSpPr>
          <p:spPr>
            <a:xfrm>
              <a:off x="4969797" y="1872090"/>
              <a:ext cx="1984627" cy="5843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Calibri"/>
                  <a:ea typeface="Calibri"/>
                  <a:cs typeface="Calibri"/>
                  <a:sym typeface="Calibri"/>
                </a:rPr>
                <a:t>The price of a radar is very costly. Also purchase, legal contract, shipping requires a lot of time making radar not feasible. </a:t>
              </a:r>
              <a:endParaRPr sz="1400">
                <a:solidFill>
                  <a:srgbClr val="595959"/>
                </a:solidFill>
                <a:latin typeface="Calibri"/>
                <a:ea typeface="Calibri"/>
                <a:cs typeface="Calibri"/>
                <a:sym typeface="Calibri"/>
              </a:endParaRPr>
            </a:p>
          </p:txBody>
        </p:sp>
      </p:grpSp>
      <p:grpSp>
        <p:nvGrpSpPr>
          <p:cNvPr id="409" name="Google Shape;409;p27"/>
          <p:cNvGrpSpPr/>
          <p:nvPr/>
        </p:nvGrpSpPr>
        <p:grpSpPr>
          <a:xfrm>
            <a:off x="5427613" y="1770414"/>
            <a:ext cx="5118917" cy="845673"/>
            <a:chOff x="4969796" y="1511961"/>
            <a:chExt cx="2137082" cy="944483"/>
          </a:xfrm>
        </p:grpSpPr>
        <p:sp>
          <p:nvSpPr>
            <p:cNvPr id="410" name="Google Shape;410;p27"/>
            <p:cNvSpPr txBox="1"/>
            <p:nvPr/>
          </p:nvSpPr>
          <p:spPr>
            <a:xfrm>
              <a:off x="4969796" y="1511961"/>
              <a:ext cx="2137082" cy="41248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Highest Possible Accuracy</a:t>
              </a:r>
              <a:endParaRPr b="1" sz="1800">
                <a:solidFill>
                  <a:schemeClr val="dk1"/>
                </a:solidFill>
                <a:latin typeface="Calibri"/>
                <a:ea typeface="Calibri"/>
                <a:cs typeface="Calibri"/>
                <a:sym typeface="Calibri"/>
              </a:endParaRPr>
            </a:p>
          </p:txBody>
        </p:sp>
        <p:sp>
          <p:nvSpPr>
            <p:cNvPr id="411" name="Google Shape;411;p27"/>
            <p:cNvSpPr txBox="1"/>
            <p:nvPr/>
          </p:nvSpPr>
          <p:spPr>
            <a:xfrm>
              <a:off x="4969797" y="1872090"/>
              <a:ext cx="1984627" cy="5843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Calibri"/>
                  <a:ea typeface="Calibri"/>
                  <a:cs typeface="Calibri"/>
                  <a:sym typeface="Calibri"/>
                </a:rPr>
                <a:t>Using radar, we can pinpoint the exact location of the shell’s descend point. </a:t>
              </a:r>
              <a:endParaRPr sz="1400">
                <a:solidFill>
                  <a:srgbClr val="595959"/>
                </a:solidFill>
                <a:latin typeface="Calibri"/>
                <a:ea typeface="Calibri"/>
                <a:cs typeface="Calibri"/>
                <a:sym typeface="Calibri"/>
              </a:endParaRPr>
            </a:p>
          </p:txBody>
        </p:sp>
      </p:grpSp>
      <p:grpSp>
        <p:nvGrpSpPr>
          <p:cNvPr id="412" name="Google Shape;412;p27"/>
          <p:cNvGrpSpPr/>
          <p:nvPr/>
        </p:nvGrpSpPr>
        <p:grpSpPr>
          <a:xfrm>
            <a:off x="6642042" y="5293086"/>
            <a:ext cx="4753746" cy="953396"/>
            <a:chOff x="4969796" y="1529147"/>
            <a:chExt cx="1984628" cy="1064793"/>
          </a:xfrm>
        </p:grpSpPr>
        <p:sp>
          <p:nvSpPr>
            <p:cNvPr id="413" name="Google Shape;413;p27"/>
            <p:cNvSpPr txBox="1"/>
            <p:nvPr/>
          </p:nvSpPr>
          <p:spPr>
            <a:xfrm>
              <a:off x="4969796" y="1529147"/>
              <a:ext cx="1984627" cy="37811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600">
                  <a:solidFill>
                    <a:srgbClr val="0C0C0C"/>
                  </a:solidFill>
                  <a:latin typeface="Calibri"/>
                  <a:ea typeface="Calibri"/>
                  <a:cs typeface="Calibri"/>
                  <a:sym typeface="Calibri"/>
                </a:rPr>
                <a:t>Installing the radar </a:t>
              </a:r>
              <a:endParaRPr b="1" sz="1600">
                <a:solidFill>
                  <a:srgbClr val="0C0C0C"/>
                </a:solidFill>
                <a:latin typeface="Calibri"/>
                <a:ea typeface="Calibri"/>
                <a:cs typeface="Calibri"/>
                <a:sym typeface="Calibri"/>
              </a:endParaRPr>
            </a:p>
          </p:txBody>
        </p:sp>
        <p:sp>
          <p:nvSpPr>
            <p:cNvPr id="414" name="Google Shape;414;p27"/>
            <p:cNvSpPr txBox="1"/>
            <p:nvPr/>
          </p:nvSpPr>
          <p:spPr>
            <a:xfrm>
              <a:off x="4969797" y="1872090"/>
              <a:ext cx="1984627" cy="721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Calibri"/>
                  <a:ea typeface="Calibri"/>
                  <a:cs typeface="Calibri"/>
                  <a:sym typeface="Calibri"/>
                </a:rPr>
                <a:t>Since our project takes place in a field which is repeatedly bombarded with shells from artillery fire, it becomes problematic to set up and configure the radar.</a:t>
              </a:r>
              <a:endParaRPr sz="1200">
                <a:solidFill>
                  <a:srgbClr val="595959"/>
                </a:solidFill>
                <a:latin typeface="Calibri"/>
                <a:ea typeface="Calibri"/>
                <a:cs typeface="Calibri"/>
                <a:sym typeface="Calibri"/>
              </a:endParaRPr>
            </a:p>
          </p:txBody>
        </p:sp>
      </p:grpSp>
      <p:pic>
        <p:nvPicPr>
          <p:cNvPr id="415" name="Google Shape;415;p27"/>
          <p:cNvPicPr preferRelativeResize="0"/>
          <p:nvPr/>
        </p:nvPicPr>
        <p:blipFill rotWithShape="1">
          <a:blip r:embed="rId3">
            <a:alphaModFix/>
          </a:blip>
          <a:srcRect b="0" l="0" r="0" t="0"/>
          <a:stretch/>
        </p:blipFill>
        <p:spPr>
          <a:xfrm>
            <a:off x="0" y="1247870"/>
            <a:ext cx="4813846" cy="4813846"/>
          </a:xfrm>
          <a:prstGeom prst="rect">
            <a:avLst/>
          </a:prstGeom>
          <a:noFill/>
          <a:ln>
            <a:noFill/>
          </a:ln>
        </p:spPr>
      </p:pic>
      <p:sp>
        <p:nvSpPr>
          <p:cNvPr id="416" name="Google Shape;416;p27"/>
          <p:cNvSpPr txBox="1"/>
          <p:nvPr/>
        </p:nvSpPr>
        <p:spPr>
          <a:xfrm>
            <a:off x="5172963" y="1314932"/>
            <a:ext cx="14573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Pros:</a:t>
            </a:r>
            <a:endParaRPr b="1" sz="1800">
              <a:solidFill>
                <a:schemeClr val="dk1"/>
              </a:solidFill>
              <a:latin typeface="Calibri"/>
              <a:ea typeface="Calibri"/>
              <a:cs typeface="Calibri"/>
              <a:sym typeface="Calibri"/>
            </a:endParaRPr>
          </a:p>
        </p:txBody>
      </p:sp>
      <p:sp>
        <p:nvSpPr>
          <p:cNvPr id="417" name="Google Shape;417;p27"/>
          <p:cNvSpPr txBox="1"/>
          <p:nvPr/>
        </p:nvSpPr>
        <p:spPr>
          <a:xfrm>
            <a:off x="5172963" y="3542316"/>
            <a:ext cx="14573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Cons:</a:t>
            </a:r>
            <a:endParaRPr b="1"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28"/>
          <p:cNvSpPr txBox="1"/>
          <p:nvPr/>
        </p:nvSpPr>
        <p:spPr>
          <a:xfrm>
            <a:off x="6113664" y="1881593"/>
            <a:ext cx="4679027"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3F3F3F"/>
                </a:solidFill>
                <a:latin typeface="Calibri"/>
                <a:ea typeface="Calibri"/>
                <a:cs typeface="Calibri"/>
                <a:sym typeface="Calibri"/>
              </a:rPr>
              <a:t>Using  high speed motion capture camera</a:t>
            </a:r>
            <a:endParaRPr b="1" sz="4000">
              <a:solidFill>
                <a:srgbClr val="3F3F3F"/>
              </a:solidFill>
              <a:latin typeface="Calibri"/>
              <a:ea typeface="Calibri"/>
              <a:cs typeface="Calibri"/>
              <a:sym typeface="Calibri"/>
            </a:endParaRPr>
          </a:p>
        </p:txBody>
      </p:sp>
      <p:pic>
        <p:nvPicPr>
          <p:cNvPr id="423" name="Google Shape;423;p28"/>
          <p:cNvPicPr preferRelativeResize="0"/>
          <p:nvPr/>
        </p:nvPicPr>
        <p:blipFill rotWithShape="1">
          <a:blip r:embed="rId3">
            <a:alphaModFix/>
          </a:blip>
          <a:srcRect b="0" l="0" r="0" t="0"/>
          <a:stretch/>
        </p:blipFill>
        <p:spPr>
          <a:xfrm>
            <a:off x="1206136" y="1078030"/>
            <a:ext cx="4454435" cy="4499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85000"/>
          </a:bodyPr>
          <a:lstStyle/>
          <a:p>
            <a:pPr indent="0" lvl="0" marL="0" rtl="0" algn="ctr">
              <a:lnSpc>
                <a:spcPct val="90000"/>
              </a:lnSpc>
              <a:spcBef>
                <a:spcPts val="0"/>
              </a:spcBef>
              <a:spcAft>
                <a:spcPts val="1600"/>
              </a:spcAft>
              <a:buClr>
                <a:srgbClr val="262626"/>
              </a:buClr>
              <a:buSzPct val="100000"/>
              <a:buNone/>
            </a:pPr>
            <a:r>
              <a:rPr lang="en-US"/>
              <a:t>Pros and Cons of using motion capture camera</a:t>
            </a:r>
            <a:endParaRPr/>
          </a:p>
        </p:txBody>
      </p:sp>
      <p:grpSp>
        <p:nvGrpSpPr>
          <p:cNvPr id="429" name="Google Shape;429;p29"/>
          <p:cNvGrpSpPr/>
          <p:nvPr/>
        </p:nvGrpSpPr>
        <p:grpSpPr>
          <a:xfrm>
            <a:off x="4527078" y="2122393"/>
            <a:ext cx="3137846" cy="3674296"/>
            <a:chOff x="3253816" y="1635647"/>
            <a:chExt cx="2398306" cy="2808311"/>
          </a:xfrm>
        </p:grpSpPr>
        <p:grpSp>
          <p:nvGrpSpPr>
            <p:cNvPr id="430" name="Google Shape;430;p29"/>
            <p:cNvGrpSpPr/>
            <p:nvPr/>
          </p:nvGrpSpPr>
          <p:grpSpPr>
            <a:xfrm>
              <a:off x="4427984" y="2571750"/>
              <a:ext cx="1224138" cy="1872208"/>
              <a:chOff x="2339750" y="1635646"/>
              <a:chExt cx="1224138" cy="1872208"/>
            </a:xfrm>
          </p:grpSpPr>
          <p:sp>
            <p:nvSpPr>
              <p:cNvPr id="431" name="Google Shape;431;p29"/>
              <p:cNvSpPr/>
              <p:nvPr/>
            </p:nvSpPr>
            <p:spPr>
              <a:xfrm>
                <a:off x="2339999" y="2571750"/>
                <a:ext cx="1223889" cy="936104"/>
              </a:xfrm>
              <a:prstGeom prst="parallelogram">
                <a:avLst>
                  <a:gd fmla="val 4424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432" name="Google Shape;432;p29"/>
              <p:cNvSpPr/>
              <p:nvPr/>
            </p:nvSpPr>
            <p:spPr>
              <a:xfrm flipH="1">
                <a:off x="2339750" y="1635646"/>
                <a:ext cx="1223889" cy="936104"/>
              </a:xfrm>
              <a:prstGeom prst="parallelogram">
                <a:avLst>
                  <a:gd fmla="val 4424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grpSp>
          <p:nvGrpSpPr>
            <p:cNvPr id="433" name="Google Shape;433;p29"/>
            <p:cNvGrpSpPr/>
            <p:nvPr/>
          </p:nvGrpSpPr>
          <p:grpSpPr>
            <a:xfrm rot="10800000">
              <a:off x="3253816" y="1635647"/>
              <a:ext cx="1224139" cy="1863741"/>
              <a:chOff x="2505806" y="1644113"/>
              <a:chExt cx="1224139" cy="1863741"/>
            </a:xfrm>
          </p:grpSpPr>
          <p:sp>
            <p:nvSpPr>
              <p:cNvPr id="434" name="Google Shape;434;p29"/>
              <p:cNvSpPr/>
              <p:nvPr/>
            </p:nvSpPr>
            <p:spPr>
              <a:xfrm>
                <a:off x="2506056" y="2571750"/>
                <a:ext cx="1223889" cy="936104"/>
              </a:xfrm>
              <a:prstGeom prst="parallelogram">
                <a:avLst>
                  <a:gd fmla="val 4424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435" name="Google Shape;435;p29"/>
              <p:cNvSpPr/>
              <p:nvPr/>
            </p:nvSpPr>
            <p:spPr>
              <a:xfrm flipH="1">
                <a:off x="2505806" y="1644113"/>
                <a:ext cx="1223889" cy="936104"/>
              </a:xfrm>
              <a:prstGeom prst="parallelogram">
                <a:avLst>
                  <a:gd fmla="val 4424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grpSp>
      <p:grpSp>
        <p:nvGrpSpPr>
          <p:cNvPr id="436" name="Google Shape;436;p29"/>
          <p:cNvGrpSpPr/>
          <p:nvPr/>
        </p:nvGrpSpPr>
        <p:grpSpPr>
          <a:xfrm>
            <a:off x="7889652" y="4292814"/>
            <a:ext cx="3454342" cy="868694"/>
            <a:chOff x="5940152" y="3724275"/>
            <a:chExt cx="3024336" cy="868694"/>
          </a:xfrm>
        </p:grpSpPr>
        <p:sp>
          <p:nvSpPr>
            <p:cNvPr id="437" name="Google Shape;437;p29"/>
            <p:cNvSpPr txBox="1"/>
            <p:nvPr/>
          </p:nvSpPr>
          <p:spPr>
            <a:xfrm>
              <a:off x="5940152" y="3724275"/>
              <a:ext cx="3024336"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Calibri"/>
                  <a:ea typeface="Calibri"/>
                  <a:cs typeface="Calibri"/>
                  <a:sym typeface="Calibri"/>
                </a:rPr>
                <a:t>Product dependency</a:t>
              </a:r>
              <a:endParaRPr b="1" sz="1400">
                <a:solidFill>
                  <a:srgbClr val="3F3F3F"/>
                </a:solidFill>
                <a:latin typeface="Calibri"/>
                <a:ea typeface="Calibri"/>
                <a:cs typeface="Calibri"/>
                <a:sym typeface="Calibri"/>
              </a:endParaRPr>
            </a:p>
          </p:txBody>
        </p:sp>
        <p:sp>
          <p:nvSpPr>
            <p:cNvPr id="438" name="Google Shape;438;p29"/>
            <p:cNvSpPr txBox="1"/>
            <p:nvPr/>
          </p:nvSpPr>
          <p:spPr>
            <a:xfrm>
              <a:off x="5940152" y="3946638"/>
              <a:ext cx="30243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Calibri"/>
                  <a:ea typeface="Calibri"/>
                  <a:cs typeface="Calibri"/>
                  <a:sym typeface="Calibri"/>
                </a:rPr>
                <a:t>Depending on the product, the image processing may or may not be able to appropriately locate the shell </a:t>
              </a:r>
              <a:endParaRPr sz="1200">
                <a:solidFill>
                  <a:srgbClr val="3F3F3F"/>
                </a:solidFill>
                <a:latin typeface="Calibri"/>
                <a:ea typeface="Calibri"/>
                <a:cs typeface="Calibri"/>
                <a:sym typeface="Calibri"/>
              </a:endParaRPr>
            </a:p>
          </p:txBody>
        </p:sp>
      </p:grpSp>
      <p:grpSp>
        <p:nvGrpSpPr>
          <p:cNvPr id="439" name="Google Shape;439;p29"/>
          <p:cNvGrpSpPr/>
          <p:nvPr/>
        </p:nvGrpSpPr>
        <p:grpSpPr>
          <a:xfrm>
            <a:off x="7889652" y="5276964"/>
            <a:ext cx="3454342" cy="868694"/>
            <a:chOff x="5940152" y="4708425"/>
            <a:chExt cx="3024336" cy="868694"/>
          </a:xfrm>
        </p:grpSpPr>
        <p:sp>
          <p:nvSpPr>
            <p:cNvPr id="440" name="Google Shape;440;p29"/>
            <p:cNvSpPr txBox="1"/>
            <p:nvPr/>
          </p:nvSpPr>
          <p:spPr>
            <a:xfrm>
              <a:off x="5940152" y="4708425"/>
              <a:ext cx="3024336"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Calibri"/>
                  <a:ea typeface="Calibri"/>
                  <a:cs typeface="Calibri"/>
                  <a:sym typeface="Calibri"/>
                </a:rPr>
                <a:t>Low Accuracy</a:t>
              </a:r>
              <a:endParaRPr b="1" sz="1400">
                <a:solidFill>
                  <a:srgbClr val="3F3F3F"/>
                </a:solidFill>
                <a:latin typeface="Calibri"/>
                <a:ea typeface="Calibri"/>
                <a:cs typeface="Calibri"/>
                <a:sym typeface="Calibri"/>
              </a:endParaRPr>
            </a:p>
          </p:txBody>
        </p:sp>
        <p:sp>
          <p:nvSpPr>
            <p:cNvPr id="441" name="Google Shape;441;p29"/>
            <p:cNvSpPr txBox="1"/>
            <p:nvPr/>
          </p:nvSpPr>
          <p:spPr>
            <a:xfrm>
              <a:off x="5940152" y="4930788"/>
              <a:ext cx="30243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Calibri"/>
                  <a:ea typeface="Calibri"/>
                  <a:cs typeface="Calibri"/>
                  <a:sym typeface="Calibri"/>
                </a:rPr>
                <a:t>Since we are locating the shell based on pure image processing, the accuracy might be lower than expected</a:t>
              </a:r>
              <a:endParaRPr sz="1200">
                <a:solidFill>
                  <a:srgbClr val="3F3F3F"/>
                </a:solidFill>
                <a:latin typeface="Calibri"/>
                <a:ea typeface="Calibri"/>
                <a:cs typeface="Calibri"/>
                <a:sym typeface="Calibri"/>
              </a:endParaRPr>
            </a:p>
          </p:txBody>
        </p:sp>
      </p:grpSp>
      <p:sp>
        <p:nvSpPr>
          <p:cNvPr id="442" name="Google Shape;442;p29"/>
          <p:cNvSpPr txBox="1"/>
          <p:nvPr/>
        </p:nvSpPr>
        <p:spPr>
          <a:xfrm>
            <a:off x="7864252" y="3647737"/>
            <a:ext cx="2833713"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accent3"/>
                </a:solidFill>
                <a:latin typeface="Calibri"/>
                <a:ea typeface="Calibri"/>
                <a:cs typeface="Calibri"/>
                <a:sym typeface="Calibri"/>
              </a:rPr>
              <a:t>Cons</a:t>
            </a:r>
            <a:endParaRPr b="1" sz="3200">
              <a:solidFill>
                <a:schemeClr val="accent3"/>
              </a:solidFill>
              <a:latin typeface="Calibri"/>
              <a:ea typeface="Calibri"/>
              <a:cs typeface="Calibri"/>
              <a:sym typeface="Calibri"/>
            </a:endParaRPr>
          </a:p>
        </p:txBody>
      </p:sp>
      <p:grpSp>
        <p:nvGrpSpPr>
          <p:cNvPr id="443" name="Google Shape;443;p29"/>
          <p:cNvGrpSpPr/>
          <p:nvPr/>
        </p:nvGrpSpPr>
        <p:grpSpPr>
          <a:xfrm>
            <a:off x="742392" y="1742858"/>
            <a:ext cx="3522814" cy="745583"/>
            <a:chOff x="60897" y="2097773"/>
            <a:chExt cx="3024336" cy="745583"/>
          </a:xfrm>
        </p:grpSpPr>
        <p:sp>
          <p:nvSpPr>
            <p:cNvPr id="444" name="Google Shape;444;p29"/>
            <p:cNvSpPr txBox="1"/>
            <p:nvPr/>
          </p:nvSpPr>
          <p:spPr>
            <a:xfrm>
              <a:off x="60897" y="2097773"/>
              <a:ext cx="3024336" cy="307777"/>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Calibri"/>
                  <a:ea typeface="Calibri"/>
                  <a:cs typeface="Calibri"/>
                  <a:sym typeface="Calibri"/>
                </a:rPr>
                <a:t>Cost Efficiency</a:t>
              </a:r>
              <a:endParaRPr b="1" sz="1400">
                <a:solidFill>
                  <a:srgbClr val="3F3F3F"/>
                </a:solidFill>
                <a:latin typeface="Calibri"/>
                <a:ea typeface="Calibri"/>
                <a:cs typeface="Calibri"/>
                <a:sym typeface="Calibri"/>
              </a:endParaRPr>
            </a:p>
          </p:txBody>
        </p:sp>
        <p:sp>
          <p:nvSpPr>
            <p:cNvPr id="445" name="Google Shape;445;p29"/>
            <p:cNvSpPr txBox="1"/>
            <p:nvPr/>
          </p:nvSpPr>
          <p:spPr>
            <a:xfrm>
              <a:off x="60897" y="2320136"/>
              <a:ext cx="302433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3F3F3F"/>
                  </a:solidFill>
                  <a:latin typeface="Calibri"/>
                  <a:ea typeface="Calibri"/>
                  <a:cs typeface="Calibri"/>
                  <a:sym typeface="Calibri"/>
                </a:rPr>
                <a:t>The cost of a motion capture camera is much less than a radar or a thermal camera</a:t>
              </a:r>
              <a:endParaRPr sz="1400">
                <a:solidFill>
                  <a:srgbClr val="3F3F3F"/>
                </a:solidFill>
                <a:latin typeface="Calibri"/>
                <a:ea typeface="Calibri"/>
                <a:cs typeface="Calibri"/>
                <a:sym typeface="Calibri"/>
              </a:endParaRPr>
            </a:p>
          </p:txBody>
        </p:sp>
      </p:grpSp>
      <p:grpSp>
        <p:nvGrpSpPr>
          <p:cNvPr id="446" name="Google Shape;446;p29"/>
          <p:cNvGrpSpPr/>
          <p:nvPr/>
        </p:nvGrpSpPr>
        <p:grpSpPr>
          <a:xfrm>
            <a:off x="742392" y="2727009"/>
            <a:ext cx="3522814" cy="684028"/>
            <a:chOff x="60897" y="3081923"/>
            <a:chExt cx="3024336" cy="684028"/>
          </a:xfrm>
        </p:grpSpPr>
        <p:sp>
          <p:nvSpPr>
            <p:cNvPr id="447" name="Google Shape;447;p29"/>
            <p:cNvSpPr txBox="1"/>
            <p:nvPr/>
          </p:nvSpPr>
          <p:spPr>
            <a:xfrm>
              <a:off x="60897" y="3081923"/>
              <a:ext cx="3024336" cy="307777"/>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Calibri"/>
                  <a:ea typeface="Calibri"/>
                  <a:cs typeface="Calibri"/>
                  <a:sym typeface="Calibri"/>
                </a:rPr>
                <a:t>Installation Benefits</a:t>
              </a:r>
              <a:endParaRPr b="1" sz="1400">
                <a:solidFill>
                  <a:srgbClr val="3F3F3F"/>
                </a:solidFill>
                <a:latin typeface="Calibri"/>
                <a:ea typeface="Calibri"/>
                <a:cs typeface="Calibri"/>
                <a:sym typeface="Calibri"/>
              </a:endParaRPr>
            </a:p>
          </p:txBody>
        </p:sp>
        <p:sp>
          <p:nvSpPr>
            <p:cNvPr id="448" name="Google Shape;448;p29"/>
            <p:cNvSpPr txBox="1"/>
            <p:nvPr/>
          </p:nvSpPr>
          <p:spPr>
            <a:xfrm>
              <a:off x="60897" y="3304286"/>
              <a:ext cx="30243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Calibri"/>
                  <a:ea typeface="Calibri"/>
                  <a:cs typeface="Calibri"/>
                  <a:sym typeface="Calibri"/>
                </a:rPr>
                <a:t>Installing the motion capture camera in the field of testing is much easier and far more reliable. </a:t>
              </a:r>
              <a:endParaRPr sz="1200">
                <a:solidFill>
                  <a:srgbClr val="3F3F3F"/>
                </a:solidFill>
                <a:latin typeface="Calibri"/>
                <a:ea typeface="Calibri"/>
                <a:cs typeface="Calibri"/>
                <a:sym typeface="Calibri"/>
              </a:endParaRPr>
            </a:p>
          </p:txBody>
        </p:sp>
      </p:grpSp>
      <p:sp>
        <p:nvSpPr>
          <p:cNvPr id="449" name="Google Shape;449;p29"/>
          <p:cNvSpPr txBox="1"/>
          <p:nvPr/>
        </p:nvSpPr>
        <p:spPr>
          <a:xfrm>
            <a:off x="1505659" y="3647737"/>
            <a:ext cx="2734149" cy="584775"/>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3200">
                <a:solidFill>
                  <a:schemeClr val="accent2"/>
                </a:solidFill>
                <a:latin typeface="Calibri"/>
                <a:ea typeface="Calibri"/>
                <a:cs typeface="Calibri"/>
                <a:sym typeface="Calibri"/>
              </a:rPr>
              <a:t>Pros</a:t>
            </a:r>
            <a:endParaRPr b="1" sz="3200">
              <a:solidFill>
                <a:schemeClr val="accent2"/>
              </a:solidFill>
              <a:latin typeface="Calibri"/>
              <a:ea typeface="Calibri"/>
              <a:cs typeface="Calibri"/>
              <a:sym typeface="Calibri"/>
            </a:endParaRPr>
          </a:p>
        </p:txBody>
      </p:sp>
      <p:sp>
        <p:nvSpPr>
          <p:cNvPr id="450" name="Google Shape;450;p29"/>
          <p:cNvSpPr/>
          <p:nvPr/>
        </p:nvSpPr>
        <p:spPr>
          <a:xfrm flipH="1">
            <a:off x="6729077" y="3798677"/>
            <a:ext cx="357672" cy="357672"/>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29"/>
          <p:cNvSpPr/>
          <p:nvPr/>
        </p:nvSpPr>
        <p:spPr>
          <a:xfrm>
            <a:off x="5189888" y="3798677"/>
            <a:ext cx="254160" cy="336352"/>
          </a:xfrm>
          <a:custGeom>
            <a:rect b="b" l="l" r="r" t="t"/>
            <a:pathLst>
              <a:path extrusionOk="0" h="3240000" w="2448272">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29"/>
          <p:cNvSpPr/>
          <p:nvPr/>
        </p:nvSpPr>
        <p:spPr>
          <a:xfrm>
            <a:off x="5108634" y="2611552"/>
            <a:ext cx="345998" cy="351772"/>
          </a:xfrm>
          <a:custGeom>
            <a:rect b="b" l="l" r="r" t="t"/>
            <a:pathLst>
              <a:path extrusionOk="0" h="3060919" w="3186824">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29"/>
          <p:cNvSpPr/>
          <p:nvPr/>
        </p:nvSpPr>
        <p:spPr>
          <a:xfrm rot="2700000">
            <a:off x="6774953" y="4945935"/>
            <a:ext cx="265920" cy="476745"/>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0"/>
          <p:cNvSpPr txBox="1"/>
          <p:nvPr/>
        </p:nvSpPr>
        <p:spPr>
          <a:xfrm>
            <a:off x="1463040" y="1830748"/>
            <a:ext cx="420624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Calibri"/>
                <a:ea typeface="Calibri"/>
                <a:cs typeface="Calibri"/>
                <a:sym typeface="Calibri"/>
              </a:rPr>
              <a:t>Using Thermal Camera</a:t>
            </a:r>
            <a:endParaRPr b="1" sz="5400">
              <a:solidFill>
                <a:schemeClr val="lt1"/>
              </a:solidFill>
              <a:latin typeface="Calibri"/>
              <a:ea typeface="Calibri"/>
              <a:cs typeface="Calibri"/>
              <a:sym typeface="Calibri"/>
            </a:endParaRPr>
          </a:p>
        </p:txBody>
      </p:sp>
      <p:pic>
        <p:nvPicPr>
          <p:cNvPr id="459" name="Google Shape;459;p30"/>
          <p:cNvPicPr preferRelativeResize="0"/>
          <p:nvPr>
            <p:ph idx="2" type="pic"/>
          </p:nvPr>
        </p:nvPicPr>
        <p:blipFill rotWithShape="1">
          <a:blip r:embed="rId3">
            <a:alphaModFix/>
          </a:blip>
          <a:srcRect b="0" l="12735" r="6884" t="0"/>
          <a:stretch/>
        </p:blipFill>
        <p:spPr>
          <a:xfrm>
            <a:off x="6234544" y="817874"/>
            <a:ext cx="5957455" cy="5582195"/>
          </a:xfrm>
          <a:prstGeom prst="rect">
            <a:avLst/>
          </a:prstGeom>
          <a:solidFill>
            <a:srgbClr val="F2F2F2"/>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31"/>
          <p:cNvPicPr preferRelativeResize="0"/>
          <p:nvPr/>
        </p:nvPicPr>
        <p:blipFill rotWithShape="1">
          <a:blip r:embed="rId3">
            <a:alphaModFix/>
          </a:blip>
          <a:srcRect b="0" l="0" r="0" t="0"/>
          <a:stretch/>
        </p:blipFill>
        <p:spPr>
          <a:xfrm>
            <a:off x="-1" y="0"/>
            <a:ext cx="12192000" cy="6857999"/>
          </a:xfrm>
          <a:prstGeom prst="rect">
            <a:avLst/>
          </a:prstGeom>
          <a:noFill/>
          <a:ln>
            <a:noFill/>
          </a:ln>
        </p:spPr>
      </p:pic>
      <p:sp>
        <p:nvSpPr>
          <p:cNvPr id="465" name="Google Shape;465;p31"/>
          <p:cNvSpPr txBox="1"/>
          <p:nvPr/>
        </p:nvSpPr>
        <p:spPr>
          <a:xfrm>
            <a:off x="1" y="0"/>
            <a:ext cx="12191999" cy="1015663"/>
          </a:xfrm>
          <a:prstGeom prst="rect">
            <a:avLst/>
          </a:prstGeom>
          <a:solidFill>
            <a:schemeClr val="accent2">
              <a:alpha val="49803"/>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dk2"/>
                </a:solidFill>
                <a:latin typeface="Calibri"/>
                <a:ea typeface="Calibri"/>
                <a:cs typeface="Calibri"/>
                <a:sym typeface="Calibri"/>
              </a:rPr>
              <a:t>Image Provided By a Thermal Camera </a:t>
            </a:r>
            <a:endParaRPr b="1" sz="600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3"/>
          <p:cNvSpPr txBox="1"/>
          <p:nvPr/>
        </p:nvSpPr>
        <p:spPr>
          <a:xfrm>
            <a:off x="0" y="0"/>
            <a:ext cx="121920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dk1"/>
                </a:solidFill>
                <a:latin typeface="Calibri"/>
                <a:ea typeface="Calibri"/>
                <a:cs typeface="Calibri"/>
                <a:sym typeface="Calibri"/>
              </a:rPr>
              <a:t>Thoughts on Using Thermal Camera</a:t>
            </a:r>
            <a:endParaRPr sz="6000">
              <a:solidFill>
                <a:schemeClr val="dk1"/>
              </a:solidFill>
              <a:latin typeface="Calibri"/>
              <a:ea typeface="Calibri"/>
              <a:cs typeface="Calibri"/>
              <a:sym typeface="Calibri"/>
            </a:endParaRPr>
          </a:p>
        </p:txBody>
      </p:sp>
      <p:sp>
        <p:nvSpPr>
          <p:cNvPr id="475" name="Google Shape;475;p33"/>
          <p:cNvSpPr txBox="1"/>
          <p:nvPr/>
        </p:nvSpPr>
        <p:spPr>
          <a:xfrm>
            <a:off x="2252229" y="1315698"/>
            <a:ext cx="10011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Pros</a:t>
            </a:r>
            <a:endParaRPr sz="3600">
              <a:solidFill>
                <a:schemeClr val="dk1"/>
              </a:solidFill>
              <a:latin typeface="Calibri"/>
              <a:ea typeface="Calibri"/>
              <a:cs typeface="Calibri"/>
              <a:sym typeface="Calibri"/>
            </a:endParaRPr>
          </a:p>
        </p:txBody>
      </p:sp>
      <p:sp>
        <p:nvSpPr>
          <p:cNvPr id="476" name="Google Shape;476;p33"/>
          <p:cNvSpPr txBox="1"/>
          <p:nvPr/>
        </p:nvSpPr>
        <p:spPr>
          <a:xfrm>
            <a:off x="8210550" y="1315699"/>
            <a:ext cx="1098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Cons</a:t>
            </a:r>
            <a:endParaRPr sz="3600">
              <a:solidFill>
                <a:schemeClr val="dk1"/>
              </a:solidFill>
              <a:latin typeface="Calibri"/>
              <a:ea typeface="Calibri"/>
              <a:cs typeface="Calibri"/>
              <a:sym typeface="Calibri"/>
            </a:endParaRPr>
          </a:p>
        </p:txBody>
      </p:sp>
      <p:sp>
        <p:nvSpPr>
          <p:cNvPr id="477" name="Google Shape;477;p33"/>
          <p:cNvSpPr txBox="1"/>
          <p:nvPr/>
        </p:nvSpPr>
        <p:spPr>
          <a:xfrm>
            <a:off x="5680363" y="1315699"/>
            <a:ext cx="29046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78" name="Google Shape;478;p33"/>
          <p:cNvSpPr txBox="1"/>
          <p:nvPr/>
        </p:nvSpPr>
        <p:spPr>
          <a:xfrm flipH="1">
            <a:off x="1029392" y="2299855"/>
            <a:ext cx="4373881"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shell is easily detected due to the sheer heat the shell generates as it leaves the barrel.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 the shell explodes on site, we can determine if the target has been hit or missed.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case of blind shell, we can detect the exact location of the spot as the shell leaves behind a huge heat signature.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Thermal image can detect even the slightest change in heat so the possibility of success increases drastically. </a:t>
            </a:r>
            <a:endParaRPr sz="1800">
              <a:solidFill>
                <a:schemeClr val="dk1"/>
              </a:solidFill>
              <a:latin typeface="Calibri"/>
              <a:ea typeface="Calibri"/>
              <a:cs typeface="Calibri"/>
              <a:sym typeface="Calibri"/>
            </a:endParaRPr>
          </a:p>
        </p:txBody>
      </p:sp>
      <p:sp>
        <p:nvSpPr>
          <p:cNvPr id="479" name="Google Shape;479;p33"/>
          <p:cNvSpPr txBox="1"/>
          <p:nvPr/>
        </p:nvSpPr>
        <p:spPr>
          <a:xfrm>
            <a:off x="6650182" y="2299855"/>
            <a:ext cx="4959927"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price of a thermal camera is much higher than that of a high speed motion capture camera.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quality of thermal image is equipment dependent and so results may vary depending on the type of equipment used during testing.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built thermal camera in drones are harder to obtain than regular drones.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483" name="Shape 483"/>
        <p:cNvGrpSpPr/>
        <p:nvPr/>
      </p:nvGrpSpPr>
      <p:grpSpPr>
        <a:xfrm>
          <a:off x="0" y="0"/>
          <a:ext cx="0" cy="0"/>
          <a:chOff x="0" y="0"/>
          <a:chExt cx="0" cy="0"/>
        </a:xfrm>
      </p:grpSpPr>
      <p:grpSp>
        <p:nvGrpSpPr>
          <p:cNvPr id="484" name="Google Shape;484;p34"/>
          <p:cNvGrpSpPr/>
          <p:nvPr/>
        </p:nvGrpSpPr>
        <p:grpSpPr>
          <a:xfrm>
            <a:off x="561761" y="1385249"/>
            <a:ext cx="11068478" cy="4087503"/>
            <a:chOff x="418841" y="1385249"/>
            <a:chExt cx="11068478" cy="4087503"/>
          </a:xfrm>
        </p:grpSpPr>
        <p:pic>
          <p:nvPicPr>
            <p:cNvPr descr="Image result for drone png" id="485" name="Google Shape;485;p34"/>
            <p:cNvPicPr preferRelativeResize="0"/>
            <p:nvPr/>
          </p:nvPicPr>
          <p:blipFill rotWithShape="1">
            <a:blip r:embed="rId3">
              <a:alphaModFix/>
            </a:blip>
            <a:srcRect b="0" l="0" r="0" t="0"/>
            <a:stretch/>
          </p:blipFill>
          <p:spPr>
            <a:xfrm>
              <a:off x="418841" y="1385249"/>
              <a:ext cx="6571228" cy="4087503"/>
            </a:xfrm>
            <a:prstGeom prst="rect">
              <a:avLst/>
            </a:prstGeom>
            <a:noFill/>
            <a:ln>
              <a:noFill/>
            </a:ln>
          </p:spPr>
        </p:pic>
        <p:grpSp>
          <p:nvGrpSpPr>
            <p:cNvPr id="486" name="Google Shape;486;p34"/>
            <p:cNvGrpSpPr/>
            <p:nvPr/>
          </p:nvGrpSpPr>
          <p:grpSpPr>
            <a:xfrm>
              <a:off x="7088045" y="1643620"/>
              <a:ext cx="4399274" cy="2524044"/>
              <a:chOff x="7123585" y="1010613"/>
              <a:chExt cx="3999340" cy="2524044"/>
            </a:xfrm>
          </p:grpSpPr>
          <p:sp>
            <p:nvSpPr>
              <p:cNvPr id="487" name="Google Shape;487;p34"/>
              <p:cNvSpPr txBox="1"/>
              <p:nvPr/>
            </p:nvSpPr>
            <p:spPr>
              <a:xfrm>
                <a:off x="7123585" y="1010613"/>
                <a:ext cx="399934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C000"/>
                    </a:solidFill>
                    <a:latin typeface="Georgia"/>
                    <a:ea typeface="Georgia"/>
                    <a:cs typeface="Georgia"/>
                    <a:sym typeface="Georgia"/>
                  </a:rPr>
                  <a:t>2</a:t>
                </a:r>
                <a:r>
                  <a:rPr b="1" baseline="30000" lang="en-US" sz="3200">
                    <a:solidFill>
                      <a:srgbClr val="FFC000"/>
                    </a:solidFill>
                    <a:latin typeface="Georgia"/>
                    <a:ea typeface="Georgia"/>
                    <a:cs typeface="Georgia"/>
                    <a:sym typeface="Georgia"/>
                  </a:rPr>
                  <a:t>nd</a:t>
                </a:r>
                <a:r>
                  <a:rPr b="1" lang="en-US" sz="3200">
                    <a:solidFill>
                      <a:srgbClr val="FFC000"/>
                    </a:solidFill>
                    <a:latin typeface="Georgia"/>
                    <a:ea typeface="Georgia"/>
                    <a:cs typeface="Georgia"/>
                    <a:sym typeface="Georgia"/>
                  </a:rPr>
                  <a:t> Phase of Work: thermal camera with drones</a:t>
                </a:r>
                <a:endParaRPr b="1" i="0" sz="3200" u="none" cap="none" strike="noStrike">
                  <a:solidFill>
                    <a:srgbClr val="FFC000"/>
                  </a:solidFill>
                  <a:latin typeface="Georgia"/>
                  <a:ea typeface="Georgia"/>
                  <a:cs typeface="Georgia"/>
                  <a:sym typeface="Georgia"/>
                </a:endParaRPr>
              </a:p>
            </p:txBody>
          </p:sp>
          <p:sp>
            <p:nvSpPr>
              <p:cNvPr id="488" name="Google Shape;488;p34"/>
              <p:cNvSpPr txBox="1"/>
              <p:nvPr/>
            </p:nvSpPr>
            <p:spPr>
              <a:xfrm>
                <a:off x="7389990" y="2795993"/>
                <a:ext cx="3466531"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Geo"/>
                  <a:buNone/>
                </a:pPr>
                <a:r>
                  <a:rPr b="0" i="1" lang="en-US" sz="1400" u="none" cap="none" strike="noStrike">
                    <a:solidFill>
                      <a:srgbClr val="FFFFFF"/>
                    </a:solidFill>
                    <a:latin typeface="Geo"/>
                    <a:ea typeface="Geo"/>
                    <a:cs typeface="Geo"/>
                    <a:sym typeface="Geo"/>
                  </a:rPr>
                  <a:t>Drones are controlled by remote ground control systems (GSC) and also referred to as a ground cockpit.</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5"/>
          <p:cNvSpPr txBox="1"/>
          <p:nvPr/>
        </p:nvSpPr>
        <p:spPr>
          <a:xfrm>
            <a:off x="3782291" y="304800"/>
            <a:ext cx="487858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Our Preferred Drone</a:t>
            </a:r>
            <a:endParaRPr sz="4400">
              <a:solidFill>
                <a:schemeClr val="dk1"/>
              </a:solidFill>
              <a:latin typeface="Calibri"/>
              <a:ea typeface="Calibri"/>
              <a:cs typeface="Calibri"/>
              <a:sym typeface="Calibri"/>
            </a:endParaRPr>
          </a:p>
        </p:txBody>
      </p:sp>
      <p:pic>
        <p:nvPicPr>
          <p:cNvPr id="494" name="Google Shape;494;p35"/>
          <p:cNvPicPr preferRelativeResize="0"/>
          <p:nvPr/>
        </p:nvPicPr>
        <p:blipFill rotWithShape="1">
          <a:blip r:embed="rId3">
            <a:alphaModFix/>
          </a:blip>
          <a:srcRect b="0" l="0" r="0" t="0"/>
          <a:stretch/>
        </p:blipFill>
        <p:spPr>
          <a:xfrm>
            <a:off x="680653" y="1502350"/>
            <a:ext cx="4570220" cy="4115809"/>
          </a:xfrm>
          <a:prstGeom prst="rect">
            <a:avLst/>
          </a:prstGeom>
          <a:noFill/>
          <a:ln>
            <a:noFill/>
          </a:ln>
        </p:spPr>
      </p:pic>
      <p:sp>
        <p:nvSpPr>
          <p:cNvPr id="495" name="Google Shape;495;p35"/>
          <p:cNvSpPr/>
          <p:nvPr/>
        </p:nvSpPr>
        <p:spPr>
          <a:xfrm>
            <a:off x="1773382" y="6046268"/>
            <a:ext cx="25076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DJI Matrice 300 rtk </a:t>
            </a:r>
            <a:endParaRPr b="1" sz="1800">
              <a:solidFill>
                <a:schemeClr val="dk1"/>
              </a:solidFill>
              <a:latin typeface="Calibri"/>
              <a:ea typeface="Calibri"/>
              <a:cs typeface="Calibri"/>
              <a:sym typeface="Calibri"/>
            </a:endParaRPr>
          </a:p>
        </p:txBody>
      </p:sp>
      <p:sp>
        <p:nvSpPr>
          <p:cNvPr id="496" name="Google Shape;496;p35"/>
          <p:cNvSpPr txBox="1"/>
          <p:nvPr/>
        </p:nvSpPr>
        <p:spPr>
          <a:xfrm>
            <a:off x="6409074" y="1917987"/>
            <a:ext cx="4281920" cy="32316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Matrice 300 RTK</a:t>
            </a:r>
            <a:r>
              <a:rPr lang="en-US" sz="2000">
                <a:solidFill>
                  <a:schemeClr val="dk1"/>
                </a:solidFill>
                <a:latin typeface="Calibri"/>
                <a:ea typeface="Calibri"/>
                <a:cs typeface="Calibri"/>
                <a:sym typeface="Calibri"/>
              </a:rPr>
              <a:t> sets a new standard for industrial drones by combining intelligence with high-performance and unrivaled reliability.</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55 min Max Flight Time</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15km 1080p map transmission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6 Directional Sensing and Positioning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-20°C to 50°C operating temperature</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pSp>
        <p:nvGrpSpPr>
          <p:cNvPr id="501" name="Google Shape;501;p36"/>
          <p:cNvGrpSpPr/>
          <p:nvPr/>
        </p:nvGrpSpPr>
        <p:grpSpPr>
          <a:xfrm>
            <a:off x="673965" y="-1636612"/>
            <a:ext cx="6010740" cy="9594785"/>
            <a:chOff x="1431731" y="-1454579"/>
            <a:chExt cx="6010740" cy="9594785"/>
          </a:xfrm>
        </p:grpSpPr>
        <p:sp>
          <p:nvSpPr>
            <p:cNvPr id="502" name="Google Shape;502;p36"/>
            <p:cNvSpPr/>
            <p:nvPr/>
          </p:nvSpPr>
          <p:spPr>
            <a:xfrm rot="-221235">
              <a:off x="1463185" y="5708987"/>
              <a:ext cx="5094971" cy="1142168"/>
            </a:xfrm>
            <a:custGeom>
              <a:rect b="b" l="l" r="r" t="t"/>
              <a:pathLst>
                <a:path extrusionOk="0" h="13401" w="11047">
                  <a:moveTo>
                    <a:pt x="0" y="13401"/>
                  </a:moveTo>
                  <a:lnTo>
                    <a:pt x="2437" y="0"/>
                  </a:lnTo>
                  <a:cubicBezTo>
                    <a:pt x="5298" y="900"/>
                    <a:pt x="8159" y="58"/>
                    <a:pt x="11047" y="261"/>
                  </a:cubicBezTo>
                  <a:cubicBezTo>
                    <a:pt x="10973" y="2287"/>
                    <a:pt x="10474" y="4575"/>
                    <a:pt x="10400" y="6601"/>
                  </a:cubicBezTo>
                  <a:lnTo>
                    <a:pt x="0" y="13401"/>
                  </a:lnTo>
                  <a:close/>
                </a:path>
              </a:pathLst>
            </a:custGeom>
            <a:gradFill>
              <a:gsLst>
                <a:gs pos="0">
                  <a:srgbClr val="0C0C0C">
                    <a:alpha val="14901"/>
                  </a:srgbClr>
                </a:gs>
                <a:gs pos="48000">
                  <a:srgbClr val="4D585E">
                    <a:alpha val="46666"/>
                  </a:srgbClr>
                </a:gs>
                <a:gs pos="100000">
                  <a:srgbClr val="8F9AA2">
                    <a:alpha val="22745"/>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 name="Google Shape;503;p36"/>
            <p:cNvSpPr/>
            <p:nvPr/>
          </p:nvSpPr>
          <p:spPr>
            <a:xfrm flipH="1" rot="8040492">
              <a:off x="2378366" y="3601124"/>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solidFill>
              <a:srgbClr val="1B907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 name="Google Shape;504;p36"/>
            <p:cNvSpPr/>
            <p:nvPr/>
          </p:nvSpPr>
          <p:spPr>
            <a:xfrm flipH="1" rot="8040492">
              <a:off x="2405390" y="-678423"/>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9B4A0D"/>
                </a:gs>
                <a:gs pos="13000">
                  <a:srgbClr val="9B4A0D"/>
                </a:gs>
                <a:gs pos="100000">
                  <a:srgbClr val="FA8300"/>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 name="Google Shape;505;p36"/>
            <p:cNvSpPr/>
            <p:nvPr/>
          </p:nvSpPr>
          <p:spPr>
            <a:xfrm flipH="1" rot="8040492">
              <a:off x="2377876" y="-702364"/>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743D05"/>
                </a:gs>
                <a:gs pos="13000">
                  <a:srgbClr val="743D05"/>
                </a:gs>
                <a:gs pos="100000">
                  <a:srgbClr val="F7AF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 name="Google Shape;506;p36"/>
            <p:cNvSpPr/>
            <p:nvPr/>
          </p:nvSpPr>
          <p:spPr>
            <a:xfrm rot="-672052">
              <a:off x="5821833" y="492918"/>
              <a:ext cx="409363" cy="1522641"/>
            </a:xfrm>
            <a:prstGeom prst="ellipse">
              <a:avLst/>
            </a:prstGeom>
            <a:gradFill>
              <a:gsLst>
                <a:gs pos="0">
                  <a:srgbClr val="0C0C0C">
                    <a:alpha val="14901"/>
                  </a:srgbClr>
                </a:gs>
                <a:gs pos="48000">
                  <a:srgbClr val="262626">
                    <a:alpha val="41960"/>
                  </a:srgbClr>
                </a:gs>
                <a:gs pos="100000">
                  <a:srgbClr val="000000">
                    <a:alpha val="1098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 name="Google Shape;507;p36"/>
            <p:cNvSpPr/>
            <p:nvPr/>
          </p:nvSpPr>
          <p:spPr>
            <a:xfrm>
              <a:off x="1894509" y="845308"/>
              <a:ext cx="1019314" cy="623320"/>
            </a:xfrm>
            <a:prstGeom prst="rect">
              <a:avLst/>
            </a:prstGeom>
            <a:noFill/>
            <a:ln>
              <a:noFill/>
            </a:ln>
          </p:spPr>
          <p:txBody>
            <a:bodyPr anchorCtr="0" anchor="t" bIns="34325" lIns="68650" spcFirstLastPara="1" rIns="68650" wrap="square" tIns="34325">
              <a:noAutofit/>
            </a:bodyPr>
            <a:lstStyle/>
            <a:p>
              <a:pPr indent="0" lvl="0" marL="0" marR="0" rtl="0" algn="ctr">
                <a:lnSpc>
                  <a:spcPct val="100000"/>
                </a:lnSpc>
                <a:spcBef>
                  <a:spcPts val="0"/>
                </a:spcBef>
                <a:spcAft>
                  <a:spcPts val="0"/>
                </a:spcAft>
                <a:buClr>
                  <a:srgbClr val="FFFFFF"/>
                </a:buClr>
                <a:buSzPts val="3600"/>
                <a:buFont typeface="Cambria"/>
                <a:buNone/>
              </a:pPr>
              <a:r>
                <a:rPr b="1" i="0" lang="en-US" sz="3600" u="none" cap="none" strike="noStrike">
                  <a:solidFill>
                    <a:srgbClr val="FFFFFF"/>
                  </a:solidFill>
                  <a:latin typeface="Cambria"/>
                  <a:ea typeface="Cambria"/>
                  <a:cs typeface="Cambria"/>
                  <a:sym typeface="Cambria"/>
                </a:rPr>
                <a:t>O1</a:t>
              </a:r>
              <a:endParaRPr/>
            </a:p>
          </p:txBody>
        </p:sp>
        <p:sp>
          <p:nvSpPr>
            <p:cNvPr id="508" name="Google Shape;508;p36"/>
            <p:cNvSpPr/>
            <p:nvPr/>
          </p:nvSpPr>
          <p:spPr>
            <a:xfrm flipH="1" rot="8111866">
              <a:off x="5743513" y="599470"/>
              <a:ext cx="972955" cy="1072609"/>
            </a:xfrm>
            <a:custGeom>
              <a:rect b="b" l="l" r="r" t="t"/>
              <a:pathLst>
                <a:path extrusionOk="0" h="1072609" w="903965">
                  <a:moveTo>
                    <a:pt x="580832" y="1072609"/>
                  </a:moveTo>
                  <a:lnTo>
                    <a:pt x="903965" y="735804"/>
                  </a:lnTo>
                  <a:lnTo>
                    <a:pt x="154554" y="0"/>
                  </a:lnTo>
                  <a:lnTo>
                    <a:pt x="0" y="161088"/>
                  </a:lnTo>
                  <a:close/>
                </a:path>
              </a:pathLst>
            </a:custGeom>
            <a:solidFill>
              <a:srgbClr val="E8EA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 name="Google Shape;509;p36"/>
            <p:cNvSpPr/>
            <p:nvPr/>
          </p:nvSpPr>
          <p:spPr>
            <a:xfrm rot="-8040492">
              <a:off x="2833358" y="392349"/>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261918"/>
                </a:gs>
                <a:gs pos="13000">
                  <a:srgbClr val="261918"/>
                </a:gs>
                <a:gs pos="100000">
                  <a:srgbClr val="3F343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0" name="Google Shape;510;p36"/>
            <p:cNvSpPr/>
            <p:nvPr/>
          </p:nvSpPr>
          <p:spPr>
            <a:xfrm rot="-8040492">
              <a:off x="2860870" y="362657"/>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C1A900"/>
                </a:gs>
                <a:gs pos="35000">
                  <a:srgbClr val="C1A900"/>
                </a:gs>
                <a:gs pos="100000">
                  <a:srgbClr val="FFF5B3"/>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1" name="Google Shape;511;p36"/>
            <p:cNvSpPr/>
            <p:nvPr/>
          </p:nvSpPr>
          <p:spPr>
            <a:xfrm flipH="1" rot="672052">
              <a:off x="2706355" y="1563691"/>
              <a:ext cx="409363" cy="1522641"/>
            </a:xfrm>
            <a:prstGeom prst="ellipse">
              <a:avLst/>
            </a:prstGeom>
            <a:gradFill>
              <a:gsLst>
                <a:gs pos="0">
                  <a:srgbClr val="0C0C0C">
                    <a:alpha val="14901"/>
                  </a:srgbClr>
                </a:gs>
                <a:gs pos="48000">
                  <a:srgbClr val="262626">
                    <a:alpha val="41960"/>
                  </a:srgbClr>
                </a:gs>
                <a:gs pos="100000">
                  <a:srgbClr val="000000">
                    <a:alpha val="1098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2" name="Google Shape;512;p36"/>
            <p:cNvSpPr/>
            <p:nvPr/>
          </p:nvSpPr>
          <p:spPr>
            <a:xfrm flipH="1">
              <a:off x="6014752" y="1916081"/>
              <a:ext cx="1019314" cy="623320"/>
            </a:xfrm>
            <a:prstGeom prst="rect">
              <a:avLst/>
            </a:prstGeom>
            <a:noFill/>
            <a:ln>
              <a:noFill/>
            </a:ln>
          </p:spPr>
          <p:txBody>
            <a:bodyPr anchorCtr="0" anchor="t" bIns="34325" lIns="68650" spcFirstLastPara="1" rIns="68650" wrap="square" tIns="34325">
              <a:noAutofit/>
            </a:bodyPr>
            <a:lstStyle/>
            <a:p>
              <a:pPr indent="0" lvl="0" marL="0" marR="0" rtl="0" algn="ctr">
                <a:lnSpc>
                  <a:spcPct val="100000"/>
                </a:lnSpc>
                <a:spcBef>
                  <a:spcPts val="0"/>
                </a:spcBef>
                <a:spcAft>
                  <a:spcPts val="0"/>
                </a:spcAft>
                <a:buClr>
                  <a:srgbClr val="FFFFFF"/>
                </a:buClr>
                <a:buSzPts val="3600"/>
                <a:buFont typeface="Cambria"/>
                <a:buNone/>
              </a:pPr>
              <a:r>
                <a:rPr b="1" i="0" lang="en-US" sz="3600" u="none" cap="none" strike="noStrike">
                  <a:solidFill>
                    <a:srgbClr val="FFFFFF"/>
                  </a:solidFill>
                  <a:latin typeface="Cambria"/>
                  <a:ea typeface="Cambria"/>
                  <a:cs typeface="Cambria"/>
                  <a:sym typeface="Cambria"/>
                </a:rPr>
                <a:t>O2</a:t>
              </a:r>
              <a:endParaRPr/>
            </a:p>
          </p:txBody>
        </p:sp>
        <p:sp>
          <p:nvSpPr>
            <p:cNvPr id="513" name="Google Shape;513;p36"/>
            <p:cNvSpPr/>
            <p:nvPr/>
          </p:nvSpPr>
          <p:spPr>
            <a:xfrm rot="-8111866">
              <a:off x="2221083" y="1670243"/>
              <a:ext cx="972955" cy="1072609"/>
            </a:xfrm>
            <a:custGeom>
              <a:rect b="b" l="l" r="r" t="t"/>
              <a:pathLst>
                <a:path extrusionOk="0" h="1072609" w="903965">
                  <a:moveTo>
                    <a:pt x="580832" y="1072609"/>
                  </a:moveTo>
                  <a:lnTo>
                    <a:pt x="903965" y="735804"/>
                  </a:lnTo>
                  <a:lnTo>
                    <a:pt x="154554" y="0"/>
                  </a:lnTo>
                  <a:lnTo>
                    <a:pt x="0" y="161088"/>
                  </a:lnTo>
                  <a:close/>
                </a:path>
              </a:pathLst>
            </a:custGeom>
            <a:solidFill>
              <a:srgbClr val="E8EA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4" name="Google Shape;514;p36"/>
            <p:cNvSpPr/>
            <p:nvPr/>
          </p:nvSpPr>
          <p:spPr>
            <a:xfrm flipH="1" rot="8040492">
              <a:off x="2377876" y="1464553"/>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1B9076"/>
                </a:gs>
                <a:gs pos="13000">
                  <a:srgbClr val="1B9076"/>
                </a:gs>
                <a:gs pos="100000">
                  <a:srgbClr val="1B907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5" name="Google Shape;515;p36"/>
            <p:cNvSpPr/>
            <p:nvPr/>
          </p:nvSpPr>
          <p:spPr>
            <a:xfrm flipH="1" rot="8040492">
              <a:off x="2350364" y="1429111"/>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385623"/>
                </a:gs>
                <a:gs pos="13000">
                  <a:srgbClr val="385623"/>
                </a:gs>
                <a:gs pos="100000">
                  <a:srgbClr val="A8D08C"/>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6" name="Google Shape;516;p36"/>
            <p:cNvSpPr/>
            <p:nvPr/>
          </p:nvSpPr>
          <p:spPr>
            <a:xfrm rot="-672052">
              <a:off x="5794320" y="2635895"/>
              <a:ext cx="409363" cy="1522641"/>
            </a:xfrm>
            <a:prstGeom prst="ellipse">
              <a:avLst/>
            </a:prstGeom>
            <a:gradFill>
              <a:gsLst>
                <a:gs pos="0">
                  <a:srgbClr val="0C0C0C">
                    <a:alpha val="14901"/>
                  </a:srgbClr>
                </a:gs>
                <a:gs pos="48000">
                  <a:srgbClr val="262626">
                    <a:alpha val="41960"/>
                  </a:srgbClr>
                </a:gs>
                <a:gs pos="100000">
                  <a:srgbClr val="000000">
                    <a:alpha val="1098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7" name="Google Shape;517;p36"/>
            <p:cNvSpPr/>
            <p:nvPr/>
          </p:nvSpPr>
          <p:spPr>
            <a:xfrm>
              <a:off x="1894509" y="2988285"/>
              <a:ext cx="1019314" cy="623320"/>
            </a:xfrm>
            <a:prstGeom prst="rect">
              <a:avLst/>
            </a:prstGeom>
            <a:noFill/>
            <a:ln>
              <a:noFill/>
            </a:ln>
          </p:spPr>
          <p:txBody>
            <a:bodyPr anchorCtr="0" anchor="t" bIns="34325" lIns="68650" spcFirstLastPara="1" rIns="68650" wrap="square" tIns="34325">
              <a:noAutofit/>
            </a:bodyPr>
            <a:lstStyle/>
            <a:p>
              <a:pPr indent="0" lvl="0" marL="0" marR="0" rtl="0" algn="ctr">
                <a:lnSpc>
                  <a:spcPct val="100000"/>
                </a:lnSpc>
                <a:spcBef>
                  <a:spcPts val="0"/>
                </a:spcBef>
                <a:spcAft>
                  <a:spcPts val="0"/>
                </a:spcAft>
                <a:buClr>
                  <a:srgbClr val="FFFFFF"/>
                </a:buClr>
                <a:buSzPts val="3600"/>
                <a:buFont typeface="Cambria"/>
                <a:buNone/>
              </a:pPr>
              <a:r>
                <a:rPr b="1" i="0" lang="en-US" sz="3600" u="none" cap="none" strike="noStrike">
                  <a:solidFill>
                    <a:srgbClr val="FFFFFF"/>
                  </a:solidFill>
                  <a:latin typeface="Cambria"/>
                  <a:ea typeface="Cambria"/>
                  <a:cs typeface="Cambria"/>
                  <a:sym typeface="Cambria"/>
                </a:rPr>
                <a:t>O3</a:t>
              </a:r>
              <a:endParaRPr/>
            </a:p>
          </p:txBody>
        </p:sp>
        <p:sp>
          <p:nvSpPr>
            <p:cNvPr id="518" name="Google Shape;518;p36"/>
            <p:cNvSpPr/>
            <p:nvPr/>
          </p:nvSpPr>
          <p:spPr>
            <a:xfrm flipH="1" rot="8111866">
              <a:off x="5715999" y="2742447"/>
              <a:ext cx="972955" cy="1072609"/>
            </a:xfrm>
            <a:custGeom>
              <a:rect b="b" l="l" r="r" t="t"/>
              <a:pathLst>
                <a:path extrusionOk="0" h="1072609" w="903965">
                  <a:moveTo>
                    <a:pt x="580832" y="1072609"/>
                  </a:moveTo>
                  <a:lnTo>
                    <a:pt x="903965" y="735804"/>
                  </a:lnTo>
                  <a:lnTo>
                    <a:pt x="154554" y="0"/>
                  </a:lnTo>
                  <a:lnTo>
                    <a:pt x="0" y="161088"/>
                  </a:lnTo>
                  <a:close/>
                </a:path>
              </a:pathLst>
            </a:custGeom>
            <a:solidFill>
              <a:srgbClr val="E8EA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9" name="Google Shape;519;p36"/>
            <p:cNvSpPr/>
            <p:nvPr/>
          </p:nvSpPr>
          <p:spPr>
            <a:xfrm rot="-8040492">
              <a:off x="2805845" y="2535327"/>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solidFill>
              <a:srgbClr val="A023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0" name="Google Shape;520;p36"/>
            <p:cNvSpPr/>
            <p:nvPr/>
          </p:nvSpPr>
          <p:spPr>
            <a:xfrm rot="-8040492">
              <a:off x="2833358" y="2505635"/>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8F0100"/>
                </a:gs>
                <a:gs pos="34000">
                  <a:srgbClr val="8F0100"/>
                </a:gs>
                <a:gs pos="100000">
                  <a:srgbClr val="FE797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1" name="Google Shape;521;p36"/>
            <p:cNvSpPr/>
            <p:nvPr/>
          </p:nvSpPr>
          <p:spPr>
            <a:xfrm flipH="1" rot="672052">
              <a:off x="2678841" y="3706668"/>
              <a:ext cx="409363" cy="1522641"/>
            </a:xfrm>
            <a:prstGeom prst="ellipse">
              <a:avLst/>
            </a:prstGeom>
            <a:gradFill>
              <a:gsLst>
                <a:gs pos="0">
                  <a:srgbClr val="0C0C0C">
                    <a:alpha val="14901"/>
                  </a:srgbClr>
                </a:gs>
                <a:gs pos="48000">
                  <a:srgbClr val="262626">
                    <a:alpha val="41960"/>
                  </a:srgbClr>
                </a:gs>
                <a:gs pos="100000">
                  <a:srgbClr val="000000">
                    <a:alpha val="1098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2" name="Google Shape;522;p36"/>
            <p:cNvSpPr/>
            <p:nvPr/>
          </p:nvSpPr>
          <p:spPr>
            <a:xfrm flipH="1">
              <a:off x="6014752" y="4059058"/>
              <a:ext cx="1019314" cy="623320"/>
            </a:xfrm>
            <a:prstGeom prst="rect">
              <a:avLst/>
            </a:prstGeom>
            <a:noFill/>
            <a:ln>
              <a:noFill/>
            </a:ln>
          </p:spPr>
          <p:txBody>
            <a:bodyPr anchorCtr="0" anchor="t" bIns="34325" lIns="68650" spcFirstLastPara="1" rIns="68650" wrap="square" tIns="34325">
              <a:noAutofit/>
            </a:bodyPr>
            <a:lstStyle/>
            <a:p>
              <a:pPr indent="0" lvl="0" marL="0" marR="0" rtl="0" algn="ctr">
                <a:lnSpc>
                  <a:spcPct val="100000"/>
                </a:lnSpc>
                <a:spcBef>
                  <a:spcPts val="0"/>
                </a:spcBef>
                <a:spcAft>
                  <a:spcPts val="0"/>
                </a:spcAft>
                <a:buClr>
                  <a:srgbClr val="FFFFFF"/>
                </a:buClr>
                <a:buSzPts val="3600"/>
                <a:buFont typeface="Cambria"/>
                <a:buNone/>
              </a:pPr>
              <a:r>
                <a:rPr b="1" i="0" lang="en-US" sz="3600" u="none" cap="none" strike="noStrike">
                  <a:solidFill>
                    <a:srgbClr val="FFFFFF"/>
                  </a:solidFill>
                  <a:latin typeface="Cambria"/>
                  <a:ea typeface="Cambria"/>
                  <a:cs typeface="Cambria"/>
                  <a:sym typeface="Cambria"/>
                </a:rPr>
                <a:t>O4</a:t>
              </a:r>
              <a:endParaRPr/>
            </a:p>
          </p:txBody>
        </p:sp>
        <p:sp>
          <p:nvSpPr>
            <p:cNvPr id="523" name="Google Shape;523;p36"/>
            <p:cNvSpPr/>
            <p:nvPr/>
          </p:nvSpPr>
          <p:spPr>
            <a:xfrm rot="-8111866">
              <a:off x="2193569" y="3813220"/>
              <a:ext cx="972955" cy="1072609"/>
            </a:xfrm>
            <a:custGeom>
              <a:rect b="b" l="l" r="r" t="t"/>
              <a:pathLst>
                <a:path extrusionOk="0" h="1072609" w="903965">
                  <a:moveTo>
                    <a:pt x="580832" y="1072609"/>
                  </a:moveTo>
                  <a:lnTo>
                    <a:pt x="903965" y="735804"/>
                  </a:lnTo>
                  <a:lnTo>
                    <a:pt x="154554" y="0"/>
                  </a:lnTo>
                  <a:lnTo>
                    <a:pt x="0" y="161088"/>
                  </a:lnTo>
                  <a:close/>
                </a:path>
              </a:pathLst>
            </a:custGeom>
            <a:solidFill>
              <a:srgbClr val="E8EA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4" name="Google Shape;524;p36"/>
            <p:cNvSpPr/>
            <p:nvPr/>
          </p:nvSpPr>
          <p:spPr>
            <a:xfrm flipH="1" rot="8040492">
              <a:off x="2350364" y="3577840"/>
              <a:ext cx="3698803" cy="3786867"/>
            </a:xfrm>
            <a:custGeom>
              <a:rect b="b" l="l" r="r" t="t"/>
              <a:pathLst>
                <a:path extrusionOk="0" h="4233846" w="4135385">
                  <a:moveTo>
                    <a:pt x="125690" y="4190543"/>
                  </a:moveTo>
                  <a:cubicBezTo>
                    <a:pt x="160620" y="4216990"/>
                    <a:pt x="213480" y="4233846"/>
                    <a:pt x="272635" y="4233846"/>
                  </a:cubicBezTo>
                  <a:lnTo>
                    <a:pt x="1075476" y="4233846"/>
                  </a:lnTo>
                  <a:cubicBezTo>
                    <a:pt x="1180640" y="4233846"/>
                    <a:pt x="1265911" y="4180572"/>
                    <a:pt x="1265911" y="4114848"/>
                  </a:cubicBezTo>
                  <a:cubicBezTo>
                    <a:pt x="1265911" y="4065555"/>
                    <a:pt x="1217946" y="4023266"/>
                    <a:pt x="1149598" y="4005202"/>
                  </a:cubicBezTo>
                  <a:lnTo>
                    <a:pt x="1089320" y="3997598"/>
                  </a:lnTo>
                  <a:lnTo>
                    <a:pt x="4135385" y="822654"/>
                  </a:lnTo>
                  <a:lnTo>
                    <a:pt x="3297518" y="0"/>
                  </a:lnTo>
                  <a:lnTo>
                    <a:pt x="235138" y="3191862"/>
                  </a:lnTo>
                  <a:lnTo>
                    <a:pt x="222890" y="3133467"/>
                  </a:lnTo>
                  <a:cubicBezTo>
                    <a:pt x="199339" y="3066810"/>
                    <a:pt x="153296" y="3022435"/>
                    <a:pt x="104166" y="3026436"/>
                  </a:cubicBezTo>
                  <a:cubicBezTo>
                    <a:pt x="38658" y="3031770"/>
                    <a:pt x="-7519" y="3121083"/>
                    <a:pt x="1016" y="3225900"/>
                  </a:cubicBezTo>
                  <a:lnTo>
                    <a:pt x="66173" y="4026093"/>
                  </a:lnTo>
                  <a:cubicBezTo>
                    <a:pt x="68306" y="4052297"/>
                    <a:pt x="73658" y="4076992"/>
                    <a:pt x="81508" y="4099211"/>
                  </a:cubicBezTo>
                  <a:lnTo>
                    <a:pt x="85053" y="4106020"/>
                  </a:lnTo>
                  <a:lnTo>
                    <a:pt x="82200" y="4114848"/>
                  </a:lnTo>
                  <a:cubicBezTo>
                    <a:pt x="82200" y="4131280"/>
                    <a:pt x="87530" y="4146932"/>
                    <a:pt x="97167" y="4161169"/>
                  </a:cubicBezTo>
                  <a:cubicBezTo>
                    <a:pt x="104395" y="4171847"/>
                    <a:pt x="114046" y="4181728"/>
                    <a:pt x="125690" y="4190543"/>
                  </a:cubicBezTo>
                  <a:close/>
                </a:path>
              </a:pathLst>
            </a:custGeom>
            <a:gradFill>
              <a:gsLst>
                <a:gs pos="0">
                  <a:srgbClr val="004D89"/>
                </a:gs>
                <a:gs pos="23000">
                  <a:srgbClr val="004D89"/>
                </a:gs>
                <a:gs pos="100000">
                  <a:srgbClr val="71C1FE"/>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5" name="Google Shape;525;p36"/>
            <p:cNvSpPr/>
            <p:nvPr/>
          </p:nvSpPr>
          <p:spPr>
            <a:xfrm rot="-672052">
              <a:off x="5771902" y="4781072"/>
              <a:ext cx="409363" cy="1291816"/>
            </a:xfrm>
            <a:prstGeom prst="ellipse">
              <a:avLst/>
            </a:prstGeom>
            <a:gradFill>
              <a:gsLst>
                <a:gs pos="0">
                  <a:srgbClr val="0C0C0C">
                    <a:alpha val="14901"/>
                  </a:srgbClr>
                </a:gs>
                <a:gs pos="48000">
                  <a:srgbClr val="262626">
                    <a:alpha val="41960"/>
                  </a:srgbClr>
                </a:gs>
                <a:gs pos="100000">
                  <a:srgbClr val="000000">
                    <a:alpha val="1098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6" name="Google Shape;526;p36"/>
            <p:cNvSpPr/>
            <p:nvPr/>
          </p:nvSpPr>
          <p:spPr>
            <a:xfrm>
              <a:off x="1894509" y="5131263"/>
              <a:ext cx="1019314" cy="623320"/>
            </a:xfrm>
            <a:prstGeom prst="rect">
              <a:avLst/>
            </a:prstGeom>
            <a:noFill/>
            <a:ln>
              <a:noFill/>
            </a:ln>
          </p:spPr>
          <p:txBody>
            <a:bodyPr anchorCtr="0" anchor="t" bIns="34325" lIns="68650" spcFirstLastPara="1" rIns="68650" wrap="square" tIns="34325">
              <a:noAutofit/>
            </a:bodyPr>
            <a:lstStyle/>
            <a:p>
              <a:pPr indent="0" lvl="0" marL="0" marR="0" rtl="0" algn="ctr">
                <a:lnSpc>
                  <a:spcPct val="100000"/>
                </a:lnSpc>
                <a:spcBef>
                  <a:spcPts val="0"/>
                </a:spcBef>
                <a:spcAft>
                  <a:spcPts val="0"/>
                </a:spcAft>
                <a:buClr>
                  <a:srgbClr val="FFFFFF"/>
                </a:buClr>
                <a:buSzPts val="3600"/>
                <a:buFont typeface="Cambria"/>
                <a:buNone/>
              </a:pPr>
              <a:r>
                <a:rPr b="1" i="0" lang="en-US" sz="3600" u="none" cap="none" strike="noStrike">
                  <a:solidFill>
                    <a:srgbClr val="FFFFFF"/>
                  </a:solidFill>
                  <a:latin typeface="Cambria"/>
                  <a:ea typeface="Cambria"/>
                  <a:cs typeface="Cambria"/>
                  <a:sym typeface="Cambria"/>
                </a:rPr>
                <a:t>O5</a:t>
              </a:r>
              <a:endParaRPr/>
            </a:p>
          </p:txBody>
        </p:sp>
        <p:sp>
          <p:nvSpPr>
            <p:cNvPr id="527" name="Google Shape;527;p36"/>
            <p:cNvSpPr/>
            <p:nvPr/>
          </p:nvSpPr>
          <p:spPr>
            <a:xfrm flipH="1" rot="8111866">
              <a:off x="5701820" y="4879766"/>
              <a:ext cx="1001346" cy="1101243"/>
            </a:xfrm>
            <a:custGeom>
              <a:rect b="b" l="l" r="r" t="t"/>
              <a:pathLst>
                <a:path extrusionOk="0" h="1072609" w="903965">
                  <a:moveTo>
                    <a:pt x="580832" y="1072609"/>
                  </a:moveTo>
                  <a:lnTo>
                    <a:pt x="903965" y="735804"/>
                  </a:lnTo>
                  <a:lnTo>
                    <a:pt x="154554" y="0"/>
                  </a:lnTo>
                  <a:lnTo>
                    <a:pt x="0" y="161088"/>
                  </a:lnTo>
                  <a:close/>
                </a:path>
              </a:pathLst>
            </a:custGeom>
            <a:solidFill>
              <a:srgbClr val="E8EA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8" name="Google Shape;528;p36"/>
            <p:cNvSpPr/>
            <p:nvPr/>
          </p:nvSpPr>
          <p:spPr>
            <a:xfrm>
              <a:off x="1431731" y="3706381"/>
              <a:ext cx="4861794" cy="1002579"/>
            </a:xfrm>
            <a:custGeom>
              <a:rect b="b" l="l" r="r" t="t"/>
              <a:pathLst>
                <a:path extrusionOk="0" h="13401" w="11047">
                  <a:moveTo>
                    <a:pt x="0" y="13401"/>
                  </a:moveTo>
                  <a:lnTo>
                    <a:pt x="2437" y="0"/>
                  </a:lnTo>
                  <a:cubicBezTo>
                    <a:pt x="5298" y="900"/>
                    <a:pt x="8159" y="58"/>
                    <a:pt x="11047" y="261"/>
                  </a:cubicBezTo>
                  <a:cubicBezTo>
                    <a:pt x="10973" y="2287"/>
                    <a:pt x="10474" y="4575"/>
                    <a:pt x="10400" y="6601"/>
                  </a:cubicBezTo>
                  <a:lnTo>
                    <a:pt x="0" y="13401"/>
                  </a:lnTo>
                  <a:close/>
                </a:path>
              </a:pathLst>
            </a:custGeom>
            <a:gradFill>
              <a:gsLst>
                <a:gs pos="0">
                  <a:srgbClr val="0C0C0C">
                    <a:alpha val="14901"/>
                  </a:srgbClr>
                </a:gs>
                <a:gs pos="48000">
                  <a:srgbClr val="4D585E">
                    <a:alpha val="13725"/>
                  </a:srgbClr>
                </a:gs>
                <a:gs pos="100000">
                  <a:srgbClr val="8F9AA2">
                    <a:alpha val="16862"/>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9" name="Google Shape;529;p36"/>
            <p:cNvSpPr/>
            <p:nvPr/>
          </p:nvSpPr>
          <p:spPr>
            <a:xfrm>
              <a:off x="1441040" y="1570414"/>
              <a:ext cx="4861794" cy="1002579"/>
            </a:xfrm>
            <a:custGeom>
              <a:rect b="b" l="l" r="r" t="t"/>
              <a:pathLst>
                <a:path extrusionOk="0" h="13401" w="11047">
                  <a:moveTo>
                    <a:pt x="0" y="13401"/>
                  </a:moveTo>
                  <a:lnTo>
                    <a:pt x="2437" y="0"/>
                  </a:lnTo>
                  <a:cubicBezTo>
                    <a:pt x="5298" y="900"/>
                    <a:pt x="8159" y="58"/>
                    <a:pt x="11047" y="261"/>
                  </a:cubicBezTo>
                  <a:cubicBezTo>
                    <a:pt x="10973" y="2287"/>
                    <a:pt x="10474" y="4575"/>
                    <a:pt x="10400" y="6601"/>
                  </a:cubicBezTo>
                  <a:lnTo>
                    <a:pt x="0" y="13401"/>
                  </a:lnTo>
                  <a:close/>
                </a:path>
              </a:pathLst>
            </a:custGeom>
            <a:gradFill>
              <a:gsLst>
                <a:gs pos="0">
                  <a:srgbClr val="0C0C0C">
                    <a:alpha val="14901"/>
                  </a:srgbClr>
                </a:gs>
                <a:gs pos="48000">
                  <a:srgbClr val="4D585E">
                    <a:alpha val="13725"/>
                  </a:srgbClr>
                </a:gs>
                <a:gs pos="100000">
                  <a:srgbClr val="8F9AA2">
                    <a:alpha val="16862"/>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0" name="Google Shape;530;p36"/>
            <p:cNvSpPr/>
            <p:nvPr/>
          </p:nvSpPr>
          <p:spPr>
            <a:xfrm flipH="1">
              <a:off x="2580677" y="2619722"/>
              <a:ext cx="4861794" cy="1002579"/>
            </a:xfrm>
            <a:custGeom>
              <a:rect b="b" l="l" r="r" t="t"/>
              <a:pathLst>
                <a:path extrusionOk="0" h="13401" w="11047">
                  <a:moveTo>
                    <a:pt x="0" y="13401"/>
                  </a:moveTo>
                  <a:lnTo>
                    <a:pt x="2437" y="0"/>
                  </a:lnTo>
                  <a:cubicBezTo>
                    <a:pt x="5298" y="900"/>
                    <a:pt x="8159" y="58"/>
                    <a:pt x="11047" y="261"/>
                  </a:cubicBezTo>
                  <a:cubicBezTo>
                    <a:pt x="10973" y="2287"/>
                    <a:pt x="10474" y="4575"/>
                    <a:pt x="10400" y="6601"/>
                  </a:cubicBezTo>
                  <a:lnTo>
                    <a:pt x="0" y="13401"/>
                  </a:lnTo>
                  <a:close/>
                </a:path>
              </a:pathLst>
            </a:custGeom>
            <a:gradFill>
              <a:gsLst>
                <a:gs pos="0">
                  <a:srgbClr val="0C0C0C">
                    <a:alpha val="14901"/>
                  </a:srgbClr>
                </a:gs>
                <a:gs pos="48000">
                  <a:srgbClr val="4D585E">
                    <a:alpha val="13725"/>
                  </a:srgbClr>
                </a:gs>
                <a:gs pos="100000">
                  <a:srgbClr val="8F9AA2">
                    <a:alpha val="16862"/>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1" name="Google Shape;531;p36"/>
            <p:cNvSpPr/>
            <p:nvPr/>
          </p:nvSpPr>
          <p:spPr>
            <a:xfrm flipH="1">
              <a:off x="2562367" y="4767735"/>
              <a:ext cx="4861794" cy="1002579"/>
            </a:xfrm>
            <a:custGeom>
              <a:rect b="b" l="l" r="r" t="t"/>
              <a:pathLst>
                <a:path extrusionOk="0" h="13401" w="11047">
                  <a:moveTo>
                    <a:pt x="0" y="13401"/>
                  </a:moveTo>
                  <a:lnTo>
                    <a:pt x="2437" y="0"/>
                  </a:lnTo>
                  <a:cubicBezTo>
                    <a:pt x="5298" y="900"/>
                    <a:pt x="8159" y="58"/>
                    <a:pt x="11047" y="261"/>
                  </a:cubicBezTo>
                  <a:cubicBezTo>
                    <a:pt x="10973" y="2287"/>
                    <a:pt x="10474" y="4575"/>
                    <a:pt x="10400" y="6601"/>
                  </a:cubicBezTo>
                  <a:lnTo>
                    <a:pt x="0" y="13401"/>
                  </a:lnTo>
                  <a:close/>
                </a:path>
              </a:pathLst>
            </a:custGeom>
            <a:gradFill>
              <a:gsLst>
                <a:gs pos="0">
                  <a:srgbClr val="0C0C0C">
                    <a:alpha val="14901"/>
                  </a:srgbClr>
                </a:gs>
                <a:gs pos="48000">
                  <a:srgbClr val="4D585E">
                    <a:alpha val="13725"/>
                  </a:srgbClr>
                </a:gs>
                <a:gs pos="100000">
                  <a:srgbClr val="8F9AA2">
                    <a:alpha val="16862"/>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Projector" id="532" name="Google Shape;532;p36"/>
            <p:cNvPicPr preferRelativeResize="0"/>
            <p:nvPr/>
          </p:nvPicPr>
          <p:blipFill rotWithShape="1">
            <a:blip r:embed="rId3">
              <a:alphaModFix/>
            </a:blip>
            <a:srcRect b="0" l="0" r="0" t="0"/>
            <a:stretch/>
          </p:blipFill>
          <p:spPr>
            <a:xfrm>
              <a:off x="5673896" y="1960709"/>
              <a:ext cx="540000" cy="540000"/>
            </a:xfrm>
            <a:prstGeom prst="rect">
              <a:avLst/>
            </a:prstGeom>
            <a:noFill/>
            <a:ln>
              <a:noFill/>
            </a:ln>
          </p:spPr>
        </p:pic>
        <p:pic>
          <p:nvPicPr>
            <p:cNvPr descr="Processor" id="533" name="Google Shape;533;p36"/>
            <p:cNvPicPr preferRelativeResize="0"/>
            <p:nvPr/>
          </p:nvPicPr>
          <p:blipFill rotWithShape="1">
            <a:blip r:embed="rId4">
              <a:alphaModFix/>
            </a:blip>
            <a:srcRect b="0" l="0" r="0" t="0"/>
            <a:stretch/>
          </p:blipFill>
          <p:spPr>
            <a:xfrm>
              <a:off x="2763962" y="905226"/>
              <a:ext cx="540000" cy="540000"/>
            </a:xfrm>
            <a:prstGeom prst="rect">
              <a:avLst/>
            </a:prstGeom>
            <a:noFill/>
            <a:ln>
              <a:noFill/>
            </a:ln>
          </p:spPr>
        </p:pic>
        <p:pic>
          <p:nvPicPr>
            <p:cNvPr descr="Typewriter" id="534" name="Google Shape;534;p36"/>
            <p:cNvPicPr preferRelativeResize="0"/>
            <p:nvPr/>
          </p:nvPicPr>
          <p:blipFill rotWithShape="1">
            <a:blip r:embed="rId5">
              <a:alphaModFix/>
            </a:blip>
            <a:srcRect b="0" l="0" r="0" t="0"/>
            <a:stretch/>
          </p:blipFill>
          <p:spPr>
            <a:xfrm>
              <a:off x="2755822" y="5144129"/>
              <a:ext cx="540000" cy="540000"/>
            </a:xfrm>
            <a:prstGeom prst="rect">
              <a:avLst/>
            </a:prstGeom>
            <a:noFill/>
            <a:ln>
              <a:noFill/>
            </a:ln>
          </p:spPr>
        </p:pic>
        <p:sp>
          <p:nvSpPr>
            <p:cNvPr id="535" name="Google Shape;535;p36"/>
            <p:cNvSpPr/>
            <p:nvPr/>
          </p:nvSpPr>
          <p:spPr>
            <a:xfrm>
              <a:off x="3258680" y="754051"/>
              <a:ext cx="304800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mbria"/>
                <a:buNone/>
              </a:pPr>
              <a:r>
                <a:rPr b="0" i="0" lang="en-US" sz="1600" u="none" cap="none" strike="noStrike">
                  <a:solidFill>
                    <a:srgbClr val="000000"/>
                  </a:solidFill>
                  <a:latin typeface="Cambria"/>
                  <a:ea typeface="Cambria"/>
                  <a:cs typeface="Cambria"/>
                  <a:sym typeface="Cambria"/>
                </a:rPr>
                <a:t>Airborne</a:t>
              </a:r>
              <a:r>
                <a:rPr b="0" i="0" lang="en-US" sz="1600" u="none" cap="none" strike="noStrike">
                  <a:solidFill>
                    <a:srgbClr val="000000"/>
                  </a:solidFill>
                  <a:latin typeface="Cambria"/>
                  <a:ea typeface="Cambria"/>
                  <a:cs typeface="Cambria"/>
                  <a:sym typeface="Cambria"/>
                </a:rPr>
                <a:t> stability very high. </a:t>
              </a:r>
              <a:endParaRPr/>
            </a:p>
            <a:p>
              <a:pPr indent="0" lvl="0" marL="0" marR="0" rtl="0" algn="l">
                <a:lnSpc>
                  <a:spcPct val="100000"/>
                </a:lnSpc>
                <a:spcBef>
                  <a:spcPts val="0"/>
                </a:spcBef>
                <a:spcAft>
                  <a:spcPts val="0"/>
                </a:spcAft>
                <a:buClr>
                  <a:srgbClr val="000000"/>
                </a:buClr>
                <a:buSzPts val="1600"/>
                <a:buFont typeface="Cambria"/>
                <a:buNone/>
              </a:pPr>
              <a:r>
                <a:rPr b="0" i="0" lang="en-US" sz="1600" u="none" cap="none" strike="noStrike">
                  <a:solidFill>
                    <a:srgbClr val="000000"/>
                  </a:solidFill>
                  <a:latin typeface="Cambria"/>
                  <a:ea typeface="Cambria"/>
                  <a:cs typeface="Cambria"/>
                  <a:sym typeface="Cambria"/>
                </a:rPr>
                <a:t>Can easily hold its altitude and position.</a:t>
              </a:r>
              <a:endParaRPr/>
            </a:p>
          </p:txBody>
        </p:sp>
        <p:sp>
          <p:nvSpPr>
            <p:cNvPr id="536" name="Google Shape;536;p36"/>
            <p:cNvSpPr/>
            <p:nvPr/>
          </p:nvSpPr>
          <p:spPr>
            <a:xfrm>
              <a:off x="2671867" y="1748013"/>
              <a:ext cx="3048000" cy="83099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Cambria"/>
                <a:buNone/>
              </a:pPr>
              <a:r>
                <a:rPr b="0" i="0" lang="en-US" sz="1600" u="none" cap="none" strike="noStrike">
                  <a:solidFill>
                    <a:srgbClr val="000000"/>
                  </a:solidFill>
                  <a:latin typeface="Cambria"/>
                  <a:ea typeface="Cambria"/>
                  <a:cs typeface="Cambria"/>
                  <a:sym typeface="Cambria"/>
                </a:rPr>
                <a:t>  </a:t>
              </a:r>
              <a:r>
                <a:rPr b="0" i="0" lang="en-US" sz="1600" u="none" cap="none" strike="noStrike">
                  <a:solidFill>
                    <a:srgbClr val="000000"/>
                  </a:solidFill>
                  <a:latin typeface="Cambria"/>
                  <a:ea typeface="Cambria"/>
                  <a:cs typeface="Cambria"/>
                  <a:sym typeface="Cambria"/>
                </a:rPr>
                <a:t> </a:t>
              </a:r>
              <a:r>
                <a:rPr b="0" i="0" lang="en-US" sz="1600" u="none" cap="none" strike="noStrike">
                  <a:solidFill>
                    <a:srgbClr val="000000"/>
                  </a:solidFill>
                  <a:latin typeface="Cambria"/>
                  <a:ea typeface="Cambria"/>
                  <a:cs typeface="Cambria"/>
                  <a:sym typeface="Cambria"/>
                </a:rPr>
                <a:t>It is very modular. We can easily</a:t>
              </a:r>
              <a:r>
                <a:rPr b="0" i="0" lang="en-US" sz="1600" u="none" cap="none" strike="noStrike">
                  <a:solidFill>
                    <a:srgbClr val="000000"/>
                  </a:solidFill>
                  <a:latin typeface="Cambria"/>
                  <a:ea typeface="Cambria"/>
                  <a:cs typeface="Cambria"/>
                  <a:sym typeface="Cambria"/>
                </a:rPr>
                <a:t> attach various thermal cameras easily.</a:t>
              </a:r>
              <a:r>
                <a:rPr b="0" i="0" lang="en-US" sz="1600" u="none" cap="none" strike="noStrike">
                  <a:solidFill>
                    <a:srgbClr val="000000"/>
                  </a:solidFill>
                  <a:latin typeface="Cambria"/>
                  <a:ea typeface="Cambria"/>
                  <a:cs typeface="Cambria"/>
                  <a:sym typeface="Cambria"/>
                </a:rPr>
                <a:t> </a:t>
              </a:r>
              <a:endParaRPr b="0" i="0" sz="1600" u="none" cap="none" strike="noStrike">
                <a:solidFill>
                  <a:srgbClr val="000000"/>
                </a:solidFill>
                <a:latin typeface="Cambria"/>
                <a:ea typeface="Cambria"/>
                <a:cs typeface="Cambria"/>
                <a:sym typeface="Cambria"/>
              </a:endParaRPr>
            </a:p>
          </p:txBody>
        </p:sp>
        <p:sp>
          <p:nvSpPr>
            <p:cNvPr id="537" name="Google Shape;537;p36"/>
            <p:cNvSpPr/>
            <p:nvPr/>
          </p:nvSpPr>
          <p:spPr>
            <a:xfrm>
              <a:off x="3258680" y="2884792"/>
              <a:ext cx="3048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Cambria"/>
                  <a:ea typeface="Cambria"/>
                  <a:cs typeface="Cambria"/>
                  <a:sym typeface="Cambria"/>
                </a:rPr>
                <a:t>It is a long </a:t>
              </a:r>
              <a:r>
                <a:rPr lang="en-US" sz="1400">
                  <a:solidFill>
                    <a:srgbClr val="000000"/>
                  </a:solidFill>
                  <a:latin typeface="Cambria"/>
                  <a:ea typeface="Cambria"/>
                  <a:cs typeface="Cambria"/>
                  <a:sym typeface="Cambria"/>
                </a:rPr>
                <a:t>lasting battery life and </a:t>
              </a:r>
              <a:endParaRPr/>
            </a:p>
            <a:p>
              <a:pPr indent="0" lvl="0" marL="0" marR="0" rtl="0" algn="l">
                <a:spcBef>
                  <a:spcPts val="0"/>
                </a:spcBef>
                <a:spcAft>
                  <a:spcPts val="0"/>
                </a:spcAft>
                <a:buNone/>
              </a:pPr>
              <a:r>
                <a:rPr lang="en-US" sz="1400">
                  <a:solidFill>
                    <a:srgbClr val="000000"/>
                  </a:solidFill>
                  <a:latin typeface="Cambria"/>
                  <a:ea typeface="Cambria"/>
                  <a:cs typeface="Cambria"/>
                  <a:sym typeface="Cambria"/>
                </a:rPr>
                <a:t>an overall </a:t>
              </a:r>
              <a:r>
                <a:rPr lang="en-US" sz="1400">
                  <a:solidFill>
                    <a:schemeClr val="dk1"/>
                  </a:solidFill>
                  <a:latin typeface="Calibri"/>
                  <a:ea typeface="Calibri"/>
                  <a:cs typeface="Calibri"/>
                  <a:sym typeface="Calibri"/>
                </a:rPr>
                <a:t>Max Flight Time of</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55 min.</a:t>
              </a:r>
              <a:endParaRPr b="0" i="0" sz="1400" u="none" cap="none" strike="noStrike">
                <a:solidFill>
                  <a:srgbClr val="000000"/>
                </a:solidFill>
                <a:latin typeface="Cambria"/>
                <a:ea typeface="Cambria"/>
                <a:cs typeface="Cambria"/>
                <a:sym typeface="Cambria"/>
              </a:endParaRPr>
            </a:p>
          </p:txBody>
        </p:sp>
        <p:sp>
          <p:nvSpPr>
            <p:cNvPr id="538" name="Google Shape;538;p36"/>
            <p:cNvSpPr/>
            <p:nvPr/>
          </p:nvSpPr>
          <p:spPr>
            <a:xfrm>
              <a:off x="2671867" y="4183371"/>
              <a:ext cx="3048000"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mbria"/>
                  <a:ea typeface="Cambria"/>
                  <a:cs typeface="Cambria"/>
                  <a:sym typeface="Cambria"/>
                </a:rPr>
                <a:t>15km 1080p map transmission</a:t>
              </a:r>
              <a:r>
                <a:rPr lang="en-US" sz="1400">
                  <a:solidFill>
                    <a:srgbClr val="000000"/>
                  </a:solidFill>
                  <a:latin typeface="Cambria"/>
                  <a:ea typeface="Cambria"/>
                  <a:cs typeface="Cambria"/>
                  <a:sym typeface="Cambria"/>
                </a:rPr>
                <a:t>.</a:t>
              </a:r>
              <a:endParaRPr/>
            </a:p>
            <a:p>
              <a:pPr indent="0" lvl="0" marL="0" marR="0" rtl="0" algn="r">
                <a:spcBef>
                  <a:spcPts val="0"/>
                </a:spcBef>
                <a:spcAft>
                  <a:spcPts val="0"/>
                </a:spcAft>
                <a:buNone/>
              </a:pPr>
              <a:r>
                <a:rPr lang="en-US" sz="1400">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p:txBody>
        </p:sp>
        <p:sp>
          <p:nvSpPr>
            <p:cNvPr id="539" name="Google Shape;539;p36"/>
            <p:cNvSpPr/>
            <p:nvPr/>
          </p:nvSpPr>
          <p:spPr>
            <a:xfrm>
              <a:off x="3258680" y="5026335"/>
              <a:ext cx="3048000"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mbria"/>
                <a:buNone/>
              </a:pPr>
              <a:r>
                <a:rPr b="0" i="0" lang="en-US" sz="1400" u="none" cap="none" strike="noStrike">
                  <a:solidFill>
                    <a:srgbClr val="000000"/>
                  </a:solidFill>
                  <a:latin typeface="Cambria"/>
                  <a:ea typeface="Cambria"/>
                  <a:cs typeface="Cambria"/>
                  <a:sym typeface="Cambria"/>
                </a:rPr>
                <a:t>This drone</a:t>
              </a:r>
              <a:r>
                <a:rPr b="0" i="0" lang="en-US" sz="1400" u="none" cap="none" strike="noStrike">
                  <a:solidFill>
                    <a:srgbClr val="000000"/>
                  </a:solidFill>
                  <a:latin typeface="Cambria"/>
                  <a:ea typeface="Cambria"/>
                  <a:cs typeface="Cambria"/>
                  <a:sym typeface="Cambria"/>
                </a:rPr>
                <a:t> is used in various </a:t>
              </a:r>
              <a:endParaRPr/>
            </a:p>
            <a:p>
              <a:pPr indent="0" lvl="0" marL="0" marR="0" rtl="0" algn="l">
                <a:spcBef>
                  <a:spcPts val="0"/>
                </a:spcBef>
                <a:spcAft>
                  <a:spcPts val="0"/>
                </a:spcAft>
                <a:buNone/>
              </a:pPr>
              <a:r>
                <a:rPr lang="en-US" sz="1400">
                  <a:solidFill>
                    <a:srgbClr val="000000"/>
                  </a:solidFill>
                  <a:latin typeface="Cambria"/>
                  <a:ea typeface="Cambria"/>
                  <a:cs typeface="Cambria"/>
                  <a:sym typeface="Cambria"/>
                </a:rPr>
                <a:t>military</a:t>
              </a:r>
              <a:r>
                <a:rPr b="0" i="0" lang="en-US" sz="1400" u="none" cap="none" strike="noStrike">
                  <a:solidFill>
                    <a:srgbClr val="000000"/>
                  </a:solidFill>
                  <a:latin typeface="Cambria"/>
                  <a:ea typeface="Cambria"/>
                  <a:cs typeface="Cambria"/>
                  <a:sym typeface="Cambria"/>
                </a:rPr>
                <a:t> and</a:t>
              </a:r>
              <a:r>
                <a:rPr b="0" i="0" lang="en-US" sz="1400" u="none" cap="none" strike="noStrike">
                  <a:solidFill>
                    <a:srgbClr val="000000"/>
                  </a:solidFill>
                  <a:latin typeface="Cambria"/>
                  <a:ea typeface="Cambria"/>
                  <a:cs typeface="Cambria"/>
                  <a:sym typeface="Cambria"/>
                </a:rPr>
                <a:t> government purposes.</a:t>
              </a:r>
              <a:endParaRPr/>
            </a:p>
            <a:p>
              <a:pPr indent="0" lvl="0" marL="0" marR="0" rtl="0" algn="l">
                <a:lnSpc>
                  <a:spcPct val="100000"/>
                </a:lnSpc>
                <a:spcBef>
                  <a:spcPts val="0"/>
                </a:spcBef>
                <a:spcAft>
                  <a:spcPts val="0"/>
                </a:spcAft>
                <a:buClr>
                  <a:srgbClr val="000000"/>
                </a:buClr>
                <a:buSzPts val="1400"/>
                <a:buFont typeface="Cambria"/>
                <a:buNone/>
              </a:pPr>
              <a:r>
                <a:rPr lang="en-US" sz="1400">
                  <a:solidFill>
                    <a:srgbClr val="000000"/>
                  </a:solidFill>
                  <a:latin typeface="Cambria"/>
                  <a:ea typeface="Cambria"/>
                  <a:cs typeface="Cambria"/>
                  <a:sym typeface="Cambria"/>
                </a:rPr>
                <a:t>Overall bill quality is excellent.</a:t>
              </a:r>
              <a:r>
                <a:rPr b="0" i="0" lang="en-US" sz="1400" u="none"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p:txBody>
        </p:sp>
      </p:grpSp>
      <p:sp>
        <p:nvSpPr>
          <p:cNvPr id="540" name="Google Shape;540;p36"/>
          <p:cNvSpPr/>
          <p:nvPr/>
        </p:nvSpPr>
        <p:spPr>
          <a:xfrm>
            <a:off x="6816655" y="2469070"/>
            <a:ext cx="5235833"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C0C0C"/>
              </a:buClr>
              <a:buSzPts val="4000"/>
              <a:buFont typeface="Cambria"/>
              <a:buNone/>
            </a:pPr>
            <a:r>
              <a:rPr b="0" i="0" lang="en-US" sz="4000" u="none" cap="none" strike="noStrike">
                <a:solidFill>
                  <a:srgbClr val="0C0C0C"/>
                </a:solidFill>
                <a:latin typeface="Cambria"/>
                <a:ea typeface="Cambria"/>
                <a:cs typeface="Cambria"/>
                <a:sym typeface="Cambria"/>
              </a:rPr>
              <a:t>Why we prefer</a:t>
            </a:r>
            <a:r>
              <a:rPr b="0" i="0" lang="en-US" sz="4000" u="none" cap="none" strike="noStrike">
                <a:solidFill>
                  <a:srgbClr val="0C0C0C"/>
                </a:solidFill>
                <a:latin typeface="Cambria"/>
                <a:ea typeface="Cambria"/>
                <a:cs typeface="Cambria"/>
                <a:sym typeface="Cambria"/>
              </a:rPr>
              <a:t> this drone?</a:t>
            </a:r>
            <a:endParaRPr b="0" i="0" sz="4000" u="none" cap="none" strike="noStrike">
              <a:solidFill>
                <a:srgbClr val="0C0C0C"/>
              </a:solidFill>
              <a:latin typeface="Cambria"/>
              <a:ea typeface="Cambria"/>
              <a:cs typeface="Cambria"/>
              <a:sym typeface="Cambria"/>
            </a:endParaRPr>
          </a:p>
        </p:txBody>
      </p:sp>
      <p:sp>
        <p:nvSpPr>
          <p:cNvPr id="541" name="Google Shape;541;p36"/>
          <p:cNvSpPr/>
          <p:nvPr/>
        </p:nvSpPr>
        <p:spPr>
          <a:xfrm>
            <a:off x="2026327" y="2977034"/>
            <a:ext cx="432891" cy="216977"/>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42" name="Google Shape;542;p36"/>
          <p:cNvSpPr/>
          <p:nvPr/>
        </p:nvSpPr>
        <p:spPr>
          <a:xfrm>
            <a:off x="4973469" y="3929881"/>
            <a:ext cx="396088" cy="416126"/>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03" name="Shape 303"/>
        <p:cNvGrpSpPr/>
        <p:nvPr/>
      </p:nvGrpSpPr>
      <p:grpSpPr>
        <a:xfrm>
          <a:off x="0" y="0"/>
          <a:ext cx="0" cy="0"/>
          <a:chOff x="0" y="0"/>
          <a:chExt cx="0" cy="0"/>
        </a:xfrm>
      </p:grpSpPr>
      <p:sp>
        <p:nvSpPr>
          <p:cNvPr id="304" name="Google Shape;304;p19"/>
          <p:cNvSpPr txBox="1"/>
          <p:nvPr>
            <p:ph type="title"/>
          </p:nvPr>
        </p:nvSpPr>
        <p:spPr>
          <a:xfrm>
            <a:off x="1295401" y="1064758"/>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u="sng"/>
              <a:t>BACKGROUND</a:t>
            </a:r>
            <a:endParaRPr u="sng"/>
          </a:p>
        </p:txBody>
      </p:sp>
      <p:sp>
        <p:nvSpPr>
          <p:cNvPr id="305" name="Google Shape;305;p19"/>
          <p:cNvSpPr txBox="1"/>
          <p:nvPr>
            <p:ph idx="1" type="body"/>
          </p:nvPr>
        </p:nvSpPr>
        <p:spPr>
          <a:xfrm>
            <a:off x="1295401" y="2500829"/>
            <a:ext cx="9601196" cy="370166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rPr lang="en-US"/>
              <a:t>The Corps of Artillery also known as ‘GOD OF THE BATTLE’ plays a decisive role to dominate a war and  win any battle.</a:t>
            </a:r>
            <a:endParaRPr/>
          </a:p>
          <a:p>
            <a:pPr indent="0" lvl="0" marL="0" rtl="0" algn="l">
              <a:spcBef>
                <a:spcPts val="1080"/>
              </a:spcBef>
              <a:spcAft>
                <a:spcPts val="0"/>
              </a:spcAft>
              <a:buSzPts val="2760"/>
              <a:buNone/>
            </a:pPr>
            <a:r>
              <a:rPr lang="en-US"/>
              <a:t>During liberation war of 1971, Corps of Artillery was first raised in BD Army. The pioneer units of BD Army raised during liberation war are 1 Fd Regt Arty(Mujib Battery),2 fd Regt Arty(Raswanara Battery) &amp; 3 Fd Regt Arty(Rocket Battery).</a:t>
            </a:r>
            <a:endParaRPr/>
          </a:p>
          <a:p>
            <a:pPr indent="0" lvl="0" marL="0" rtl="0" algn="l">
              <a:spcBef>
                <a:spcPts val="1080"/>
              </a:spcBef>
              <a:spcAft>
                <a:spcPts val="0"/>
              </a:spcAft>
              <a:buSzPts val="2760"/>
              <a:buNone/>
            </a:pPr>
            <a:r>
              <a:rPr lang="en-US"/>
              <a:t>Presently Corps of Artillery is cat</a:t>
            </a:r>
            <a:r>
              <a:rPr lang="en-US"/>
              <a:t>agorize</a:t>
            </a:r>
            <a:r>
              <a:rPr lang="en-US"/>
              <a:t> in two types : Field Artillery and Air Defence Artillery.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1000"/>
          </a:blip>
          <a:stretch>
            <a:fillRect/>
          </a:stretch>
        </a:blipFill>
      </p:bgPr>
    </p:bg>
    <p:spTree>
      <p:nvGrpSpPr>
        <p:cNvPr id="546" name="Shape 546"/>
        <p:cNvGrpSpPr/>
        <p:nvPr/>
      </p:nvGrpSpPr>
      <p:grpSpPr>
        <a:xfrm>
          <a:off x="0" y="0"/>
          <a:ext cx="0" cy="0"/>
          <a:chOff x="0" y="0"/>
          <a:chExt cx="0" cy="0"/>
        </a:xfrm>
      </p:grpSpPr>
      <p:sp>
        <p:nvSpPr>
          <p:cNvPr id="547" name="Google Shape;547;p37"/>
          <p:cNvSpPr txBox="1"/>
          <p:nvPr>
            <p:ph type="title"/>
          </p:nvPr>
        </p:nvSpPr>
        <p:spPr>
          <a:xfrm>
            <a:off x="0" y="2623416"/>
            <a:ext cx="12192000" cy="1325563"/>
          </a:xfrm>
          <a:prstGeom prst="rect">
            <a:avLst/>
          </a:prstGeom>
          <a:solidFill>
            <a:schemeClr val="accent6">
              <a:alpha val="49803"/>
            </a:schemeClr>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b="1" lang="en-US" sz="6000">
                <a:solidFill>
                  <a:schemeClr val="lt1"/>
                </a:solidFill>
                <a:latin typeface="Calibri"/>
                <a:ea typeface="Calibri"/>
                <a:cs typeface="Calibri"/>
                <a:sym typeface="Calibri"/>
              </a:rPr>
              <a:t>Methodology for Static Approach</a:t>
            </a:r>
            <a:endParaRPr b="1" sz="6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8"/>
          <p:cNvSpPr/>
          <p:nvPr/>
        </p:nvSpPr>
        <p:spPr>
          <a:xfrm>
            <a:off x="7168663" y="1910322"/>
            <a:ext cx="5029530" cy="1197511"/>
          </a:xfrm>
          <a:custGeom>
            <a:rect b="b" l="l" r="r" t="t"/>
            <a:pathLst>
              <a:path extrusionOk="0" h="1197511" w="5029530">
                <a:moveTo>
                  <a:pt x="0" y="0"/>
                </a:moveTo>
                <a:lnTo>
                  <a:pt x="5029530" y="0"/>
                </a:lnTo>
                <a:lnTo>
                  <a:pt x="5029530" y="1188719"/>
                </a:lnTo>
                <a:lnTo>
                  <a:pt x="131885" y="1197511"/>
                </a:lnTo>
                <a:lnTo>
                  <a:pt x="0" y="0"/>
                </a:lnTo>
                <a:close/>
              </a:path>
            </a:pathLst>
          </a:custGeom>
          <a:solidFill>
            <a:schemeClr val="accent3">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38"/>
          <p:cNvSpPr/>
          <p:nvPr/>
        </p:nvSpPr>
        <p:spPr>
          <a:xfrm>
            <a:off x="7168663" y="4753566"/>
            <a:ext cx="5029530" cy="1197513"/>
          </a:xfrm>
          <a:custGeom>
            <a:rect b="b" l="l" r="r" t="t"/>
            <a:pathLst>
              <a:path extrusionOk="0" h="1197513" w="5029530">
                <a:moveTo>
                  <a:pt x="131884" y="0"/>
                </a:moveTo>
                <a:lnTo>
                  <a:pt x="5029530" y="8793"/>
                </a:lnTo>
                <a:lnTo>
                  <a:pt x="5029530" y="1197513"/>
                </a:lnTo>
                <a:lnTo>
                  <a:pt x="0" y="1197513"/>
                </a:lnTo>
                <a:lnTo>
                  <a:pt x="131884" y="0"/>
                </a:lnTo>
                <a:close/>
              </a:path>
            </a:pathLst>
          </a:cu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38"/>
          <p:cNvSpPr txBox="1"/>
          <p:nvPr>
            <p:ph idx="1" type="body"/>
          </p:nvPr>
        </p:nvSpPr>
        <p:spPr>
          <a:xfrm>
            <a:off x="323529" y="313384"/>
            <a:ext cx="11573197" cy="724247"/>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b="1" lang="en-US"/>
              <a:t>Equipment for 1</a:t>
            </a:r>
            <a:r>
              <a:rPr b="1" baseline="30000" lang="en-US"/>
              <a:t>st</a:t>
            </a:r>
            <a:r>
              <a:rPr b="1" lang="en-US"/>
              <a:t> phase</a:t>
            </a:r>
            <a:endParaRPr/>
          </a:p>
        </p:txBody>
      </p:sp>
      <p:grpSp>
        <p:nvGrpSpPr>
          <p:cNvPr id="555" name="Google Shape;555;p38"/>
          <p:cNvGrpSpPr/>
          <p:nvPr/>
        </p:nvGrpSpPr>
        <p:grpSpPr>
          <a:xfrm>
            <a:off x="3367455" y="1494692"/>
            <a:ext cx="4859214" cy="4859216"/>
            <a:chOff x="7071794" y="2076295"/>
            <a:chExt cx="3953917" cy="3953917"/>
          </a:xfrm>
        </p:grpSpPr>
        <p:sp>
          <p:nvSpPr>
            <p:cNvPr id="556" name="Google Shape;556;p38"/>
            <p:cNvSpPr/>
            <p:nvPr/>
          </p:nvSpPr>
          <p:spPr>
            <a:xfrm>
              <a:off x="7071794" y="2076295"/>
              <a:ext cx="3953917" cy="3953917"/>
            </a:xfrm>
            <a:prstGeom prst="blockArc">
              <a:avLst>
                <a:gd fmla="val 18257751" name="adj1"/>
                <a:gd fmla="val 20385997" name="adj2"/>
                <a:gd fmla="val 15553"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Calibri"/>
                <a:ea typeface="Calibri"/>
                <a:cs typeface="Calibri"/>
                <a:sym typeface="Calibri"/>
              </a:endParaRPr>
            </a:p>
          </p:txBody>
        </p:sp>
        <p:sp>
          <p:nvSpPr>
            <p:cNvPr id="557" name="Google Shape;557;p38"/>
            <p:cNvSpPr/>
            <p:nvPr/>
          </p:nvSpPr>
          <p:spPr>
            <a:xfrm>
              <a:off x="7071794" y="2076295"/>
              <a:ext cx="3953917" cy="3953917"/>
            </a:xfrm>
            <a:prstGeom prst="blockArc">
              <a:avLst>
                <a:gd fmla="val 20558746" name="adj1"/>
                <a:gd fmla="val 1045932" name="adj2"/>
                <a:gd fmla="val 15398"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Calibri"/>
                <a:ea typeface="Calibri"/>
                <a:cs typeface="Calibri"/>
                <a:sym typeface="Calibri"/>
              </a:endParaRPr>
            </a:p>
          </p:txBody>
        </p:sp>
        <p:sp>
          <p:nvSpPr>
            <p:cNvPr id="558" name="Google Shape;558;p38"/>
            <p:cNvSpPr/>
            <p:nvPr/>
          </p:nvSpPr>
          <p:spPr>
            <a:xfrm>
              <a:off x="7071794" y="2076295"/>
              <a:ext cx="3953917" cy="3953917"/>
            </a:xfrm>
            <a:prstGeom prst="blockArc">
              <a:avLst>
                <a:gd fmla="val 1222556" name="adj1"/>
                <a:gd fmla="val 3386058" name="adj2"/>
                <a:gd fmla="val 15438" name="adj3"/>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Calibri"/>
                <a:ea typeface="Calibri"/>
                <a:cs typeface="Calibri"/>
                <a:sym typeface="Calibri"/>
              </a:endParaRPr>
            </a:p>
          </p:txBody>
        </p:sp>
      </p:grpSp>
      <p:sp>
        <p:nvSpPr>
          <p:cNvPr id="559" name="Google Shape;559;p38"/>
          <p:cNvSpPr/>
          <p:nvPr/>
        </p:nvSpPr>
        <p:spPr>
          <a:xfrm rot="-8100000">
            <a:off x="6680987" y="2727941"/>
            <a:ext cx="116839" cy="1097280"/>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38"/>
          <p:cNvSpPr/>
          <p:nvPr/>
        </p:nvSpPr>
        <p:spPr>
          <a:xfrm rot="-5400000">
            <a:off x="6825428" y="3247832"/>
            <a:ext cx="116839" cy="1371600"/>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38"/>
          <p:cNvSpPr/>
          <p:nvPr/>
        </p:nvSpPr>
        <p:spPr>
          <a:xfrm rot="-3000000">
            <a:off x="6667894" y="4094200"/>
            <a:ext cx="116839" cy="1097280"/>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38"/>
          <p:cNvSpPr/>
          <p:nvPr/>
        </p:nvSpPr>
        <p:spPr>
          <a:xfrm>
            <a:off x="8115299" y="3196094"/>
            <a:ext cx="4082893" cy="1463040"/>
          </a:xfrm>
          <a:prstGeom prst="rect">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63" name="Google Shape;563;p38"/>
          <p:cNvGrpSpPr/>
          <p:nvPr/>
        </p:nvGrpSpPr>
        <p:grpSpPr>
          <a:xfrm>
            <a:off x="4813331" y="3191972"/>
            <a:ext cx="1440000" cy="1454400"/>
            <a:chOff x="3860031" y="4628834"/>
            <a:chExt cx="1440000" cy="1454400"/>
          </a:xfrm>
        </p:grpSpPr>
        <p:sp>
          <p:nvSpPr>
            <p:cNvPr id="564" name="Google Shape;564;p38"/>
            <p:cNvSpPr/>
            <p:nvPr/>
          </p:nvSpPr>
          <p:spPr>
            <a:xfrm>
              <a:off x="3860031" y="4628834"/>
              <a:ext cx="1440000" cy="1454400"/>
            </a:xfrm>
            <a:prstGeom prst="ellipse">
              <a:avLst/>
            </a:prstGeom>
            <a:solidFill>
              <a:schemeClr val="accent6">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65" name="Google Shape;565;p38"/>
            <p:cNvSpPr/>
            <p:nvPr/>
          </p:nvSpPr>
          <p:spPr>
            <a:xfrm>
              <a:off x="3932031" y="4700834"/>
              <a:ext cx="1296000" cy="12960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grpSp>
        <p:nvGrpSpPr>
          <p:cNvPr id="566" name="Google Shape;566;p38"/>
          <p:cNvGrpSpPr/>
          <p:nvPr/>
        </p:nvGrpSpPr>
        <p:grpSpPr>
          <a:xfrm>
            <a:off x="4897212" y="3549842"/>
            <a:ext cx="1272241" cy="738664"/>
            <a:chOff x="3233965" y="1845713"/>
            <a:chExt cx="1420260" cy="738664"/>
          </a:xfrm>
        </p:grpSpPr>
        <p:sp>
          <p:nvSpPr>
            <p:cNvPr id="567" name="Google Shape;567;p38"/>
            <p:cNvSpPr txBox="1"/>
            <p:nvPr/>
          </p:nvSpPr>
          <p:spPr>
            <a:xfrm>
              <a:off x="3233965" y="1845713"/>
              <a:ext cx="140219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Equipment</a:t>
              </a:r>
              <a:endParaRPr b="1" sz="1600">
                <a:solidFill>
                  <a:schemeClr val="lt1"/>
                </a:solidFill>
                <a:latin typeface="Calibri"/>
                <a:ea typeface="Calibri"/>
                <a:cs typeface="Calibri"/>
                <a:sym typeface="Calibri"/>
              </a:endParaRPr>
            </a:p>
          </p:txBody>
        </p:sp>
        <p:sp>
          <p:nvSpPr>
            <p:cNvPr id="568" name="Google Shape;568;p38"/>
            <p:cNvSpPr txBox="1"/>
            <p:nvPr/>
          </p:nvSpPr>
          <p:spPr>
            <a:xfrm>
              <a:off x="3252027" y="2122712"/>
              <a:ext cx="140219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For Static</a:t>
              </a:r>
              <a:endParaRPr/>
            </a:p>
            <a:p>
              <a:pPr indent="0" lvl="0" marL="0" marR="0" rtl="0" algn="ctr">
                <a:spcBef>
                  <a:spcPts val="0"/>
                </a:spcBef>
                <a:spcAft>
                  <a:spcPts val="0"/>
                </a:spcAft>
                <a:buNone/>
              </a:pPr>
              <a:r>
                <a:rPr lang="en-US" sz="1200">
                  <a:solidFill>
                    <a:schemeClr val="lt1"/>
                  </a:solidFill>
                  <a:latin typeface="Calibri"/>
                  <a:ea typeface="Calibri"/>
                  <a:cs typeface="Calibri"/>
                  <a:sym typeface="Calibri"/>
                </a:rPr>
                <a:t>testing</a:t>
              </a:r>
              <a:endParaRPr sz="1200">
                <a:solidFill>
                  <a:schemeClr val="lt1"/>
                </a:solidFill>
                <a:latin typeface="Calibri"/>
                <a:ea typeface="Calibri"/>
                <a:cs typeface="Calibri"/>
                <a:sym typeface="Calibri"/>
              </a:endParaRPr>
            </a:p>
          </p:txBody>
        </p:sp>
      </p:grpSp>
      <p:sp>
        <p:nvSpPr>
          <p:cNvPr id="569" name="Google Shape;569;p38"/>
          <p:cNvSpPr/>
          <p:nvPr/>
        </p:nvSpPr>
        <p:spPr>
          <a:xfrm flipH="1">
            <a:off x="7234679" y="5040251"/>
            <a:ext cx="351685" cy="352555"/>
          </a:xfrm>
          <a:custGeom>
            <a:rect b="b" l="l" r="r" t="t"/>
            <a:pathLst>
              <a:path extrusionOk="0" h="3248012" w="324000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38"/>
          <p:cNvSpPr/>
          <p:nvPr/>
        </p:nvSpPr>
        <p:spPr>
          <a:xfrm>
            <a:off x="7669987" y="3720984"/>
            <a:ext cx="395217" cy="398434"/>
          </a:xfrm>
          <a:custGeom>
            <a:rect b="b" l="l" r="r" t="t"/>
            <a:pathLst>
              <a:path extrusionOk="0" h="3234532" w="320841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571" name="Google Shape;571;p38"/>
          <p:cNvGrpSpPr/>
          <p:nvPr/>
        </p:nvGrpSpPr>
        <p:grpSpPr>
          <a:xfrm>
            <a:off x="8485711" y="2047412"/>
            <a:ext cx="3252020" cy="738664"/>
            <a:chOff x="2551706" y="4283314"/>
            <a:chExt cx="2076660" cy="738664"/>
          </a:xfrm>
        </p:grpSpPr>
        <p:sp>
          <p:nvSpPr>
            <p:cNvPr id="572" name="Google Shape;572;p38"/>
            <p:cNvSpPr txBox="1"/>
            <p:nvPr/>
          </p:nvSpPr>
          <p:spPr>
            <a:xfrm>
              <a:off x="2551706" y="4560313"/>
              <a:ext cx="20766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we are targeting to use a thermal sensor because of the significant heat signature of a fired shell</a:t>
              </a:r>
              <a:endParaRPr sz="1000">
                <a:solidFill>
                  <a:schemeClr val="lt1"/>
                </a:solidFill>
                <a:latin typeface="Calibri"/>
                <a:ea typeface="Calibri"/>
                <a:cs typeface="Calibri"/>
                <a:sym typeface="Calibri"/>
              </a:endParaRPr>
            </a:p>
          </p:txBody>
        </p:sp>
        <p:sp>
          <p:nvSpPr>
            <p:cNvPr id="573" name="Google Shape;573;p38"/>
            <p:cNvSpPr txBox="1"/>
            <p:nvPr/>
          </p:nvSpPr>
          <p:spPr>
            <a:xfrm>
              <a:off x="2551708" y="4283314"/>
              <a:ext cx="20766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Thermal Imaging System</a:t>
              </a:r>
              <a:endParaRPr b="1" sz="1400">
                <a:solidFill>
                  <a:schemeClr val="lt1"/>
                </a:solidFill>
                <a:latin typeface="Calibri"/>
                <a:ea typeface="Calibri"/>
                <a:cs typeface="Calibri"/>
                <a:sym typeface="Calibri"/>
              </a:endParaRPr>
            </a:p>
          </p:txBody>
        </p:sp>
      </p:grpSp>
      <p:grpSp>
        <p:nvGrpSpPr>
          <p:cNvPr id="574" name="Google Shape;574;p38"/>
          <p:cNvGrpSpPr/>
          <p:nvPr/>
        </p:nvGrpSpPr>
        <p:grpSpPr>
          <a:xfrm>
            <a:off x="8485710" y="3380709"/>
            <a:ext cx="3252020" cy="1262199"/>
            <a:chOff x="2551706" y="4283314"/>
            <a:chExt cx="2076660" cy="1262199"/>
          </a:xfrm>
        </p:grpSpPr>
        <p:sp>
          <p:nvSpPr>
            <p:cNvPr id="575" name="Google Shape;575;p38"/>
            <p:cNvSpPr txBox="1"/>
            <p:nvPr/>
          </p:nvSpPr>
          <p:spPr>
            <a:xfrm>
              <a:off x="2551706" y="4560313"/>
              <a:ext cx="2076600" cy="98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Calibri"/>
                  <a:ea typeface="Calibri"/>
                  <a:cs typeface="Calibri"/>
                  <a:sym typeface="Calibri"/>
                </a:rPr>
                <a:t>we have to elevate the thermal camera system and for that, we are intending to use a High Mast Lighting Pole which can easily give us a ground clearance up to 30 meters.</a:t>
              </a:r>
              <a:br>
                <a:rPr lang="en-US" sz="1200">
                  <a:solidFill>
                    <a:schemeClr val="dk2"/>
                  </a:solidFill>
                  <a:latin typeface="Calibri"/>
                  <a:ea typeface="Calibri"/>
                  <a:cs typeface="Calibri"/>
                  <a:sym typeface="Calibri"/>
                </a:rPr>
              </a:br>
              <a:endParaRPr sz="1000">
                <a:solidFill>
                  <a:schemeClr val="dk2"/>
                </a:solidFill>
                <a:latin typeface="Calibri"/>
                <a:ea typeface="Calibri"/>
                <a:cs typeface="Calibri"/>
                <a:sym typeface="Calibri"/>
              </a:endParaRPr>
            </a:p>
          </p:txBody>
        </p:sp>
        <p:sp>
          <p:nvSpPr>
            <p:cNvPr id="576" name="Google Shape;576;p38"/>
            <p:cNvSpPr txBox="1"/>
            <p:nvPr/>
          </p:nvSpPr>
          <p:spPr>
            <a:xfrm>
              <a:off x="2551708" y="4283314"/>
              <a:ext cx="20766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C0C0C"/>
                  </a:solidFill>
                  <a:latin typeface="Calibri"/>
                  <a:ea typeface="Calibri"/>
                  <a:cs typeface="Calibri"/>
                  <a:sym typeface="Calibri"/>
                </a:rPr>
                <a:t>High Mast Lighting Pole</a:t>
              </a:r>
              <a:endParaRPr b="1" sz="1400">
                <a:solidFill>
                  <a:srgbClr val="0C0C0C"/>
                </a:solidFill>
                <a:latin typeface="Calibri"/>
                <a:ea typeface="Calibri"/>
                <a:cs typeface="Calibri"/>
                <a:sym typeface="Calibri"/>
              </a:endParaRPr>
            </a:p>
          </p:txBody>
        </p:sp>
      </p:grpSp>
      <p:grpSp>
        <p:nvGrpSpPr>
          <p:cNvPr id="577" name="Google Shape;577;p38"/>
          <p:cNvGrpSpPr/>
          <p:nvPr/>
        </p:nvGrpSpPr>
        <p:grpSpPr>
          <a:xfrm>
            <a:off x="8485711" y="4890657"/>
            <a:ext cx="3252020" cy="1015663"/>
            <a:chOff x="2551706" y="4283314"/>
            <a:chExt cx="2076660" cy="1015663"/>
          </a:xfrm>
        </p:grpSpPr>
        <p:sp>
          <p:nvSpPr>
            <p:cNvPr id="578" name="Google Shape;578;p38"/>
            <p:cNvSpPr txBox="1"/>
            <p:nvPr/>
          </p:nvSpPr>
          <p:spPr>
            <a:xfrm>
              <a:off x="2551706" y="4560313"/>
              <a:ext cx="207665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As this is a very sophisticated process and the workload is very high, we need good computational power for that. </a:t>
              </a:r>
              <a:endParaRPr sz="1050">
                <a:solidFill>
                  <a:schemeClr val="lt1"/>
                </a:solidFill>
                <a:latin typeface="Calibri"/>
                <a:ea typeface="Calibri"/>
                <a:cs typeface="Calibri"/>
                <a:sym typeface="Calibri"/>
              </a:endParaRPr>
            </a:p>
          </p:txBody>
        </p:sp>
        <p:sp>
          <p:nvSpPr>
            <p:cNvPr id="579" name="Google Shape;579;p38"/>
            <p:cNvSpPr txBox="1"/>
            <p:nvPr/>
          </p:nvSpPr>
          <p:spPr>
            <a:xfrm>
              <a:off x="2551708" y="4283314"/>
              <a:ext cx="20766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Computational Device</a:t>
              </a:r>
              <a:endParaRPr b="1" sz="1100">
                <a:solidFill>
                  <a:schemeClr val="lt1"/>
                </a:solidFill>
                <a:latin typeface="Calibri"/>
                <a:ea typeface="Calibri"/>
                <a:cs typeface="Calibri"/>
                <a:sym typeface="Calibri"/>
              </a:endParaRPr>
            </a:p>
          </p:txBody>
        </p:sp>
      </p:grpSp>
      <p:sp>
        <p:nvSpPr>
          <p:cNvPr id="580" name="Google Shape;580;p38"/>
          <p:cNvSpPr txBox="1"/>
          <p:nvPr/>
        </p:nvSpPr>
        <p:spPr>
          <a:xfrm>
            <a:off x="707054" y="2839785"/>
            <a:ext cx="3313947" cy="22621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Our project deals with the artillery fire guidance and observation system therefore we are targeting to use a thermal sensor because of the significant heat signature of a fired shell. In the first phase, we will be skipping the part of UAVs or drones and will be using a thermal camera which is a static solution for the problem. If we are successful with the static approach then we will opt for the dynamic solution and introduce the UAV or drone. This report is all about the static solution with a thermal camera which phases one of this fire guidance project.</a:t>
            </a:r>
            <a:endParaRPr sz="900">
              <a:solidFill>
                <a:schemeClr val="dk1"/>
              </a:solidFill>
              <a:latin typeface="Calibri"/>
              <a:ea typeface="Calibri"/>
              <a:cs typeface="Calibri"/>
              <a:sym typeface="Calibri"/>
            </a:endParaRPr>
          </a:p>
          <a:p>
            <a:pPr indent="0" lvl="0" marL="0" marR="0" rtl="0" algn="l">
              <a:spcBef>
                <a:spcPts val="0"/>
              </a:spcBef>
              <a:spcAft>
                <a:spcPts val="0"/>
              </a:spcAft>
              <a:buNone/>
            </a:pPr>
            <a:br>
              <a:rPr lang="en-US" sz="900">
                <a:solidFill>
                  <a:schemeClr val="dk1"/>
                </a:solidFill>
                <a:latin typeface="Calibri"/>
                <a:ea typeface="Calibri"/>
                <a:cs typeface="Calibri"/>
                <a:sym typeface="Calibri"/>
              </a:rPr>
            </a:br>
            <a:endParaRPr sz="900">
              <a:solidFill>
                <a:srgbClr val="3F3F3F"/>
              </a:solidFill>
              <a:latin typeface="Calibri"/>
              <a:ea typeface="Calibri"/>
              <a:cs typeface="Calibri"/>
              <a:sym typeface="Calibri"/>
            </a:endParaRPr>
          </a:p>
        </p:txBody>
      </p:sp>
      <p:grpSp>
        <p:nvGrpSpPr>
          <p:cNvPr id="581" name="Google Shape;581;p38"/>
          <p:cNvGrpSpPr/>
          <p:nvPr/>
        </p:nvGrpSpPr>
        <p:grpSpPr>
          <a:xfrm>
            <a:off x="754341" y="5040251"/>
            <a:ext cx="3313947" cy="553998"/>
            <a:chOff x="2551705" y="4283314"/>
            <a:chExt cx="935718" cy="553998"/>
          </a:xfrm>
        </p:grpSpPr>
        <p:sp>
          <p:nvSpPr>
            <p:cNvPr id="582" name="Google Shape;582;p38"/>
            <p:cNvSpPr txBox="1"/>
            <p:nvPr/>
          </p:nvSpPr>
          <p:spPr>
            <a:xfrm>
              <a:off x="2551706" y="4560313"/>
              <a:ext cx="9357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Calibri"/>
                  <a:ea typeface="Calibri"/>
                  <a:cs typeface="Calibri"/>
                  <a:sym typeface="Calibri"/>
                </a:rPr>
                <a:t>For initial field testing  </a:t>
              </a:r>
              <a:endParaRPr sz="1200">
                <a:solidFill>
                  <a:srgbClr val="3F3F3F"/>
                </a:solidFill>
                <a:latin typeface="Calibri"/>
                <a:ea typeface="Calibri"/>
                <a:cs typeface="Calibri"/>
                <a:sym typeface="Calibri"/>
              </a:endParaRPr>
            </a:p>
          </p:txBody>
        </p:sp>
        <p:sp>
          <p:nvSpPr>
            <p:cNvPr id="583" name="Google Shape;583;p38"/>
            <p:cNvSpPr txBox="1"/>
            <p:nvPr/>
          </p:nvSpPr>
          <p:spPr>
            <a:xfrm>
              <a:off x="2551705" y="4283314"/>
              <a:ext cx="927763" cy="30777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Our purpose</a:t>
              </a:r>
              <a:endParaRPr b="1" sz="1400">
                <a:solidFill>
                  <a:schemeClr val="lt1"/>
                </a:solidFill>
                <a:latin typeface="Calibri"/>
                <a:ea typeface="Calibri"/>
                <a:cs typeface="Calibri"/>
                <a:sym typeface="Calibri"/>
              </a:endParaRPr>
            </a:p>
          </p:txBody>
        </p:sp>
      </p:grpSp>
      <p:sp>
        <p:nvSpPr>
          <p:cNvPr id="584" name="Google Shape;584;p38"/>
          <p:cNvSpPr txBox="1"/>
          <p:nvPr/>
        </p:nvSpPr>
        <p:spPr>
          <a:xfrm>
            <a:off x="748099" y="1583643"/>
            <a:ext cx="3313800" cy="1108200"/>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r>
              <a:rPr baseline="30000" lang="en-US" sz="24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phase of our </a:t>
            </a:r>
            <a:r>
              <a:rPr lang="en-US" sz="2400">
                <a:solidFill>
                  <a:srgbClr val="743D05"/>
                </a:solidFill>
                <a:latin typeface="Calibri"/>
                <a:ea typeface="Calibri"/>
                <a:cs typeface="Calibri"/>
                <a:sym typeface="Calibri"/>
              </a:rPr>
              <a:t>Project</a:t>
            </a:r>
            <a:endParaRPr>
              <a:solidFill>
                <a:srgbClr val="743D05"/>
              </a:solidFill>
            </a:endParaRPr>
          </a:p>
          <a:p>
            <a:pPr indent="0" lvl="0" marL="0" marR="0" rtl="0" algn="l">
              <a:spcBef>
                <a:spcPts val="0"/>
              </a:spcBef>
              <a:spcAft>
                <a:spcPts val="0"/>
              </a:spcAft>
              <a:buNone/>
            </a:pPr>
            <a:r>
              <a:rPr lang="en-US" sz="2400">
                <a:solidFill>
                  <a:srgbClr val="3F3F3F"/>
                </a:solidFill>
                <a:latin typeface="Calibri"/>
                <a:ea typeface="Calibri"/>
                <a:cs typeface="Calibri"/>
                <a:sym typeface="Calibri"/>
              </a:rPr>
              <a:t>is </a:t>
            </a:r>
            <a:r>
              <a:rPr lang="en-US" sz="2400">
                <a:solidFill>
                  <a:schemeClr val="accent3"/>
                </a:solidFill>
                <a:latin typeface="Calibri"/>
                <a:ea typeface="Calibri"/>
                <a:cs typeface="Calibri"/>
                <a:sym typeface="Calibri"/>
              </a:rPr>
              <a:t>Static </a:t>
            </a:r>
            <a:r>
              <a:rPr lang="en-US" sz="2400">
                <a:solidFill>
                  <a:schemeClr val="dk1"/>
                </a:solidFill>
                <a:latin typeface="Calibri"/>
                <a:ea typeface="Calibri"/>
                <a:cs typeface="Calibri"/>
                <a:sym typeface="Calibri"/>
              </a:rPr>
              <a:t>and does not involve the use of </a:t>
            </a:r>
            <a:r>
              <a:rPr lang="en-US" sz="2400">
                <a:solidFill>
                  <a:srgbClr val="A02327"/>
                </a:solidFill>
                <a:latin typeface="Calibri"/>
                <a:ea typeface="Calibri"/>
                <a:cs typeface="Calibri"/>
                <a:sym typeface="Calibri"/>
              </a:rPr>
              <a:t>Drone </a:t>
            </a:r>
            <a:endParaRPr sz="2400">
              <a:solidFill>
                <a:srgbClr val="A02327"/>
              </a:solidFill>
              <a:latin typeface="Calibri"/>
              <a:ea typeface="Calibri"/>
              <a:cs typeface="Calibri"/>
              <a:sym typeface="Calibri"/>
            </a:endParaRPr>
          </a:p>
        </p:txBody>
      </p:sp>
      <p:sp>
        <p:nvSpPr>
          <p:cNvPr id="585" name="Google Shape;585;p38"/>
          <p:cNvSpPr/>
          <p:nvPr/>
        </p:nvSpPr>
        <p:spPr>
          <a:xfrm>
            <a:off x="7236286" y="2449633"/>
            <a:ext cx="433701" cy="336444"/>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b="1" lang="en-US"/>
              <a:t>Working Methodology</a:t>
            </a:r>
            <a:endParaRPr/>
          </a:p>
        </p:txBody>
      </p:sp>
      <p:sp>
        <p:nvSpPr>
          <p:cNvPr id="591" name="Google Shape;591;p39"/>
          <p:cNvSpPr txBox="1"/>
          <p:nvPr/>
        </p:nvSpPr>
        <p:spPr>
          <a:xfrm>
            <a:off x="323529" y="1250806"/>
            <a:ext cx="11573197"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we are going to demonstrate how the entire phase 01 is intended to be executed as per the present plan in the following processes,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Setting Up The High Mast Lighting Pole</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We will set the High Mast Lighting Pole at such a distance from the pre-located bombing area that the overall effects like heat, smoke, vibration, and others are minimized without losing the close surveillance of the thermal imaging system.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https://lh5.googleusercontent.com/ed8j4a_0ASF6Op8_61zJJ9VZt9XVKWP1lRQGqkEZB-14FY1UUvGefRDSuutmtng_oGFsPSB5Gkg8Sb3-AsPBivFGuf-d2OtviZQLF7kvLyLzWy3GPvyyNXXAlvnqGaPQna07vatu" id="592" name="Google Shape;592;p39"/>
          <p:cNvPicPr preferRelativeResize="0"/>
          <p:nvPr/>
        </p:nvPicPr>
        <p:blipFill rotWithShape="1">
          <a:blip r:embed="rId3">
            <a:alphaModFix/>
          </a:blip>
          <a:srcRect b="0" l="0" r="0" t="0"/>
          <a:stretch/>
        </p:blipFill>
        <p:spPr>
          <a:xfrm>
            <a:off x="1755412" y="3519056"/>
            <a:ext cx="8057835" cy="31588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0"/>
          <p:cNvSpPr txBox="1"/>
          <p:nvPr/>
        </p:nvSpPr>
        <p:spPr>
          <a:xfrm>
            <a:off x="651164" y="926956"/>
            <a:ext cx="10862100" cy="1477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startAt="2"/>
            </a:pPr>
            <a:r>
              <a:rPr b="1" lang="en-US" sz="1800">
                <a:solidFill>
                  <a:schemeClr val="dk1"/>
                </a:solidFill>
                <a:latin typeface="Calibri"/>
                <a:ea typeface="Calibri"/>
                <a:cs typeface="Calibri"/>
                <a:sym typeface="Calibri"/>
              </a:rPr>
              <a:t>Positioning the Thermal Imaging System</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Now we will safely place the thermal imaging system on top of the pole. This will give us the desired ground clearance which is necessary for the overall observation and tracking of the shell.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https://lh3.googleusercontent.com/BIQ4diiLpCEkJfrLQZ8UGwOFSVCVc7Nd9Br6amnaob263IOAjkQRBrR04r-fyzckgDmy_0eH4JIbNCRiNFOHX23ymNJh5pkcREGznGruBcFWotZyz5sjd9HS6Zyx7WBn7v8LN1Lu" id="598" name="Google Shape;598;p40"/>
          <p:cNvPicPr preferRelativeResize="0"/>
          <p:nvPr/>
        </p:nvPicPr>
        <p:blipFill rotWithShape="1">
          <a:blip r:embed="rId3">
            <a:alphaModFix/>
          </a:blip>
          <a:srcRect b="0" l="0" r="0" t="0"/>
          <a:stretch/>
        </p:blipFill>
        <p:spPr>
          <a:xfrm>
            <a:off x="2309379" y="2404284"/>
            <a:ext cx="7905750" cy="267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descr="https://lh6.googleusercontent.com/OxCsk0qLPg2mEtXQjgmQ21miLNUnfOAfwHfO_F_4B8Z554s4b8kDpts_Rx0q1aa6ytzWnk6nTniALUj23t1sQdjZ_xPEJJRl1oAkMZiB9mEXeAg4Asm7peVp_Y-NCLsKwMbNgPLc" id="603" name="Google Shape;603;p41"/>
          <p:cNvPicPr preferRelativeResize="0"/>
          <p:nvPr/>
        </p:nvPicPr>
        <p:blipFill rotWithShape="1">
          <a:blip r:embed="rId3">
            <a:alphaModFix/>
          </a:blip>
          <a:srcRect b="0" l="0" r="0" t="0"/>
          <a:stretch/>
        </p:blipFill>
        <p:spPr>
          <a:xfrm>
            <a:off x="887095" y="677862"/>
            <a:ext cx="5943600" cy="4305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2"/>
          <p:cNvSpPr txBox="1"/>
          <p:nvPr/>
        </p:nvSpPr>
        <p:spPr>
          <a:xfrm>
            <a:off x="685800" y="731520"/>
            <a:ext cx="1026414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3.   Calculating the average angle deviation per axis</a:t>
            </a:r>
            <a:br>
              <a:rPr lang="en-US" sz="1800" u="sng">
                <a:solidFill>
                  <a:schemeClr val="dk1"/>
                </a:solidFill>
                <a:latin typeface="Calibri"/>
                <a:ea typeface="Calibri"/>
                <a:cs typeface="Calibri"/>
                <a:sym typeface="Calibri"/>
              </a:rPr>
            </a:br>
            <a:br>
              <a:rPr lang="en-US" sz="1800" u="sng">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As our main focus is to determine the distance between the impact point and the pole’s feet known as the angle of impact denoted by </a:t>
            </a:r>
            <a:r>
              <a:rPr b="1" lang="en-US" sz="1800">
                <a:solidFill>
                  <a:schemeClr val="dk1"/>
                </a:solidFill>
                <a:latin typeface="Calibri"/>
                <a:ea typeface="Calibri"/>
                <a:cs typeface="Calibri"/>
                <a:sym typeface="Calibri"/>
              </a:rPr>
              <a:t>α</a:t>
            </a:r>
            <a:r>
              <a:rPr lang="en-US" sz="1800">
                <a:solidFill>
                  <a:schemeClr val="dk1"/>
                </a:solidFill>
                <a:latin typeface="Calibri"/>
                <a:ea typeface="Calibri"/>
                <a:cs typeface="Calibri"/>
                <a:sym typeface="Calibri"/>
              </a:rPr>
              <a:t>. Here the angle from the thermal camera to the impact point is very crucial.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https://lh4.googleusercontent.com/y6mGT2AqSsTC5IO9m2KdCqaE6IgbCScPBe8V2SpXSu7MBKrw9G3Hq7Lat4Mk-kO4HZ2N3fYUhzUIqFOfGZSb55V8u6Ibb_RV4XBrjdW0SUMZBI0u52zDVXUaln-eBbnhdUA9zBrw" id="609" name="Google Shape;609;p42"/>
          <p:cNvPicPr preferRelativeResize="0"/>
          <p:nvPr/>
        </p:nvPicPr>
        <p:blipFill rotWithShape="1">
          <a:blip r:embed="rId3">
            <a:alphaModFix/>
          </a:blip>
          <a:srcRect b="0" l="0" r="0" t="0"/>
          <a:stretch/>
        </p:blipFill>
        <p:spPr>
          <a:xfrm>
            <a:off x="2281555" y="2485846"/>
            <a:ext cx="7753350" cy="3162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descr="https://lh5.googleusercontent.com/_S4pOYRz9-bK1dEcjCSouddC8wjPJlJUt2CMDyrYz2jm4XXB-6PV5LCymkAKBj_yIFb51GuLLvJWSvcY_rF80EBrpxXNnq1usc4DhNjaZpE3KkYqtIIuMZzhQSQJPo-HofmKCdX8" id="614" name="Google Shape;614;p43"/>
          <p:cNvPicPr preferRelativeResize="0"/>
          <p:nvPr/>
        </p:nvPicPr>
        <p:blipFill rotWithShape="1">
          <a:blip r:embed="rId3">
            <a:alphaModFix/>
          </a:blip>
          <a:srcRect b="0" l="0" r="0" t="0"/>
          <a:stretch/>
        </p:blipFill>
        <p:spPr>
          <a:xfrm>
            <a:off x="1001394" y="778192"/>
            <a:ext cx="10154286" cy="1152526"/>
          </a:xfrm>
          <a:prstGeom prst="rect">
            <a:avLst/>
          </a:prstGeom>
          <a:noFill/>
          <a:ln>
            <a:noFill/>
          </a:ln>
        </p:spPr>
      </p:pic>
      <p:pic>
        <p:nvPicPr>
          <p:cNvPr descr="https://lh5.googleusercontent.com/_S4pOYRz9-bK1dEcjCSouddC8wjPJlJUt2CMDyrYz2jm4XXB-6PV5LCymkAKBj_yIFb51GuLLvJWSvcY_rF80EBrpxXNnq1usc4DhNjaZpE3KkYqtIIuMZzhQSQJPo-HofmKCdX8" id="615" name="Google Shape;615;p43"/>
          <p:cNvPicPr preferRelativeResize="0"/>
          <p:nvPr/>
        </p:nvPicPr>
        <p:blipFill rotWithShape="1">
          <a:blip r:embed="rId4">
            <a:alphaModFix/>
          </a:blip>
          <a:srcRect b="0" l="0" r="0" t="0"/>
          <a:stretch/>
        </p:blipFill>
        <p:spPr>
          <a:xfrm>
            <a:off x="1153794" y="930592"/>
            <a:ext cx="10154286" cy="1152526"/>
          </a:xfrm>
          <a:prstGeom prst="rect">
            <a:avLst/>
          </a:prstGeom>
          <a:noFill/>
          <a:ln>
            <a:noFill/>
          </a:ln>
        </p:spPr>
      </p:pic>
      <p:pic>
        <p:nvPicPr>
          <p:cNvPr descr="https://lh3.googleusercontent.com/m7IasIhyV2x4dwNR5oPQbwpr3f4oFyQH3fsYb-esuEl4xI6QW2zT1moihN_6PaH3WOBgIwS_tijk2iYKBjOEjB7dgei6ziuxlXGovdRgfzl5rR_uyDPDNvU6dHL1LFjOs7fr4W5r" id="616" name="Google Shape;616;p43"/>
          <p:cNvPicPr preferRelativeResize="0"/>
          <p:nvPr/>
        </p:nvPicPr>
        <p:blipFill rotWithShape="1">
          <a:blip r:embed="rId5">
            <a:alphaModFix/>
          </a:blip>
          <a:srcRect b="0" l="0" r="0" t="0"/>
          <a:stretch/>
        </p:blipFill>
        <p:spPr>
          <a:xfrm>
            <a:off x="1001394" y="2441258"/>
            <a:ext cx="10306686" cy="33194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4"/>
          <p:cNvSpPr txBox="1"/>
          <p:nvPr/>
        </p:nvSpPr>
        <p:spPr>
          <a:xfrm>
            <a:off x="800100" y="777240"/>
            <a:ext cx="10629899"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startAt="4"/>
            </a:pPr>
            <a:r>
              <a:rPr b="1" lang="en-US" sz="1800">
                <a:solidFill>
                  <a:schemeClr val="dk1"/>
                </a:solidFill>
                <a:latin typeface="Calibri"/>
                <a:ea typeface="Calibri"/>
                <a:cs typeface="Calibri"/>
                <a:sym typeface="Calibri"/>
              </a:rPr>
              <a:t>Capture the video of the falling shell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As we are using a thermal camera that would be stationary. The main focus of the thermal imaging system should be such that the blast area is its main focus. Also, the field of view of these cameras is ample so the blast area must be at the center of the frame. Now the system will be in video mode as the shell is shot for the target. So from this, we will get the thermal footage for a single fire.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startAt="4"/>
            </a:pPr>
            <a:r>
              <a:rPr b="1" lang="en-US" sz="1800">
                <a:solidFill>
                  <a:schemeClr val="dk1"/>
                </a:solidFill>
                <a:latin typeface="Calibri"/>
                <a:ea typeface="Calibri"/>
                <a:cs typeface="Calibri"/>
                <a:sym typeface="Calibri"/>
              </a:rPr>
              <a:t>Modify the thermal video footage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As we are working with shells or some sort of missiles then we must consider the fact that they are having a great speed. That is why before proceeding to the next step we may have to slow the video. So that, in every frame we get a better localization of the thermally heated shell in the video frames. This step is a process that needs to be observed and analyzed in real-time for better performance. </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5"/>
          <p:cNvSpPr txBox="1"/>
          <p:nvPr/>
        </p:nvSpPr>
        <p:spPr>
          <a:xfrm>
            <a:off x="685800" y="868680"/>
            <a:ext cx="10744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   Convert the thermal video into single thermal frames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Now the thermal video footage needs to be converted into thermal frames or single images. For that, we are using a technology called </a:t>
            </a:r>
            <a:r>
              <a:rPr b="1" lang="en-US" sz="1800">
                <a:solidFill>
                  <a:schemeClr val="dk1"/>
                </a:solidFill>
                <a:latin typeface="Calibri"/>
                <a:ea typeface="Calibri"/>
                <a:cs typeface="Calibri"/>
                <a:sym typeface="Calibri"/>
              </a:rPr>
              <a:t>FFMPEG</a:t>
            </a:r>
            <a:r>
              <a:rPr lang="en-US" sz="1800">
                <a:solidFill>
                  <a:schemeClr val="dk1"/>
                </a:solidFill>
                <a:latin typeface="Calibri"/>
                <a:ea typeface="Calibri"/>
                <a:cs typeface="Calibri"/>
                <a:sym typeface="Calibri"/>
              </a:rPr>
              <a:t> which is noted as a cross-platform solution for media conversions and specifically framing a video into single images. This will give us images of every time interval of the shell. In this way, we will be able to detect the shell at any given time just by observing the frame or the single picture of that time.</a:t>
            </a:r>
            <a:endParaRPr sz="1800">
              <a:solidFill>
                <a:schemeClr val="dk1"/>
              </a:solidFill>
              <a:latin typeface="Calibri"/>
              <a:ea typeface="Calibri"/>
              <a:cs typeface="Calibri"/>
              <a:sym typeface="Calibri"/>
            </a:endParaRPr>
          </a:p>
        </p:txBody>
      </p:sp>
      <p:pic>
        <p:nvPicPr>
          <p:cNvPr descr="https://lh4.googleusercontent.com/8ROhauAQpX4yT4FRqDwFgKI072UgtWFDIMBIpnQiW6TzVuXcjQEQ68BUUtNas4QCjOmwXE02bJU_8YuNbYSwXdeMcZUxlUt_O6UD9O9YZUcPV-CRg27osQ1C9ntc_kQCADDKD0s0" id="627" name="Google Shape;627;p45"/>
          <p:cNvPicPr preferRelativeResize="0"/>
          <p:nvPr/>
        </p:nvPicPr>
        <p:blipFill rotWithShape="1">
          <a:blip r:embed="rId3">
            <a:alphaModFix/>
          </a:blip>
          <a:srcRect b="0" l="0" r="0" t="0"/>
          <a:stretch/>
        </p:blipFill>
        <p:spPr>
          <a:xfrm>
            <a:off x="1746567" y="2900005"/>
            <a:ext cx="8622665" cy="3743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6"/>
          <p:cNvSpPr txBox="1"/>
          <p:nvPr/>
        </p:nvSpPr>
        <p:spPr>
          <a:xfrm>
            <a:off x="754380" y="845820"/>
            <a:ext cx="1072134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  Choose the optimal frame of impact</a:t>
            </a:r>
            <a:br>
              <a:rPr lang="en-US" sz="1800" u="sng">
                <a:solidFill>
                  <a:schemeClr val="dk1"/>
                </a:solidFill>
                <a:latin typeface="Calibri"/>
                <a:ea typeface="Calibri"/>
                <a:cs typeface="Calibri"/>
                <a:sym typeface="Calibri"/>
              </a:rPr>
            </a:br>
            <a:br>
              <a:rPr lang="en-US" sz="1800" u="sng">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This time we are going to take the best thermal frame that is the impact point for the shell. Meaning just before the impact it could be a blast or a shell getting down into the soil or known as being blind, we will consider these two cases and we have to choose such a frame that is the accurate one. Here </a:t>
            </a:r>
            <a:r>
              <a:rPr b="1" lang="en-US" sz="1800">
                <a:solidFill>
                  <a:schemeClr val="dk1"/>
                </a:solidFill>
                <a:latin typeface="Calibri"/>
                <a:ea typeface="Calibri"/>
                <a:cs typeface="Calibri"/>
                <a:sym typeface="Calibri"/>
              </a:rPr>
              <a:t>image processing</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machine learning</a:t>
            </a:r>
            <a:r>
              <a:rPr lang="en-US" sz="1800">
                <a:solidFill>
                  <a:schemeClr val="dk1"/>
                </a:solidFill>
                <a:latin typeface="Calibri"/>
                <a:ea typeface="Calibri"/>
                <a:cs typeface="Calibri"/>
                <a:sym typeface="Calibri"/>
              </a:rPr>
              <a:t> will help us greatly. Doing much processing we are now with the perfect frame that is best for our further processing.</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8.  Detect the shell in the perfect frame</a:t>
            </a:r>
            <a:br>
              <a:rPr lang="en-US" sz="1800" u="sng">
                <a:solidFill>
                  <a:schemeClr val="dk1"/>
                </a:solidFill>
                <a:latin typeface="Calibri"/>
                <a:ea typeface="Calibri"/>
                <a:cs typeface="Calibri"/>
                <a:sym typeface="Calibri"/>
              </a:rPr>
            </a:br>
            <a:br>
              <a:rPr lang="en-US" sz="1800" u="sng">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As we are using a thermal camera our video, as well as the chosen frame or image, will be a thermal image. So being a heated object, the fired shell’s heat signature is greater than the environment’s heat signature. Using this concept, we will try to detect the shell from that single frame. Here </a:t>
            </a:r>
            <a:r>
              <a:rPr b="1" lang="en-US" sz="1800">
                <a:solidFill>
                  <a:schemeClr val="dk1"/>
                </a:solidFill>
                <a:latin typeface="Calibri"/>
                <a:ea typeface="Calibri"/>
                <a:cs typeface="Calibri"/>
                <a:sym typeface="Calibri"/>
              </a:rPr>
              <a:t>OpenCV</a:t>
            </a:r>
            <a:r>
              <a:rPr lang="en-US" sz="1800">
                <a:solidFill>
                  <a:schemeClr val="dk1"/>
                </a:solidFill>
                <a:latin typeface="Calibri"/>
                <a:ea typeface="Calibri"/>
                <a:cs typeface="Calibri"/>
                <a:sym typeface="Calibri"/>
              </a:rPr>
              <a:t> will be very applicable. So by doing these we can easily detect the position of the shell in the frame.</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09" name="Shape 309"/>
        <p:cNvGrpSpPr/>
        <p:nvPr/>
      </p:nvGrpSpPr>
      <p:grpSpPr>
        <a:xfrm>
          <a:off x="0" y="0"/>
          <a:ext cx="0" cy="0"/>
          <a:chOff x="0" y="0"/>
          <a:chExt cx="0" cy="0"/>
        </a:xfrm>
      </p:grpSpPr>
      <p:sp>
        <p:nvSpPr>
          <p:cNvPr id="310" name="Google Shape;310;p20"/>
          <p:cNvSpPr txBox="1"/>
          <p:nvPr>
            <p:ph type="title"/>
          </p:nvPr>
        </p:nvSpPr>
        <p:spPr>
          <a:xfrm>
            <a:off x="1334879"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u="sng"/>
              <a:t>MOTIVATION</a:t>
            </a:r>
            <a:endParaRPr/>
          </a:p>
        </p:txBody>
      </p:sp>
      <p:sp>
        <p:nvSpPr>
          <p:cNvPr id="311" name="Google Shape;311;p20"/>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To get decisive success in battlefield practice in peace time is very crucial.</a:t>
            </a:r>
            <a:endParaRPr/>
          </a:p>
          <a:p>
            <a:pPr indent="-285750" lvl="0" marL="285750" rtl="0" algn="l">
              <a:spcBef>
                <a:spcPts val="1080"/>
              </a:spcBef>
              <a:spcAft>
                <a:spcPts val="0"/>
              </a:spcAft>
              <a:buSzPts val="2760"/>
              <a:buChar char="●"/>
            </a:pPr>
            <a:r>
              <a:rPr lang="en-US"/>
              <a:t>Presently the system which is followed to conduct practice fire is manual where an observer detects the impact points and send necessary feedback for  correction and guidance of the subsequent fires.</a:t>
            </a:r>
            <a:endParaRPr/>
          </a:p>
          <a:p>
            <a:pPr indent="-285750" lvl="0" marL="285750" rtl="0" algn="l">
              <a:spcBef>
                <a:spcPts val="1080"/>
              </a:spcBef>
              <a:spcAft>
                <a:spcPts val="0"/>
              </a:spcAft>
              <a:buSzPts val="2760"/>
              <a:buChar char="●"/>
            </a:pPr>
            <a:r>
              <a:rPr lang="en-US"/>
              <a:t>However, in present system the error margin is high ,time consuming and takes more human effort.</a:t>
            </a:r>
            <a:endParaRPr/>
          </a:p>
          <a:p>
            <a:pPr indent="-285750" lvl="0" marL="285750" rtl="0" algn="l">
              <a:spcBef>
                <a:spcPts val="1080"/>
              </a:spcBef>
              <a:spcAft>
                <a:spcPts val="0"/>
              </a:spcAft>
              <a:buSzPts val="2760"/>
              <a:buChar char="●"/>
            </a:pPr>
            <a:r>
              <a:rPr lang="en-US"/>
              <a:t>Which motivated us to integrate modern technology in Artillery Practice Fire.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pic>
        <p:nvPicPr>
          <p:cNvPr id="637" name="Google Shape;637;p47"/>
          <p:cNvPicPr preferRelativeResize="0"/>
          <p:nvPr/>
        </p:nvPicPr>
        <p:blipFill rotWithShape="1">
          <a:blip r:embed="rId3">
            <a:alphaModFix/>
          </a:blip>
          <a:srcRect b="0" l="0" r="0" t="0"/>
          <a:stretch/>
        </p:blipFill>
        <p:spPr>
          <a:xfrm>
            <a:off x="755127" y="1752600"/>
            <a:ext cx="10757946" cy="4562236"/>
          </a:xfrm>
          <a:prstGeom prst="rect">
            <a:avLst/>
          </a:prstGeom>
          <a:noFill/>
          <a:ln>
            <a:noFill/>
          </a:ln>
        </p:spPr>
      </p:pic>
      <p:sp>
        <p:nvSpPr>
          <p:cNvPr id="638" name="Google Shape;638;p47"/>
          <p:cNvSpPr txBox="1"/>
          <p:nvPr/>
        </p:nvSpPr>
        <p:spPr>
          <a:xfrm>
            <a:off x="755127" y="590550"/>
            <a:ext cx="1075794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Detecting thermal points and their co-ordinates from a picture</a:t>
            </a:r>
            <a:endParaRPr b="1" sz="3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8"/>
          <p:cNvSpPr txBox="1"/>
          <p:nvPr/>
        </p:nvSpPr>
        <p:spPr>
          <a:xfrm>
            <a:off x="819150" y="933450"/>
            <a:ext cx="10496550" cy="28623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startAt="9"/>
            </a:pPr>
            <a:r>
              <a:rPr b="1" lang="en-US" sz="1800">
                <a:solidFill>
                  <a:schemeClr val="dk1"/>
                </a:solidFill>
                <a:latin typeface="Calibri"/>
                <a:ea typeface="Calibri"/>
                <a:cs typeface="Calibri"/>
                <a:sym typeface="Calibri"/>
              </a:rPr>
              <a:t>Determining the angle of impact from the chosen frame</a:t>
            </a:r>
            <a:br>
              <a:rPr lang="en-US" sz="1800" u="sng">
                <a:solidFill>
                  <a:schemeClr val="dk1"/>
                </a:solidFill>
                <a:latin typeface="Calibri"/>
                <a:ea typeface="Calibri"/>
                <a:cs typeface="Calibri"/>
                <a:sym typeface="Calibri"/>
              </a:rPr>
            </a:br>
            <a:br>
              <a:rPr lang="en-US" sz="1800" u="sng">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This time we are gonna determine the pixel location of the detected shell in the desired frame. After the localization, we have to check how much deviated from the center point of the entire frame. This deviation can be divided into 2 parts or axis as </a:t>
            </a:r>
            <a:r>
              <a:rPr b="1" lang="en-US" sz="1800">
                <a:solidFill>
                  <a:schemeClr val="dk1"/>
                </a:solidFill>
                <a:latin typeface="Calibri"/>
                <a:ea typeface="Calibri"/>
                <a:cs typeface="Calibri"/>
                <a:sym typeface="Calibri"/>
              </a:rPr>
              <a:t>X</a:t>
            </a:r>
            <a:r>
              <a:rPr lang="en-US" sz="1800">
                <a:solidFill>
                  <a:schemeClr val="dk1"/>
                </a:solidFill>
                <a:latin typeface="Calibri"/>
                <a:ea typeface="Calibri"/>
                <a:cs typeface="Calibri"/>
                <a:sym typeface="Calibri"/>
              </a:rPr>
              <a:t>-axis and </a:t>
            </a:r>
            <a:r>
              <a:rPr b="1" lang="en-US" sz="1800">
                <a:solidFill>
                  <a:schemeClr val="dk1"/>
                </a:solidFill>
                <a:latin typeface="Calibri"/>
                <a:ea typeface="Calibri"/>
                <a:cs typeface="Calibri"/>
                <a:sym typeface="Calibri"/>
              </a:rPr>
              <a:t>Y</a:t>
            </a:r>
            <a:r>
              <a:rPr lang="en-US" sz="1800">
                <a:solidFill>
                  <a:schemeClr val="dk1"/>
                </a:solidFill>
                <a:latin typeface="Calibri"/>
                <a:ea typeface="Calibri"/>
                <a:cs typeface="Calibri"/>
                <a:sym typeface="Calibri"/>
              </a:rPr>
              <a:t>-axis. So from these deviations, we can get to know how much change in the </a:t>
            </a:r>
            <a:r>
              <a:rPr b="1" lang="en-US" sz="1800">
                <a:solidFill>
                  <a:schemeClr val="dk1"/>
                </a:solidFill>
                <a:latin typeface="Calibri"/>
                <a:ea typeface="Calibri"/>
                <a:cs typeface="Calibri"/>
                <a:sym typeface="Calibri"/>
              </a:rPr>
              <a:t>X</a:t>
            </a:r>
            <a:r>
              <a:rPr lang="en-US" sz="1800">
                <a:solidFill>
                  <a:schemeClr val="dk1"/>
                </a:solidFill>
                <a:latin typeface="Calibri"/>
                <a:ea typeface="Calibri"/>
                <a:cs typeface="Calibri"/>
                <a:sym typeface="Calibri"/>
              </a:rPr>
              <a:t>-axis and how much change in the </a:t>
            </a:r>
            <a:r>
              <a:rPr b="1" lang="en-US" sz="1800">
                <a:solidFill>
                  <a:schemeClr val="dk1"/>
                </a:solidFill>
                <a:latin typeface="Calibri"/>
                <a:ea typeface="Calibri"/>
                <a:cs typeface="Calibri"/>
                <a:sym typeface="Calibri"/>
              </a:rPr>
              <a:t>Y</a:t>
            </a:r>
            <a:r>
              <a:rPr lang="en-US" sz="1800">
                <a:solidFill>
                  <a:schemeClr val="dk1"/>
                </a:solidFill>
                <a:latin typeface="Calibri"/>
                <a:ea typeface="Calibri"/>
                <a:cs typeface="Calibri"/>
                <a:sym typeface="Calibri"/>
              </a:rPr>
              <a:t>-axis has to be done. After we get these two modifications we can easily calculate the angle of impact for that particular shell, correcting from the main camera’s viewing angle.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5.googleusercontent.com/7wNENbN_VT3sz-dgsHnvJuCFh7sVTotwoh9AMkj-y0bZcBvC5gL7y0lh9sCjI3A_M6s42mqMtfheLgexQVluj4wR8g1FTT4TiOdLAbGzCJV0OKiOFG_cw4MwhPMzffz7BMdm0n1V" id="644" name="Google Shape;644;p48"/>
          <p:cNvPicPr preferRelativeResize="0"/>
          <p:nvPr/>
        </p:nvPicPr>
        <p:blipFill rotWithShape="1">
          <a:blip r:embed="rId3">
            <a:alphaModFix/>
          </a:blip>
          <a:srcRect b="0" l="0" r="0" t="0"/>
          <a:stretch/>
        </p:blipFill>
        <p:spPr>
          <a:xfrm>
            <a:off x="2517774" y="3305175"/>
            <a:ext cx="7483475" cy="3228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nvSpPr>
        <p:spPr>
          <a:xfrm>
            <a:off x="971550" y="781050"/>
            <a:ext cx="1042035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 Calculating the distance from shell to pole</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Now as the height of the pole is fixed and we have got the angle of impact for the shell we can easily put some trigonometry and figure out the distance from the pole to the shell’s impact point. This math can be solved like the following picture. </a:t>
            </a:r>
            <a:endParaRPr sz="1800">
              <a:solidFill>
                <a:schemeClr val="dk1"/>
              </a:solidFill>
              <a:latin typeface="Calibri"/>
              <a:ea typeface="Calibri"/>
              <a:cs typeface="Calibri"/>
              <a:sym typeface="Calibri"/>
            </a:endParaRPr>
          </a:p>
        </p:txBody>
      </p:sp>
      <p:pic>
        <p:nvPicPr>
          <p:cNvPr descr="https://lh3.googleusercontent.com/vRwqP7WPoU9meOlmWhB5_8Qxroc7AxsxtfQUSGWgHfzRAAaOrTC3KPZIqdXUTzh9nHHbNsDAF2a1LZs-d8DqHwe9Kh0zJP7bJIbad0hDyvIgRnbO-aZ5nhbfgGpw7goqb--91hqv" id="650" name="Google Shape;650;p49"/>
          <p:cNvPicPr preferRelativeResize="0"/>
          <p:nvPr/>
        </p:nvPicPr>
        <p:blipFill rotWithShape="1">
          <a:blip r:embed="rId3">
            <a:alphaModFix/>
          </a:blip>
          <a:srcRect b="0" l="0" r="0" t="0"/>
          <a:stretch/>
        </p:blipFill>
        <p:spPr>
          <a:xfrm>
            <a:off x="3013075" y="2258378"/>
            <a:ext cx="5943600" cy="3952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0"/>
          <p:cNvSpPr txBox="1"/>
          <p:nvPr/>
        </p:nvSpPr>
        <p:spPr>
          <a:xfrm>
            <a:off x="841829" y="870858"/>
            <a:ext cx="9608457"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11. Determining the GPS of the position of the impact point</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As we know the distance between a reference point (pole) and the impact point. So by knowing the GPS of the pole’s location or the thermal imaging system’s location or the point of reference we can easily get the direction using the compass and from those, we can determine the GPS of the impact point.</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So by going through all these steps we can see how we can determine the GPS of the impact point which will be then given as feedback for the firing squad. This is a theoretical approach that we have planned which needs to be tested in real-time for the proper results and other modifications.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1"/>
          <p:cNvSpPr txBox="1"/>
          <p:nvPr/>
        </p:nvSpPr>
        <p:spPr>
          <a:xfrm>
            <a:off x="2550475" y="2179925"/>
            <a:ext cx="8352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latin typeface="Open Sans"/>
                <a:ea typeface="Open Sans"/>
                <a:cs typeface="Open Sans"/>
                <a:sym typeface="Open Sans"/>
              </a:rPr>
              <a:t>       </a:t>
            </a:r>
            <a:r>
              <a:rPr b="1" lang="en-US" sz="4500">
                <a:latin typeface="Open Sans"/>
                <a:ea typeface="Open Sans"/>
                <a:cs typeface="Open Sans"/>
                <a:sym typeface="Open Sans"/>
              </a:rPr>
              <a:t>PURCHASE AND IMPLEMENTATION PLAN</a:t>
            </a:r>
            <a:endParaRPr b="1" sz="4500">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66" name="Shape 666"/>
        <p:cNvGrpSpPr/>
        <p:nvPr/>
      </p:nvGrpSpPr>
      <p:grpSpPr>
        <a:xfrm>
          <a:off x="0" y="0"/>
          <a:ext cx="0" cy="0"/>
          <a:chOff x="0" y="0"/>
          <a:chExt cx="0" cy="0"/>
        </a:xfrm>
      </p:grpSpPr>
      <p:sp>
        <p:nvSpPr>
          <p:cNvPr id="667" name="Google Shape;667;p52"/>
          <p:cNvSpPr txBox="1"/>
          <p:nvPr/>
        </p:nvSpPr>
        <p:spPr>
          <a:xfrm>
            <a:off x="268950" y="179300"/>
            <a:ext cx="86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latin typeface="Open Sans"/>
              <a:ea typeface="Open Sans"/>
              <a:cs typeface="Open Sans"/>
              <a:sym typeface="Open Sans"/>
            </a:endParaRPr>
          </a:p>
        </p:txBody>
      </p:sp>
      <p:sp>
        <p:nvSpPr>
          <p:cNvPr id="668" name="Google Shape;668;p52"/>
          <p:cNvSpPr txBox="1"/>
          <p:nvPr>
            <p:ph idx="4294967295" type="title"/>
          </p:nvPr>
        </p:nvSpPr>
        <p:spPr>
          <a:xfrm>
            <a:off x="421350" y="723400"/>
            <a:ext cx="9374100" cy="1332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Clr>
                <a:schemeClr val="dk1"/>
              </a:buClr>
              <a:buSzPts val="1100"/>
              <a:buFont typeface="Arial"/>
              <a:buNone/>
            </a:pPr>
            <a:r>
              <a:rPr lang="en-US" sz="3000" u="sng">
                <a:latin typeface="Open Sans"/>
                <a:ea typeface="Open Sans"/>
                <a:cs typeface="Open Sans"/>
                <a:sym typeface="Open Sans"/>
              </a:rPr>
              <a:t>COST:</a:t>
            </a:r>
            <a:endParaRPr sz="3000" u="sng">
              <a:latin typeface="Open Sans"/>
              <a:ea typeface="Open Sans"/>
              <a:cs typeface="Open Sans"/>
              <a:sym typeface="Open Sans"/>
            </a:endParaRPr>
          </a:p>
          <a:p>
            <a:pPr indent="0" lvl="0" marL="0" rtl="0" algn="l">
              <a:spcBef>
                <a:spcPts val="0"/>
              </a:spcBef>
              <a:spcAft>
                <a:spcPts val="0"/>
              </a:spcAft>
              <a:buNone/>
            </a:pPr>
            <a:r>
              <a:t/>
            </a:r>
            <a:endParaRPr u="sng"/>
          </a:p>
        </p:txBody>
      </p:sp>
      <p:sp>
        <p:nvSpPr>
          <p:cNvPr id="669" name="Google Shape;669;p52"/>
          <p:cNvSpPr txBox="1"/>
          <p:nvPr>
            <p:ph idx="4294967295" type="body"/>
          </p:nvPr>
        </p:nvSpPr>
        <p:spPr>
          <a:xfrm>
            <a:off x="415600" y="1267675"/>
            <a:ext cx="10670700" cy="4555200"/>
          </a:xfrm>
          <a:prstGeom prst="rect">
            <a:avLst/>
          </a:prstGeom>
        </p:spPr>
        <p:txBody>
          <a:bodyPr anchorCtr="0" anchor="t" bIns="121900" lIns="121900" spcFirstLastPara="1" rIns="121900" wrap="square" tIns="121900">
            <a:noAutofit/>
          </a:bodyPr>
          <a:lstStyle/>
          <a:p>
            <a:pPr indent="0" lvl="0" marL="0" rtl="0" algn="l">
              <a:lnSpc>
                <a:spcPct val="107000"/>
              </a:lnSpc>
              <a:spcBef>
                <a:spcPts val="0"/>
              </a:spcBef>
              <a:spcAft>
                <a:spcPts val="0"/>
              </a:spcAft>
              <a:buClr>
                <a:schemeClr val="dk1"/>
              </a:buClr>
              <a:buSzPts val="1100"/>
              <a:buFont typeface="Arial"/>
              <a:buNone/>
            </a:pPr>
            <a:r>
              <a:rPr b="1" lang="en-US" sz="2400" u="sng">
                <a:solidFill>
                  <a:srgbClr val="0C0C0C"/>
                </a:solidFill>
                <a:latin typeface="Calibri"/>
                <a:ea typeface="Calibri"/>
                <a:cs typeface="Calibri"/>
                <a:sym typeface="Calibri"/>
              </a:rPr>
              <a:t>a. Phase-1. </a:t>
            </a: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1) </a:t>
            </a:r>
            <a:r>
              <a:rPr lang="en-US" sz="2400" u="sng">
                <a:solidFill>
                  <a:srgbClr val="0C0C0C"/>
                </a:solidFill>
                <a:latin typeface="Calibri"/>
                <a:ea typeface="Calibri"/>
                <a:cs typeface="Calibri"/>
                <a:sym typeface="Calibri"/>
              </a:rPr>
              <a:t>Cost Limitation.</a:t>
            </a:r>
            <a:r>
              <a:rPr lang="en-US" sz="2400">
                <a:solidFill>
                  <a:srgbClr val="0C0C0C"/>
                </a:solidFill>
                <a:latin typeface="Calibri"/>
                <a:ea typeface="Calibri"/>
                <a:cs typeface="Calibri"/>
                <a:sym typeface="Calibri"/>
              </a:rPr>
              <a:t>  Our given budget is 500,000 BDT.</a:t>
            </a:r>
            <a:endParaRPr sz="2400">
              <a:solidFill>
                <a:srgbClr val="0C0C0C"/>
              </a:solidFill>
              <a:latin typeface="Calibri"/>
              <a:ea typeface="Calibri"/>
              <a:cs typeface="Calibri"/>
              <a:sym typeface="Calibri"/>
            </a:endParaRPr>
          </a:p>
          <a:p>
            <a:pPr indent="0" lvl="0" marL="0" rtl="0" algn="l">
              <a:lnSpc>
                <a:spcPct val="107000"/>
              </a:lnSpc>
              <a:spcBef>
                <a:spcPts val="800"/>
              </a:spcBef>
              <a:spcAft>
                <a:spcPts val="0"/>
              </a:spcAft>
              <a:buNone/>
            </a:pP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2) </a:t>
            </a:r>
            <a:r>
              <a:rPr lang="en-US" sz="2400" u="sng">
                <a:solidFill>
                  <a:srgbClr val="0C0C0C"/>
                </a:solidFill>
                <a:latin typeface="Calibri"/>
                <a:ea typeface="Calibri"/>
                <a:cs typeface="Calibri"/>
                <a:sym typeface="Calibri"/>
              </a:rPr>
              <a:t>Cost Breakdown.</a:t>
            </a:r>
            <a:endParaRPr sz="2400" u="sng">
              <a:solidFill>
                <a:srgbClr val="0C0C0C"/>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a) </a:t>
            </a:r>
            <a:r>
              <a:rPr lang="en-US" sz="2400" u="sng">
                <a:solidFill>
                  <a:srgbClr val="0C0C0C"/>
                </a:solidFill>
                <a:latin typeface="Calibri"/>
                <a:ea typeface="Calibri"/>
                <a:cs typeface="Calibri"/>
                <a:sym typeface="Calibri"/>
              </a:rPr>
              <a:t>Thermal Camera.</a:t>
            </a: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18288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3 * </a:t>
            </a:r>
            <a:r>
              <a:rPr b="1" lang="en-US" sz="2400">
                <a:solidFill>
                  <a:srgbClr val="0C0C0C"/>
                </a:solidFill>
                <a:latin typeface="Calibri"/>
                <a:ea typeface="Calibri"/>
                <a:cs typeface="Calibri"/>
                <a:sym typeface="Calibri"/>
              </a:rPr>
              <a:t>Ranger HRC </a:t>
            </a:r>
            <a:r>
              <a:rPr lang="en-US" sz="2400">
                <a:solidFill>
                  <a:srgbClr val="0C0C0C"/>
                </a:solidFill>
                <a:latin typeface="Calibri"/>
                <a:ea typeface="Calibri"/>
                <a:cs typeface="Calibri"/>
                <a:sym typeface="Calibri"/>
              </a:rPr>
              <a:t>(Total Approximately &gt;= 500,000 B</a:t>
            </a:r>
            <a:r>
              <a:rPr lang="en-US" sz="2400">
                <a:solidFill>
                  <a:srgbClr val="0C0C0C"/>
                </a:solidFill>
                <a:latin typeface="Calibri"/>
                <a:ea typeface="Calibri"/>
                <a:cs typeface="Calibri"/>
                <a:sym typeface="Calibri"/>
              </a:rPr>
              <a:t>DT </a:t>
            </a:r>
            <a:r>
              <a:rPr lang="en-US" sz="2400">
                <a:solidFill>
                  <a:srgbClr val="0C0C0C"/>
                </a:solidFill>
                <a:latin typeface="Calibri"/>
                <a:ea typeface="Calibri"/>
                <a:cs typeface="Calibri"/>
                <a:sym typeface="Calibri"/>
              </a:rPr>
              <a:t>each).                                    b) </a:t>
            </a:r>
            <a:r>
              <a:rPr lang="en-US" sz="2400" u="sng">
                <a:solidFill>
                  <a:srgbClr val="0C0C0C"/>
                </a:solidFill>
                <a:latin typeface="Calibri"/>
                <a:ea typeface="Calibri"/>
                <a:cs typeface="Calibri"/>
                <a:sym typeface="Calibri"/>
              </a:rPr>
              <a:t>Pole.</a:t>
            </a: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18288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3 * </a:t>
            </a:r>
            <a:r>
              <a:rPr b="1" lang="en-US" sz="2400">
                <a:solidFill>
                  <a:srgbClr val="0C0C0C"/>
                </a:solidFill>
                <a:latin typeface="Calibri"/>
                <a:ea typeface="Calibri"/>
                <a:cs typeface="Calibri"/>
                <a:sym typeface="Calibri"/>
              </a:rPr>
              <a:t>High Mast Lighting Pole </a:t>
            </a:r>
            <a:r>
              <a:rPr lang="en-US" sz="2400">
                <a:solidFill>
                  <a:srgbClr val="0C0C0C"/>
                </a:solidFill>
                <a:latin typeface="Calibri"/>
                <a:ea typeface="Calibri"/>
                <a:cs typeface="Calibri"/>
                <a:sym typeface="Calibri"/>
              </a:rPr>
              <a:t>(Total Approximately 100,000 BDT).</a:t>
            </a:r>
            <a:endParaRPr sz="2400">
              <a:solidFill>
                <a:srgbClr val="0C0C0C"/>
              </a:solidFill>
              <a:latin typeface="Calibri"/>
              <a:ea typeface="Calibri"/>
              <a:cs typeface="Calibri"/>
              <a:sym typeface="Calibri"/>
            </a:endParaRPr>
          </a:p>
          <a:p>
            <a:pPr indent="0" lvl="0" marL="0" rtl="0" algn="l">
              <a:spcBef>
                <a:spcPts val="800"/>
              </a:spcBef>
              <a:spcAft>
                <a:spcPts val="1600"/>
              </a:spcAft>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74" name="Shape 674"/>
        <p:cNvGrpSpPr/>
        <p:nvPr/>
      </p:nvGrpSpPr>
      <p:grpSpPr>
        <a:xfrm>
          <a:off x="0" y="0"/>
          <a:ext cx="0" cy="0"/>
          <a:chOff x="0" y="0"/>
          <a:chExt cx="0" cy="0"/>
        </a:xfrm>
      </p:grpSpPr>
      <p:sp>
        <p:nvSpPr>
          <p:cNvPr id="675" name="Google Shape;675;p53"/>
          <p:cNvSpPr txBox="1"/>
          <p:nvPr/>
        </p:nvSpPr>
        <p:spPr>
          <a:xfrm>
            <a:off x="-896450" y="0"/>
            <a:ext cx="11878200" cy="6506700"/>
          </a:xfrm>
          <a:prstGeom prst="rect">
            <a:avLst/>
          </a:prstGeom>
          <a:noFill/>
          <a:ln>
            <a:noFill/>
          </a:ln>
        </p:spPr>
        <p:txBody>
          <a:bodyPr anchorCtr="0" anchor="t" bIns="91425" lIns="91425" spcFirstLastPara="1" rIns="91425" wrap="square" tIns="91425">
            <a:spAutoFit/>
          </a:bodyPr>
          <a:lstStyle/>
          <a:p>
            <a:pPr indent="0" lvl="0" marL="1828800" rtl="0" algn="l">
              <a:lnSpc>
                <a:spcPct val="107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t>
            </a:r>
            <a:r>
              <a:rPr b="1" lang="en-US" sz="2400" u="sng">
                <a:solidFill>
                  <a:srgbClr val="0C0C0C"/>
                </a:solidFill>
                <a:latin typeface="Calibri"/>
                <a:ea typeface="Calibri"/>
                <a:cs typeface="Calibri"/>
                <a:sym typeface="Calibri"/>
              </a:rPr>
              <a:t>b. Phase-2. </a:t>
            </a: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1) </a:t>
            </a:r>
            <a:r>
              <a:rPr lang="en-US" sz="2400" u="sng">
                <a:solidFill>
                  <a:srgbClr val="0C0C0C"/>
                </a:solidFill>
                <a:latin typeface="Calibri"/>
                <a:ea typeface="Calibri"/>
                <a:cs typeface="Calibri"/>
                <a:sym typeface="Calibri"/>
              </a:rPr>
              <a:t>Cost Breakdown.</a:t>
            </a: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4572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a) </a:t>
            </a:r>
            <a:r>
              <a:rPr lang="en-US" sz="2400" u="sng">
                <a:solidFill>
                  <a:srgbClr val="0C0C0C"/>
                </a:solidFill>
                <a:latin typeface="Calibri"/>
                <a:ea typeface="Calibri"/>
                <a:cs typeface="Calibri"/>
                <a:sym typeface="Calibri"/>
              </a:rPr>
              <a:t>Drone.</a:t>
            </a: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18288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i)    1 * DJI MATRICE 300 RTK DRONE</a:t>
            </a:r>
            <a:endParaRPr sz="2400">
              <a:solidFill>
                <a:srgbClr val="0C0C0C"/>
              </a:solidFill>
              <a:latin typeface="Calibri"/>
              <a:ea typeface="Calibri"/>
              <a:cs typeface="Calibri"/>
              <a:sym typeface="Calibri"/>
            </a:endParaRPr>
          </a:p>
          <a:p>
            <a:pPr indent="0" lvl="0" marL="18288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(1,164,500 BDT).</a:t>
            </a:r>
            <a:endParaRPr sz="2400">
              <a:solidFill>
                <a:srgbClr val="0C0C0C"/>
              </a:solidFill>
              <a:latin typeface="Calibri"/>
              <a:ea typeface="Calibri"/>
              <a:cs typeface="Calibri"/>
              <a:sym typeface="Calibri"/>
            </a:endParaRPr>
          </a:p>
          <a:p>
            <a:pPr indent="0" lvl="0" marL="4572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Or</a:t>
            </a:r>
            <a:endParaRPr sz="2400">
              <a:solidFill>
                <a:srgbClr val="0C0C0C"/>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ii)   1 * DJI MAVIC 2 ENTERPRISE ADVANCED (590,039 BDT).</a:t>
            </a:r>
            <a:endParaRPr sz="2400">
              <a:solidFill>
                <a:srgbClr val="0C0C0C"/>
              </a:solidFill>
              <a:latin typeface="Calibri"/>
              <a:ea typeface="Calibri"/>
              <a:cs typeface="Calibri"/>
              <a:sym typeface="Calibri"/>
            </a:endParaRPr>
          </a:p>
          <a:p>
            <a:pPr indent="0" lvl="0" marL="1828800" rtl="0" algn="just">
              <a:lnSpc>
                <a:spcPct val="107000"/>
              </a:lnSpc>
              <a:spcBef>
                <a:spcPts val="800"/>
              </a:spcBef>
              <a:spcAft>
                <a:spcPts val="0"/>
              </a:spcAft>
              <a:buNone/>
            </a:pPr>
            <a:r>
              <a:t/>
            </a:r>
            <a:endParaRPr sz="2400">
              <a:solidFill>
                <a:srgbClr val="0C0C0C"/>
              </a:solidFill>
              <a:latin typeface="Calibri"/>
              <a:ea typeface="Calibri"/>
              <a:cs typeface="Calibri"/>
              <a:sym typeface="Calibri"/>
            </a:endParaRPr>
          </a:p>
          <a:p>
            <a:pPr indent="0" lvl="0" marL="1828800" rtl="0" algn="just">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Both the drones exceed our budget limitation. However, considering hardware limitation </a:t>
            </a:r>
            <a:r>
              <a:rPr b="1" lang="en-US" sz="2400">
                <a:solidFill>
                  <a:srgbClr val="0C0C0C"/>
                </a:solidFill>
                <a:latin typeface="Calibri"/>
                <a:ea typeface="Calibri"/>
                <a:cs typeface="Calibri"/>
                <a:sym typeface="Calibri"/>
              </a:rPr>
              <a:t>DJI MATRICE 300 RTK </a:t>
            </a:r>
            <a:r>
              <a:rPr lang="en-US" sz="2400">
                <a:solidFill>
                  <a:srgbClr val="0C0C0C"/>
                </a:solidFill>
                <a:latin typeface="Calibri"/>
                <a:ea typeface="Calibri"/>
                <a:cs typeface="Calibri"/>
                <a:sym typeface="Calibri"/>
              </a:rPr>
              <a:t>is preferable.</a:t>
            </a:r>
            <a:endParaRPr sz="2400">
              <a:solidFill>
                <a:srgbClr val="0C0C0C"/>
              </a:solidFill>
              <a:latin typeface="Calibri"/>
              <a:ea typeface="Calibri"/>
              <a:cs typeface="Calibri"/>
              <a:sym typeface="Calibri"/>
            </a:endParaRPr>
          </a:p>
          <a:p>
            <a:pPr indent="0" lvl="0" marL="1828800" rtl="0" algn="just">
              <a:lnSpc>
                <a:spcPct val="107000"/>
              </a:lnSpc>
              <a:spcBef>
                <a:spcPts val="800"/>
              </a:spcBef>
              <a:spcAft>
                <a:spcPts val="0"/>
              </a:spcAft>
              <a:buClr>
                <a:schemeClr val="dk1"/>
              </a:buClr>
              <a:buSzPts val="1100"/>
              <a:buFont typeface="Arial"/>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914400" rtl="0" algn="l">
              <a:lnSpc>
                <a:spcPct val="107000"/>
              </a:lnSpc>
              <a:spcBef>
                <a:spcPts val="800"/>
              </a:spcBef>
              <a:spcAft>
                <a:spcPts val="0"/>
              </a:spcAft>
              <a:buClr>
                <a:schemeClr val="dk1"/>
              </a:buClr>
              <a:buSzPts val="1100"/>
              <a:buFont typeface="Arial"/>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80" name="Shape 680"/>
        <p:cNvGrpSpPr/>
        <p:nvPr/>
      </p:nvGrpSpPr>
      <p:grpSpPr>
        <a:xfrm>
          <a:off x="0" y="0"/>
          <a:ext cx="0" cy="0"/>
          <a:chOff x="0" y="0"/>
          <a:chExt cx="0" cy="0"/>
        </a:xfrm>
      </p:grpSpPr>
      <p:sp>
        <p:nvSpPr>
          <p:cNvPr id="681" name="Google Shape;681;p54"/>
          <p:cNvSpPr txBox="1"/>
          <p:nvPr/>
        </p:nvSpPr>
        <p:spPr>
          <a:xfrm>
            <a:off x="1449275" y="926350"/>
            <a:ext cx="8606100" cy="3936600"/>
          </a:xfrm>
          <a:prstGeom prst="rect">
            <a:avLst/>
          </a:prstGeom>
          <a:noFill/>
          <a:ln>
            <a:noFill/>
          </a:ln>
        </p:spPr>
        <p:txBody>
          <a:bodyPr anchorCtr="0" anchor="t" bIns="91425" lIns="91425" spcFirstLastPara="1" rIns="91425" wrap="square" tIns="91425">
            <a:spAutoFit/>
          </a:bodyPr>
          <a:lstStyle/>
          <a:p>
            <a:pPr indent="0" lvl="0" marL="914400" rtl="0" algn="l">
              <a:lnSpc>
                <a:spcPct val="107000"/>
              </a:lnSpc>
              <a:spcBef>
                <a:spcPts val="0"/>
              </a:spcBef>
              <a:spcAft>
                <a:spcPts val="0"/>
              </a:spcAft>
              <a:buClr>
                <a:schemeClr val="dk1"/>
              </a:buClr>
              <a:buSzPts val="1100"/>
              <a:buFont typeface="Arial"/>
              <a:buNone/>
            </a:pPr>
            <a:r>
              <a:rPr lang="en-US" sz="2400">
                <a:solidFill>
                  <a:srgbClr val="0C0C0C"/>
                </a:solidFill>
                <a:latin typeface="Calibri"/>
                <a:ea typeface="Calibri"/>
                <a:cs typeface="Calibri"/>
                <a:sym typeface="Calibri"/>
              </a:rPr>
              <a:t>b) </a:t>
            </a:r>
            <a:r>
              <a:rPr lang="en-US" sz="2400" u="sng">
                <a:solidFill>
                  <a:srgbClr val="0C0C0C"/>
                </a:solidFill>
                <a:latin typeface="Calibri"/>
                <a:ea typeface="Calibri"/>
                <a:cs typeface="Calibri"/>
                <a:sym typeface="Calibri"/>
              </a:rPr>
              <a:t>Thermal Camera:</a:t>
            </a: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9144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1 * DJI ZENMUSE XT (299,295 BDT)</a:t>
            </a:r>
            <a:endParaRPr sz="2400">
              <a:solidFill>
                <a:srgbClr val="0C0C0C"/>
              </a:solidFill>
              <a:latin typeface="Calibri"/>
              <a:ea typeface="Calibri"/>
              <a:cs typeface="Calibri"/>
              <a:sym typeface="Calibri"/>
            </a:endParaRPr>
          </a:p>
          <a:p>
            <a:pPr indent="0" lvl="0" marL="9144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0" lvl="0" marL="9144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c) </a:t>
            </a:r>
            <a:r>
              <a:rPr lang="en-US" sz="2400" u="sng">
                <a:solidFill>
                  <a:srgbClr val="0C0C0C"/>
                </a:solidFill>
                <a:latin typeface="Calibri"/>
                <a:ea typeface="Calibri"/>
                <a:cs typeface="Calibri"/>
                <a:sym typeface="Calibri"/>
              </a:rPr>
              <a:t>Servers/ Terminals:</a:t>
            </a:r>
            <a:r>
              <a:rPr lang="en-US" sz="2400">
                <a:solidFill>
                  <a:srgbClr val="0C0C0C"/>
                </a:solidFill>
                <a:latin typeface="Calibri"/>
                <a:ea typeface="Calibri"/>
                <a:cs typeface="Calibri"/>
                <a:sym typeface="Calibri"/>
              </a:rPr>
              <a:t>     Approximately</a:t>
            </a:r>
            <a:endParaRPr sz="2400">
              <a:solidFill>
                <a:srgbClr val="0C0C0C"/>
              </a:solidFill>
              <a:latin typeface="Calibri"/>
              <a:ea typeface="Calibri"/>
              <a:cs typeface="Calibri"/>
              <a:sym typeface="Calibri"/>
            </a:endParaRPr>
          </a:p>
          <a:p>
            <a:pPr indent="457200" lvl="0" marL="9144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(200,000 BDT).</a:t>
            </a:r>
            <a:endParaRPr sz="2400">
              <a:solidFill>
                <a:srgbClr val="0C0C0C"/>
              </a:solidFill>
              <a:latin typeface="Calibri"/>
              <a:ea typeface="Calibri"/>
              <a:cs typeface="Calibri"/>
              <a:sym typeface="Calibri"/>
            </a:endParaRPr>
          </a:p>
          <a:p>
            <a:pPr indent="457200" lvl="0" marL="914400" rtl="0" algn="l">
              <a:lnSpc>
                <a:spcPct val="107000"/>
              </a:lnSpc>
              <a:spcBef>
                <a:spcPts val="800"/>
              </a:spcBef>
              <a:spcAft>
                <a:spcPts val="0"/>
              </a:spcAft>
              <a:buClr>
                <a:schemeClr val="dk1"/>
              </a:buClr>
              <a:buSzPts val="1100"/>
              <a:buFont typeface="Arial"/>
              <a:buNone/>
            </a:pPr>
            <a:r>
              <a:rPr lang="en-US" sz="2400">
                <a:solidFill>
                  <a:srgbClr val="0C0C0C"/>
                </a:solidFill>
                <a:latin typeface="Calibri"/>
                <a:ea typeface="Calibri"/>
                <a:cs typeface="Calibri"/>
                <a:sym typeface="Calibri"/>
              </a:rPr>
              <a:t> </a:t>
            </a:r>
            <a:endParaRPr sz="2400">
              <a:solidFill>
                <a:srgbClr val="0C0C0C"/>
              </a:solidFill>
              <a:latin typeface="Calibri"/>
              <a:ea typeface="Calibri"/>
              <a:cs typeface="Calibri"/>
              <a:sym typeface="Calibri"/>
            </a:endParaRPr>
          </a:p>
          <a:p>
            <a:pPr indent="-457200" lvl="0" marL="1828800" rtl="0" algn="just">
              <a:lnSpc>
                <a:spcPct val="107000"/>
              </a:lnSpc>
              <a:spcBef>
                <a:spcPts val="800"/>
              </a:spcBef>
              <a:spcAft>
                <a:spcPts val="800"/>
              </a:spcAft>
              <a:buClr>
                <a:schemeClr val="dk1"/>
              </a:buClr>
              <a:buSzPts val="1100"/>
              <a:buFont typeface="Arial"/>
              <a:buNone/>
            </a:pPr>
            <a:r>
              <a:rPr lang="en-US" sz="2400">
                <a:solidFill>
                  <a:srgbClr val="0C0C0C"/>
                </a:solidFill>
                <a:latin typeface="Calibri"/>
                <a:ea typeface="Calibri"/>
                <a:cs typeface="Calibri"/>
                <a:sym typeface="Calibri"/>
              </a:rPr>
              <a:t>d) </a:t>
            </a:r>
            <a:r>
              <a:rPr lang="en-US" sz="2400" u="sng">
                <a:solidFill>
                  <a:srgbClr val="0C0C0C"/>
                </a:solidFill>
                <a:latin typeface="Calibri"/>
                <a:ea typeface="Calibri"/>
                <a:cs typeface="Calibri"/>
                <a:sym typeface="Calibri"/>
              </a:rPr>
              <a:t>Total Cost:</a:t>
            </a:r>
            <a:r>
              <a:rPr lang="en-US" sz="2400">
                <a:solidFill>
                  <a:srgbClr val="0C0C0C"/>
                </a:solidFill>
                <a:latin typeface="Calibri"/>
                <a:ea typeface="Calibri"/>
                <a:cs typeface="Calibri"/>
                <a:sym typeface="Calibri"/>
              </a:rPr>
              <a:t>      1,663,795 BDT Approximately &gt; 500,000 BDT.</a:t>
            </a:r>
            <a:endParaRPr sz="2400">
              <a:solidFill>
                <a:srgbClr val="0C0C0C"/>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86" name="Shape 686"/>
        <p:cNvGrpSpPr/>
        <p:nvPr/>
      </p:nvGrpSpPr>
      <p:grpSpPr>
        <a:xfrm>
          <a:off x="0" y="0"/>
          <a:ext cx="0" cy="0"/>
          <a:chOff x="0" y="0"/>
          <a:chExt cx="0" cy="0"/>
        </a:xfrm>
      </p:grpSpPr>
      <p:sp>
        <p:nvSpPr>
          <p:cNvPr id="687" name="Google Shape;687;p55"/>
          <p:cNvSpPr txBox="1"/>
          <p:nvPr/>
        </p:nvSpPr>
        <p:spPr>
          <a:xfrm>
            <a:off x="874050" y="2447350"/>
            <a:ext cx="10757700" cy="3806100"/>
          </a:xfrm>
          <a:prstGeom prst="rect">
            <a:avLst/>
          </a:prstGeom>
          <a:noFill/>
          <a:ln>
            <a:noFill/>
          </a:ln>
        </p:spPr>
        <p:txBody>
          <a:bodyPr anchorCtr="0" anchor="t" bIns="91425" lIns="91425" spcFirstLastPara="1" rIns="91425" wrap="square" tIns="91425">
            <a:spAutoFit/>
          </a:bodyPr>
          <a:lstStyle/>
          <a:p>
            <a:pPr indent="0" lvl="0" marL="0" rtl="0" algn="just">
              <a:lnSpc>
                <a:spcPct val="107000"/>
              </a:lnSpc>
              <a:spcBef>
                <a:spcPts val="0"/>
              </a:spcBef>
              <a:spcAft>
                <a:spcPts val="0"/>
              </a:spcAft>
              <a:buNone/>
            </a:pPr>
            <a:r>
              <a:rPr lang="en-US" sz="3600">
                <a:latin typeface="Calibri"/>
                <a:ea typeface="Calibri"/>
                <a:cs typeface="Calibri"/>
                <a:sym typeface="Calibri"/>
              </a:rPr>
              <a:t>To afford a UAV Based artillery fire guidance system which fulfills our requirements our budget is the biggest limitation. Therefore, either we need to increase the budget or we need to strip off the quality of the system to fit in the budget which is undesirable.</a:t>
            </a:r>
            <a:endParaRPr sz="3600">
              <a:latin typeface="Calibri"/>
              <a:ea typeface="Calibri"/>
              <a:cs typeface="Calibri"/>
              <a:sym typeface="Calibri"/>
            </a:endParaRPr>
          </a:p>
          <a:p>
            <a:pPr indent="-457200" lvl="0" marL="1828800" rtl="0" algn="just">
              <a:lnSpc>
                <a:spcPct val="107000"/>
              </a:lnSpc>
              <a:spcBef>
                <a:spcPts val="800"/>
              </a:spcBef>
              <a:spcAft>
                <a:spcPts val="800"/>
              </a:spcAft>
              <a:buNone/>
            </a:pPr>
            <a:r>
              <a:t/>
            </a:r>
            <a:endParaRPr sz="3600">
              <a:solidFill>
                <a:srgbClr val="0C0C0C"/>
              </a:solidFill>
              <a:latin typeface="Calibri"/>
              <a:ea typeface="Calibri"/>
              <a:cs typeface="Calibri"/>
              <a:sym typeface="Calibri"/>
            </a:endParaRPr>
          </a:p>
        </p:txBody>
      </p:sp>
      <p:sp>
        <p:nvSpPr>
          <p:cNvPr id="688" name="Google Shape;688;p55"/>
          <p:cNvSpPr txBox="1"/>
          <p:nvPr/>
        </p:nvSpPr>
        <p:spPr>
          <a:xfrm>
            <a:off x="4377750" y="1610650"/>
            <a:ext cx="37503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3000" u="sng">
                <a:latin typeface="Nunito"/>
                <a:ea typeface="Nunito"/>
                <a:cs typeface="Nunito"/>
                <a:sym typeface="Nunito"/>
              </a:rPr>
              <a:t>CONCLUSION</a:t>
            </a:r>
            <a:endParaRPr b="1" sz="3000" u="sng">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15" name="Shape 315"/>
        <p:cNvGrpSpPr/>
        <p:nvPr/>
      </p:nvGrpSpPr>
      <p:grpSpPr>
        <a:xfrm>
          <a:off x="0" y="0"/>
          <a:ext cx="0" cy="0"/>
          <a:chOff x="0" y="0"/>
          <a:chExt cx="0" cy="0"/>
        </a:xfrm>
      </p:grpSpPr>
      <p:sp>
        <p:nvSpPr>
          <p:cNvPr id="316" name="Google Shape;316;p21"/>
          <p:cNvSpPr txBox="1"/>
          <p:nvPr>
            <p:ph idx="4294967295"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700"/>
              <a:buFont typeface="Garamond"/>
              <a:buNone/>
            </a:pPr>
            <a:r>
              <a:rPr lang="en-US" sz="3700" u="sng"/>
              <a:t>PRESENT SYSTEM &amp;</a:t>
            </a:r>
            <a:br>
              <a:rPr lang="en-US" sz="3700" u="sng"/>
            </a:br>
            <a:r>
              <a:rPr lang="en-US" sz="3700" u="sng"/>
              <a:t> WORKING PRINCIPLE</a:t>
            </a:r>
            <a:endParaRPr/>
          </a:p>
        </p:txBody>
      </p:sp>
      <p:sp>
        <p:nvSpPr>
          <p:cNvPr id="317" name="Google Shape;317;p21"/>
          <p:cNvSpPr txBox="1"/>
          <p:nvPr>
            <p:ph idx="4294967295" type="body"/>
          </p:nvPr>
        </p:nvSpPr>
        <p:spPr>
          <a:xfrm>
            <a:off x="1295401" y="2556931"/>
            <a:ext cx="9601196" cy="348463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When a shell is fired an observer who is positioned near to the target area tries to identify the impact points and sends feedback.</a:t>
            </a:r>
            <a:endParaRPr/>
          </a:p>
          <a:p>
            <a:pPr indent="-285750" lvl="0" marL="285750" rtl="0" algn="l">
              <a:spcBef>
                <a:spcPts val="1080"/>
              </a:spcBef>
              <a:spcAft>
                <a:spcPts val="0"/>
              </a:spcAft>
              <a:buSzPts val="2760"/>
              <a:buChar char="●"/>
            </a:pPr>
            <a:r>
              <a:rPr lang="en-US"/>
              <a:t>In observer’s feedback the approximate position of the hit is mentioned and if it is a blind shell the probable location of the shell is referenced for disposing by Engineer’s support.</a:t>
            </a:r>
            <a:endParaRPr/>
          </a:p>
          <a:p>
            <a:pPr indent="-285750" lvl="0" marL="285750" rtl="0" algn="l">
              <a:spcBef>
                <a:spcPts val="1080"/>
              </a:spcBef>
              <a:spcAft>
                <a:spcPts val="0"/>
              </a:spcAft>
              <a:buSzPts val="2760"/>
              <a:buChar char="●"/>
            </a:pPr>
            <a:r>
              <a:rPr lang="en-US"/>
              <a:t>According to the feedback, necessary adjustments are done to bring accurate fire on the target area.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2"/>
          <p:cNvPicPr preferRelativeResize="0"/>
          <p:nvPr/>
        </p:nvPicPr>
        <p:blipFill rotWithShape="1">
          <a:blip r:embed="rId3">
            <a:alphaModFix/>
          </a:blip>
          <a:srcRect b="0" l="0" r="0" t="0"/>
          <a:stretch/>
        </p:blipFill>
        <p:spPr>
          <a:xfrm>
            <a:off x="0" y="4627387"/>
            <a:ext cx="2908092" cy="2201132"/>
          </a:xfrm>
          <a:prstGeom prst="rect">
            <a:avLst/>
          </a:prstGeom>
          <a:noFill/>
          <a:ln>
            <a:noFill/>
          </a:ln>
        </p:spPr>
      </p:pic>
      <p:pic>
        <p:nvPicPr>
          <p:cNvPr id="323" name="Google Shape;323;p22"/>
          <p:cNvPicPr preferRelativeResize="0"/>
          <p:nvPr/>
        </p:nvPicPr>
        <p:blipFill rotWithShape="1">
          <a:blip r:embed="rId4">
            <a:alphaModFix/>
          </a:blip>
          <a:srcRect b="0" l="0" r="0" t="0"/>
          <a:stretch/>
        </p:blipFill>
        <p:spPr>
          <a:xfrm rot="-1555350">
            <a:off x="2888213" y="4067188"/>
            <a:ext cx="1060674" cy="655954"/>
          </a:xfrm>
          <a:prstGeom prst="rect">
            <a:avLst/>
          </a:prstGeom>
          <a:noFill/>
          <a:ln>
            <a:noFill/>
          </a:ln>
        </p:spPr>
      </p:pic>
      <p:sp>
        <p:nvSpPr>
          <p:cNvPr id="324" name="Google Shape;324;p22"/>
          <p:cNvSpPr/>
          <p:nvPr/>
        </p:nvSpPr>
        <p:spPr>
          <a:xfrm>
            <a:off x="9909745" y="5426439"/>
            <a:ext cx="2282400" cy="1319100"/>
          </a:xfrm>
          <a:prstGeom prst="ellipse">
            <a:avLst/>
          </a:prstGeom>
          <a:solidFill>
            <a:srgbClr val="C0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chemeClr val="lt1"/>
              </a:solidFill>
              <a:latin typeface="Calibri"/>
              <a:ea typeface="Calibri"/>
              <a:cs typeface="Calibri"/>
              <a:sym typeface="Calibri"/>
            </a:endParaRPr>
          </a:p>
        </p:txBody>
      </p:sp>
      <p:sp>
        <p:nvSpPr>
          <p:cNvPr id="325" name="Google Shape;325;p22"/>
          <p:cNvSpPr/>
          <p:nvPr/>
        </p:nvSpPr>
        <p:spPr>
          <a:xfrm>
            <a:off x="10458392" y="5651955"/>
            <a:ext cx="619500" cy="853200"/>
          </a:xfrm>
          <a:prstGeom prst="upArrowCallout">
            <a:avLst>
              <a:gd fmla="val 25000" name="adj1"/>
              <a:gd fmla="val 25000" name="adj2"/>
              <a:gd fmla="val 25000" name="adj3"/>
              <a:gd fmla="val 64977" name="adj4"/>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chemeClr val="lt1"/>
              </a:solidFill>
              <a:latin typeface="Calibri"/>
              <a:ea typeface="Calibri"/>
              <a:cs typeface="Calibri"/>
              <a:sym typeface="Calibri"/>
            </a:endParaRPr>
          </a:p>
        </p:txBody>
      </p:sp>
      <p:pic>
        <p:nvPicPr>
          <p:cNvPr id="326" name="Google Shape;326;p22"/>
          <p:cNvPicPr preferRelativeResize="0"/>
          <p:nvPr/>
        </p:nvPicPr>
        <p:blipFill rotWithShape="1">
          <a:blip r:embed="rId5">
            <a:alphaModFix/>
          </a:blip>
          <a:srcRect b="0" l="0" r="0" t="0"/>
          <a:stretch/>
        </p:blipFill>
        <p:spPr>
          <a:xfrm rot="-1247149">
            <a:off x="3984561" y="3523492"/>
            <a:ext cx="1019885" cy="674147"/>
          </a:xfrm>
          <a:prstGeom prst="rect">
            <a:avLst/>
          </a:prstGeom>
          <a:noFill/>
          <a:ln>
            <a:noFill/>
          </a:ln>
        </p:spPr>
      </p:pic>
      <p:pic>
        <p:nvPicPr>
          <p:cNvPr id="327" name="Google Shape;327;p22"/>
          <p:cNvPicPr preferRelativeResize="0"/>
          <p:nvPr/>
        </p:nvPicPr>
        <p:blipFill rotWithShape="1">
          <a:blip r:embed="rId5">
            <a:alphaModFix/>
          </a:blip>
          <a:srcRect b="0" l="0" r="0" t="0"/>
          <a:stretch/>
        </p:blipFill>
        <p:spPr>
          <a:xfrm rot="-689906">
            <a:off x="5305444" y="3036487"/>
            <a:ext cx="1060674" cy="655954"/>
          </a:xfrm>
          <a:prstGeom prst="rect">
            <a:avLst/>
          </a:prstGeom>
          <a:noFill/>
          <a:ln>
            <a:noFill/>
          </a:ln>
        </p:spPr>
      </p:pic>
      <p:pic>
        <p:nvPicPr>
          <p:cNvPr id="328" name="Google Shape;328;p22"/>
          <p:cNvPicPr preferRelativeResize="0"/>
          <p:nvPr/>
        </p:nvPicPr>
        <p:blipFill rotWithShape="1">
          <a:blip r:embed="rId5">
            <a:alphaModFix/>
          </a:blip>
          <a:srcRect b="0" l="0" r="0" t="0"/>
          <a:stretch/>
        </p:blipFill>
        <p:spPr>
          <a:xfrm rot="193301">
            <a:off x="6598279" y="2912298"/>
            <a:ext cx="1060674" cy="655954"/>
          </a:xfrm>
          <a:prstGeom prst="rect">
            <a:avLst/>
          </a:prstGeom>
          <a:noFill/>
          <a:ln>
            <a:noFill/>
          </a:ln>
        </p:spPr>
      </p:pic>
      <p:pic>
        <p:nvPicPr>
          <p:cNvPr id="329" name="Google Shape;329;p22"/>
          <p:cNvPicPr preferRelativeResize="0"/>
          <p:nvPr/>
        </p:nvPicPr>
        <p:blipFill rotWithShape="1">
          <a:blip r:embed="rId5">
            <a:alphaModFix/>
          </a:blip>
          <a:srcRect b="0" l="0" r="0" t="0"/>
          <a:stretch/>
        </p:blipFill>
        <p:spPr>
          <a:xfrm rot="1617044">
            <a:off x="7903269" y="3283728"/>
            <a:ext cx="1060674" cy="655954"/>
          </a:xfrm>
          <a:prstGeom prst="rect">
            <a:avLst/>
          </a:prstGeom>
          <a:noFill/>
          <a:ln>
            <a:noFill/>
          </a:ln>
        </p:spPr>
      </p:pic>
      <p:pic>
        <p:nvPicPr>
          <p:cNvPr id="330" name="Google Shape;330;p22"/>
          <p:cNvPicPr preferRelativeResize="0"/>
          <p:nvPr/>
        </p:nvPicPr>
        <p:blipFill rotWithShape="1">
          <a:blip r:embed="rId5">
            <a:alphaModFix/>
          </a:blip>
          <a:srcRect b="0" l="0" r="0" t="0"/>
          <a:stretch/>
        </p:blipFill>
        <p:spPr>
          <a:xfrm rot="2215210">
            <a:off x="8904819" y="3915585"/>
            <a:ext cx="977974" cy="655954"/>
          </a:xfrm>
          <a:prstGeom prst="rect">
            <a:avLst/>
          </a:prstGeom>
          <a:noFill/>
          <a:ln>
            <a:noFill/>
          </a:ln>
        </p:spPr>
      </p:pic>
      <p:pic>
        <p:nvPicPr>
          <p:cNvPr id="331" name="Google Shape;331;p22"/>
          <p:cNvPicPr preferRelativeResize="0"/>
          <p:nvPr/>
        </p:nvPicPr>
        <p:blipFill rotWithShape="1">
          <a:blip r:embed="rId5">
            <a:alphaModFix/>
          </a:blip>
          <a:srcRect b="0" l="0" r="0" t="0"/>
          <a:stretch/>
        </p:blipFill>
        <p:spPr>
          <a:xfrm rot="2503211">
            <a:off x="9780386" y="4606559"/>
            <a:ext cx="885263" cy="655954"/>
          </a:xfrm>
          <a:prstGeom prst="rect">
            <a:avLst/>
          </a:prstGeom>
          <a:noFill/>
          <a:ln>
            <a:noFill/>
          </a:ln>
        </p:spPr>
      </p:pic>
      <p:sp>
        <p:nvSpPr>
          <p:cNvPr id="332" name="Google Shape;332;p22"/>
          <p:cNvSpPr txBox="1"/>
          <p:nvPr/>
        </p:nvSpPr>
        <p:spPr>
          <a:xfrm>
            <a:off x="11137459" y="5833618"/>
            <a:ext cx="12900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900" u="none" cap="none" strike="noStrike">
                <a:solidFill>
                  <a:schemeClr val="dk1"/>
                </a:solidFill>
                <a:latin typeface="Calibri"/>
                <a:ea typeface="Calibri"/>
                <a:cs typeface="Calibri"/>
                <a:sym typeface="Calibri"/>
              </a:rPr>
              <a:t>TARGET OBJECT</a:t>
            </a:r>
            <a:endParaRPr sz="1500"/>
          </a:p>
        </p:txBody>
      </p:sp>
      <p:sp>
        <p:nvSpPr>
          <p:cNvPr id="333" name="Google Shape;333;p22"/>
          <p:cNvSpPr txBox="1"/>
          <p:nvPr/>
        </p:nvSpPr>
        <p:spPr>
          <a:xfrm>
            <a:off x="3091091" y="6004207"/>
            <a:ext cx="65832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Calibri"/>
                <a:ea typeface="Calibri"/>
                <a:cs typeface="Calibri"/>
                <a:sym typeface="Calibri"/>
              </a:rPr>
              <a:t>                                                   DISTANCE</a:t>
            </a:r>
            <a:endParaRPr sz="1500"/>
          </a:p>
        </p:txBody>
      </p:sp>
      <p:sp>
        <p:nvSpPr>
          <p:cNvPr id="334" name="Google Shape;334;p22"/>
          <p:cNvSpPr/>
          <p:nvPr/>
        </p:nvSpPr>
        <p:spPr>
          <a:xfrm>
            <a:off x="6891250" y="5913510"/>
            <a:ext cx="2783100" cy="550800"/>
          </a:xfrm>
          <a:prstGeom prst="righ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Calibri"/>
              <a:ea typeface="Calibri"/>
              <a:cs typeface="Calibri"/>
              <a:sym typeface="Calibri"/>
            </a:endParaRPr>
          </a:p>
        </p:txBody>
      </p:sp>
      <p:sp>
        <p:nvSpPr>
          <p:cNvPr id="335" name="Google Shape;335;p22"/>
          <p:cNvSpPr/>
          <p:nvPr/>
        </p:nvSpPr>
        <p:spPr>
          <a:xfrm>
            <a:off x="3143468" y="5883299"/>
            <a:ext cx="2579700" cy="611100"/>
          </a:xfrm>
          <a:prstGeom prst="lef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Calibri"/>
              <a:ea typeface="Calibri"/>
              <a:cs typeface="Calibri"/>
              <a:sym typeface="Calibri"/>
            </a:endParaRPr>
          </a:p>
        </p:txBody>
      </p:sp>
      <p:sp>
        <p:nvSpPr>
          <p:cNvPr id="336" name="Google Shape;336;p22"/>
          <p:cNvSpPr txBox="1"/>
          <p:nvPr/>
        </p:nvSpPr>
        <p:spPr>
          <a:xfrm>
            <a:off x="5632433" y="6324917"/>
            <a:ext cx="22824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Calibri"/>
                <a:ea typeface="Calibri"/>
                <a:cs typeface="Calibri"/>
                <a:sym typeface="Calibri"/>
              </a:rPr>
              <a:t>16/35/50 KM</a:t>
            </a:r>
            <a:endParaRPr sz="1500"/>
          </a:p>
        </p:txBody>
      </p:sp>
      <p:pic>
        <p:nvPicPr>
          <p:cNvPr id="337" name="Google Shape;337;p22"/>
          <p:cNvPicPr preferRelativeResize="0"/>
          <p:nvPr/>
        </p:nvPicPr>
        <p:blipFill rotWithShape="1">
          <a:blip r:embed="rId6">
            <a:alphaModFix/>
          </a:blip>
          <a:srcRect b="0" l="0" r="0" t="0"/>
          <a:stretch/>
        </p:blipFill>
        <p:spPr>
          <a:xfrm>
            <a:off x="10438194" y="5797423"/>
            <a:ext cx="731670" cy="718720"/>
          </a:xfrm>
          <a:prstGeom prst="rect">
            <a:avLst/>
          </a:prstGeom>
          <a:noFill/>
          <a:ln>
            <a:noFill/>
          </a:ln>
        </p:spPr>
      </p:pic>
      <p:sp>
        <p:nvSpPr>
          <p:cNvPr id="338" name="Google Shape;338;p22"/>
          <p:cNvSpPr txBox="1"/>
          <p:nvPr/>
        </p:nvSpPr>
        <p:spPr>
          <a:xfrm>
            <a:off x="11634167" y="5104167"/>
            <a:ext cx="5783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sz="1900">
              <a:latin typeface="Proxima Nova"/>
              <a:ea typeface="Proxima Nova"/>
              <a:cs typeface="Proxima Nova"/>
              <a:sym typeface="Proxima Nova"/>
            </a:endParaRPr>
          </a:p>
        </p:txBody>
      </p:sp>
      <p:sp>
        <p:nvSpPr>
          <p:cNvPr id="339" name="Google Shape;339;p22"/>
          <p:cNvSpPr txBox="1"/>
          <p:nvPr/>
        </p:nvSpPr>
        <p:spPr>
          <a:xfrm>
            <a:off x="10519633" y="5016033"/>
            <a:ext cx="57837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1100">
                <a:latin typeface="Proxima Nova"/>
                <a:ea typeface="Proxima Nova"/>
                <a:cs typeface="Proxima Nova"/>
                <a:sym typeface="Proxima Nova"/>
              </a:rPr>
              <a:t>RADIUS 300-400 m</a:t>
            </a:r>
            <a:endParaRPr b="1" sz="1100">
              <a:latin typeface="Proxima Nova"/>
              <a:ea typeface="Proxima Nova"/>
              <a:cs typeface="Proxima Nova"/>
              <a:sym typeface="Proxima Nova"/>
            </a:endParaRPr>
          </a:p>
        </p:txBody>
      </p:sp>
      <p:sp>
        <p:nvSpPr>
          <p:cNvPr id="340" name="Google Shape;340;p22"/>
          <p:cNvSpPr/>
          <p:nvPr/>
        </p:nvSpPr>
        <p:spPr>
          <a:xfrm>
            <a:off x="10845800" y="4395175"/>
            <a:ext cx="619500" cy="5388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txBox="1"/>
          <p:nvPr/>
        </p:nvSpPr>
        <p:spPr>
          <a:xfrm>
            <a:off x="10623175" y="3956475"/>
            <a:ext cx="12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2" name="Google Shape;342;p22"/>
          <p:cNvSpPr txBox="1"/>
          <p:nvPr/>
        </p:nvSpPr>
        <p:spPr>
          <a:xfrm>
            <a:off x="10619275" y="4108875"/>
            <a:ext cx="124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C00000"/>
                </a:solidFill>
                <a:latin typeface="Nunito"/>
                <a:ea typeface="Nunito"/>
                <a:cs typeface="Nunito"/>
                <a:sym typeface="Nunito"/>
              </a:rPr>
              <a:t>OBSERVER</a:t>
            </a:r>
            <a:endParaRPr>
              <a:solidFill>
                <a:srgbClr val="C0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par>
                          <p:cTn fill="hold">
                            <p:stCondLst>
                              <p:cond delay="1000"/>
                            </p:stCondLst>
                            <p:childTnLst>
                              <p:par>
                                <p:cTn fill="hold" nodeType="afterEffect" presetClass="entr" presetID="10" presetSubtype="0">
                                  <p:stCondLst>
                                    <p:cond delay="100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par>
                          <p:cTn fill="hold">
                            <p:stCondLst>
                              <p:cond delay="1500"/>
                            </p:stCondLst>
                            <p:childTnLst>
                              <p:par>
                                <p:cTn fill="hold" nodeType="afterEffect" presetClass="entr" presetID="10" presetSubtype="0">
                                  <p:stCondLst>
                                    <p:cond delay="100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par>
                          <p:cTn fill="hold">
                            <p:stCondLst>
                              <p:cond delay="2500"/>
                            </p:stCondLst>
                            <p:childTnLst>
                              <p:par>
                                <p:cTn fill="hold" nodeType="afterEffect" presetClass="entr" presetID="10" presetSubtype="0">
                                  <p:stCondLst>
                                    <p:cond delay="100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par>
                          <p:cTn fill="hold">
                            <p:stCondLst>
                              <p:cond delay="3000"/>
                            </p:stCondLst>
                            <p:childTnLst>
                              <p:par>
                                <p:cTn fill="hold" nodeType="afterEffect" presetClass="entr" presetID="10" presetSubtype="0">
                                  <p:stCondLst>
                                    <p:cond delay="100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3500"/>
                            </p:stCondLst>
                            <p:childTnLst>
                              <p:par>
                                <p:cTn fill="hold" nodeType="afterEffect" presetClass="entr" presetID="10" presetSubtype="0">
                                  <p:stCondLst>
                                    <p:cond delay="100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par>
                          <p:cTn fill="hold">
                            <p:stCondLst>
                              <p:cond delay="4000"/>
                            </p:stCondLst>
                            <p:childTnLst>
                              <p:par>
                                <p:cTn fill="hold" nodeType="afterEffect" presetClass="entr" presetID="10" presetSubtype="0">
                                  <p:stCondLst>
                                    <p:cond delay="100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ppt_w</p:attrName>
                                        </p:attrNameLst>
                                      </p:cBhvr>
                                      <p:tavLst>
                                        <p:tav fmla="" tm="0">
                                          <p:val>
                                            <p:strVal val="0"/>
                                          </p:val>
                                        </p:tav>
                                        <p:tav fmla="" tm="100000">
                                          <p:val>
                                            <p:strVal val="#ppt_w"/>
                                          </p:val>
                                        </p:tav>
                                      </p:tavLst>
                                    </p:anim>
                                    <p:anim calcmode="lin" valueType="num">
                                      <p:cBhvr additive="base">
                                        <p:cTn dur="500"/>
                                        <p:tgtEl>
                                          <p:spTgt spid="3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46" name="Shape 346"/>
        <p:cNvGrpSpPr/>
        <p:nvPr/>
      </p:nvGrpSpPr>
      <p:grpSpPr>
        <a:xfrm>
          <a:off x="0" y="0"/>
          <a:ext cx="0" cy="0"/>
          <a:chOff x="0" y="0"/>
          <a:chExt cx="0" cy="0"/>
        </a:xfrm>
      </p:grpSpPr>
      <p:sp>
        <p:nvSpPr>
          <p:cNvPr id="347" name="Google Shape;347;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MERITS OF EXISTING SYSTEM</a:t>
            </a:r>
            <a:endParaRPr/>
          </a:p>
        </p:txBody>
      </p:sp>
      <p:sp>
        <p:nvSpPr>
          <p:cNvPr id="348" name="Google Shape;348;p2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t/>
            </a:r>
            <a:endParaRPr/>
          </a:p>
          <a:p>
            <a:pPr indent="-285750" lvl="0" marL="285750" rtl="0" algn="l">
              <a:spcBef>
                <a:spcPts val="1080"/>
              </a:spcBef>
              <a:spcAft>
                <a:spcPts val="0"/>
              </a:spcAft>
              <a:buSzPts val="2760"/>
              <a:buChar char="●"/>
            </a:pPr>
            <a:r>
              <a:rPr lang="en-US"/>
              <a:t>Easy to implement.</a:t>
            </a:r>
            <a:endParaRPr/>
          </a:p>
          <a:p>
            <a:pPr indent="-285750" lvl="0" marL="285750" rtl="0" algn="l">
              <a:spcBef>
                <a:spcPts val="1080"/>
              </a:spcBef>
              <a:spcAft>
                <a:spcPts val="0"/>
              </a:spcAft>
              <a:buSzPts val="2760"/>
              <a:buChar char="●"/>
            </a:pPr>
            <a:r>
              <a:rPr lang="en-US"/>
              <a:t>Correction and detection proceudre is simple.</a:t>
            </a:r>
            <a:endParaRPr/>
          </a:p>
          <a:p>
            <a:pPr indent="-285750" lvl="0" marL="285750" rtl="0" algn="l">
              <a:spcBef>
                <a:spcPts val="1080"/>
              </a:spcBef>
              <a:spcAft>
                <a:spcPts val="0"/>
              </a:spcAft>
              <a:buSzPts val="2760"/>
              <a:buChar char="●"/>
            </a:pPr>
            <a:r>
              <a:rPr lang="en-US"/>
              <a:t>Training people is comparatively easier.</a:t>
            </a:r>
            <a:endParaRPr/>
          </a:p>
          <a:p>
            <a:pPr indent="-285750" lvl="0" marL="285750" rtl="0" algn="l">
              <a:spcBef>
                <a:spcPts val="1080"/>
              </a:spcBef>
              <a:spcAft>
                <a:spcPts val="0"/>
              </a:spcAft>
              <a:buSzPts val="2760"/>
              <a:buChar char="●"/>
            </a:pPr>
            <a:r>
              <a:rPr lang="en-US"/>
              <a:t>No modern technology/equipment is used.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52" name="Shape 352"/>
        <p:cNvGrpSpPr/>
        <p:nvPr/>
      </p:nvGrpSpPr>
      <p:grpSpPr>
        <a:xfrm>
          <a:off x="0" y="0"/>
          <a:ext cx="0" cy="0"/>
          <a:chOff x="0" y="0"/>
          <a:chExt cx="0" cy="0"/>
        </a:xfrm>
      </p:grpSpPr>
      <p:sp>
        <p:nvSpPr>
          <p:cNvPr id="353" name="Google Shape;353;p2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u="sng"/>
              <a:t>DEMERITS OF </a:t>
            </a:r>
            <a:br>
              <a:rPr lang="en-US" u="sng"/>
            </a:br>
            <a:r>
              <a:rPr lang="en-US" u="sng"/>
              <a:t>EXISTING SYSTEM</a:t>
            </a:r>
            <a:endParaRPr u="sng"/>
          </a:p>
        </p:txBody>
      </p:sp>
      <p:sp>
        <p:nvSpPr>
          <p:cNvPr id="354" name="Google Shape;354;p2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Detection and feedback method is primitive.</a:t>
            </a:r>
            <a:endParaRPr/>
          </a:p>
          <a:p>
            <a:pPr indent="-285750" lvl="0" marL="285750" rtl="0" algn="l">
              <a:spcBef>
                <a:spcPts val="1080"/>
              </a:spcBef>
              <a:spcAft>
                <a:spcPts val="0"/>
              </a:spcAft>
              <a:buSzPts val="2760"/>
              <a:buChar char="●"/>
            </a:pPr>
            <a:r>
              <a:rPr lang="en-US"/>
              <a:t>Time consuming.</a:t>
            </a:r>
            <a:endParaRPr/>
          </a:p>
          <a:p>
            <a:pPr indent="-285750" lvl="0" marL="285750" rtl="0" algn="l">
              <a:spcBef>
                <a:spcPts val="1080"/>
              </a:spcBef>
              <a:spcAft>
                <a:spcPts val="0"/>
              </a:spcAft>
              <a:buSzPts val="2760"/>
              <a:buChar char="●"/>
            </a:pPr>
            <a:r>
              <a:rPr lang="en-US"/>
              <a:t>Takes more human effort.</a:t>
            </a:r>
            <a:endParaRPr/>
          </a:p>
          <a:p>
            <a:pPr indent="-285750" lvl="0" marL="285750" rtl="0" algn="l">
              <a:spcBef>
                <a:spcPts val="1080"/>
              </a:spcBef>
              <a:spcAft>
                <a:spcPts val="0"/>
              </a:spcAft>
              <a:buSzPts val="2760"/>
              <a:buChar char="●"/>
            </a:pPr>
            <a:r>
              <a:rPr lang="en-US"/>
              <a:t>Gross error margin.</a:t>
            </a:r>
            <a:endParaRPr/>
          </a:p>
          <a:p>
            <a:pPr indent="-285750" lvl="0" marL="285750" rtl="0" algn="l">
              <a:spcBef>
                <a:spcPts val="1080"/>
              </a:spcBef>
              <a:spcAft>
                <a:spcPts val="0"/>
              </a:spcAft>
              <a:buSzPts val="2760"/>
              <a:buChar char="●"/>
            </a:pPr>
            <a:r>
              <a:rPr lang="en-US"/>
              <a:t>Less efficient.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nvSpPr>
        <p:spPr>
          <a:xfrm>
            <a:off x="392297" y="481250"/>
            <a:ext cx="619167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rgbClr val="0C0C0C"/>
                </a:solidFill>
                <a:latin typeface="Calibri"/>
                <a:ea typeface="Calibri"/>
                <a:cs typeface="Calibri"/>
                <a:sym typeface="Calibri"/>
              </a:rPr>
              <a:t>Proposed Solution</a:t>
            </a:r>
            <a:endParaRPr b="1" sz="5400">
              <a:solidFill>
                <a:srgbClr val="0C0C0C"/>
              </a:solidFill>
              <a:latin typeface="Calibri"/>
              <a:ea typeface="Calibri"/>
              <a:cs typeface="Calibri"/>
              <a:sym typeface="Calibri"/>
            </a:endParaRPr>
          </a:p>
        </p:txBody>
      </p:sp>
      <p:sp>
        <p:nvSpPr>
          <p:cNvPr id="360" name="Google Shape;360;p25"/>
          <p:cNvSpPr txBox="1"/>
          <p:nvPr/>
        </p:nvSpPr>
        <p:spPr>
          <a:xfrm>
            <a:off x="885732" y="1616071"/>
            <a:ext cx="61636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C0C0C"/>
                </a:solidFill>
                <a:latin typeface="Calibri"/>
                <a:ea typeface="Calibri"/>
                <a:cs typeface="Calibri"/>
                <a:sym typeface="Calibri"/>
              </a:rPr>
              <a:t>two steps: 1st phase and 2nd phase</a:t>
            </a:r>
            <a:endParaRPr b="1" sz="2400">
              <a:solidFill>
                <a:srgbClr val="0C0C0C"/>
              </a:solidFill>
              <a:latin typeface="Calibri"/>
              <a:ea typeface="Calibri"/>
              <a:cs typeface="Calibri"/>
              <a:sym typeface="Calibri"/>
            </a:endParaRPr>
          </a:p>
        </p:txBody>
      </p:sp>
      <p:sp>
        <p:nvSpPr>
          <p:cNvPr id="361" name="Google Shape;361;p25"/>
          <p:cNvSpPr/>
          <p:nvPr/>
        </p:nvSpPr>
        <p:spPr>
          <a:xfrm flipH="1" rot="10800000">
            <a:off x="931608" y="3336945"/>
            <a:ext cx="7680960" cy="45719"/>
          </a:xfrm>
          <a:custGeom>
            <a:rect b="b" l="l" r="r" t="t"/>
            <a:pathLst>
              <a:path extrusionOk="0" h="120000" w="7226300">
                <a:moveTo>
                  <a:pt x="0" y="0"/>
                </a:moveTo>
                <a:lnTo>
                  <a:pt x="7226300" y="0"/>
                </a:lnTo>
              </a:path>
            </a:pathLst>
          </a:custGeom>
          <a:noFill/>
          <a:ln cap="flat" cmpd="sng" w="19050">
            <a:solidFill>
              <a:srgbClr val="A5A5A5"/>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alibri"/>
              <a:ea typeface="Calibri"/>
              <a:cs typeface="Calibri"/>
              <a:sym typeface="Calibri"/>
            </a:endParaRPr>
          </a:p>
        </p:txBody>
      </p:sp>
      <p:sp>
        <p:nvSpPr>
          <p:cNvPr id="362" name="Google Shape;362;p25"/>
          <p:cNvSpPr/>
          <p:nvPr/>
        </p:nvSpPr>
        <p:spPr>
          <a:xfrm>
            <a:off x="931608" y="3581789"/>
            <a:ext cx="573285" cy="573285"/>
          </a:xfrm>
          <a:prstGeom prst="ellipse">
            <a:avLst/>
          </a:prstGeom>
          <a:solidFill>
            <a:schemeClr val="accent3"/>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Calibri"/>
                <a:ea typeface="Calibri"/>
                <a:cs typeface="Calibri"/>
                <a:sym typeface="Calibri"/>
              </a:rPr>
              <a:t>2</a:t>
            </a:r>
            <a:endParaRPr/>
          </a:p>
        </p:txBody>
      </p:sp>
      <p:sp>
        <p:nvSpPr>
          <p:cNvPr id="363" name="Google Shape;363;p25"/>
          <p:cNvSpPr/>
          <p:nvPr/>
        </p:nvSpPr>
        <p:spPr>
          <a:xfrm>
            <a:off x="885732" y="2321337"/>
            <a:ext cx="573285" cy="573285"/>
          </a:xfrm>
          <a:prstGeom prst="ellipse">
            <a:avLst/>
          </a:prstGeom>
          <a:solidFill>
            <a:schemeClr val="accent4"/>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700">
                <a:solidFill>
                  <a:schemeClr val="lt1"/>
                </a:solidFill>
                <a:latin typeface="Calibri"/>
                <a:ea typeface="Calibri"/>
                <a:cs typeface="Calibri"/>
                <a:sym typeface="Calibri"/>
              </a:rPr>
              <a:t>1</a:t>
            </a:r>
            <a:endParaRPr/>
          </a:p>
        </p:txBody>
      </p:sp>
      <p:sp>
        <p:nvSpPr>
          <p:cNvPr id="364" name="Google Shape;364;p25"/>
          <p:cNvSpPr txBox="1"/>
          <p:nvPr/>
        </p:nvSpPr>
        <p:spPr>
          <a:xfrm>
            <a:off x="1685630" y="3516492"/>
            <a:ext cx="408212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Integrated thermal camera and Drone based localization confirmation system will be implemented.</a:t>
            </a:r>
            <a:endParaRPr sz="1400">
              <a:solidFill>
                <a:srgbClr val="3F3F3F"/>
              </a:solidFill>
              <a:latin typeface="Calibri"/>
              <a:ea typeface="Calibri"/>
              <a:cs typeface="Calibri"/>
              <a:sym typeface="Calibri"/>
            </a:endParaRPr>
          </a:p>
        </p:txBody>
      </p:sp>
      <p:sp>
        <p:nvSpPr>
          <p:cNvPr id="365" name="Google Shape;365;p25"/>
          <p:cNvSpPr txBox="1"/>
          <p:nvPr/>
        </p:nvSpPr>
        <p:spPr>
          <a:xfrm>
            <a:off x="1685631" y="2289227"/>
            <a:ext cx="408212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System analysis, design and prototype implementation- mainly based on thermal camera only.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1600"/>
              </a:spcAft>
              <a:buClr>
                <a:srgbClr val="262626"/>
              </a:buClr>
              <a:buSzPts val="5400"/>
              <a:buNone/>
            </a:pPr>
            <a:r>
              <a:rPr b="1" lang="en-US"/>
              <a:t>Our Initial Ideas</a:t>
            </a:r>
            <a:endParaRPr b="1"/>
          </a:p>
        </p:txBody>
      </p:sp>
      <p:grpSp>
        <p:nvGrpSpPr>
          <p:cNvPr id="371" name="Google Shape;371;p26"/>
          <p:cNvGrpSpPr/>
          <p:nvPr/>
        </p:nvGrpSpPr>
        <p:grpSpPr>
          <a:xfrm>
            <a:off x="897309" y="1363614"/>
            <a:ext cx="10391683" cy="5116193"/>
            <a:chOff x="202250" y="1420352"/>
            <a:chExt cx="10328930" cy="4918602"/>
          </a:xfrm>
        </p:grpSpPr>
        <p:sp>
          <p:nvSpPr>
            <p:cNvPr id="372" name="Google Shape;372;p26"/>
            <p:cNvSpPr/>
            <p:nvPr/>
          </p:nvSpPr>
          <p:spPr>
            <a:xfrm rot="-719196">
              <a:off x="1418151" y="3371310"/>
              <a:ext cx="7898183" cy="1014434"/>
            </a:xfrm>
            <a:custGeom>
              <a:rect b="b" l="l" r="r" t="t"/>
              <a:pathLst>
                <a:path extrusionOk="0" h="1014434" w="7898182">
                  <a:moveTo>
                    <a:pt x="130366" y="0"/>
                  </a:moveTo>
                  <a:lnTo>
                    <a:pt x="7898182" y="435519"/>
                  </a:lnTo>
                  <a:lnTo>
                    <a:pt x="7772189" y="1014434"/>
                  </a:lnTo>
                  <a:lnTo>
                    <a:pt x="0" y="585371"/>
                  </a:lnTo>
                  <a:lnTo>
                    <a:pt x="130366" y="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73" name="Google Shape;373;p26"/>
            <p:cNvSpPr/>
            <p:nvPr/>
          </p:nvSpPr>
          <p:spPr>
            <a:xfrm rot="-719196">
              <a:off x="1421962" y="4521784"/>
              <a:ext cx="7893184" cy="1008525"/>
            </a:xfrm>
            <a:custGeom>
              <a:rect b="b" l="l" r="r" t="t"/>
              <a:pathLst>
                <a:path extrusionOk="0" h="1008525" w="7893183">
                  <a:moveTo>
                    <a:pt x="124069" y="0"/>
                  </a:moveTo>
                  <a:lnTo>
                    <a:pt x="7893183" y="429610"/>
                  </a:lnTo>
                  <a:lnTo>
                    <a:pt x="7767190" y="1008525"/>
                  </a:lnTo>
                  <a:lnTo>
                    <a:pt x="0" y="571224"/>
                  </a:lnTo>
                  <a:lnTo>
                    <a:pt x="124069" y="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74" name="Google Shape;374;p26"/>
            <p:cNvSpPr/>
            <p:nvPr/>
          </p:nvSpPr>
          <p:spPr>
            <a:xfrm rot="-719196">
              <a:off x="1418977" y="2229010"/>
              <a:ext cx="7893182" cy="1007270"/>
            </a:xfrm>
            <a:custGeom>
              <a:rect b="b" l="l" r="r" t="t"/>
              <a:pathLst>
                <a:path extrusionOk="0" h="1007270" w="7893181">
                  <a:moveTo>
                    <a:pt x="130178" y="0"/>
                  </a:moveTo>
                  <a:lnTo>
                    <a:pt x="7893181" y="428355"/>
                  </a:lnTo>
                  <a:lnTo>
                    <a:pt x="7767188" y="1007270"/>
                  </a:lnTo>
                  <a:lnTo>
                    <a:pt x="0" y="569969"/>
                  </a:lnTo>
                  <a:lnTo>
                    <a:pt x="130178" y="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75" name="Google Shape;375;p26"/>
            <p:cNvSpPr/>
            <p:nvPr/>
          </p:nvSpPr>
          <p:spPr>
            <a:xfrm>
              <a:off x="1519746" y="1864074"/>
              <a:ext cx="7693260" cy="599678"/>
            </a:xfrm>
            <a:prstGeom prst="rect">
              <a:avLst/>
            </a:prstGeom>
            <a:solidFill>
              <a:srgbClr val="DDEA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76" name="Google Shape;376;p26"/>
            <p:cNvSpPr/>
            <p:nvPr/>
          </p:nvSpPr>
          <p:spPr>
            <a:xfrm>
              <a:off x="1519746" y="3008134"/>
              <a:ext cx="7693260" cy="599678"/>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77" name="Google Shape;377;p26"/>
            <p:cNvSpPr/>
            <p:nvPr/>
          </p:nvSpPr>
          <p:spPr>
            <a:xfrm>
              <a:off x="1519746" y="4152194"/>
              <a:ext cx="7693260" cy="599678"/>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78" name="Google Shape;378;p26"/>
            <p:cNvSpPr/>
            <p:nvPr/>
          </p:nvSpPr>
          <p:spPr>
            <a:xfrm>
              <a:off x="202250" y="1864074"/>
              <a:ext cx="1332000" cy="59967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79" name="Google Shape;379;p26"/>
            <p:cNvSpPr/>
            <p:nvPr/>
          </p:nvSpPr>
          <p:spPr>
            <a:xfrm>
              <a:off x="1519746" y="1864074"/>
              <a:ext cx="242267" cy="59967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0" name="Google Shape;380;p26"/>
            <p:cNvSpPr/>
            <p:nvPr/>
          </p:nvSpPr>
          <p:spPr>
            <a:xfrm>
              <a:off x="8970738" y="1864074"/>
              <a:ext cx="242267" cy="59967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1" name="Google Shape;381;p26"/>
            <p:cNvSpPr/>
            <p:nvPr/>
          </p:nvSpPr>
          <p:spPr>
            <a:xfrm>
              <a:off x="1519746" y="3008134"/>
              <a:ext cx="242267" cy="59967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2" name="Google Shape;382;p26"/>
            <p:cNvSpPr/>
            <p:nvPr/>
          </p:nvSpPr>
          <p:spPr>
            <a:xfrm>
              <a:off x="8970738" y="3008134"/>
              <a:ext cx="242267" cy="59967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3" name="Google Shape;383;p26"/>
            <p:cNvSpPr/>
            <p:nvPr/>
          </p:nvSpPr>
          <p:spPr>
            <a:xfrm>
              <a:off x="1519746" y="4152194"/>
              <a:ext cx="242267" cy="59967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4" name="Google Shape;384;p26"/>
            <p:cNvSpPr/>
            <p:nvPr/>
          </p:nvSpPr>
          <p:spPr>
            <a:xfrm>
              <a:off x="8970738" y="4152194"/>
              <a:ext cx="242267" cy="59967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5" name="Google Shape;385;p26"/>
            <p:cNvSpPr/>
            <p:nvPr/>
          </p:nvSpPr>
          <p:spPr>
            <a:xfrm>
              <a:off x="1519746" y="5296254"/>
              <a:ext cx="7693260" cy="599678"/>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6" name="Google Shape;386;p26"/>
            <p:cNvSpPr/>
            <p:nvPr/>
          </p:nvSpPr>
          <p:spPr>
            <a:xfrm>
              <a:off x="9213007" y="5296254"/>
              <a:ext cx="876602" cy="59967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7" name="Google Shape;387;p26"/>
            <p:cNvSpPr/>
            <p:nvPr/>
          </p:nvSpPr>
          <p:spPr>
            <a:xfrm>
              <a:off x="1519746" y="5296254"/>
              <a:ext cx="242267" cy="59967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8" name="Google Shape;388;p26"/>
            <p:cNvSpPr/>
            <p:nvPr/>
          </p:nvSpPr>
          <p:spPr>
            <a:xfrm>
              <a:off x="8970738" y="5296254"/>
              <a:ext cx="242267" cy="59967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9" name="Google Shape;389;p26"/>
            <p:cNvSpPr/>
            <p:nvPr/>
          </p:nvSpPr>
          <p:spPr>
            <a:xfrm rot="5400000">
              <a:off x="10009706" y="5374458"/>
              <a:ext cx="599678" cy="443270"/>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sp>
        <p:nvSpPr>
          <p:cNvPr id="390" name="Google Shape;390;p26"/>
          <p:cNvSpPr txBox="1"/>
          <p:nvPr/>
        </p:nvSpPr>
        <p:spPr>
          <a:xfrm>
            <a:off x="2694962" y="1822730"/>
            <a:ext cx="71588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1"/>
                </a:solidFill>
                <a:latin typeface="Calibri"/>
                <a:ea typeface="Calibri"/>
                <a:cs typeface="Calibri"/>
                <a:sym typeface="Calibri"/>
              </a:rPr>
              <a:t>01</a:t>
            </a:r>
            <a:endParaRPr b="1" sz="3600">
              <a:solidFill>
                <a:schemeClr val="accent1"/>
              </a:solidFill>
              <a:latin typeface="Calibri"/>
              <a:ea typeface="Calibri"/>
              <a:cs typeface="Calibri"/>
              <a:sym typeface="Calibri"/>
            </a:endParaRPr>
          </a:p>
        </p:txBody>
      </p:sp>
      <p:sp>
        <p:nvSpPr>
          <p:cNvPr id="391" name="Google Shape;391;p26"/>
          <p:cNvSpPr txBox="1"/>
          <p:nvPr/>
        </p:nvSpPr>
        <p:spPr>
          <a:xfrm>
            <a:off x="3652768" y="1915062"/>
            <a:ext cx="55301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Using radar technology to detect the shell </a:t>
            </a:r>
            <a:endParaRPr b="1" sz="2000">
              <a:solidFill>
                <a:srgbClr val="3F3F3F"/>
              </a:solidFill>
              <a:latin typeface="Calibri"/>
              <a:ea typeface="Calibri"/>
              <a:cs typeface="Calibri"/>
              <a:sym typeface="Calibri"/>
            </a:endParaRPr>
          </a:p>
        </p:txBody>
      </p:sp>
      <p:sp>
        <p:nvSpPr>
          <p:cNvPr id="392" name="Google Shape;392;p26"/>
          <p:cNvSpPr txBox="1"/>
          <p:nvPr/>
        </p:nvSpPr>
        <p:spPr>
          <a:xfrm>
            <a:off x="2693821" y="3010484"/>
            <a:ext cx="71588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2"/>
                </a:solidFill>
                <a:latin typeface="Calibri"/>
                <a:ea typeface="Calibri"/>
                <a:cs typeface="Calibri"/>
                <a:sym typeface="Calibri"/>
              </a:rPr>
              <a:t>02</a:t>
            </a:r>
            <a:endParaRPr b="1" sz="3600">
              <a:solidFill>
                <a:schemeClr val="accent2"/>
              </a:solidFill>
              <a:latin typeface="Calibri"/>
              <a:ea typeface="Calibri"/>
              <a:cs typeface="Calibri"/>
              <a:sym typeface="Calibri"/>
            </a:endParaRPr>
          </a:p>
        </p:txBody>
      </p:sp>
      <p:sp>
        <p:nvSpPr>
          <p:cNvPr id="393" name="Google Shape;393;p26"/>
          <p:cNvSpPr txBox="1"/>
          <p:nvPr/>
        </p:nvSpPr>
        <p:spPr>
          <a:xfrm>
            <a:off x="3651627" y="3102816"/>
            <a:ext cx="55301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Using  high speed motion capture camera</a:t>
            </a:r>
            <a:endParaRPr b="1" sz="2000">
              <a:solidFill>
                <a:srgbClr val="3F3F3F"/>
              </a:solidFill>
              <a:latin typeface="Calibri"/>
              <a:ea typeface="Calibri"/>
              <a:cs typeface="Calibri"/>
              <a:sym typeface="Calibri"/>
            </a:endParaRPr>
          </a:p>
        </p:txBody>
      </p:sp>
      <p:sp>
        <p:nvSpPr>
          <p:cNvPr id="394" name="Google Shape;394;p26"/>
          <p:cNvSpPr txBox="1"/>
          <p:nvPr/>
        </p:nvSpPr>
        <p:spPr>
          <a:xfrm>
            <a:off x="2692680" y="4198238"/>
            <a:ext cx="71588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3"/>
                </a:solidFill>
                <a:latin typeface="Calibri"/>
                <a:ea typeface="Calibri"/>
                <a:cs typeface="Calibri"/>
                <a:sym typeface="Calibri"/>
              </a:rPr>
              <a:t>03</a:t>
            </a:r>
            <a:endParaRPr b="1" sz="3600">
              <a:solidFill>
                <a:schemeClr val="accent3"/>
              </a:solidFill>
              <a:latin typeface="Calibri"/>
              <a:ea typeface="Calibri"/>
              <a:cs typeface="Calibri"/>
              <a:sym typeface="Calibri"/>
            </a:endParaRPr>
          </a:p>
        </p:txBody>
      </p:sp>
      <p:sp>
        <p:nvSpPr>
          <p:cNvPr id="395" name="Google Shape;395;p26"/>
          <p:cNvSpPr txBox="1"/>
          <p:nvPr/>
        </p:nvSpPr>
        <p:spPr>
          <a:xfrm>
            <a:off x="3650486" y="4290570"/>
            <a:ext cx="55301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Using thermal camera</a:t>
            </a:r>
            <a:endParaRPr b="1" sz="2000">
              <a:solidFill>
                <a:srgbClr val="3F3F3F"/>
              </a:solidFill>
              <a:latin typeface="Calibri"/>
              <a:ea typeface="Calibri"/>
              <a:cs typeface="Calibri"/>
              <a:sym typeface="Calibri"/>
            </a:endParaRPr>
          </a:p>
        </p:txBody>
      </p:sp>
      <p:sp>
        <p:nvSpPr>
          <p:cNvPr id="396" name="Google Shape;396;p26"/>
          <p:cNvSpPr txBox="1"/>
          <p:nvPr/>
        </p:nvSpPr>
        <p:spPr>
          <a:xfrm>
            <a:off x="2724577" y="5385991"/>
            <a:ext cx="71588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4"/>
                </a:solidFill>
                <a:latin typeface="Calibri"/>
                <a:ea typeface="Calibri"/>
                <a:cs typeface="Calibri"/>
                <a:sym typeface="Calibri"/>
              </a:rPr>
              <a:t>04</a:t>
            </a:r>
            <a:endParaRPr b="1" sz="3600">
              <a:solidFill>
                <a:schemeClr val="accent4"/>
              </a:solidFill>
              <a:latin typeface="Calibri"/>
              <a:ea typeface="Calibri"/>
              <a:cs typeface="Calibri"/>
              <a:sym typeface="Calibri"/>
            </a:endParaRPr>
          </a:p>
        </p:txBody>
      </p:sp>
      <p:sp>
        <p:nvSpPr>
          <p:cNvPr id="397" name="Google Shape;397;p26"/>
          <p:cNvSpPr txBox="1"/>
          <p:nvPr/>
        </p:nvSpPr>
        <p:spPr>
          <a:xfrm>
            <a:off x="3682383" y="5478324"/>
            <a:ext cx="5530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 Using thermal camera with drones</a:t>
            </a:r>
            <a:endParaRPr b="1" sz="1800">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