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2" r:id="rId6"/>
    <p:sldId id="263" r:id="rId7"/>
    <p:sldId id="264" r:id="rId8"/>
    <p:sldId id="266" r:id="rId9"/>
    <p:sldId id="271" r:id="rId10"/>
    <p:sldId id="280" r:id="rId11"/>
    <p:sldId id="281" r:id="rId12"/>
    <p:sldId id="305" r:id="rId13"/>
    <p:sldId id="307" r:id="rId14"/>
    <p:sldId id="309" r:id="rId15"/>
    <p:sldId id="310" r:id="rId16"/>
    <p:sldId id="319" r:id="rId17"/>
    <p:sldId id="343" r:id="rId18"/>
    <p:sldId id="342" r:id="rId19"/>
    <p:sldId id="341" r:id="rId20"/>
    <p:sldId id="340" r:id="rId21"/>
    <p:sldId id="339" r:id="rId22"/>
    <p:sldId id="349" r:id="rId23"/>
    <p:sldId id="348" r:id="rId24"/>
    <p:sldId id="344" r:id="rId25"/>
    <p:sldId id="347" r:id="rId26"/>
    <p:sldId id="346" r:id="rId27"/>
    <p:sldId id="345" r:id="rId28"/>
    <p:sldId id="334" r:id="rId29"/>
    <p:sldId id="335" r:id="rId30"/>
    <p:sldId id="321" r:id="rId31"/>
    <p:sldId id="336" r:id="rId32"/>
    <p:sldId id="337" r:id="rId33"/>
    <p:sldId id="327" r:id="rId34"/>
    <p:sldId id="329" r:id="rId35"/>
    <p:sldId id="330" r:id="rId36"/>
    <p:sldId id="331" r:id="rId37"/>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2"/>
  </p:normalViewPr>
  <p:slideViewPr>
    <p:cSldViewPr>
      <p:cViewPr>
        <p:scale>
          <a:sx n="227" d="100"/>
          <a:sy n="227" d="100"/>
        </p:scale>
        <p:origin x="1552"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04:41:41.228"/>
    </inkml:context>
    <inkml:brush xml:id="br0">
      <inkml:brushProperty name="width" value="0.1" units="cm"/>
      <inkml:brushProperty name="height" value="0.2" units="cm"/>
      <inkml:brushProperty name="color" value="#EF0C4D"/>
      <inkml:brushProperty name="tip" value="rectangle"/>
      <inkml:brushProperty name="rasterOp" value="maskPen"/>
    </inkml:brush>
  </inkml:definitions>
  <inkml:trace contextRef="#ctx0" brushRef="#br0">0 9,'18'0,"-2"0,-7 0,0 0,0 0,0 0,2 0,9 0,5 0,-3 0,-3 0,-10 0,-2 0,1 0,-1 0,-1 0,1 0,-3 0,4 0,-3 0,3 0,-2 0,0 0,1 0,1 0,-1 0,2 0,0 0,0 0,0 0,0 0,0 0,-1 0,1 0,-2 0,1 0,-3-4,4 3,-5-3,2 4,1 0,-3 0,2 0,1 0,-1 0,1 0,1 0,-3 0,3 0,-3 0,1 0,0 0,0 0,1 0,-1 0,-2 0,4 0,-3 0,3 0,-2 0,-1 0,3 0,-4 0,5 0,-2 0,-1 0,3 0,-3 0,1 0,1 0,-1 0,0 0,1 0,-1 0,0 0,1 0,-1 0,-1 0,1 0,-3 0,1 0,0 0,1 0,-1 0,0 0,2 0,-3 0,2 0,-1 2,0-2,2 2,-3-2,2 2,0-2,-2 2,2-2,0 2,-2-2,2 2,0-2,-1 2,0-2,1 2,-1-2,0 0,1 0,-1 2,0-2,1 2,-2-2,3 0,-2 0,0 2,1-2,-2 2,4 0,-1-2,-1 2,0-2,0 0,-1 0,3 2,-3-2,1 2,0-2,-1 0,1 0,0 0,-2 0,2 0,0 0,-2 0,2 0,0 0,-2 0,3 2,-2-1,0 0,1-1,-2 0,3 0,-2 0,0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04:45:25.148"/>
    </inkml:context>
    <inkml:brush xml:id="br0">
      <inkml:brushProperty name="width" value="0.1" units="cm"/>
      <inkml:brushProperty name="height" value="0.2" units="cm"/>
      <inkml:brushProperty name="color" value="#00F900"/>
      <inkml:brushProperty name="tip" value="rectangle"/>
      <inkml:brushProperty name="rasterOp" value="maskPen"/>
    </inkml:brush>
  </inkml:definitions>
  <inkml:trace contextRef="#ctx0" brushRef="#br0">0 16,'35'0,"-10"0,10 0,-18 0,14 0,-5 0,3 0,4 0,-1 0,4 0,-5-5,-3 4,-13-4,-4 5,-2 0,-2 0,-1 0,0 0,-2 0,3 0,-3 0,2 0,-1 0,0 0,2 0,-2 0,0 0,3 0,-3 0,5 0,-5 0,1 0,0 0,-2 0,2 0,0 0,-2 0,2 0,0 0,-1 0,0 0,1 0,-1 0,0 0,1 0,-1 0,0-2,1 2,-1-2,0 2,1 0,-2 0,3 0,-3 0,2 0,-1 0,-1 0,3 0,-2 0,0 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04:41:50.320"/>
    </inkml:context>
    <inkml:brush xml:id="br0">
      <inkml:brushProperty name="width" value="0.1" units="cm"/>
      <inkml:brushProperty name="height" value="0.2" units="cm"/>
      <inkml:brushProperty name="color" value="#EF0C4D"/>
      <inkml:brushProperty name="tip" value="rectangle"/>
      <inkml:brushProperty name="rasterOp" value="maskPen"/>
    </inkml:brush>
  </inkml:definitions>
  <inkml:trace contextRef="#ctx0" brushRef="#br0">1 24,'14'0,"-1"0,-9 0,0 0,3 0,-2 0,6 0,-6 0,3 0,-4 0,1 0,0 0,1 0,-1 0,0 0,3 0,-1 0,4 0,-1 0,4-4,-2 3,0-4,2 5,-2 0,0 0,-1 0,-2-2,0 2,0-2,0 2,0 0,0-2,-1 1,1-1,0 2,3 0,-3-2,3 2,-4-2,4 2,-3 0,3 0,-1 0,-1 0,4 0,-5 0,5 0,-4 0,4 0,2 0,-3 0,5 0,-9 0,3 0,-3 0,0 0,-3 0,3 0,-3 0,3 0,0 0,-2 0,1 0,-1 0,2 0,-3 0,1 0,-1 0,-2 0,4 0,-3 0,3 0,-4 0,3 0,-2 0,0 0,2 0,-2 0,0 0,1 0,-2 0,3 0,-3 0,2 0,2 2,-1-2,2 2,2 0,-4-1,4 1,-2-2,0 2,0-2,0 2,-2-2,-1 0,0 2,-1-1,1 1,-1-2,0 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04:44:02.658"/>
    </inkml:context>
    <inkml:brush xml:id="br0">
      <inkml:brushProperty name="width" value="0.1" units="cm"/>
      <inkml:brushProperty name="height" value="0.2" units="cm"/>
      <inkml:brushProperty name="color" value="#00F900"/>
      <inkml:brushProperty name="tip" value="rectangle"/>
      <inkml:brushProperty name="rasterOp" value="maskPen"/>
    </inkml:brush>
  </inkml:definitions>
  <inkml:trace contextRef="#ctx0" brushRef="#br0">1 1,'21'0,"-3"0,-1 0,-7 0,10 0,-7 0,4 0,-2 0,0 0,2 0,-4 0,4 0,-5 0,5 0,-1 0,1 0,-2 0,2 0,-1 0,4 0,-4 0,4 0,-4 0,4 0,-5 0,6 0,-6 0,0 0,-1 0,-4 0,1 0,-2 0,-2 0,1 0,-4 0,2 0,0 0,-2 0,4 0,-4 0,1 0,1 0,-2 0,3 0,-3 0,2 0,-1 0,0 0,2 0,-2 0,1 0,-1 0,0 0,1 0,0 1,-2 0,2 1,-1-2,0 0,2 0,-3 0,2 0,0 1,-2 0,4 1,-3-1,3 0,-3 1,3 0,-3-2,1 2,0-2,-2 2,2-2,0 2,-2-2,2 2,-2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04:44:08.995"/>
    </inkml:context>
    <inkml:brush xml:id="br0">
      <inkml:brushProperty name="width" value="0.1" units="cm"/>
      <inkml:brushProperty name="height" value="0.2" units="cm"/>
      <inkml:brushProperty name="color" value="#00F900"/>
      <inkml:brushProperty name="tip" value="rectangle"/>
      <inkml:brushProperty name="rasterOp" value="maskPen"/>
    </inkml:brush>
  </inkml:definitions>
  <inkml:trace contextRef="#ctx0" brushRef="#br0">0 0,'17'0,"2"0,-6 0,0 0,4 0,-5 0,2 0,1 0,0 0,6 0,-5 0,5 0,-9 0,-1 0,-2 0,3 0,-3 0,1 0,-2 0,-1 0,2 0,-1 0,-1 0,1 0,1 0,-2 0,3 0,-5 0,1 0,0 0,-1 0,1 0,0 0,0 0,1 0,-1 0,-2 0,2 0,-2 0,2 0,0 2,0-2,1 2,-1-2,0 2,-1-1,3 1,-3-2,3 0,-1 2,-1-2,3 2,-3-2,3 0,-2 0,1 2,-3-2,3 2,-3-2,1 0,0 0,-2 0,2 0,0 2,-2-1,2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04:44:34.065"/>
    </inkml:context>
    <inkml:brush xml:id="br0">
      <inkml:brushProperty name="width" value="0.1" units="cm"/>
      <inkml:brushProperty name="height" value="0.2" units="cm"/>
      <inkml:brushProperty name="color" value="#EF0C4D"/>
      <inkml:brushProperty name="tip" value="rectangle"/>
      <inkml:brushProperty name="rasterOp" value="maskPen"/>
    </inkml:brush>
  </inkml:definitions>
  <inkml:trace contextRef="#ctx0" brushRef="#br0">1 1,'18'0,"-1"0,-2 0,-1 0,1 0,-1 0,-1 0,0 0,0 0,-1 0,-1 0,0 0,-1 0,1 0,-2 0,0 0,0 0,0 0,-2 0,1 0,-3 0,3 0,-4 0,3 0,-2 0,0 0,1 0,-1 0,0 0,1 0,0 0,-2 0,3 0,-2 0,0 0,1 0,-2 0,4 0,-4 0,2 0,-1 0,0 0,2 0,-3 0,2 0,-1 0,-1 0,4 0,-4 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04:45:09.079"/>
    </inkml:context>
    <inkml:brush xml:id="br0">
      <inkml:brushProperty name="width" value="0.1" units="cm"/>
      <inkml:brushProperty name="height" value="0.2" units="cm"/>
      <inkml:brushProperty name="color" value="#00F900"/>
      <inkml:brushProperty name="tip" value="rectangle"/>
      <inkml:brushProperty name="rasterOp" value="maskPen"/>
    </inkml:brush>
  </inkml:definitions>
  <inkml:trace contextRef="#ctx0" brushRef="#br0">0 1,'25'0,"-2"0,-6 0,-2 0,6 0,1 0,-3 0,2 0,0 0,-7 0,6 0,-8 0,0 0,0 0,-1 0,-1 0,4 0,-5 0,5 0,-4 0,4 0,-2 0,0 0,2 0,-5 0,5 0,-4 0,4 0,-5 0,3 0,-3 0,0 0,-1 0,-1 0,2 0,-5 0,2 0,0 0,-1 0,0 0,1 0,-2 0,4 2,-4-2,2 2,0-2,-2 0,4 2,-4-2,2 2,0-2,-2 0,4 0,-3 0,1 0,0 0,-2 0,2 2,0-2,-2 2,2-2,0 2,-2-2,2 2,0 0,-2-2,3 2,-3-1,1 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04:45:18.254"/>
    </inkml:context>
    <inkml:brush xml:id="br0">
      <inkml:brushProperty name="width" value="0.1" units="cm"/>
      <inkml:brushProperty name="height" value="0.2" units="cm"/>
      <inkml:brushProperty name="color" value="#00F900"/>
      <inkml:brushProperty name="tip" value="rectangle"/>
      <inkml:brushProperty name="rasterOp" value="maskPen"/>
    </inkml:brush>
  </inkml:definitions>
  <inkml:trace contextRef="#ctx0" brushRef="#br0">1 0,'24'0,"0"0,-14 0,8 0,-5 0,7 0,-8 0,6 0,2 0,-9 0,3 0,-10 0,0 0,4 0,-3 0,2 0,-3 0,4 0,-1 0,4 0,0 0,-1 0,4 0,-2 0,0 0,2 0,-5 0,3 0,-3 0,-3 0,3 0,-5 0,3 0,-2 0,0 0,2 0,-2 0,0 0,3 0,0 0,5 0,-4 0,5 0,-4 0,4 0,-2 0,0 0,2 0,-5 0,3 0,-3 0,0 0,-3 0,3 0,-5 0,2 0,0 0,-1 0,2 0,-3 0,2 0,-1 0,-1 0,3 0,-2 0,0 0,0 0,-1 0,4 0,-4 0,2 0,-1 0,-1 0,3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04:45:20.388"/>
    </inkml:context>
    <inkml:brush xml:id="br0">
      <inkml:brushProperty name="width" value="0.1" units="cm"/>
      <inkml:brushProperty name="height" value="0.2" units="cm"/>
      <inkml:brushProperty name="color" value="#00F900"/>
      <inkml:brushProperty name="tip" value="rectangle"/>
      <inkml:brushProperty name="rasterOp" value="maskPen"/>
    </inkml:brush>
  </inkml:definitions>
  <inkml:trace contextRef="#ctx0" brushRef="#br0">1 1,'26'0,"-6"0,7 0,-4 0,5 0,1 0,0 2,13 1,-10 0,19 2,-23-4,3 1,-11 1,2-3,-2 3,-2-1,-4-2,-4 2,4-2,-5 2,2-2,-4 2,2-2,-3 0,1 2,1-1,-3 0,1-1,0 0,-2 0,2 0,0 2,-2-1,2 0,0-1,-2 0,4 0,-4 0,2 0,0 0,-2 2,2-1,0 0,-2-1,4 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4T04:45:22.433"/>
    </inkml:context>
    <inkml:brush xml:id="br0">
      <inkml:brushProperty name="width" value="0.1" units="cm"/>
      <inkml:brushProperty name="height" value="0.2" units="cm"/>
      <inkml:brushProperty name="color" value="#00F900"/>
      <inkml:brushProperty name="tip" value="rectangle"/>
      <inkml:brushProperty name="rasterOp" value="maskPen"/>
    </inkml:brush>
  </inkml:definitions>
  <inkml:trace contextRef="#ctx0" brushRef="#br0">0 0,'19'0,"-1"0,-1 0,-2 0,6 0,1 0,0 0,22 0,-14 0,41 0,-36 0,16 0,-29 0,-5 0,-2 0,-3 0,0 0,-4 0,-1 0,-1 0,-2 0,2 0,-1 0,0 0,1 0,-2 0,4 0,-4 0,1 0,1 0,-2 0,4 0,-4 0,2 2,0-1,-2 0,4-1,-4 0,2 0,0 0,-2 0,2 0,0 0,-2 0,2 0,0 0,-2 0,2 0,0 0,-2 0,2 0,0 0,-2 0,2 0,0 2,-2-2,3 2,-2-2,0 0,1 2,0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608195" cy="205740"/>
          </a:xfrm>
          <a:custGeom>
            <a:avLst/>
            <a:gdLst/>
            <a:ahLst/>
            <a:cxnLst/>
            <a:rect l="l" t="t" r="r" b="b"/>
            <a:pathLst>
              <a:path w="4608195" h="205740">
                <a:moveTo>
                  <a:pt x="4608004" y="0"/>
                </a:moveTo>
                <a:lnTo>
                  <a:pt x="0" y="0"/>
                </a:lnTo>
                <a:lnTo>
                  <a:pt x="0" y="205727"/>
                </a:lnTo>
                <a:lnTo>
                  <a:pt x="4608004" y="205727"/>
                </a:lnTo>
                <a:lnTo>
                  <a:pt x="4608004" y="0"/>
                </a:lnTo>
                <a:close/>
              </a:path>
            </a:pathLst>
          </a:custGeom>
          <a:solidFill>
            <a:srgbClr val="00133B"/>
          </a:solidFill>
        </p:spPr>
        <p:txBody>
          <a:bodyPr wrap="square" lIns="0" tIns="0" rIns="0" bIns="0" rtlCol="0"/>
          <a:lstStyle/>
          <a:p>
            <a:endParaRPr/>
          </a:p>
        </p:txBody>
      </p:sp>
      <p:sp>
        <p:nvSpPr>
          <p:cNvPr id="17" name="bg object 17"/>
          <p:cNvSpPr/>
          <p:nvPr/>
        </p:nvSpPr>
        <p:spPr>
          <a:xfrm>
            <a:off x="120650"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bg object 18"/>
          <p:cNvSpPr/>
          <p:nvPr/>
        </p:nvSpPr>
        <p:spPr>
          <a:xfrm>
            <a:off x="1710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bg object 19"/>
          <p:cNvSpPr/>
          <p:nvPr/>
        </p:nvSpPr>
        <p:spPr>
          <a:xfrm>
            <a:off x="2214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bg object 20"/>
          <p:cNvSpPr/>
          <p:nvPr/>
        </p:nvSpPr>
        <p:spPr>
          <a:xfrm>
            <a:off x="2718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bg object 21"/>
          <p:cNvSpPr/>
          <p:nvPr/>
        </p:nvSpPr>
        <p:spPr>
          <a:xfrm>
            <a:off x="3222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 name="Holder 2"/>
          <p:cNvSpPr>
            <a:spLocks noGrp="1"/>
          </p:cNvSpPr>
          <p:nvPr>
            <p:ph type="title"/>
          </p:nvPr>
        </p:nvSpPr>
        <p:spPr>
          <a:xfrm>
            <a:off x="230505" y="138430"/>
            <a:ext cx="4149090" cy="55372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30505" y="795972"/>
            <a:ext cx="4149090"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10/3/23</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slide" Target="slide2.xm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6.png"/><Relationship Id="rId18" Type="http://schemas.openxmlformats.org/officeDocument/2006/relationships/customXml" Target="../ink/ink8.xml"/><Relationship Id="rId3" Type="http://schemas.openxmlformats.org/officeDocument/2006/relationships/image" Target="../media/image21.png"/><Relationship Id="rId21" Type="http://schemas.openxmlformats.org/officeDocument/2006/relationships/image" Target="../media/image30.png"/><Relationship Id="rId7" Type="http://schemas.openxmlformats.org/officeDocument/2006/relationships/image" Target="../media/image23.png"/><Relationship Id="rId12" Type="http://schemas.openxmlformats.org/officeDocument/2006/relationships/customXml" Target="../ink/ink5.xml"/><Relationship Id="rId17" Type="http://schemas.openxmlformats.org/officeDocument/2006/relationships/image" Target="../media/image28.png"/><Relationship Id="rId2" Type="http://schemas.openxmlformats.org/officeDocument/2006/relationships/slide" Target="slide2.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5.xml"/><Relationship Id="rId6" Type="http://schemas.openxmlformats.org/officeDocument/2006/relationships/customXml" Target="../ink/ink2.xm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23" Type="http://schemas.openxmlformats.org/officeDocument/2006/relationships/image" Target="../media/image31.png"/><Relationship Id="rId10" Type="http://schemas.openxmlformats.org/officeDocument/2006/relationships/customXml" Target="../ink/ink4.xml"/><Relationship Id="rId19" Type="http://schemas.openxmlformats.org/officeDocument/2006/relationships/image" Target="../media/image29.png"/><Relationship Id="rId4" Type="http://schemas.openxmlformats.org/officeDocument/2006/relationships/customXml" Target="../ink/ink1.xml"/><Relationship Id="rId9" Type="http://schemas.openxmlformats.org/officeDocument/2006/relationships/image" Target="../media/image24.png"/><Relationship Id="rId14" Type="http://schemas.openxmlformats.org/officeDocument/2006/relationships/customXml" Target="../ink/ink6.xml"/><Relationship Id="rId22" Type="http://schemas.openxmlformats.org/officeDocument/2006/relationships/customXml" Target="../ink/ink10.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1" name="object 21"/>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22" name="object 22"/>
          <p:cNvGrpSpPr/>
          <p:nvPr/>
        </p:nvGrpSpPr>
        <p:grpSpPr>
          <a:xfrm>
            <a:off x="3255225" y="141874"/>
            <a:ext cx="192405" cy="41275"/>
            <a:chOff x="3255225" y="141874"/>
            <a:chExt cx="192405" cy="41275"/>
          </a:xfrm>
        </p:grpSpPr>
        <p:sp>
          <p:nvSpPr>
            <p:cNvPr id="23" name="object 23"/>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4" name="object 24"/>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7" name="object 27"/>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8" name="object 28"/>
          <p:cNvGrpSpPr/>
          <p:nvPr/>
        </p:nvGrpSpPr>
        <p:grpSpPr>
          <a:xfrm>
            <a:off x="4197222" y="141874"/>
            <a:ext cx="142240" cy="41275"/>
            <a:chOff x="4197222" y="141874"/>
            <a:chExt cx="142240" cy="41275"/>
          </a:xfrm>
        </p:grpSpPr>
        <p:sp>
          <p:nvSpPr>
            <p:cNvPr id="29" name="object 29"/>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0" name="object 30"/>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2" name="object 32"/>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dirty="0">
              <a:latin typeface="Arial"/>
              <a:cs typeface="Arial"/>
            </a:endParaRPr>
          </a:p>
        </p:txBody>
      </p:sp>
      <p:sp>
        <p:nvSpPr>
          <p:cNvPr id="33" name="object 33"/>
          <p:cNvSpPr/>
          <p:nvPr/>
        </p:nvSpPr>
        <p:spPr>
          <a:xfrm>
            <a:off x="0" y="205727"/>
            <a:ext cx="4608195" cy="120014"/>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endParaRPr/>
          </a:p>
        </p:txBody>
      </p:sp>
      <p:grpSp>
        <p:nvGrpSpPr>
          <p:cNvPr id="34" name="object 34"/>
          <p:cNvGrpSpPr/>
          <p:nvPr/>
        </p:nvGrpSpPr>
        <p:grpSpPr>
          <a:xfrm>
            <a:off x="309193" y="659815"/>
            <a:ext cx="4040504" cy="767715"/>
            <a:chOff x="309193" y="659815"/>
            <a:chExt cx="4040504" cy="767715"/>
          </a:xfrm>
        </p:grpSpPr>
        <p:sp>
          <p:nvSpPr>
            <p:cNvPr id="35" name="object 35"/>
            <p:cNvSpPr/>
            <p:nvPr/>
          </p:nvSpPr>
          <p:spPr>
            <a:xfrm>
              <a:off x="309193" y="659815"/>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002778"/>
            </a:solidFill>
          </p:spPr>
          <p:txBody>
            <a:bodyPr wrap="square" lIns="0" tIns="0" rIns="0" bIns="0" rtlCol="0"/>
            <a:lstStyle/>
            <a:p>
              <a:endParaRPr/>
            </a:p>
          </p:txBody>
        </p:sp>
        <p:sp>
          <p:nvSpPr>
            <p:cNvPr id="36" name="object 36"/>
            <p:cNvSpPr/>
            <p:nvPr/>
          </p:nvSpPr>
          <p:spPr>
            <a:xfrm>
              <a:off x="359994" y="723083"/>
              <a:ext cx="3989704" cy="704215"/>
            </a:xfrm>
            <a:custGeom>
              <a:avLst/>
              <a:gdLst/>
              <a:ahLst/>
              <a:cxnLst/>
              <a:rect l="l" t="t" r="r" b="b"/>
              <a:pathLst>
                <a:path w="3989704" h="704215">
                  <a:moveTo>
                    <a:pt x="3989652" y="0"/>
                  </a:moveTo>
                  <a:lnTo>
                    <a:pt x="0" y="0"/>
                  </a:lnTo>
                  <a:lnTo>
                    <a:pt x="0" y="704156"/>
                  </a:lnTo>
                  <a:lnTo>
                    <a:pt x="3989652" y="704156"/>
                  </a:lnTo>
                  <a:lnTo>
                    <a:pt x="3989652" y="0"/>
                  </a:lnTo>
                  <a:close/>
                </a:path>
              </a:pathLst>
            </a:custGeom>
            <a:solidFill>
              <a:srgbClr val="000000"/>
            </a:solidFill>
          </p:spPr>
          <p:txBody>
            <a:bodyPr wrap="square" lIns="0" tIns="0" rIns="0" bIns="0" rtlCol="0"/>
            <a:lstStyle/>
            <a:p>
              <a:endParaRPr/>
            </a:p>
          </p:txBody>
        </p:sp>
        <p:sp>
          <p:nvSpPr>
            <p:cNvPr id="37" name="object 37"/>
            <p:cNvSpPr/>
            <p:nvPr/>
          </p:nvSpPr>
          <p:spPr>
            <a:xfrm>
              <a:off x="309193" y="704246"/>
              <a:ext cx="3989704" cy="672465"/>
            </a:xfrm>
            <a:custGeom>
              <a:avLst/>
              <a:gdLst/>
              <a:ahLst/>
              <a:cxnLst/>
              <a:rect l="l" t="t" r="r" b="b"/>
              <a:pathLst>
                <a:path w="3989704" h="672465">
                  <a:moveTo>
                    <a:pt x="3989652" y="0"/>
                  </a:moveTo>
                  <a:lnTo>
                    <a:pt x="0" y="0"/>
                  </a:lnTo>
                  <a:lnTo>
                    <a:pt x="0" y="621392"/>
                  </a:lnTo>
                  <a:lnTo>
                    <a:pt x="4008" y="641117"/>
                  </a:lnTo>
                  <a:lnTo>
                    <a:pt x="14922" y="657270"/>
                  </a:lnTo>
                  <a:lnTo>
                    <a:pt x="31075" y="668184"/>
                  </a:lnTo>
                  <a:lnTo>
                    <a:pt x="50800" y="672192"/>
                  </a:lnTo>
                  <a:lnTo>
                    <a:pt x="3938852" y="672192"/>
                  </a:lnTo>
                  <a:lnTo>
                    <a:pt x="3958576" y="668184"/>
                  </a:lnTo>
                  <a:lnTo>
                    <a:pt x="3974729" y="657270"/>
                  </a:lnTo>
                  <a:lnTo>
                    <a:pt x="3985644" y="641117"/>
                  </a:lnTo>
                  <a:lnTo>
                    <a:pt x="3989652" y="621392"/>
                  </a:lnTo>
                  <a:lnTo>
                    <a:pt x="3989652" y="0"/>
                  </a:lnTo>
                  <a:close/>
                </a:path>
              </a:pathLst>
            </a:custGeom>
            <a:solidFill>
              <a:srgbClr val="002778"/>
            </a:solidFill>
          </p:spPr>
          <p:txBody>
            <a:bodyPr wrap="square" lIns="0" tIns="0" rIns="0" bIns="0" rtlCol="0"/>
            <a:lstStyle/>
            <a:p>
              <a:endParaRPr/>
            </a:p>
          </p:txBody>
        </p:sp>
      </p:grpSp>
      <p:sp>
        <p:nvSpPr>
          <p:cNvPr id="38" name="object 38"/>
          <p:cNvSpPr txBox="1"/>
          <p:nvPr/>
        </p:nvSpPr>
        <p:spPr>
          <a:xfrm>
            <a:off x="359994" y="723083"/>
            <a:ext cx="3989704" cy="604012"/>
          </a:xfrm>
          <a:prstGeom prst="rect">
            <a:avLst/>
          </a:prstGeom>
        </p:spPr>
        <p:txBody>
          <a:bodyPr vert="horz" wrap="square" lIns="0" tIns="49530" rIns="0" bIns="0" rtlCol="0">
            <a:spAutoFit/>
          </a:bodyPr>
          <a:lstStyle/>
          <a:p>
            <a:pPr algn="ctr"/>
            <a:r>
              <a:rPr lang="en-US" sz="1200" i="1" dirty="0">
                <a:effectLst/>
                <a:latin typeface="Times" pitchFamily="2" charset="0"/>
              </a:rPr>
              <a:t>INFORMATION FRICTIONS AND ADVERSE SELECTION: POLICY</a:t>
            </a:r>
            <a:endParaRPr lang="en-US" sz="1200" dirty="0">
              <a:effectLst/>
              <a:latin typeface="Times" pitchFamily="2" charset="0"/>
            </a:endParaRPr>
          </a:p>
          <a:p>
            <a:pPr algn="ctr"/>
            <a:r>
              <a:rPr lang="en-US" sz="1200" i="1" dirty="0">
                <a:effectLst/>
                <a:latin typeface="Times" pitchFamily="2" charset="0"/>
              </a:rPr>
              <a:t>INTERVENTIONS IN HEALTH INSURANCE MARKETS</a:t>
            </a:r>
            <a:endParaRPr lang="en-US" sz="1200" dirty="0">
              <a:effectLst/>
              <a:latin typeface="Times" pitchFamily="2" charset="0"/>
            </a:endParaRPr>
          </a:p>
        </p:txBody>
      </p:sp>
      <p:sp>
        <p:nvSpPr>
          <p:cNvPr id="39" name="object 39"/>
          <p:cNvSpPr txBox="1"/>
          <p:nvPr/>
        </p:nvSpPr>
        <p:spPr>
          <a:xfrm>
            <a:off x="1188199" y="1581713"/>
            <a:ext cx="2232025" cy="319959"/>
          </a:xfrm>
          <a:prstGeom prst="rect">
            <a:avLst/>
          </a:prstGeom>
        </p:spPr>
        <p:txBody>
          <a:bodyPr vert="horz" wrap="square" lIns="0" tIns="12065" rIns="0" bIns="0" rtlCol="0">
            <a:spAutoFit/>
          </a:bodyPr>
          <a:lstStyle/>
          <a:p>
            <a:pPr algn="ctr"/>
            <a:r>
              <a:rPr lang="en-US" sz="1000" i="1" dirty="0">
                <a:effectLst/>
                <a:latin typeface="Times" pitchFamily="2" charset="0"/>
              </a:rPr>
              <a:t>Benjamin R. Handel, Jonathan T. Kolstad, and Johannes </a:t>
            </a:r>
            <a:r>
              <a:rPr lang="en-US" sz="1000" i="1" dirty="0" err="1">
                <a:effectLst/>
                <a:latin typeface="Times" pitchFamily="2" charset="0"/>
              </a:rPr>
              <a:t>Spinnewijn</a:t>
            </a:r>
            <a:endParaRPr lang="en-US" sz="1000" dirty="0">
              <a:effectLst/>
              <a:latin typeface="Times" pitchFamily="2" charset="0"/>
            </a:endParaRPr>
          </a:p>
        </p:txBody>
      </p:sp>
      <p:sp>
        <p:nvSpPr>
          <p:cNvPr id="40" name="object 40"/>
          <p:cNvSpPr txBox="1"/>
          <p:nvPr/>
        </p:nvSpPr>
        <p:spPr>
          <a:xfrm>
            <a:off x="1097102" y="2132233"/>
            <a:ext cx="2414270" cy="633095"/>
          </a:xfrm>
          <a:prstGeom prst="rect">
            <a:avLst/>
          </a:prstGeom>
        </p:spPr>
        <p:txBody>
          <a:bodyPr vert="horz" wrap="square" lIns="0" tIns="12065" rIns="0" bIns="0" rtlCol="0">
            <a:spAutoFit/>
          </a:bodyPr>
          <a:lstStyle/>
          <a:p>
            <a:pPr algn="ctr">
              <a:lnSpc>
                <a:spcPct val="100000"/>
              </a:lnSpc>
              <a:spcBef>
                <a:spcPts val="95"/>
              </a:spcBef>
            </a:pPr>
            <a:r>
              <a:rPr sz="1000" dirty="0">
                <a:latin typeface="Arial"/>
                <a:cs typeface="Arial"/>
              </a:rPr>
              <a:t>Slides</a:t>
            </a:r>
            <a:r>
              <a:rPr sz="1000" spc="-15" dirty="0">
                <a:latin typeface="Arial"/>
                <a:cs typeface="Arial"/>
              </a:rPr>
              <a:t> </a:t>
            </a:r>
            <a:r>
              <a:rPr sz="1000" dirty="0">
                <a:latin typeface="Arial"/>
                <a:cs typeface="Arial"/>
              </a:rPr>
              <a:t>by</a:t>
            </a:r>
            <a:r>
              <a:rPr sz="1000" spc="-15" dirty="0">
                <a:latin typeface="Arial"/>
                <a:cs typeface="Arial"/>
              </a:rPr>
              <a:t> </a:t>
            </a:r>
            <a:r>
              <a:rPr lang="en-US" sz="1000" dirty="0">
                <a:latin typeface="Arial"/>
                <a:cs typeface="Arial"/>
              </a:rPr>
              <a:t>Artimes Rashidi</a:t>
            </a:r>
            <a:endParaRPr sz="1000" dirty="0">
              <a:latin typeface="Arial"/>
              <a:cs typeface="Arial"/>
            </a:endParaRPr>
          </a:p>
          <a:p>
            <a:pPr>
              <a:lnSpc>
                <a:spcPct val="100000"/>
              </a:lnSpc>
              <a:spcBef>
                <a:spcPts val="40"/>
              </a:spcBef>
            </a:pPr>
            <a:endParaRPr sz="1000" dirty="0">
              <a:latin typeface="Arial"/>
              <a:cs typeface="Arial"/>
            </a:endParaRPr>
          </a:p>
          <a:p>
            <a:pPr marL="12700" marR="5080" algn="ctr">
              <a:lnSpc>
                <a:spcPct val="100000"/>
              </a:lnSpc>
            </a:pPr>
            <a:r>
              <a:rPr sz="1000" dirty="0">
                <a:latin typeface="Arial"/>
                <a:cs typeface="Arial"/>
              </a:rPr>
              <a:t>ECON</a:t>
            </a:r>
            <a:r>
              <a:rPr sz="1000" spc="-35" dirty="0">
                <a:latin typeface="Arial"/>
                <a:cs typeface="Arial"/>
              </a:rPr>
              <a:t> </a:t>
            </a:r>
            <a:r>
              <a:rPr sz="1000" dirty="0">
                <a:latin typeface="Arial"/>
                <a:cs typeface="Arial"/>
              </a:rPr>
              <a:t>6363:</a:t>
            </a:r>
            <a:r>
              <a:rPr sz="1000" spc="30" dirty="0">
                <a:latin typeface="Arial"/>
                <a:cs typeface="Arial"/>
              </a:rPr>
              <a:t> </a:t>
            </a:r>
            <a:r>
              <a:rPr sz="1000" dirty="0">
                <a:latin typeface="Arial"/>
                <a:cs typeface="Arial"/>
              </a:rPr>
              <a:t>Graduate</a:t>
            </a:r>
            <a:r>
              <a:rPr sz="1000" spc="-35" dirty="0">
                <a:latin typeface="Arial"/>
                <a:cs typeface="Arial"/>
              </a:rPr>
              <a:t> </a:t>
            </a:r>
            <a:r>
              <a:rPr sz="1000" dirty="0">
                <a:latin typeface="Arial"/>
                <a:cs typeface="Arial"/>
              </a:rPr>
              <a:t>Public</a:t>
            </a:r>
            <a:r>
              <a:rPr sz="1000" spc="-30" dirty="0">
                <a:latin typeface="Arial"/>
                <a:cs typeface="Arial"/>
              </a:rPr>
              <a:t> </a:t>
            </a:r>
            <a:r>
              <a:rPr sz="1000" dirty="0">
                <a:latin typeface="Arial"/>
                <a:cs typeface="Arial"/>
              </a:rPr>
              <a:t>Economics</a:t>
            </a:r>
            <a:r>
              <a:rPr sz="1000" spc="-30" dirty="0">
                <a:latin typeface="Arial"/>
                <a:cs typeface="Arial"/>
              </a:rPr>
              <a:t> </a:t>
            </a:r>
            <a:r>
              <a:rPr sz="1000" spc="-50" dirty="0">
                <a:latin typeface="Arial"/>
                <a:cs typeface="Arial"/>
              </a:rPr>
              <a:t>I </a:t>
            </a:r>
            <a:r>
              <a:rPr sz="1000" dirty="0">
                <a:latin typeface="Arial"/>
                <a:cs typeface="Arial"/>
              </a:rPr>
              <a:t>The</a:t>
            </a:r>
            <a:r>
              <a:rPr sz="1000" spc="-5" dirty="0">
                <a:latin typeface="Arial"/>
                <a:cs typeface="Arial"/>
              </a:rPr>
              <a:t> </a:t>
            </a:r>
            <a:r>
              <a:rPr sz="1000" spc="-10" dirty="0">
                <a:latin typeface="Arial"/>
                <a:cs typeface="Arial"/>
              </a:rPr>
              <a:t>University</a:t>
            </a:r>
            <a:r>
              <a:rPr sz="1000" spc="-5" dirty="0">
                <a:latin typeface="Arial"/>
                <a:cs typeface="Arial"/>
              </a:rPr>
              <a:t> </a:t>
            </a:r>
            <a:r>
              <a:rPr sz="1000" dirty="0">
                <a:latin typeface="Arial"/>
                <a:cs typeface="Arial"/>
              </a:rPr>
              <a:t>of</a:t>
            </a:r>
            <a:r>
              <a:rPr sz="1000" spc="-5" dirty="0">
                <a:latin typeface="Arial"/>
                <a:cs typeface="Arial"/>
              </a:rPr>
              <a:t> </a:t>
            </a:r>
            <a:r>
              <a:rPr sz="1000" spc="-25" dirty="0">
                <a:latin typeface="Arial"/>
                <a:cs typeface="Arial"/>
              </a:rPr>
              <a:t>Texas</a:t>
            </a:r>
            <a:r>
              <a:rPr sz="1000" spc="-5" dirty="0">
                <a:latin typeface="Arial"/>
                <a:cs typeface="Arial"/>
              </a:rPr>
              <a:t> </a:t>
            </a:r>
            <a:r>
              <a:rPr sz="1000" dirty="0">
                <a:latin typeface="Arial"/>
                <a:cs typeface="Arial"/>
              </a:rPr>
              <a:t>at</a:t>
            </a:r>
            <a:r>
              <a:rPr sz="1000" spc="-5" dirty="0">
                <a:latin typeface="Arial"/>
                <a:cs typeface="Arial"/>
              </a:rPr>
              <a:t> </a:t>
            </a:r>
            <a:r>
              <a:rPr sz="1000" spc="-10" dirty="0">
                <a:latin typeface="Arial"/>
                <a:cs typeface="Arial"/>
              </a:rPr>
              <a:t>Dallas</a:t>
            </a:r>
            <a:endParaRPr sz="1000" dirty="0">
              <a:latin typeface="Arial"/>
              <a:cs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5" name="object 15"/>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6" name="object 16"/>
          <p:cNvGrpSpPr/>
          <p:nvPr/>
        </p:nvGrpSpPr>
        <p:grpSpPr>
          <a:xfrm>
            <a:off x="2010651" y="141874"/>
            <a:ext cx="243204" cy="41275"/>
            <a:chOff x="2010651" y="141874"/>
            <a:chExt cx="243204" cy="41275"/>
          </a:xfrm>
        </p:grpSpPr>
        <p:sp>
          <p:nvSpPr>
            <p:cNvPr id="17" name="object 17"/>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0" y="205727"/>
            <a:ext cx="4608195" cy="305448"/>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7" name="TextBox 36">
            <a:extLst>
              <a:ext uri="{FF2B5EF4-FFF2-40B4-BE49-F238E27FC236}">
                <a16:creationId xmlns:a16="http://schemas.microsoft.com/office/drawing/2014/main" id="{43330456-5160-9EF8-E0AD-47F6B6DC9C5E}"/>
              </a:ext>
            </a:extLst>
          </p:cNvPr>
          <p:cNvSpPr txBox="1"/>
          <p:nvPr/>
        </p:nvSpPr>
        <p:spPr>
          <a:xfrm>
            <a:off x="92722" y="235340"/>
            <a:ext cx="4078706" cy="246221"/>
          </a:xfrm>
          <a:prstGeom prst="rect">
            <a:avLst/>
          </a:prstGeom>
          <a:noFill/>
        </p:spPr>
        <p:txBody>
          <a:bodyPr wrap="square" rtlCol="0">
            <a:spAutoFit/>
          </a:bodyPr>
          <a:lstStyle/>
          <a:p>
            <a:pPr algn="l" rtl="0"/>
            <a:r>
              <a:rPr lang="en-US" sz="1000" b="0" i="0" u="none" strike="noStrike" dirty="0">
                <a:solidFill>
                  <a:schemeClr val="bg1"/>
                </a:solidFill>
                <a:effectLst/>
                <a:latin typeface="Arial" panose="020B0604020202020204" pitchFamily="34" charset="0"/>
                <a:cs typeface="Arial" panose="020B0604020202020204" pitchFamily="34" charset="0"/>
              </a:rPr>
              <a:t>What are the important variables? How are they defined?</a:t>
            </a:r>
            <a:endParaRPr lang="en-US" sz="1000" dirty="0">
              <a:solidFill>
                <a:schemeClr val="bg1"/>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671DBAD-DD04-7E8A-00F2-FC34C21539B7}"/>
              </a:ext>
            </a:extLst>
          </p:cNvPr>
          <p:cNvSpPr txBox="1"/>
          <p:nvPr/>
        </p:nvSpPr>
        <p:spPr>
          <a:xfrm>
            <a:off x="247650" y="663575"/>
            <a:ext cx="4191000" cy="2308324"/>
          </a:xfrm>
          <a:prstGeom prst="rect">
            <a:avLst/>
          </a:prstGeom>
          <a:noFill/>
        </p:spPr>
        <p:txBody>
          <a:bodyPr wrap="square" rtlCol="0">
            <a:spAutoFit/>
          </a:bodyPr>
          <a:lstStyle/>
          <a:p>
            <a:pPr algn="l">
              <a:buFont typeface="+mj-lt"/>
              <a:buAutoNum type="arabicPeriod"/>
            </a:pPr>
            <a:r>
              <a:rPr lang="en-US" sz="800" b="0" i="0" dirty="0">
                <a:solidFill>
                  <a:srgbClr val="374151"/>
                </a:solidFill>
                <a:effectLst/>
                <a:latin typeface="Sohne"/>
              </a:rPr>
              <a:t>insurance coverage and plan choice: This variable represents whether an individual chooses to purchase insurance or not. It is a binary variable, where 1 indicates coverage and 0 indicates no coverage. </a:t>
            </a:r>
          </a:p>
          <a:p>
            <a:pPr algn="l">
              <a:buFont typeface="+mj-lt"/>
              <a:buAutoNum type="arabicPeriod"/>
            </a:pPr>
            <a:r>
              <a:rPr lang="en-US" sz="800" b="0" i="0" dirty="0">
                <a:solidFill>
                  <a:srgbClr val="374151"/>
                </a:solidFill>
                <a:effectLst/>
                <a:latin typeface="Sohne"/>
              </a:rPr>
              <a:t>Willingness to pay (WTP): This variable measures the maximum amount an individual is willing to pay for insurance. It represents the individual's valuation of the insurance plan. </a:t>
            </a:r>
          </a:p>
          <a:p>
            <a:pPr algn="l">
              <a:buFont typeface="+mj-lt"/>
              <a:buAutoNum type="arabicPeriod"/>
            </a:pPr>
            <a:r>
              <a:rPr lang="en-US" sz="800" b="0" i="0" dirty="0">
                <a:solidFill>
                  <a:srgbClr val="374151"/>
                </a:solidFill>
                <a:effectLst/>
                <a:latin typeface="Sohne"/>
              </a:rPr>
              <a:t>Frictions: Frictions refer to the information barriers or limitations that individuals face when making insurance plan choices. These frictions can include limited knowledge about available plans, their own risk profiles, or the costs and benefits of different plan options. </a:t>
            </a:r>
          </a:p>
          <a:p>
            <a:pPr algn="l">
              <a:buFont typeface="+mj-lt"/>
              <a:buAutoNum type="arabicPeriod"/>
            </a:pPr>
            <a:r>
              <a:rPr lang="en-US" sz="800" b="0" i="0" dirty="0">
                <a:solidFill>
                  <a:srgbClr val="374151"/>
                </a:solidFill>
                <a:effectLst/>
                <a:latin typeface="Sohne"/>
              </a:rPr>
              <a:t>Surplus: Surplus represents the net benefit or utility that individuals derive from having insurance coverage. It captures the difference between the value individuals place on the insurance plan and the cost they incur to obtain it. </a:t>
            </a:r>
          </a:p>
          <a:p>
            <a:pPr algn="l">
              <a:buFont typeface="+mj-lt"/>
              <a:buAutoNum type="arabicPeriod"/>
            </a:pPr>
            <a:r>
              <a:rPr lang="en-US" sz="800" b="0" i="0" dirty="0">
                <a:solidFill>
                  <a:srgbClr val="374151"/>
                </a:solidFill>
                <a:effectLst/>
                <a:latin typeface="Sohne"/>
              </a:rPr>
              <a:t>Costs: Costs refer to the expenses incurred by individuals and insurers in providing and obtaining insurance coverage. These costs can include premiums, deductibles, copayments, and other out-of-pocket expenses. </a:t>
            </a:r>
          </a:p>
          <a:p>
            <a:pPr algn="l">
              <a:buFont typeface="+mj-lt"/>
              <a:buAutoNum type="arabicPeriod"/>
            </a:pPr>
            <a:r>
              <a:rPr lang="en-US" sz="800" b="0" i="0" dirty="0">
                <a:solidFill>
                  <a:srgbClr val="374151"/>
                </a:solidFill>
                <a:effectLst/>
                <a:latin typeface="Sohne"/>
              </a:rPr>
              <a:t>Risk-adjustment transfers: Risk-adjustment transfers are policy interventions that aim to mitigate adverse selection by compensating insurers based on the underlying risk of the insured pool. These transfers help to equalize the costs and risks faced by insurers and reduce the incentives for adverse selection.</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5" name="object 15"/>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6" name="object 16"/>
          <p:cNvGrpSpPr/>
          <p:nvPr/>
        </p:nvGrpSpPr>
        <p:grpSpPr>
          <a:xfrm>
            <a:off x="2010651" y="141874"/>
            <a:ext cx="243204" cy="41275"/>
            <a:chOff x="2010651" y="141874"/>
            <a:chExt cx="243204" cy="41275"/>
          </a:xfrm>
        </p:grpSpPr>
        <p:sp>
          <p:nvSpPr>
            <p:cNvPr id="17" name="object 17"/>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34" name="object 34"/>
          <p:cNvGrpSpPr/>
          <p:nvPr/>
        </p:nvGrpSpPr>
        <p:grpSpPr>
          <a:xfrm>
            <a:off x="0" y="205727"/>
            <a:ext cx="4608195" cy="170180"/>
            <a:chOff x="0" y="205727"/>
            <a:chExt cx="4608195" cy="170180"/>
          </a:xfrm>
        </p:grpSpPr>
        <p:sp>
          <p:nvSpPr>
            <p:cNvPr id="35" name="object 35"/>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36" name="object 36"/>
            <p:cNvPicPr/>
            <p:nvPr/>
          </p:nvPicPr>
          <p:blipFill>
            <a:blip r:embed="rId3" cstate="print"/>
            <a:stretch>
              <a:fillRect/>
            </a:stretch>
          </p:blipFill>
          <p:spPr>
            <a:xfrm>
              <a:off x="0" y="309118"/>
              <a:ext cx="4608004" cy="66167"/>
            </a:xfrm>
            <a:prstGeom prst="rect">
              <a:avLst/>
            </a:prstGeom>
          </p:spPr>
        </p:pic>
      </p:grpSp>
      <p:sp>
        <p:nvSpPr>
          <p:cNvPr id="37" name="object 37"/>
          <p:cNvSpPr txBox="1"/>
          <p:nvPr/>
        </p:nvSpPr>
        <p:spPr>
          <a:xfrm>
            <a:off x="0" y="375285"/>
            <a:ext cx="4608195" cy="179536"/>
          </a:xfrm>
          <a:prstGeom prst="rect">
            <a:avLst/>
          </a:prstGeom>
          <a:solidFill>
            <a:srgbClr val="002778"/>
          </a:solidFill>
        </p:spPr>
        <p:txBody>
          <a:bodyPr vert="horz" wrap="square" lIns="0" tIns="0" rIns="0" bIns="0" rtlCol="0">
            <a:spAutoFit/>
          </a:bodyPr>
          <a:lstStyle/>
          <a:p>
            <a:pPr marL="107950">
              <a:lnSpc>
                <a:spcPts val="1405"/>
              </a:lnSpc>
            </a:pPr>
            <a:r>
              <a:rPr lang="en-US" sz="1200" b="0" i="0" u="none" strike="noStrike" dirty="0">
                <a:solidFill>
                  <a:schemeClr val="bg1"/>
                </a:solidFill>
                <a:effectLst/>
                <a:latin typeface="Arial" panose="020B0604020202020204" pitchFamily="34" charset="0"/>
                <a:cs typeface="Arial" panose="020B0604020202020204" pitchFamily="34" charset="0"/>
              </a:rPr>
              <a:t>What is the unit of observation? </a:t>
            </a:r>
            <a:endParaRPr sz="1200" dirty="0">
              <a:solidFill>
                <a:schemeClr val="bg1"/>
              </a:solidFill>
              <a:latin typeface="Arial" panose="020B0604020202020204" pitchFamily="34" charset="0"/>
              <a:cs typeface="Arial" panose="020B0604020202020204" pitchFamily="34" charset="0"/>
            </a:endParaRPr>
          </a:p>
        </p:txBody>
      </p:sp>
      <p:pic>
        <p:nvPicPr>
          <p:cNvPr id="38" name="object 38"/>
          <p:cNvPicPr/>
          <p:nvPr/>
        </p:nvPicPr>
        <p:blipFill>
          <a:blip r:embed="rId4" cstate="print"/>
          <a:stretch>
            <a:fillRect/>
          </a:stretch>
        </p:blipFill>
        <p:spPr>
          <a:xfrm>
            <a:off x="0" y="586498"/>
            <a:ext cx="4608004" cy="33083"/>
          </a:xfrm>
          <a:prstGeom prst="rect">
            <a:avLst/>
          </a:prstGeom>
        </p:spPr>
      </p:pic>
      <p:sp>
        <p:nvSpPr>
          <p:cNvPr id="39" name="object 39"/>
          <p:cNvSpPr txBox="1"/>
          <p:nvPr/>
        </p:nvSpPr>
        <p:spPr>
          <a:xfrm>
            <a:off x="451535" y="1349375"/>
            <a:ext cx="3660026" cy="781624"/>
          </a:xfrm>
          <a:prstGeom prst="rect">
            <a:avLst/>
          </a:prstGeom>
        </p:spPr>
        <p:txBody>
          <a:bodyPr vert="horz" wrap="square" lIns="0" tIns="12065" rIns="0" bIns="0" rtlCol="0">
            <a:spAutoFit/>
          </a:bodyPr>
          <a:lstStyle/>
          <a:p>
            <a:pPr marL="137795" indent="-125095">
              <a:lnSpc>
                <a:spcPct val="100000"/>
              </a:lnSpc>
              <a:spcBef>
                <a:spcPts val="95"/>
              </a:spcBef>
              <a:buClr>
                <a:srgbClr val="002778"/>
              </a:buClr>
              <a:buFont typeface="Arial"/>
              <a:buChar char="•"/>
              <a:tabLst>
                <a:tab pos="137795" algn="l"/>
              </a:tabLst>
            </a:pPr>
            <a:r>
              <a:rPr lang="en-US" sz="1000" b="0" i="0" dirty="0">
                <a:solidFill>
                  <a:schemeClr val="tx1"/>
                </a:solidFill>
                <a:effectLst/>
                <a:latin typeface="Arial" panose="020B0604020202020204" pitchFamily="34" charset="0"/>
                <a:cs typeface="Arial" panose="020B0604020202020204" pitchFamily="34" charset="0"/>
              </a:rPr>
              <a:t>The data used in the analysis include detailed administrative data on enrollee health care claims, demographics, and plan choices, as well as survey data linked to the administrative data at the individual level and their families on consumer information and beliefs. </a:t>
            </a:r>
            <a:endParaRPr sz="1000"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7" name="object 17"/>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gn="l">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34" name="object 34"/>
          <p:cNvGrpSpPr/>
          <p:nvPr/>
        </p:nvGrpSpPr>
        <p:grpSpPr>
          <a:xfrm>
            <a:off x="0" y="205727"/>
            <a:ext cx="4608195" cy="170180"/>
            <a:chOff x="0" y="205727"/>
            <a:chExt cx="4608195" cy="170180"/>
          </a:xfrm>
        </p:grpSpPr>
        <p:sp>
          <p:nvSpPr>
            <p:cNvPr id="35" name="object 35"/>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36" name="object 36"/>
            <p:cNvPicPr/>
            <p:nvPr/>
          </p:nvPicPr>
          <p:blipFill>
            <a:blip r:embed="rId3" cstate="print"/>
            <a:stretch>
              <a:fillRect/>
            </a:stretch>
          </p:blipFill>
          <p:spPr>
            <a:xfrm>
              <a:off x="0" y="309118"/>
              <a:ext cx="4608004" cy="66167"/>
            </a:xfrm>
            <a:prstGeom prst="rect">
              <a:avLst/>
            </a:prstGeom>
          </p:spPr>
        </p:pic>
      </p:grpSp>
      <p:sp>
        <p:nvSpPr>
          <p:cNvPr id="37" name="object 37"/>
          <p:cNvSpPr txBox="1"/>
          <p:nvPr/>
        </p:nvSpPr>
        <p:spPr>
          <a:xfrm>
            <a:off x="0" y="375285"/>
            <a:ext cx="4608195" cy="360163"/>
          </a:xfrm>
          <a:prstGeom prst="rect">
            <a:avLst/>
          </a:prstGeom>
          <a:solidFill>
            <a:srgbClr val="002778"/>
          </a:solidFill>
        </p:spPr>
        <p:txBody>
          <a:bodyPr vert="horz" wrap="square" lIns="0" tIns="0" rIns="0" bIns="0" rtlCol="0">
            <a:spAutoFit/>
          </a:bodyPr>
          <a:lstStyle/>
          <a:p>
            <a:pPr marL="107950">
              <a:lnSpc>
                <a:spcPts val="1405"/>
              </a:lnSpc>
            </a:pPr>
            <a:r>
              <a:rPr lang="en-US" sz="1200" b="0" i="0" u="none" strike="noStrike" dirty="0">
                <a:solidFill>
                  <a:schemeClr val="bg1"/>
                </a:solidFill>
                <a:effectLst/>
                <a:latin typeface="Arial" panose="020B0604020202020204" pitchFamily="34" charset="0"/>
                <a:cs typeface="Arial" panose="020B0604020202020204" pitchFamily="34" charset="0"/>
              </a:rPr>
              <a:t>What is the empirical strategy (method) for answering the research question? </a:t>
            </a:r>
            <a:endParaRPr sz="1200" dirty="0">
              <a:solidFill>
                <a:schemeClr val="bg1"/>
              </a:solidFill>
              <a:latin typeface="Arial" panose="020B0604020202020204" pitchFamily="34" charset="0"/>
              <a:cs typeface="Arial" panose="020B0604020202020204" pitchFamily="34" charset="0"/>
            </a:endParaRPr>
          </a:p>
        </p:txBody>
      </p:sp>
      <p:pic>
        <p:nvPicPr>
          <p:cNvPr id="38" name="object 38"/>
          <p:cNvPicPr/>
          <p:nvPr/>
        </p:nvPicPr>
        <p:blipFill>
          <a:blip r:embed="rId4" cstate="print"/>
          <a:stretch>
            <a:fillRect/>
          </a:stretch>
        </p:blipFill>
        <p:spPr>
          <a:xfrm>
            <a:off x="0" y="814235"/>
            <a:ext cx="4608004" cy="33083"/>
          </a:xfrm>
          <a:prstGeom prst="rect">
            <a:avLst/>
          </a:prstGeom>
        </p:spPr>
      </p:pic>
      <p:sp>
        <p:nvSpPr>
          <p:cNvPr id="39" name="TextBox 38">
            <a:extLst>
              <a:ext uri="{FF2B5EF4-FFF2-40B4-BE49-F238E27FC236}">
                <a16:creationId xmlns:a16="http://schemas.microsoft.com/office/drawing/2014/main" id="{210395AB-CDCC-9C1A-8064-9A11C02664A8}"/>
              </a:ext>
            </a:extLst>
          </p:cNvPr>
          <p:cNvSpPr txBox="1"/>
          <p:nvPr/>
        </p:nvSpPr>
        <p:spPr>
          <a:xfrm>
            <a:off x="400050" y="968375"/>
            <a:ext cx="3774351" cy="1569660"/>
          </a:xfrm>
          <a:prstGeom prst="rect">
            <a:avLst/>
          </a:prstGeom>
          <a:noFill/>
        </p:spPr>
        <p:txBody>
          <a:bodyPr wrap="square" rtlCol="0">
            <a:spAutoFit/>
          </a:bodyPr>
          <a:lstStyle/>
          <a:p>
            <a:pPr algn="l" rtl="0"/>
            <a:endParaRPr lang="en-US" sz="800" b="0" i="0" dirty="0">
              <a:solidFill>
                <a:schemeClr val="tx1"/>
              </a:solidFill>
              <a:effectLst/>
              <a:latin typeface="Sohne"/>
            </a:endParaRPr>
          </a:p>
          <a:p>
            <a:pPr algn="l" rtl="0"/>
            <a:r>
              <a:rPr lang="en-US" sz="800" b="0" i="0" dirty="0">
                <a:solidFill>
                  <a:schemeClr val="tx1"/>
                </a:solidFill>
                <a:effectLst/>
                <a:latin typeface="Sohne"/>
              </a:rPr>
              <a:t>The empirical strategy used in this paper is based on structural estimation and analysis. The authors utilize detailed proprietary data, They apply a structural model to estimate key </a:t>
            </a:r>
            <a:r>
              <a:rPr lang="en-US" sz="800" b="0" i="0" dirty="0" err="1">
                <a:solidFill>
                  <a:schemeClr val="tx1"/>
                </a:solidFill>
                <a:effectLst/>
                <a:latin typeface="Sohne"/>
              </a:rPr>
              <a:t>microfoundations</a:t>
            </a:r>
            <a:r>
              <a:rPr lang="en-US" sz="800" b="0" i="0" dirty="0">
                <a:solidFill>
                  <a:schemeClr val="tx1"/>
                </a:solidFill>
                <a:effectLst/>
                <a:latin typeface="Sohne"/>
              </a:rPr>
              <a:t> related to frictions, surplus, and costs, and use these estimates to analyze the impact of potential policy interventions on insurance market outcomes and welfare. The empirical analysis involves estimating choice parameters and conducting counterfactual simulations to evaluate the effects of friction-reducing policies and risk-adjustment transfers.</a:t>
            </a:r>
          </a:p>
          <a:p>
            <a:pPr algn="l" rtl="0"/>
            <a:endParaRPr lang="en-US" sz="800" dirty="0">
              <a:solidFill>
                <a:schemeClr val="tx1"/>
              </a:solidFill>
              <a:latin typeface="Sohne"/>
              <a:cs typeface="Arial" panose="020B0604020202020204" pitchFamily="34" charset="0"/>
            </a:endParaRPr>
          </a:p>
          <a:p>
            <a:pPr algn="l" rtl="0"/>
            <a:r>
              <a:rPr lang="en-US" sz="800" b="0" i="0" u="none" strike="noStrike" dirty="0">
                <a:solidFill>
                  <a:schemeClr val="tx1"/>
                </a:solidFill>
                <a:effectLst/>
                <a:latin typeface="Söhne"/>
              </a:rPr>
              <a:t>The paper uses a simulated maximum likelihood estimation approach</a:t>
            </a:r>
          </a:p>
          <a:p>
            <a:pPr algn="l" rtl="0"/>
            <a:r>
              <a:rPr lang="en-US" sz="800" dirty="0">
                <a:solidFill>
                  <a:schemeClr val="tx1"/>
                </a:solidFill>
                <a:latin typeface="Söhne"/>
                <a:cs typeface="Arial" panose="020B0604020202020204" pitchFamily="34" charset="0"/>
              </a:rPr>
              <a:t>(</a:t>
            </a:r>
            <a:r>
              <a:rPr lang="en-US" sz="800" b="0" i="0" u="none" strike="noStrike" dirty="0">
                <a:solidFill>
                  <a:schemeClr val="tx1"/>
                </a:solidFill>
                <a:effectLst/>
                <a:latin typeface="Google Sans"/>
              </a:rPr>
              <a:t>a method of estimating the parameters of an assumed probability distribution, given some observed data.</a:t>
            </a:r>
            <a:r>
              <a:rPr lang="en-US" sz="800" dirty="0">
                <a:solidFill>
                  <a:schemeClr val="tx1"/>
                </a:solidFill>
                <a:latin typeface="Söhne"/>
              </a:rPr>
              <a:t>)</a:t>
            </a:r>
            <a:endParaRPr lang="en-US" sz="800"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pPr algn="l" rtl="0"/>
              <a:endParaRPr/>
            </a:p>
          </p:txBody>
        </p:sp>
        <p:sp>
          <p:nvSpPr>
            <p:cNvPr id="18" name="object 18"/>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pPr algn="l" rtl="0"/>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4" name="object 34"/>
          <p:cNvSpPr/>
          <p:nvPr/>
        </p:nvSpPr>
        <p:spPr>
          <a:xfrm>
            <a:off x="0" y="205727"/>
            <a:ext cx="4608195" cy="457848"/>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a:p>
        </p:txBody>
      </p:sp>
      <p:sp>
        <p:nvSpPr>
          <p:cNvPr id="35" name="TextBox 34">
            <a:extLst>
              <a:ext uri="{FF2B5EF4-FFF2-40B4-BE49-F238E27FC236}">
                <a16:creationId xmlns:a16="http://schemas.microsoft.com/office/drawing/2014/main" id="{51637292-2DFD-92B7-3EC4-3882F4FEC2CF}"/>
              </a:ext>
            </a:extLst>
          </p:cNvPr>
          <p:cNvSpPr txBox="1"/>
          <p:nvPr/>
        </p:nvSpPr>
        <p:spPr>
          <a:xfrm>
            <a:off x="69430" y="272013"/>
            <a:ext cx="3988307" cy="338554"/>
          </a:xfrm>
          <a:prstGeom prst="rect">
            <a:avLst/>
          </a:prstGeom>
          <a:noFill/>
        </p:spPr>
        <p:txBody>
          <a:bodyPr wrap="square" rtlCol="0">
            <a:spAutoFit/>
          </a:bodyPr>
          <a:lstStyle/>
          <a:p>
            <a:pPr algn="l"/>
            <a:r>
              <a:rPr lang="en-US" sz="1600" b="0" i="0" dirty="0">
                <a:solidFill>
                  <a:schemeClr val="bg1"/>
                </a:solidFill>
                <a:effectLst/>
                <a:latin typeface="Arial" panose="020B0604020202020204" pitchFamily="34" charset="0"/>
                <a:cs typeface="Arial" panose="020B0604020202020204" pitchFamily="34" charset="0"/>
              </a:rPr>
              <a:t>What would be the ideal dataset?</a:t>
            </a:r>
          </a:p>
        </p:txBody>
      </p:sp>
      <p:sp>
        <p:nvSpPr>
          <p:cNvPr id="36" name="TextBox 35">
            <a:extLst>
              <a:ext uri="{FF2B5EF4-FFF2-40B4-BE49-F238E27FC236}">
                <a16:creationId xmlns:a16="http://schemas.microsoft.com/office/drawing/2014/main" id="{DF7825FB-E883-1BA0-0F87-0C7BD179AC69}"/>
              </a:ext>
            </a:extLst>
          </p:cNvPr>
          <p:cNvSpPr txBox="1"/>
          <p:nvPr/>
        </p:nvSpPr>
        <p:spPr>
          <a:xfrm>
            <a:off x="229552" y="758989"/>
            <a:ext cx="4038701" cy="2354491"/>
          </a:xfrm>
          <a:prstGeom prst="rect">
            <a:avLst/>
          </a:prstGeom>
          <a:noFill/>
        </p:spPr>
        <p:txBody>
          <a:bodyPr wrap="square" rtlCol="0">
            <a:spAutoFit/>
          </a:bodyPr>
          <a:lstStyle/>
          <a:p>
            <a:pPr marL="171450" indent="-171450" algn="l" rtl="0">
              <a:buFont typeface="Arial" panose="020B0604020202020204" pitchFamily="34" charset="0"/>
              <a:buChar char="•"/>
            </a:pPr>
            <a:r>
              <a:rPr lang="en-US" sz="1050" b="0" i="0" dirty="0">
                <a:solidFill>
                  <a:schemeClr val="tx1"/>
                </a:solidFill>
                <a:effectLst/>
                <a:latin typeface="Arial" panose="020B0604020202020204" pitchFamily="34" charset="0"/>
                <a:cs typeface="Arial" panose="020B0604020202020204" pitchFamily="34" charset="0"/>
              </a:rPr>
              <a:t>The ideal dataset to answer this research question would be a randomized experiment where individuals are randomly assigned to different insurance plans with varying levels of information frictions and adverse selection.</a:t>
            </a:r>
          </a:p>
          <a:p>
            <a:pPr marL="171450" indent="-171450" algn="l" rtl="0">
              <a:buFont typeface="Arial" panose="020B0604020202020204" pitchFamily="34" charset="0"/>
              <a:buChar char="•"/>
            </a:pPr>
            <a:r>
              <a:rPr lang="en-US" sz="1050" b="0" i="0" u="none" strike="noStrike" dirty="0">
                <a:solidFill>
                  <a:schemeClr val="tx1"/>
                </a:solidFill>
                <a:effectLst/>
                <a:latin typeface="Arial" panose="020B0604020202020204" pitchFamily="34" charset="0"/>
                <a:cs typeface="Arial" panose="020B0604020202020204" pitchFamily="34" charset="0"/>
              </a:rPr>
              <a:t>manipulate the level of information provided to participants</a:t>
            </a:r>
            <a:endParaRPr lang="en-US" sz="1050" b="0" i="0" dirty="0">
              <a:solidFill>
                <a:schemeClr val="tx1"/>
              </a:solidFill>
              <a:effectLst/>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1050" b="0" i="0" u="none" strike="noStrike" dirty="0">
                <a:solidFill>
                  <a:srgbClr val="000000"/>
                </a:solidFill>
                <a:effectLst/>
                <a:latin typeface="Poppins" pitchFamily="2" charset="77"/>
              </a:rPr>
              <a:t>detailed information on consumer characteristics, such as age, income, and health risk</a:t>
            </a:r>
            <a:endParaRPr lang="en-US" sz="1050" dirty="0">
              <a:solidFill>
                <a:schemeClr val="tx1"/>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1050" b="0" i="0" u="none" strike="noStrike" dirty="0">
                <a:solidFill>
                  <a:schemeClr val="tx1"/>
                </a:solidFill>
                <a:effectLst/>
                <a:latin typeface="Arial" panose="020B0604020202020204" pitchFamily="34" charset="0"/>
                <a:cs typeface="Arial" panose="020B0604020202020204" pitchFamily="34" charset="0"/>
              </a:rPr>
              <a:t>design of the insurance plans</a:t>
            </a:r>
            <a:endParaRPr lang="en-US" sz="1050" dirty="0">
              <a:solidFill>
                <a:schemeClr val="tx1"/>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1050" b="0" i="0" u="none" strike="noStrike" dirty="0">
                <a:solidFill>
                  <a:schemeClr val="tx1"/>
                </a:solidFill>
                <a:effectLst/>
                <a:latin typeface="Arial" panose="020B0604020202020204" pitchFamily="34" charset="0"/>
                <a:cs typeface="Arial" panose="020B0604020202020204" pitchFamily="34" charset="0"/>
              </a:rPr>
              <a:t>presence or absence of certain policy interventions</a:t>
            </a:r>
            <a:endParaRPr lang="en-US" sz="1050" dirty="0">
              <a:solidFill>
                <a:schemeClr val="tx1"/>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1050" b="0" i="0" u="none" strike="noStrike" dirty="0">
                <a:solidFill>
                  <a:srgbClr val="000000"/>
                </a:solidFill>
                <a:effectLst/>
                <a:latin typeface="Arial" panose="020B0604020202020204" pitchFamily="34" charset="0"/>
                <a:cs typeface="Arial" panose="020B0604020202020204" pitchFamily="34" charset="0"/>
              </a:rPr>
              <a:t>comprehensive data on individual-level costs, plan choices, and consumer information and </a:t>
            </a:r>
            <a:r>
              <a:rPr lang="en-US" sz="1050" b="0" i="0" u="none" strike="noStrike" dirty="0">
                <a:solidFill>
                  <a:srgbClr val="000000"/>
                </a:solidFill>
                <a:effectLst/>
                <a:latin typeface="Poppins" pitchFamily="2" charset="77"/>
              </a:rPr>
              <a:t>consumer preferences, beliefs, and information frictions </a:t>
            </a:r>
            <a:r>
              <a:rPr lang="en-US" sz="1050" b="0" i="0" u="none" strike="noStrike" dirty="0">
                <a:solidFill>
                  <a:srgbClr val="000000"/>
                </a:solidFill>
                <a:effectLst/>
                <a:latin typeface="Arial" panose="020B0604020202020204" pitchFamily="34" charset="0"/>
                <a:cs typeface="Arial" panose="020B0604020202020204" pitchFamily="34" charset="0"/>
              </a:rPr>
              <a:t>.</a:t>
            </a:r>
          </a:p>
          <a:p>
            <a:pPr marL="171450" indent="-171450" algn="l" rtl="0">
              <a:buFont typeface="Arial" panose="020B0604020202020204" pitchFamily="34" charset="0"/>
              <a:buChar char="•"/>
            </a:pPr>
            <a:r>
              <a:rPr lang="en-US" sz="1050" b="0" i="0" u="none" strike="noStrike" dirty="0">
                <a:solidFill>
                  <a:srgbClr val="000000"/>
                </a:solidFill>
                <a:effectLst/>
                <a:latin typeface="Arial" panose="020B0604020202020204" pitchFamily="34" charset="0"/>
                <a:cs typeface="Arial" panose="020B0604020202020204" pitchFamily="34" charset="0"/>
              </a:rPr>
              <a:t>Include a larger sample size of individuals ant not just particular groups.</a:t>
            </a:r>
            <a:endParaRPr lang="en-US" sz="1050" b="0" i="0" u="none" strike="noStrike"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9" name="object 19"/>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34" name="object 34"/>
          <p:cNvGrpSpPr/>
          <p:nvPr/>
        </p:nvGrpSpPr>
        <p:grpSpPr>
          <a:xfrm>
            <a:off x="0" y="205727"/>
            <a:ext cx="4608195" cy="170180"/>
            <a:chOff x="0" y="205727"/>
            <a:chExt cx="4608195" cy="170180"/>
          </a:xfrm>
        </p:grpSpPr>
        <p:sp>
          <p:nvSpPr>
            <p:cNvPr id="35" name="object 35"/>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36" name="object 36"/>
            <p:cNvPicPr/>
            <p:nvPr/>
          </p:nvPicPr>
          <p:blipFill>
            <a:blip r:embed="rId3" cstate="print"/>
            <a:stretch>
              <a:fillRect/>
            </a:stretch>
          </p:blipFill>
          <p:spPr>
            <a:xfrm>
              <a:off x="0" y="309118"/>
              <a:ext cx="4608004" cy="66167"/>
            </a:xfrm>
            <a:prstGeom prst="rect">
              <a:avLst/>
            </a:prstGeom>
          </p:spPr>
        </p:pic>
      </p:grpSp>
      <p:sp>
        <p:nvSpPr>
          <p:cNvPr id="37" name="object 37"/>
          <p:cNvSpPr txBox="1"/>
          <p:nvPr/>
        </p:nvSpPr>
        <p:spPr>
          <a:xfrm>
            <a:off x="0" y="375285"/>
            <a:ext cx="4608195" cy="430887"/>
          </a:xfrm>
          <a:prstGeom prst="rect">
            <a:avLst/>
          </a:prstGeom>
          <a:solidFill>
            <a:srgbClr val="002778"/>
          </a:solidFill>
        </p:spPr>
        <p:txBody>
          <a:bodyPr vert="horz" wrap="square" lIns="0" tIns="0" rIns="0" bIns="0" rtlCol="0">
            <a:spAutoFit/>
          </a:bodyPr>
          <a:lstStyle/>
          <a:p>
            <a:pPr algn="l"/>
            <a:r>
              <a:rPr lang="en-US" sz="1400" b="0" i="0" dirty="0">
                <a:solidFill>
                  <a:schemeClr val="bg1"/>
                </a:solidFill>
                <a:effectLst/>
                <a:latin typeface="Sohne"/>
              </a:rPr>
              <a:t>What would be the empirical strategy to use on this ideal dataset?</a:t>
            </a:r>
          </a:p>
        </p:txBody>
      </p:sp>
      <p:sp>
        <p:nvSpPr>
          <p:cNvPr id="39" name="object 39"/>
          <p:cNvSpPr txBox="1"/>
          <p:nvPr/>
        </p:nvSpPr>
        <p:spPr>
          <a:xfrm>
            <a:off x="473824" y="1325808"/>
            <a:ext cx="3411854" cy="999633"/>
          </a:xfrm>
          <a:prstGeom prst="rect">
            <a:avLst/>
          </a:prstGeom>
        </p:spPr>
        <p:txBody>
          <a:bodyPr vert="horz" wrap="square" lIns="0" tIns="12065" rIns="0" bIns="0" rtlCol="0">
            <a:spAutoFit/>
          </a:bodyPr>
          <a:lstStyle/>
          <a:p>
            <a:pPr marL="137795" indent="-125095">
              <a:lnSpc>
                <a:spcPct val="100000"/>
              </a:lnSpc>
              <a:spcBef>
                <a:spcPts val="95"/>
              </a:spcBef>
              <a:buClr>
                <a:srgbClr val="002778"/>
              </a:buClr>
              <a:buFont typeface="Arial"/>
              <a:buChar char="•"/>
              <a:tabLst>
                <a:tab pos="137795" algn="l"/>
              </a:tabLst>
            </a:pPr>
            <a:r>
              <a:rPr lang="en-US" sz="1000" b="0" i="0" u="none" strike="noStrike" dirty="0">
                <a:solidFill>
                  <a:srgbClr val="374151"/>
                </a:solidFill>
                <a:effectLst/>
                <a:latin typeface="Söhne"/>
              </a:rPr>
              <a:t>randomized controlled trial (RCT)</a:t>
            </a:r>
          </a:p>
          <a:p>
            <a:pPr marL="137795" indent="-125095">
              <a:lnSpc>
                <a:spcPct val="100000"/>
              </a:lnSpc>
              <a:spcBef>
                <a:spcPts val="95"/>
              </a:spcBef>
              <a:buClr>
                <a:srgbClr val="002778"/>
              </a:buClr>
              <a:buFont typeface="Arial"/>
              <a:buChar char="•"/>
              <a:tabLst>
                <a:tab pos="137795" algn="l"/>
              </a:tabLst>
            </a:pPr>
            <a:endParaRPr lang="en-US" sz="1000" dirty="0">
              <a:solidFill>
                <a:srgbClr val="374151"/>
              </a:solidFill>
              <a:latin typeface="Söhne"/>
            </a:endParaRPr>
          </a:p>
          <a:p>
            <a:pPr marL="137795" indent="-125095">
              <a:lnSpc>
                <a:spcPct val="100000"/>
              </a:lnSpc>
              <a:spcBef>
                <a:spcPts val="95"/>
              </a:spcBef>
              <a:buClr>
                <a:srgbClr val="002778"/>
              </a:buClr>
              <a:buFont typeface="Arial"/>
              <a:buChar char="•"/>
              <a:tabLst>
                <a:tab pos="137795" algn="l"/>
              </a:tabLst>
            </a:pPr>
            <a:endParaRPr lang="en-US" sz="1000" b="0" i="0" u="none" strike="noStrike" dirty="0">
              <a:solidFill>
                <a:srgbClr val="374151"/>
              </a:solidFill>
              <a:effectLst/>
              <a:latin typeface="Söhne"/>
            </a:endParaRPr>
          </a:p>
          <a:p>
            <a:pPr marL="137795" indent="-125095">
              <a:lnSpc>
                <a:spcPct val="100000"/>
              </a:lnSpc>
              <a:spcBef>
                <a:spcPts val="95"/>
              </a:spcBef>
              <a:buClr>
                <a:srgbClr val="002778"/>
              </a:buClr>
              <a:buFont typeface="Arial"/>
              <a:buChar char="•"/>
              <a:tabLst>
                <a:tab pos="137795" algn="l"/>
              </a:tabLst>
            </a:pPr>
            <a:endParaRPr lang="en-US" sz="1000" dirty="0">
              <a:solidFill>
                <a:srgbClr val="374151"/>
              </a:solidFill>
              <a:latin typeface="Söhne"/>
            </a:endParaRPr>
          </a:p>
          <a:p>
            <a:pPr marL="137795" indent="-125095">
              <a:lnSpc>
                <a:spcPct val="100000"/>
              </a:lnSpc>
              <a:spcBef>
                <a:spcPts val="95"/>
              </a:spcBef>
              <a:buClr>
                <a:srgbClr val="002778"/>
              </a:buClr>
              <a:buFont typeface="Arial"/>
              <a:buChar char="•"/>
              <a:tabLst>
                <a:tab pos="137795" algn="l"/>
              </a:tabLst>
            </a:pPr>
            <a:r>
              <a:rPr lang="en-US" sz="1000" b="0" i="0" u="none" strike="noStrike" dirty="0">
                <a:solidFill>
                  <a:srgbClr val="4D5156"/>
                </a:solidFill>
                <a:effectLst/>
                <a:latin typeface="Google Sans"/>
              </a:rPr>
              <a:t>difference in difference</a:t>
            </a:r>
            <a:r>
              <a:rPr lang="en-US" sz="1000" b="0" i="0" u="none" strike="noStrike" dirty="0">
                <a:solidFill>
                  <a:srgbClr val="374151"/>
                </a:solidFill>
                <a:effectLst/>
                <a:latin typeface="Söhne"/>
              </a:rPr>
              <a:t> </a:t>
            </a:r>
          </a:p>
          <a:p>
            <a:pPr marL="137795" indent="-125095">
              <a:lnSpc>
                <a:spcPct val="100000"/>
              </a:lnSpc>
              <a:spcBef>
                <a:spcPts val="95"/>
              </a:spcBef>
              <a:buClr>
                <a:srgbClr val="002778"/>
              </a:buClr>
              <a:buFont typeface="Arial"/>
              <a:buChar char="•"/>
              <a:tabLst>
                <a:tab pos="137795" algn="l"/>
              </a:tabLst>
            </a:pPr>
            <a:endParaRPr sz="1000" dirty="0">
              <a:latin typeface="Arial"/>
              <a:cs typeface="Arial"/>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06372" y="149661"/>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noFill/>
          </p:spPr>
          <p:txBody>
            <a:bodyPr wrap="square" lIns="0" tIns="0" rIns="0" bIns="0" rtlCol="0"/>
            <a:lstStyle/>
            <a:p>
              <a:pPr algn="l" rtl="0"/>
              <a:endParaRPr dirty="0"/>
            </a:p>
          </p:txBody>
        </p:sp>
        <p:sp>
          <p:nvSpPr>
            <p:cNvPr id="19" name="object 19"/>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solidFill>
              <a:srgbClr val="FFFFFF"/>
            </a:solidFill>
            <a:ln w="5060">
              <a:solidFill>
                <a:srgbClr val="FFFFFF"/>
              </a:solidFill>
            </a:ln>
          </p:spPr>
          <p:txBody>
            <a:bodyPr wrap="square" lIns="0" tIns="0" rIns="0" bIns="0" rtlCol="0"/>
            <a:lstStyle/>
            <a:p>
              <a:pPr algn="l" rtl="0"/>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pPr algn="l" rtl="0"/>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34" name="object 34"/>
          <p:cNvGrpSpPr/>
          <p:nvPr/>
        </p:nvGrpSpPr>
        <p:grpSpPr>
          <a:xfrm>
            <a:off x="0" y="205727"/>
            <a:ext cx="4608195" cy="170180"/>
            <a:chOff x="0" y="205727"/>
            <a:chExt cx="4608195" cy="170180"/>
          </a:xfrm>
        </p:grpSpPr>
        <p:sp>
          <p:nvSpPr>
            <p:cNvPr id="35" name="object 35"/>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36" name="object 36"/>
            <p:cNvPicPr/>
            <p:nvPr/>
          </p:nvPicPr>
          <p:blipFill>
            <a:blip r:embed="rId3" cstate="print"/>
            <a:stretch>
              <a:fillRect/>
            </a:stretch>
          </p:blipFill>
          <p:spPr>
            <a:xfrm>
              <a:off x="0" y="309118"/>
              <a:ext cx="4608004" cy="66167"/>
            </a:xfrm>
            <a:prstGeom prst="rect">
              <a:avLst/>
            </a:prstGeom>
          </p:spPr>
        </p:pic>
      </p:grpSp>
      <p:sp>
        <p:nvSpPr>
          <p:cNvPr id="37" name="object 37"/>
          <p:cNvSpPr txBox="1"/>
          <p:nvPr/>
        </p:nvSpPr>
        <p:spPr>
          <a:xfrm>
            <a:off x="0" y="375285"/>
            <a:ext cx="4608195" cy="364972"/>
          </a:xfrm>
          <a:prstGeom prst="rect">
            <a:avLst/>
          </a:prstGeom>
          <a:solidFill>
            <a:srgbClr val="002778"/>
          </a:solidFill>
        </p:spPr>
        <p:txBody>
          <a:bodyPr vert="horz" wrap="square" lIns="0" tIns="0" rIns="0" bIns="0" rtlCol="0">
            <a:spAutoFit/>
          </a:bodyPr>
          <a:lstStyle/>
          <a:p>
            <a:pPr marL="107950">
              <a:lnSpc>
                <a:spcPts val="1405"/>
              </a:lnSpc>
            </a:pPr>
            <a:r>
              <a:rPr lang="en-US" sz="1400" b="0" i="0" u="none" strike="noStrike" dirty="0">
                <a:solidFill>
                  <a:schemeClr val="bg1"/>
                </a:solidFill>
                <a:effectLst/>
                <a:latin typeface="Poppins" pitchFamily="2" charset="77"/>
              </a:rPr>
              <a:t>How is this paper's dataset different than the ideal one?</a:t>
            </a:r>
            <a:endParaRPr sz="1400" dirty="0">
              <a:solidFill>
                <a:schemeClr val="bg1"/>
              </a:solidFill>
              <a:latin typeface="Arial"/>
              <a:cs typeface="Arial"/>
            </a:endParaRPr>
          </a:p>
        </p:txBody>
      </p:sp>
      <p:sp>
        <p:nvSpPr>
          <p:cNvPr id="39" name="object 39"/>
          <p:cNvSpPr txBox="1"/>
          <p:nvPr/>
        </p:nvSpPr>
        <p:spPr>
          <a:xfrm>
            <a:off x="451154" y="1044575"/>
            <a:ext cx="3462654" cy="1894749"/>
          </a:xfrm>
          <a:prstGeom prst="rect">
            <a:avLst/>
          </a:prstGeom>
        </p:spPr>
        <p:txBody>
          <a:bodyPr vert="horz" wrap="square" lIns="0" tIns="40005" rIns="0" bIns="0" rtlCol="0">
            <a:spAutoFit/>
          </a:bodyPr>
          <a:lstStyle/>
          <a:p>
            <a:pPr marL="209550" indent="-171450">
              <a:lnSpc>
                <a:spcPct val="100000"/>
              </a:lnSpc>
              <a:spcBef>
                <a:spcPts val="315"/>
              </a:spcBef>
              <a:buClr>
                <a:srgbClr val="002778"/>
              </a:buClr>
              <a:buFont typeface="Arial" panose="020B0604020202020204" pitchFamily="34" charset="0"/>
              <a:buChar char="•"/>
              <a:tabLst>
                <a:tab pos="163195" algn="l"/>
              </a:tabLst>
            </a:pPr>
            <a:r>
              <a:rPr lang="en-US" sz="900" b="0" i="0" dirty="0">
                <a:solidFill>
                  <a:srgbClr val="374151"/>
                </a:solidFill>
                <a:effectLst/>
                <a:latin typeface="Arial" panose="020B0604020202020204" pitchFamily="34" charset="0"/>
                <a:cs typeface="Arial" panose="020B0604020202020204" pitchFamily="34" charset="0"/>
              </a:rPr>
              <a:t>The paper's dataset is based on proprietary data from a large self-insured employer, while the ideal dataset would be a randomized controlled trial</a:t>
            </a:r>
          </a:p>
          <a:p>
            <a:pPr marL="209550" indent="-171450">
              <a:lnSpc>
                <a:spcPct val="100000"/>
              </a:lnSpc>
              <a:spcBef>
                <a:spcPts val="315"/>
              </a:spcBef>
              <a:buClr>
                <a:srgbClr val="002778"/>
              </a:buClr>
              <a:buFont typeface="Arial" panose="020B0604020202020204" pitchFamily="34" charset="0"/>
              <a:buChar char="•"/>
              <a:tabLst>
                <a:tab pos="163195" algn="l"/>
              </a:tabLst>
            </a:pPr>
            <a:endParaRPr lang="en-US" sz="900" dirty="0">
              <a:solidFill>
                <a:srgbClr val="374151"/>
              </a:solidFill>
              <a:latin typeface="Arial" panose="020B0604020202020204" pitchFamily="34" charset="0"/>
              <a:cs typeface="Arial" panose="020B0604020202020204" pitchFamily="34" charset="0"/>
            </a:endParaRPr>
          </a:p>
          <a:p>
            <a:pPr marL="209550" indent="-171450">
              <a:lnSpc>
                <a:spcPct val="100000"/>
              </a:lnSpc>
              <a:spcBef>
                <a:spcPts val="315"/>
              </a:spcBef>
              <a:buClr>
                <a:srgbClr val="002778"/>
              </a:buClr>
              <a:buFont typeface="Arial" panose="020B0604020202020204" pitchFamily="34" charset="0"/>
              <a:buChar char="•"/>
              <a:tabLst>
                <a:tab pos="163195" algn="l"/>
              </a:tabLst>
            </a:pPr>
            <a:r>
              <a:rPr lang="en-US" sz="900" b="0" i="0" dirty="0">
                <a:solidFill>
                  <a:srgbClr val="374151"/>
                </a:solidFill>
                <a:effectLst/>
                <a:latin typeface="Arial" panose="020B0604020202020204" pitchFamily="34" charset="0"/>
                <a:cs typeface="Arial" panose="020B0604020202020204" pitchFamily="34" charset="0"/>
              </a:rPr>
              <a:t>but it would additionally include variables such as the level of information frictions and the degree of adverse selection in each insurance plan</a:t>
            </a:r>
          </a:p>
          <a:p>
            <a:pPr marL="209550" indent="-171450">
              <a:lnSpc>
                <a:spcPct val="100000"/>
              </a:lnSpc>
              <a:spcBef>
                <a:spcPts val="315"/>
              </a:spcBef>
              <a:buClr>
                <a:srgbClr val="002778"/>
              </a:buClr>
              <a:buFont typeface="Arial" panose="020B0604020202020204" pitchFamily="34" charset="0"/>
              <a:buChar char="•"/>
              <a:tabLst>
                <a:tab pos="163195" algn="l"/>
              </a:tabLst>
            </a:pPr>
            <a:endParaRPr lang="en-US" sz="900" dirty="0">
              <a:solidFill>
                <a:srgbClr val="374151"/>
              </a:solidFill>
              <a:latin typeface="Arial" panose="020B0604020202020204" pitchFamily="34" charset="0"/>
              <a:cs typeface="Arial" panose="020B0604020202020204" pitchFamily="34" charset="0"/>
            </a:endParaRPr>
          </a:p>
          <a:p>
            <a:pPr marL="209550" indent="-171450">
              <a:lnSpc>
                <a:spcPct val="100000"/>
              </a:lnSpc>
              <a:spcBef>
                <a:spcPts val="315"/>
              </a:spcBef>
              <a:buClr>
                <a:srgbClr val="002778"/>
              </a:buClr>
              <a:buFont typeface="Arial" panose="020B0604020202020204" pitchFamily="34" charset="0"/>
              <a:buChar char="•"/>
              <a:tabLst>
                <a:tab pos="163195" algn="l"/>
              </a:tabLst>
            </a:pPr>
            <a:r>
              <a:rPr lang="en-US" sz="900" b="0" i="0" dirty="0">
                <a:solidFill>
                  <a:srgbClr val="374151"/>
                </a:solidFill>
                <a:effectLst/>
                <a:latin typeface="Arial" panose="020B0604020202020204" pitchFamily="34" charset="0"/>
                <a:cs typeface="Arial" panose="020B0604020202020204" pitchFamily="34" charset="0"/>
              </a:rPr>
              <a:t>paper's dataset is based on a specific population of employees and dependents at one large firm, which may not be representative of the general population.</a:t>
            </a:r>
            <a:endParaRPr lang="en-US" sz="900" dirty="0">
              <a:solidFill>
                <a:srgbClr val="374151"/>
              </a:solidFill>
              <a:latin typeface="Arial" panose="020B0604020202020204" pitchFamily="34" charset="0"/>
              <a:cs typeface="Arial" panose="020B0604020202020204" pitchFamily="34" charset="0"/>
            </a:endParaRPr>
          </a:p>
          <a:p>
            <a:pPr marL="38100">
              <a:lnSpc>
                <a:spcPct val="100000"/>
              </a:lnSpc>
              <a:spcBef>
                <a:spcPts val="315"/>
              </a:spcBef>
              <a:buClr>
                <a:srgbClr val="002778"/>
              </a:buClr>
              <a:tabLst>
                <a:tab pos="163195" algn="l"/>
              </a:tabLst>
            </a:pPr>
            <a:endParaRPr sz="900" dirty="0">
              <a:latin typeface="Arial"/>
              <a:cs typeface="Arial"/>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dirty="0">
                <a:solidFill>
                  <a:schemeClr val="bg1"/>
                </a:solidFill>
                <a:latin typeface="Söhne"/>
                <a:cs typeface="Arial" panose="020B0604020202020204" pitchFamily="34" charset="0"/>
              </a:rPr>
              <a:t>Theory</a:t>
            </a:r>
            <a:endParaRPr lang="en-US" sz="1200" dirty="0">
              <a:solidFill>
                <a:schemeClr val="bg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D15DA819-6056-78BE-4402-E17B113B0BCC}"/>
              </a:ext>
            </a:extLst>
          </p:cNvPr>
          <p:cNvSpPr txBox="1"/>
          <p:nvPr/>
        </p:nvSpPr>
        <p:spPr>
          <a:xfrm>
            <a:off x="171450" y="587375"/>
            <a:ext cx="4267200" cy="3062377"/>
          </a:xfrm>
          <a:prstGeom prst="rect">
            <a:avLst/>
          </a:prstGeom>
          <a:noFill/>
        </p:spPr>
        <p:txBody>
          <a:bodyPr wrap="square" rtlCol="0">
            <a:spAutoFit/>
          </a:bodyPr>
          <a:lstStyle/>
          <a:p>
            <a:pPr algn="l" rtl="0"/>
            <a:r>
              <a:rPr lang="en-US" sz="800" b="1" dirty="0">
                <a:effectLst/>
                <a:latin typeface="Arial" panose="020B0604020202020204" pitchFamily="34" charset="0"/>
                <a:cs typeface="Arial" panose="020B0604020202020204" pitchFamily="34" charset="0"/>
              </a:rPr>
              <a:t>Setup</a:t>
            </a:r>
          </a:p>
          <a:p>
            <a:pPr algn="l" rtl="0"/>
            <a:r>
              <a:rPr lang="en-US" sz="800" b="1" dirty="0" err="1">
                <a:effectLst/>
                <a:latin typeface="Arial" panose="020B0604020202020204" pitchFamily="34" charset="0"/>
                <a:cs typeface="Arial" panose="020B0604020202020204" pitchFamily="34" charset="0"/>
              </a:rPr>
              <a:t>wi</a:t>
            </a:r>
            <a:r>
              <a:rPr lang="en-US" sz="800" b="1" dirty="0">
                <a:effectLst/>
                <a:latin typeface="Arial" panose="020B0604020202020204" pitchFamily="34" charset="0"/>
                <a:cs typeface="Arial" panose="020B0604020202020204" pitchFamily="34" charset="0"/>
              </a:rPr>
              <a:t> = </a:t>
            </a:r>
            <a:r>
              <a:rPr lang="en-US" sz="800" b="1" dirty="0" err="1">
                <a:effectLst/>
                <a:latin typeface="Arial" panose="020B0604020202020204" pitchFamily="34" charset="0"/>
                <a:cs typeface="Arial" panose="020B0604020202020204" pitchFamily="34" charset="0"/>
              </a:rPr>
              <a:t>si</a:t>
            </a:r>
            <a:r>
              <a:rPr lang="en-US" sz="800" b="1" dirty="0">
                <a:effectLst/>
                <a:latin typeface="Arial" panose="020B0604020202020204" pitchFamily="34" charset="0"/>
                <a:cs typeface="Arial" panose="020B0604020202020204" pitchFamily="34" charset="0"/>
              </a:rPr>
              <a:t> + ci + fi</a:t>
            </a:r>
            <a:r>
              <a:rPr lang="en-US" sz="800" dirty="0">
                <a:latin typeface="Arial" panose="020B0604020202020204" pitchFamily="34" charset="0"/>
                <a:cs typeface="Arial" panose="020B0604020202020204" pitchFamily="34" charset="0"/>
              </a:rPr>
              <a:t>. (</a:t>
            </a:r>
            <a:r>
              <a:rPr lang="en-US" sz="800" u="none" strike="noStrike" dirty="0" err="1">
                <a:effectLst/>
                <a:latin typeface="Arial" panose="020B0604020202020204" pitchFamily="34" charset="0"/>
                <a:cs typeface="Arial" panose="020B0604020202020204" pitchFamily="34" charset="0"/>
              </a:rPr>
              <a:t>wi</a:t>
            </a:r>
            <a:r>
              <a:rPr lang="en-US" sz="800" u="none" strike="noStrike" dirty="0">
                <a:solidFill>
                  <a:srgbClr val="374151"/>
                </a:solidFill>
                <a:effectLst/>
                <a:latin typeface="Arial" panose="020B0604020202020204" pitchFamily="34" charset="0"/>
                <a:cs typeface="Arial" panose="020B0604020202020204" pitchFamily="34" charset="0"/>
              </a:rPr>
              <a:t>: Willingness to pay, </a:t>
            </a:r>
            <a:r>
              <a:rPr lang="en-US" sz="800" u="none" strike="noStrike" dirty="0" err="1">
                <a:effectLst/>
                <a:latin typeface="Arial" panose="020B0604020202020204" pitchFamily="34" charset="0"/>
                <a:cs typeface="Arial" panose="020B0604020202020204" pitchFamily="34" charset="0"/>
              </a:rPr>
              <a:t>si</a:t>
            </a:r>
            <a:r>
              <a:rPr lang="en-US" sz="800" u="none" strike="noStrike" dirty="0">
                <a:solidFill>
                  <a:srgbClr val="374151"/>
                </a:solidFill>
                <a:effectLst/>
                <a:latin typeface="Arial" panose="020B0604020202020204" pitchFamily="34" charset="0"/>
                <a:cs typeface="Arial" panose="020B0604020202020204" pitchFamily="34" charset="0"/>
              </a:rPr>
              <a:t>: Surplus from risk protection, </a:t>
            </a:r>
            <a:r>
              <a:rPr lang="en-US" sz="800" u="none" strike="noStrike" dirty="0">
                <a:effectLst/>
                <a:latin typeface="Arial" panose="020B0604020202020204" pitchFamily="34" charset="0"/>
                <a:cs typeface="Arial" panose="020B0604020202020204" pitchFamily="34" charset="0"/>
              </a:rPr>
              <a:t>ci</a:t>
            </a:r>
            <a:r>
              <a:rPr lang="en-US" sz="800" u="none" strike="noStrike" dirty="0">
                <a:solidFill>
                  <a:srgbClr val="374151"/>
                </a:solidFill>
                <a:effectLst/>
                <a:latin typeface="Arial" panose="020B0604020202020204" pitchFamily="34" charset="0"/>
                <a:cs typeface="Arial" panose="020B0604020202020204" pitchFamily="34" charset="0"/>
              </a:rPr>
              <a:t>: The expected cost of providing coverage, </a:t>
            </a:r>
            <a:r>
              <a:rPr lang="en-US" sz="800" u="none" strike="noStrike" dirty="0">
                <a:effectLst/>
                <a:latin typeface="Arial" panose="020B0604020202020204" pitchFamily="34" charset="0"/>
                <a:cs typeface="Arial" panose="020B0604020202020204" pitchFamily="34" charset="0"/>
              </a:rPr>
              <a:t>fi</a:t>
            </a:r>
            <a:r>
              <a:rPr lang="en-US" sz="800" u="none" strike="noStrike" dirty="0">
                <a:solidFill>
                  <a:srgbClr val="374151"/>
                </a:solidFill>
                <a:effectLst/>
                <a:latin typeface="Arial" panose="020B0604020202020204" pitchFamily="34" charset="0"/>
                <a:cs typeface="Arial" panose="020B0604020202020204" pitchFamily="34" charset="0"/>
              </a:rPr>
              <a:t>: Information friction)</a:t>
            </a:r>
          </a:p>
          <a:p>
            <a:pPr algn="l" rtl="0"/>
            <a:r>
              <a:rPr lang="en-US" sz="800" b="1" dirty="0" err="1">
                <a:effectLst/>
                <a:latin typeface="Arial" panose="020B0604020202020204" pitchFamily="34" charset="0"/>
                <a:cs typeface="Arial" panose="020B0604020202020204" pitchFamily="34" charset="0"/>
              </a:rPr>
              <a:t>si</a:t>
            </a:r>
            <a:r>
              <a:rPr lang="en-US" sz="800" b="1" dirty="0">
                <a:effectLst/>
                <a:latin typeface="Arial" panose="020B0604020202020204" pitchFamily="34" charset="0"/>
                <a:cs typeface="Arial" panose="020B0604020202020204" pitchFamily="34" charset="0"/>
              </a:rPr>
              <a:t> ≡ vi − ci</a:t>
            </a:r>
            <a:r>
              <a:rPr lang="en-US" sz="800" b="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a:t>
            </a:r>
            <a:r>
              <a:rPr lang="en-US" sz="800" u="none" strike="noStrike" dirty="0">
                <a:effectLst/>
                <a:latin typeface="Arial" panose="020B0604020202020204" pitchFamily="34" charset="0"/>
                <a:cs typeface="Arial" panose="020B0604020202020204" pitchFamily="34" charset="0"/>
              </a:rPr>
              <a:t>Surplus from Risk Protection)</a:t>
            </a:r>
          </a:p>
          <a:p>
            <a:pPr algn="l" rtl="0"/>
            <a:r>
              <a:rPr lang="en-US" sz="800" b="1" dirty="0">
                <a:effectLst/>
                <a:latin typeface="Arial" panose="020B0604020202020204" pitchFamily="34" charset="0"/>
                <a:cs typeface="Arial" panose="020B0604020202020204" pitchFamily="34" charset="0"/>
              </a:rPr>
              <a:t>vi = </a:t>
            </a:r>
            <a:r>
              <a:rPr lang="en-US" sz="800" b="1" dirty="0" err="1">
                <a:effectLst/>
                <a:latin typeface="Arial" panose="020B0604020202020204" pitchFamily="34" charset="0"/>
                <a:cs typeface="Arial" panose="020B0604020202020204" pitchFamily="34" charset="0"/>
              </a:rPr>
              <a:t>wi</a:t>
            </a:r>
            <a:r>
              <a:rPr lang="en-US" sz="800" b="1" dirty="0">
                <a:effectLst/>
                <a:latin typeface="Arial" panose="020B0604020202020204" pitchFamily="34" charset="0"/>
                <a:cs typeface="Arial" panose="020B0604020202020204" pitchFamily="34" charset="0"/>
              </a:rPr>
              <a:t> − fi </a:t>
            </a:r>
            <a:r>
              <a:rPr lang="en-US" sz="800" dirty="0">
                <a:effectLst/>
                <a:latin typeface="Arial" panose="020B0604020202020204" pitchFamily="34" charset="0"/>
                <a:cs typeface="Arial" panose="020B0604020202020204" pitchFamily="34" charset="0"/>
              </a:rPr>
              <a:t>(welfare-relevant value of the plan</a:t>
            </a:r>
            <a:r>
              <a:rPr lang="en-US" sz="800" i="1" dirty="0">
                <a:latin typeface="Times" pitchFamily="2" charset="0"/>
              </a:rPr>
              <a:t>)</a:t>
            </a:r>
            <a:endParaRPr lang="en-US" sz="800" b="1" dirty="0">
              <a:effectLst/>
              <a:latin typeface="Arial" panose="020B0604020202020204" pitchFamily="34" charset="0"/>
              <a:cs typeface="Arial" panose="020B0604020202020204" pitchFamily="34" charset="0"/>
            </a:endParaRPr>
          </a:p>
          <a:p>
            <a:pPr algn="l" rtl="0"/>
            <a:r>
              <a:rPr lang="en-US" sz="800" dirty="0">
                <a:effectLst/>
                <a:latin typeface="Arial" panose="020B0604020202020204" pitchFamily="34" charset="0"/>
                <a:cs typeface="Arial" panose="020B0604020202020204" pitchFamily="34" charset="0"/>
              </a:rPr>
              <a:t>Demand, Equilibrium, and Welfare</a:t>
            </a:r>
          </a:p>
          <a:p>
            <a:pPr algn="l" rtl="0"/>
            <a:r>
              <a:rPr lang="en-US" sz="800" b="1" u="none" strike="noStrike" dirty="0">
                <a:solidFill>
                  <a:srgbClr val="374151"/>
                </a:solidFill>
                <a:effectLst/>
                <a:latin typeface="Arial" panose="020B0604020202020204" pitchFamily="34" charset="0"/>
                <a:cs typeface="Arial" panose="020B0604020202020204" pitchFamily="34" charset="0"/>
              </a:rPr>
              <a:t>D(P)=1−G(P) </a:t>
            </a:r>
            <a:r>
              <a:rPr lang="en-US" sz="800" u="none" strike="noStrike" dirty="0">
                <a:solidFill>
                  <a:srgbClr val="374151"/>
                </a:solidFill>
                <a:effectLst/>
                <a:latin typeface="Arial" panose="020B0604020202020204" pitchFamily="34" charset="0"/>
                <a:cs typeface="Arial" panose="020B0604020202020204" pitchFamily="34" charset="0"/>
              </a:rPr>
              <a:t>(</a:t>
            </a:r>
            <a:r>
              <a:rPr lang="en-US" sz="800" u="none" strike="noStrike" dirty="0">
                <a:effectLst/>
                <a:latin typeface="Arial" panose="020B0604020202020204" pitchFamily="34" charset="0"/>
                <a:cs typeface="Arial" panose="020B0604020202020204" pitchFamily="34" charset="0"/>
              </a:rPr>
              <a:t>Demand for Insurance, </a:t>
            </a:r>
            <a:r>
              <a:rPr lang="en-US" sz="800" u="none" strike="noStrike" dirty="0">
                <a:solidFill>
                  <a:srgbClr val="374151"/>
                </a:solidFill>
                <a:effectLst/>
                <a:latin typeface="Arial" panose="020B0604020202020204" pitchFamily="34" charset="0"/>
                <a:cs typeface="Arial" panose="020B0604020202020204" pitchFamily="34" charset="0"/>
              </a:rPr>
              <a:t>(P) is calculated as the complement of the cumulative distribution function (</a:t>
            </a:r>
            <a:r>
              <a:rPr lang="en-US" sz="800" u="none" strike="noStrike" dirty="0" err="1">
                <a:solidFill>
                  <a:srgbClr val="374151"/>
                </a:solidFill>
                <a:effectLst/>
                <a:latin typeface="Arial" panose="020B0604020202020204" pitchFamily="34" charset="0"/>
                <a:cs typeface="Arial" panose="020B0604020202020204" pitchFamily="34" charset="0"/>
              </a:rPr>
              <a:t>cdf</a:t>
            </a:r>
            <a:r>
              <a:rPr lang="en-US" sz="800" u="none" strike="noStrike" dirty="0">
                <a:solidFill>
                  <a:srgbClr val="374151"/>
                </a:solidFill>
                <a:effectLst/>
                <a:latin typeface="Arial" panose="020B0604020202020204" pitchFamily="34" charset="0"/>
                <a:cs typeface="Arial" panose="020B0604020202020204" pitchFamily="34" charset="0"/>
              </a:rPr>
              <a:t>) of willingness to pay (w))</a:t>
            </a:r>
          </a:p>
          <a:p>
            <a:pPr algn="l" rtl="0"/>
            <a:endParaRPr lang="en-US" sz="800" dirty="0">
              <a:effectLst/>
              <a:latin typeface="Arial" panose="020B0604020202020204" pitchFamily="34" charset="0"/>
              <a:cs typeface="Arial" panose="020B0604020202020204" pitchFamily="34" charset="0"/>
            </a:endParaRPr>
          </a:p>
          <a:p>
            <a:pPr algn="l" rtl="0"/>
            <a:endParaRPr lang="en-US" sz="800" dirty="0">
              <a:latin typeface="Arial" panose="020B0604020202020204" pitchFamily="34" charset="0"/>
              <a:cs typeface="Arial" panose="020B0604020202020204" pitchFamily="34" charset="0"/>
            </a:endParaRPr>
          </a:p>
          <a:p>
            <a:pPr algn="l" rtl="0"/>
            <a:endParaRPr lang="en-US" sz="800" dirty="0">
              <a:latin typeface="Arial" panose="020B0604020202020204" pitchFamily="34" charset="0"/>
              <a:cs typeface="Arial" panose="020B0604020202020204" pitchFamily="34" charset="0"/>
            </a:endParaRPr>
          </a:p>
          <a:p>
            <a:pPr algn="l" rtl="0"/>
            <a:r>
              <a:rPr lang="en-US" sz="800" dirty="0">
                <a:latin typeface="Arial" panose="020B0604020202020204" pitchFamily="34" charset="0"/>
                <a:cs typeface="Arial" panose="020B0604020202020204" pitchFamily="34" charset="0"/>
              </a:rPr>
              <a:t>(</a:t>
            </a:r>
            <a:r>
              <a:rPr lang="en-US" sz="800" u="none" strike="noStrike" dirty="0">
                <a:effectLst/>
                <a:latin typeface="Arial" panose="020B0604020202020204" pitchFamily="34" charset="0"/>
                <a:cs typeface="Arial" panose="020B0604020202020204" pitchFamily="34" charset="0"/>
              </a:rPr>
              <a:t>Expected Surplus for Marginal Buyers)</a:t>
            </a:r>
          </a:p>
          <a:p>
            <a:pPr algn="l" rtl="0"/>
            <a:endParaRPr lang="en-US" sz="800" dirty="0">
              <a:latin typeface="Arial" panose="020B0604020202020204" pitchFamily="34" charset="0"/>
              <a:cs typeface="Arial" panose="020B0604020202020204" pitchFamily="34" charset="0"/>
            </a:endParaRPr>
          </a:p>
          <a:p>
            <a:r>
              <a:rPr lang="en-US" sz="900" b="1" dirty="0">
                <a:effectLst/>
                <a:latin typeface="Arial" panose="020B0604020202020204" pitchFamily="34" charset="0"/>
                <a:cs typeface="Arial" panose="020B0604020202020204" pitchFamily="34" charset="0"/>
              </a:rPr>
              <a:t>Proposition 1</a:t>
            </a:r>
            <a:r>
              <a:rPr lang="en-US" sz="800" dirty="0">
                <a:effectLst/>
                <a:latin typeface="Arial" panose="020B0604020202020204" pitchFamily="34" charset="0"/>
                <a:cs typeface="Arial" panose="020B0604020202020204" pitchFamily="34" charset="0"/>
              </a:rPr>
              <a:t>. A change in policy x that increases equilibrium</a:t>
            </a:r>
          </a:p>
          <a:p>
            <a:r>
              <a:rPr lang="en-US" sz="800" dirty="0">
                <a:effectLst/>
                <a:latin typeface="Arial" panose="020B0604020202020204" pitchFamily="34" charset="0"/>
                <a:cs typeface="Arial" panose="020B0604020202020204" pitchFamily="34" charset="0"/>
              </a:rPr>
              <a:t>Coverage Q(x) but maintains the ordering increases welfare</a:t>
            </a:r>
          </a:p>
          <a:p>
            <a:r>
              <a:rPr lang="en-US" sz="800" dirty="0">
                <a:effectLst/>
                <a:latin typeface="Arial" panose="020B0604020202020204" pitchFamily="34" charset="0"/>
                <a:cs typeface="Arial" panose="020B0604020202020204" pitchFamily="34" charset="0"/>
              </a:rPr>
              <a:t>if and only if</a:t>
            </a:r>
          </a:p>
          <a:p>
            <a:r>
              <a:rPr lang="en-US" sz="800" b="1" dirty="0">
                <a:effectLst/>
                <a:latin typeface="Arial" panose="020B0604020202020204" pitchFamily="34" charset="0"/>
                <a:cs typeface="Arial" panose="020B0604020202020204" pitchFamily="34" charset="0"/>
              </a:rPr>
              <a:t>[P(x) − EP(x)(c)] − EP(x)( f ) ≥ 0.</a:t>
            </a:r>
          </a:p>
          <a:p>
            <a:r>
              <a:rPr lang="en-US" sz="800" dirty="0">
                <a:latin typeface="Arial" panose="020B0604020202020204" pitchFamily="34" charset="0"/>
                <a:cs typeface="Arial" panose="020B0604020202020204" pitchFamily="34" charset="0"/>
              </a:rPr>
              <a:t>(</a:t>
            </a:r>
            <a:r>
              <a:rPr lang="en-US" sz="800" dirty="0">
                <a:effectLst/>
                <a:latin typeface="Arial" panose="020B0604020202020204" pitchFamily="34" charset="0"/>
                <a:cs typeface="Arial" panose="020B0604020202020204" pitchFamily="34" charset="0"/>
              </a:rPr>
              <a:t>marginal surplus at the equilibrium</a:t>
            </a:r>
            <a:r>
              <a:rPr lang="en-US" sz="800" dirty="0">
                <a:latin typeface="Arial" panose="020B0604020202020204" pitchFamily="34" charset="0"/>
                <a:cs typeface="Arial" panose="020B0604020202020204" pitchFamily="34" charset="0"/>
              </a:rPr>
              <a:t> </a:t>
            </a:r>
            <a:r>
              <a:rPr lang="en-US" sz="800" dirty="0">
                <a:effectLst/>
                <a:latin typeface="Arial" panose="020B0604020202020204" pitchFamily="34" charset="0"/>
                <a:cs typeface="Arial" panose="020B0604020202020204" pitchFamily="34" charset="0"/>
              </a:rPr>
              <a:t>price, interaction between supply and demand frictions</a:t>
            </a:r>
            <a:r>
              <a:rPr lang="en-US" sz="800" dirty="0">
                <a:latin typeface="Arial" panose="020B0604020202020204" pitchFamily="34" charset="0"/>
                <a:cs typeface="Arial" panose="020B0604020202020204" pitchFamily="34" charset="0"/>
              </a:rPr>
              <a:t>)</a:t>
            </a:r>
          </a:p>
          <a:p>
            <a:endParaRPr lang="en-US" sz="800" dirty="0">
              <a:effectLst/>
              <a:latin typeface="Arial" panose="020B0604020202020204" pitchFamily="34" charset="0"/>
              <a:cs typeface="Arial" panose="020B0604020202020204" pitchFamily="34" charset="0"/>
            </a:endParaRPr>
          </a:p>
          <a:p>
            <a:r>
              <a:rPr lang="en-US" sz="800" b="1" u="none" strike="noStrike" dirty="0">
                <a:solidFill>
                  <a:srgbClr val="374151"/>
                </a:solidFill>
                <a:effectLst/>
                <a:latin typeface="Arial" panose="020B0604020202020204" pitchFamily="34" charset="0"/>
                <a:cs typeface="Arial" panose="020B0604020202020204" pitchFamily="34" charset="0"/>
              </a:rPr>
              <a:t>˜w(</a:t>
            </a:r>
            <a:r>
              <a:rPr lang="el-GR" sz="800" b="1" u="none" strike="noStrike" dirty="0">
                <a:solidFill>
                  <a:srgbClr val="374151"/>
                </a:solidFill>
                <a:effectLst/>
                <a:latin typeface="Arial" panose="020B0604020202020204" pitchFamily="34" charset="0"/>
                <a:cs typeface="Arial" panose="020B0604020202020204" pitchFamily="34" charset="0"/>
              </a:rPr>
              <a:t>α)=</a:t>
            </a:r>
            <a:r>
              <a:rPr lang="en-US" sz="800" b="1" u="none" strike="noStrike" dirty="0">
                <a:solidFill>
                  <a:srgbClr val="374151"/>
                </a:solidFill>
                <a:effectLst/>
                <a:latin typeface="Arial" panose="020B0604020202020204" pitchFamily="34" charset="0"/>
                <a:cs typeface="Arial" panose="020B0604020202020204" pitchFamily="34" charset="0"/>
              </a:rPr>
              <a:t>w−</a:t>
            </a:r>
            <a:r>
              <a:rPr lang="el-GR" sz="800" b="1" u="none" strike="noStrike" dirty="0">
                <a:solidFill>
                  <a:srgbClr val="374151"/>
                </a:solidFill>
                <a:effectLst/>
                <a:latin typeface="Arial" panose="020B0604020202020204" pitchFamily="34" charset="0"/>
                <a:cs typeface="Arial" panose="020B0604020202020204" pitchFamily="34" charset="0"/>
              </a:rPr>
              <a:t>α×</a:t>
            </a:r>
            <a:r>
              <a:rPr lang="en-US" sz="800" b="1" u="none" strike="noStrike" dirty="0">
                <a:solidFill>
                  <a:srgbClr val="374151"/>
                </a:solidFill>
                <a:effectLst/>
                <a:latin typeface="Arial" panose="020B0604020202020204" pitchFamily="34" charset="0"/>
                <a:cs typeface="Arial" panose="020B0604020202020204" pitchFamily="34" charset="0"/>
              </a:rPr>
              <a:t>f (˜w(</a:t>
            </a:r>
            <a:r>
              <a:rPr lang="el-GR" sz="800" b="1" u="none" strike="noStrike" dirty="0">
                <a:solidFill>
                  <a:srgbClr val="374151"/>
                </a:solidFill>
                <a:effectLst/>
                <a:latin typeface="Arial" panose="020B0604020202020204" pitchFamily="34" charset="0"/>
                <a:cs typeface="Arial" panose="020B0604020202020204" pitchFamily="34" charset="0"/>
              </a:rPr>
              <a:t>α): </a:t>
            </a:r>
            <a:r>
              <a:rPr lang="en-US" sz="800" u="none" strike="noStrike" dirty="0">
                <a:solidFill>
                  <a:srgbClr val="374151"/>
                </a:solidFill>
                <a:effectLst/>
                <a:latin typeface="Arial" panose="020B0604020202020204" pitchFamily="34" charset="0"/>
                <a:cs typeface="Arial" panose="020B0604020202020204" pitchFamily="34" charset="0"/>
              </a:rPr>
              <a:t>Adjusted WTP, </a:t>
            </a:r>
            <a:r>
              <a:rPr lang="el-GR" sz="800" u="none" strike="noStrike" dirty="0">
                <a:solidFill>
                  <a:srgbClr val="374151"/>
                </a:solidFill>
                <a:effectLst/>
                <a:latin typeface="Arial" panose="020B0604020202020204" pitchFamily="34" charset="0"/>
                <a:cs typeface="Arial" panose="020B0604020202020204" pitchFamily="34" charset="0"/>
              </a:rPr>
              <a:t>α: </a:t>
            </a:r>
            <a:r>
              <a:rPr lang="en-US" sz="800" u="none" strike="noStrike" dirty="0">
                <a:solidFill>
                  <a:srgbClr val="374151"/>
                </a:solidFill>
                <a:effectLst/>
                <a:latin typeface="Arial" panose="020B0604020202020204" pitchFamily="34" charset="0"/>
                <a:cs typeface="Arial" panose="020B0604020202020204" pitchFamily="34" charset="0"/>
              </a:rPr>
              <a:t>reduction in demand frictions, f: Demand friction)</a:t>
            </a:r>
          </a:p>
          <a:p>
            <a:endParaRPr lang="en-US" sz="800" dirty="0">
              <a:effectLst/>
              <a:latin typeface="Arial" panose="020B0604020202020204" pitchFamily="34" charset="0"/>
              <a:cs typeface="Arial" panose="020B0604020202020204" pitchFamily="34" charset="0"/>
            </a:endParaRPr>
          </a:p>
          <a:p>
            <a:endParaRPr lang="en-US" sz="800" dirty="0">
              <a:effectLst/>
              <a:latin typeface="Times" pitchFamily="2" charset="0"/>
            </a:endParaRPr>
          </a:p>
          <a:p>
            <a:pPr algn="l" rtl="0"/>
            <a:endParaRPr lang="en-US" sz="800" dirty="0"/>
          </a:p>
        </p:txBody>
      </p:sp>
      <p:pic>
        <p:nvPicPr>
          <p:cNvPr id="37" name="Picture 36" descr="A black and white image of a mathematical equation&#10;&#10;Description automatically generated">
            <a:extLst>
              <a:ext uri="{FF2B5EF4-FFF2-40B4-BE49-F238E27FC236}">
                <a16:creationId xmlns:a16="http://schemas.microsoft.com/office/drawing/2014/main" id="{1E9FFA02-7E69-39DB-E39B-CA181C34E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17" y="1654175"/>
            <a:ext cx="2305050" cy="298752"/>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b="0" i="0" u="none" strike="noStrike" dirty="0">
                <a:solidFill>
                  <a:schemeClr val="bg1"/>
                </a:solidFill>
                <a:effectLst/>
                <a:latin typeface="Söhne"/>
              </a:rPr>
              <a:t>Theory</a:t>
            </a:r>
            <a:endParaRPr lang="en-US" sz="1200" dirty="0">
              <a:solidFill>
                <a:schemeClr val="bg1"/>
              </a:solidFill>
              <a:latin typeface="Arial" panose="020B0604020202020204" pitchFamily="34" charset="0"/>
              <a:cs typeface="Arial" panose="020B0604020202020204" pitchFamily="34" charset="0"/>
            </a:endParaRPr>
          </a:p>
        </p:txBody>
      </p:sp>
      <p:pic>
        <p:nvPicPr>
          <p:cNvPr id="40" name="Picture 39" descr="A math equations on a white background&#10;&#10;Description automatically generated">
            <a:extLst>
              <a:ext uri="{FF2B5EF4-FFF2-40B4-BE49-F238E27FC236}">
                <a16:creationId xmlns:a16="http://schemas.microsoft.com/office/drawing/2014/main" id="{80BBE573-4587-4677-7394-75A71E4AB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4" y="600991"/>
            <a:ext cx="2063584" cy="757534"/>
          </a:xfrm>
          <a:prstGeom prst="rect">
            <a:avLst/>
          </a:prstGeom>
        </p:spPr>
      </p:pic>
      <p:sp>
        <p:nvSpPr>
          <p:cNvPr id="41" name="TextBox 40">
            <a:extLst>
              <a:ext uri="{FF2B5EF4-FFF2-40B4-BE49-F238E27FC236}">
                <a16:creationId xmlns:a16="http://schemas.microsoft.com/office/drawing/2014/main" id="{D9873522-449D-2EB9-B141-9B03B12B5549}"/>
              </a:ext>
            </a:extLst>
          </p:cNvPr>
          <p:cNvSpPr txBox="1"/>
          <p:nvPr/>
        </p:nvSpPr>
        <p:spPr>
          <a:xfrm>
            <a:off x="198384" y="1425575"/>
            <a:ext cx="3783066" cy="1323439"/>
          </a:xfrm>
          <a:prstGeom prst="rect">
            <a:avLst/>
          </a:prstGeom>
          <a:noFill/>
        </p:spPr>
        <p:txBody>
          <a:bodyPr wrap="square" rtlCol="0">
            <a:spAutoFit/>
          </a:bodyPr>
          <a:lstStyle/>
          <a:p>
            <a:pPr algn="l" rtl="0"/>
            <a:r>
              <a:rPr lang="en-US" sz="800" b="1" i="0" u="none" strike="noStrike" dirty="0">
                <a:effectLst/>
                <a:latin typeface="Söhne"/>
              </a:rPr>
              <a:t>All after policy changes</a:t>
            </a:r>
          </a:p>
          <a:p>
            <a:pPr algn="l" rtl="0"/>
            <a:r>
              <a:rPr lang="en-US" sz="800" b="1" i="0" u="none" strike="noStrike" dirty="0">
                <a:effectLst/>
                <a:latin typeface="Söhne"/>
              </a:rPr>
              <a:t>Equilibrium Coverage (Q(</a:t>
            </a:r>
            <a:r>
              <a:rPr lang="el-GR" sz="800" b="1" i="0" u="none" strike="noStrike" dirty="0">
                <a:effectLst/>
                <a:latin typeface="Söhne"/>
              </a:rPr>
              <a:t>α))</a:t>
            </a:r>
            <a:endParaRPr lang="en-US" sz="800" b="0" i="0" u="none" strike="noStrike" dirty="0">
              <a:solidFill>
                <a:srgbClr val="374151"/>
              </a:solidFill>
              <a:effectLst/>
              <a:latin typeface="Söhne"/>
            </a:endParaRPr>
          </a:p>
          <a:p>
            <a:pPr algn="l" rtl="0"/>
            <a:r>
              <a:rPr lang="en-US" sz="800" b="0" i="0" u="none" strike="noStrike" dirty="0">
                <a:solidFill>
                  <a:srgbClr val="374151"/>
                </a:solidFill>
                <a:effectLst/>
                <a:latin typeface="Söhne"/>
              </a:rPr>
              <a:t>how an information policy </a:t>
            </a:r>
            <a:r>
              <a:rPr lang="el-GR" sz="800" b="0" i="0" u="none" strike="noStrike" dirty="0">
                <a:solidFill>
                  <a:srgbClr val="374151"/>
                </a:solidFill>
                <a:effectLst/>
                <a:latin typeface="Söhne"/>
              </a:rPr>
              <a:t>α </a:t>
            </a:r>
            <a:r>
              <a:rPr lang="en-US" sz="800" b="0" i="0" u="none" strike="noStrike" dirty="0">
                <a:solidFill>
                  <a:srgbClr val="374151"/>
                </a:solidFill>
                <a:effectLst/>
                <a:latin typeface="Söhne"/>
              </a:rPr>
              <a:t>changes the equilibrium coverage in the market.</a:t>
            </a:r>
          </a:p>
          <a:p>
            <a:pPr algn="l" rtl="0"/>
            <a:r>
              <a:rPr lang="el-GR" sz="800" b="0" i="0" u="none" strike="noStrike" dirty="0">
                <a:solidFill>
                  <a:srgbClr val="374151"/>
                </a:solidFill>
                <a:effectLst/>
                <a:latin typeface="Söhne"/>
              </a:rPr>
              <a:t>η</a:t>
            </a:r>
            <a:r>
              <a:rPr lang="en-US" sz="800" b="0" i="0" u="none" strike="noStrike" dirty="0">
                <a:solidFill>
                  <a:srgbClr val="374151"/>
                </a:solidFill>
                <a:effectLst/>
                <a:latin typeface="Söhne"/>
              </a:rPr>
              <a:t>c: The impact of </a:t>
            </a:r>
            <a:r>
              <a:rPr lang="el-GR" sz="800" b="0" i="0" u="none" strike="noStrike" dirty="0">
                <a:solidFill>
                  <a:srgbClr val="374151"/>
                </a:solidFill>
                <a:effectLst/>
                <a:latin typeface="Söhne"/>
              </a:rPr>
              <a:t>α </a:t>
            </a:r>
            <a:endParaRPr lang="en-US" sz="800" dirty="0">
              <a:solidFill>
                <a:srgbClr val="374151"/>
              </a:solidFill>
              <a:latin typeface="Söhne"/>
            </a:endParaRPr>
          </a:p>
          <a:p>
            <a:pPr algn="l" rtl="0"/>
            <a:r>
              <a:rPr lang="en-US" sz="800" b="0" i="0" u="none" strike="noStrike" dirty="0">
                <a:solidFill>
                  <a:srgbClr val="374151"/>
                </a:solidFill>
                <a:effectLst/>
                <a:latin typeface="Söhne"/>
              </a:rPr>
              <a:t>EP(</a:t>
            </a:r>
            <a:r>
              <a:rPr lang="el-GR" sz="800" b="0" i="0" u="none" strike="noStrike" dirty="0">
                <a:solidFill>
                  <a:srgbClr val="374151"/>
                </a:solidFill>
                <a:effectLst/>
                <a:latin typeface="Söhne"/>
              </a:rPr>
              <a:t>α)( </a:t>
            </a:r>
            <a:r>
              <a:rPr lang="en-US" sz="800" b="0" i="0" u="none" strike="noStrike" dirty="0">
                <a:solidFill>
                  <a:srgbClr val="374151"/>
                </a:solidFill>
                <a:effectLst/>
                <a:latin typeface="Söhne"/>
              </a:rPr>
              <a:t>f ): The marginal friction value after the policy change</a:t>
            </a:r>
          </a:p>
          <a:p>
            <a:pPr algn="l" rtl="0"/>
            <a:endParaRPr lang="en-US" sz="800" dirty="0">
              <a:solidFill>
                <a:srgbClr val="374151"/>
              </a:solidFill>
              <a:latin typeface="Söhne"/>
            </a:endParaRPr>
          </a:p>
          <a:p>
            <a:pPr algn="l" rtl="0"/>
            <a:r>
              <a:rPr lang="en-US" sz="800" b="1" i="0" u="none" strike="noStrike" dirty="0">
                <a:effectLst/>
                <a:latin typeface="Söhne"/>
              </a:rPr>
              <a:t>Equilibrium Welfare (W(</a:t>
            </a:r>
            <a:r>
              <a:rPr lang="el-GR" sz="800" b="1" i="0" u="none" strike="noStrike" dirty="0">
                <a:effectLst/>
                <a:latin typeface="Söhne"/>
              </a:rPr>
              <a:t>α))</a:t>
            </a:r>
            <a:endParaRPr lang="en-US" sz="800" b="1" i="0" u="none" strike="noStrike" dirty="0">
              <a:effectLst/>
              <a:latin typeface="Söhne"/>
            </a:endParaRPr>
          </a:p>
          <a:p>
            <a:pPr algn="l" rtl="0"/>
            <a:r>
              <a:rPr lang="en-US" sz="800" b="0" i="0" u="none" strike="noStrike" dirty="0">
                <a:solidFill>
                  <a:srgbClr val="374151"/>
                </a:solidFill>
                <a:effectLst/>
                <a:latin typeface="Söhne"/>
              </a:rPr>
              <a:t>impact of the information policy on equilibrium welfare</a:t>
            </a:r>
            <a:endParaRPr lang="en-US" sz="800" b="1" dirty="0">
              <a:solidFill>
                <a:srgbClr val="374151"/>
              </a:solidFill>
              <a:latin typeface="Söhne"/>
            </a:endParaRPr>
          </a:p>
          <a:p>
            <a:pPr algn="l" rtl="0"/>
            <a:r>
              <a:rPr lang="en-US" sz="800" b="0" i="0" u="none" strike="noStrike" dirty="0">
                <a:solidFill>
                  <a:srgbClr val="374151"/>
                </a:solidFill>
                <a:effectLst/>
                <a:latin typeface="Söhne"/>
              </a:rPr>
              <a:t>EP(</a:t>
            </a:r>
            <a:r>
              <a:rPr lang="el-GR" sz="800" b="0" i="0" u="none" strike="noStrike" dirty="0">
                <a:solidFill>
                  <a:srgbClr val="374151"/>
                </a:solidFill>
                <a:effectLst/>
                <a:latin typeface="Söhne"/>
              </a:rPr>
              <a:t>α)(</a:t>
            </a:r>
            <a:r>
              <a:rPr lang="en-US" sz="800" b="0" i="0" u="none" strike="noStrike" dirty="0">
                <a:solidFill>
                  <a:srgbClr val="374151"/>
                </a:solidFill>
                <a:effectLst/>
                <a:latin typeface="Söhne"/>
              </a:rPr>
              <a:t>s): The marginal surplus (difference between value and cost)</a:t>
            </a:r>
          </a:p>
          <a:p>
            <a:pPr algn="l" rtl="0"/>
            <a:r>
              <a:rPr lang="en-US" sz="800" b="0" i="0" u="none" strike="noStrike" dirty="0" err="1">
                <a:solidFill>
                  <a:srgbClr val="374151"/>
                </a:solidFill>
                <a:effectLst/>
                <a:latin typeface="Söhne"/>
              </a:rPr>
              <a:t>g˜w</a:t>
            </a:r>
            <a:r>
              <a:rPr lang="en-US" sz="800" b="0" i="0" u="none" strike="noStrike" dirty="0">
                <a:solidFill>
                  <a:srgbClr val="374151"/>
                </a:solidFill>
                <a:effectLst/>
                <a:latin typeface="Söhne"/>
              </a:rPr>
              <a:t> (</a:t>
            </a:r>
            <a:r>
              <a:rPr lang="el-GR" sz="800" b="0" i="0" u="none" strike="noStrike" dirty="0">
                <a:solidFill>
                  <a:srgbClr val="374151"/>
                </a:solidFill>
                <a:effectLst/>
                <a:latin typeface="Söhne"/>
              </a:rPr>
              <a:t>α) (</a:t>
            </a:r>
            <a:r>
              <a:rPr lang="en-US" sz="800" b="0" i="0" u="none" strike="noStrike" dirty="0">
                <a:solidFill>
                  <a:srgbClr val="374151"/>
                </a:solidFill>
                <a:effectLst/>
                <a:latin typeface="Söhne"/>
              </a:rPr>
              <a:t>P(</a:t>
            </a:r>
            <a:r>
              <a:rPr lang="el-GR" sz="800" b="0" i="0" u="none" strike="noStrike" dirty="0">
                <a:solidFill>
                  <a:srgbClr val="374151"/>
                </a:solidFill>
                <a:effectLst/>
                <a:latin typeface="Söhne"/>
              </a:rPr>
              <a:t>α)): </a:t>
            </a:r>
            <a:r>
              <a:rPr lang="en-US" sz="800" b="0" i="0" u="none" strike="noStrike" dirty="0">
                <a:solidFill>
                  <a:srgbClr val="374151"/>
                </a:solidFill>
                <a:effectLst/>
                <a:latin typeface="Söhne"/>
              </a:rPr>
              <a:t>A function that captures the relationship between welfare and price</a:t>
            </a:r>
            <a:endParaRPr lang="en-US" sz="800" dirty="0"/>
          </a:p>
        </p:txBody>
      </p:sp>
      <p:sp>
        <p:nvSpPr>
          <p:cNvPr id="42" name="TextBox 41">
            <a:extLst>
              <a:ext uri="{FF2B5EF4-FFF2-40B4-BE49-F238E27FC236}">
                <a16:creationId xmlns:a16="http://schemas.microsoft.com/office/drawing/2014/main" id="{350AAE24-9838-B7B0-8634-7EED6980357A}"/>
              </a:ext>
            </a:extLst>
          </p:cNvPr>
          <p:cNvSpPr txBox="1"/>
          <p:nvPr/>
        </p:nvSpPr>
        <p:spPr>
          <a:xfrm>
            <a:off x="207490" y="2749014"/>
            <a:ext cx="4138299" cy="954107"/>
          </a:xfrm>
          <a:prstGeom prst="rect">
            <a:avLst/>
          </a:prstGeom>
          <a:noFill/>
        </p:spPr>
        <p:txBody>
          <a:bodyPr wrap="square" rtlCol="0">
            <a:spAutoFit/>
          </a:bodyPr>
          <a:lstStyle/>
          <a:p>
            <a:pPr algn="l" rtl="0"/>
            <a:r>
              <a:rPr lang="en-US" sz="800" i="1" dirty="0">
                <a:effectLst/>
                <a:latin typeface="Times" pitchFamily="2" charset="0"/>
              </a:rPr>
              <a:t>˜ ci (</a:t>
            </a:r>
            <a:r>
              <a:rPr lang="el-GR" sz="800" i="1" dirty="0">
                <a:effectLst/>
                <a:latin typeface="Helvetica" pitchFamily="2" charset="0"/>
              </a:rPr>
              <a:t>β</a:t>
            </a:r>
            <a:r>
              <a:rPr lang="el-GR" sz="800" i="1" dirty="0">
                <a:effectLst/>
                <a:latin typeface="Times" pitchFamily="2" charset="0"/>
              </a:rPr>
              <a:t>) </a:t>
            </a:r>
            <a:r>
              <a:rPr lang="el-GR" sz="800" i="1" dirty="0">
                <a:effectLst/>
                <a:latin typeface="Helvetica" pitchFamily="2" charset="0"/>
              </a:rPr>
              <a:t>= </a:t>
            </a:r>
            <a:r>
              <a:rPr lang="en-US" sz="800" i="1" dirty="0">
                <a:effectLst/>
                <a:latin typeface="Times" pitchFamily="2" charset="0"/>
              </a:rPr>
              <a:t>ci </a:t>
            </a:r>
            <a:r>
              <a:rPr lang="en-US" sz="800" i="1" dirty="0">
                <a:effectLst/>
                <a:latin typeface="Helvetica" pitchFamily="2" charset="0"/>
              </a:rPr>
              <a:t>− </a:t>
            </a:r>
            <a:r>
              <a:rPr lang="el-GR" sz="800" i="1" dirty="0">
                <a:effectLst/>
                <a:latin typeface="Helvetica" pitchFamily="2" charset="0"/>
              </a:rPr>
              <a:t>β </a:t>
            </a:r>
            <a:r>
              <a:rPr lang="en-US" sz="800" i="1" dirty="0">
                <a:effectLst/>
                <a:latin typeface="Helvetica" pitchFamily="2" charset="0"/>
              </a:rPr>
              <a:t>* </a:t>
            </a:r>
            <a:r>
              <a:rPr lang="en-US" sz="800" i="1" dirty="0">
                <a:effectLst/>
                <a:latin typeface="Times" pitchFamily="2" charset="0"/>
              </a:rPr>
              <a:t>[ci </a:t>
            </a:r>
            <a:r>
              <a:rPr lang="en-US" sz="800" i="1" dirty="0">
                <a:effectLst/>
                <a:latin typeface="Helvetica" pitchFamily="2" charset="0"/>
              </a:rPr>
              <a:t>− </a:t>
            </a:r>
            <a:r>
              <a:rPr lang="en-US" sz="800" i="1" dirty="0" err="1">
                <a:effectLst/>
                <a:latin typeface="Times" pitchFamily="2" charset="0"/>
              </a:rPr>
              <a:t>Ec</a:t>
            </a:r>
            <a:r>
              <a:rPr lang="en-US" sz="800" i="1" dirty="0">
                <a:effectLst/>
                <a:latin typeface="Times" pitchFamily="2" charset="0"/>
              </a:rPr>
              <a:t>]</a:t>
            </a:r>
            <a:endParaRPr lang="en-US" sz="800" dirty="0">
              <a:effectLst/>
              <a:latin typeface="Helvetica" pitchFamily="2" charset="0"/>
            </a:endParaRPr>
          </a:p>
          <a:p>
            <a:pPr algn="l" rtl="0"/>
            <a:r>
              <a:rPr lang="en-US" sz="800" b="1" i="0" u="none" strike="noStrike" dirty="0">
                <a:effectLst/>
                <a:latin typeface="Söhne"/>
              </a:rPr>
              <a:t>Expected Cost with Risk Adjustment (˜ ci(</a:t>
            </a:r>
            <a:r>
              <a:rPr lang="el-GR" sz="800" b="1" i="0" u="none" strike="noStrike" dirty="0">
                <a:effectLst/>
                <a:latin typeface="Söhne"/>
              </a:rPr>
              <a:t>β))</a:t>
            </a:r>
            <a:endParaRPr lang="en-US" sz="800" b="1" i="0" u="none" strike="noStrike" dirty="0">
              <a:effectLst/>
              <a:latin typeface="Söhne"/>
            </a:endParaRPr>
          </a:p>
          <a:p>
            <a:pPr algn="l" rtl="0"/>
            <a:r>
              <a:rPr lang="el-GR" sz="800" b="0" i="0" u="none" strike="noStrike" dirty="0">
                <a:solidFill>
                  <a:srgbClr val="374151"/>
                </a:solidFill>
                <a:effectLst/>
                <a:latin typeface="Söhne"/>
              </a:rPr>
              <a:t>β: </a:t>
            </a:r>
            <a:r>
              <a:rPr lang="en-US" sz="800" b="0" i="0" u="none" strike="noStrike" dirty="0">
                <a:solidFill>
                  <a:srgbClr val="374151"/>
                </a:solidFill>
                <a:effectLst/>
                <a:latin typeface="Söhne"/>
              </a:rPr>
              <a:t>A parameter that controls the degree of risk adjustment</a:t>
            </a:r>
            <a:r>
              <a:rPr lang="en-US" sz="800" b="1" dirty="0">
                <a:solidFill>
                  <a:srgbClr val="374151"/>
                </a:solidFill>
                <a:latin typeface="Söhne"/>
              </a:rPr>
              <a:t>(</a:t>
            </a:r>
            <a:r>
              <a:rPr lang="el-GR" sz="800" b="0" i="0" u="none" strike="noStrike" dirty="0">
                <a:solidFill>
                  <a:srgbClr val="374151"/>
                </a:solidFill>
                <a:effectLst/>
                <a:latin typeface="Söhne"/>
              </a:rPr>
              <a:t>β = 1 </a:t>
            </a:r>
            <a:r>
              <a:rPr lang="en-US" sz="800" b="1" dirty="0">
                <a:solidFill>
                  <a:srgbClr val="374151"/>
                </a:solidFill>
                <a:latin typeface="Söhne"/>
              </a:rPr>
              <a:t> </a:t>
            </a:r>
            <a:r>
              <a:rPr lang="en-US" sz="800" b="0" i="0" u="none" strike="noStrike" dirty="0">
                <a:solidFill>
                  <a:srgbClr val="374151"/>
                </a:solidFill>
                <a:effectLst/>
                <a:latin typeface="Söhne"/>
              </a:rPr>
              <a:t>full risk adjustment</a:t>
            </a:r>
            <a:r>
              <a:rPr lang="en-US" sz="800" b="1" dirty="0">
                <a:solidFill>
                  <a:srgbClr val="374151"/>
                </a:solidFill>
                <a:latin typeface="Söhne"/>
              </a:rPr>
              <a:t>)</a:t>
            </a:r>
          </a:p>
          <a:p>
            <a:pPr algn="l" rtl="0"/>
            <a:r>
              <a:rPr lang="en-US" sz="800" b="0" i="0" u="none" strike="noStrike" dirty="0">
                <a:solidFill>
                  <a:srgbClr val="374151"/>
                </a:solidFill>
                <a:effectLst/>
                <a:latin typeface="Söhne"/>
              </a:rPr>
              <a:t>ci: The individual's true cost (related to their health risk)</a:t>
            </a:r>
          </a:p>
          <a:p>
            <a:pPr algn="l" rtl="0"/>
            <a:r>
              <a:rPr lang="en-US" sz="800" b="0" i="0" u="none" strike="noStrike" dirty="0" err="1">
                <a:solidFill>
                  <a:srgbClr val="374151"/>
                </a:solidFill>
                <a:effectLst/>
                <a:latin typeface="Söhne"/>
              </a:rPr>
              <a:t>Ec</a:t>
            </a:r>
            <a:r>
              <a:rPr lang="en-US" sz="800" b="0" i="0" u="none" strike="noStrike" dirty="0">
                <a:solidFill>
                  <a:srgbClr val="374151"/>
                </a:solidFill>
                <a:effectLst/>
                <a:latin typeface="Söhne"/>
              </a:rPr>
              <a:t>: The expected (average) cost in the entire pool of insured individuals</a:t>
            </a:r>
          </a:p>
          <a:p>
            <a:pPr algn="l" rtl="0"/>
            <a:endParaRPr lang="en-US" sz="800" b="1" i="0" u="none" strike="noStrike" dirty="0">
              <a:effectLst/>
              <a:latin typeface="Söhne"/>
            </a:endParaRPr>
          </a:p>
          <a:p>
            <a:pPr algn="l" rtl="0"/>
            <a:endParaRPr lang="en-US" sz="800" dirty="0"/>
          </a:p>
        </p:txBody>
      </p:sp>
    </p:spTree>
    <p:extLst>
      <p:ext uri="{BB962C8B-B14F-4D97-AF65-F5344CB8AC3E}">
        <p14:creationId xmlns:p14="http://schemas.microsoft.com/office/powerpoint/2010/main" val="709861282"/>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b="0" i="0" u="none" strike="noStrike" dirty="0">
                <a:solidFill>
                  <a:schemeClr val="bg1"/>
                </a:solidFill>
                <a:effectLst/>
                <a:latin typeface="Söhne"/>
              </a:rPr>
              <a:t>Theory</a:t>
            </a:r>
            <a:endParaRPr lang="en-US" sz="1200" dirty="0">
              <a:solidFill>
                <a:schemeClr val="bg1"/>
              </a:solidFill>
              <a:latin typeface="Arial" panose="020B0604020202020204" pitchFamily="34" charset="0"/>
              <a:cs typeface="Arial" panose="020B0604020202020204" pitchFamily="34" charset="0"/>
            </a:endParaRPr>
          </a:p>
        </p:txBody>
      </p:sp>
      <p:pic>
        <p:nvPicPr>
          <p:cNvPr id="36" name="Picture 35" descr="A white paper with black text&#10;&#10;Description automatically generated">
            <a:extLst>
              <a:ext uri="{FF2B5EF4-FFF2-40B4-BE49-F238E27FC236}">
                <a16:creationId xmlns:a16="http://schemas.microsoft.com/office/drawing/2014/main" id="{7713FF45-34C5-075C-BFA4-E5EDA4672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0666"/>
            <a:ext cx="2533650" cy="861667"/>
          </a:xfrm>
          <a:prstGeom prst="rect">
            <a:avLst/>
          </a:prstGeom>
        </p:spPr>
      </p:pic>
      <p:sp>
        <p:nvSpPr>
          <p:cNvPr id="39" name="TextBox 38">
            <a:extLst>
              <a:ext uri="{FF2B5EF4-FFF2-40B4-BE49-F238E27FC236}">
                <a16:creationId xmlns:a16="http://schemas.microsoft.com/office/drawing/2014/main" id="{5E73FA75-DD34-5707-481B-92239499A143}"/>
              </a:ext>
            </a:extLst>
          </p:cNvPr>
          <p:cNvSpPr txBox="1"/>
          <p:nvPr/>
        </p:nvSpPr>
        <p:spPr>
          <a:xfrm>
            <a:off x="9960" y="1471824"/>
            <a:ext cx="3659976" cy="830997"/>
          </a:xfrm>
          <a:prstGeom prst="rect">
            <a:avLst/>
          </a:prstGeom>
          <a:noFill/>
        </p:spPr>
        <p:txBody>
          <a:bodyPr wrap="none" rtlCol="0">
            <a:spAutoFit/>
          </a:bodyPr>
          <a:lstStyle/>
          <a:p>
            <a:r>
              <a:rPr lang="en-US" sz="800" b="1" i="0" u="none" strike="noStrike" dirty="0">
                <a:effectLst/>
                <a:latin typeface="Söhne"/>
              </a:rPr>
              <a:t>Impact of Risk-Adjustment on Equilibrium Coverage (Q(</a:t>
            </a:r>
            <a:r>
              <a:rPr lang="el-GR" sz="800" b="1" i="0" u="none" strike="noStrike" dirty="0">
                <a:effectLst/>
                <a:latin typeface="Söhne"/>
              </a:rPr>
              <a:t>β))</a:t>
            </a:r>
            <a:endParaRPr lang="en-US" sz="800" b="1" i="0" u="none" strike="noStrike" dirty="0">
              <a:effectLst/>
              <a:latin typeface="Söhne"/>
            </a:endParaRPr>
          </a:p>
          <a:p>
            <a:r>
              <a:rPr lang="el-GR" sz="800" b="0" i="0" u="none" strike="noStrike" dirty="0">
                <a:solidFill>
                  <a:srgbClr val="374151"/>
                </a:solidFill>
                <a:effectLst/>
                <a:latin typeface="Söhne"/>
              </a:rPr>
              <a:t>η</a:t>
            </a:r>
            <a:r>
              <a:rPr lang="en-US" sz="800" b="0" i="0" u="none" strike="noStrike" dirty="0">
                <a:solidFill>
                  <a:srgbClr val="374151"/>
                </a:solidFill>
                <a:effectLst/>
                <a:latin typeface="Söhne"/>
              </a:rPr>
              <a:t>c: A parameter representing the effect of risk adjustment on coverage</a:t>
            </a:r>
            <a:endParaRPr lang="en-US" sz="800" b="1" dirty="0">
              <a:solidFill>
                <a:srgbClr val="374151"/>
              </a:solidFill>
              <a:latin typeface="Söhne"/>
            </a:endParaRPr>
          </a:p>
          <a:p>
            <a:r>
              <a:rPr lang="en-US" sz="800" b="0" i="0" u="none" strike="noStrike" dirty="0">
                <a:solidFill>
                  <a:srgbClr val="374151"/>
                </a:solidFill>
                <a:effectLst/>
                <a:latin typeface="Söhne"/>
              </a:rPr>
              <a:t>E≥P(c): The expected cost of individuals who are willing to buy insurance </a:t>
            </a:r>
            <a:endParaRPr lang="en-US" sz="800" b="1" i="0" u="none" strike="noStrike" dirty="0">
              <a:solidFill>
                <a:srgbClr val="374151"/>
              </a:solidFill>
              <a:effectLst/>
              <a:latin typeface="Söhne"/>
            </a:endParaRPr>
          </a:p>
          <a:p>
            <a:r>
              <a:rPr lang="en-US" sz="800" b="0" i="0" u="none" strike="noStrike" dirty="0" err="1">
                <a:solidFill>
                  <a:srgbClr val="374151"/>
                </a:solidFill>
                <a:effectLst/>
                <a:latin typeface="Söhne"/>
              </a:rPr>
              <a:t>Ec</a:t>
            </a:r>
            <a:r>
              <a:rPr lang="en-US" sz="800" b="0" i="0" u="none" strike="noStrike" dirty="0">
                <a:solidFill>
                  <a:srgbClr val="374151"/>
                </a:solidFill>
                <a:effectLst/>
                <a:latin typeface="Söhne"/>
              </a:rPr>
              <a:t>: The expected average cost (entire)</a:t>
            </a:r>
          </a:p>
          <a:p>
            <a:r>
              <a:rPr lang="en-US" sz="800" b="1" i="0" u="none" strike="noStrike" dirty="0">
                <a:effectLst/>
                <a:latin typeface="Söhne"/>
              </a:rPr>
              <a:t>Impact of Risk-Adjustment on Welfare (W(</a:t>
            </a:r>
            <a:r>
              <a:rPr lang="el-GR" sz="800" b="1" i="0" u="none" strike="noStrike" dirty="0">
                <a:effectLst/>
                <a:latin typeface="Söhne"/>
              </a:rPr>
              <a:t>β))</a:t>
            </a:r>
            <a:endParaRPr lang="en-US" sz="800" b="1" i="0" u="none" strike="noStrike" dirty="0">
              <a:effectLst/>
              <a:latin typeface="Söhne"/>
            </a:endParaRPr>
          </a:p>
          <a:p>
            <a:r>
              <a:rPr lang="en-US" sz="800" b="0" i="0" u="none" strike="noStrike" dirty="0">
                <a:solidFill>
                  <a:srgbClr val="374151"/>
                </a:solidFill>
                <a:effectLst/>
                <a:latin typeface="Söhne"/>
              </a:rPr>
              <a:t>EP(</a:t>
            </a:r>
            <a:r>
              <a:rPr lang="el-GR" sz="800" b="0" i="0" u="none" strike="noStrike" dirty="0">
                <a:solidFill>
                  <a:srgbClr val="374151"/>
                </a:solidFill>
                <a:effectLst/>
                <a:latin typeface="Söhne"/>
              </a:rPr>
              <a:t>β)(</a:t>
            </a:r>
            <a:r>
              <a:rPr lang="en-US" sz="800" b="0" i="0" u="none" strike="noStrike" dirty="0">
                <a:solidFill>
                  <a:srgbClr val="374151"/>
                </a:solidFill>
                <a:effectLst/>
                <a:latin typeface="Söhne"/>
              </a:rPr>
              <a:t>s): The surplus among the marginal buyers under the risk-adjustment policy </a:t>
            </a:r>
            <a:r>
              <a:rPr lang="el-GR" sz="800" b="0" i="0" u="none" strike="noStrike" dirty="0">
                <a:solidFill>
                  <a:srgbClr val="374151"/>
                </a:solidFill>
                <a:effectLst/>
                <a:latin typeface="Söhne"/>
              </a:rPr>
              <a:t>β</a:t>
            </a:r>
            <a:endParaRPr lang="en-US" sz="800" dirty="0"/>
          </a:p>
        </p:txBody>
      </p:sp>
      <p:sp>
        <p:nvSpPr>
          <p:cNvPr id="40" name="TextBox 39">
            <a:extLst>
              <a:ext uri="{FF2B5EF4-FFF2-40B4-BE49-F238E27FC236}">
                <a16:creationId xmlns:a16="http://schemas.microsoft.com/office/drawing/2014/main" id="{B9654661-9FF4-A2F1-BF84-757CD0D3EAF0}"/>
              </a:ext>
            </a:extLst>
          </p:cNvPr>
          <p:cNvSpPr txBox="1"/>
          <p:nvPr/>
        </p:nvSpPr>
        <p:spPr>
          <a:xfrm>
            <a:off x="-6291" y="2352312"/>
            <a:ext cx="4265911" cy="461665"/>
          </a:xfrm>
          <a:prstGeom prst="rect">
            <a:avLst/>
          </a:prstGeom>
          <a:noFill/>
        </p:spPr>
        <p:txBody>
          <a:bodyPr wrap="none" rtlCol="0">
            <a:spAutoFit/>
          </a:bodyPr>
          <a:lstStyle/>
          <a:p>
            <a:pPr algn="l" rtl="0"/>
            <a:r>
              <a:rPr lang="en-US" sz="800" b="0" i="0" u="none" strike="noStrike" dirty="0">
                <a:solidFill>
                  <a:srgbClr val="374151"/>
                </a:solidFill>
                <a:effectLst/>
                <a:latin typeface="Söhne"/>
              </a:rPr>
              <a:t>Information policies can enhance the effectiveness of risk-adjustment transfers and increase their</a:t>
            </a:r>
          </a:p>
          <a:p>
            <a:pPr algn="l" rtl="0"/>
            <a:r>
              <a:rPr lang="en-US" sz="800" b="0" i="0" u="none" strike="noStrike" dirty="0">
                <a:solidFill>
                  <a:srgbClr val="374151"/>
                </a:solidFill>
                <a:effectLst/>
                <a:latin typeface="Söhne"/>
              </a:rPr>
              <a:t>impact on welfare. Conversely, risk-adjustment policies can help mitigate the adverse selection </a:t>
            </a:r>
          </a:p>
          <a:p>
            <a:pPr algn="l" rtl="0"/>
            <a:r>
              <a:rPr lang="en-US" sz="800" b="0" i="0" u="none" strike="noStrike" dirty="0">
                <a:solidFill>
                  <a:srgbClr val="374151"/>
                </a:solidFill>
                <a:effectLst/>
                <a:latin typeface="Söhne"/>
              </a:rPr>
              <a:t>consequences of information policies by preventing a significant increase in the equilibrium price.</a:t>
            </a:r>
            <a:endParaRPr lang="en-US" sz="800" dirty="0"/>
          </a:p>
        </p:txBody>
      </p:sp>
    </p:spTree>
    <p:extLst>
      <p:ext uri="{BB962C8B-B14F-4D97-AF65-F5344CB8AC3E}">
        <p14:creationId xmlns:p14="http://schemas.microsoft.com/office/powerpoint/2010/main" val="1863753140"/>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b="0" i="0" u="none" strike="noStrike" dirty="0">
                <a:solidFill>
                  <a:schemeClr val="bg1"/>
                </a:solidFill>
                <a:effectLst/>
                <a:latin typeface="Söhne"/>
              </a:rPr>
              <a:t>Theory</a:t>
            </a:r>
            <a:endParaRPr lang="en-US" sz="1200" dirty="0">
              <a:solidFill>
                <a:schemeClr val="bg1"/>
              </a:solidFill>
              <a:latin typeface="Arial" panose="020B0604020202020204" pitchFamily="34" charset="0"/>
              <a:cs typeface="Arial" panose="020B0604020202020204" pitchFamily="34" charset="0"/>
            </a:endParaRPr>
          </a:p>
        </p:txBody>
      </p:sp>
      <p:pic>
        <p:nvPicPr>
          <p:cNvPr id="37" name="Picture 36" descr="A math equations on a white background&#10;&#10;Description automatically generated">
            <a:extLst>
              <a:ext uri="{FF2B5EF4-FFF2-40B4-BE49-F238E27FC236}">
                <a16:creationId xmlns:a16="http://schemas.microsoft.com/office/drawing/2014/main" id="{1E282698-025B-9A18-B2B2-76BBFEBAB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014"/>
            <a:ext cx="2844331" cy="778361"/>
          </a:xfrm>
          <a:prstGeom prst="rect">
            <a:avLst/>
          </a:prstGeom>
        </p:spPr>
      </p:pic>
      <p:sp>
        <p:nvSpPr>
          <p:cNvPr id="39" name="TextBox 38">
            <a:extLst>
              <a:ext uri="{FF2B5EF4-FFF2-40B4-BE49-F238E27FC236}">
                <a16:creationId xmlns:a16="http://schemas.microsoft.com/office/drawing/2014/main" id="{94665399-39E1-FFF9-52D1-AA0DC46F0183}"/>
              </a:ext>
            </a:extLst>
          </p:cNvPr>
          <p:cNvSpPr txBox="1"/>
          <p:nvPr/>
        </p:nvSpPr>
        <p:spPr>
          <a:xfrm>
            <a:off x="95300" y="1273174"/>
            <a:ext cx="4417555" cy="1200329"/>
          </a:xfrm>
          <a:prstGeom prst="rect">
            <a:avLst/>
          </a:prstGeom>
          <a:noFill/>
        </p:spPr>
        <p:txBody>
          <a:bodyPr wrap="square" rtlCol="0">
            <a:spAutoFit/>
          </a:bodyPr>
          <a:lstStyle/>
          <a:p>
            <a:r>
              <a:rPr lang="en-US" sz="800" i="1" dirty="0" err="1">
                <a:effectLst/>
                <a:latin typeface="Times" pitchFamily="2" charset="0"/>
              </a:rPr>
              <a:t>Ukj</a:t>
            </a:r>
            <a:r>
              <a:rPr lang="en-US" sz="800" i="1" dirty="0">
                <a:effectLst/>
                <a:latin typeface="Times" pitchFamily="2" charset="0"/>
              </a:rPr>
              <a:t> denotes consumers’ constant absolute risk aversion(CARA) utility</a:t>
            </a:r>
            <a:endParaRPr lang="en-US" sz="800" dirty="0">
              <a:effectLst/>
              <a:latin typeface="Times" pitchFamily="2" charset="0"/>
            </a:endParaRPr>
          </a:p>
          <a:p>
            <a:r>
              <a:rPr lang="en-US" sz="800" i="1" dirty="0" err="1">
                <a:effectLst/>
                <a:latin typeface="Times" pitchFamily="2" charset="0"/>
              </a:rPr>
              <a:t>Xkj</a:t>
            </a:r>
            <a:r>
              <a:rPr lang="en-US" sz="800" dirty="0">
                <a:latin typeface="Times" pitchFamily="2" charset="0"/>
              </a:rPr>
              <a:t> </a:t>
            </a:r>
            <a:r>
              <a:rPr lang="en-US" sz="800" i="1" dirty="0">
                <a:effectLst/>
                <a:latin typeface="Times" pitchFamily="2" charset="0"/>
              </a:rPr>
              <a:t>denotes observed heterogeneity (e.g., in age and income) for each family k</a:t>
            </a:r>
            <a:endParaRPr lang="en-US" sz="800" dirty="0">
              <a:effectLst/>
              <a:latin typeface="Times" pitchFamily="2" charset="0"/>
            </a:endParaRPr>
          </a:p>
          <a:p>
            <a:r>
              <a:rPr lang="el-GR" sz="800" i="1" dirty="0">
                <a:effectLst/>
                <a:latin typeface="Helvetica" pitchFamily="2" charset="0"/>
              </a:rPr>
              <a:t>γ </a:t>
            </a:r>
            <a:r>
              <a:rPr lang="en-US" sz="800" i="1" dirty="0">
                <a:effectLst/>
                <a:latin typeface="Times" pitchFamily="2" charset="0"/>
              </a:rPr>
              <a:t>denotes the family specific</a:t>
            </a:r>
            <a:r>
              <a:rPr lang="en-US" sz="800" dirty="0">
                <a:latin typeface="Times" pitchFamily="2" charset="0"/>
              </a:rPr>
              <a:t> </a:t>
            </a:r>
            <a:r>
              <a:rPr lang="en-US" sz="800" i="1" dirty="0">
                <a:effectLst/>
                <a:latin typeface="Times" pitchFamily="2" charset="0"/>
              </a:rPr>
              <a:t>CARA risk-aversion coefficient</a:t>
            </a:r>
            <a:endParaRPr lang="en-US" sz="800" dirty="0">
              <a:effectLst/>
              <a:latin typeface="Times" pitchFamily="2" charset="0"/>
            </a:endParaRPr>
          </a:p>
          <a:p>
            <a:pPr algn="l" rtl="0"/>
            <a:r>
              <a:rPr lang="en-US" sz="800" b="0" i="0" u="none" strike="noStrike" dirty="0">
                <a:solidFill>
                  <a:srgbClr val="374151"/>
                </a:solidFill>
                <a:effectLst/>
                <a:latin typeface="Söhne"/>
              </a:rPr>
              <a:t>The vector Z represents various information frictions</a:t>
            </a:r>
          </a:p>
          <a:p>
            <a:pPr algn="l" rtl="0"/>
            <a:r>
              <a:rPr lang="en-US" sz="800" dirty="0">
                <a:solidFill>
                  <a:srgbClr val="374151"/>
                </a:solidFill>
                <a:latin typeface="Söhne"/>
              </a:rPr>
              <a:t>2 plan:</a:t>
            </a:r>
            <a:br>
              <a:rPr lang="en-US" sz="800" dirty="0">
                <a:solidFill>
                  <a:srgbClr val="374151"/>
                </a:solidFill>
                <a:latin typeface="Söhne"/>
              </a:rPr>
            </a:br>
            <a:r>
              <a:rPr lang="en-US" sz="800" i="1" dirty="0">
                <a:effectLst/>
                <a:latin typeface="Times" pitchFamily="2" charset="0"/>
              </a:rPr>
              <a:t>PPO option with no cost sharing</a:t>
            </a:r>
            <a:endParaRPr lang="en-US" sz="800" dirty="0">
              <a:effectLst/>
              <a:latin typeface="Times" pitchFamily="2" charset="0"/>
            </a:endParaRPr>
          </a:p>
          <a:p>
            <a:r>
              <a:rPr lang="en-US" sz="800" i="1" dirty="0">
                <a:effectLst/>
                <a:latin typeface="Times" pitchFamily="2" charset="0"/>
              </a:rPr>
              <a:t>high-deductible health</a:t>
            </a:r>
            <a:r>
              <a:rPr lang="en-US" sz="800" dirty="0">
                <a:latin typeface="Times" pitchFamily="2" charset="0"/>
              </a:rPr>
              <a:t> </a:t>
            </a:r>
            <a:r>
              <a:rPr lang="en-US" sz="800" i="1" dirty="0">
                <a:effectLst/>
                <a:latin typeface="Times" pitchFamily="2" charset="0"/>
              </a:rPr>
              <a:t>plan (HDHP)</a:t>
            </a:r>
            <a:endParaRPr lang="en-US" sz="800" dirty="0">
              <a:effectLst/>
              <a:latin typeface="Times" pitchFamily="2" charset="0"/>
            </a:endParaRPr>
          </a:p>
          <a:p>
            <a:r>
              <a:rPr lang="en-US" sz="800" i="1" dirty="0">
                <a:effectLst/>
                <a:latin typeface="Times" pitchFamily="2" charset="0"/>
              </a:rPr>
              <a:t>define the willingness to pay for the PPO, relative to</a:t>
            </a:r>
            <a:r>
              <a:rPr lang="en-US" sz="800" dirty="0">
                <a:latin typeface="Times" pitchFamily="2" charset="0"/>
              </a:rPr>
              <a:t> </a:t>
            </a:r>
            <a:r>
              <a:rPr lang="en-US" sz="800" i="1" dirty="0">
                <a:effectLst/>
                <a:latin typeface="Times" pitchFamily="2" charset="0"/>
              </a:rPr>
              <a:t>the HDHP</a:t>
            </a:r>
            <a:endParaRPr lang="en-US" sz="800" dirty="0">
              <a:effectLst/>
              <a:latin typeface="Times" pitchFamily="2" charset="0"/>
            </a:endParaRPr>
          </a:p>
          <a:p>
            <a:pPr algn="l" rtl="0"/>
            <a:endParaRPr lang="en-US" sz="800" dirty="0"/>
          </a:p>
        </p:txBody>
      </p:sp>
      <p:pic>
        <p:nvPicPr>
          <p:cNvPr id="43" name="Picture 42" descr="A close-up of a text&#10;&#10;Description automatically generated">
            <a:extLst>
              <a:ext uri="{FF2B5EF4-FFF2-40B4-BE49-F238E27FC236}">
                <a16:creationId xmlns:a16="http://schemas.microsoft.com/office/drawing/2014/main" id="{BFD942E2-C7A1-A18A-771A-0D77287137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21103"/>
            <a:ext cx="1680376" cy="304800"/>
          </a:xfrm>
          <a:prstGeom prst="rect">
            <a:avLst/>
          </a:prstGeom>
        </p:spPr>
      </p:pic>
      <p:sp>
        <p:nvSpPr>
          <p:cNvPr id="44" name="TextBox 43">
            <a:extLst>
              <a:ext uri="{FF2B5EF4-FFF2-40B4-BE49-F238E27FC236}">
                <a16:creationId xmlns:a16="http://schemas.microsoft.com/office/drawing/2014/main" id="{A221446F-FEFC-FF4A-802B-A24C0655F412}"/>
              </a:ext>
            </a:extLst>
          </p:cNvPr>
          <p:cNvSpPr txBox="1"/>
          <p:nvPr/>
        </p:nvSpPr>
        <p:spPr>
          <a:xfrm>
            <a:off x="4392" y="2605015"/>
            <a:ext cx="3289568" cy="338554"/>
          </a:xfrm>
          <a:prstGeom prst="rect">
            <a:avLst/>
          </a:prstGeom>
          <a:noFill/>
        </p:spPr>
        <p:txBody>
          <a:bodyPr wrap="square" rtlCol="0">
            <a:spAutoFit/>
          </a:bodyPr>
          <a:lstStyle/>
          <a:p>
            <a:r>
              <a:rPr lang="en-US" sz="800" i="1" dirty="0" err="1">
                <a:effectLst/>
                <a:latin typeface="Times" pitchFamily="2" charset="0"/>
              </a:rPr>
              <a:t>CEk</a:t>
            </a:r>
            <a:r>
              <a:rPr lang="en-US" sz="800" i="1" dirty="0">
                <a:effectLst/>
                <a:latin typeface="Helvetica" pitchFamily="2" charset="0"/>
              </a:rPr>
              <a:t>, </a:t>
            </a:r>
            <a:r>
              <a:rPr lang="en-US" sz="800" i="1" dirty="0">
                <a:effectLst/>
                <a:latin typeface="Times" pitchFamily="2" charset="0"/>
              </a:rPr>
              <a:t>j is the certain financial payment that gives family</a:t>
            </a:r>
            <a:r>
              <a:rPr lang="en-US" sz="800" dirty="0">
                <a:latin typeface="Times" pitchFamily="2" charset="0"/>
              </a:rPr>
              <a:t> </a:t>
            </a:r>
            <a:r>
              <a:rPr lang="en-US" sz="800" i="1" dirty="0">
                <a:effectLst/>
                <a:latin typeface="Times" pitchFamily="2" charset="0"/>
              </a:rPr>
              <a:t>k utility </a:t>
            </a:r>
            <a:r>
              <a:rPr lang="en-US" sz="800" i="1" dirty="0" err="1">
                <a:effectLst/>
                <a:latin typeface="Times" pitchFamily="2" charset="0"/>
              </a:rPr>
              <a:t>Uk</a:t>
            </a:r>
            <a:r>
              <a:rPr lang="en-US" sz="800" i="1" dirty="0">
                <a:effectLst/>
                <a:latin typeface="Times" pitchFamily="2" charset="0"/>
              </a:rPr>
              <a:t> j</a:t>
            </a:r>
            <a:endParaRPr lang="en-US" sz="800" dirty="0">
              <a:effectLst/>
              <a:latin typeface="Times" pitchFamily="2" charset="0"/>
            </a:endParaRPr>
          </a:p>
          <a:p>
            <a:pPr algn="l" rtl="0"/>
            <a:endParaRPr lang="en-US" sz="800" dirty="0"/>
          </a:p>
        </p:txBody>
      </p:sp>
    </p:spTree>
    <p:extLst>
      <p:ext uri="{BB962C8B-B14F-4D97-AF65-F5344CB8AC3E}">
        <p14:creationId xmlns:p14="http://schemas.microsoft.com/office/powerpoint/2010/main" val="1616862105"/>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205740"/>
            <a:chOff x="0" y="0"/>
            <a:chExt cx="4608195" cy="205740"/>
          </a:xfrm>
        </p:grpSpPr>
        <p:sp>
          <p:nvSpPr>
            <p:cNvPr id="3" name="object 3"/>
            <p:cNvSpPr/>
            <p:nvPr/>
          </p:nvSpPr>
          <p:spPr>
            <a:xfrm>
              <a:off x="0" y="0"/>
              <a:ext cx="4608195" cy="205740"/>
            </a:xfrm>
            <a:custGeom>
              <a:avLst/>
              <a:gdLst/>
              <a:ahLst/>
              <a:cxnLst/>
              <a:rect l="l" t="t" r="r" b="b"/>
              <a:pathLst>
                <a:path w="4608195" h="205740">
                  <a:moveTo>
                    <a:pt x="4608004" y="0"/>
                  </a:moveTo>
                  <a:lnTo>
                    <a:pt x="0" y="0"/>
                  </a:lnTo>
                  <a:lnTo>
                    <a:pt x="0" y="205727"/>
                  </a:lnTo>
                  <a:lnTo>
                    <a:pt x="4608004" y="205727"/>
                  </a:lnTo>
                  <a:lnTo>
                    <a:pt x="4608004" y="0"/>
                  </a:lnTo>
                  <a:close/>
                </a:path>
              </a:pathLst>
            </a:custGeom>
            <a:solidFill>
              <a:srgbClr val="00133B"/>
            </a:solidFill>
          </p:spPr>
          <p:txBody>
            <a:bodyPr wrap="square" lIns="0" tIns="0" rIns="0" bIns="0" rtlCol="0"/>
            <a:lstStyle/>
            <a:p>
              <a:endParaRPr/>
            </a:p>
          </p:txBody>
        </p:sp>
        <p:sp>
          <p:nvSpPr>
            <p:cNvPr id="4" name="object 4"/>
            <p:cNvSpPr/>
            <p:nvPr/>
          </p:nvSpPr>
          <p:spPr>
            <a:xfrm>
              <a:off x="120650"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120650"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hlinkClick r:id="rId2" action="ppaction://hlinksldjump"/>
              </a:rPr>
              <a:t>Introduction</a:t>
            </a:r>
            <a:endParaRPr sz="500">
              <a:latin typeface="Arial"/>
              <a:cs typeface="Arial"/>
            </a:endParaRPr>
          </a:p>
        </p:txBody>
      </p:sp>
      <p:grpSp>
        <p:nvGrpSpPr>
          <p:cNvPr id="11" name="object 11"/>
          <p:cNvGrpSpPr/>
          <p:nvPr/>
        </p:nvGrpSpPr>
        <p:grpSpPr>
          <a:xfrm>
            <a:off x="965403" y="141874"/>
            <a:ext cx="495300" cy="41275"/>
            <a:chOff x="965403" y="141874"/>
            <a:chExt cx="495300" cy="41275"/>
          </a:xfrm>
        </p:grpSpPr>
        <p:sp>
          <p:nvSpPr>
            <p:cNvPr id="12" name="object 12"/>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4" name="object 14"/>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5" name="object 15"/>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6" name="object 16"/>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object 21"/>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2" name="object 22"/>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00FF"/>
                </a:solidFill>
                <a:latin typeface="Arial"/>
                <a:cs typeface="Arial"/>
              </a:rPr>
              <a:t>DATA</a:t>
            </a:r>
            <a:endParaRPr sz="500" u="sng" dirty="0">
              <a:solidFill>
                <a:srgbClr val="005EFF"/>
              </a:solidFill>
              <a:latin typeface="Arial"/>
              <a:cs typeface="Arial"/>
            </a:endParaRPr>
          </a:p>
        </p:txBody>
      </p:sp>
      <p:grpSp>
        <p:nvGrpSpPr>
          <p:cNvPr id="23" name="object 23"/>
          <p:cNvGrpSpPr/>
          <p:nvPr/>
        </p:nvGrpSpPr>
        <p:grpSpPr>
          <a:xfrm>
            <a:off x="2010651" y="141874"/>
            <a:ext cx="243204" cy="41275"/>
            <a:chOff x="2010651" y="141874"/>
            <a:chExt cx="243204" cy="41275"/>
          </a:xfrm>
        </p:grpSpPr>
        <p:sp>
          <p:nvSpPr>
            <p:cNvPr id="24" name="object 24"/>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8" name="object 28"/>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9" name="object 29"/>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30" name="object 30"/>
          <p:cNvGrpSpPr/>
          <p:nvPr/>
        </p:nvGrpSpPr>
        <p:grpSpPr>
          <a:xfrm>
            <a:off x="3255225" y="141874"/>
            <a:ext cx="192405" cy="41275"/>
            <a:chOff x="3255225" y="141874"/>
            <a:chExt cx="192405" cy="41275"/>
          </a:xfrm>
        </p:grpSpPr>
        <p:sp>
          <p:nvSpPr>
            <p:cNvPr id="31" name="object 31"/>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3" name="object 33"/>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4" name="object 34"/>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5" name="object 35"/>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36" name="object 36"/>
          <p:cNvGrpSpPr/>
          <p:nvPr/>
        </p:nvGrpSpPr>
        <p:grpSpPr>
          <a:xfrm>
            <a:off x="4197222" y="141874"/>
            <a:ext cx="142240" cy="41275"/>
            <a:chOff x="4197222" y="141874"/>
            <a:chExt cx="142240" cy="41275"/>
          </a:xfrm>
        </p:grpSpPr>
        <p:sp>
          <p:nvSpPr>
            <p:cNvPr id="37" name="object 37"/>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8" name="object 38"/>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9" name="object 39"/>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40" name="object 40"/>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41" name="object 41"/>
          <p:cNvGrpSpPr/>
          <p:nvPr/>
        </p:nvGrpSpPr>
        <p:grpSpPr>
          <a:xfrm>
            <a:off x="0" y="205727"/>
            <a:ext cx="4608195" cy="170180"/>
            <a:chOff x="0" y="205727"/>
            <a:chExt cx="4608195" cy="170180"/>
          </a:xfrm>
        </p:grpSpPr>
        <p:sp>
          <p:nvSpPr>
            <p:cNvPr id="42" name="object 42"/>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43" name="object 43"/>
            <p:cNvPicPr/>
            <p:nvPr/>
          </p:nvPicPr>
          <p:blipFill>
            <a:blip r:embed="rId3" cstate="print"/>
            <a:stretch>
              <a:fillRect/>
            </a:stretch>
          </p:blipFill>
          <p:spPr>
            <a:xfrm>
              <a:off x="0" y="309118"/>
              <a:ext cx="4608004" cy="66167"/>
            </a:xfrm>
            <a:prstGeom prst="rect">
              <a:avLst/>
            </a:prstGeom>
          </p:spPr>
        </p:pic>
      </p:grpSp>
      <p:sp>
        <p:nvSpPr>
          <p:cNvPr id="44" name="object 44"/>
          <p:cNvSpPr txBox="1"/>
          <p:nvPr/>
        </p:nvSpPr>
        <p:spPr>
          <a:xfrm>
            <a:off x="0" y="375285"/>
            <a:ext cx="4608195" cy="179536"/>
          </a:xfrm>
          <a:prstGeom prst="rect">
            <a:avLst/>
          </a:prstGeom>
          <a:solidFill>
            <a:srgbClr val="002778"/>
          </a:solidFill>
        </p:spPr>
        <p:txBody>
          <a:bodyPr vert="horz" wrap="square" lIns="0" tIns="0" rIns="0" bIns="0" rtlCol="0">
            <a:spAutoFit/>
          </a:bodyPr>
          <a:lstStyle/>
          <a:p>
            <a:pPr marL="107950">
              <a:lnSpc>
                <a:spcPts val="1405"/>
              </a:lnSpc>
            </a:pPr>
            <a:r>
              <a:rPr sz="1400" dirty="0">
                <a:solidFill>
                  <a:srgbClr val="FFFFFF"/>
                </a:solidFill>
                <a:latin typeface="Arial"/>
                <a:cs typeface="Arial"/>
              </a:rPr>
              <a:t>Paper</a:t>
            </a:r>
            <a:r>
              <a:rPr sz="1400" spc="45" dirty="0">
                <a:solidFill>
                  <a:srgbClr val="FFFFFF"/>
                </a:solidFill>
                <a:latin typeface="Arial"/>
                <a:cs typeface="Arial"/>
              </a:rPr>
              <a:t> </a:t>
            </a:r>
            <a:r>
              <a:rPr sz="1400" dirty="0">
                <a:solidFill>
                  <a:srgbClr val="FFFFFF"/>
                </a:solidFill>
                <a:latin typeface="Arial"/>
                <a:cs typeface="Arial"/>
              </a:rPr>
              <a:t>authors</a:t>
            </a:r>
            <a:endParaRPr sz="1400" dirty="0">
              <a:latin typeface="Arial"/>
              <a:cs typeface="Arial"/>
            </a:endParaRPr>
          </a:p>
        </p:txBody>
      </p:sp>
      <p:pic>
        <p:nvPicPr>
          <p:cNvPr id="45" name="object 45"/>
          <p:cNvPicPr/>
          <p:nvPr/>
        </p:nvPicPr>
        <p:blipFill>
          <a:blip r:embed="rId4" cstate="print"/>
          <a:stretch>
            <a:fillRect/>
          </a:stretch>
        </p:blipFill>
        <p:spPr>
          <a:xfrm>
            <a:off x="0" y="586498"/>
            <a:ext cx="4608004" cy="33083"/>
          </a:xfrm>
          <a:prstGeom prst="rect">
            <a:avLst/>
          </a:prstGeom>
        </p:spPr>
      </p:pic>
      <p:pic>
        <p:nvPicPr>
          <p:cNvPr id="1026" name="Picture 2" descr="Benjamin R. Handel | NBER">
            <a:extLst>
              <a:ext uri="{FF2B5EF4-FFF2-40B4-BE49-F238E27FC236}">
                <a16:creationId xmlns:a16="http://schemas.microsoft.com/office/drawing/2014/main" id="{F46E8D1B-6396-5CB1-70AD-8E2BEA000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49" y="1044575"/>
            <a:ext cx="1327610" cy="16034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onathan T. Kolstad | NBER">
            <a:extLst>
              <a:ext uri="{FF2B5EF4-FFF2-40B4-BE49-F238E27FC236}">
                <a16:creationId xmlns:a16="http://schemas.microsoft.com/office/drawing/2014/main" id="{E4AE9817-385D-C029-EEAF-AA0227C72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444" y="1016799"/>
            <a:ext cx="1180146" cy="16520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hannes Spinnewijn's homepage">
            <a:extLst>
              <a:ext uri="{FF2B5EF4-FFF2-40B4-BE49-F238E27FC236}">
                <a16:creationId xmlns:a16="http://schemas.microsoft.com/office/drawing/2014/main" id="{89977889-9F65-49E4-AE56-E92D77C308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1111" y="994920"/>
            <a:ext cx="1099602" cy="1652055"/>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097640C9-C19E-A696-B8FE-A703D3C6C643}"/>
              </a:ext>
            </a:extLst>
          </p:cNvPr>
          <p:cNvSpPr txBox="1"/>
          <p:nvPr/>
        </p:nvSpPr>
        <p:spPr>
          <a:xfrm>
            <a:off x="3257765" y="2797175"/>
            <a:ext cx="916636" cy="538609"/>
          </a:xfrm>
          <a:prstGeom prst="rect">
            <a:avLst/>
          </a:prstGeom>
          <a:noFill/>
        </p:spPr>
        <p:txBody>
          <a:bodyPr wrap="square" rtlCol="0">
            <a:spAutoFit/>
          </a:bodyPr>
          <a:lstStyle/>
          <a:p>
            <a:pPr algn="ctr"/>
            <a:r>
              <a:rPr lang="en-US" sz="600" b="0" i="0" u="none" strike="noStrike" dirty="0">
                <a:solidFill>
                  <a:srgbClr val="202124"/>
                </a:solidFill>
                <a:effectLst/>
                <a:latin typeface="arial" panose="020B0604020202020204" pitchFamily="34" charset="0"/>
              </a:rPr>
              <a:t>Johannes </a:t>
            </a:r>
            <a:r>
              <a:rPr lang="en-US" sz="600" b="0" i="0" u="none" strike="noStrike" dirty="0" err="1">
                <a:solidFill>
                  <a:srgbClr val="202124"/>
                </a:solidFill>
                <a:effectLst/>
                <a:latin typeface="arial" panose="020B0604020202020204" pitchFamily="34" charset="0"/>
              </a:rPr>
              <a:t>Spinnewijn</a:t>
            </a:r>
            <a:endParaRPr lang="en-US" sz="600" b="0" i="0" u="none" strike="noStrike" dirty="0">
              <a:solidFill>
                <a:srgbClr val="202124"/>
              </a:solidFill>
              <a:effectLst/>
              <a:latin typeface="arial" panose="020B0604020202020204" pitchFamily="34" charset="0"/>
            </a:endParaRPr>
          </a:p>
          <a:p>
            <a:pPr algn="ctr"/>
            <a:r>
              <a:rPr lang="en-US" sz="600" b="0" i="0" u="none" strike="noStrike" dirty="0">
                <a:solidFill>
                  <a:srgbClr val="202124"/>
                </a:solidFill>
                <a:effectLst/>
                <a:latin typeface="arial" panose="020B0604020202020204" pitchFamily="34" charset="0"/>
              </a:rPr>
              <a:t>London School of Economics</a:t>
            </a:r>
          </a:p>
          <a:p>
            <a:pPr algn="ctr"/>
            <a:r>
              <a:rPr lang="en-US" sz="500" dirty="0">
                <a:effectLst/>
                <a:latin typeface="Arial" panose="020B0604020202020204" pitchFamily="34" charset="0"/>
                <a:cs typeface="Arial" panose="020B0604020202020204" pitchFamily="34" charset="0"/>
              </a:rPr>
              <a:t>Associate Professor </a:t>
            </a:r>
            <a:endParaRPr lang="en-US" sz="500" dirty="0">
              <a:latin typeface="Arial" panose="020B0604020202020204" pitchFamily="34" charset="0"/>
              <a:cs typeface="Arial" panose="020B0604020202020204" pitchFamily="34" charset="0"/>
            </a:endParaRPr>
          </a:p>
          <a:p>
            <a:pPr algn="ctr"/>
            <a:endParaRPr lang="en-US" sz="600" dirty="0"/>
          </a:p>
        </p:txBody>
      </p:sp>
      <p:sp>
        <p:nvSpPr>
          <p:cNvPr id="50" name="TextBox 49">
            <a:extLst>
              <a:ext uri="{FF2B5EF4-FFF2-40B4-BE49-F238E27FC236}">
                <a16:creationId xmlns:a16="http://schemas.microsoft.com/office/drawing/2014/main" id="{C59CDBA0-5E2F-9918-6BB0-FA334F1081FD}"/>
              </a:ext>
            </a:extLst>
          </p:cNvPr>
          <p:cNvSpPr txBox="1"/>
          <p:nvPr/>
        </p:nvSpPr>
        <p:spPr>
          <a:xfrm>
            <a:off x="1847850" y="2797175"/>
            <a:ext cx="893724" cy="538609"/>
          </a:xfrm>
          <a:prstGeom prst="rect">
            <a:avLst/>
          </a:prstGeom>
          <a:noFill/>
        </p:spPr>
        <p:txBody>
          <a:bodyPr wrap="square" rtlCol="0">
            <a:spAutoFit/>
          </a:bodyPr>
          <a:lstStyle/>
          <a:p>
            <a:pPr algn="ctr" rtl="0"/>
            <a:r>
              <a:rPr lang="en-US" sz="600" b="0" i="0" u="none" strike="noStrike" dirty="0">
                <a:solidFill>
                  <a:srgbClr val="202124"/>
                </a:solidFill>
                <a:effectLst/>
                <a:latin typeface="arial" panose="020B0604020202020204" pitchFamily="34" charset="0"/>
              </a:rPr>
              <a:t>Jonathan T. Kolstad</a:t>
            </a:r>
          </a:p>
          <a:p>
            <a:pPr algn="ctr" rtl="0"/>
            <a:r>
              <a:rPr lang="en-US" sz="600" b="0" i="0" u="none" strike="noStrike" dirty="0">
                <a:solidFill>
                  <a:srgbClr val="202124"/>
                </a:solidFill>
                <a:effectLst/>
                <a:latin typeface="arial" panose="020B0604020202020204" pitchFamily="34" charset="0"/>
              </a:rPr>
              <a:t>University of California, Berkeley</a:t>
            </a:r>
          </a:p>
          <a:p>
            <a:pPr algn="ctr" rtl="0"/>
            <a:r>
              <a:rPr lang="en-US" sz="500" dirty="0">
                <a:effectLst/>
                <a:latin typeface="Arial" panose="020B0604020202020204" pitchFamily="34" charset="0"/>
                <a:cs typeface="Arial" panose="020B0604020202020204" pitchFamily="34" charset="0"/>
              </a:rPr>
              <a:t>Associate Professor </a:t>
            </a:r>
            <a:endParaRPr lang="en-US" sz="500" dirty="0">
              <a:latin typeface="Arial" panose="020B0604020202020204" pitchFamily="34" charset="0"/>
              <a:cs typeface="Arial" panose="020B0604020202020204" pitchFamily="34" charset="0"/>
            </a:endParaRPr>
          </a:p>
          <a:p>
            <a:pPr algn="ctr" rtl="0"/>
            <a:endParaRPr lang="en-US" sz="600" dirty="0"/>
          </a:p>
        </p:txBody>
      </p:sp>
      <p:sp>
        <p:nvSpPr>
          <p:cNvPr id="52" name="TextBox 51">
            <a:extLst>
              <a:ext uri="{FF2B5EF4-FFF2-40B4-BE49-F238E27FC236}">
                <a16:creationId xmlns:a16="http://schemas.microsoft.com/office/drawing/2014/main" id="{883CE640-5603-4FA5-7405-D1E9E9E16DBF}"/>
              </a:ext>
            </a:extLst>
          </p:cNvPr>
          <p:cNvSpPr txBox="1"/>
          <p:nvPr/>
        </p:nvSpPr>
        <p:spPr>
          <a:xfrm>
            <a:off x="451535" y="2797175"/>
            <a:ext cx="869214" cy="446276"/>
          </a:xfrm>
          <a:prstGeom prst="rect">
            <a:avLst/>
          </a:prstGeom>
          <a:noFill/>
        </p:spPr>
        <p:txBody>
          <a:bodyPr wrap="square" rtlCol="0">
            <a:spAutoFit/>
          </a:bodyPr>
          <a:lstStyle/>
          <a:p>
            <a:pPr algn="ctr" rtl="0"/>
            <a:r>
              <a:rPr lang="en-US" sz="600" i="1" dirty="0">
                <a:effectLst/>
                <a:latin typeface="Arial" panose="020B0604020202020204" pitchFamily="34" charset="0"/>
                <a:cs typeface="Arial" panose="020B0604020202020204" pitchFamily="34" charset="0"/>
              </a:rPr>
              <a:t>Benjamin R. Handel</a:t>
            </a:r>
            <a:endParaRPr lang="en-US" sz="600" dirty="0">
              <a:effectLst/>
              <a:latin typeface="Arial" panose="020B0604020202020204" pitchFamily="34" charset="0"/>
              <a:cs typeface="Arial" panose="020B0604020202020204" pitchFamily="34" charset="0"/>
            </a:endParaRPr>
          </a:p>
          <a:p>
            <a:pPr algn="ctr" rtl="0"/>
            <a:r>
              <a:rPr lang="en-US" sz="600" b="0" i="0" u="none" strike="noStrike" dirty="0">
                <a:solidFill>
                  <a:srgbClr val="202124"/>
                </a:solidFill>
                <a:effectLst/>
                <a:latin typeface="Arial" panose="020B0604020202020204" pitchFamily="34" charset="0"/>
                <a:cs typeface="Arial" panose="020B0604020202020204" pitchFamily="34" charset="0"/>
              </a:rPr>
              <a:t>University of California, Berkeley</a:t>
            </a:r>
          </a:p>
          <a:p>
            <a:pPr algn="ctr" rtl="0"/>
            <a:r>
              <a:rPr lang="en-US" sz="500" b="0" i="0" u="none" strike="noStrike" dirty="0">
                <a:solidFill>
                  <a:srgbClr val="000000"/>
                </a:solidFill>
                <a:effectLst/>
                <a:latin typeface="Arial" panose="020B0604020202020204" pitchFamily="34" charset="0"/>
                <a:cs typeface="Arial" panose="020B0604020202020204" pitchFamily="34" charset="0"/>
              </a:rPr>
              <a:t>Associate Professor</a:t>
            </a:r>
            <a:endParaRPr lang="en-US" sz="5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dirty="0">
                <a:solidFill>
                  <a:schemeClr val="bg1"/>
                </a:solidFill>
                <a:latin typeface="Söhne"/>
                <a:cs typeface="Arial" panose="020B0604020202020204" pitchFamily="34" charset="0"/>
              </a:rPr>
              <a:t>Empirical Method</a:t>
            </a:r>
            <a:endParaRPr lang="en-US" sz="1200" dirty="0">
              <a:solidFill>
                <a:schemeClr val="bg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7066FA2-529A-7BD9-1762-70E0A0FE8610}"/>
              </a:ext>
            </a:extLst>
          </p:cNvPr>
          <p:cNvSpPr txBox="1"/>
          <p:nvPr/>
        </p:nvSpPr>
        <p:spPr>
          <a:xfrm>
            <a:off x="171450" y="812800"/>
            <a:ext cx="4267199" cy="461665"/>
          </a:xfrm>
          <a:prstGeom prst="rect">
            <a:avLst/>
          </a:prstGeom>
          <a:noFill/>
        </p:spPr>
        <p:txBody>
          <a:bodyPr wrap="square" rtlCol="0">
            <a:spAutoFit/>
          </a:bodyPr>
          <a:lstStyle/>
          <a:p>
            <a:r>
              <a:rPr lang="en-US" sz="800" i="1">
                <a:effectLst/>
                <a:latin typeface="Times" pitchFamily="2" charset="0"/>
              </a:rPr>
              <a:t>consumer willingness</a:t>
            </a:r>
            <a:r>
              <a:rPr lang="en-US" sz="800">
                <a:latin typeface="Times" pitchFamily="2" charset="0"/>
              </a:rPr>
              <a:t> </a:t>
            </a:r>
            <a:r>
              <a:rPr lang="en-US" sz="800" i="1">
                <a:effectLst/>
                <a:latin typeface="Times" pitchFamily="2" charset="0"/>
              </a:rPr>
              <a:t>to pay for each plan j given a specific information</a:t>
            </a:r>
            <a:r>
              <a:rPr lang="en-US" sz="800">
                <a:latin typeface="Times" pitchFamily="2" charset="0"/>
              </a:rPr>
              <a:t> </a:t>
            </a:r>
            <a:r>
              <a:rPr lang="en-US" sz="800" i="1">
                <a:effectLst/>
                <a:latin typeface="Times" pitchFamily="2" charset="0"/>
              </a:rPr>
              <a:t>friction reduction policy </a:t>
            </a:r>
            <a:r>
              <a:rPr lang="el-GR" sz="800" i="1">
                <a:effectLst/>
                <a:latin typeface="Helvetica" pitchFamily="2" charset="0"/>
              </a:rPr>
              <a:t>α </a:t>
            </a:r>
            <a:r>
              <a:rPr lang="en-US" sz="800" i="1">
                <a:effectLst/>
                <a:latin typeface="Times" pitchFamily="2" charset="0"/>
              </a:rPr>
              <a:t>is</a:t>
            </a:r>
            <a:endParaRPr lang="en-US" sz="800">
              <a:effectLst/>
              <a:latin typeface="Times" pitchFamily="2" charset="0"/>
            </a:endParaRPr>
          </a:p>
          <a:p>
            <a:endParaRPr lang="en-US" sz="800" dirty="0"/>
          </a:p>
        </p:txBody>
      </p:sp>
      <p:pic>
        <p:nvPicPr>
          <p:cNvPr id="40" name="Picture 39" descr="A math equations with numbers&#10;&#10;Description automatically generated with medium confidence">
            <a:extLst>
              <a:ext uri="{FF2B5EF4-FFF2-40B4-BE49-F238E27FC236}">
                <a16:creationId xmlns:a16="http://schemas.microsoft.com/office/drawing/2014/main" id="{FD2ECB07-DF4F-31DF-0F4A-CB449BDA5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350" y="1120775"/>
            <a:ext cx="3829050" cy="725561"/>
          </a:xfrm>
          <a:prstGeom prst="rect">
            <a:avLst/>
          </a:prstGeom>
        </p:spPr>
      </p:pic>
      <p:sp>
        <p:nvSpPr>
          <p:cNvPr id="41" name="TextBox 40">
            <a:extLst>
              <a:ext uri="{FF2B5EF4-FFF2-40B4-BE49-F238E27FC236}">
                <a16:creationId xmlns:a16="http://schemas.microsoft.com/office/drawing/2014/main" id="{FC8EB40B-FDCA-EC5B-677A-6B5B2F0ADA05}"/>
              </a:ext>
            </a:extLst>
          </p:cNvPr>
          <p:cNvSpPr txBox="1"/>
          <p:nvPr/>
        </p:nvSpPr>
        <p:spPr>
          <a:xfrm>
            <a:off x="95300" y="1946442"/>
            <a:ext cx="4417556" cy="461665"/>
          </a:xfrm>
          <a:prstGeom prst="rect">
            <a:avLst/>
          </a:prstGeom>
          <a:noFill/>
        </p:spPr>
        <p:txBody>
          <a:bodyPr wrap="square" rtlCol="0">
            <a:spAutoFit/>
          </a:bodyPr>
          <a:lstStyle/>
          <a:p>
            <a:r>
              <a:rPr lang="en-US" sz="800" i="1" dirty="0">
                <a:effectLst/>
                <a:latin typeface="Times" pitchFamily="2" charset="0"/>
              </a:rPr>
              <a:t>when </a:t>
            </a:r>
            <a:r>
              <a:rPr lang="el-GR" sz="800" i="1" dirty="0">
                <a:effectLst/>
                <a:latin typeface="Helvetica" pitchFamily="2" charset="0"/>
              </a:rPr>
              <a:t>α = </a:t>
            </a:r>
            <a:r>
              <a:rPr lang="el-GR" sz="800" i="1" dirty="0">
                <a:effectLst/>
                <a:latin typeface="Times" pitchFamily="2" charset="0"/>
              </a:rPr>
              <a:t>0, </a:t>
            </a:r>
            <a:r>
              <a:rPr lang="en-US" sz="800" i="1" dirty="0">
                <a:effectLst/>
                <a:latin typeface="Times" pitchFamily="2" charset="0"/>
              </a:rPr>
              <a:t>all information frictions are present and</a:t>
            </a:r>
            <a:r>
              <a:rPr lang="en-US" sz="800" dirty="0">
                <a:latin typeface="Times" pitchFamily="2" charset="0"/>
              </a:rPr>
              <a:t> </a:t>
            </a:r>
            <a:r>
              <a:rPr lang="en-US" sz="800" i="1" dirty="0">
                <a:effectLst/>
                <a:latin typeface="Times" pitchFamily="2" charset="0"/>
              </a:rPr>
              <a:t>consumer demand is composed of estimated willingness to</a:t>
            </a:r>
            <a:r>
              <a:rPr lang="en-US" sz="800" dirty="0">
                <a:latin typeface="Times" pitchFamily="2" charset="0"/>
              </a:rPr>
              <a:t> </a:t>
            </a:r>
            <a:r>
              <a:rPr lang="en-US" sz="800" i="1" dirty="0">
                <a:effectLst/>
                <a:latin typeface="Times" pitchFamily="2" charset="0"/>
              </a:rPr>
              <a:t>pay for each plan in our given environment.</a:t>
            </a:r>
            <a:endParaRPr lang="en-US" sz="800" dirty="0">
              <a:effectLst/>
              <a:latin typeface="Times" pitchFamily="2" charset="0"/>
            </a:endParaRPr>
          </a:p>
          <a:p>
            <a:pPr algn="l" rtl="0"/>
            <a:endParaRPr lang="en-US" sz="800" dirty="0"/>
          </a:p>
        </p:txBody>
      </p:sp>
      <p:pic>
        <p:nvPicPr>
          <p:cNvPr id="43" name="Picture 42" descr="A close up of a sign&#10;&#10;Description automatically generated">
            <a:extLst>
              <a:ext uri="{FF2B5EF4-FFF2-40B4-BE49-F238E27FC236}">
                <a16:creationId xmlns:a16="http://schemas.microsoft.com/office/drawing/2014/main" id="{0E366CA8-4B73-C34C-E4BF-48498C321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12" y="2278618"/>
            <a:ext cx="2381250" cy="369332"/>
          </a:xfrm>
          <a:prstGeom prst="rect">
            <a:avLst/>
          </a:prstGeom>
        </p:spPr>
      </p:pic>
      <p:pic>
        <p:nvPicPr>
          <p:cNvPr id="44" name="Picture 43" descr="A math equations on a white background&#10;&#10;Description automatically generated">
            <a:extLst>
              <a:ext uri="{FF2B5EF4-FFF2-40B4-BE49-F238E27FC236}">
                <a16:creationId xmlns:a16="http://schemas.microsoft.com/office/drawing/2014/main" id="{5DE08DE6-1394-7921-C9E4-08DD1E3514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00" y="2525066"/>
            <a:ext cx="2457450" cy="369332"/>
          </a:xfrm>
          <a:prstGeom prst="rect">
            <a:avLst/>
          </a:prstGeom>
        </p:spPr>
      </p:pic>
      <p:pic>
        <p:nvPicPr>
          <p:cNvPr id="45" name="Picture 44" descr="A group of math equations&#10;&#10;Description automatically generated">
            <a:extLst>
              <a:ext uri="{FF2B5EF4-FFF2-40B4-BE49-F238E27FC236}">
                <a16:creationId xmlns:a16="http://schemas.microsoft.com/office/drawing/2014/main" id="{AE97FF40-6607-7229-9F8F-E0B1CEC720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914" y="2904051"/>
            <a:ext cx="2305050" cy="475927"/>
          </a:xfrm>
          <a:prstGeom prst="rect">
            <a:avLst/>
          </a:prstGeom>
        </p:spPr>
      </p:pic>
    </p:spTree>
    <p:extLst>
      <p:ext uri="{BB962C8B-B14F-4D97-AF65-F5344CB8AC3E}">
        <p14:creationId xmlns:p14="http://schemas.microsoft.com/office/powerpoint/2010/main" val="1016570592"/>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369332"/>
          </a:xfrm>
          <a:prstGeom prst="rect">
            <a:avLst/>
          </a:prstGeom>
          <a:noFill/>
        </p:spPr>
        <p:txBody>
          <a:bodyPr wrap="square" rtlCol="0">
            <a:spAutoFit/>
          </a:bodyPr>
          <a:lstStyle/>
          <a:p>
            <a:r>
              <a:rPr lang="en-US" sz="900" i="1" dirty="0">
                <a:solidFill>
                  <a:schemeClr val="bg1"/>
                </a:solidFill>
                <a:effectLst/>
                <a:latin typeface="Arial" panose="020B0604020202020204" pitchFamily="34" charset="0"/>
                <a:cs typeface="Arial" panose="020B0604020202020204" pitchFamily="34" charset="0"/>
              </a:rPr>
              <a:t>DEMAND, VALUE, AND COST CURVES IN AN ADVERSELY SELECTED</a:t>
            </a:r>
            <a:endParaRPr lang="en-US" sz="900" dirty="0">
              <a:solidFill>
                <a:schemeClr val="bg1"/>
              </a:solidFill>
              <a:effectLst/>
              <a:latin typeface="Arial" panose="020B0604020202020204" pitchFamily="34" charset="0"/>
              <a:cs typeface="Arial" panose="020B0604020202020204" pitchFamily="34" charset="0"/>
            </a:endParaRPr>
          </a:p>
          <a:p>
            <a:r>
              <a:rPr lang="en-US" sz="900" i="1" dirty="0">
                <a:solidFill>
                  <a:schemeClr val="bg1"/>
                </a:solidFill>
                <a:effectLst/>
                <a:latin typeface="Arial" panose="020B0604020202020204" pitchFamily="34" charset="0"/>
                <a:cs typeface="Arial" panose="020B0604020202020204" pitchFamily="34" charset="0"/>
              </a:rPr>
              <a:t>MARKET WITH HETEROGENEOUS FRICTIONS</a:t>
            </a:r>
            <a:endParaRPr lang="en-US" sz="900" dirty="0">
              <a:solidFill>
                <a:schemeClr val="bg1"/>
              </a:solidFill>
              <a:effectLst/>
              <a:latin typeface="Arial" panose="020B0604020202020204" pitchFamily="34" charset="0"/>
              <a:cs typeface="Arial" panose="020B0604020202020204" pitchFamily="34" charset="0"/>
            </a:endParaRPr>
          </a:p>
        </p:txBody>
      </p:sp>
      <p:pic>
        <p:nvPicPr>
          <p:cNvPr id="46" name="Picture 45">
            <a:extLst>
              <a:ext uri="{FF2B5EF4-FFF2-40B4-BE49-F238E27FC236}">
                <a16:creationId xmlns:a16="http://schemas.microsoft.com/office/drawing/2014/main" id="{19313EE7-7855-017F-6093-D5F315BAE618}"/>
              </a:ext>
            </a:extLst>
          </p:cNvPr>
          <p:cNvPicPr>
            <a:picLocks noChangeAspect="1"/>
          </p:cNvPicPr>
          <p:nvPr/>
        </p:nvPicPr>
        <p:blipFill>
          <a:blip r:embed="rId3"/>
          <a:stretch>
            <a:fillRect/>
          </a:stretch>
        </p:blipFill>
        <p:spPr>
          <a:xfrm>
            <a:off x="942594" y="1001967"/>
            <a:ext cx="2291511" cy="1390650"/>
          </a:xfrm>
          <a:prstGeom prst="rect">
            <a:avLst/>
          </a:prstGeom>
        </p:spPr>
      </p:pic>
      <p:sp>
        <p:nvSpPr>
          <p:cNvPr id="34" name="TextBox 33">
            <a:extLst>
              <a:ext uri="{FF2B5EF4-FFF2-40B4-BE49-F238E27FC236}">
                <a16:creationId xmlns:a16="http://schemas.microsoft.com/office/drawing/2014/main" id="{5C80E31C-65D6-F475-4921-D036ECD477BB}"/>
              </a:ext>
            </a:extLst>
          </p:cNvPr>
          <p:cNvSpPr txBox="1"/>
          <p:nvPr/>
        </p:nvSpPr>
        <p:spPr>
          <a:xfrm>
            <a:off x="323850" y="2392617"/>
            <a:ext cx="4012907" cy="1077218"/>
          </a:xfrm>
          <a:prstGeom prst="rect">
            <a:avLst/>
          </a:prstGeom>
          <a:noFill/>
        </p:spPr>
        <p:txBody>
          <a:bodyPr wrap="square" rtlCol="0">
            <a:spAutoFit/>
          </a:bodyPr>
          <a:lstStyle/>
          <a:p>
            <a:r>
              <a:rPr lang="en-US" sz="800" dirty="0">
                <a:effectLst/>
                <a:latin typeface="Arial" panose="020B0604020202020204" pitchFamily="34" charset="0"/>
                <a:cs typeface="Arial" panose="020B0604020202020204" pitchFamily="34" charset="0"/>
              </a:rPr>
              <a:t>The vertical difference between the value</a:t>
            </a:r>
            <a:r>
              <a:rPr lang="en-US" sz="800" dirty="0">
                <a:latin typeface="Arial" panose="020B0604020202020204" pitchFamily="34" charset="0"/>
                <a:cs typeface="Arial" panose="020B0604020202020204" pitchFamily="34" charset="0"/>
              </a:rPr>
              <a:t> </a:t>
            </a:r>
            <a:r>
              <a:rPr lang="en-US" sz="800" dirty="0">
                <a:effectLst/>
                <a:latin typeface="Arial" panose="020B0604020202020204" pitchFamily="34" charset="0"/>
                <a:cs typeface="Arial" panose="020B0604020202020204" pitchFamily="34" charset="0"/>
              </a:rPr>
              <a:t>curve and the marginal cost curve for a given level of market coverage equals the expected surplus for the</a:t>
            </a:r>
            <a:r>
              <a:rPr lang="en-US" sz="800" dirty="0">
                <a:latin typeface="Arial" panose="020B0604020202020204" pitchFamily="34" charset="0"/>
                <a:cs typeface="Arial" panose="020B0604020202020204" pitchFamily="34" charset="0"/>
              </a:rPr>
              <a:t> </a:t>
            </a:r>
            <a:r>
              <a:rPr lang="en-US" sz="800" dirty="0">
                <a:effectLst/>
                <a:latin typeface="Arial" panose="020B0604020202020204" pitchFamily="34" charset="0"/>
                <a:cs typeface="Arial" panose="020B0604020202020204" pitchFamily="34" charset="0"/>
              </a:rPr>
              <a:t>marginal buyers</a:t>
            </a:r>
          </a:p>
          <a:p>
            <a:r>
              <a:rPr lang="en-US" sz="800" dirty="0">
                <a:effectLst/>
                <a:latin typeface="Arial" panose="020B0604020202020204" pitchFamily="34" charset="0"/>
                <a:cs typeface="Arial" panose="020B0604020202020204" pitchFamily="34" charset="0"/>
              </a:rPr>
              <a:t>Total welfare corresponds to</a:t>
            </a:r>
            <a:r>
              <a:rPr lang="en-US" sz="800" dirty="0">
                <a:latin typeface="Arial" panose="020B0604020202020204" pitchFamily="34" charset="0"/>
                <a:cs typeface="Arial" panose="020B0604020202020204" pitchFamily="34" charset="0"/>
              </a:rPr>
              <a:t> t</a:t>
            </a:r>
            <a:r>
              <a:rPr lang="en-US" sz="800" dirty="0">
                <a:effectLst/>
                <a:latin typeface="Arial" panose="020B0604020202020204" pitchFamily="34" charset="0"/>
                <a:cs typeface="Arial" panose="020B0604020202020204" pitchFamily="34" charset="0"/>
              </a:rPr>
              <a:t>he difference between the value curve and the marginal cost curve for all individuals buying insurance</a:t>
            </a:r>
          </a:p>
          <a:p>
            <a:r>
              <a:rPr lang="en-US" sz="800" dirty="0">
                <a:latin typeface="Arial" panose="020B0604020202020204" pitchFamily="34" charset="0"/>
                <a:cs typeface="Arial" panose="020B0604020202020204" pitchFamily="34" charset="0"/>
              </a:rPr>
              <a:t>*</a:t>
            </a:r>
            <a:r>
              <a:rPr lang="en-US" sz="800" i="1" dirty="0">
                <a:effectLst/>
                <a:latin typeface="Times" pitchFamily="2" charset="0"/>
              </a:rPr>
              <a:t>uniform</a:t>
            </a:r>
            <a:r>
              <a:rPr lang="en-US" sz="800" dirty="0">
                <a:latin typeface="Times" pitchFamily="2" charset="0"/>
              </a:rPr>
              <a:t> </a:t>
            </a:r>
            <a:r>
              <a:rPr lang="en-US" sz="800" i="1" dirty="0">
                <a:effectLst/>
                <a:latin typeface="Times" pitchFamily="2" charset="0"/>
              </a:rPr>
              <a:t>friction.  *heterogeneous</a:t>
            </a:r>
            <a:r>
              <a:rPr lang="en-US" sz="800" dirty="0">
                <a:latin typeface="Times" pitchFamily="2" charset="0"/>
              </a:rPr>
              <a:t> </a:t>
            </a:r>
            <a:r>
              <a:rPr lang="en-US" sz="800" i="1" dirty="0">
                <a:effectLst/>
                <a:latin typeface="Times" pitchFamily="2" charset="0"/>
              </a:rPr>
              <a:t>demand frictions(higher willingness</a:t>
            </a:r>
            <a:r>
              <a:rPr lang="en-US" sz="800" i="1" dirty="0">
                <a:latin typeface="Times" pitchFamily="2" charset="0"/>
                <a:sym typeface="Wingdings" pitchFamily="2" charset="2"/>
              </a:rPr>
              <a:t> over estimate</a:t>
            </a:r>
            <a:endParaRPr lang="en-US" sz="800" dirty="0">
              <a:effectLst/>
              <a:latin typeface="Times" pitchFamily="2" charset="0"/>
            </a:endParaRPr>
          </a:p>
          <a:p>
            <a:endParaRPr lang="en-US" sz="800" dirty="0">
              <a:effectLst/>
              <a:latin typeface="Times" pitchFamily="2" charset="0"/>
            </a:endParaRPr>
          </a:p>
          <a:p>
            <a:endParaRPr lang="en-US" sz="800" dirty="0">
              <a:effectLst/>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295707"/>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30832"/>
          </a:xfrm>
          <a:prstGeom prst="rect">
            <a:avLst/>
          </a:prstGeom>
          <a:noFill/>
        </p:spPr>
        <p:txBody>
          <a:bodyPr wrap="square" rtlCol="0">
            <a:spAutoFit/>
          </a:bodyPr>
          <a:lstStyle/>
          <a:p>
            <a:r>
              <a:rPr lang="en-US" sz="900" i="1" dirty="0">
                <a:solidFill>
                  <a:schemeClr val="bg1"/>
                </a:solidFill>
                <a:effectLst/>
                <a:latin typeface="Arial" panose="020B0604020202020204" pitchFamily="34" charset="0"/>
                <a:cs typeface="Arial" panose="020B0604020202020204" pitchFamily="34" charset="0"/>
              </a:rPr>
              <a:t>Table 1</a:t>
            </a:r>
            <a:endParaRPr lang="en-US" sz="900" dirty="0">
              <a:solidFill>
                <a:schemeClr val="bg1"/>
              </a:solidFill>
              <a:effectLst/>
              <a:latin typeface="Arial" panose="020B0604020202020204" pitchFamily="34" charset="0"/>
              <a:cs typeface="Arial" panose="020B0604020202020204" pitchFamily="34" charset="0"/>
            </a:endParaRPr>
          </a:p>
        </p:txBody>
      </p:sp>
      <p:pic>
        <p:nvPicPr>
          <p:cNvPr id="37" name="Picture 36" descr="A black and white text with numbers and a black and white text&#10;&#10;Description automatically generated">
            <a:extLst>
              <a:ext uri="{FF2B5EF4-FFF2-40B4-BE49-F238E27FC236}">
                <a16:creationId xmlns:a16="http://schemas.microsoft.com/office/drawing/2014/main" id="{F0EB3E96-7FAF-4B53-6BC1-7D02F354D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661" y="524847"/>
            <a:ext cx="3810101" cy="1425450"/>
          </a:xfrm>
          <a:prstGeom prst="rect">
            <a:avLst/>
          </a:prstGeom>
        </p:spPr>
      </p:pic>
      <p:sp>
        <p:nvSpPr>
          <p:cNvPr id="39" name="TextBox 38">
            <a:extLst>
              <a:ext uri="{FF2B5EF4-FFF2-40B4-BE49-F238E27FC236}">
                <a16:creationId xmlns:a16="http://schemas.microsoft.com/office/drawing/2014/main" id="{BA22F4E1-0A90-89D4-4258-FB81233C3468}"/>
              </a:ext>
            </a:extLst>
          </p:cNvPr>
          <p:cNvSpPr txBox="1"/>
          <p:nvPr/>
        </p:nvSpPr>
        <p:spPr>
          <a:xfrm>
            <a:off x="281138" y="2111375"/>
            <a:ext cx="4027145" cy="923330"/>
          </a:xfrm>
          <a:prstGeom prst="rect">
            <a:avLst/>
          </a:prstGeom>
          <a:noFill/>
        </p:spPr>
        <p:txBody>
          <a:bodyPr wrap="square" rtlCol="0">
            <a:spAutoFit/>
          </a:bodyPr>
          <a:lstStyle/>
          <a:p>
            <a:pPr algn="l" rtl="0"/>
            <a:r>
              <a:rPr lang="en-US" sz="800" b="1" i="0" u="none" strike="noStrike" dirty="0">
                <a:effectLst/>
                <a:latin typeface="Söhne"/>
              </a:rPr>
              <a:t>Frictions and WTP</a:t>
            </a:r>
            <a:r>
              <a:rPr lang="en-US" sz="800" dirty="0">
                <a:solidFill>
                  <a:srgbClr val="374151"/>
                </a:solidFill>
                <a:latin typeface="Söhne"/>
              </a:rPr>
              <a:t> </a:t>
            </a:r>
            <a:r>
              <a:rPr lang="en-US" sz="800" b="0" i="0" u="none" strike="noStrike" dirty="0">
                <a:solidFill>
                  <a:srgbClr val="374151"/>
                </a:solidFill>
                <a:effectLst/>
                <a:latin typeface="Söhne"/>
              </a:rPr>
              <a:t> information frictions significantly influence consumers' WTP for the PPO plan. when consumers face informational barriers, they may be willing to pay more for a plan due to uncertainties or lack of knowledge about their choices.</a:t>
            </a:r>
          </a:p>
          <a:p>
            <a:pPr algn="l" rtl="0"/>
            <a:r>
              <a:rPr lang="en-US" sz="800" b="1" i="0" u="none" strike="noStrike" dirty="0">
                <a:effectLst/>
                <a:latin typeface="Söhne"/>
              </a:rPr>
              <a:t>Surplus</a:t>
            </a:r>
            <a:r>
              <a:rPr lang="en-US" sz="800" dirty="0">
                <a:solidFill>
                  <a:srgbClr val="374151"/>
                </a:solidFill>
                <a:latin typeface="Söhne"/>
              </a:rPr>
              <a:t> </a:t>
            </a:r>
            <a:r>
              <a:rPr lang="en-US" sz="800" b="1" dirty="0">
                <a:solidFill>
                  <a:srgbClr val="374151"/>
                </a:solidFill>
                <a:latin typeface="Söhne"/>
              </a:rPr>
              <a:t>and C&amp;V </a:t>
            </a:r>
            <a:r>
              <a:rPr lang="en-US" sz="800" b="0" i="0" u="none" strike="noStrike" dirty="0">
                <a:solidFill>
                  <a:srgbClr val="374151"/>
                </a:solidFill>
                <a:effectLst/>
                <a:latin typeface="Söhne"/>
              </a:rPr>
              <a:t>These correlations suggest that consumers with a strong preference for risk protection are more likely to choose the PPO</a:t>
            </a:r>
          </a:p>
          <a:p>
            <a:pPr algn="l" rtl="0"/>
            <a:r>
              <a:rPr lang="en-US" sz="800" b="1" i="0" u="none" strike="noStrike" dirty="0">
                <a:effectLst/>
                <a:latin typeface="Söhne"/>
              </a:rPr>
              <a:t>Cost and True Value </a:t>
            </a:r>
            <a:r>
              <a:rPr lang="en-US" sz="800" b="0" i="0" u="none" strike="noStrike" dirty="0">
                <a:solidFill>
                  <a:srgbClr val="374151"/>
                </a:solidFill>
                <a:effectLst/>
                <a:latin typeface="Söhne"/>
              </a:rPr>
              <a:t>consumers are sensitive to the cost-benefit ratio of insurance </a:t>
            </a:r>
          </a:p>
          <a:p>
            <a:pPr algn="l" rtl="0"/>
            <a:endParaRPr lang="en-US" sz="600" dirty="0"/>
          </a:p>
        </p:txBody>
      </p:sp>
    </p:spTree>
    <p:extLst>
      <p:ext uri="{BB962C8B-B14F-4D97-AF65-F5344CB8AC3E}">
        <p14:creationId xmlns:p14="http://schemas.microsoft.com/office/powerpoint/2010/main" val="3666954520"/>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30832"/>
          </a:xfrm>
          <a:prstGeom prst="rect">
            <a:avLst/>
          </a:prstGeom>
          <a:noFill/>
        </p:spPr>
        <p:txBody>
          <a:bodyPr wrap="square" rtlCol="0">
            <a:spAutoFit/>
          </a:bodyPr>
          <a:lstStyle/>
          <a:p>
            <a:r>
              <a:rPr lang="en-US" sz="900" i="1" dirty="0">
                <a:solidFill>
                  <a:schemeClr val="bg1"/>
                </a:solidFill>
                <a:effectLst/>
                <a:latin typeface="Arial" panose="020B0604020202020204" pitchFamily="34" charset="0"/>
                <a:cs typeface="Arial" panose="020B0604020202020204" pitchFamily="34" charset="0"/>
              </a:rPr>
              <a:t>Figures</a:t>
            </a:r>
            <a:endParaRPr lang="en-US" sz="900" dirty="0">
              <a:solidFill>
                <a:schemeClr val="bg1"/>
              </a:solidFill>
              <a:effectLst/>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3586AA51-48EA-C7F9-8A51-18E99D6CFF2A}"/>
              </a:ext>
            </a:extLst>
          </p:cNvPr>
          <p:cNvPicPr>
            <a:picLocks noChangeAspect="1"/>
          </p:cNvPicPr>
          <p:nvPr/>
        </p:nvPicPr>
        <p:blipFill>
          <a:blip r:embed="rId3"/>
          <a:stretch>
            <a:fillRect/>
          </a:stretch>
        </p:blipFill>
        <p:spPr>
          <a:xfrm>
            <a:off x="95300" y="1055687"/>
            <a:ext cx="1718269" cy="1349375"/>
          </a:xfrm>
          <a:prstGeom prst="rect">
            <a:avLst/>
          </a:prstGeom>
        </p:spPr>
      </p:pic>
      <p:sp>
        <p:nvSpPr>
          <p:cNvPr id="39" name="TextBox 38">
            <a:extLst>
              <a:ext uri="{FF2B5EF4-FFF2-40B4-BE49-F238E27FC236}">
                <a16:creationId xmlns:a16="http://schemas.microsoft.com/office/drawing/2014/main" id="{F0A723B7-80F3-72AB-EE9E-6F351FBB13ED}"/>
              </a:ext>
            </a:extLst>
          </p:cNvPr>
          <p:cNvSpPr txBox="1"/>
          <p:nvPr/>
        </p:nvSpPr>
        <p:spPr>
          <a:xfrm>
            <a:off x="2013191" y="663575"/>
            <a:ext cx="2499665" cy="2646878"/>
          </a:xfrm>
          <a:prstGeom prst="rect">
            <a:avLst/>
          </a:prstGeom>
          <a:noFill/>
        </p:spPr>
        <p:txBody>
          <a:bodyPr wrap="square" rtlCol="0">
            <a:spAutoFit/>
          </a:bodyPr>
          <a:lstStyle/>
          <a:p>
            <a:pPr algn="l" rtl="0"/>
            <a:r>
              <a:rPr lang="en-US" sz="600" i="0" u="none" strike="noStrike" dirty="0">
                <a:solidFill>
                  <a:schemeClr val="tx1"/>
                </a:solidFill>
                <a:effectLst/>
                <a:latin typeface="Arial" panose="020B0604020202020204" pitchFamily="34" charset="0"/>
                <a:cs typeface="Arial" panose="020B0604020202020204" pitchFamily="34" charset="0"/>
              </a:rPr>
              <a:t>(a)Consumer Willingness to Pay for the PPO relative to the HDHP</a:t>
            </a:r>
          </a:p>
          <a:p>
            <a:pPr algn="l" rtl="0"/>
            <a:r>
              <a:rPr lang="en-US" sz="600" i="0" u="none" strike="noStrike" dirty="0">
                <a:solidFill>
                  <a:schemeClr val="tx1"/>
                </a:solidFill>
                <a:effectLst/>
                <a:latin typeface="Arial" panose="020B0604020202020204" pitchFamily="34" charset="0"/>
                <a:cs typeface="Arial" panose="020B0604020202020204" pitchFamily="34" charset="0"/>
              </a:rPr>
              <a:t>This subplot shows the distribution of consumer willingness to pay for the PPO compared to the HDHP. It reveals the variation in how much consumers are willing to pay for the PPO plan relative to the HDHP.</a:t>
            </a:r>
          </a:p>
          <a:p>
            <a:pPr algn="l"/>
            <a:r>
              <a:rPr lang="en-US" sz="600" i="0" u="none" strike="noStrike" dirty="0">
                <a:solidFill>
                  <a:schemeClr val="tx1"/>
                </a:solidFill>
                <a:effectLst/>
                <a:latin typeface="Arial" panose="020B0604020202020204" pitchFamily="34" charset="0"/>
                <a:cs typeface="Arial" panose="020B0604020202020204" pitchFamily="34" charset="0"/>
              </a:rPr>
              <a:t>(b) Total Impact of Frictions on Willingness to Pay for the HDHP relative to the </a:t>
            </a:r>
            <a:r>
              <a:rPr lang="en-US" sz="600" i="0" u="none" strike="noStrike" dirty="0" err="1">
                <a:solidFill>
                  <a:schemeClr val="tx1"/>
                </a:solidFill>
                <a:effectLst/>
                <a:latin typeface="Arial" panose="020B0604020202020204" pitchFamily="34" charset="0"/>
                <a:cs typeface="Arial" panose="020B0604020202020204" pitchFamily="34" charset="0"/>
              </a:rPr>
              <a:t>PPO:This</a:t>
            </a:r>
            <a:r>
              <a:rPr lang="en-US" sz="600" i="0" u="none" strike="noStrike" dirty="0">
                <a:solidFill>
                  <a:schemeClr val="tx1"/>
                </a:solidFill>
                <a:effectLst/>
                <a:latin typeface="Arial" panose="020B0604020202020204" pitchFamily="34" charset="0"/>
                <a:cs typeface="Arial" panose="020B0604020202020204" pitchFamily="34" charset="0"/>
              </a:rPr>
              <a:t> subplot displays the distribution of the total impact of information frictions on consumer willingness to pay for the HDHP in comparison to the PPO. It shows how frictions affect consumer preferences.</a:t>
            </a:r>
          </a:p>
          <a:p>
            <a:r>
              <a:rPr lang="en-US" sz="600" dirty="0">
                <a:solidFill>
                  <a:schemeClr val="tx1"/>
                </a:solidFill>
                <a:effectLst/>
                <a:latin typeface="Arial" panose="020B0604020202020204" pitchFamily="34" charset="0"/>
                <a:cs typeface="Arial" panose="020B0604020202020204" pitchFamily="34" charset="0"/>
              </a:rPr>
              <a:t>(c) Expected Supplemental Insurer Costs from the PPO relative to the HDHP:</a:t>
            </a:r>
          </a:p>
          <a:p>
            <a:r>
              <a:rPr lang="en-US" sz="600" i="0" u="none" strike="noStrike" dirty="0">
                <a:solidFill>
                  <a:schemeClr val="tx1"/>
                </a:solidFill>
                <a:effectLst/>
                <a:latin typeface="Arial" panose="020B0604020202020204" pitchFamily="34" charset="0"/>
                <a:cs typeface="Arial" panose="020B0604020202020204" pitchFamily="34" charset="0"/>
              </a:rPr>
              <a:t>This subplot illustrates the distribution of expected costs for insurers providing supplemental coverage in the PPO compared to the HDHP. It accounts for the additional costs associated with the PPO plan.</a:t>
            </a:r>
            <a:endParaRPr lang="en-US" sz="600" i="0" u="none" strike="noStrike" dirty="0">
              <a:solidFill>
                <a:schemeClr val="tx1"/>
              </a:solidFill>
              <a:latin typeface="Arial" panose="020B0604020202020204" pitchFamily="34" charset="0"/>
              <a:cs typeface="Arial" panose="020B0604020202020204" pitchFamily="34" charset="0"/>
            </a:endParaRPr>
          </a:p>
          <a:p>
            <a:r>
              <a:rPr lang="en-US" sz="600" dirty="0">
                <a:solidFill>
                  <a:schemeClr val="tx1"/>
                </a:solidFill>
                <a:effectLst/>
                <a:latin typeface="Arial" panose="020B0604020202020204" pitchFamily="34" charset="0"/>
                <a:cs typeface="Arial" panose="020B0604020202020204" pitchFamily="34" charset="0"/>
              </a:rPr>
              <a:t>(d) Surplus from Risk Protection for the PPO relative to the HDHP:</a:t>
            </a:r>
          </a:p>
          <a:p>
            <a:pPr algn="l"/>
            <a:r>
              <a:rPr lang="en-US" sz="600" i="0" u="none" strike="noStrike" dirty="0">
                <a:solidFill>
                  <a:schemeClr val="tx1"/>
                </a:solidFill>
                <a:effectLst/>
                <a:latin typeface="Arial" panose="020B0604020202020204" pitchFamily="34" charset="0"/>
                <a:cs typeface="Arial" panose="020B0604020202020204" pitchFamily="34" charset="0"/>
              </a:rPr>
              <a:t>This subplot represents the distribution of surplus that consumers derive from risk protection offered by the PPO relative to the HDHP. It indicates how much additional value consumers gain from the PPO plan in terms of risk protection.</a:t>
            </a:r>
          </a:p>
          <a:p>
            <a:br>
              <a:rPr lang="en-US" sz="800" dirty="0"/>
            </a:br>
            <a:endParaRPr lang="en-US" sz="800" dirty="0">
              <a:effectLst/>
            </a:endParaRPr>
          </a:p>
          <a:p>
            <a:br>
              <a:rPr lang="en-US" sz="800" dirty="0">
                <a:effectLst/>
              </a:rPr>
            </a:br>
            <a:endParaRPr lang="en-US" sz="800" dirty="0">
              <a:effectLst/>
            </a:endParaRPr>
          </a:p>
          <a:p>
            <a:endParaRPr lang="en-US" sz="800" dirty="0">
              <a:effectLst/>
            </a:endParaRPr>
          </a:p>
        </p:txBody>
      </p:sp>
    </p:spTree>
    <p:extLst>
      <p:ext uri="{BB962C8B-B14F-4D97-AF65-F5344CB8AC3E}">
        <p14:creationId xmlns:p14="http://schemas.microsoft.com/office/powerpoint/2010/main" val="4024728283"/>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b="0" i="0" u="none" strike="noStrike" dirty="0">
                <a:solidFill>
                  <a:schemeClr val="bg1"/>
                </a:solidFill>
                <a:effectLst/>
                <a:latin typeface="Söhne"/>
              </a:rPr>
              <a:t>Figures</a:t>
            </a:r>
            <a:endParaRPr lang="en-US" sz="1200" dirty="0">
              <a:solidFill>
                <a:schemeClr val="bg1"/>
              </a:solidFill>
              <a:latin typeface="Arial" panose="020B060402020202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096B624D-4604-2E80-E16B-28AB492B4C2A}"/>
              </a:ext>
            </a:extLst>
          </p:cNvPr>
          <p:cNvPicPr>
            <a:picLocks noChangeAspect="1"/>
          </p:cNvPicPr>
          <p:nvPr/>
        </p:nvPicPr>
        <p:blipFill>
          <a:blip r:embed="rId3"/>
          <a:stretch>
            <a:fillRect/>
          </a:stretch>
        </p:blipFill>
        <p:spPr>
          <a:xfrm>
            <a:off x="5682" y="709869"/>
            <a:ext cx="4610100" cy="1067876"/>
          </a:xfrm>
          <a:prstGeom prst="rect">
            <a:avLst/>
          </a:prstGeom>
        </p:spPr>
      </p:pic>
      <p:sp>
        <p:nvSpPr>
          <p:cNvPr id="40" name="TextBox 39">
            <a:extLst>
              <a:ext uri="{FF2B5EF4-FFF2-40B4-BE49-F238E27FC236}">
                <a16:creationId xmlns:a16="http://schemas.microsoft.com/office/drawing/2014/main" id="{2581B627-932E-6F72-4425-4238FF3B7689}"/>
              </a:ext>
            </a:extLst>
          </p:cNvPr>
          <p:cNvSpPr txBox="1"/>
          <p:nvPr/>
        </p:nvSpPr>
        <p:spPr>
          <a:xfrm>
            <a:off x="95300" y="534765"/>
            <a:ext cx="4514800" cy="230832"/>
          </a:xfrm>
          <a:prstGeom prst="rect">
            <a:avLst/>
          </a:prstGeom>
          <a:noFill/>
        </p:spPr>
        <p:txBody>
          <a:bodyPr wrap="square" rtlCol="0">
            <a:spAutoFit/>
          </a:bodyPr>
          <a:lstStyle/>
          <a:p>
            <a:pPr algn="l" rtl="0"/>
            <a:r>
              <a:rPr lang="en-US" sz="300" i="1" dirty="0">
                <a:effectLst/>
                <a:latin typeface="Times" pitchFamily="2" charset="0"/>
              </a:rPr>
              <a:t>MARKET EQUILIBRIUM WITH VARYING LEVELS OF INFORMATION FRICTONS</a:t>
            </a:r>
            <a:endParaRPr lang="en-US" sz="300" dirty="0">
              <a:effectLst/>
              <a:latin typeface="Times" pitchFamily="2" charset="0"/>
            </a:endParaRPr>
          </a:p>
          <a:p>
            <a:r>
              <a:rPr lang="en-US" sz="300" i="1" dirty="0">
                <a:effectLst/>
                <a:latin typeface="Times" pitchFamily="2" charset="0"/>
              </a:rPr>
              <a:t>(Left) Market equilibrium, including information frictions. (Middle) Market equilibrium with partial information frictions (</a:t>
            </a:r>
            <a:r>
              <a:rPr lang="el-GR" sz="300" i="1" dirty="0">
                <a:effectLst/>
                <a:latin typeface="Helvetica" pitchFamily="2" charset="0"/>
              </a:rPr>
              <a:t>α = </a:t>
            </a:r>
            <a:r>
              <a:rPr lang="el-GR" sz="300" i="1" dirty="0">
                <a:effectLst/>
                <a:latin typeface="Times" pitchFamily="2" charset="0"/>
              </a:rPr>
              <a:t>0</a:t>
            </a:r>
            <a:r>
              <a:rPr lang="el-GR" sz="300" i="1" dirty="0">
                <a:effectLst/>
                <a:latin typeface="Helvetica" pitchFamily="2" charset="0"/>
              </a:rPr>
              <a:t>.</a:t>
            </a:r>
            <a:r>
              <a:rPr lang="el-GR" sz="300" i="1" dirty="0">
                <a:effectLst/>
                <a:latin typeface="Times" pitchFamily="2" charset="0"/>
              </a:rPr>
              <a:t>5). (</a:t>
            </a:r>
            <a:r>
              <a:rPr lang="en-US" sz="300" i="1" dirty="0">
                <a:effectLst/>
                <a:latin typeface="Times" pitchFamily="2" charset="0"/>
              </a:rPr>
              <a:t>Right) Market equilibrium without information frictions.</a:t>
            </a:r>
            <a:endParaRPr lang="en-US" sz="300" dirty="0">
              <a:effectLst/>
              <a:latin typeface="Times" pitchFamily="2" charset="0"/>
            </a:endParaRPr>
          </a:p>
          <a:p>
            <a:pPr algn="l" rtl="0"/>
            <a:endParaRPr lang="en-US" sz="300" dirty="0"/>
          </a:p>
        </p:txBody>
      </p:sp>
      <p:sp>
        <p:nvSpPr>
          <p:cNvPr id="43" name="TextBox 42">
            <a:extLst>
              <a:ext uri="{FF2B5EF4-FFF2-40B4-BE49-F238E27FC236}">
                <a16:creationId xmlns:a16="http://schemas.microsoft.com/office/drawing/2014/main" id="{4CEF41CF-24EA-534D-B444-6D1B51B9B257}"/>
              </a:ext>
            </a:extLst>
          </p:cNvPr>
          <p:cNvSpPr txBox="1"/>
          <p:nvPr/>
        </p:nvSpPr>
        <p:spPr>
          <a:xfrm>
            <a:off x="106845" y="1777745"/>
            <a:ext cx="1250099" cy="1600438"/>
          </a:xfrm>
          <a:prstGeom prst="rect">
            <a:avLst/>
          </a:prstGeom>
          <a:noFill/>
        </p:spPr>
        <p:txBody>
          <a:bodyPr wrap="square" rtlCol="0">
            <a:spAutoFit/>
          </a:bodyPr>
          <a:lstStyle/>
          <a:p>
            <a:pPr algn="l" rtl="0"/>
            <a:r>
              <a:rPr lang="el-GR" sz="700" b="1" i="0" u="none" strike="noStrike" dirty="0">
                <a:effectLst/>
                <a:latin typeface="Söhne"/>
              </a:rPr>
              <a:t>α = 0</a:t>
            </a:r>
            <a:r>
              <a:rPr lang="en-US" sz="700" b="1" i="0" u="none" strike="noStrike" dirty="0">
                <a:effectLst/>
                <a:latin typeface="Söhne"/>
              </a:rPr>
              <a:t>, </a:t>
            </a:r>
            <a:r>
              <a:rPr lang="en-US" sz="700" b="0" i="0" u="none" strike="noStrike" dirty="0">
                <a:solidFill>
                  <a:srgbClr val="374151"/>
                </a:solidFill>
                <a:effectLst/>
                <a:latin typeface="Söhne"/>
              </a:rPr>
              <a:t>consumers face significant barriers, demand curve consumers are willing to purchase PPO rather HDHP</a:t>
            </a:r>
          </a:p>
          <a:p>
            <a:pPr algn="l" rtl="0"/>
            <a:r>
              <a:rPr lang="en-US" sz="700" b="0" i="0" u="none" strike="noStrike" dirty="0">
                <a:solidFill>
                  <a:srgbClr val="374151"/>
                </a:solidFill>
                <a:effectLst/>
                <a:latin typeface="Söhne"/>
              </a:rPr>
              <a:t>value curve</a:t>
            </a:r>
            <a:r>
              <a:rPr lang="en-US" sz="700" dirty="0">
                <a:solidFill>
                  <a:srgbClr val="374151"/>
                </a:solidFill>
                <a:latin typeface="Söhne"/>
              </a:rPr>
              <a:t> </a:t>
            </a:r>
            <a:r>
              <a:rPr lang="en-US" sz="700" b="0" i="0" u="none" strike="noStrike" dirty="0">
                <a:solidFill>
                  <a:srgbClr val="374151"/>
                </a:solidFill>
                <a:effectLst/>
                <a:latin typeface="Söhne"/>
              </a:rPr>
              <a:t>consumers' true</a:t>
            </a:r>
            <a:r>
              <a:rPr lang="en-US" sz="700" dirty="0">
                <a:solidFill>
                  <a:srgbClr val="374151"/>
                </a:solidFill>
                <a:latin typeface="Söhne"/>
              </a:rPr>
              <a:t> WTP</a:t>
            </a:r>
          </a:p>
          <a:p>
            <a:pPr algn="l" rtl="0"/>
            <a:r>
              <a:rPr lang="en-US" sz="700" b="0" i="0" u="none" strike="noStrike" dirty="0">
                <a:solidFill>
                  <a:srgbClr val="374151"/>
                </a:solidFill>
                <a:effectLst/>
                <a:latin typeface="Söhne"/>
              </a:rPr>
              <a:t>average cost curve flat slope indicates limited adverse selection because marginal enrollee costs are not different other enrollees</a:t>
            </a:r>
          </a:p>
          <a:p>
            <a:pPr algn="l" rtl="0"/>
            <a:r>
              <a:rPr lang="en-US" sz="700" b="0" i="0" u="none" strike="noStrike" dirty="0">
                <a:solidFill>
                  <a:srgbClr val="374151"/>
                </a:solidFill>
                <a:effectLst/>
                <a:latin typeface="Söhne"/>
              </a:rPr>
              <a:t>Surplus</a:t>
            </a:r>
            <a:r>
              <a:rPr lang="en-US" sz="700" dirty="0">
                <a:solidFill>
                  <a:srgbClr val="374151"/>
                </a:solidFill>
                <a:latin typeface="Söhne"/>
              </a:rPr>
              <a:t> </a:t>
            </a:r>
            <a:r>
              <a:rPr lang="en-US" sz="700" b="0" i="0" u="none" strike="noStrike" dirty="0">
                <a:solidFill>
                  <a:srgbClr val="374151"/>
                </a:solidFill>
                <a:effectLst/>
                <a:latin typeface="Söhne"/>
              </a:rPr>
              <a:t>between</a:t>
            </a:r>
            <a:r>
              <a:rPr lang="en-US" sz="700" dirty="0">
                <a:solidFill>
                  <a:srgbClr val="374151"/>
                </a:solidFill>
                <a:latin typeface="Söhne"/>
              </a:rPr>
              <a:t> </a:t>
            </a:r>
            <a:r>
              <a:rPr lang="en-US" sz="700" b="0" i="0" u="none" strike="noStrike" dirty="0">
                <a:solidFill>
                  <a:srgbClr val="374151"/>
                </a:solidFill>
                <a:effectLst/>
                <a:latin typeface="Söhne"/>
              </a:rPr>
              <a:t>value &amp; average cost, surplus small</a:t>
            </a:r>
            <a:endParaRPr lang="en-US" sz="700" dirty="0"/>
          </a:p>
        </p:txBody>
      </p:sp>
      <p:sp>
        <p:nvSpPr>
          <p:cNvPr id="44" name="TextBox 43">
            <a:extLst>
              <a:ext uri="{FF2B5EF4-FFF2-40B4-BE49-F238E27FC236}">
                <a16:creationId xmlns:a16="http://schemas.microsoft.com/office/drawing/2014/main" id="{E37AE254-E6F4-9135-8B03-FF5724A93DD3}"/>
              </a:ext>
            </a:extLst>
          </p:cNvPr>
          <p:cNvSpPr txBox="1"/>
          <p:nvPr/>
        </p:nvSpPr>
        <p:spPr>
          <a:xfrm>
            <a:off x="1695450" y="1882775"/>
            <a:ext cx="1250099" cy="1446550"/>
          </a:xfrm>
          <a:prstGeom prst="rect">
            <a:avLst/>
          </a:prstGeom>
          <a:noFill/>
        </p:spPr>
        <p:txBody>
          <a:bodyPr wrap="square" rtlCol="0">
            <a:spAutoFit/>
          </a:bodyPr>
          <a:lstStyle/>
          <a:p>
            <a:pPr algn="l" rtl="0"/>
            <a:r>
              <a:rPr lang="el-GR" sz="800" b="1" i="0" u="none" strike="noStrike" dirty="0">
                <a:effectLst/>
                <a:latin typeface="Söhne"/>
              </a:rPr>
              <a:t>α = 0.5</a:t>
            </a:r>
            <a:r>
              <a:rPr lang="en-US" sz="800" b="1" i="0" u="none" strike="noStrike" dirty="0">
                <a:effectLst/>
                <a:latin typeface="Söhne"/>
              </a:rPr>
              <a:t>, </a:t>
            </a:r>
            <a:r>
              <a:rPr lang="en-US" sz="800" b="0" i="0" u="none" strike="noStrike" dirty="0">
                <a:solidFill>
                  <a:srgbClr val="374151"/>
                </a:solidFill>
                <a:effectLst/>
                <a:latin typeface="Söhne"/>
              </a:rPr>
              <a:t>demand curve shift downward, fewer PPO, value curve unchanged since true preferences but reduction in information frictions smaller gap </a:t>
            </a:r>
            <a:r>
              <a:rPr lang="en-US" sz="800" b="0" i="0" u="none" strike="noStrike" dirty="0" err="1">
                <a:solidFill>
                  <a:srgbClr val="374151"/>
                </a:solidFill>
                <a:effectLst/>
                <a:latin typeface="Söhne"/>
              </a:rPr>
              <a:t>b.w</a:t>
            </a:r>
            <a:r>
              <a:rPr lang="en-US" sz="800" b="0" i="0" u="none" strike="noStrike" dirty="0">
                <a:solidFill>
                  <a:srgbClr val="374151"/>
                </a:solidFill>
                <a:effectLst/>
                <a:latin typeface="Söhne"/>
              </a:rPr>
              <a:t> demand and value</a:t>
            </a:r>
          </a:p>
          <a:p>
            <a:pPr algn="l" rtl="0"/>
            <a:r>
              <a:rPr lang="en-US" sz="800" b="0" i="0" u="none" strike="noStrike" dirty="0">
                <a:solidFill>
                  <a:srgbClr val="374151"/>
                </a:solidFill>
                <a:effectLst/>
                <a:latin typeface="Söhne"/>
              </a:rPr>
              <a:t>The average cost</a:t>
            </a:r>
            <a:r>
              <a:rPr lang="en-US" sz="800" dirty="0">
                <a:solidFill>
                  <a:srgbClr val="374151"/>
                </a:solidFill>
                <a:latin typeface="Söhne"/>
              </a:rPr>
              <a:t> </a:t>
            </a:r>
            <a:r>
              <a:rPr lang="en-US" sz="800" b="0" i="0" u="none" strike="noStrike" dirty="0">
                <a:solidFill>
                  <a:srgbClr val="374151"/>
                </a:solidFill>
                <a:effectLst/>
                <a:latin typeface="Söhne"/>
              </a:rPr>
              <a:t>flat slope, indicating limited adverse selection.</a:t>
            </a:r>
            <a:endParaRPr lang="en-US" sz="700" dirty="0"/>
          </a:p>
        </p:txBody>
      </p:sp>
      <p:sp>
        <p:nvSpPr>
          <p:cNvPr id="45" name="TextBox 44">
            <a:extLst>
              <a:ext uri="{FF2B5EF4-FFF2-40B4-BE49-F238E27FC236}">
                <a16:creationId xmlns:a16="http://schemas.microsoft.com/office/drawing/2014/main" id="{87C8930A-742D-94E6-2B2B-9B1B6DEDC14E}"/>
              </a:ext>
            </a:extLst>
          </p:cNvPr>
          <p:cNvSpPr txBox="1"/>
          <p:nvPr/>
        </p:nvSpPr>
        <p:spPr>
          <a:xfrm>
            <a:off x="3344354" y="1882775"/>
            <a:ext cx="1265746" cy="1446550"/>
          </a:xfrm>
          <a:prstGeom prst="rect">
            <a:avLst/>
          </a:prstGeom>
          <a:noFill/>
        </p:spPr>
        <p:txBody>
          <a:bodyPr wrap="square" rtlCol="0">
            <a:spAutoFit/>
          </a:bodyPr>
          <a:lstStyle/>
          <a:p>
            <a:pPr algn="l" rtl="0"/>
            <a:r>
              <a:rPr lang="el-GR" sz="800" b="1" i="0" u="none" strike="noStrike" dirty="0">
                <a:effectLst/>
                <a:latin typeface="Söhne"/>
              </a:rPr>
              <a:t>α = 1</a:t>
            </a:r>
            <a:r>
              <a:rPr lang="en-US" sz="800" b="1" i="0" u="none" strike="noStrike" dirty="0">
                <a:effectLst/>
                <a:latin typeface="Söhne"/>
              </a:rPr>
              <a:t>,</a:t>
            </a:r>
            <a:r>
              <a:rPr lang="en-US" sz="800" b="0" i="0" u="none" strike="noStrike" dirty="0">
                <a:solidFill>
                  <a:srgbClr val="374151"/>
                </a:solidFill>
                <a:effectLst/>
                <a:latin typeface="Söhne"/>
              </a:rPr>
              <a:t> no information frictions, demand curve and value curve are identical, average cost curve</a:t>
            </a:r>
            <a:r>
              <a:rPr lang="en-US" sz="800" dirty="0">
                <a:solidFill>
                  <a:srgbClr val="374151"/>
                </a:solidFill>
                <a:latin typeface="Söhne"/>
              </a:rPr>
              <a:t> </a:t>
            </a:r>
            <a:r>
              <a:rPr lang="en-US" sz="800" b="0" i="0" u="none" strike="noStrike" dirty="0">
                <a:solidFill>
                  <a:srgbClr val="374151"/>
                </a:solidFill>
                <a:effectLst/>
                <a:latin typeface="Söhne"/>
              </a:rPr>
              <a:t>steeper, reflecting increased adverse selection.</a:t>
            </a:r>
            <a:r>
              <a:rPr lang="en-US" sz="800" dirty="0">
                <a:solidFill>
                  <a:srgbClr val="374151"/>
                </a:solidFill>
                <a:latin typeface="Söhne"/>
              </a:rPr>
              <a:t> </a:t>
            </a:r>
            <a:r>
              <a:rPr lang="en-US" sz="800" b="0" i="0" u="none" strike="noStrike" dirty="0">
                <a:solidFill>
                  <a:srgbClr val="374151"/>
                </a:solidFill>
                <a:effectLst/>
                <a:latin typeface="Söhne"/>
              </a:rPr>
              <a:t>marginal costs</a:t>
            </a:r>
            <a:r>
              <a:rPr lang="en-US" sz="800" dirty="0">
                <a:solidFill>
                  <a:srgbClr val="374151"/>
                </a:solidFill>
                <a:latin typeface="Söhne"/>
              </a:rPr>
              <a:t> </a:t>
            </a:r>
            <a:r>
              <a:rPr lang="en-US" sz="800" dirty="0" err="1">
                <a:solidFill>
                  <a:srgbClr val="374151"/>
                </a:solidFill>
                <a:latin typeface="Söhne"/>
              </a:rPr>
              <a:t>coor</a:t>
            </a:r>
            <a:r>
              <a:rPr lang="en-US" sz="800" dirty="0">
                <a:solidFill>
                  <a:srgbClr val="374151"/>
                </a:solidFill>
                <a:latin typeface="Söhne"/>
              </a:rPr>
              <a:t> with demand </a:t>
            </a:r>
            <a:r>
              <a:rPr lang="en-US" sz="800" b="0" i="0" u="none" strike="noStrike" dirty="0">
                <a:solidFill>
                  <a:srgbClr val="374151"/>
                </a:solidFill>
                <a:effectLst/>
                <a:latin typeface="Söhne"/>
              </a:rPr>
              <a:t>healthier</a:t>
            </a:r>
            <a:r>
              <a:rPr lang="en-US" sz="800" dirty="0">
                <a:solidFill>
                  <a:srgbClr val="374151"/>
                </a:solidFill>
                <a:latin typeface="Söhne"/>
              </a:rPr>
              <a:t> </a:t>
            </a:r>
            <a:r>
              <a:rPr lang="en-US" sz="800" b="0" i="0" u="none" strike="noStrike" dirty="0">
                <a:solidFill>
                  <a:srgbClr val="374151"/>
                </a:solidFill>
                <a:effectLst/>
                <a:latin typeface="Söhne"/>
              </a:rPr>
              <a:t>more likely</a:t>
            </a:r>
            <a:r>
              <a:rPr lang="en-US" sz="800" dirty="0">
                <a:solidFill>
                  <a:srgbClr val="374151"/>
                </a:solidFill>
                <a:latin typeface="Söhne"/>
              </a:rPr>
              <a:t> </a:t>
            </a:r>
            <a:r>
              <a:rPr lang="en-US" sz="800" b="0" i="0" u="none" strike="noStrike" dirty="0">
                <a:solidFill>
                  <a:srgbClr val="374151"/>
                </a:solidFill>
                <a:effectLst/>
                <a:latin typeface="Söhne"/>
              </a:rPr>
              <a:t>HDHP</a:t>
            </a:r>
            <a:r>
              <a:rPr lang="en-US" sz="800" dirty="0">
                <a:solidFill>
                  <a:srgbClr val="374151"/>
                </a:solidFill>
                <a:latin typeface="Söhne"/>
              </a:rPr>
              <a:t>, </a:t>
            </a:r>
            <a:r>
              <a:rPr lang="en-US" sz="800" b="0" i="0" u="none" strike="noStrike" dirty="0">
                <a:solidFill>
                  <a:srgbClr val="374151"/>
                </a:solidFill>
                <a:effectLst/>
                <a:latin typeface="Söhne"/>
              </a:rPr>
              <a:t>small percentage</a:t>
            </a:r>
            <a:r>
              <a:rPr lang="en-US" sz="800" dirty="0">
                <a:solidFill>
                  <a:srgbClr val="374151"/>
                </a:solidFill>
                <a:latin typeface="Söhne"/>
              </a:rPr>
              <a:t> </a:t>
            </a:r>
            <a:r>
              <a:rPr lang="en-US" sz="800" b="0" i="0" u="none" strike="noStrike" dirty="0">
                <a:solidFill>
                  <a:srgbClr val="374151"/>
                </a:solidFill>
                <a:effectLst/>
                <a:latin typeface="Söhne"/>
              </a:rPr>
              <a:t>buy the PPO</a:t>
            </a:r>
            <a:endParaRPr lang="en-US" sz="700" dirty="0"/>
          </a:p>
        </p:txBody>
      </p:sp>
    </p:spTree>
    <p:extLst>
      <p:ext uri="{BB962C8B-B14F-4D97-AF65-F5344CB8AC3E}">
        <p14:creationId xmlns:p14="http://schemas.microsoft.com/office/powerpoint/2010/main" val="3877075608"/>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b="0" i="0" u="none" strike="noStrike" dirty="0">
                <a:solidFill>
                  <a:schemeClr val="bg1"/>
                </a:solidFill>
                <a:effectLst/>
                <a:latin typeface="Söhne"/>
              </a:rPr>
              <a:t>Figures</a:t>
            </a:r>
            <a:endParaRPr lang="en-US" sz="1200" dirty="0">
              <a:solidFill>
                <a:schemeClr val="bg1"/>
              </a:solidFill>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383AB82C-8E6F-1DD0-F577-F43E437A44BE}"/>
              </a:ext>
            </a:extLst>
          </p:cNvPr>
          <p:cNvPicPr>
            <a:picLocks noChangeAspect="1"/>
          </p:cNvPicPr>
          <p:nvPr/>
        </p:nvPicPr>
        <p:blipFill>
          <a:blip r:embed="rId3"/>
          <a:stretch>
            <a:fillRect/>
          </a:stretch>
        </p:blipFill>
        <p:spPr>
          <a:xfrm>
            <a:off x="0" y="608297"/>
            <a:ext cx="1663700" cy="1320800"/>
          </a:xfrm>
          <a:prstGeom prst="rect">
            <a:avLst/>
          </a:prstGeom>
        </p:spPr>
      </p:pic>
      <p:sp>
        <p:nvSpPr>
          <p:cNvPr id="39" name="TextBox 38">
            <a:extLst>
              <a:ext uri="{FF2B5EF4-FFF2-40B4-BE49-F238E27FC236}">
                <a16:creationId xmlns:a16="http://schemas.microsoft.com/office/drawing/2014/main" id="{32262D71-B61E-7F9E-4C93-828CEDCD615A}"/>
              </a:ext>
            </a:extLst>
          </p:cNvPr>
          <p:cNvSpPr txBox="1"/>
          <p:nvPr/>
        </p:nvSpPr>
        <p:spPr>
          <a:xfrm>
            <a:off x="92722" y="497705"/>
            <a:ext cx="4078706" cy="184666"/>
          </a:xfrm>
          <a:prstGeom prst="rect">
            <a:avLst/>
          </a:prstGeom>
          <a:noFill/>
        </p:spPr>
        <p:txBody>
          <a:bodyPr wrap="square" rtlCol="0">
            <a:spAutoFit/>
          </a:bodyPr>
          <a:lstStyle/>
          <a:p>
            <a:r>
              <a:rPr lang="en-US" sz="300" i="1" dirty="0">
                <a:effectLst/>
                <a:latin typeface="Times" pitchFamily="2" charset="0"/>
              </a:rPr>
              <a:t>AVERAGE COST CURVES WITH VARYING LEVELS OF</a:t>
            </a:r>
            <a:r>
              <a:rPr lang="en-US" sz="300" dirty="0">
                <a:latin typeface="Times" pitchFamily="2" charset="0"/>
              </a:rPr>
              <a:t> </a:t>
            </a:r>
            <a:r>
              <a:rPr lang="en-US" sz="300" i="1" dirty="0">
                <a:effectLst/>
                <a:latin typeface="Times" pitchFamily="2" charset="0"/>
              </a:rPr>
              <a:t>INFORMATION FRICTIONS</a:t>
            </a:r>
            <a:endParaRPr lang="en-US" sz="300" dirty="0">
              <a:effectLst/>
              <a:latin typeface="Times" pitchFamily="2" charset="0"/>
            </a:endParaRPr>
          </a:p>
          <a:p>
            <a:endParaRPr lang="en-US" sz="300" dirty="0"/>
          </a:p>
        </p:txBody>
      </p:sp>
      <p:sp>
        <p:nvSpPr>
          <p:cNvPr id="43" name="TextBox 42">
            <a:extLst>
              <a:ext uri="{FF2B5EF4-FFF2-40B4-BE49-F238E27FC236}">
                <a16:creationId xmlns:a16="http://schemas.microsoft.com/office/drawing/2014/main" id="{23F76AEB-AD9B-B41F-78C9-1BF4EF441FF0}"/>
              </a:ext>
            </a:extLst>
          </p:cNvPr>
          <p:cNvSpPr txBox="1"/>
          <p:nvPr/>
        </p:nvSpPr>
        <p:spPr>
          <a:xfrm>
            <a:off x="2164384" y="608297"/>
            <a:ext cx="1831328" cy="1077218"/>
          </a:xfrm>
          <a:prstGeom prst="rect">
            <a:avLst/>
          </a:prstGeom>
          <a:noFill/>
        </p:spPr>
        <p:txBody>
          <a:bodyPr wrap="square" rtlCol="0">
            <a:spAutoFit/>
          </a:bodyPr>
          <a:lstStyle/>
          <a:p>
            <a:pPr algn="l" rtl="0"/>
            <a:r>
              <a:rPr lang="en-US" sz="800" b="0" i="0" u="none" strike="noStrike" dirty="0">
                <a:solidFill>
                  <a:srgbClr val="374151"/>
                </a:solidFill>
                <a:effectLst/>
                <a:latin typeface="Söhne"/>
              </a:rPr>
              <a:t>correlation between consumer costs and consumer demand as information frictions change, When information frictions are high </a:t>
            </a:r>
            <a:r>
              <a:rPr lang="el-GR" sz="800" b="0" i="0" u="none" strike="noStrike" dirty="0">
                <a:solidFill>
                  <a:srgbClr val="374151"/>
                </a:solidFill>
                <a:effectLst/>
                <a:latin typeface="Söhne"/>
              </a:rPr>
              <a:t>α = 0,</a:t>
            </a:r>
            <a:r>
              <a:rPr lang="en-US" sz="800" b="0" i="0" u="none" strike="noStrike" dirty="0">
                <a:solidFill>
                  <a:srgbClr val="374151"/>
                </a:solidFill>
                <a:effectLst/>
                <a:latin typeface="Söhne"/>
              </a:rPr>
              <a:t> flatter, presence of significant information frictions, marginal costs of PPO not different from other </a:t>
            </a:r>
            <a:r>
              <a:rPr lang="en-US" sz="800" b="0" i="0" u="none" strike="noStrike" dirty="0">
                <a:solidFill>
                  <a:srgbClr val="374151"/>
                </a:solidFill>
                <a:effectLst/>
                <a:latin typeface="Söhne"/>
                <a:sym typeface="Wingdings" pitchFamily="2" charset="2"/>
              </a:rPr>
              <a:t> </a:t>
            </a:r>
            <a:r>
              <a:rPr lang="en-US" sz="800" b="0" i="0" u="none" strike="noStrike" dirty="0">
                <a:solidFill>
                  <a:srgbClr val="374151"/>
                </a:solidFill>
                <a:effectLst/>
                <a:latin typeface="Söhne"/>
              </a:rPr>
              <a:t>limited adverse selection</a:t>
            </a:r>
            <a:endParaRPr lang="en-US" sz="700" dirty="0"/>
          </a:p>
        </p:txBody>
      </p:sp>
      <p:sp>
        <p:nvSpPr>
          <p:cNvPr id="34" name="TextBox 33">
            <a:extLst>
              <a:ext uri="{FF2B5EF4-FFF2-40B4-BE49-F238E27FC236}">
                <a16:creationId xmlns:a16="http://schemas.microsoft.com/office/drawing/2014/main" id="{94AF7549-856C-546C-A204-C1E6EA3E492B}"/>
              </a:ext>
            </a:extLst>
          </p:cNvPr>
          <p:cNvSpPr txBox="1"/>
          <p:nvPr/>
        </p:nvSpPr>
        <p:spPr>
          <a:xfrm>
            <a:off x="171450" y="2035175"/>
            <a:ext cx="1524000" cy="954107"/>
          </a:xfrm>
          <a:prstGeom prst="rect">
            <a:avLst/>
          </a:prstGeom>
          <a:noFill/>
        </p:spPr>
        <p:txBody>
          <a:bodyPr wrap="square" rtlCol="0">
            <a:spAutoFit/>
          </a:bodyPr>
          <a:lstStyle/>
          <a:p>
            <a:pPr algn="l" rtl="0"/>
            <a:r>
              <a:rPr lang="en-US" sz="800" b="0" i="0" u="none" strike="noStrike" dirty="0">
                <a:solidFill>
                  <a:srgbClr val="374151"/>
                </a:solidFill>
                <a:effectLst/>
                <a:latin typeface="Söhne"/>
              </a:rPr>
              <a:t>stronger correlation between consumer costs and consumer demand as frictions decrease. In other words, healthier individuals are more likely to choose certain plans, resulting in increased adverse selection.</a:t>
            </a:r>
            <a:endParaRPr lang="en-US" sz="700" dirty="0"/>
          </a:p>
        </p:txBody>
      </p:sp>
      <p:sp>
        <p:nvSpPr>
          <p:cNvPr id="36" name="TextBox 35">
            <a:extLst>
              <a:ext uri="{FF2B5EF4-FFF2-40B4-BE49-F238E27FC236}">
                <a16:creationId xmlns:a16="http://schemas.microsoft.com/office/drawing/2014/main" id="{16E84C08-C413-5D1B-1E3D-E14768B66B2B}"/>
              </a:ext>
            </a:extLst>
          </p:cNvPr>
          <p:cNvSpPr txBox="1"/>
          <p:nvPr/>
        </p:nvSpPr>
        <p:spPr>
          <a:xfrm>
            <a:off x="2246811" y="2035175"/>
            <a:ext cx="1690662" cy="1077218"/>
          </a:xfrm>
          <a:prstGeom prst="rect">
            <a:avLst/>
          </a:prstGeom>
          <a:noFill/>
        </p:spPr>
        <p:txBody>
          <a:bodyPr wrap="square" rtlCol="0">
            <a:spAutoFit/>
          </a:bodyPr>
          <a:lstStyle/>
          <a:p>
            <a:pPr algn="l" rtl="0"/>
            <a:r>
              <a:rPr lang="en-US" sz="800" b="0" i="0" u="none" strike="noStrike" dirty="0">
                <a:solidFill>
                  <a:srgbClr val="374151"/>
                </a:solidFill>
                <a:effectLst/>
                <a:latin typeface="Söhne"/>
              </a:rPr>
              <a:t>When all information frictions are eliminated </a:t>
            </a:r>
            <a:r>
              <a:rPr lang="el-GR" sz="800" b="0" i="0" u="none" strike="noStrike" dirty="0">
                <a:solidFill>
                  <a:srgbClr val="374151"/>
                </a:solidFill>
                <a:effectLst/>
                <a:latin typeface="Söhne"/>
              </a:rPr>
              <a:t>α = 1,</a:t>
            </a:r>
            <a:r>
              <a:rPr lang="en-US" sz="800" b="0" i="0" u="none" strike="noStrike" dirty="0">
                <a:solidFill>
                  <a:srgbClr val="374151"/>
                </a:solidFill>
                <a:effectLst/>
                <a:latin typeface="Söhne"/>
              </a:rPr>
              <a:t> high degree of correlation between consumer costs and consumer demand. adverse selection is higher, and the average cost of enrolling consumers in the PPO plan is significantly higher.</a:t>
            </a:r>
            <a:endParaRPr lang="en-US" sz="700" dirty="0"/>
          </a:p>
        </p:txBody>
      </p:sp>
    </p:spTree>
    <p:extLst>
      <p:ext uri="{BB962C8B-B14F-4D97-AF65-F5344CB8AC3E}">
        <p14:creationId xmlns:p14="http://schemas.microsoft.com/office/powerpoint/2010/main" val="3442660581"/>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b="0" i="0" u="none" strike="noStrike" dirty="0">
                <a:solidFill>
                  <a:schemeClr val="bg1"/>
                </a:solidFill>
                <a:effectLst/>
                <a:latin typeface="Söhne"/>
              </a:rPr>
              <a:t>Figures</a:t>
            </a:r>
            <a:endParaRPr lang="en-US" sz="1200" dirty="0">
              <a:solidFill>
                <a:schemeClr val="bg1"/>
              </a:solidFill>
              <a:latin typeface="Arial" panose="020B0604020202020204" pitchFamily="34" charset="0"/>
              <a:cs typeface="Arial" panose="020B0604020202020204" pitchFamily="34" charset="0"/>
            </a:endParaRPr>
          </a:p>
        </p:txBody>
      </p:sp>
      <p:pic>
        <p:nvPicPr>
          <p:cNvPr id="41" name="Picture 40">
            <a:extLst>
              <a:ext uri="{FF2B5EF4-FFF2-40B4-BE49-F238E27FC236}">
                <a16:creationId xmlns:a16="http://schemas.microsoft.com/office/drawing/2014/main" id="{080A042A-3966-77B5-B667-59E7818840E0}"/>
              </a:ext>
            </a:extLst>
          </p:cNvPr>
          <p:cNvPicPr>
            <a:picLocks noChangeAspect="1"/>
          </p:cNvPicPr>
          <p:nvPr/>
        </p:nvPicPr>
        <p:blipFill>
          <a:blip r:embed="rId3"/>
          <a:stretch>
            <a:fillRect/>
          </a:stretch>
        </p:blipFill>
        <p:spPr>
          <a:xfrm>
            <a:off x="95300" y="626164"/>
            <a:ext cx="4380211" cy="1201736"/>
          </a:xfrm>
          <a:prstGeom prst="rect">
            <a:avLst/>
          </a:prstGeom>
        </p:spPr>
      </p:pic>
      <p:sp>
        <p:nvSpPr>
          <p:cNvPr id="42" name="TextBox 41">
            <a:extLst>
              <a:ext uri="{FF2B5EF4-FFF2-40B4-BE49-F238E27FC236}">
                <a16:creationId xmlns:a16="http://schemas.microsoft.com/office/drawing/2014/main" id="{B79AA370-C7E2-9084-33CF-B02659810B53}"/>
              </a:ext>
            </a:extLst>
          </p:cNvPr>
          <p:cNvSpPr txBox="1"/>
          <p:nvPr/>
        </p:nvSpPr>
        <p:spPr>
          <a:xfrm>
            <a:off x="-209550" y="492881"/>
            <a:ext cx="4709110" cy="200055"/>
          </a:xfrm>
          <a:prstGeom prst="rect">
            <a:avLst/>
          </a:prstGeom>
          <a:noFill/>
        </p:spPr>
        <p:txBody>
          <a:bodyPr wrap="square" rtlCol="0">
            <a:spAutoFit/>
          </a:bodyPr>
          <a:lstStyle/>
          <a:p>
            <a:pPr algn="ctr" rtl="0"/>
            <a:r>
              <a:rPr lang="en-US" sz="400" i="1" dirty="0">
                <a:latin typeface="Times" pitchFamily="2" charset="0"/>
              </a:rPr>
              <a:t> </a:t>
            </a:r>
            <a:r>
              <a:rPr lang="en-US" sz="400" i="1" dirty="0">
                <a:effectLst/>
                <a:latin typeface="Times" pitchFamily="2" charset="0"/>
              </a:rPr>
              <a:t>MARKET EQUILIBRIUM WITH VARYING LEVELS OF RISK ADJUSTMENT</a:t>
            </a:r>
            <a:r>
              <a:rPr lang="en-US" sz="400" dirty="0">
                <a:latin typeface="Times" pitchFamily="2" charset="0"/>
              </a:rPr>
              <a:t> </a:t>
            </a:r>
            <a:r>
              <a:rPr lang="en-US" sz="400" i="1" dirty="0">
                <a:effectLst/>
                <a:latin typeface="Times" pitchFamily="2" charset="0"/>
              </a:rPr>
              <a:t>(Left) Market equilibrium with three levels of </a:t>
            </a:r>
            <a:r>
              <a:rPr lang="el-GR" sz="400" i="1" dirty="0">
                <a:effectLst/>
                <a:latin typeface="Helvetica" pitchFamily="2" charset="0"/>
              </a:rPr>
              <a:t>β</a:t>
            </a:r>
            <a:r>
              <a:rPr lang="el-GR" sz="400" i="1" dirty="0">
                <a:effectLst/>
                <a:latin typeface="Times" pitchFamily="2" charset="0"/>
              </a:rPr>
              <a:t>, </a:t>
            </a:r>
            <a:r>
              <a:rPr lang="en-US" sz="400" i="1" dirty="0">
                <a:effectLst/>
                <a:latin typeface="Times" pitchFamily="2" charset="0"/>
              </a:rPr>
              <a:t>for </a:t>
            </a:r>
            <a:r>
              <a:rPr lang="el-GR" sz="400" i="1" dirty="0">
                <a:effectLst/>
                <a:latin typeface="Helvetica" pitchFamily="2" charset="0"/>
              </a:rPr>
              <a:t>α = </a:t>
            </a:r>
            <a:r>
              <a:rPr lang="el-GR" sz="400" i="1" dirty="0">
                <a:effectLst/>
                <a:latin typeface="Times" pitchFamily="2" charset="0"/>
              </a:rPr>
              <a:t>1. (</a:t>
            </a:r>
            <a:r>
              <a:rPr lang="en-US" sz="400" i="1" dirty="0">
                <a:effectLst/>
                <a:latin typeface="Times" pitchFamily="2" charset="0"/>
              </a:rPr>
              <a:t>Right) Market equilibrium with three levels of </a:t>
            </a:r>
            <a:r>
              <a:rPr lang="el-GR" sz="400" i="1" dirty="0">
                <a:effectLst/>
                <a:latin typeface="Helvetica" pitchFamily="2" charset="0"/>
              </a:rPr>
              <a:t>β</a:t>
            </a:r>
            <a:r>
              <a:rPr lang="el-GR" sz="400" i="1" dirty="0">
                <a:effectLst/>
                <a:latin typeface="Times" pitchFamily="2" charset="0"/>
              </a:rPr>
              <a:t>, </a:t>
            </a:r>
            <a:r>
              <a:rPr lang="en-US" sz="400" i="1" dirty="0">
                <a:effectLst/>
                <a:latin typeface="Times" pitchFamily="2" charset="0"/>
              </a:rPr>
              <a:t>for </a:t>
            </a:r>
            <a:r>
              <a:rPr lang="el-GR" sz="400" i="1" dirty="0">
                <a:effectLst/>
                <a:latin typeface="Helvetica" pitchFamily="2" charset="0"/>
              </a:rPr>
              <a:t>α = </a:t>
            </a:r>
            <a:r>
              <a:rPr lang="el-GR" sz="400" i="1" dirty="0">
                <a:effectLst/>
                <a:latin typeface="Times" pitchFamily="2" charset="0"/>
              </a:rPr>
              <a:t>0.</a:t>
            </a:r>
            <a:endParaRPr lang="el-GR" sz="400" dirty="0">
              <a:effectLst/>
              <a:latin typeface="Times" pitchFamily="2" charset="0"/>
            </a:endParaRPr>
          </a:p>
          <a:p>
            <a:pPr algn="l" rtl="0"/>
            <a:endParaRPr lang="en-US" sz="300" dirty="0"/>
          </a:p>
        </p:txBody>
      </p:sp>
      <p:sp>
        <p:nvSpPr>
          <p:cNvPr id="44" name="TextBox 43">
            <a:extLst>
              <a:ext uri="{FF2B5EF4-FFF2-40B4-BE49-F238E27FC236}">
                <a16:creationId xmlns:a16="http://schemas.microsoft.com/office/drawing/2014/main" id="{453129FE-507E-0DEE-DE4D-0FD6498602DF}"/>
              </a:ext>
            </a:extLst>
          </p:cNvPr>
          <p:cNvSpPr txBox="1"/>
          <p:nvPr/>
        </p:nvSpPr>
        <p:spPr>
          <a:xfrm>
            <a:off x="171450" y="1958975"/>
            <a:ext cx="1928329" cy="1323439"/>
          </a:xfrm>
          <a:prstGeom prst="rect">
            <a:avLst/>
          </a:prstGeom>
          <a:noFill/>
        </p:spPr>
        <p:txBody>
          <a:bodyPr wrap="square" rtlCol="0">
            <a:spAutoFit/>
          </a:bodyPr>
          <a:lstStyle/>
          <a:p>
            <a:pPr algn="l" rtl="0"/>
            <a:r>
              <a:rPr lang="en-US" sz="800" b="0" i="0" u="none" strike="noStrike" dirty="0">
                <a:solidFill>
                  <a:srgbClr val="374151"/>
                </a:solidFill>
                <a:effectLst/>
                <a:latin typeface="Söhne"/>
              </a:rPr>
              <a:t>information frictions are fully removed </a:t>
            </a:r>
            <a:r>
              <a:rPr lang="el-GR" sz="800" b="0" i="0" u="none" strike="noStrike" dirty="0">
                <a:solidFill>
                  <a:srgbClr val="374151"/>
                </a:solidFill>
                <a:effectLst/>
                <a:latin typeface="Söhne"/>
              </a:rPr>
              <a:t>α=1</a:t>
            </a:r>
            <a:r>
              <a:rPr lang="en-US" sz="800" b="0" i="0" u="none" strike="noStrike" dirty="0">
                <a:solidFill>
                  <a:srgbClr val="374151"/>
                </a:solidFill>
                <a:effectLst/>
                <a:latin typeface="Söhne"/>
              </a:rPr>
              <a:t>, As risk adjustment (</a:t>
            </a:r>
            <a:r>
              <a:rPr lang="el-GR" sz="800" b="0" i="0" u="none" strike="noStrike" dirty="0">
                <a:solidFill>
                  <a:srgbClr val="374151"/>
                </a:solidFill>
                <a:effectLst/>
                <a:latin typeface="Söhne"/>
              </a:rPr>
              <a:t>β) </a:t>
            </a:r>
            <a:r>
              <a:rPr lang="en-US" sz="800" b="0" i="0" u="none" strike="noStrike" dirty="0">
                <a:solidFill>
                  <a:srgbClr val="374151"/>
                </a:solidFill>
                <a:effectLst/>
                <a:latin typeface="Söhne"/>
              </a:rPr>
              <a:t>becomes more effective, the market share of the PPO plan increases. This indicates that stronger risk adjustment policies lead to more individuals choosing the PPO plan.</a:t>
            </a:r>
          </a:p>
          <a:p>
            <a:pPr algn="l" rtl="0"/>
            <a:r>
              <a:rPr lang="en-US" sz="800" b="0" i="0" u="none" strike="noStrike" dirty="0">
                <a:solidFill>
                  <a:srgbClr val="374151"/>
                </a:solidFill>
                <a:effectLst/>
                <a:latin typeface="Söhne"/>
              </a:rPr>
              <a:t>risk adjustment improves, the relative premiums for the PPO plan decrease. In other words, the PPO plan becomes more affordable compared to the HDHP plan.</a:t>
            </a:r>
            <a:endParaRPr lang="en-US" sz="700" dirty="0"/>
          </a:p>
        </p:txBody>
      </p:sp>
      <p:sp>
        <p:nvSpPr>
          <p:cNvPr id="45" name="TextBox 44">
            <a:extLst>
              <a:ext uri="{FF2B5EF4-FFF2-40B4-BE49-F238E27FC236}">
                <a16:creationId xmlns:a16="http://schemas.microsoft.com/office/drawing/2014/main" id="{3CF06192-E0D4-3264-5C6F-33A8766A3DE5}"/>
              </a:ext>
            </a:extLst>
          </p:cNvPr>
          <p:cNvSpPr txBox="1"/>
          <p:nvPr/>
        </p:nvSpPr>
        <p:spPr>
          <a:xfrm>
            <a:off x="2557749" y="1942889"/>
            <a:ext cx="1941811" cy="1569660"/>
          </a:xfrm>
          <a:prstGeom prst="rect">
            <a:avLst/>
          </a:prstGeom>
          <a:noFill/>
        </p:spPr>
        <p:txBody>
          <a:bodyPr wrap="square" rtlCol="0">
            <a:spAutoFit/>
          </a:bodyPr>
          <a:lstStyle/>
          <a:p>
            <a:pPr algn="l" rtl="0"/>
            <a:r>
              <a:rPr lang="en-US" sz="800" b="0" i="0" u="none" strike="noStrike" dirty="0">
                <a:solidFill>
                  <a:srgbClr val="374151"/>
                </a:solidFill>
                <a:effectLst/>
                <a:latin typeface="Söhne"/>
              </a:rPr>
              <a:t>effect of risk adjustment is weaker in this case compared to when information frictions are fully removed (</a:t>
            </a:r>
            <a:r>
              <a:rPr lang="el-GR" sz="800" b="0" i="0" u="none" strike="noStrike" dirty="0">
                <a:solidFill>
                  <a:srgbClr val="374151"/>
                </a:solidFill>
                <a:effectLst/>
                <a:latin typeface="Söhne"/>
              </a:rPr>
              <a:t>α = 1). </a:t>
            </a:r>
            <a:r>
              <a:rPr lang="en-US" sz="800" b="0" i="0" u="none" strike="noStrike" dirty="0">
                <a:solidFill>
                  <a:srgbClr val="374151"/>
                </a:solidFill>
                <a:effectLst/>
                <a:latin typeface="Söhne"/>
              </a:rPr>
              <a:t>This is because the observed environment already has some degree of adverse selection due to information frictions, making the impact of risk adjustment less pronounced.</a:t>
            </a:r>
          </a:p>
          <a:p>
            <a:pPr algn="l" rtl="0"/>
            <a:r>
              <a:rPr lang="en-US" sz="800" dirty="0">
                <a:solidFill>
                  <a:srgbClr val="374151"/>
                </a:solidFill>
                <a:latin typeface="Söhne"/>
              </a:rPr>
              <a:t>__________________________________</a:t>
            </a:r>
          </a:p>
          <a:p>
            <a:pPr algn="l" rtl="0"/>
            <a:r>
              <a:rPr lang="en-US" sz="800" b="0" i="0" u="none" strike="noStrike" dirty="0">
                <a:solidFill>
                  <a:srgbClr val="374151"/>
                </a:solidFill>
                <a:effectLst/>
                <a:latin typeface="Söhne"/>
              </a:rPr>
              <a:t>Stronger risk adjustment is more effective at reducing adverse selection when information frictions are fully removed.</a:t>
            </a:r>
            <a:endParaRPr lang="en-US" sz="700" dirty="0"/>
          </a:p>
        </p:txBody>
      </p:sp>
    </p:spTree>
    <p:extLst>
      <p:ext uri="{BB962C8B-B14F-4D97-AF65-F5344CB8AC3E}">
        <p14:creationId xmlns:p14="http://schemas.microsoft.com/office/powerpoint/2010/main" val="1304062344"/>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b="0" i="0" u="none" strike="noStrike" dirty="0">
                <a:solidFill>
                  <a:schemeClr val="bg1"/>
                </a:solidFill>
                <a:effectLst/>
                <a:latin typeface="Söhne"/>
              </a:rPr>
              <a:t>Table</a:t>
            </a:r>
            <a:endParaRPr lang="en-US" sz="1200" dirty="0">
              <a:solidFill>
                <a:schemeClr val="bg1"/>
              </a:solidFill>
              <a:latin typeface="Arial" panose="020B0604020202020204" pitchFamily="34" charset="0"/>
              <a:cs typeface="Arial" panose="020B0604020202020204" pitchFamily="34" charset="0"/>
            </a:endParaRPr>
          </a:p>
        </p:txBody>
      </p:sp>
      <p:pic>
        <p:nvPicPr>
          <p:cNvPr id="40" name="Picture 39" descr="A table with numbers and text&#10;&#10;Description automatically generated">
            <a:extLst>
              <a:ext uri="{FF2B5EF4-FFF2-40B4-BE49-F238E27FC236}">
                <a16:creationId xmlns:a16="http://schemas.microsoft.com/office/drawing/2014/main" id="{20548146-D489-1956-3A56-6D0168A34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83" y="546949"/>
            <a:ext cx="3872479" cy="2709602"/>
          </a:xfrm>
          <a:prstGeom prst="rect">
            <a:avLst/>
          </a:prstGeom>
        </p:spPr>
      </p:pic>
      <mc:AlternateContent xmlns:mc="http://schemas.openxmlformats.org/markup-compatibility/2006">
        <mc:Choice xmlns:p14="http://schemas.microsoft.com/office/powerpoint/2010/main" Requires="p14">
          <p:contentPart p14:bwMode="auto" r:id="rId4">
            <p14:nvContentPartPr>
              <p14:cNvPr id="34" name="Ink 33">
                <a:extLst>
                  <a:ext uri="{FF2B5EF4-FFF2-40B4-BE49-F238E27FC236}">
                    <a16:creationId xmlns:a16="http://schemas.microsoft.com/office/drawing/2014/main" id="{83F6C5FA-C394-A2EB-D813-C99E7F6D293E}"/>
                  </a:ext>
                </a:extLst>
              </p14:cNvPr>
              <p14:cNvContentPartPr/>
              <p14:nvPr/>
            </p14:nvContentPartPr>
            <p14:xfrm>
              <a:off x="1119576" y="2647087"/>
              <a:ext cx="357840" cy="13320"/>
            </p14:xfrm>
          </p:contentPart>
        </mc:Choice>
        <mc:Fallback>
          <p:pic>
            <p:nvPicPr>
              <p:cNvPr id="34" name="Ink 33">
                <a:extLst>
                  <a:ext uri="{FF2B5EF4-FFF2-40B4-BE49-F238E27FC236}">
                    <a16:creationId xmlns:a16="http://schemas.microsoft.com/office/drawing/2014/main" id="{83F6C5FA-C394-A2EB-D813-C99E7F6D293E}"/>
                  </a:ext>
                </a:extLst>
              </p:cNvPr>
              <p:cNvPicPr/>
              <p:nvPr/>
            </p:nvPicPr>
            <p:blipFill>
              <a:blip r:embed="rId5"/>
              <a:stretch>
                <a:fillRect/>
              </a:stretch>
            </p:blipFill>
            <p:spPr>
              <a:xfrm>
                <a:off x="1101576" y="2611087"/>
                <a:ext cx="3934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6" name="Ink 35">
                <a:extLst>
                  <a:ext uri="{FF2B5EF4-FFF2-40B4-BE49-F238E27FC236}">
                    <a16:creationId xmlns:a16="http://schemas.microsoft.com/office/drawing/2014/main" id="{C6F53B63-2743-8D5F-DF36-531DF839D07A}"/>
                  </a:ext>
                </a:extLst>
              </p14:cNvPr>
              <p14:cNvContentPartPr/>
              <p14:nvPr/>
            </p14:nvContentPartPr>
            <p14:xfrm>
              <a:off x="1195896" y="2010247"/>
              <a:ext cx="309600" cy="8640"/>
            </p14:xfrm>
          </p:contentPart>
        </mc:Choice>
        <mc:Fallback>
          <p:pic>
            <p:nvPicPr>
              <p:cNvPr id="36" name="Ink 35">
                <a:extLst>
                  <a:ext uri="{FF2B5EF4-FFF2-40B4-BE49-F238E27FC236}">
                    <a16:creationId xmlns:a16="http://schemas.microsoft.com/office/drawing/2014/main" id="{C6F53B63-2743-8D5F-DF36-531DF839D07A}"/>
                  </a:ext>
                </a:extLst>
              </p:cNvPr>
              <p:cNvPicPr/>
              <p:nvPr/>
            </p:nvPicPr>
            <p:blipFill>
              <a:blip r:embed="rId7"/>
              <a:stretch>
                <a:fillRect/>
              </a:stretch>
            </p:blipFill>
            <p:spPr>
              <a:xfrm>
                <a:off x="1178256" y="1974607"/>
                <a:ext cx="3452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7" name="Ink 46">
                <a:extLst>
                  <a:ext uri="{FF2B5EF4-FFF2-40B4-BE49-F238E27FC236}">
                    <a16:creationId xmlns:a16="http://schemas.microsoft.com/office/drawing/2014/main" id="{D9398EB9-8C3A-7A1A-4DE6-BE4F78766932}"/>
                  </a:ext>
                </a:extLst>
              </p14:cNvPr>
              <p14:cNvContentPartPr/>
              <p14:nvPr/>
            </p14:nvContentPartPr>
            <p14:xfrm>
              <a:off x="3761976" y="940327"/>
              <a:ext cx="274680" cy="9360"/>
            </p14:xfrm>
          </p:contentPart>
        </mc:Choice>
        <mc:Fallback>
          <p:pic>
            <p:nvPicPr>
              <p:cNvPr id="47" name="Ink 46">
                <a:extLst>
                  <a:ext uri="{FF2B5EF4-FFF2-40B4-BE49-F238E27FC236}">
                    <a16:creationId xmlns:a16="http://schemas.microsoft.com/office/drawing/2014/main" id="{D9398EB9-8C3A-7A1A-4DE6-BE4F78766932}"/>
                  </a:ext>
                </a:extLst>
              </p:cNvPr>
              <p:cNvPicPr/>
              <p:nvPr/>
            </p:nvPicPr>
            <p:blipFill>
              <a:blip r:embed="rId9"/>
              <a:stretch>
                <a:fillRect/>
              </a:stretch>
            </p:blipFill>
            <p:spPr>
              <a:xfrm>
                <a:off x="3744336" y="904687"/>
                <a:ext cx="3103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8" name="Ink 47">
                <a:extLst>
                  <a:ext uri="{FF2B5EF4-FFF2-40B4-BE49-F238E27FC236}">
                    <a16:creationId xmlns:a16="http://schemas.microsoft.com/office/drawing/2014/main" id="{DC8FD761-FE6F-B6D3-0A76-1B2B63CD71D1}"/>
                  </a:ext>
                </a:extLst>
              </p14:cNvPr>
              <p14:cNvContentPartPr/>
              <p14:nvPr/>
            </p14:nvContentPartPr>
            <p14:xfrm>
              <a:off x="3823896" y="2220847"/>
              <a:ext cx="204120" cy="7920"/>
            </p14:xfrm>
          </p:contentPart>
        </mc:Choice>
        <mc:Fallback>
          <p:pic>
            <p:nvPicPr>
              <p:cNvPr id="48" name="Ink 47">
                <a:extLst>
                  <a:ext uri="{FF2B5EF4-FFF2-40B4-BE49-F238E27FC236}">
                    <a16:creationId xmlns:a16="http://schemas.microsoft.com/office/drawing/2014/main" id="{DC8FD761-FE6F-B6D3-0A76-1B2B63CD71D1}"/>
                  </a:ext>
                </a:extLst>
              </p:cNvPr>
              <p:cNvPicPr/>
              <p:nvPr/>
            </p:nvPicPr>
            <p:blipFill>
              <a:blip r:embed="rId11"/>
              <a:stretch>
                <a:fillRect/>
              </a:stretch>
            </p:blipFill>
            <p:spPr>
              <a:xfrm>
                <a:off x="3805896" y="2184847"/>
                <a:ext cx="2397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9" name="Ink 48">
                <a:extLst>
                  <a:ext uri="{FF2B5EF4-FFF2-40B4-BE49-F238E27FC236}">
                    <a16:creationId xmlns:a16="http://schemas.microsoft.com/office/drawing/2014/main" id="{DD5D4594-AFA3-7046-477B-6D3040D62D63}"/>
                  </a:ext>
                </a:extLst>
              </p14:cNvPr>
              <p14:cNvContentPartPr/>
              <p14:nvPr/>
            </p14:nvContentPartPr>
            <p14:xfrm>
              <a:off x="1267176" y="1380607"/>
              <a:ext cx="145080" cy="360"/>
            </p14:xfrm>
          </p:contentPart>
        </mc:Choice>
        <mc:Fallback>
          <p:pic>
            <p:nvPicPr>
              <p:cNvPr id="49" name="Ink 48">
                <a:extLst>
                  <a:ext uri="{FF2B5EF4-FFF2-40B4-BE49-F238E27FC236}">
                    <a16:creationId xmlns:a16="http://schemas.microsoft.com/office/drawing/2014/main" id="{DD5D4594-AFA3-7046-477B-6D3040D62D63}"/>
                  </a:ext>
                </a:extLst>
              </p:cNvPr>
              <p:cNvPicPr/>
              <p:nvPr/>
            </p:nvPicPr>
            <p:blipFill>
              <a:blip r:embed="rId13"/>
              <a:stretch>
                <a:fillRect/>
              </a:stretch>
            </p:blipFill>
            <p:spPr>
              <a:xfrm>
                <a:off x="1249536" y="1344967"/>
                <a:ext cx="1807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0" name="Ink 49">
                <a:extLst>
                  <a:ext uri="{FF2B5EF4-FFF2-40B4-BE49-F238E27FC236}">
                    <a16:creationId xmlns:a16="http://schemas.microsoft.com/office/drawing/2014/main" id="{92529328-5903-1906-ED30-501E75E26427}"/>
                  </a:ext>
                </a:extLst>
              </p14:cNvPr>
              <p14:cNvContentPartPr/>
              <p14:nvPr/>
            </p14:nvContentPartPr>
            <p14:xfrm>
              <a:off x="3781776" y="1584367"/>
              <a:ext cx="242640" cy="9000"/>
            </p14:xfrm>
          </p:contentPart>
        </mc:Choice>
        <mc:Fallback>
          <p:pic>
            <p:nvPicPr>
              <p:cNvPr id="50" name="Ink 49">
                <a:extLst>
                  <a:ext uri="{FF2B5EF4-FFF2-40B4-BE49-F238E27FC236}">
                    <a16:creationId xmlns:a16="http://schemas.microsoft.com/office/drawing/2014/main" id="{92529328-5903-1906-ED30-501E75E26427}"/>
                  </a:ext>
                </a:extLst>
              </p:cNvPr>
              <p:cNvPicPr/>
              <p:nvPr/>
            </p:nvPicPr>
            <p:blipFill>
              <a:blip r:embed="rId15"/>
              <a:stretch>
                <a:fillRect/>
              </a:stretch>
            </p:blipFill>
            <p:spPr>
              <a:xfrm>
                <a:off x="3763776" y="1548727"/>
                <a:ext cx="2782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2" name="Ink 51">
                <a:extLst>
                  <a:ext uri="{FF2B5EF4-FFF2-40B4-BE49-F238E27FC236}">
                    <a16:creationId xmlns:a16="http://schemas.microsoft.com/office/drawing/2014/main" id="{7E9F9EED-6712-3D4E-6429-C0B448CA1913}"/>
                  </a:ext>
                </a:extLst>
              </p14:cNvPr>
              <p14:cNvContentPartPr/>
              <p14:nvPr/>
            </p14:nvContentPartPr>
            <p14:xfrm>
              <a:off x="3778536" y="1701007"/>
              <a:ext cx="244800" cy="360"/>
            </p14:xfrm>
          </p:contentPart>
        </mc:Choice>
        <mc:Fallback>
          <p:pic>
            <p:nvPicPr>
              <p:cNvPr id="52" name="Ink 51">
                <a:extLst>
                  <a:ext uri="{FF2B5EF4-FFF2-40B4-BE49-F238E27FC236}">
                    <a16:creationId xmlns:a16="http://schemas.microsoft.com/office/drawing/2014/main" id="{7E9F9EED-6712-3D4E-6429-C0B448CA1913}"/>
                  </a:ext>
                </a:extLst>
              </p:cNvPr>
              <p:cNvPicPr/>
              <p:nvPr/>
            </p:nvPicPr>
            <p:blipFill>
              <a:blip r:embed="rId17"/>
              <a:stretch>
                <a:fillRect/>
              </a:stretch>
            </p:blipFill>
            <p:spPr>
              <a:xfrm>
                <a:off x="3760896" y="1665007"/>
                <a:ext cx="2804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3" name="Ink 52">
                <a:extLst>
                  <a:ext uri="{FF2B5EF4-FFF2-40B4-BE49-F238E27FC236}">
                    <a16:creationId xmlns:a16="http://schemas.microsoft.com/office/drawing/2014/main" id="{E0B47E07-63C2-A9F3-C1B4-29A506BADF50}"/>
                  </a:ext>
                </a:extLst>
              </p14:cNvPr>
              <p14:cNvContentPartPr/>
              <p14:nvPr/>
            </p14:nvContentPartPr>
            <p14:xfrm>
              <a:off x="3787536" y="1800367"/>
              <a:ext cx="235080" cy="15840"/>
            </p14:xfrm>
          </p:contentPart>
        </mc:Choice>
        <mc:Fallback>
          <p:pic>
            <p:nvPicPr>
              <p:cNvPr id="53" name="Ink 52">
                <a:extLst>
                  <a:ext uri="{FF2B5EF4-FFF2-40B4-BE49-F238E27FC236}">
                    <a16:creationId xmlns:a16="http://schemas.microsoft.com/office/drawing/2014/main" id="{E0B47E07-63C2-A9F3-C1B4-29A506BADF50}"/>
                  </a:ext>
                </a:extLst>
              </p:cNvPr>
              <p:cNvPicPr/>
              <p:nvPr/>
            </p:nvPicPr>
            <p:blipFill>
              <a:blip r:embed="rId19"/>
              <a:stretch>
                <a:fillRect/>
              </a:stretch>
            </p:blipFill>
            <p:spPr>
              <a:xfrm>
                <a:off x="3769896" y="1764727"/>
                <a:ext cx="27072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4" name="Ink 53">
                <a:extLst>
                  <a:ext uri="{FF2B5EF4-FFF2-40B4-BE49-F238E27FC236}">
                    <a16:creationId xmlns:a16="http://schemas.microsoft.com/office/drawing/2014/main" id="{48F3F5C4-FBEF-58F6-1634-AAF4747AC744}"/>
                  </a:ext>
                </a:extLst>
              </p14:cNvPr>
              <p14:cNvContentPartPr/>
              <p14:nvPr/>
            </p14:nvContentPartPr>
            <p14:xfrm>
              <a:off x="3783216" y="1911967"/>
              <a:ext cx="246960" cy="4320"/>
            </p14:xfrm>
          </p:contentPart>
        </mc:Choice>
        <mc:Fallback>
          <p:pic>
            <p:nvPicPr>
              <p:cNvPr id="54" name="Ink 53">
                <a:extLst>
                  <a:ext uri="{FF2B5EF4-FFF2-40B4-BE49-F238E27FC236}">
                    <a16:creationId xmlns:a16="http://schemas.microsoft.com/office/drawing/2014/main" id="{48F3F5C4-FBEF-58F6-1634-AAF4747AC744}"/>
                  </a:ext>
                </a:extLst>
              </p:cNvPr>
              <p:cNvPicPr/>
              <p:nvPr/>
            </p:nvPicPr>
            <p:blipFill>
              <a:blip r:embed="rId21"/>
              <a:stretch>
                <a:fillRect/>
              </a:stretch>
            </p:blipFill>
            <p:spPr>
              <a:xfrm>
                <a:off x="3765216" y="1875967"/>
                <a:ext cx="2826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5" name="Ink 54">
                <a:extLst>
                  <a:ext uri="{FF2B5EF4-FFF2-40B4-BE49-F238E27FC236}">
                    <a16:creationId xmlns:a16="http://schemas.microsoft.com/office/drawing/2014/main" id="{FFDBC078-9F60-4B20-D58D-69251EB81886}"/>
                  </a:ext>
                </a:extLst>
              </p14:cNvPr>
              <p14:cNvContentPartPr/>
              <p14:nvPr/>
            </p14:nvContentPartPr>
            <p14:xfrm>
              <a:off x="3783936" y="2018527"/>
              <a:ext cx="232920" cy="5760"/>
            </p14:xfrm>
          </p:contentPart>
        </mc:Choice>
        <mc:Fallback>
          <p:pic>
            <p:nvPicPr>
              <p:cNvPr id="55" name="Ink 54">
                <a:extLst>
                  <a:ext uri="{FF2B5EF4-FFF2-40B4-BE49-F238E27FC236}">
                    <a16:creationId xmlns:a16="http://schemas.microsoft.com/office/drawing/2014/main" id="{FFDBC078-9F60-4B20-D58D-69251EB81886}"/>
                  </a:ext>
                </a:extLst>
              </p:cNvPr>
              <p:cNvPicPr/>
              <p:nvPr/>
            </p:nvPicPr>
            <p:blipFill>
              <a:blip r:embed="rId23"/>
              <a:stretch>
                <a:fillRect/>
              </a:stretch>
            </p:blipFill>
            <p:spPr>
              <a:xfrm>
                <a:off x="3765936" y="1982887"/>
                <a:ext cx="268560" cy="77400"/>
              </a:xfrm>
              <a:prstGeom prst="rect">
                <a:avLst/>
              </a:prstGeom>
            </p:spPr>
          </p:pic>
        </mc:Fallback>
      </mc:AlternateContent>
    </p:spTree>
    <p:extLst>
      <p:ext uri="{BB962C8B-B14F-4D97-AF65-F5344CB8AC3E}">
        <p14:creationId xmlns:p14="http://schemas.microsoft.com/office/powerpoint/2010/main" val="1689022184"/>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dirty="0">
                <a:solidFill>
                  <a:schemeClr val="bg1"/>
                </a:solidFill>
                <a:effectLst/>
                <a:latin typeface="Arial" panose="020B0604020202020204" pitchFamily="34" charset="0"/>
                <a:ea typeface="Calibri" panose="020F0502020204030204" pitchFamily="34" charset="0"/>
                <a:cs typeface="Arial" panose="020B0604020202020204" pitchFamily="34" charset="0"/>
              </a:rPr>
              <a:t>How does identification work? </a:t>
            </a:r>
            <a:endParaRPr lang="en-US" sz="1200" dirty="0">
              <a:solidFill>
                <a:schemeClr val="bg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0441AC3C-1844-46F7-437E-6EE38AE1A239}"/>
              </a:ext>
            </a:extLst>
          </p:cNvPr>
          <p:cNvSpPr txBox="1"/>
          <p:nvPr/>
        </p:nvSpPr>
        <p:spPr>
          <a:xfrm>
            <a:off x="188321" y="968375"/>
            <a:ext cx="4089107" cy="1692771"/>
          </a:xfrm>
          <a:prstGeom prst="rect">
            <a:avLst/>
          </a:prstGeom>
          <a:noFill/>
        </p:spPr>
        <p:txBody>
          <a:bodyPr wrap="square" rtlCol="0">
            <a:spAutoFit/>
          </a:bodyPr>
          <a:lstStyle/>
          <a:p>
            <a:pPr marL="171450" indent="-171450" algn="l">
              <a:buFont typeface="Arial" panose="020B0604020202020204" pitchFamily="34" charset="0"/>
              <a:buChar char="•"/>
            </a:pPr>
            <a:r>
              <a:rPr lang="en-US" sz="1200" b="0" i="0" dirty="0">
                <a:solidFill>
                  <a:srgbClr val="374151"/>
                </a:solidFill>
                <a:effectLst/>
                <a:latin typeface="Arial" panose="020B0604020202020204" pitchFamily="34" charset="0"/>
                <a:cs typeface="Arial" panose="020B0604020202020204" pitchFamily="34" charset="0"/>
              </a:rPr>
              <a:t>In the simplest case where there are two people and one is exposed to a policy change.</a:t>
            </a:r>
          </a:p>
          <a:p>
            <a:pPr marL="171450" indent="-171450" algn="l">
              <a:buFont typeface="Arial" panose="020B0604020202020204" pitchFamily="34" charset="0"/>
              <a:buChar char="•"/>
            </a:pPr>
            <a:endParaRPr lang="en-US" sz="1200" b="0" i="0" dirty="0">
              <a:solidFill>
                <a:srgbClr val="374151"/>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1200" b="0" i="0" dirty="0">
                <a:solidFill>
                  <a:srgbClr val="374151"/>
                </a:solidFill>
                <a:effectLst/>
                <a:latin typeface="Arial" panose="020B0604020202020204" pitchFamily="34" charset="0"/>
                <a:cs typeface="Arial" panose="020B0604020202020204" pitchFamily="34" charset="0"/>
              </a:rPr>
              <a:t>The two people should be similar in all characteristics except for the exposure to the policy change</a:t>
            </a:r>
            <a:r>
              <a:rPr lang="en-US" sz="1200" dirty="0">
                <a:solidFill>
                  <a:srgbClr val="374151"/>
                </a:solidFill>
                <a:latin typeface="Arial" panose="020B0604020202020204" pitchFamily="34" charset="0"/>
                <a:cs typeface="Arial" panose="020B0604020202020204" pitchFamily="34" charset="0"/>
              </a:rPr>
              <a:t> so t</a:t>
            </a:r>
            <a:r>
              <a:rPr lang="en-US" sz="1200" b="0" i="0" dirty="0">
                <a:solidFill>
                  <a:srgbClr val="374151"/>
                </a:solidFill>
                <a:effectLst/>
                <a:latin typeface="Arial" panose="020B0604020202020204" pitchFamily="34" charset="0"/>
                <a:cs typeface="Arial" panose="020B0604020202020204" pitchFamily="34" charset="0"/>
              </a:rPr>
              <a:t>he policy change should be exogenous this means that the policy change should only affect the exposed person and not the other one.</a:t>
            </a:r>
          </a:p>
          <a:p>
            <a:pPr algn="l"/>
            <a:endParaRPr lang="en-US" sz="800" b="0" i="0" dirty="0">
              <a:solidFill>
                <a:srgbClr val="374151"/>
              </a:solidFill>
              <a:effectLst/>
              <a:latin typeface="Sohne"/>
            </a:endParaRPr>
          </a:p>
        </p:txBody>
      </p:sp>
    </p:spTree>
    <p:extLst>
      <p:ext uri="{BB962C8B-B14F-4D97-AF65-F5344CB8AC3E}">
        <p14:creationId xmlns:p14="http://schemas.microsoft.com/office/powerpoint/2010/main" val="484833938"/>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1905" y="204199"/>
            <a:ext cx="4608195" cy="306976"/>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dirty="0"/>
          </a:p>
        </p:txBody>
      </p:sp>
      <p:sp>
        <p:nvSpPr>
          <p:cNvPr id="38" name="TextBox 37">
            <a:extLst>
              <a:ext uri="{FF2B5EF4-FFF2-40B4-BE49-F238E27FC236}">
                <a16:creationId xmlns:a16="http://schemas.microsoft.com/office/drawing/2014/main" id="{CE4A83C0-6D4C-69E7-BD91-BC81C8973EEB}"/>
              </a:ext>
            </a:extLst>
          </p:cNvPr>
          <p:cNvSpPr txBox="1"/>
          <p:nvPr/>
        </p:nvSpPr>
        <p:spPr>
          <a:xfrm>
            <a:off x="171450" y="204199"/>
            <a:ext cx="4165307" cy="276999"/>
          </a:xfrm>
          <a:prstGeom prst="rect">
            <a:avLst/>
          </a:prstGeom>
          <a:noFill/>
        </p:spPr>
        <p:txBody>
          <a:bodyPr wrap="square" rtlCol="0">
            <a:spAutoFit/>
          </a:bodyPr>
          <a:lstStyle/>
          <a:p>
            <a:pPr algn="l" rtl="0"/>
            <a:r>
              <a:rPr lang="en-US" sz="1200" dirty="0">
                <a:solidFill>
                  <a:schemeClr val="bg1"/>
                </a:solidFill>
                <a:effectLst/>
                <a:latin typeface="Times New Roman" panose="02020603050405020304" pitchFamily="18" charset="0"/>
                <a:ea typeface="Calibri" panose="020F0502020204030204" pitchFamily="34" charset="0"/>
              </a:rPr>
              <a:t>What are the sources of exogenous variation?</a:t>
            </a:r>
            <a:r>
              <a:rPr lang="en-US" sz="1200" dirty="0">
                <a:solidFill>
                  <a:schemeClr val="bg1"/>
                </a:solidFill>
                <a:effectLst/>
              </a:rPr>
              <a:t> </a:t>
            </a:r>
            <a:endParaRPr lang="en-US" sz="1200" dirty="0">
              <a:solidFill>
                <a:schemeClr val="bg1"/>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D776FBCF-9222-9045-3385-C0724CD3DA50}"/>
              </a:ext>
            </a:extLst>
          </p:cNvPr>
          <p:cNvSpPr txBox="1"/>
          <p:nvPr/>
        </p:nvSpPr>
        <p:spPr>
          <a:xfrm>
            <a:off x="273417" y="815975"/>
            <a:ext cx="3835907" cy="2123658"/>
          </a:xfrm>
          <a:prstGeom prst="rect">
            <a:avLst/>
          </a:prstGeom>
          <a:noFill/>
        </p:spPr>
        <p:txBody>
          <a:bodyPr wrap="square" rtlCol="0">
            <a:spAutoFit/>
          </a:bodyPr>
          <a:lstStyle/>
          <a:p>
            <a:pPr marL="171450" indent="-171450" algn="l" rtl="0">
              <a:buFont typeface="Arial" panose="020B0604020202020204" pitchFamily="34" charset="0"/>
              <a:buChar char="•"/>
            </a:pPr>
            <a:r>
              <a:rPr lang="en-US" sz="1200" b="0" i="0" u="none" strike="noStrike" dirty="0">
                <a:solidFill>
                  <a:srgbClr val="000000"/>
                </a:solidFill>
                <a:effectLst/>
                <a:latin typeface="Arial" panose="020B0604020202020204" pitchFamily="34" charset="0"/>
                <a:cs typeface="Arial" panose="020B0604020202020204" pitchFamily="34" charset="0"/>
              </a:rPr>
              <a:t>the presence of choice frictions and information asymmetry in health insurance markets</a:t>
            </a:r>
          </a:p>
          <a:p>
            <a:pPr marL="171450" indent="-171450" algn="l" rtl="0">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1200" dirty="0">
                <a:solidFill>
                  <a:srgbClr val="374151"/>
                </a:solidFill>
                <a:latin typeface="Arial" panose="020B0604020202020204" pitchFamily="34" charset="0"/>
                <a:cs typeface="Arial" panose="020B0604020202020204" pitchFamily="34" charset="0"/>
              </a:rPr>
              <a:t>R</a:t>
            </a:r>
            <a:r>
              <a:rPr lang="en-US" sz="1200" b="0" i="0" dirty="0">
                <a:solidFill>
                  <a:srgbClr val="374151"/>
                </a:solidFill>
                <a:effectLst/>
                <a:latin typeface="Arial" panose="020B0604020202020204" pitchFamily="34" charset="0"/>
                <a:cs typeface="Arial" panose="020B0604020202020204" pitchFamily="34" charset="0"/>
              </a:rPr>
              <a:t>andom variation in individuals' exposure to information frictions</a:t>
            </a:r>
          </a:p>
          <a:p>
            <a:pPr marL="171450" indent="-171450" algn="l" rtl="0">
              <a:buFont typeface="Arial" panose="020B0604020202020204" pitchFamily="34" charset="0"/>
              <a:buChar char="•"/>
            </a:pPr>
            <a:endParaRPr lang="en-US" sz="1200" b="0" i="0" dirty="0">
              <a:solidFill>
                <a:srgbClr val="374151"/>
              </a:solidFill>
              <a:effectLst/>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1200" dirty="0">
                <a:solidFill>
                  <a:srgbClr val="374151"/>
                </a:solidFill>
                <a:latin typeface="Arial" panose="020B0604020202020204" pitchFamily="34" charset="0"/>
                <a:cs typeface="Arial" panose="020B0604020202020204" pitchFamily="34" charset="0"/>
              </a:rPr>
              <a:t>R</a:t>
            </a:r>
            <a:r>
              <a:rPr lang="en-US" sz="1200" b="0" i="0" dirty="0">
                <a:solidFill>
                  <a:srgbClr val="374151"/>
                </a:solidFill>
                <a:effectLst/>
                <a:latin typeface="Arial" panose="020B0604020202020204" pitchFamily="34" charset="0"/>
                <a:cs typeface="Arial" panose="020B0604020202020204" pitchFamily="34" charset="0"/>
              </a:rPr>
              <a:t>andom variation in individuals' health risk profiles</a:t>
            </a:r>
          </a:p>
          <a:p>
            <a:pPr marL="171450" indent="-171450" algn="l" rtl="0">
              <a:buFont typeface="Arial" panose="020B0604020202020204" pitchFamily="34" charset="0"/>
              <a:buChar char="•"/>
            </a:pPr>
            <a:endParaRPr lang="en-US" sz="1200" b="0" i="0" dirty="0">
              <a:solidFill>
                <a:srgbClr val="374151"/>
              </a:solidFill>
              <a:effectLst/>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1200" dirty="0">
                <a:solidFill>
                  <a:srgbClr val="374151"/>
                </a:solidFill>
                <a:latin typeface="Arial" panose="020B0604020202020204" pitchFamily="34" charset="0"/>
                <a:cs typeface="Arial" panose="020B0604020202020204" pitchFamily="34" charset="0"/>
              </a:rPr>
              <a:t>Moral Hazard</a:t>
            </a:r>
          </a:p>
          <a:p>
            <a:pPr marL="171450" indent="-171450" algn="l" rtl="0">
              <a:buFont typeface="Arial" panose="020B0604020202020204" pitchFamily="34" charset="0"/>
              <a:buChar char="•"/>
            </a:pPr>
            <a:endParaRPr lang="en-US" sz="1200" b="0" i="0" dirty="0">
              <a:solidFill>
                <a:srgbClr val="374151"/>
              </a:solidFill>
              <a:effectLst/>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1200" b="0" i="0" dirty="0">
                <a:solidFill>
                  <a:srgbClr val="374151"/>
                </a:solidFill>
                <a:effectLst/>
                <a:latin typeface="Arial" panose="020B0604020202020204" pitchFamily="34" charset="0"/>
                <a:cs typeface="Arial" panose="020B0604020202020204" pitchFamily="34" charset="0"/>
              </a:rPr>
              <a:t> Random variation in individuals' plan choices.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4863363"/>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205740"/>
            <a:chOff x="0" y="0"/>
            <a:chExt cx="4608195" cy="205740"/>
          </a:xfrm>
        </p:grpSpPr>
        <p:sp>
          <p:nvSpPr>
            <p:cNvPr id="3" name="object 3"/>
            <p:cNvSpPr/>
            <p:nvPr/>
          </p:nvSpPr>
          <p:spPr>
            <a:xfrm>
              <a:off x="0" y="0"/>
              <a:ext cx="4608195" cy="205740"/>
            </a:xfrm>
            <a:custGeom>
              <a:avLst/>
              <a:gdLst/>
              <a:ahLst/>
              <a:cxnLst/>
              <a:rect l="l" t="t" r="r" b="b"/>
              <a:pathLst>
                <a:path w="4608195" h="205740">
                  <a:moveTo>
                    <a:pt x="4608004" y="0"/>
                  </a:moveTo>
                  <a:lnTo>
                    <a:pt x="0" y="0"/>
                  </a:lnTo>
                  <a:lnTo>
                    <a:pt x="0" y="205727"/>
                  </a:lnTo>
                  <a:lnTo>
                    <a:pt x="4608004" y="205727"/>
                  </a:lnTo>
                  <a:lnTo>
                    <a:pt x="4608004" y="0"/>
                  </a:lnTo>
                  <a:close/>
                </a:path>
              </a:pathLst>
            </a:custGeom>
            <a:solidFill>
              <a:srgbClr val="00133B"/>
            </a:solidFill>
          </p:spPr>
          <p:txBody>
            <a:bodyPr wrap="square" lIns="0" tIns="0" rIns="0" bIns="0" rtlCol="0"/>
            <a:lstStyle/>
            <a:p>
              <a:endParaRPr/>
            </a:p>
          </p:txBody>
        </p:sp>
        <p:sp>
          <p:nvSpPr>
            <p:cNvPr id="4" name="object 4"/>
            <p:cNvSpPr/>
            <p:nvPr/>
          </p:nvSpPr>
          <p:spPr>
            <a:xfrm>
              <a:off x="120650"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71056"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710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4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hlinkClick r:id="rId2" action="ppaction://hlinksldjump"/>
              </a:rPr>
              <a:t>Introduction</a:t>
            </a:r>
            <a:endParaRPr sz="500">
              <a:latin typeface="Arial"/>
              <a:cs typeface="Arial"/>
            </a:endParaRPr>
          </a:p>
        </p:txBody>
      </p:sp>
      <p:grpSp>
        <p:nvGrpSpPr>
          <p:cNvPr id="11" name="object 11"/>
          <p:cNvGrpSpPr/>
          <p:nvPr/>
        </p:nvGrpSpPr>
        <p:grpSpPr>
          <a:xfrm>
            <a:off x="965403" y="141874"/>
            <a:ext cx="495300" cy="41275"/>
            <a:chOff x="965403" y="141874"/>
            <a:chExt cx="495300" cy="41275"/>
          </a:xfrm>
        </p:grpSpPr>
        <p:sp>
          <p:nvSpPr>
            <p:cNvPr id="12" name="object 12"/>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4" name="object 14"/>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5" name="object 15"/>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6" name="object 16"/>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object 21"/>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2" name="object 22"/>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dirty="0">
              <a:latin typeface="Arial"/>
              <a:cs typeface="Arial"/>
            </a:endParaRPr>
          </a:p>
        </p:txBody>
      </p:sp>
      <p:grpSp>
        <p:nvGrpSpPr>
          <p:cNvPr id="23" name="object 23"/>
          <p:cNvGrpSpPr/>
          <p:nvPr/>
        </p:nvGrpSpPr>
        <p:grpSpPr>
          <a:xfrm>
            <a:off x="2010651" y="141874"/>
            <a:ext cx="243204" cy="41275"/>
            <a:chOff x="2010651" y="141874"/>
            <a:chExt cx="243204" cy="41275"/>
          </a:xfrm>
        </p:grpSpPr>
        <p:sp>
          <p:nvSpPr>
            <p:cNvPr id="24" name="object 24"/>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8" name="object 28"/>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9" name="object 29"/>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30" name="object 30"/>
          <p:cNvGrpSpPr/>
          <p:nvPr/>
        </p:nvGrpSpPr>
        <p:grpSpPr>
          <a:xfrm>
            <a:off x="3255225" y="141874"/>
            <a:ext cx="192405" cy="41275"/>
            <a:chOff x="3255225" y="141874"/>
            <a:chExt cx="192405" cy="41275"/>
          </a:xfrm>
        </p:grpSpPr>
        <p:sp>
          <p:nvSpPr>
            <p:cNvPr id="31" name="object 31"/>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3" name="object 33"/>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4" name="object 34"/>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5" name="object 35"/>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36" name="object 36"/>
          <p:cNvGrpSpPr/>
          <p:nvPr/>
        </p:nvGrpSpPr>
        <p:grpSpPr>
          <a:xfrm>
            <a:off x="4197222" y="141874"/>
            <a:ext cx="142240" cy="41275"/>
            <a:chOff x="4197222" y="141874"/>
            <a:chExt cx="142240" cy="41275"/>
          </a:xfrm>
        </p:grpSpPr>
        <p:sp>
          <p:nvSpPr>
            <p:cNvPr id="37" name="object 37"/>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8" name="object 38"/>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9" name="object 39"/>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40" name="object 40"/>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41" name="object 41"/>
          <p:cNvGrpSpPr/>
          <p:nvPr/>
        </p:nvGrpSpPr>
        <p:grpSpPr>
          <a:xfrm>
            <a:off x="0" y="205727"/>
            <a:ext cx="4608195" cy="170180"/>
            <a:chOff x="0" y="205727"/>
            <a:chExt cx="4608195" cy="170180"/>
          </a:xfrm>
        </p:grpSpPr>
        <p:sp>
          <p:nvSpPr>
            <p:cNvPr id="42" name="object 42"/>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43" name="object 43"/>
            <p:cNvPicPr/>
            <p:nvPr/>
          </p:nvPicPr>
          <p:blipFill>
            <a:blip r:embed="rId3" cstate="print"/>
            <a:stretch>
              <a:fillRect/>
            </a:stretch>
          </p:blipFill>
          <p:spPr>
            <a:xfrm>
              <a:off x="0" y="309118"/>
              <a:ext cx="4608004" cy="66167"/>
            </a:xfrm>
            <a:prstGeom prst="rect">
              <a:avLst/>
            </a:prstGeom>
          </p:spPr>
        </p:pic>
      </p:grpSp>
      <p:sp>
        <p:nvSpPr>
          <p:cNvPr id="44" name="object 44"/>
          <p:cNvSpPr txBox="1"/>
          <p:nvPr/>
        </p:nvSpPr>
        <p:spPr>
          <a:xfrm>
            <a:off x="0" y="375285"/>
            <a:ext cx="4608195" cy="211454"/>
          </a:xfrm>
          <a:prstGeom prst="rect">
            <a:avLst/>
          </a:prstGeom>
          <a:solidFill>
            <a:srgbClr val="002778"/>
          </a:solidFill>
        </p:spPr>
        <p:txBody>
          <a:bodyPr vert="horz" wrap="square" lIns="0" tIns="0" rIns="0" bIns="0" rtlCol="0">
            <a:spAutoFit/>
          </a:bodyPr>
          <a:lstStyle/>
          <a:p>
            <a:pPr marL="107950">
              <a:lnSpc>
                <a:spcPts val="1405"/>
              </a:lnSpc>
            </a:pPr>
            <a:r>
              <a:rPr sz="1400" dirty="0">
                <a:solidFill>
                  <a:srgbClr val="FFFFFF"/>
                </a:solidFill>
                <a:latin typeface="Arial"/>
                <a:cs typeface="Arial"/>
              </a:rPr>
              <a:t>What</a:t>
            </a:r>
            <a:r>
              <a:rPr sz="1400" spc="60" dirty="0">
                <a:solidFill>
                  <a:srgbClr val="FFFFFF"/>
                </a:solidFill>
                <a:latin typeface="Arial"/>
                <a:cs typeface="Arial"/>
              </a:rPr>
              <a:t> </a:t>
            </a:r>
            <a:r>
              <a:rPr sz="1400" dirty="0">
                <a:solidFill>
                  <a:srgbClr val="FFFFFF"/>
                </a:solidFill>
                <a:latin typeface="Arial"/>
                <a:cs typeface="Arial"/>
              </a:rPr>
              <a:t>is</a:t>
            </a:r>
            <a:r>
              <a:rPr sz="1400" spc="65" dirty="0">
                <a:solidFill>
                  <a:srgbClr val="FFFFFF"/>
                </a:solidFill>
                <a:latin typeface="Arial"/>
                <a:cs typeface="Arial"/>
              </a:rPr>
              <a:t> </a:t>
            </a:r>
            <a:r>
              <a:rPr sz="1400" dirty="0">
                <a:solidFill>
                  <a:srgbClr val="FFFFFF"/>
                </a:solidFill>
                <a:latin typeface="Arial"/>
                <a:cs typeface="Arial"/>
              </a:rPr>
              <a:t>the</a:t>
            </a:r>
            <a:r>
              <a:rPr sz="1400" spc="60" dirty="0">
                <a:solidFill>
                  <a:srgbClr val="FFFFFF"/>
                </a:solidFill>
                <a:latin typeface="Arial"/>
                <a:cs typeface="Arial"/>
              </a:rPr>
              <a:t> </a:t>
            </a:r>
            <a:r>
              <a:rPr sz="1400" dirty="0">
                <a:solidFill>
                  <a:srgbClr val="FFFFFF"/>
                </a:solidFill>
                <a:latin typeface="Arial"/>
                <a:cs typeface="Arial"/>
              </a:rPr>
              <a:t>research</a:t>
            </a:r>
            <a:r>
              <a:rPr sz="1400" spc="65" dirty="0">
                <a:solidFill>
                  <a:srgbClr val="FFFFFF"/>
                </a:solidFill>
                <a:latin typeface="Arial"/>
                <a:cs typeface="Arial"/>
              </a:rPr>
              <a:t> </a:t>
            </a:r>
            <a:r>
              <a:rPr sz="1400" spc="-10" dirty="0">
                <a:solidFill>
                  <a:srgbClr val="FFFFFF"/>
                </a:solidFill>
                <a:latin typeface="Arial"/>
                <a:cs typeface="Arial"/>
              </a:rPr>
              <a:t>question?</a:t>
            </a:r>
            <a:endParaRPr sz="1400">
              <a:latin typeface="Arial"/>
              <a:cs typeface="Arial"/>
            </a:endParaRPr>
          </a:p>
        </p:txBody>
      </p:sp>
      <p:pic>
        <p:nvPicPr>
          <p:cNvPr id="45" name="object 45"/>
          <p:cNvPicPr/>
          <p:nvPr/>
        </p:nvPicPr>
        <p:blipFill>
          <a:blip r:embed="rId4" cstate="print"/>
          <a:stretch>
            <a:fillRect/>
          </a:stretch>
        </p:blipFill>
        <p:spPr>
          <a:xfrm>
            <a:off x="0" y="586498"/>
            <a:ext cx="4608004" cy="33083"/>
          </a:xfrm>
          <a:prstGeom prst="rect">
            <a:avLst/>
          </a:prstGeom>
        </p:spPr>
      </p:pic>
      <p:sp>
        <p:nvSpPr>
          <p:cNvPr id="46" name="TextBox 45">
            <a:extLst>
              <a:ext uri="{FF2B5EF4-FFF2-40B4-BE49-F238E27FC236}">
                <a16:creationId xmlns:a16="http://schemas.microsoft.com/office/drawing/2014/main" id="{66FE248D-73D9-71BE-EC59-F17DC19719D6}"/>
              </a:ext>
            </a:extLst>
          </p:cNvPr>
          <p:cNvSpPr txBox="1"/>
          <p:nvPr/>
        </p:nvSpPr>
        <p:spPr>
          <a:xfrm>
            <a:off x="552450" y="968375"/>
            <a:ext cx="3621951" cy="1107996"/>
          </a:xfrm>
          <a:prstGeom prst="rect">
            <a:avLst/>
          </a:prstGeom>
          <a:noFill/>
        </p:spPr>
        <p:txBody>
          <a:bodyPr wrap="square" rtlCol="0">
            <a:spAutoFit/>
          </a:bodyPr>
          <a:lstStyle/>
          <a:p>
            <a:pPr algn="l" rtl="0"/>
            <a:r>
              <a:rPr lang="en-US" sz="1100" b="1" i="0" u="none" strike="noStrike" dirty="0">
                <a:effectLst/>
                <a:latin typeface="Söhne"/>
              </a:rPr>
              <a:t>How do information frictions and </a:t>
            </a:r>
            <a:r>
              <a:rPr lang="en-US" sz="1100" b="1" i="0" dirty="0">
                <a:solidFill>
                  <a:schemeClr val="tx1"/>
                </a:solidFill>
                <a:effectLst/>
                <a:latin typeface="Sohne"/>
              </a:rPr>
              <a:t>adverse selection </a:t>
            </a:r>
            <a:r>
              <a:rPr lang="en-US" sz="1100" b="1" i="0" u="none" strike="noStrike" dirty="0">
                <a:effectLst/>
                <a:latin typeface="Söhne"/>
              </a:rPr>
              <a:t>in insurance markets impact market equilibrium and welfare, and what are the welfare implications of different policy interventions aimed at addressing these frictions, particularly in the presence of insurer risk-adjustment policies?</a:t>
            </a:r>
            <a:endParaRPr lang="en-US" sz="1100" dirty="0"/>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1" name="object 21"/>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2" name="object 22"/>
          <p:cNvGrpSpPr/>
          <p:nvPr/>
        </p:nvGrpSpPr>
        <p:grpSpPr>
          <a:xfrm>
            <a:off x="3257765" y="144414"/>
            <a:ext cx="187389" cy="36195"/>
            <a:chOff x="3257765" y="144414"/>
            <a:chExt cx="187389" cy="36195"/>
          </a:xfrm>
        </p:grpSpPr>
        <p:sp>
          <p:nvSpPr>
            <p:cNvPr id="23" name="object 23"/>
            <p:cNvSpPr/>
            <p:nvPr/>
          </p:nvSpPr>
          <p:spPr>
            <a:xfrm>
              <a:off x="3257765"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pPr algn="l" rtl="0"/>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pPr algn="l" rtl="0"/>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u="sng" dirty="0">
              <a:solidFill>
                <a:srgbClr val="005EFF"/>
              </a:solidFill>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0" y="205727"/>
            <a:ext cx="4608195" cy="381648"/>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a:p>
        </p:txBody>
      </p:sp>
      <p:sp>
        <p:nvSpPr>
          <p:cNvPr id="37" name="TextBox 36">
            <a:extLst>
              <a:ext uri="{FF2B5EF4-FFF2-40B4-BE49-F238E27FC236}">
                <a16:creationId xmlns:a16="http://schemas.microsoft.com/office/drawing/2014/main" id="{3C3DD84E-62A2-3C17-4303-46062683F330}"/>
              </a:ext>
            </a:extLst>
          </p:cNvPr>
          <p:cNvSpPr txBox="1"/>
          <p:nvPr/>
        </p:nvSpPr>
        <p:spPr>
          <a:xfrm>
            <a:off x="170497" y="253260"/>
            <a:ext cx="4267200" cy="338554"/>
          </a:xfrm>
          <a:prstGeom prst="rect">
            <a:avLst/>
          </a:prstGeom>
          <a:noFill/>
        </p:spPr>
        <p:txBody>
          <a:bodyPr wrap="square" rtlCol="0">
            <a:spAutoFit/>
          </a:bodyPr>
          <a:lstStyle/>
          <a:p>
            <a:pPr marR="0" lvl="0" rtl="0">
              <a:spcBef>
                <a:spcPts val="0"/>
              </a:spcBef>
              <a:spcAft>
                <a:spcPts val="0"/>
              </a:spcAft>
              <a:tabLst>
                <a:tab pos="355600" algn="l"/>
                <a:tab pos="711835" algn="l"/>
                <a:tab pos="1067435" algn="l"/>
                <a:tab pos="1423670" algn="l"/>
                <a:tab pos="1779905" algn="l"/>
                <a:tab pos="2135505" algn="l"/>
                <a:tab pos="2491740" algn="l"/>
                <a:tab pos="2847975" algn="l"/>
                <a:tab pos="3203575" algn="l"/>
                <a:tab pos="3559810" algn="l"/>
                <a:tab pos="3915410" algn="l"/>
                <a:tab pos="4271645" algn="l"/>
                <a:tab pos="4627880" algn="l"/>
                <a:tab pos="4983480" algn="l"/>
                <a:tab pos="5339715" algn="l"/>
                <a:tab pos="5695950" algn="l"/>
                <a:tab pos="6051550" algn="l"/>
                <a:tab pos="6407785" algn="l"/>
                <a:tab pos="6763385" algn="l"/>
                <a:tab pos="7119620" algn="l"/>
                <a:tab pos="7475855" algn="l"/>
                <a:tab pos="7831455" algn="l"/>
                <a:tab pos="8187690" algn="l"/>
                <a:tab pos="8543925" algn="l"/>
                <a:tab pos="8899525" algn="l"/>
                <a:tab pos="9255760" algn="l"/>
                <a:tab pos="9611360" algn="l"/>
                <a:tab pos="9967595" algn="l"/>
                <a:tab pos="10323830" algn="l"/>
                <a:tab pos="10679430" algn="l"/>
                <a:tab pos="11035665" algn="l"/>
                <a:tab pos="11391900" algn="l"/>
              </a:tabLst>
            </a:pPr>
            <a:r>
              <a:rPr lang="en-US" sz="1600" dirty="0">
                <a:solidFill>
                  <a:schemeClr val="bg1"/>
                </a:solidFill>
                <a:effectLst/>
                <a:latin typeface="Times New Roman" panose="02020603050405020304" pitchFamily="18" charset="0"/>
                <a:ea typeface="Calibri" panose="020F0502020204030204" pitchFamily="34" charset="0"/>
                <a:cs typeface="Times New Roman (Body CS)"/>
              </a:rPr>
              <a:t>What are the main results?</a:t>
            </a:r>
            <a:endParaRPr lang="en-US" sz="1600" dirty="0">
              <a:solidFill>
                <a:schemeClr val="bg1"/>
              </a:solidFill>
              <a:effectLst/>
              <a:latin typeface="Times" pitchFamily="2" charset="0"/>
              <a:ea typeface="Calibri" panose="020F0502020204030204" pitchFamily="34" charset="0"/>
              <a:cs typeface="Times New Roman (Body CS)"/>
            </a:endParaRPr>
          </a:p>
        </p:txBody>
      </p:sp>
      <p:sp>
        <p:nvSpPr>
          <p:cNvPr id="38" name="TextBox 37">
            <a:extLst>
              <a:ext uri="{FF2B5EF4-FFF2-40B4-BE49-F238E27FC236}">
                <a16:creationId xmlns:a16="http://schemas.microsoft.com/office/drawing/2014/main" id="{9401A989-7776-E931-499C-23F7DA15DAE3}"/>
              </a:ext>
            </a:extLst>
          </p:cNvPr>
          <p:cNvSpPr txBox="1"/>
          <p:nvPr/>
        </p:nvSpPr>
        <p:spPr>
          <a:xfrm>
            <a:off x="170497" y="666246"/>
            <a:ext cx="3994836" cy="2862322"/>
          </a:xfrm>
          <a:prstGeom prst="rect">
            <a:avLst/>
          </a:prstGeom>
          <a:noFill/>
        </p:spPr>
        <p:txBody>
          <a:bodyPr wrap="square" rtlCol="0">
            <a:spAutoFit/>
          </a:bodyPr>
          <a:lstStyle/>
          <a:p>
            <a:pPr algn="l" fontAlgn="base"/>
            <a:r>
              <a:rPr lang="en-US" sz="900" b="0" i="0" u="none" strike="noStrike" dirty="0">
                <a:solidFill>
                  <a:srgbClr val="000000"/>
                </a:solidFill>
                <a:effectLst/>
                <a:latin typeface="Poppins" pitchFamily="2" charset="77"/>
              </a:rPr>
              <a:t>It suggests that reducing consumer choice frictions can have both positive and negative impacts on welfare, depending on the specific market environment and the effectiveness of complementary supply side policies such as insurer risk-adjustment transfers.</a:t>
            </a:r>
          </a:p>
          <a:p>
            <a:pPr algn="l" fontAlgn="base"/>
            <a:r>
              <a:rPr lang="en-US" sz="900" b="0" i="0" u="none" strike="noStrike" dirty="0">
                <a:solidFill>
                  <a:srgbClr val="000000"/>
                </a:solidFill>
                <a:effectLst/>
                <a:latin typeface="Poppins" pitchFamily="2" charset="77"/>
              </a:rPr>
              <a:t>It suggests that risk adjustment transfers can mitigate adverse selection and enhance welfare in health insurance markets.</a:t>
            </a:r>
          </a:p>
          <a:p>
            <a:pPr algn="l" fontAlgn="base"/>
            <a:r>
              <a:rPr lang="en-US" sz="900" b="0" i="0" u="none" strike="noStrike" dirty="0">
                <a:solidFill>
                  <a:srgbClr val="000000"/>
                </a:solidFill>
                <a:effectLst/>
                <a:latin typeface="Poppins" pitchFamily="2" charset="77"/>
              </a:rPr>
              <a:t>It finds that the mean impact of frictions on willingness to pay is high, pushing consumers towards more generous coverage. However, the variance in these friction values is also substantial.</a:t>
            </a:r>
          </a:p>
          <a:p>
            <a:pPr algn="l" fontAlgn="base"/>
            <a:r>
              <a:rPr lang="en-US" sz="900" b="0" i="0" u="none" strike="noStrike" dirty="0">
                <a:solidFill>
                  <a:srgbClr val="000000"/>
                </a:solidFill>
                <a:effectLst/>
                <a:latin typeface="Poppins" pitchFamily="2" charset="77"/>
              </a:rPr>
              <a:t>It suggests that lower cost consumers may not have high enough true surplus to justify the purchase of incremental insurance when frictions are reduced.</a:t>
            </a:r>
          </a:p>
          <a:p>
            <a:pPr algn="l" fontAlgn="base"/>
            <a:r>
              <a:rPr lang="en-US" sz="900" b="0" i="0" u="none" strike="noStrike" dirty="0">
                <a:solidFill>
                  <a:srgbClr val="000000"/>
                </a:solidFill>
                <a:effectLst/>
                <a:latin typeface="Poppins" pitchFamily="2" charset="77"/>
              </a:rPr>
              <a:t>It finds that removing frictions completely leads to the market fully unraveling, while the policy that eliminates frictions reduces the share of first best surplus achieved. However, risk adjustment transfers are shown to be strongly complementary to friction reducing policies.</a:t>
            </a:r>
          </a:p>
          <a:p>
            <a:br>
              <a:rPr lang="en-US" sz="900" dirty="0"/>
            </a:br>
            <a:endParaRPr lang="en-US" sz="900"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1" name="object 21"/>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2" name="object 22"/>
          <p:cNvGrpSpPr/>
          <p:nvPr/>
        </p:nvGrpSpPr>
        <p:grpSpPr>
          <a:xfrm>
            <a:off x="3257765" y="144414"/>
            <a:ext cx="187389" cy="36195"/>
            <a:chOff x="3257765" y="144414"/>
            <a:chExt cx="187389" cy="36195"/>
          </a:xfrm>
        </p:grpSpPr>
        <p:sp>
          <p:nvSpPr>
            <p:cNvPr id="23" name="object 23"/>
            <p:cNvSpPr/>
            <p:nvPr/>
          </p:nvSpPr>
          <p:spPr>
            <a:xfrm>
              <a:off x="3257765"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pPr algn="l" rtl="0"/>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pPr algn="l" rtl="0"/>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u="sng" dirty="0">
              <a:solidFill>
                <a:srgbClr val="005EFF"/>
              </a:solidFill>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0" y="205727"/>
            <a:ext cx="4608195" cy="381648"/>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a:p>
        </p:txBody>
      </p:sp>
      <p:sp>
        <p:nvSpPr>
          <p:cNvPr id="37" name="TextBox 36">
            <a:extLst>
              <a:ext uri="{FF2B5EF4-FFF2-40B4-BE49-F238E27FC236}">
                <a16:creationId xmlns:a16="http://schemas.microsoft.com/office/drawing/2014/main" id="{3C3DD84E-62A2-3C17-4303-46062683F330}"/>
              </a:ext>
            </a:extLst>
          </p:cNvPr>
          <p:cNvSpPr txBox="1"/>
          <p:nvPr/>
        </p:nvSpPr>
        <p:spPr>
          <a:xfrm>
            <a:off x="170497" y="253260"/>
            <a:ext cx="4267200" cy="276999"/>
          </a:xfrm>
          <a:prstGeom prst="rect">
            <a:avLst/>
          </a:prstGeom>
          <a:noFill/>
        </p:spPr>
        <p:txBody>
          <a:bodyPr wrap="square" rtlCol="0">
            <a:spAutoFit/>
          </a:bodyPr>
          <a:lstStyle/>
          <a:p>
            <a:pPr marR="0" lvl="0" rtl="0">
              <a:spcBef>
                <a:spcPts val="0"/>
              </a:spcBef>
              <a:spcAft>
                <a:spcPts val="0"/>
              </a:spcAft>
              <a:tabLst>
                <a:tab pos="355600" algn="l"/>
                <a:tab pos="711835" algn="l"/>
                <a:tab pos="1067435" algn="l"/>
                <a:tab pos="1423670" algn="l"/>
                <a:tab pos="1779905" algn="l"/>
                <a:tab pos="2135505" algn="l"/>
                <a:tab pos="2491740" algn="l"/>
                <a:tab pos="2847975" algn="l"/>
                <a:tab pos="3203575" algn="l"/>
                <a:tab pos="3559810" algn="l"/>
                <a:tab pos="3915410" algn="l"/>
                <a:tab pos="4271645" algn="l"/>
                <a:tab pos="4627880" algn="l"/>
                <a:tab pos="4983480" algn="l"/>
                <a:tab pos="5339715" algn="l"/>
                <a:tab pos="5695950" algn="l"/>
                <a:tab pos="6051550" algn="l"/>
                <a:tab pos="6407785" algn="l"/>
                <a:tab pos="6763385" algn="l"/>
                <a:tab pos="7119620" algn="l"/>
                <a:tab pos="7475855" algn="l"/>
                <a:tab pos="7831455" algn="l"/>
                <a:tab pos="8187690" algn="l"/>
                <a:tab pos="8543925" algn="l"/>
                <a:tab pos="8899525" algn="l"/>
                <a:tab pos="9255760" algn="l"/>
                <a:tab pos="9611360" algn="l"/>
                <a:tab pos="9967595" algn="l"/>
                <a:tab pos="10323830" algn="l"/>
                <a:tab pos="10679430" algn="l"/>
                <a:tab pos="11035665" algn="l"/>
                <a:tab pos="11391900" algn="l"/>
              </a:tabLst>
            </a:pPr>
            <a:r>
              <a:rPr lang="en-US" sz="1200" dirty="0">
                <a:solidFill>
                  <a:schemeClr val="bg1"/>
                </a:solidFill>
                <a:effectLst/>
                <a:latin typeface="Arial" panose="020B0604020202020204" pitchFamily="34" charset="0"/>
                <a:ea typeface="Calibri" panose="020F0502020204030204" pitchFamily="34" charset="0"/>
                <a:cs typeface="Arial" panose="020B0604020202020204" pitchFamily="34" charset="0"/>
              </a:rPr>
              <a:t>What are some alternative explanations for the results?</a:t>
            </a:r>
          </a:p>
        </p:txBody>
      </p:sp>
      <p:sp>
        <p:nvSpPr>
          <p:cNvPr id="38" name="TextBox 37">
            <a:extLst>
              <a:ext uri="{FF2B5EF4-FFF2-40B4-BE49-F238E27FC236}">
                <a16:creationId xmlns:a16="http://schemas.microsoft.com/office/drawing/2014/main" id="{9401A989-7776-E931-499C-23F7DA15DAE3}"/>
              </a:ext>
            </a:extLst>
          </p:cNvPr>
          <p:cNvSpPr txBox="1"/>
          <p:nvPr/>
        </p:nvSpPr>
        <p:spPr>
          <a:xfrm>
            <a:off x="185063" y="968375"/>
            <a:ext cx="3994836" cy="1615827"/>
          </a:xfrm>
          <a:prstGeom prst="rect">
            <a:avLst/>
          </a:prstGeom>
          <a:noFill/>
        </p:spPr>
        <p:txBody>
          <a:bodyPr wrap="square" rtlCol="0">
            <a:spAutoFit/>
          </a:bodyPr>
          <a:lstStyle/>
          <a:p>
            <a:r>
              <a:rPr lang="en-US" sz="900" i="0" u="none" strike="noStrike" dirty="0">
                <a:solidFill>
                  <a:schemeClr val="tx1"/>
                </a:solidFill>
                <a:effectLst/>
                <a:latin typeface="Arial" panose="020B0604020202020204" pitchFamily="34" charset="0"/>
                <a:cs typeface="Arial" panose="020B0604020202020204" pitchFamily="34" charset="0"/>
              </a:rPr>
              <a:t>Market Structure</a:t>
            </a:r>
          </a:p>
          <a:p>
            <a:endParaRPr lang="en-US" sz="900" dirty="0">
              <a:solidFill>
                <a:schemeClr val="tx1"/>
              </a:solidFill>
              <a:latin typeface="Arial" panose="020B0604020202020204" pitchFamily="34" charset="0"/>
              <a:cs typeface="Arial" panose="020B0604020202020204" pitchFamily="34" charset="0"/>
            </a:endParaRPr>
          </a:p>
          <a:p>
            <a:r>
              <a:rPr lang="en-US" sz="900" i="0" u="none" strike="noStrike" dirty="0">
                <a:solidFill>
                  <a:schemeClr val="tx1"/>
                </a:solidFill>
                <a:effectLst/>
                <a:latin typeface="Arial" panose="020B0604020202020204" pitchFamily="34" charset="0"/>
                <a:cs typeface="Arial" panose="020B0604020202020204" pitchFamily="34" charset="0"/>
              </a:rPr>
              <a:t>Consumer Moral Hazard</a:t>
            </a:r>
          </a:p>
          <a:p>
            <a:endParaRPr lang="en-US" sz="900" dirty="0">
              <a:solidFill>
                <a:schemeClr val="tx1"/>
              </a:solidFill>
              <a:latin typeface="Arial" panose="020B0604020202020204" pitchFamily="34" charset="0"/>
              <a:cs typeface="Arial" panose="020B0604020202020204" pitchFamily="34" charset="0"/>
            </a:endParaRPr>
          </a:p>
          <a:p>
            <a:r>
              <a:rPr lang="en-US" sz="900" i="0" dirty="0">
                <a:solidFill>
                  <a:schemeClr val="tx1"/>
                </a:solidFill>
                <a:effectLst/>
                <a:latin typeface="Arial" panose="020B0604020202020204" pitchFamily="34" charset="0"/>
                <a:cs typeface="Arial" panose="020B0604020202020204" pitchFamily="34" charset="0"/>
              </a:rPr>
              <a:t>Unobserved heterogeneity: unobserved differences in individuals like income, education and ….., that are driving the observed differences in insurance market outcomes.</a:t>
            </a:r>
          </a:p>
          <a:p>
            <a:endParaRPr lang="en-US" sz="900" dirty="0">
              <a:solidFill>
                <a:schemeClr val="tx1"/>
              </a:solidFill>
              <a:latin typeface="Arial" panose="020B0604020202020204" pitchFamily="34" charset="0"/>
              <a:cs typeface="Arial" panose="020B0604020202020204" pitchFamily="34" charset="0"/>
            </a:endParaRPr>
          </a:p>
          <a:p>
            <a:r>
              <a:rPr lang="en-US" sz="900" i="0" dirty="0">
                <a:solidFill>
                  <a:schemeClr val="tx1"/>
                </a:solidFill>
                <a:effectLst/>
                <a:latin typeface="Arial" panose="020B0604020202020204" pitchFamily="34" charset="0"/>
                <a:cs typeface="Arial" panose="020B0604020202020204" pitchFamily="34" charset="0"/>
              </a:rPr>
              <a:t>Selection bias: The sample used in the analysis may suffer from selection bias</a:t>
            </a:r>
            <a:br>
              <a:rPr lang="en-US" sz="900" dirty="0">
                <a:solidFill>
                  <a:schemeClr val="tx1"/>
                </a:solidFill>
                <a:latin typeface="Arial" panose="020B0604020202020204" pitchFamily="34" charset="0"/>
                <a:cs typeface="Arial" panose="020B0604020202020204" pitchFamily="34" charset="0"/>
              </a:rPr>
            </a:br>
            <a:endParaRPr lang="en-US" sz="9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8605249"/>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1" name="object 21"/>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Methods</a:t>
            </a:r>
            <a:endParaRPr sz="500" u="sng" dirty="0">
              <a:solidFill>
                <a:srgbClr val="005EFF"/>
              </a:solidFill>
              <a:latin typeface="Arial"/>
              <a:cs typeface="Arial"/>
            </a:endParaRPr>
          </a:p>
        </p:txBody>
      </p:sp>
      <p:grpSp>
        <p:nvGrpSpPr>
          <p:cNvPr id="22" name="object 22"/>
          <p:cNvGrpSpPr/>
          <p:nvPr/>
        </p:nvGrpSpPr>
        <p:grpSpPr>
          <a:xfrm>
            <a:off x="3257765" y="144414"/>
            <a:ext cx="187389" cy="36195"/>
            <a:chOff x="3257765" y="144414"/>
            <a:chExt cx="187389" cy="36195"/>
          </a:xfrm>
        </p:grpSpPr>
        <p:sp>
          <p:nvSpPr>
            <p:cNvPr id="23" name="object 23"/>
            <p:cNvSpPr/>
            <p:nvPr/>
          </p:nvSpPr>
          <p:spPr>
            <a:xfrm>
              <a:off x="3257765"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pPr algn="l" rtl="0"/>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pPr algn="l" rtl="0"/>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u="sng" dirty="0">
              <a:solidFill>
                <a:srgbClr val="005EFF"/>
              </a:solidFill>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sp>
        <p:nvSpPr>
          <p:cNvPr id="35" name="object 35"/>
          <p:cNvSpPr/>
          <p:nvPr/>
        </p:nvSpPr>
        <p:spPr>
          <a:xfrm>
            <a:off x="0" y="205727"/>
            <a:ext cx="4608195" cy="381648"/>
          </a:xfrm>
          <a:custGeom>
            <a:avLst/>
            <a:gdLst/>
            <a:ahLst/>
            <a:cxnLst/>
            <a:rect l="l" t="t" r="r" b="b"/>
            <a:pathLst>
              <a:path w="4608195" h="120014">
                <a:moveTo>
                  <a:pt x="4608004" y="0"/>
                </a:moveTo>
                <a:lnTo>
                  <a:pt x="0" y="0"/>
                </a:lnTo>
                <a:lnTo>
                  <a:pt x="0" y="119938"/>
                </a:lnTo>
                <a:lnTo>
                  <a:pt x="4608004" y="119938"/>
                </a:lnTo>
                <a:lnTo>
                  <a:pt x="4608004" y="0"/>
                </a:lnTo>
                <a:close/>
              </a:path>
            </a:pathLst>
          </a:custGeom>
          <a:solidFill>
            <a:srgbClr val="001E5A"/>
          </a:solidFill>
        </p:spPr>
        <p:txBody>
          <a:bodyPr wrap="square" lIns="0" tIns="0" rIns="0" bIns="0" rtlCol="0"/>
          <a:lstStyle/>
          <a:p>
            <a:pPr algn="l" rtl="0"/>
            <a:endParaRPr/>
          </a:p>
        </p:txBody>
      </p:sp>
      <p:sp>
        <p:nvSpPr>
          <p:cNvPr id="37" name="TextBox 36">
            <a:extLst>
              <a:ext uri="{FF2B5EF4-FFF2-40B4-BE49-F238E27FC236}">
                <a16:creationId xmlns:a16="http://schemas.microsoft.com/office/drawing/2014/main" id="{3C3DD84E-62A2-3C17-4303-46062683F330}"/>
              </a:ext>
            </a:extLst>
          </p:cNvPr>
          <p:cNvSpPr txBox="1"/>
          <p:nvPr/>
        </p:nvSpPr>
        <p:spPr>
          <a:xfrm>
            <a:off x="170497" y="253260"/>
            <a:ext cx="4267200" cy="307777"/>
          </a:xfrm>
          <a:prstGeom prst="rect">
            <a:avLst/>
          </a:prstGeom>
          <a:noFill/>
        </p:spPr>
        <p:txBody>
          <a:bodyPr wrap="square" rtlCol="0">
            <a:spAutoFit/>
          </a:bodyPr>
          <a:lstStyle/>
          <a:p>
            <a:pPr marR="0" lvl="0" rtl="0">
              <a:spcBef>
                <a:spcPts val="0"/>
              </a:spcBef>
              <a:spcAft>
                <a:spcPts val="0"/>
              </a:spcAft>
              <a:tabLst>
                <a:tab pos="355600" algn="l"/>
                <a:tab pos="711835" algn="l"/>
                <a:tab pos="1067435" algn="l"/>
                <a:tab pos="1423670" algn="l"/>
                <a:tab pos="1779905" algn="l"/>
                <a:tab pos="2135505" algn="l"/>
                <a:tab pos="2491740" algn="l"/>
                <a:tab pos="2847975" algn="l"/>
                <a:tab pos="3203575" algn="l"/>
                <a:tab pos="3559810" algn="l"/>
                <a:tab pos="3915410" algn="l"/>
                <a:tab pos="4271645" algn="l"/>
                <a:tab pos="4627880" algn="l"/>
                <a:tab pos="4983480" algn="l"/>
                <a:tab pos="5339715" algn="l"/>
                <a:tab pos="5695950" algn="l"/>
                <a:tab pos="6051550" algn="l"/>
                <a:tab pos="6407785" algn="l"/>
                <a:tab pos="6763385" algn="l"/>
                <a:tab pos="7119620" algn="l"/>
                <a:tab pos="7475855" algn="l"/>
                <a:tab pos="7831455" algn="l"/>
                <a:tab pos="8187690" algn="l"/>
                <a:tab pos="8543925" algn="l"/>
                <a:tab pos="8899525" algn="l"/>
                <a:tab pos="9255760" algn="l"/>
                <a:tab pos="9611360" algn="l"/>
                <a:tab pos="9967595" algn="l"/>
                <a:tab pos="10323830" algn="l"/>
                <a:tab pos="10679430" algn="l"/>
                <a:tab pos="11035665" algn="l"/>
                <a:tab pos="11391900" algn="l"/>
              </a:tabLst>
            </a:pPr>
            <a:r>
              <a:rPr lang="en-US" sz="1400" b="0" i="0" u="none" strike="noStrike" dirty="0">
                <a:solidFill>
                  <a:schemeClr val="bg1"/>
                </a:solidFill>
                <a:effectLst/>
                <a:latin typeface="Arial" panose="020B0604020202020204" pitchFamily="34" charset="0"/>
                <a:cs typeface="Arial" panose="020B0604020202020204" pitchFamily="34" charset="0"/>
              </a:rPr>
              <a:t>Does the author test for alternative explanations?</a:t>
            </a: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9401A989-7776-E931-499C-23F7DA15DAE3}"/>
              </a:ext>
            </a:extLst>
          </p:cNvPr>
          <p:cNvSpPr txBox="1"/>
          <p:nvPr/>
        </p:nvSpPr>
        <p:spPr>
          <a:xfrm>
            <a:off x="203161" y="1196975"/>
            <a:ext cx="3994836" cy="969496"/>
          </a:xfrm>
          <a:prstGeom prst="rect">
            <a:avLst/>
          </a:prstGeom>
          <a:noFill/>
        </p:spPr>
        <p:txBody>
          <a:bodyPr wrap="square" rtlCol="0">
            <a:spAutoFit/>
          </a:bodyPr>
          <a:lstStyle/>
          <a:p>
            <a:pPr algn="l" fontAlgn="base"/>
            <a:r>
              <a:rPr lang="en-US" sz="1200" b="0" i="0" u="none" strike="noStrike" dirty="0">
                <a:solidFill>
                  <a:srgbClr val="000000"/>
                </a:solidFill>
                <a:effectLst/>
                <a:latin typeface="Arial" panose="020B0604020202020204" pitchFamily="34" charset="0"/>
                <a:cs typeface="Arial" panose="020B0604020202020204" pitchFamily="34" charset="0"/>
              </a:rPr>
              <a:t>The document does not explicitly mention whether the author tests for alternative explanations. However, the paper acknowledges that its framework contains stylized assumptions that could affect the conclusions</a:t>
            </a:r>
            <a:br>
              <a:rPr lang="en-US" sz="900" dirty="0"/>
            </a:br>
            <a:endParaRPr lang="en-US" sz="9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2624629"/>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1" name="object 21"/>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22" name="object 22"/>
          <p:cNvGrpSpPr/>
          <p:nvPr/>
        </p:nvGrpSpPr>
        <p:grpSpPr>
          <a:xfrm>
            <a:off x="3255225" y="141874"/>
            <a:ext cx="192405" cy="41275"/>
            <a:chOff x="3255225" y="141874"/>
            <a:chExt cx="192405" cy="41275"/>
          </a:xfrm>
        </p:grpSpPr>
        <p:sp>
          <p:nvSpPr>
            <p:cNvPr id="23" name="object 23"/>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3408959"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34" name="object 34"/>
          <p:cNvGrpSpPr/>
          <p:nvPr/>
        </p:nvGrpSpPr>
        <p:grpSpPr>
          <a:xfrm>
            <a:off x="0" y="205727"/>
            <a:ext cx="4608195" cy="170180"/>
            <a:chOff x="0" y="205727"/>
            <a:chExt cx="4608195" cy="170180"/>
          </a:xfrm>
        </p:grpSpPr>
        <p:sp>
          <p:nvSpPr>
            <p:cNvPr id="35" name="object 35"/>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36" name="object 36"/>
            <p:cNvPicPr/>
            <p:nvPr/>
          </p:nvPicPr>
          <p:blipFill>
            <a:blip r:embed="rId3" cstate="print"/>
            <a:stretch>
              <a:fillRect/>
            </a:stretch>
          </p:blipFill>
          <p:spPr>
            <a:xfrm>
              <a:off x="0" y="309118"/>
              <a:ext cx="4608004" cy="66167"/>
            </a:xfrm>
            <a:prstGeom prst="rect">
              <a:avLst/>
            </a:prstGeom>
          </p:spPr>
        </p:pic>
      </p:grpSp>
      <p:sp>
        <p:nvSpPr>
          <p:cNvPr id="37" name="object 37"/>
          <p:cNvSpPr txBox="1"/>
          <p:nvPr/>
        </p:nvSpPr>
        <p:spPr>
          <a:xfrm>
            <a:off x="0" y="375285"/>
            <a:ext cx="4608195" cy="211454"/>
          </a:xfrm>
          <a:prstGeom prst="rect">
            <a:avLst/>
          </a:prstGeom>
          <a:solidFill>
            <a:srgbClr val="002778"/>
          </a:solidFill>
        </p:spPr>
        <p:txBody>
          <a:bodyPr vert="horz" wrap="square" lIns="0" tIns="0" rIns="0" bIns="0" rtlCol="0">
            <a:spAutoFit/>
          </a:bodyPr>
          <a:lstStyle/>
          <a:p>
            <a:pPr marL="107950">
              <a:lnSpc>
                <a:spcPts val="1405"/>
              </a:lnSpc>
            </a:pPr>
            <a:r>
              <a:rPr sz="1400" dirty="0">
                <a:solidFill>
                  <a:srgbClr val="FFFFFF"/>
                </a:solidFill>
                <a:latin typeface="Arial"/>
                <a:cs typeface="Arial"/>
              </a:rPr>
              <a:t>What</a:t>
            </a:r>
            <a:r>
              <a:rPr sz="1400" spc="70" dirty="0">
                <a:solidFill>
                  <a:srgbClr val="FFFFFF"/>
                </a:solidFill>
                <a:latin typeface="Arial"/>
                <a:cs typeface="Arial"/>
              </a:rPr>
              <a:t> </a:t>
            </a:r>
            <a:r>
              <a:rPr sz="1400" dirty="0">
                <a:solidFill>
                  <a:srgbClr val="FFFFFF"/>
                </a:solidFill>
                <a:latin typeface="Arial"/>
                <a:cs typeface="Arial"/>
              </a:rPr>
              <a:t>new</a:t>
            </a:r>
            <a:r>
              <a:rPr sz="1400" spc="70" dirty="0">
                <a:solidFill>
                  <a:srgbClr val="FFFFFF"/>
                </a:solidFill>
                <a:latin typeface="Arial"/>
                <a:cs typeface="Arial"/>
              </a:rPr>
              <a:t> </a:t>
            </a:r>
            <a:r>
              <a:rPr sz="1400" dirty="0">
                <a:solidFill>
                  <a:srgbClr val="FFFFFF"/>
                </a:solidFill>
                <a:latin typeface="Arial"/>
                <a:cs typeface="Arial"/>
              </a:rPr>
              <a:t>questions</a:t>
            </a:r>
            <a:r>
              <a:rPr sz="1400" spc="70" dirty="0">
                <a:solidFill>
                  <a:srgbClr val="FFFFFF"/>
                </a:solidFill>
                <a:latin typeface="Arial"/>
                <a:cs typeface="Arial"/>
              </a:rPr>
              <a:t> </a:t>
            </a:r>
            <a:r>
              <a:rPr sz="1400" dirty="0">
                <a:solidFill>
                  <a:srgbClr val="FFFFFF"/>
                </a:solidFill>
                <a:latin typeface="Arial"/>
                <a:cs typeface="Arial"/>
              </a:rPr>
              <a:t>arise</a:t>
            </a:r>
            <a:r>
              <a:rPr sz="1400" spc="70" dirty="0">
                <a:solidFill>
                  <a:srgbClr val="FFFFFF"/>
                </a:solidFill>
                <a:latin typeface="Arial"/>
                <a:cs typeface="Arial"/>
              </a:rPr>
              <a:t> </a:t>
            </a:r>
            <a:r>
              <a:rPr sz="1400" dirty="0">
                <a:solidFill>
                  <a:srgbClr val="FFFFFF"/>
                </a:solidFill>
                <a:latin typeface="Arial"/>
                <a:cs typeface="Arial"/>
              </a:rPr>
              <a:t>from</a:t>
            </a:r>
            <a:r>
              <a:rPr sz="1400" spc="70" dirty="0">
                <a:solidFill>
                  <a:srgbClr val="FFFFFF"/>
                </a:solidFill>
                <a:latin typeface="Arial"/>
                <a:cs typeface="Arial"/>
              </a:rPr>
              <a:t> </a:t>
            </a:r>
            <a:r>
              <a:rPr sz="1400" dirty="0">
                <a:solidFill>
                  <a:srgbClr val="FFFFFF"/>
                </a:solidFill>
                <a:latin typeface="Arial"/>
                <a:cs typeface="Arial"/>
              </a:rPr>
              <a:t>the</a:t>
            </a:r>
            <a:r>
              <a:rPr sz="1400" spc="70" dirty="0">
                <a:solidFill>
                  <a:srgbClr val="FFFFFF"/>
                </a:solidFill>
                <a:latin typeface="Arial"/>
                <a:cs typeface="Arial"/>
              </a:rPr>
              <a:t> </a:t>
            </a:r>
            <a:r>
              <a:rPr sz="1400" spc="-10" dirty="0">
                <a:solidFill>
                  <a:srgbClr val="FFFFFF"/>
                </a:solidFill>
                <a:latin typeface="Arial"/>
                <a:cs typeface="Arial"/>
              </a:rPr>
              <a:t>paper?</a:t>
            </a:r>
            <a:endParaRPr sz="1400">
              <a:latin typeface="Arial"/>
              <a:cs typeface="Arial"/>
            </a:endParaRPr>
          </a:p>
        </p:txBody>
      </p:sp>
      <p:pic>
        <p:nvPicPr>
          <p:cNvPr id="38" name="object 38"/>
          <p:cNvPicPr/>
          <p:nvPr/>
        </p:nvPicPr>
        <p:blipFill>
          <a:blip r:embed="rId4" cstate="print"/>
          <a:stretch>
            <a:fillRect/>
          </a:stretch>
        </p:blipFill>
        <p:spPr>
          <a:xfrm>
            <a:off x="0" y="586498"/>
            <a:ext cx="4608004" cy="33083"/>
          </a:xfrm>
          <a:prstGeom prst="rect">
            <a:avLst/>
          </a:prstGeom>
        </p:spPr>
      </p:pic>
      <p:sp>
        <p:nvSpPr>
          <p:cNvPr id="39" name="object 39"/>
          <p:cNvSpPr txBox="1"/>
          <p:nvPr/>
        </p:nvSpPr>
        <p:spPr>
          <a:xfrm>
            <a:off x="416140" y="892175"/>
            <a:ext cx="3669665" cy="2128147"/>
          </a:xfrm>
          <a:prstGeom prst="rect">
            <a:avLst/>
          </a:prstGeom>
        </p:spPr>
        <p:txBody>
          <a:bodyPr vert="horz" wrap="square" lIns="0" tIns="12065" rIns="0" bIns="0" rtlCol="0">
            <a:spAutoFit/>
          </a:bodyPr>
          <a:lstStyle/>
          <a:p>
            <a:pPr marL="208915" marR="197485" indent="-171450">
              <a:lnSpc>
                <a:spcPct val="100000"/>
              </a:lnSpc>
              <a:spcBef>
                <a:spcPts val="95"/>
              </a:spcBef>
              <a:buClr>
                <a:srgbClr val="002778"/>
              </a:buClr>
              <a:buFont typeface="Arial" panose="020B0604020202020204" pitchFamily="34" charset="0"/>
              <a:buChar char="•"/>
              <a:tabLst>
                <a:tab pos="164465" algn="l"/>
              </a:tabLst>
            </a:pPr>
            <a:r>
              <a:rPr lang="en-US" sz="1000" b="0" i="0" dirty="0">
                <a:solidFill>
                  <a:schemeClr val="tx1"/>
                </a:solidFill>
                <a:effectLst/>
                <a:latin typeface="+mj-lt"/>
                <a:cs typeface="Arial" panose="020B0604020202020204" pitchFamily="34" charset="0"/>
              </a:rPr>
              <a:t>further research to explore the implications of different </a:t>
            </a:r>
            <a:r>
              <a:rPr lang="en-US" sz="1000" b="0" i="0" dirty="0" err="1">
                <a:solidFill>
                  <a:schemeClr val="tx1"/>
                </a:solidFill>
                <a:effectLst/>
                <a:latin typeface="+mj-lt"/>
                <a:cs typeface="Arial" panose="020B0604020202020204" pitchFamily="34" charset="0"/>
              </a:rPr>
              <a:t>microfoundations</a:t>
            </a:r>
            <a:r>
              <a:rPr lang="en-US" sz="1000" b="0" i="0" dirty="0">
                <a:solidFill>
                  <a:schemeClr val="tx1"/>
                </a:solidFill>
                <a:effectLst/>
                <a:latin typeface="+mj-lt"/>
                <a:cs typeface="Arial" panose="020B0604020202020204" pitchFamily="34" charset="0"/>
              </a:rPr>
              <a:t> and policy</a:t>
            </a:r>
          </a:p>
          <a:p>
            <a:pPr marL="208915" marR="197485" indent="-171450">
              <a:lnSpc>
                <a:spcPct val="100000"/>
              </a:lnSpc>
              <a:spcBef>
                <a:spcPts val="95"/>
              </a:spcBef>
              <a:buClr>
                <a:srgbClr val="002778"/>
              </a:buClr>
              <a:buFont typeface="Arial" panose="020B0604020202020204" pitchFamily="34" charset="0"/>
              <a:buChar char="•"/>
              <a:tabLst>
                <a:tab pos="164465" algn="l"/>
              </a:tabLst>
            </a:pPr>
            <a:endParaRPr lang="en-US" sz="1000" dirty="0">
              <a:solidFill>
                <a:schemeClr val="tx1"/>
              </a:solidFill>
              <a:latin typeface="+mj-lt"/>
              <a:cs typeface="Arial" panose="020B0604020202020204" pitchFamily="34" charset="0"/>
            </a:endParaRPr>
          </a:p>
          <a:p>
            <a:pPr marL="208915" marR="197485" indent="-171450">
              <a:lnSpc>
                <a:spcPct val="100000"/>
              </a:lnSpc>
              <a:spcBef>
                <a:spcPts val="95"/>
              </a:spcBef>
              <a:buClr>
                <a:srgbClr val="002778"/>
              </a:buClr>
              <a:buFont typeface="Arial" panose="020B0604020202020204" pitchFamily="34" charset="0"/>
              <a:buChar char="•"/>
              <a:tabLst>
                <a:tab pos="164465" algn="l"/>
              </a:tabLst>
            </a:pPr>
            <a:r>
              <a:rPr lang="en-US" sz="1000" b="0" i="0" u="none" strike="noStrike" dirty="0">
                <a:solidFill>
                  <a:schemeClr val="tx1"/>
                </a:solidFill>
                <a:effectLst/>
                <a:latin typeface="+mj-lt"/>
                <a:cs typeface="Arial" panose="020B0604020202020204" pitchFamily="34" charset="0"/>
              </a:rPr>
              <a:t>Impact of Imperfect Competition</a:t>
            </a:r>
          </a:p>
          <a:p>
            <a:pPr marL="208915" marR="197485" indent="-171450">
              <a:lnSpc>
                <a:spcPct val="100000"/>
              </a:lnSpc>
              <a:spcBef>
                <a:spcPts val="95"/>
              </a:spcBef>
              <a:buClr>
                <a:srgbClr val="002778"/>
              </a:buClr>
              <a:buFont typeface="Arial" panose="020B0604020202020204" pitchFamily="34" charset="0"/>
              <a:buChar char="•"/>
              <a:tabLst>
                <a:tab pos="164465" algn="l"/>
              </a:tabLst>
            </a:pPr>
            <a:endParaRPr lang="en-US" sz="1000" dirty="0">
              <a:solidFill>
                <a:schemeClr val="tx1"/>
              </a:solidFill>
              <a:latin typeface="+mj-lt"/>
              <a:cs typeface="Arial" panose="020B0604020202020204" pitchFamily="34" charset="0"/>
            </a:endParaRPr>
          </a:p>
          <a:p>
            <a:pPr marL="208915" marR="197485" indent="-171450" algn="l">
              <a:spcBef>
                <a:spcPts val="95"/>
              </a:spcBef>
              <a:buClr>
                <a:srgbClr val="002778"/>
              </a:buClr>
              <a:buFont typeface="Arial" panose="020B0604020202020204" pitchFamily="34" charset="0"/>
              <a:buChar char="•"/>
              <a:tabLst>
                <a:tab pos="164465" algn="l"/>
              </a:tabLst>
            </a:pPr>
            <a:r>
              <a:rPr lang="en-US" sz="1000" b="0" i="0" dirty="0">
                <a:solidFill>
                  <a:schemeClr val="tx1"/>
                </a:solidFill>
                <a:effectLst/>
                <a:latin typeface="+mj-lt"/>
                <a:cs typeface="Arial" panose="020B0604020202020204" pitchFamily="34" charset="0"/>
              </a:rPr>
              <a:t>the relationship between the extent of competition, consumer information, and the effectiveness of risk adjustment policies.</a:t>
            </a:r>
          </a:p>
          <a:p>
            <a:pPr marL="208915" marR="197485" indent="-171450">
              <a:lnSpc>
                <a:spcPct val="100000"/>
              </a:lnSpc>
              <a:spcBef>
                <a:spcPts val="95"/>
              </a:spcBef>
              <a:buClr>
                <a:srgbClr val="002778"/>
              </a:buClr>
              <a:buFont typeface="Arial" panose="020B0604020202020204" pitchFamily="34" charset="0"/>
              <a:buChar char="•"/>
              <a:tabLst>
                <a:tab pos="164465" algn="l"/>
              </a:tabLst>
            </a:pPr>
            <a:endParaRPr lang="en-US" sz="1000" dirty="0">
              <a:solidFill>
                <a:schemeClr val="tx1"/>
              </a:solidFill>
              <a:latin typeface="+mj-lt"/>
              <a:cs typeface="Arial" panose="020B0604020202020204" pitchFamily="34" charset="0"/>
            </a:endParaRPr>
          </a:p>
          <a:p>
            <a:pPr marL="208915" marR="197485" indent="-171450" algn="l">
              <a:spcBef>
                <a:spcPts val="95"/>
              </a:spcBef>
              <a:buClr>
                <a:srgbClr val="002778"/>
              </a:buClr>
              <a:buFont typeface="Arial" panose="020B0604020202020204" pitchFamily="34" charset="0"/>
              <a:buChar char="•"/>
              <a:tabLst>
                <a:tab pos="164465" algn="l"/>
              </a:tabLst>
            </a:pPr>
            <a:r>
              <a:rPr lang="en-US" sz="1000" b="0" i="0" u="none" strike="noStrike" dirty="0">
                <a:solidFill>
                  <a:schemeClr val="tx1"/>
                </a:solidFill>
                <a:effectLst/>
                <a:latin typeface="+mj-lt"/>
                <a:cs typeface="Arial" panose="020B0604020202020204" pitchFamily="34" charset="0"/>
              </a:rPr>
              <a:t>Incorporating Consumer Moral Hazard</a:t>
            </a:r>
          </a:p>
          <a:p>
            <a:pPr marL="208915" marR="197485" indent="-171450">
              <a:lnSpc>
                <a:spcPct val="100000"/>
              </a:lnSpc>
              <a:spcBef>
                <a:spcPts val="95"/>
              </a:spcBef>
              <a:buClr>
                <a:srgbClr val="002778"/>
              </a:buClr>
              <a:buFont typeface="Arial" panose="020B0604020202020204" pitchFamily="34" charset="0"/>
              <a:buChar char="•"/>
              <a:tabLst>
                <a:tab pos="164465" algn="l"/>
              </a:tabLst>
            </a:pPr>
            <a:endParaRPr lang="en-US" sz="1000" dirty="0">
              <a:solidFill>
                <a:schemeClr val="tx1"/>
              </a:solidFill>
              <a:latin typeface="+mj-lt"/>
              <a:cs typeface="Arial" panose="020B0604020202020204" pitchFamily="34" charset="0"/>
            </a:endParaRPr>
          </a:p>
          <a:p>
            <a:pPr marL="208915" marR="197485" indent="-171450" algn="l">
              <a:spcBef>
                <a:spcPts val="95"/>
              </a:spcBef>
              <a:buClr>
                <a:srgbClr val="002778"/>
              </a:buClr>
              <a:buFont typeface="Arial" panose="020B0604020202020204" pitchFamily="34" charset="0"/>
              <a:buChar char="•"/>
              <a:tabLst>
                <a:tab pos="164465" algn="l"/>
              </a:tabLst>
            </a:pPr>
            <a:r>
              <a:rPr lang="en-US" sz="1000" b="0" i="0" u="none" strike="noStrike" dirty="0">
                <a:solidFill>
                  <a:schemeClr val="tx1"/>
                </a:solidFill>
                <a:effectLst/>
                <a:latin typeface="+mj-lt"/>
                <a:cs typeface="Arial" panose="020B0604020202020204" pitchFamily="34" charset="0"/>
              </a:rPr>
              <a:t>Generalizability to Different Contexts(other insurance markets)</a:t>
            </a:r>
          </a:p>
          <a:p>
            <a:endParaRPr lang="en-US" sz="1000" dirty="0">
              <a:solidFill>
                <a:srgbClr val="374151"/>
              </a:solidFill>
              <a:latin typeface="Sohne"/>
              <a:cs typeface="Arial"/>
            </a:endParaRPr>
          </a:p>
          <a:p>
            <a:pPr marL="37465" marR="197485">
              <a:lnSpc>
                <a:spcPct val="100000"/>
              </a:lnSpc>
              <a:spcBef>
                <a:spcPts val="95"/>
              </a:spcBef>
              <a:buClr>
                <a:srgbClr val="002778"/>
              </a:buClr>
              <a:tabLst>
                <a:tab pos="164465" algn="l"/>
              </a:tabLst>
            </a:pPr>
            <a:endParaRPr sz="1000" dirty="0">
              <a:latin typeface="Arial"/>
              <a:cs typeface="Arial"/>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dirty="0">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1" name="object 21"/>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22" name="object 22"/>
          <p:cNvGrpSpPr/>
          <p:nvPr/>
        </p:nvGrpSpPr>
        <p:grpSpPr>
          <a:xfrm>
            <a:off x="3255225" y="141874"/>
            <a:ext cx="192405" cy="41275"/>
            <a:chOff x="3255225" y="141874"/>
            <a:chExt cx="192405" cy="41275"/>
          </a:xfrm>
        </p:grpSpPr>
        <p:sp>
          <p:nvSpPr>
            <p:cNvPr id="23" name="object 23"/>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4" name="object 24"/>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7" name="object 27"/>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8" name="object 28"/>
          <p:cNvGrpSpPr/>
          <p:nvPr/>
        </p:nvGrpSpPr>
        <p:grpSpPr>
          <a:xfrm>
            <a:off x="4197222" y="141874"/>
            <a:ext cx="142240" cy="41275"/>
            <a:chOff x="4197222" y="141874"/>
            <a:chExt cx="142240" cy="41275"/>
          </a:xfrm>
        </p:grpSpPr>
        <p:sp>
          <p:nvSpPr>
            <p:cNvPr id="29" name="object 29"/>
            <p:cNvSpPr/>
            <p:nvPr/>
          </p:nvSpPr>
          <p:spPr>
            <a:xfrm>
              <a:off x="4199762"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hlinkClick r:id="" action="ppaction://noaction"/>
              </a:rPr>
              <a:t>Conclusion</a:t>
            </a:r>
            <a:endParaRPr sz="500">
              <a:latin typeface="Arial"/>
              <a:cs typeface="Arial"/>
            </a:endParaRPr>
          </a:p>
        </p:txBody>
      </p:sp>
      <p:grpSp>
        <p:nvGrpSpPr>
          <p:cNvPr id="34" name="object 34"/>
          <p:cNvGrpSpPr/>
          <p:nvPr/>
        </p:nvGrpSpPr>
        <p:grpSpPr>
          <a:xfrm>
            <a:off x="0" y="205727"/>
            <a:ext cx="4608195" cy="170180"/>
            <a:chOff x="0" y="205727"/>
            <a:chExt cx="4608195" cy="170180"/>
          </a:xfrm>
        </p:grpSpPr>
        <p:sp>
          <p:nvSpPr>
            <p:cNvPr id="35" name="object 35"/>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36" name="object 36"/>
            <p:cNvPicPr/>
            <p:nvPr/>
          </p:nvPicPr>
          <p:blipFill>
            <a:blip r:embed="rId3" cstate="print"/>
            <a:stretch>
              <a:fillRect/>
            </a:stretch>
          </p:blipFill>
          <p:spPr>
            <a:xfrm>
              <a:off x="0" y="309118"/>
              <a:ext cx="4608004" cy="66167"/>
            </a:xfrm>
            <a:prstGeom prst="rect">
              <a:avLst/>
            </a:prstGeom>
          </p:spPr>
        </p:pic>
      </p:grpSp>
      <p:sp>
        <p:nvSpPr>
          <p:cNvPr id="37" name="object 37"/>
          <p:cNvSpPr txBox="1"/>
          <p:nvPr/>
        </p:nvSpPr>
        <p:spPr>
          <a:xfrm>
            <a:off x="0" y="375285"/>
            <a:ext cx="4608195" cy="211454"/>
          </a:xfrm>
          <a:prstGeom prst="rect">
            <a:avLst/>
          </a:prstGeom>
          <a:solidFill>
            <a:srgbClr val="002778"/>
          </a:solidFill>
        </p:spPr>
        <p:txBody>
          <a:bodyPr vert="horz" wrap="square" lIns="0" tIns="0" rIns="0" bIns="0" rtlCol="0">
            <a:spAutoFit/>
          </a:bodyPr>
          <a:lstStyle/>
          <a:p>
            <a:pPr marL="107950">
              <a:lnSpc>
                <a:spcPts val="1405"/>
              </a:lnSpc>
            </a:pPr>
            <a:r>
              <a:rPr sz="1400" dirty="0">
                <a:solidFill>
                  <a:srgbClr val="FFFFFF"/>
                </a:solidFill>
                <a:latin typeface="Arial"/>
                <a:cs typeface="Arial"/>
              </a:rPr>
              <a:t>What</a:t>
            </a:r>
            <a:r>
              <a:rPr sz="1400" spc="65" dirty="0">
                <a:solidFill>
                  <a:srgbClr val="FFFFFF"/>
                </a:solidFill>
                <a:latin typeface="Arial"/>
                <a:cs typeface="Arial"/>
              </a:rPr>
              <a:t> </a:t>
            </a:r>
            <a:r>
              <a:rPr sz="1400" dirty="0">
                <a:solidFill>
                  <a:srgbClr val="FFFFFF"/>
                </a:solidFill>
                <a:latin typeface="Arial"/>
                <a:cs typeface="Arial"/>
              </a:rPr>
              <a:t>are</a:t>
            </a:r>
            <a:r>
              <a:rPr sz="1400" spc="70" dirty="0">
                <a:solidFill>
                  <a:srgbClr val="FFFFFF"/>
                </a:solidFill>
                <a:latin typeface="Arial"/>
                <a:cs typeface="Arial"/>
              </a:rPr>
              <a:t> </a:t>
            </a:r>
            <a:r>
              <a:rPr sz="1400" dirty="0">
                <a:solidFill>
                  <a:srgbClr val="FFFFFF"/>
                </a:solidFill>
                <a:latin typeface="Arial"/>
                <a:cs typeface="Arial"/>
              </a:rPr>
              <a:t>the</a:t>
            </a:r>
            <a:r>
              <a:rPr sz="1400" spc="70" dirty="0">
                <a:solidFill>
                  <a:srgbClr val="FFFFFF"/>
                </a:solidFill>
                <a:latin typeface="Arial"/>
                <a:cs typeface="Arial"/>
              </a:rPr>
              <a:t> </a:t>
            </a:r>
            <a:r>
              <a:rPr sz="1400" dirty="0">
                <a:solidFill>
                  <a:srgbClr val="FFFFFF"/>
                </a:solidFill>
                <a:latin typeface="Arial"/>
                <a:cs typeface="Arial"/>
              </a:rPr>
              <a:t>policy</a:t>
            </a:r>
            <a:r>
              <a:rPr sz="1400" spc="65" dirty="0">
                <a:solidFill>
                  <a:srgbClr val="FFFFFF"/>
                </a:solidFill>
                <a:latin typeface="Arial"/>
                <a:cs typeface="Arial"/>
              </a:rPr>
              <a:t> </a:t>
            </a:r>
            <a:r>
              <a:rPr sz="1400" dirty="0">
                <a:solidFill>
                  <a:srgbClr val="FFFFFF"/>
                </a:solidFill>
                <a:latin typeface="Arial"/>
                <a:cs typeface="Arial"/>
              </a:rPr>
              <a:t>implications</a:t>
            </a:r>
            <a:r>
              <a:rPr sz="1400" spc="70" dirty="0">
                <a:solidFill>
                  <a:srgbClr val="FFFFFF"/>
                </a:solidFill>
                <a:latin typeface="Arial"/>
                <a:cs typeface="Arial"/>
              </a:rPr>
              <a:t> </a:t>
            </a:r>
            <a:r>
              <a:rPr sz="1400" dirty="0">
                <a:solidFill>
                  <a:srgbClr val="FFFFFF"/>
                </a:solidFill>
                <a:latin typeface="Arial"/>
                <a:cs typeface="Arial"/>
              </a:rPr>
              <a:t>of</a:t>
            </a:r>
            <a:r>
              <a:rPr sz="1400" spc="70" dirty="0">
                <a:solidFill>
                  <a:srgbClr val="FFFFFF"/>
                </a:solidFill>
                <a:latin typeface="Arial"/>
                <a:cs typeface="Arial"/>
              </a:rPr>
              <a:t> </a:t>
            </a:r>
            <a:r>
              <a:rPr sz="1400" dirty="0">
                <a:solidFill>
                  <a:srgbClr val="FFFFFF"/>
                </a:solidFill>
                <a:latin typeface="Arial"/>
                <a:cs typeface="Arial"/>
              </a:rPr>
              <a:t>the</a:t>
            </a:r>
            <a:r>
              <a:rPr sz="1400" spc="65" dirty="0">
                <a:solidFill>
                  <a:srgbClr val="FFFFFF"/>
                </a:solidFill>
                <a:latin typeface="Arial"/>
                <a:cs typeface="Arial"/>
              </a:rPr>
              <a:t> </a:t>
            </a:r>
            <a:r>
              <a:rPr sz="1400" spc="-10" dirty="0">
                <a:solidFill>
                  <a:srgbClr val="FFFFFF"/>
                </a:solidFill>
                <a:latin typeface="Arial"/>
                <a:cs typeface="Arial"/>
              </a:rPr>
              <a:t>results?</a:t>
            </a:r>
            <a:endParaRPr sz="1400">
              <a:latin typeface="Arial"/>
              <a:cs typeface="Arial"/>
            </a:endParaRPr>
          </a:p>
        </p:txBody>
      </p:sp>
      <p:pic>
        <p:nvPicPr>
          <p:cNvPr id="38" name="object 38"/>
          <p:cNvPicPr/>
          <p:nvPr/>
        </p:nvPicPr>
        <p:blipFill>
          <a:blip r:embed="rId4" cstate="print"/>
          <a:stretch>
            <a:fillRect/>
          </a:stretch>
        </p:blipFill>
        <p:spPr>
          <a:xfrm>
            <a:off x="0" y="586498"/>
            <a:ext cx="4608004" cy="33083"/>
          </a:xfrm>
          <a:prstGeom prst="rect">
            <a:avLst/>
          </a:prstGeom>
        </p:spPr>
      </p:pic>
      <p:sp>
        <p:nvSpPr>
          <p:cNvPr id="39" name="object 39"/>
          <p:cNvSpPr txBox="1"/>
          <p:nvPr/>
        </p:nvSpPr>
        <p:spPr>
          <a:xfrm>
            <a:off x="421221" y="703684"/>
            <a:ext cx="3659504" cy="2551339"/>
          </a:xfrm>
          <a:prstGeom prst="rect">
            <a:avLst/>
          </a:prstGeom>
        </p:spPr>
        <p:txBody>
          <a:bodyPr vert="horz" wrap="square" lIns="0" tIns="12065" rIns="0" bIns="0" rtlCol="0">
            <a:spAutoFit/>
          </a:bodyPr>
          <a:lstStyle/>
          <a:p>
            <a:pPr marL="208915" marR="275590" indent="-171450">
              <a:lnSpc>
                <a:spcPct val="100000"/>
              </a:lnSpc>
              <a:spcBef>
                <a:spcPts val="95"/>
              </a:spcBef>
              <a:buClr>
                <a:srgbClr val="002778"/>
              </a:buClr>
              <a:buFont typeface="Arial" panose="020B0604020202020204" pitchFamily="34" charset="0"/>
              <a:buChar char="•"/>
              <a:tabLst>
                <a:tab pos="164465" algn="l"/>
              </a:tabLst>
            </a:pPr>
            <a:r>
              <a:rPr lang="en-US" sz="800" b="0" i="0" u="none" strike="noStrike" dirty="0">
                <a:solidFill>
                  <a:srgbClr val="000000"/>
                </a:solidFill>
                <a:effectLst/>
                <a:latin typeface="Arial" panose="020B0604020202020204" pitchFamily="34" charset="0"/>
                <a:cs typeface="Arial" panose="020B0604020202020204" pitchFamily="34" charset="0"/>
              </a:rPr>
              <a:t>Policymakers should consider the implications of imperfect competition, such as market power or strategic behavior by insurers, when designing and implementing policy interventions.</a:t>
            </a:r>
            <a:endParaRPr lang="en-US" sz="800" b="1" i="0" u="none" strike="noStrike" dirty="0">
              <a:solidFill>
                <a:srgbClr val="000000"/>
              </a:solidFill>
              <a:effectLst/>
              <a:latin typeface="Arial" panose="020B0604020202020204" pitchFamily="34" charset="0"/>
              <a:cs typeface="Arial" panose="020B0604020202020204" pitchFamily="34" charset="0"/>
            </a:endParaRPr>
          </a:p>
          <a:p>
            <a:pPr marL="208915" marR="275590" indent="-171450">
              <a:lnSpc>
                <a:spcPct val="100000"/>
              </a:lnSpc>
              <a:spcBef>
                <a:spcPts val="95"/>
              </a:spcBef>
              <a:buClr>
                <a:srgbClr val="002778"/>
              </a:buClr>
              <a:buFont typeface="Arial" panose="020B0604020202020204" pitchFamily="34" charset="0"/>
              <a:buChar char="•"/>
              <a:tabLst>
                <a:tab pos="164465" algn="l"/>
              </a:tabLst>
            </a:pPr>
            <a:endParaRPr lang="en-US" sz="800" b="1" dirty="0">
              <a:solidFill>
                <a:srgbClr val="000000"/>
              </a:solidFill>
              <a:latin typeface="Arial" panose="020B0604020202020204" pitchFamily="34" charset="0"/>
              <a:cs typeface="Arial" panose="020B0604020202020204" pitchFamily="34" charset="0"/>
            </a:endParaRPr>
          </a:p>
          <a:p>
            <a:pPr marL="208915" marR="275590" indent="-171450">
              <a:lnSpc>
                <a:spcPct val="100000"/>
              </a:lnSpc>
              <a:spcBef>
                <a:spcPts val="95"/>
              </a:spcBef>
              <a:buClr>
                <a:srgbClr val="002778"/>
              </a:buClr>
              <a:buFont typeface="Arial" panose="020B0604020202020204" pitchFamily="34" charset="0"/>
              <a:buChar char="•"/>
              <a:tabLst>
                <a:tab pos="164465" algn="l"/>
              </a:tabLst>
            </a:pPr>
            <a:r>
              <a:rPr lang="en-US" sz="800" b="0" i="0" u="none" strike="noStrike" dirty="0">
                <a:solidFill>
                  <a:srgbClr val="000000"/>
                </a:solidFill>
                <a:effectLst/>
                <a:latin typeface="Arial" panose="020B0604020202020204" pitchFamily="34" charset="0"/>
                <a:cs typeface="Arial" panose="020B0604020202020204" pitchFamily="34" charset="0"/>
              </a:rPr>
              <a:t>friction-reducing policies, such as information provision, plan recommendations, or smart defaults, should be considered alongside effective risk-adjustment transfers. </a:t>
            </a:r>
          </a:p>
          <a:p>
            <a:pPr marL="208915" marR="275590" indent="-171450">
              <a:lnSpc>
                <a:spcPct val="100000"/>
              </a:lnSpc>
              <a:spcBef>
                <a:spcPts val="95"/>
              </a:spcBef>
              <a:buClr>
                <a:srgbClr val="002778"/>
              </a:buClr>
              <a:buFont typeface="Arial" panose="020B0604020202020204" pitchFamily="34" charset="0"/>
              <a:buChar char="•"/>
              <a:tabLst>
                <a:tab pos="164465" algn="l"/>
              </a:tabLst>
            </a:pPr>
            <a:endParaRPr lang="en-US" sz="800" dirty="0">
              <a:solidFill>
                <a:srgbClr val="000000"/>
              </a:solidFill>
              <a:latin typeface="Arial" panose="020B0604020202020204" pitchFamily="34" charset="0"/>
              <a:cs typeface="Arial" panose="020B0604020202020204" pitchFamily="34" charset="0"/>
            </a:endParaRPr>
          </a:p>
          <a:p>
            <a:pPr marL="208915" marR="275590" indent="-171450">
              <a:lnSpc>
                <a:spcPct val="100000"/>
              </a:lnSpc>
              <a:spcBef>
                <a:spcPts val="95"/>
              </a:spcBef>
              <a:buClr>
                <a:srgbClr val="002778"/>
              </a:buClr>
              <a:buFont typeface="Arial" panose="020B0604020202020204" pitchFamily="34" charset="0"/>
              <a:buChar char="•"/>
              <a:tabLst>
                <a:tab pos="164465" algn="l"/>
              </a:tabLst>
            </a:pPr>
            <a:r>
              <a:rPr lang="en-US" sz="800" b="0" i="0" u="none" strike="noStrike" dirty="0">
                <a:solidFill>
                  <a:srgbClr val="000000"/>
                </a:solidFill>
                <a:effectLst/>
                <a:latin typeface="Arial" panose="020B0604020202020204" pitchFamily="34" charset="0"/>
                <a:cs typeface="Arial" panose="020B0604020202020204" pitchFamily="34" charset="0"/>
              </a:rPr>
              <a:t>Policymakers should tailor policy interventions based on the distribution of consumer surplus, costs, and the impact of frictions on willingness to pay in the specific insurance market environment.</a:t>
            </a:r>
            <a:r>
              <a:rPr lang="en-US" sz="800" b="0" i="0" u="none" strike="noStrike" dirty="0">
                <a:solidFill>
                  <a:srgbClr val="374151"/>
                </a:solidFill>
                <a:effectLst/>
                <a:latin typeface="Söhne"/>
              </a:rPr>
              <a:t> </a:t>
            </a:r>
            <a:r>
              <a:rPr lang="en-US" sz="800" b="0" i="0" u="none" strike="noStrike" dirty="0">
                <a:solidFill>
                  <a:schemeClr val="tx1"/>
                </a:solidFill>
                <a:effectLst/>
                <a:latin typeface="Arial" panose="020B0604020202020204" pitchFamily="34" charset="0"/>
                <a:cs typeface="Arial" panose="020B0604020202020204" pitchFamily="34" charset="0"/>
              </a:rPr>
              <a:t>The effectiveness of policies to reduce information frictions should be approached with caution, especially in cases where insurer risk-adjustment policies are not highly effective. In such situations, policymakers may need to be more conservative in implementing friction-reduction policies, particularly if the mean and variance of costs are high relative to consumer surplus.</a:t>
            </a:r>
          </a:p>
          <a:p>
            <a:pPr marL="208915" marR="275590" indent="-171450">
              <a:lnSpc>
                <a:spcPct val="100000"/>
              </a:lnSpc>
              <a:spcBef>
                <a:spcPts val="95"/>
              </a:spcBef>
              <a:buClr>
                <a:srgbClr val="002778"/>
              </a:buClr>
              <a:buFont typeface="Arial" panose="020B0604020202020204" pitchFamily="34" charset="0"/>
              <a:buChar char="•"/>
              <a:tabLst>
                <a:tab pos="164465" algn="l"/>
              </a:tabLst>
            </a:pPr>
            <a:endParaRPr lang="en-US" sz="800" dirty="0">
              <a:solidFill>
                <a:srgbClr val="000000"/>
              </a:solidFill>
              <a:latin typeface="Arial" panose="020B0604020202020204" pitchFamily="34" charset="0"/>
              <a:cs typeface="Arial" panose="020B0604020202020204" pitchFamily="34" charset="0"/>
            </a:endParaRPr>
          </a:p>
          <a:p>
            <a:pPr marL="208915" marR="275590" indent="-171450">
              <a:lnSpc>
                <a:spcPct val="100000"/>
              </a:lnSpc>
              <a:spcBef>
                <a:spcPts val="95"/>
              </a:spcBef>
              <a:buClr>
                <a:srgbClr val="002778"/>
              </a:buClr>
              <a:buFont typeface="Arial" panose="020B0604020202020204" pitchFamily="34" charset="0"/>
              <a:buChar char="•"/>
              <a:tabLst>
                <a:tab pos="164465" algn="l"/>
              </a:tabLst>
            </a:pPr>
            <a:r>
              <a:rPr lang="en-US" sz="800" b="0" i="0" u="none" strike="noStrike" dirty="0">
                <a:solidFill>
                  <a:srgbClr val="000000"/>
                </a:solidFill>
                <a:effectLst/>
                <a:latin typeface="Arial" panose="020B0604020202020204" pitchFamily="34" charset="0"/>
                <a:cs typeface="Arial" panose="020B0604020202020204" pitchFamily="34" charset="0"/>
              </a:rPr>
              <a:t>coordination between demand-side interventions (friction-reducing policies) and supply-side policies (risk-adjustment transfers). </a:t>
            </a:r>
            <a:endParaRPr sz="800" b="1"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dirty="0">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1" name="object 21"/>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22" name="object 22"/>
          <p:cNvGrpSpPr/>
          <p:nvPr/>
        </p:nvGrpSpPr>
        <p:grpSpPr>
          <a:xfrm>
            <a:off x="3255225" y="141874"/>
            <a:ext cx="192405" cy="41275"/>
            <a:chOff x="3255225" y="141874"/>
            <a:chExt cx="192405" cy="41275"/>
          </a:xfrm>
        </p:grpSpPr>
        <p:sp>
          <p:nvSpPr>
            <p:cNvPr id="23" name="object 23"/>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4" name="object 24"/>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7" name="object 27"/>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8" name="object 28"/>
          <p:cNvGrpSpPr/>
          <p:nvPr/>
        </p:nvGrpSpPr>
        <p:grpSpPr>
          <a:xfrm>
            <a:off x="4197222" y="141874"/>
            <a:ext cx="142240" cy="41275"/>
            <a:chOff x="4197222" y="141874"/>
            <a:chExt cx="142240" cy="41275"/>
          </a:xfrm>
        </p:grpSpPr>
        <p:sp>
          <p:nvSpPr>
            <p:cNvPr id="29" name="object 29"/>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250156"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hlinkClick r:id="" action="ppaction://noaction"/>
              </a:rPr>
              <a:t>Conclusion</a:t>
            </a:r>
            <a:endParaRPr sz="500">
              <a:latin typeface="Arial"/>
              <a:cs typeface="Arial"/>
            </a:endParaRPr>
          </a:p>
        </p:txBody>
      </p:sp>
      <p:grpSp>
        <p:nvGrpSpPr>
          <p:cNvPr id="34" name="object 34"/>
          <p:cNvGrpSpPr/>
          <p:nvPr/>
        </p:nvGrpSpPr>
        <p:grpSpPr>
          <a:xfrm>
            <a:off x="0" y="205727"/>
            <a:ext cx="4608195" cy="170180"/>
            <a:chOff x="0" y="205727"/>
            <a:chExt cx="4608195" cy="170180"/>
          </a:xfrm>
        </p:grpSpPr>
        <p:sp>
          <p:nvSpPr>
            <p:cNvPr id="35" name="object 35"/>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36" name="object 36"/>
            <p:cNvPicPr/>
            <p:nvPr/>
          </p:nvPicPr>
          <p:blipFill>
            <a:blip r:embed="rId3" cstate="print"/>
            <a:stretch>
              <a:fillRect/>
            </a:stretch>
          </p:blipFill>
          <p:spPr>
            <a:xfrm>
              <a:off x="0" y="309118"/>
              <a:ext cx="4608004" cy="66167"/>
            </a:xfrm>
            <a:prstGeom prst="rect">
              <a:avLst/>
            </a:prstGeom>
          </p:spPr>
        </p:pic>
      </p:grpSp>
      <p:sp>
        <p:nvSpPr>
          <p:cNvPr id="37" name="object 37"/>
          <p:cNvSpPr txBox="1"/>
          <p:nvPr/>
        </p:nvSpPr>
        <p:spPr>
          <a:xfrm>
            <a:off x="0" y="375285"/>
            <a:ext cx="4608195" cy="211454"/>
          </a:xfrm>
          <a:prstGeom prst="rect">
            <a:avLst/>
          </a:prstGeom>
          <a:solidFill>
            <a:srgbClr val="002778"/>
          </a:solidFill>
        </p:spPr>
        <p:txBody>
          <a:bodyPr vert="horz" wrap="square" lIns="0" tIns="0" rIns="0" bIns="0" rtlCol="0">
            <a:spAutoFit/>
          </a:bodyPr>
          <a:lstStyle/>
          <a:p>
            <a:pPr marL="107950">
              <a:lnSpc>
                <a:spcPts val="1405"/>
              </a:lnSpc>
            </a:pPr>
            <a:r>
              <a:rPr sz="1400" dirty="0">
                <a:solidFill>
                  <a:srgbClr val="FFFFFF"/>
                </a:solidFill>
                <a:latin typeface="Arial"/>
                <a:cs typeface="Arial"/>
              </a:rPr>
              <a:t>Do</a:t>
            </a:r>
            <a:r>
              <a:rPr sz="1400" spc="50" dirty="0">
                <a:solidFill>
                  <a:srgbClr val="FFFFFF"/>
                </a:solidFill>
                <a:latin typeface="Arial"/>
                <a:cs typeface="Arial"/>
              </a:rPr>
              <a:t> </a:t>
            </a:r>
            <a:r>
              <a:rPr sz="1400" dirty="0">
                <a:solidFill>
                  <a:srgbClr val="FFFFFF"/>
                </a:solidFill>
                <a:latin typeface="Arial"/>
                <a:cs typeface="Arial"/>
              </a:rPr>
              <a:t>you</a:t>
            </a:r>
            <a:r>
              <a:rPr sz="1400" spc="50" dirty="0">
                <a:solidFill>
                  <a:srgbClr val="FFFFFF"/>
                </a:solidFill>
                <a:latin typeface="Arial"/>
                <a:cs typeface="Arial"/>
              </a:rPr>
              <a:t> </a:t>
            </a:r>
            <a:r>
              <a:rPr sz="1400" dirty="0">
                <a:solidFill>
                  <a:srgbClr val="FFFFFF"/>
                </a:solidFill>
                <a:latin typeface="Arial"/>
                <a:cs typeface="Arial"/>
              </a:rPr>
              <a:t>buy</a:t>
            </a:r>
            <a:r>
              <a:rPr sz="1400" spc="50" dirty="0">
                <a:solidFill>
                  <a:srgbClr val="FFFFFF"/>
                </a:solidFill>
                <a:latin typeface="Arial"/>
                <a:cs typeface="Arial"/>
              </a:rPr>
              <a:t> </a:t>
            </a:r>
            <a:r>
              <a:rPr sz="1400" dirty="0">
                <a:solidFill>
                  <a:srgbClr val="FFFFFF"/>
                </a:solidFill>
                <a:latin typeface="Arial"/>
                <a:cs typeface="Arial"/>
              </a:rPr>
              <a:t>the</a:t>
            </a:r>
            <a:r>
              <a:rPr sz="1400" spc="55" dirty="0">
                <a:solidFill>
                  <a:srgbClr val="FFFFFF"/>
                </a:solidFill>
                <a:latin typeface="Arial"/>
                <a:cs typeface="Arial"/>
              </a:rPr>
              <a:t> </a:t>
            </a:r>
            <a:r>
              <a:rPr sz="1400" dirty="0">
                <a:solidFill>
                  <a:srgbClr val="FFFFFF"/>
                </a:solidFill>
                <a:latin typeface="Arial"/>
                <a:cs typeface="Arial"/>
              </a:rPr>
              <a:t>main</a:t>
            </a:r>
            <a:r>
              <a:rPr sz="1400" spc="50" dirty="0">
                <a:solidFill>
                  <a:srgbClr val="FFFFFF"/>
                </a:solidFill>
                <a:latin typeface="Arial"/>
                <a:cs typeface="Arial"/>
              </a:rPr>
              <a:t> </a:t>
            </a:r>
            <a:r>
              <a:rPr sz="1400" dirty="0">
                <a:solidFill>
                  <a:srgbClr val="FFFFFF"/>
                </a:solidFill>
                <a:latin typeface="Arial"/>
                <a:cs typeface="Arial"/>
              </a:rPr>
              <a:t>conclusions</a:t>
            </a:r>
            <a:r>
              <a:rPr sz="1400" spc="50" dirty="0">
                <a:solidFill>
                  <a:srgbClr val="FFFFFF"/>
                </a:solidFill>
                <a:latin typeface="Arial"/>
                <a:cs typeface="Arial"/>
              </a:rPr>
              <a:t> </a:t>
            </a:r>
            <a:r>
              <a:rPr sz="1400" dirty="0">
                <a:solidFill>
                  <a:srgbClr val="FFFFFF"/>
                </a:solidFill>
                <a:latin typeface="Arial"/>
                <a:cs typeface="Arial"/>
              </a:rPr>
              <a:t>of</a:t>
            </a:r>
            <a:r>
              <a:rPr sz="1400" spc="55" dirty="0">
                <a:solidFill>
                  <a:srgbClr val="FFFFFF"/>
                </a:solidFill>
                <a:latin typeface="Arial"/>
                <a:cs typeface="Arial"/>
              </a:rPr>
              <a:t> </a:t>
            </a:r>
            <a:r>
              <a:rPr sz="1400" dirty="0">
                <a:solidFill>
                  <a:srgbClr val="FFFFFF"/>
                </a:solidFill>
                <a:latin typeface="Arial"/>
                <a:cs typeface="Arial"/>
              </a:rPr>
              <a:t>the</a:t>
            </a:r>
            <a:r>
              <a:rPr sz="1400" spc="50" dirty="0">
                <a:solidFill>
                  <a:srgbClr val="FFFFFF"/>
                </a:solidFill>
                <a:latin typeface="Arial"/>
                <a:cs typeface="Arial"/>
              </a:rPr>
              <a:t> </a:t>
            </a:r>
            <a:r>
              <a:rPr sz="1400" spc="-10" dirty="0">
                <a:solidFill>
                  <a:srgbClr val="FFFFFF"/>
                </a:solidFill>
                <a:latin typeface="Arial"/>
                <a:cs typeface="Arial"/>
              </a:rPr>
              <a:t>paper?</a:t>
            </a:r>
            <a:endParaRPr sz="1400">
              <a:latin typeface="Arial"/>
              <a:cs typeface="Arial"/>
            </a:endParaRPr>
          </a:p>
        </p:txBody>
      </p:sp>
      <p:pic>
        <p:nvPicPr>
          <p:cNvPr id="38" name="object 38"/>
          <p:cNvPicPr/>
          <p:nvPr/>
        </p:nvPicPr>
        <p:blipFill>
          <a:blip r:embed="rId4" cstate="print"/>
          <a:stretch>
            <a:fillRect/>
          </a:stretch>
        </p:blipFill>
        <p:spPr>
          <a:xfrm>
            <a:off x="0" y="586498"/>
            <a:ext cx="4608004" cy="33083"/>
          </a:xfrm>
          <a:prstGeom prst="rect">
            <a:avLst/>
          </a:prstGeom>
        </p:spPr>
      </p:pic>
      <p:sp>
        <p:nvSpPr>
          <p:cNvPr id="39" name="TextBox 38">
            <a:extLst>
              <a:ext uri="{FF2B5EF4-FFF2-40B4-BE49-F238E27FC236}">
                <a16:creationId xmlns:a16="http://schemas.microsoft.com/office/drawing/2014/main" id="{FFA28F4C-58EC-DAB3-6240-A77DCFDC8889}"/>
              </a:ext>
            </a:extLst>
          </p:cNvPr>
          <p:cNvSpPr txBox="1"/>
          <p:nvPr/>
        </p:nvSpPr>
        <p:spPr>
          <a:xfrm>
            <a:off x="247650" y="968375"/>
            <a:ext cx="4089107" cy="1692771"/>
          </a:xfrm>
          <a:prstGeom prst="rect">
            <a:avLst/>
          </a:prstGeom>
          <a:noFill/>
        </p:spPr>
        <p:txBody>
          <a:bodyPr wrap="square" rtlCol="0">
            <a:spAutoFit/>
          </a:bodyPr>
          <a:lstStyle/>
          <a:p>
            <a:pPr marL="171450" indent="-171450" algn="l">
              <a:buFont typeface="Arial" panose="020B0604020202020204" pitchFamily="34" charset="0"/>
              <a:buChar char="•"/>
            </a:pPr>
            <a:r>
              <a:rPr lang="en-US" sz="800" b="0" i="0" dirty="0">
                <a:solidFill>
                  <a:schemeClr val="tx1"/>
                </a:solidFill>
                <a:effectLst/>
                <a:latin typeface="Arial" panose="020B0604020202020204" pitchFamily="34" charset="0"/>
                <a:cs typeface="Arial" panose="020B0604020202020204" pitchFamily="34" charset="0"/>
              </a:rPr>
              <a:t>The conclusions suggest that friction-reducing policies alone may not lead to welfare improvements in insurance markets, and that risk-adjustment transfers should be implemented as a complementary supply-side policy to mitigate adverse selection.</a:t>
            </a:r>
          </a:p>
          <a:p>
            <a:pPr marL="171450" indent="-171450" algn="l">
              <a:buFont typeface="Arial" panose="020B0604020202020204" pitchFamily="34" charset="0"/>
              <a:buChar char="•"/>
            </a:pPr>
            <a:endParaRPr lang="en-US" sz="800" dirty="0">
              <a:solidFill>
                <a:schemeClr val="tx1"/>
              </a:solidFill>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endParaRPr lang="en-US" sz="800" dirty="0">
              <a:solidFill>
                <a:schemeClr val="tx1"/>
              </a:solidFill>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800" dirty="0">
                <a:solidFill>
                  <a:schemeClr val="tx1"/>
                </a:solidFill>
                <a:latin typeface="Arial" panose="020B0604020202020204" pitchFamily="34" charset="0"/>
                <a:cs typeface="Arial" panose="020B0604020202020204" pitchFamily="34" charset="0"/>
              </a:rPr>
              <a:t>since the market was perfect competition, </a:t>
            </a:r>
            <a:r>
              <a:rPr lang="en-US" sz="800" b="0" i="0" dirty="0">
                <a:solidFill>
                  <a:schemeClr val="tx1"/>
                </a:solidFill>
                <a:effectLst/>
                <a:latin typeface="Arial" panose="020B0604020202020204" pitchFamily="34" charset="0"/>
                <a:cs typeface="Arial" panose="020B0604020202020204" pitchFamily="34" charset="0"/>
              </a:rPr>
              <a:t>It is also important to note that the conclusions are specific to the context and assumptions of the paper and may not necessarily apply universally to all insurance markets or policy environments.</a:t>
            </a:r>
          </a:p>
          <a:p>
            <a:pPr marL="171450" indent="-171450">
              <a:buFont typeface="Arial" panose="020B0604020202020204" pitchFamily="34" charset="0"/>
              <a:buChar char="•"/>
            </a:pPr>
            <a:endParaRPr lang="en-US" sz="8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8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solidFill>
                  <a:schemeClr val="tx1"/>
                </a:solidFill>
                <a:latin typeface="Arial" panose="020B0604020202020204" pitchFamily="34" charset="0"/>
                <a:cs typeface="Arial" panose="020B0604020202020204" pitchFamily="34" charset="0"/>
              </a:rPr>
              <a:t>so it is logical that in each situation, consider different aspects and consequences of policy intervention</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6" name="object 6"/>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7" name="object 7"/>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8" name="object 8"/>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9" name="object 9"/>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0" name="object 10"/>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1" name="object 11"/>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2" name="object 12"/>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14" name="object 14"/>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5" name="object 15"/>
          <p:cNvGrpSpPr/>
          <p:nvPr/>
        </p:nvGrpSpPr>
        <p:grpSpPr>
          <a:xfrm>
            <a:off x="2010651" y="141874"/>
            <a:ext cx="243204" cy="41275"/>
            <a:chOff x="2010651" y="141874"/>
            <a:chExt cx="243204" cy="41275"/>
          </a:xfrm>
        </p:grpSpPr>
        <p:sp>
          <p:nvSpPr>
            <p:cNvPr id="16" name="object 16"/>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1" name="object 21"/>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22" name="object 22"/>
          <p:cNvGrpSpPr/>
          <p:nvPr/>
        </p:nvGrpSpPr>
        <p:grpSpPr>
          <a:xfrm>
            <a:off x="3255225" y="141874"/>
            <a:ext cx="192405" cy="41275"/>
            <a:chOff x="3255225" y="141874"/>
            <a:chExt cx="192405" cy="41275"/>
          </a:xfrm>
        </p:grpSpPr>
        <p:sp>
          <p:nvSpPr>
            <p:cNvPr id="23" name="object 23"/>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4" name="object 24"/>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7" name="object 27"/>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8" name="object 28"/>
          <p:cNvGrpSpPr/>
          <p:nvPr/>
        </p:nvGrpSpPr>
        <p:grpSpPr>
          <a:xfrm>
            <a:off x="4197222" y="141874"/>
            <a:ext cx="142240" cy="41275"/>
            <a:chOff x="4197222" y="141874"/>
            <a:chExt cx="142240" cy="41275"/>
          </a:xfrm>
        </p:grpSpPr>
        <p:sp>
          <p:nvSpPr>
            <p:cNvPr id="29" name="object 29"/>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4300562"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hlinkClick r:id="" action="ppaction://noaction"/>
              </a:rPr>
              <a:t>Conclusion</a:t>
            </a:r>
            <a:endParaRPr sz="500">
              <a:latin typeface="Arial"/>
              <a:cs typeface="Arial"/>
            </a:endParaRPr>
          </a:p>
        </p:txBody>
      </p:sp>
      <p:grpSp>
        <p:nvGrpSpPr>
          <p:cNvPr id="34" name="object 34"/>
          <p:cNvGrpSpPr/>
          <p:nvPr/>
        </p:nvGrpSpPr>
        <p:grpSpPr>
          <a:xfrm>
            <a:off x="0" y="205727"/>
            <a:ext cx="4608195" cy="170180"/>
            <a:chOff x="0" y="205727"/>
            <a:chExt cx="4608195" cy="170180"/>
          </a:xfrm>
        </p:grpSpPr>
        <p:sp>
          <p:nvSpPr>
            <p:cNvPr id="35" name="object 35"/>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36" name="object 36"/>
            <p:cNvPicPr/>
            <p:nvPr/>
          </p:nvPicPr>
          <p:blipFill>
            <a:blip r:embed="rId3" cstate="print"/>
            <a:stretch>
              <a:fillRect/>
            </a:stretch>
          </p:blipFill>
          <p:spPr>
            <a:xfrm>
              <a:off x="0" y="309118"/>
              <a:ext cx="4608004" cy="66167"/>
            </a:xfrm>
            <a:prstGeom prst="rect">
              <a:avLst/>
            </a:prstGeom>
          </p:spPr>
        </p:pic>
      </p:grpSp>
      <p:sp>
        <p:nvSpPr>
          <p:cNvPr id="37" name="object 37"/>
          <p:cNvSpPr txBox="1"/>
          <p:nvPr/>
        </p:nvSpPr>
        <p:spPr>
          <a:xfrm>
            <a:off x="0" y="375285"/>
            <a:ext cx="4608195" cy="211454"/>
          </a:xfrm>
          <a:prstGeom prst="rect">
            <a:avLst/>
          </a:prstGeom>
          <a:solidFill>
            <a:srgbClr val="002778"/>
          </a:solidFill>
        </p:spPr>
        <p:txBody>
          <a:bodyPr vert="horz" wrap="square" lIns="0" tIns="0" rIns="0" bIns="0" rtlCol="0">
            <a:spAutoFit/>
          </a:bodyPr>
          <a:lstStyle/>
          <a:p>
            <a:pPr marL="107950">
              <a:lnSpc>
                <a:spcPts val="1405"/>
              </a:lnSpc>
            </a:pPr>
            <a:r>
              <a:rPr sz="1400" spc="-10" dirty="0">
                <a:solidFill>
                  <a:srgbClr val="FFFFFF"/>
                </a:solidFill>
                <a:latin typeface="Arial"/>
                <a:cs typeface="Arial"/>
              </a:rPr>
              <a:t>Conclusion</a:t>
            </a:r>
            <a:endParaRPr sz="1400">
              <a:latin typeface="Arial"/>
              <a:cs typeface="Arial"/>
            </a:endParaRPr>
          </a:p>
        </p:txBody>
      </p:sp>
      <p:pic>
        <p:nvPicPr>
          <p:cNvPr id="38" name="object 38"/>
          <p:cNvPicPr/>
          <p:nvPr/>
        </p:nvPicPr>
        <p:blipFill>
          <a:blip r:embed="rId4" cstate="print"/>
          <a:stretch>
            <a:fillRect/>
          </a:stretch>
        </p:blipFill>
        <p:spPr>
          <a:xfrm>
            <a:off x="0" y="586498"/>
            <a:ext cx="4608004" cy="33083"/>
          </a:xfrm>
          <a:prstGeom prst="rect">
            <a:avLst/>
          </a:prstGeom>
        </p:spPr>
      </p:pic>
      <p:sp>
        <p:nvSpPr>
          <p:cNvPr id="39" name="object 39"/>
          <p:cNvSpPr txBox="1"/>
          <p:nvPr/>
        </p:nvSpPr>
        <p:spPr>
          <a:xfrm>
            <a:off x="275951" y="1031786"/>
            <a:ext cx="4078706" cy="1089401"/>
          </a:xfrm>
          <a:prstGeom prst="rect">
            <a:avLst/>
          </a:prstGeom>
        </p:spPr>
        <p:txBody>
          <a:bodyPr vert="horz" wrap="square" lIns="0" tIns="12065" rIns="0" bIns="0" rtlCol="0">
            <a:spAutoFit/>
          </a:bodyPr>
          <a:lstStyle/>
          <a:p>
            <a:pPr marL="12700">
              <a:lnSpc>
                <a:spcPct val="100000"/>
              </a:lnSpc>
              <a:spcBef>
                <a:spcPts val="95"/>
              </a:spcBef>
            </a:pPr>
            <a:r>
              <a:rPr lang="en-US" sz="1000" b="0" i="0" dirty="0">
                <a:solidFill>
                  <a:schemeClr val="tx1"/>
                </a:solidFill>
                <a:effectLst/>
                <a:latin typeface="Arial" panose="020B0604020202020204" pitchFamily="34" charset="0"/>
                <a:cs typeface="Arial" panose="020B0604020202020204" pitchFamily="34" charset="0"/>
              </a:rPr>
              <a:t>the paper appears to provide a comprehensive analysis of the impact of information frictions and adverse selection in health insurance markets, as well as the effectiveness of different policy interventions. It combines theoretical modeling with empirical analysis using real-world data. The paper also highlights the importance of considering both demand-side and supply-side policies in order to improve market outcomes and welfare. The paper provides insights for policymakers.</a:t>
            </a:r>
            <a:endParaRPr sz="1000"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205740"/>
            <a:chOff x="0" y="0"/>
            <a:chExt cx="4608195" cy="205740"/>
          </a:xfrm>
        </p:grpSpPr>
        <p:sp>
          <p:nvSpPr>
            <p:cNvPr id="3" name="object 3"/>
            <p:cNvSpPr/>
            <p:nvPr/>
          </p:nvSpPr>
          <p:spPr>
            <a:xfrm>
              <a:off x="0" y="0"/>
              <a:ext cx="4608195" cy="205740"/>
            </a:xfrm>
            <a:custGeom>
              <a:avLst/>
              <a:gdLst/>
              <a:ahLst/>
              <a:cxnLst/>
              <a:rect l="l" t="t" r="r" b="b"/>
              <a:pathLst>
                <a:path w="4608195" h="205740">
                  <a:moveTo>
                    <a:pt x="4608004" y="0"/>
                  </a:moveTo>
                  <a:lnTo>
                    <a:pt x="0" y="0"/>
                  </a:lnTo>
                  <a:lnTo>
                    <a:pt x="0" y="205727"/>
                  </a:lnTo>
                  <a:lnTo>
                    <a:pt x="4608004" y="205727"/>
                  </a:lnTo>
                  <a:lnTo>
                    <a:pt x="4608004" y="0"/>
                  </a:lnTo>
                  <a:close/>
                </a:path>
              </a:pathLst>
            </a:custGeom>
            <a:solidFill>
              <a:srgbClr val="00133B"/>
            </a:solidFill>
          </p:spPr>
          <p:txBody>
            <a:bodyPr wrap="square" lIns="0" tIns="0" rIns="0" bIns="0" rtlCol="0"/>
            <a:lstStyle/>
            <a:p>
              <a:endParaRPr/>
            </a:p>
          </p:txBody>
        </p:sp>
        <p:sp>
          <p:nvSpPr>
            <p:cNvPr id="4" name="object 4"/>
            <p:cNvSpPr/>
            <p:nvPr/>
          </p:nvSpPr>
          <p:spPr>
            <a:xfrm>
              <a:off x="120650"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710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449"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2214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718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hlinkClick r:id="rId2" action="ppaction://hlinksldjump"/>
              </a:rPr>
              <a:t>Introduction</a:t>
            </a:r>
            <a:endParaRPr sz="500">
              <a:latin typeface="Arial"/>
              <a:cs typeface="Arial"/>
            </a:endParaRPr>
          </a:p>
        </p:txBody>
      </p:sp>
      <p:grpSp>
        <p:nvGrpSpPr>
          <p:cNvPr id="11" name="object 11"/>
          <p:cNvGrpSpPr/>
          <p:nvPr/>
        </p:nvGrpSpPr>
        <p:grpSpPr>
          <a:xfrm>
            <a:off x="965403" y="141874"/>
            <a:ext cx="495300" cy="41275"/>
            <a:chOff x="965403" y="141874"/>
            <a:chExt cx="495300" cy="41275"/>
          </a:xfrm>
        </p:grpSpPr>
        <p:sp>
          <p:nvSpPr>
            <p:cNvPr id="12" name="object 12"/>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4" name="object 14"/>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5" name="object 15"/>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6" name="object 16"/>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object 21"/>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2" name="object 22"/>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dirty="0">
              <a:latin typeface="Arial"/>
              <a:cs typeface="Arial"/>
            </a:endParaRPr>
          </a:p>
        </p:txBody>
      </p:sp>
      <p:grpSp>
        <p:nvGrpSpPr>
          <p:cNvPr id="23" name="object 23"/>
          <p:cNvGrpSpPr/>
          <p:nvPr/>
        </p:nvGrpSpPr>
        <p:grpSpPr>
          <a:xfrm>
            <a:off x="2010651" y="141874"/>
            <a:ext cx="243204" cy="41275"/>
            <a:chOff x="2010651" y="141874"/>
            <a:chExt cx="243204" cy="41275"/>
          </a:xfrm>
        </p:grpSpPr>
        <p:sp>
          <p:nvSpPr>
            <p:cNvPr id="24" name="object 24"/>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8" name="object 28"/>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9" name="object 29"/>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30" name="object 30"/>
          <p:cNvGrpSpPr/>
          <p:nvPr/>
        </p:nvGrpSpPr>
        <p:grpSpPr>
          <a:xfrm>
            <a:off x="3255225" y="141874"/>
            <a:ext cx="192405" cy="41275"/>
            <a:chOff x="3255225" y="141874"/>
            <a:chExt cx="192405" cy="41275"/>
          </a:xfrm>
        </p:grpSpPr>
        <p:sp>
          <p:nvSpPr>
            <p:cNvPr id="31" name="object 31"/>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3" name="object 33"/>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4" name="object 34"/>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5" name="object 35"/>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36" name="object 36"/>
          <p:cNvGrpSpPr/>
          <p:nvPr/>
        </p:nvGrpSpPr>
        <p:grpSpPr>
          <a:xfrm>
            <a:off x="4197222" y="141874"/>
            <a:ext cx="142240" cy="41275"/>
            <a:chOff x="4197222" y="141874"/>
            <a:chExt cx="142240" cy="41275"/>
          </a:xfrm>
        </p:grpSpPr>
        <p:sp>
          <p:nvSpPr>
            <p:cNvPr id="37" name="object 37"/>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8" name="object 38"/>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9" name="object 39"/>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40" name="object 40"/>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41" name="object 41"/>
          <p:cNvGrpSpPr/>
          <p:nvPr/>
        </p:nvGrpSpPr>
        <p:grpSpPr>
          <a:xfrm>
            <a:off x="0" y="205727"/>
            <a:ext cx="4608195" cy="381000"/>
            <a:chOff x="0" y="205727"/>
            <a:chExt cx="4608195" cy="381000"/>
          </a:xfrm>
        </p:grpSpPr>
        <p:sp>
          <p:nvSpPr>
            <p:cNvPr id="42" name="object 42"/>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43" name="object 43"/>
            <p:cNvPicPr/>
            <p:nvPr/>
          </p:nvPicPr>
          <p:blipFill>
            <a:blip r:embed="rId3" cstate="print"/>
            <a:stretch>
              <a:fillRect/>
            </a:stretch>
          </p:blipFill>
          <p:spPr>
            <a:xfrm>
              <a:off x="0" y="309118"/>
              <a:ext cx="4608004" cy="66167"/>
            </a:xfrm>
            <a:prstGeom prst="rect">
              <a:avLst/>
            </a:prstGeom>
          </p:spPr>
        </p:pic>
        <p:sp>
          <p:nvSpPr>
            <p:cNvPr id="44" name="object 44"/>
            <p:cNvSpPr/>
            <p:nvPr/>
          </p:nvSpPr>
          <p:spPr>
            <a:xfrm>
              <a:off x="0" y="358749"/>
              <a:ext cx="4608195" cy="227965"/>
            </a:xfrm>
            <a:custGeom>
              <a:avLst/>
              <a:gdLst/>
              <a:ahLst/>
              <a:cxnLst/>
              <a:rect l="l" t="t" r="r" b="b"/>
              <a:pathLst>
                <a:path w="4608195" h="227965">
                  <a:moveTo>
                    <a:pt x="0" y="227749"/>
                  </a:moveTo>
                  <a:lnTo>
                    <a:pt x="4608004" y="227749"/>
                  </a:lnTo>
                  <a:lnTo>
                    <a:pt x="4608004" y="0"/>
                  </a:lnTo>
                  <a:lnTo>
                    <a:pt x="0" y="0"/>
                  </a:lnTo>
                  <a:lnTo>
                    <a:pt x="0" y="227749"/>
                  </a:lnTo>
                  <a:close/>
                </a:path>
              </a:pathLst>
            </a:custGeom>
            <a:solidFill>
              <a:srgbClr val="002778"/>
            </a:solidFill>
          </p:spPr>
          <p:txBody>
            <a:bodyPr wrap="square" lIns="0" tIns="0" rIns="0" bIns="0" rtlCol="0"/>
            <a:lstStyle/>
            <a:p>
              <a:endParaRPr/>
            </a:p>
          </p:txBody>
        </p:sp>
      </p:grpSp>
      <p:sp>
        <p:nvSpPr>
          <p:cNvPr id="45" name="object 45"/>
          <p:cNvSpPr txBox="1"/>
          <p:nvPr/>
        </p:nvSpPr>
        <p:spPr>
          <a:xfrm>
            <a:off x="95300" y="323276"/>
            <a:ext cx="1888489"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FFFFFF"/>
                </a:solidFill>
                <a:latin typeface="Arial"/>
                <a:cs typeface="Arial"/>
              </a:rPr>
              <a:t>Why</a:t>
            </a:r>
            <a:r>
              <a:rPr sz="1400" spc="45" dirty="0">
                <a:solidFill>
                  <a:srgbClr val="FFFFFF"/>
                </a:solidFill>
                <a:latin typeface="Arial"/>
                <a:cs typeface="Arial"/>
              </a:rPr>
              <a:t> </a:t>
            </a:r>
            <a:r>
              <a:rPr sz="1400" dirty="0">
                <a:solidFill>
                  <a:srgbClr val="FFFFFF"/>
                </a:solidFill>
                <a:latin typeface="Arial"/>
                <a:cs typeface="Arial"/>
              </a:rPr>
              <a:t>is</a:t>
            </a:r>
            <a:r>
              <a:rPr sz="1400" spc="45" dirty="0">
                <a:solidFill>
                  <a:srgbClr val="FFFFFF"/>
                </a:solidFill>
                <a:latin typeface="Arial"/>
                <a:cs typeface="Arial"/>
              </a:rPr>
              <a:t> </a:t>
            </a:r>
            <a:r>
              <a:rPr sz="1400" dirty="0">
                <a:solidFill>
                  <a:srgbClr val="FFFFFF"/>
                </a:solidFill>
                <a:latin typeface="Arial"/>
                <a:cs typeface="Arial"/>
              </a:rPr>
              <a:t>it</a:t>
            </a:r>
            <a:r>
              <a:rPr sz="1400" spc="45" dirty="0">
                <a:solidFill>
                  <a:srgbClr val="FFFFFF"/>
                </a:solidFill>
                <a:latin typeface="Arial"/>
                <a:cs typeface="Arial"/>
              </a:rPr>
              <a:t> </a:t>
            </a:r>
            <a:r>
              <a:rPr sz="1400" dirty="0">
                <a:solidFill>
                  <a:srgbClr val="FFFFFF"/>
                </a:solidFill>
                <a:latin typeface="Arial"/>
                <a:cs typeface="Arial"/>
              </a:rPr>
              <a:t>worth</a:t>
            </a:r>
            <a:r>
              <a:rPr sz="1400" spc="50" dirty="0">
                <a:solidFill>
                  <a:srgbClr val="FFFFFF"/>
                </a:solidFill>
                <a:latin typeface="Arial"/>
                <a:cs typeface="Arial"/>
              </a:rPr>
              <a:t> </a:t>
            </a:r>
            <a:r>
              <a:rPr sz="1400" spc="-10" dirty="0">
                <a:solidFill>
                  <a:srgbClr val="FFFFFF"/>
                </a:solidFill>
                <a:latin typeface="Arial"/>
                <a:cs typeface="Arial"/>
              </a:rPr>
              <a:t>asking?</a:t>
            </a:r>
            <a:endParaRPr sz="1400">
              <a:latin typeface="Arial"/>
              <a:cs typeface="Arial"/>
            </a:endParaRPr>
          </a:p>
        </p:txBody>
      </p:sp>
      <p:pic>
        <p:nvPicPr>
          <p:cNvPr id="46" name="object 46"/>
          <p:cNvPicPr/>
          <p:nvPr/>
        </p:nvPicPr>
        <p:blipFill>
          <a:blip r:embed="rId4" cstate="print"/>
          <a:stretch>
            <a:fillRect/>
          </a:stretch>
        </p:blipFill>
        <p:spPr>
          <a:xfrm>
            <a:off x="0" y="586498"/>
            <a:ext cx="4608004" cy="33083"/>
          </a:xfrm>
          <a:prstGeom prst="rect">
            <a:avLst/>
          </a:prstGeom>
        </p:spPr>
      </p:pic>
      <p:sp>
        <p:nvSpPr>
          <p:cNvPr id="47" name="TextBox 46">
            <a:extLst>
              <a:ext uri="{FF2B5EF4-FFF2-40B4-BE49-F238E27FC236}">
                <a16:creationId xmlns:a16="http://schemas.microsoft.com/office/drawing/2014/main" id="{237F519B-B33A-CCAF-24B2-81991EE0A94B}"/>
              </a:ext>
            </a:extLst>
          </p:cNvPr>
          <p:cNvSpPr txBox="1"/>
          <p:nvPr/>
        </p:nvSpPr>
        <p:spPr>
          <a:xfrm>
            <a:off x="476250" y="892175"/>
            <a:ext cx="3723512" cy="2985433"/>
          </a:xfrm>
          <a:prstGeom prst="rect">
            <a:avLst/>
          </a:prstGeom>
          <a:noFill/>
        </p:spPr>
        <p:txBody>
          <a:bodyPr wrap="square" rtlCol="0">
            <a:spAutoFit/>
          </a:bodyPr>
          <a:lstStyle/>
          <a:p>
            <a:r>
              <a:rPr lang="en-US" sz="1000" b="0" i="0" u="none" strike="noStrike" dirty="0">
                <a:solidFill>
                  <a:srgbClr val="374151"/>
                </a:solidFill>
                <a:effectLst/>
                <a:latin typeface="Söhne"/>
              </a:rPr>
              <a:t>Insurance markets are critical components of healthcare and financial systems.</a:t>
            </a:r>
            <a:endParaRPr lang="en-US" sz="1000" b="0" i="0" u="none" strike="noStrike" dirty="0">
              <a:solidFill>
                <a:srgbClr val="374151"/>
              </a:solidFill>
              <a:effectLst/>
              <a:latin typeface="Arial" panose="020B0604020202020204" pitchFamily="34" charset="0"/>
              <a:cs typeface="Arial" panose="020B0604020202020204" pitchFamily="34" charset="0"/>
            </a:endParaRPr>
          </a:p>
          <a:p>
            <a:endParaRPr lang="en-US" sz="1000" dirty="0">
              <a:solidFill>
                <a:srgbClr val="374151"/>
              </a:solidFill>
              <a:latin typeface="Arial" panose="020B0604020202020204" pitchFamily="34" charset="0"/>
              <a:cs typeface="Arial" panose="020B0604020202020204" pitchFamily="34" charset="0"/>
            </a:endParaRPr>
          </a:p>
          <a:p>
            <a:r>
              <a:rPr lang="en-US" sz="1000" b="0" i="0" u="none" strike="noStrike" dirty="0">
                <a:solidFill>
                  <a:srgbClr val="374151"/>
                </a:solidFill>
                <a:effectLst/>
                <a:latin typeface="Söhne"/>
              </a:rPr>
              <a:t>policymakers can enhance market efficiency and consumer outcomes.</a:t>
            </a:r>
            <a:endParaRPr lang="en-US" sz="1000" b="0" i="0" u="none" strike="noStrike" dirty="0">
              <a:solidFill>
                <a:srgbClr val="374151"/>
              </a:solidFill>
              <a:effectLst/>
              <a:latin typeface="Arial" panose="020B0604020202020204" pitchFamily="34" charset="0"/>
              <a:cs typeface="Arial" panose="020B0604020202020204" pitchFamily="34" charset="0"/>
            </a:endParaRPr>
          </a:p>
          <a:p>
            <a:endParaRPr lang="en-US" sz="1000" dirty="0">
              <a:solidFill>
                <a:srgbClr val="374151"/>
              </a:solidFill>
              <a:latin typeface="Arial" panose="020B0604020202020204" pitchFamily="34" charset="0"/>
              <a:cs typeface="Arial" panose="020B0604020202020204" pitchFamily="34" charset="0"/>
            </a:endParaRPr>
          </a:p>
          <a:p>
            <a:r>
              <a:rPr lang="en-US" sz="1000" b="0" i="0" u="none" strike="noStrike" dirty="0">
                <a:solidFill>
                  <a:srgbClr val="374151"/>
                </a:solidFill>
                <a:effectLst/>
                <a:latin typeface="Söhne"/>
              </a:rPr>
              <a:t>protect consumers from suboptimal choices and </a:t>
            </a:r>
            <a:r>
              <a:rPr lang="en-US" sz="800" b="0" i="0" u="none" strike="noStrike" dirty="0">
                <a:solidFill>
                  <a:srgbClr val="000000"/>
                </a:solidFill>
                <a:effectLst/>
                <a:latin typeface="Poppins" panose="020B0604020202020204" pitchFamily="34" charset="0"/>
              </a:rPr>
              <a:t>affect consumer welfare</a:t>
            </a:r>
            <a:endParaRPr lang="en-US" sz="800" b="0" i="0" u="none" strike="noStrike" dirty="0">
              <a:solidFill>
                <a:srgbClr val="374151"/>
              </a:solidFill>
              <a:effectLst/>
              <a:latin typeface="Arial" panose="020B0604020202020204" pitchFamily="34" charset="0"/>
              <a:cs typeface="Arial" panose="020B0604020202020204" pitchFamily="34" charset="0"/>
            </a:endParaRPr>
          </a:p>
          <a:p>
            <a:endParaRPr lang="en-US" sz="1000" dirty="0">
              <a:solidFill>
                <a:srgbClr val="374151"/>
              </a:solidFill>
              <a:latin typeface="Arial" panose="020B0604020202020204" pitchFamily="34" charset="0"/>
              <a:cs typeface="Arial" panose="020B0604020202020204" pitchFamily="34" charset="0"/>
            </a:endParaRPr>
          </a:p>
          <a:p>
            <a:r>
              <a:rPr lang="en-US" sz="1000" b="0" i="0" u="none" strike="noStrike" dirty="0">
                <a:solidFill>
                  <a:srgbClr val="374151"/>
                </a:solidFill>
                <a:effectLst/>
                <a:latin typeface="Söhne"/>
              </a:rPr>
              <a:t>policy prescriptions may differ depending on specific market conditions.</a:t>
            </a:r>
          </a:p>
          <a:p>
            <a:endParaRPr lang="en-US" sz="1000" dirty="0">
              <a:solidFill>
                <a:srgbClr val="374151"/>
              </a:solidFill>
              <a:latin typeface="Söhne"/>
              <a:cs typeface="Arial" panose="020B0604020202020204" pitchFamily="34" charset="0"/>
            </a:endParaRPr>
          </a:p>
          <a:p>
            <a:r>
              <a:rPr lang="en-US" sz="800" dirty="0">
                <a:latin typeface="Arial"/>
                <a:cs typeface="Arial"/>
              </a:rPr>
              <a:t>Governments</a:t>
            </a:r>
            <a:r>
              <a:rPr lang="en-US" sz="800" spc="-25" dirty="0">
                <a:latin typeface="Arial"/>
                <a:cs typeface="Arial"/>
              </a:rPr>
              <a:t> </a:t>
            </a:r>
            <a:r>
              <a:rPr lang="en-US" sz="800" dirty="0">
                <a:latin typeface="Arial"/>
                <a:cs typeface="Arial"/>
              </a:rPr>
              <a:t>are</a:t>
            </a:r>
            <a:r>
              <a:rPr lang="en-US" sz="800" spc="-25" dirty="0">
                <a:latin typeface="Arial"/>
                <a:cs typeface="Arial"/>
              </a:rPr>
              <a:t> </a:t>
            </a:r>
            <a:r>
              <a:rPr lang="en-US" sz="800" dirty="0">
                <a:latin typeface="Arial"/>
                <a:cs typeface="Arial"/>
              </a:rPr>
              <a:t>heavily</a:t>
            </a:r>
            <a:r>
              <a:rPr lang="en-US" sz="800" spc="-20" dirty="0">
                <a:latin typeface="Arial"/>
                <a:cs typeface="Arial"/>
              </a:rPr>
              <a:t> </a:t>
            </a:r>
            <a:r>
              <a:rPr lang="en-US" sz="800" spc="-10" dirty="0">
                <a:latin typeface="Arial"/>
                <a:cs typeface="Arial"/>
              </a:rPr>
              <a:t>involved</a:t>
            </a:r>
            <a:r>
              <a:rPr lang="en-US" sz="800" spc="-25" dirty="0">
                <a:latin typeface="Arial"/>
                <a:cs typeface="Arial"/>
              </a:rPr>
              <a:t> </a:t>
            </a:r>
            <a:r>
              <a:rPr lang="en-US" sz="800" dirty="0">
                <a:latin typeface="Arial"/>
                <a:cs typeface="Arial"/>
              </a:rPr>
              <a:t>in</a:t>
            </a:r>
            <a:r>
              <a:rPr lang="en-US" sz="800" spc="-20" dirty="0">
                <a:latin typeface="Arial"/>
                <a:cs typeface="Arial"/>
              </a:rPr>
              <a:t> </a:t>
            </a:r>
            <a:r>
              <a:rPr lang="en-US" sz="800" dirty="0">
                <a:latin typeface="Arial"/>
                <a:cs typeface="Arial"/>
              </a:rPr>
              <a:t>insurance</a:t>
            </a:r>
            <a:r>
              <a:rPr lang="en-US" sz="800" spc="-25" dirty="0">
                <a:latin typeface="Arial"/>
                <a:cs typeface="Arial"/>
              </a:rPr>
              <a:t> </a:t>
            </a:r>
            <a:r>
              <a:rPr lang="en-US" sz="800" spc="-10" dirty="0">
                <a:latin typeface="Arial"/>
                <a:cs typeface="Arial"/>
              </a:rPr>
              <a:t>markets and </a:t>
            </a:r>
            <a:r>
              <a:rPr lang="en-US" sz="800" dirty="0">
                <a:latin typeface="Arial"/>
                <a:cs typeface="Arial"/>
              </a:rPr>
              <a:t>fund</a:t>
            </a:r>
            <a:r>
              <a:rPr lang="en-US" sz="800" spc="-25" dirty="0">
                <a:latin typeface="Arial"/>
                <a:cs typeface="Arial"/>
              </a:rPr>
              <a:t> </a:t>
            </a:r>
            <a:r>
              <a:rPr lang="en-US" sz="800" dirty="0">
                <a:latin typeface="Arial"/>
                <a:cs typeface="Arial"/>
              </a:rPr>
              <a:t>social</a:t>
            </a:r>
            <a:r>
              <a:rPr lang="en-US" sz="800" spc="-25" dirty="0">
                <a:latin typeface="Arial"/>
                <a:cs typeface="Arial"/>
              </a:rPr>
              <a:t> </a:t>
            </a:r>
            <a:r>
              <a:rPr lang="en-US" sz="800" dirty="0">
                <a:latin typeface="Arial"/>
                <a:cs typeface="Arial"/>
              </a:rPr>
              <a:t>insurance</a:t>
            </a:r>
            <a:r>
              <a:rPr lang="en-US" sz="800" spc="-25" dirty="0">
                <a:latin typeface="Arial"/>
                <a:cs typeface="Arial"/>
              </a:rPr>
              <a:t> </a:t>
            </a:r>
            <a:r>
              <a:rPr lang="en-US" sz="800" dirty="0">
                <a:latin typeface="Arial"/>
                <a:cs typeface="Arial"/>
              </a:rPr>
              <a:t>programs</a:t>
            </a:r>
            <a:r>
              <a:rPr lang="en-US" sz="800" spc="-30" dirty="0">
                <a:latin typeface="Arial"/>
                <a:cs typeface="Arial"/>
              </a:rPr>
              <a:t> </a:t>
            </a:r>
            <a:r>
              <a:rPr lang="en-US" sz="800" dirty="0">
                <a:latin typeface="Arial"/>
                <a:cs typeface="Arial"/>
              </a:rPr>
              <a:t>directly</a:t>
            </a:r>
            <a:r>
              <a:rPr lang="en-US" sz="800" spc="-25" dirty="0">
                <a:latin typeface="Arial"/>
                <a:cs typeface="Arial"/>
              </a:rPr>
              <a:t> </a:t>
            </a:r>
            <a:r>
              <a:rPr lang="en-US" sz="800" dirty="0">
                <a:latin typeface="Arial"/>
                <a:cs typeface="Arial"/>
              </a:rPr>
              <a:t>in</a:t>
            </a:r>
            <a:r>
              <a:rPr lang="en-US" sz="800" spc="-25" dirty="0">
                <a:latin typeface="Arial"/>
                <a:cs typeface="Arial"/>
              </a:rPr>
              <a:t> </a:t>
            </a:r>
            <a:r>
              <a:rPr lang="en-US" sz="800" dirty="0">
                <a:latin typeface="Arial"/>
                <a:cs typeface="Arial"/>
              </a:rPr>
              <a:t>the</a:t>
            </a:r>
            <a:r>
              <a:rPr lang="en-US" sz="800" spc="-25" dirty="0">
                <a:latin typeface="Arial"/>
                <a:cs typeface="Arial"/>
              </a:rPr>
              <a:t> </a:t>
            </a:r>
            <a:r>
              <a:rPr lang="en-US" sz="800" spc="-20" dirty="0">
                <a:latin typeface="Arial"/>
                <a:cs typeface="Arial"/>
              </a:rPr>
              <a:t>U.S. </a:t>
            </a:r>
            <a:r>
              <a:rPr lang="en-US" sz="800" dirty="0">
                <a:latin typeface="Arial"/>
                <a:cs typeface="Arial"/>
              </a:rPr>
              <a:t>and</a:t>
            </a:r>
            <a:r>
              <a:rPr lang="en-US" sz="800" spc="-15" dirty="0">
                <a:latin typeface="Arial"/>
                <a:cs typeface="Arial"/>
              </a:rPr>
              <a:t> </a:t>
            </a:r>
            <a:r>
              <a:rPr lang="en-US" sz="800" dirty="0">
                <a:latin typeface="Arial"/>
                <a:cs typeface="Arial"/>
              </a:rPr>
              <a:t>many</a:t>
            </a:r>
            <a:r>
              <a:rPr lang="en-US" sz="800" spc="-10" dirty="0">
                <a:latin typeface="Arial"/>
                <a:cs typeface="Arial"/>
              </a:rPr>
              <a:t> </a:t>
            </a:r>
            <a:r>
              <a:rPr lang="en-US" sz="800" dirty="0">
                <a:latin typeface="Arial"/>
                <a:cs typeface="Arial"/>
              </a:rPr>
              <a:t>other</a:t>
            </a:r>
            <a:r>
              <a:rPr lang="en-US" sz="800" spc="-10" dirty="0">
                <a:latin typeface="Arial"/>
                <a:cs typeface="Arial"/>
              </a:rPr>
              <a:t> countries</a:t>
            </a:r>
            <a:endParaRPr lang="en-US" sz="800" dirty="0">
              <a:latin typeface="Arial"/>
              <a:cs typeface="Arial"/>
            </a:endParaRPr>
          </a:p>
          <a:p>
            <a:endParaRPr lang="en-US" sz="800" spc="-10" dirty="0">
              <a:latin typeface="Arial"/>
              <a:cs typeface="Arial"/>
            </a:endParaRPr>
          </a:p>
          <a:p>
            <a:endParaRPr lang="en-US" sz="800" spc="-10" dirty="0">
              <a:latin typeface="Arial"/>
              <a:cs typeface="Arial"/>
            </a:endParaRPr>
          </a:p>
          <a:p>
            <a:endParaRPr lang="en-US" sz="800" dirty="0">
              <a:latin typeface="Arial"/>
              <a:cs typeface="Arial"/>
            </a:endParaRPr>
          </a:p>
          <a:p>
            <a:endParaRPr lang="en-US" sz="1000" b="0" i="0" u="none" strike="noStrike" dirty="0">
              <a:solidFill>
                <a:srgbClr val="374151"/>
              </a:solidFill>
              <a:effectLst/>
              <a:latin typeface="Arial" panose="020B0604020202020204" pitchFamily="34" charset="0"/>
              <a:cs typeface="Arial" panose="020B0604020202020204" pitchFamily="34" charset="0"/>
            </a:endParaRPr>
          </a:p>
          <a:p>
            <a:endParaRPr lang="en-US" sz="1000" dirty="0">
              <a:solidFill>
                <a:srgbClr val="374151"/>
              </a:solidFill>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205740"/>
            <a:chOff x="0" y="0"/>
            <a:chExt cx="4608195" cy="205740"/>
          </a:xfrm>
        </p:grpSpPr>
        <p:sp>
          <p:nvSpPr>
            <p:cNvPr id="3" name="object 3"/>
            <p:cNvSpPr/>
            <p:nvPr/>
          </p:nvSpPr>
          <p:spPr>
            <a:xfrm>
              <a:off x="0" y="0"/>
              <a:ext cx="4608195" cy="205740"/>
            </a:xfrm>
            <a:custGeom>
              <a:avLst/>
              <a:gdLst/>
              <a:ahLst/>
              <a:cxnLst/>
              <a:rect l="l" t="t" r="r" b="b"/>
              <a:pathLst>
                <a:path w="4608195" h="205740">
                  <a:moveTo>
                    <a:pt x="4608004" y="0"/>
                  </a:moveTo>
                  <a:lnTo>
                    <a:pt x="0" y="0"/>
                  </a:lnTo>
                  <a:lnTo>
                    <a:pt x="0" y="205727"/>
                  </a:lnTo>
                  <a:lnTo>
                    <a:pt x="4608004" y="205727"/>
                  </a:lnTo>
                  <a:lnTo>
                    <a:pt x="4608004" y="0"/>
                  </a:lnTo>
                  <a:close/>
                </a:path>
              </a:pathLst>
            </a:custGeom>
            <a:solidFill>
              <a:srgbClr val="00133B"/>
            </a:solidFill>
          </p:spPr>
          <p:txBody>
            <a:bodyPr wrap="square" lIns="0" tIns="0" rIns="0" bIns="0" rtlCol="0"/>
            <a:lstStyle/>
            <a:p>
              <a:endParaRPr/>
            </a:p>
          </p:txBody>
        </p:sp>
        <p:sp>
          <p:nvSpPr>
            <p:cNvPr id="4" name="object 4"/>
            <p:cNvSpPr/>
            <p:nvPr/>
          </p:nvSpPr>
          <p:spPr>
            <a:xfrm>
              <a:off x="120650"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710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4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71856"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718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hlinkClick r:id="rId2" action="ppaction://hlinksldjump"/>
              </a:rPr>
              <a:t>Introduction</a:t>
            </a:r>
            <a:endParaRPr sz="500">
              <a:latin typeface="Arial"/>
              <a:cs typeface="Arial"/>
            </a:endParaRPr>
          </a:p>
        </p:txBody>
      </p:sp>
      <p:grpSp>
        <p:nvGrpSpPr>
          <p:cNvPr id="11" name="object 11"/>
          <p:cNvGrpSpPr/>
          <p:nvPr/>
        </p:nvGrpSpPr>
        <p:grpSpPr>
          <a:xfrm>
            <a:off x="965403" y="141874"/>
            <a:ext cx="495300" cy="41275"/>
            <a:chOff x="965403" y="141874"/>
            <a:chExt cx="495300" cy="41275"/>
          </a:xfrm>
        </p:grpSpPr>
        <p:sp>
          <p:nvSpPr>
            <p:cNvPr id="12" name="object 12"/>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4" name="object 14"/>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5" name="object 15"/>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6" name="object 16"/>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object 21"/>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2" name="object 22"/>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dirty="0">
              <a:latin typeface="Arial"/>
              <a:cs typeface="Arial"/>
            </a:endParaRPr>
          </a:p>
        </p:txBody>
      </p:sp>
      <p:grpSp>
        <p:nvGrpSpPr>
          <p:cNvPr id="23" name="object 23"/>
          <p:cNvGrpSpPr/>
          <p:nvPr/>
        </p:nvGrpSpPr>
        <p:grpSpPr>
          <a:xfrm>
            <a:off x="2010651" y="141874"/>
            <a:ext cx="243204" cy="41275"/>
            <a:chOff x="2010651" y="141874"/>
            <a:chExt cx="243204" cy="41275"/>
          </a:xfrm>
        </p:grpSpPr>
        <p:sp>
          <p:nvSpPr>
            <p:cNvPr id="24" name="object 24"/>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8" name="object 28"/>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9" name="object 29"/>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30" name="object 30"/>
          <p:cNvGrpSpPr/>
          <p:nvPr/>
        </p:nvGrpSpPr>
        <p:grpSpPr>
          <a:xfrm>
            <a:off x="3255225" y="141874"/>
            <a:ext cx="192405" cy="41275"/>
            <a:chOff x="3255225" y="141874"/>
            <a:chExt cx="192405" cy="41275"/>
          </a:xfrm>
        </p:grpSpPr>
        <p:sp>
          <p:nvSpPr>
            <p:cNvPr id="31" name="object 31"/>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3" name="object 33"/>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4" name="object 34"/>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5" name="object 35"/>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36" name="object 36"/>
          <p:cNvGrpSpPr/>
          <p:nvPr/>
        </p:nvGrpSpPr>
        <p:grpSpPr>
          <a:xfrm>
            <a:off x="4197222" y="141874"/>
            <a:ext cx="142240" cy="41275"/>
            <a:chOff x="4197222" y="141874"/>
            <a:chExt cx="142240" cy="41275"/>
          </a:xfrm>
        </p:grpSpPr>
        <p:sp>
          <p:nvSpPr>
            <p:cNvPr id="37" name="object 37"/>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8" name="object 38"/>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9" name="object 39"/>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40" name="object 40"/>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41" name="object 41"/>
          <p:cNvGrpSpPr/>
          <p:nvPr/>
        </p:nvGrpSpPr>
        <p:grpSpPr>
          <a:xfrm>
            <a:off x="0" y="205727"/>
            <a:ext cx="4608195" cy="170180"/>
            <a:chOff x="0" y="205727"/>
            <a:chExt cx="4608195" cy="170180"/>
          </a:xfrm>
        </p:grpSpPr>
        <p:sp>
          <p:nvSpPr>
            <p:cNvPr id="42" name="object 42"/>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43" name="object 43"/>
            <p:cNvPicPr/>
            <p:nvPr/>
          </p:nvPicPr>
          <p:blipFill>
            <a:blip r:embed="rId3" cstate="print"/>
            <a:stretch>
              <a:fillRect/>
            </a:stretch>
          </p:blipFill>
          <p:spPr>
            <a:xfrm>
              <a:off x="0" y="309118"/>
              <a:ext cx="4608004" cy="66167"/>
            </a:xfrm>
            <a:prstGeom prst="rect">
              <a:avLst/>
            </a:prstGeom>
          </p:spPr>
        </p:pic>
      </p:grpSp>
      <p:sp>
        <p:nvSpPr>
          <p:cNvPr id="44" name="object 44"/>
          <p:cNvSpPr txBox="1"/>
          <p:nvPr/>
        </p:nvSpPr>
        <p:spPr>
          <a:xfrm>
            <a:off x="0" y="375285"/>
            <a:ext cx="4608195" cy="439420"/>
          </a:xfrm>
          <a:prstGeom prst="rect">
            <a:avLst/>
          </a:prstGeom>
          <a:solidFill>
            <a:srgbClr val="002778"/>
          </a:solidFill>
        </p:spPr>
        <p:txBody>
          <a:bodyPr vert="horz" wrap="square" lIns="0" tIns="0" rIns="0" bIns="0" rtlCol="0">
            <a:spAutoFit/>
          </a:bodyPr>
          <a:lstStyle/>
          <a:p>
            <a:pPr marL="107950">
              <a:lnSpc>
                <a:spcPts val="1405"/>
              </a:lnSpc>
            </a:pPr>
            <a:r>
              <a:rPr sz="1400" dirty="0">
                <a:solidFill>
                  <a:srgbClr val="FFFFFF"/>
                </a:solidFill>
                <a:latin typeface="Arial"/>
                <a:cs typeface="Arial"/>
              </a:rPr>
              <a:t>What</a:t>
            </a:r>
            <a:r>
              <a:rPr sz="1400" spc="50" dirty="0">
                <a:solidFill>
                  <a:srgbClr val="FFFFFF"/>
                </a:solidFill>
                <a:latin typeface="Arial"/>
                <a:cs typeface="Arial"/>
              </a:rPr>
              <a:t> </a:t>
            </a:r>
            <a:r>
              <a:rPr sz="1400" dirty="0">
                <a:solidFill>
                  <a:srgbClr val="FFFFFF"/>
                </a:solidFill>
                <a:latin typeface="Arial"/>
                <a:cs typeface="Arial"/>
              </a:rPr>
              <a:t>did</a:t>
            </a:r>
            <a:r>
              <a:rPr sz="1400" spc="55" dirty="0">
                <a:solidFill>
                  <a:srgbClr val="FFFFFF"/>
                </a:solidFill>
                <a:latin typeface="Arial"/>
                <a:cs typeface="Arial"/>
              </a:rPr>
              <a:t> </a:t>
            </a:r>
            <a:r>
              <a:rPr sz="1400" dirty="0">
                <a:solidFill>
                  <a:srgbClr val="FFFFFF"/>
                </a:solidFill>
                <a:latin typeface="Arial"/>
                <a:cs typeface="Arial"/>
              </a:rPr>
              <a:t>earlier</a:t>
            </a:r>
            <a:r>
              <a:rPr sz="1400" spc="55" dirty="0">
                <a:solidFill>
                  <a:srgbClr val="FFFFFF"/>
                </a:solidFill>
                <a:latin typeface="Arial"/>
                <a:cs typeface="Arial"/>
              </a:rPr>
              <a:t> </a:t>
            </a:r>
            <a:r>
              <a:rPr sz="1400" dirty="0">
                <a:solidFill>
                  <a:srgbClr val="FFFFFF"/>
                </a:solidFill>
                <a:latin typeface="Arial"/>
                <a:cs typeface="Arial"/>
              </a:rPr>
              <a:t>papers</a:t>
            </a:r>
            <a:r>
              <a:rPr sz="1400" spc="50" dirty="0">
                <a:solidFill>
                  <a:srgbClr val="FFFFFF"/>
                </a:solidFill>
                <a:latin typeface="Arial"/>
                <a:cs typeface="Arial"/>
              </a:rPr>
              <a:t> </a:t>
            </a:r>
            <a:r>
              <a:rPr sz="1400" dirty="0">
                <a:solidFill>
                  <a:srgbClr val="FFFFFF"/>
                </a:solidFill>
                <a:latin typeface="Arial"/>
                <a:cs typeface="Arial"/>
              </a:rPr>
              <a:t>have</a:t>
            </a:r>
            <a:r>
              <a:rPr sz="1400" spc="55" dirty="0">
                <a:solidFill>
                  <a:srgbClr val="FFFFFF"/>
                </a:solidFill>
                <a:latin typeface="Arial"/>
                <a:cs typeface="Arial"/>
              </a:rPr>
              <a:t> </a:t>
            </a:r>
            <a:r>
              <a:rPr sz="1400" dirty="0">
                <a:solidFill>
                  <a:srgbClr val="FFFFFF"/>
                </a:solidFill>
                <a:latin typeface="Arial"/>
                <a:cs typeface="Arial"/>
              </a:rPr>
              <a:t>to</a:t>
            </a:r>
            <a:r>
              <a:rPr sz="1400" spc="55" dirty="0">
                <a:solidFill>
                  <a:srgbClr val="FFFFFF"/>
                </a:solidFill>
                <a:latin typeface="Arial"/>
                <a:cs typeface="Arial"/>
              </a:rPr>
              <a:t> </a:t>
            </a:r>
            <a:r>
              <a:rPr sz="1400" dirty="0">
                <a:solidFill>
                  <a:srgbClr val="FFFFFF"/>
                </a:solidFill>
                <a:latin typeface="Arial"/>
                <a:cs typeface="Arial"/>
              </a:rPr>
              <a:t>say</a:t>
            </a:r>
            <a:r>
              <a:rPr sz="1400" spc="50" dirty="0">
                <a:solidFill>
                  <a:srgbClr val="FFFFFF"/>
                </a:solidFill>
                <a:latin typeface="Arial"/>
                <a:cs typeface="Arial"/>
              </a:rPr>
              <a:t> </a:t>
            </a:r>
            <a:r>
              <a:rPr sz="1400" dirty="0">
                <a:solidFill>
                  <a:srgbClr val="FFFFFF"/>
                </a:solidFill>
                <a:latin typeface="Arial"/>
                <a:cs typeface="Arial"/>
              </a:rPr>
              <a:t>about</a:t>
            </a:r>
            <a:r>
              <a:rPr sz="1400" spc="55" dirty="0">
                <a:solidFill>
                  <a:srgbClr val="FFFFFF"/>
                </a:solidFill>
                <a:latin typeface="Arial"/>
                <a:cs typeface="Arial"/>
              </a:rPr>
              <a:t> </a:t>
            </a:r>
            <a:r>
              <a:rPr sz="1400" spc="-20" dirty="0">
                <a:solidFill>
                  <a:srgbClr val="FFFFFF"/>
                </a:solidFill>
                <a:latin typeface="Arial"/>
                <a:cs typeface="Arial"/>
              </a:rPr>
              <a:t>this</a:t>
            </a:r>
            <a:endParaRPr sz="1400">
              <a:latin typeface="Arial"/>
              <a:cs typeface="Arial"/>
            </a:endParaRPr>
          </a:p>
          <a:p>
            <a:pPr marL="107950">
              <a:lnSpc>
                <a:spcPct val="100000"/>
              </a:lnSpc>
              <a:spcBef>
                <a:spcPts val="110"/>
              </a:spcBef>
            </a:pPr>
            <a:r>
              <a:rPr sz="1400" spc="-10" dirty="0">
                <a:solidFill>
                  <a:srgbClr val="FFFFFF"/>
                </a:solidFill>
                <a:latin typeface="Arial"/>
                <a:cs typeface="Arial"/>
              </a:rPr>
              <a:t>question?</a:t>
            </a:r>
            <a:endParaRPr sz="1400">
              <a:latin typeface="Arial"/>
              <a:cs typeface="Arial"/>
            </a:endParaRPr>
          </a:p>
        </p:txBody>
      </p:sp>
      <p:pic>
        <p:nvPicPr>
          <p:cNvPr id="45" name="object 45"/>
          <p:cNvPicPr/>
          <p:nvPr/>
        </p:nvPicPr>
        <p:blipFill>
          <a:blip r:embed="rId4" cstate="print"/>
          <a:stretch>
            <a:fillRect/>
          </a:stretch>
        </p:blipFill>
        <p:spPr>
          <a:xfrm>
            <a:off x="0" y="814235"/>
            <a:ext cx="4608004" cy="33083"/>
          </a:xfrm>
          <a:prstGeom prst="rect">
            <a:avLst/>
          </a:prstGeom>
        </p:spPr>
      </p:pic>
      <p:sp>
        <p:nvSpPr>
          <p:cNvPr id="46" name="TextBox 45">
            <a:extLst>
              <a:ext uri="{FF2B5EF4-FFF2-40B4-BE49-F238E27FC236}">
                <a16:creationId xmlns:a16="http://schemas.microsoft.com/office/drawing/2014/main" id="{DF494039-2B1E-3D81-D94D-F0BC9B129B96}"/>
              </a:ext>
            </a:extLst>
          </p:cNvPr>
          <p:cNvSpPr txBox="1"/>
          <p:nvPr/>
        </p:nvSpPr>
        <p:spPr>
          <a:xfrm>
            <a:off x="282266" y="858514"/>
            <a:ext cx="3773906" cy="2769989"/>
          </a:xfrm>
          <a:prstGeom prst="rect">
            <a:avLst/>
          </a:prstGeom>
          <a:noFill/>
        </p:spPr>
        <p:txBody>
          <a:bodyPr wrap="square" rtlCol="0">
            <a:spAutoFit/>
          </a:bodyPr>
          <a:lstStyle/>
          <a:p>
            <a:pPr marL="171450" indent="-171450" algn="l">
              <a:buFont typeface="Arial" panose="020B0604020202020204" pitchFamily="34" charset="0"/>
              <a:buChar char="•"/>
            </a:pPr>
            <a:r>
              <a:rPr lang="en-US" sz="800" b="0" i="0" dirty="0" err="1">
                <a:solidFill>
                  <a:srgbClr val="374151"/>
                </a:solidFill>
                <a:effectLst/>
                <a:latin typeface="Arial" panose="020B0604020202020204" pitchFamily="34" charset="0"/>
                <a:cs typeface="Arial" panose="020B0604020202020204" pitchFamily="34" charset="0"/>
              </a:rPr>
              <a:t>Einav</a:t>
            </a:r>
            <a:r>
              <a:rPr lang="en-US" sz="800" b="0" i="0" dirty="0">
                <a:solidFill>
                  <a:srgbClr val="374151"/>
                </a:solidFill>
                <a:effectLst/>
                <a:latin typeface="Arial" panose="020B0604020202020204" pitchFamily="34" charset="0"/>
                <a:cs typeface="Arial" panose="020B0604020202020204" pitchFamily="34" charset="0"/>
              </a:rPr>
              <a:t>, Finkelstein, and Cullen (2010) find evidence of adverse selection and limited consumer information. They show that consumers tend to choose plans that are not optimal for their individual needs, leading to welfare losses.</a:t>
            </a:r>
          </a:p>
          <a:p>
            <a:pPr marL="171450" indent="-171450" algn="l">
              <a:buFont typeface="Arial" panose="020B0604020202020204" pitchFamily="34" charset="0"/>
              <a:buChar char="•"/>
            </a:pPr>
            <a:endParaRPr lang="en-US" sz="800" b="0" i="0" dirty="0">
              <a:solidFill>
                <a:srgbClr val="374151"/>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800" b="0" i="0" dirty="0" err="1">
                <a:solidFill>
                  <a:srgbClr val="374151"/>
                </a:solidFill>
                <a:effectLst/>
                <a:latin typeface="Arial" panose="020B0604020202020204" pitchFamily="34" charset="0"/>
                <a:cs typeface="Arial" panose="020B0604020202020204" pitchFamily="34" charset="0"/>
              </a:rPr>
              <a:t>Polyakova</a:t>
            </a:r>
            <a:r>
              <a:rPr lang="en-US" sz="800" b="0" i="0" dirty="0">
                <a:solidFill>
                  <a:srgbClr val="374151"/>
                </a:solidFill>
                <a:effectLst/>
                <a:latin typeface="Arial" panose="020B0604020202020204" pitchFamily="34" charset="0"/>
                <a:cs typeface="Arial" panose="020B0604020202020204" pitchFamily="34" charset="0"/>
              </a:rPr>
              <a:t> (2016) importance of understanding the impact of information frictions on consumer plan choices and the effectiveness of policy interventions.</a:t>
            </a:r>
          </a:p>
          <a:p>
            <a:pPr marL="171450" indent="-171450" algn="l">
              <a:buFont typeface="Arial" panose="020B0604020202020204" pitchFamily="34" charset="0"/>
              <a:buChar char="•"/>
            </a:pPr>
            <a:endParaRPr lang="en-US" sz="800" b="0" i="0" dirty="0">
              <a:solidFill>
                <a:srgbClr val="374151"/>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800" b="0" i="0" dirty="0">
                <a:solidFill>
                  <a:srgbClr val="374151"/>
                </a:solidFill>
                <a:effectLst/>
                <a:latin typeface="Arial" panose="020B0604020202020204" pitchFamily="34" charset="0"/>
                <a:cs typeface="Arial" panose="020B0604020202020204" pitchFamily="34" charset="0"/>
              </a:rPr>
              <a:t>Rothschild and Stiglitz (1976) They show that adverse selection can lead to market unraveling and inefficiency.</a:t>
            </a:r>
          </a:p>
          <a:p>
            <a:pPr marL="171450" indent="-171450" algn="l">
              <a:buFont typeface="Arial" panose="020B0604020202020204" pitchFamily="34" charset="0"/>
              <a:buChar char="•"/>
            </a:pPr>
            <a:endParaRPr lang="en-US" sz="800" b="0" i="0" dirty="0">
              <a:solidFill>
                <a:srgbClr val="374151"/>
              </a:solidFill>
              <a:effectLst/>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r>
              <a:rPr lang="en-US" sz="800" b="0" i="0" dirty="0" err="1">
                <a:solidFill>
                  <a:srgbClr val="374151"/>
                </a:solidFill>
                <a:effectLst/>
                <a:latin typeface="Arial" panose="020B0604020202020204" pitchFamily="34" charset="0"/>
                <a:cs typeface="Arial" panose="020B0604020202020204" pitchFamily="34" charset="0"/>
              </a:rPr>
              <a:t>Spinnewijn</a:t>
            </a:r>
            <a:r>
              <a:rPr lang="en-US" sz="800" b="0" i="0" dirty="0">
                <a:solidFill>
                  <a:srgbClr val="374151"/>
                </a:solidFill>
                <a:effectLst/>
                <a:latin typeface="Arial" panose="020B0604020202020204" pitchFamily="34" charset="0"/>
                <a:cs typeface="Arial" panose="020B0604020202020204" pitchFamily="34" charset="0"/>
              </a:rPr>
              <a:t> (2017) explores the relationship between heterogeneity, demand for insurance, and adverse selection. </a:t>
            </a:r>
          </a:p>
          <a:p>
            <a:pPr marL="171450" indent="-171450" algn="l">
              <a:buFont typeface="Arial" panose="020B0604020202020204" pitchFamily="34" charset="0"/>
              <a:buChar char="•"/>
            </a:pPr>
            <a:endParaRPr lang="en-US" sz="800" b="0" i="0" dirty="0">
              <a:solidFill>
                <a:srgbClr val="374151"/>
              </a:solidFill>
              <a:effectLst/>
              <a:latin typeface="Arial" panose="020B0604020202020204" pitchFamily="34" charset="0"/>
              <a:cs typeface="Arial" panose="020B0604020202020204" pitchFamily="34" charset="0"/>
            </a:endParaRPr>
          </a:p>
          <a:p>
            <a:pPr marL="171450" indent="-171450" algn="l" fontAlgn="base">
              <a:buFont typeface="Arial" panose="020B0604020202020204" pitchFamily="34" charset="0"/>
              <a:buChar char="•"/>
            </a:pPr>
            <a:r>
              <a:rPr lang="en-US" sz="800" b="0" i="0" u="none" strike="noStrike" dirty="0">
                <a:solidFill>
                  <a:srgbClr val="000000"/>
                </a:solidFill>
                <a:effectLst/>
                <a:latin typeface="Arial" panose="020B0604020202020204" pitchFamily="34" charset="0"/>
                <a:cs typeface="Arial" panose="020B0604020202020204" pitchFamily="34" charset="0"/>
              </a:rPr>
              <a:t>Baicker et al. (2015)distinction between willingness to pay and welfare-relevant valuation in health care purchasing.</a:t>
            </a:r>
          </a:p>
          <a:p>
            <a:pPr marL="171450" indent="-171450" algn="l" fontAlgn="base">
              <a:buFont typeface="Arial" panose="020B0604020202020204" pitchFamily="34" charset="0"/>
              <a:buChar char="•"/>
            </a:pPr>
            <a:endParaRPr lang="en-US" sz="800" b="0" i="0" u="none" strike="noStrike" dirty="0">
              <a:solidFill>
                <a:srgbClr val="000000"/>
              </a:solidFill>
              <a:effectLst/>
              <a:latin typeface="Arial" panose="020B0604020202020204" pitchFamily="34" charset="0"/>
              <a:cs typeface="Arial" panose="020B0604020202020204" pitchFamily="34" charset="0"/>
            </a:endParaRPr>
          </a:p>
          <a:p>
            <a:pPr marL="171450" indent="-171450" algn="l" fontAlgn="base">
              <a:buFont typeface="Arial" panose="020B0604020202020204" pitchFamily="34" charset="0"/>
              <a:buChar char="•"/>
            </a:pPr>
            <a:r>
              <a:rPr lang="en-US" sz="800" b="0" i="0" u="none" strike="noStrike" dirty="0" err="1">
                <a:solidFill>
                  <a:srgbClr val="000000"/>
                </a:solidFill>
                <a:effectLst/>
                <a:latin typeface="Arial" panose="020B0604020202020204" pitchFamily="34" charset="0"/>
                <a:cs typeface="Arial" panose="020B0604020202020204" pitchFamily="34" charset="0"/>
              </a:rPr>
              <a:t>Taubinsky</a:t>
            </a:r>
            <a:r>
              <a:rPr lang="en-US" sz="800" b="0" i="0" u="none" strike="noStrike" dirty="0">
                <a:solidFill>
                  <a:srgbClr val="000000"/>
                </a:solidFill>
                <a:effectLst/>
                <a:latin typeface="Arial" panose="020B0604020202020204" pitchFamily="34" charset="0"/>
                <a:cs typeface="Arial" panose="020B0604020202020204" pitchFamily="34" charset="0"/>
              </a:rPr>
              <a:t> and Rees-Jones (2016): This paper explores the role of tax in consumer decision-making.</a:t>
            </a:r>
          </a:p>
          <a:p>
            <a:br>
              <a:rPr lang="en-US" sz="800" dirty="0"/>
            </a:br>
            <a:endParaRPr lang="en-US" sz="600" dirty="0">
              <a:solidFill>
                <a:srgbClr val="374151"/>
              </a:solidFill>
              <a:latin typeface="Sohne"/>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205740"/>
            <a:chOff x="0" y="0"/>
            <a:chExt cx="4608195" cy="205740"/>
          </a:xfrm>
        </p:grpSpPr>
        <p:sp>
          <p:nvSpPr>
            <p:cNvPr id="3" name="object 3"/>
            <p:cNvSpPr/>
            <p:nvPr/>
          </p:nvSpPr>
          <p:spPr>
            <a:xfrm>
              <a:off x="0" y="0"/>
              <a:ext cx="4608195" cy="205740"/>
            </a:xfrm>
            <a:custGeom>
              <a:avLst/>
              <a:gdLst/>
              <a:ahLst/>
              <a:cxnLst/>
              <a:rect l="l" t="t" r="r" b="b"/>
              <a:pathLst>
                <a:path w="4608195" h="205740">
                  <a:moveTo>
                    <a:pt x="4608004" y="0"/>
                  </a:moveTo>
                  <a:lnTo>
                    <a:pt x="0" y="0"/>
                  </a:lnTo>
                  <a:lnTo>
                    <a:pt x="0" y="205727"/>
                  </a:lnTo>
                  <a:lnTo>
                    <a:pt x="4608004" y="205727"/>
                  </a:lnTo>
                  <a:lnTo>
                    <a:pt x="4608004" y="0"/>
                  </a:lnTo>
                  <a:close/>
                </a:path>
              </a:pathLst>
            </a:custGeom>
            <a:solidFill>
              <a:srgbClr val="00133B"/>
            </a:solidFill>
          </p:spPr>
          <p:txBody>
            <a:bodyPr wrap="square" lIns="0" tIns="0" rIns="0" bIns="0" rtlCol="0"/>
            <a:lstStyle/>
            <a:p>
              <a:endParaRPr/>
            </a:p>
          </p:txBody>
        </p:sp>
        <p:sp>
          <p:nvSpPr>
            <p:cNvPr id="4" name="object 4"/>
            <p:cNvSpPr/>
            <p:nvPr/>
          </p:nvSpPr>
          <p:spPr>
            <a:xfrm>
              <a:off x="120650"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710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4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71856"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718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3222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hlinkClick r:id="rId2" action="ppaction://hlinksldjump"/>
              </a:rPr>
              <a:t>Introduction</a:t>
            </a:r>
            <a:endParaRPr sz="500">
              <a:latin typeface="Arial"/>
              <a:cs typeface="Arial"/>
            </a:endParaRPr>
          </a:p>
        </p:txBody>
      </p:sp>
      <p:grpSp>
        <p:nvGrpSpPr>
          <p:cNvPr id="11" name="object 11"/>
          <p:cNvGrpSpPr/>
          <p:nvPr/>
        </p:nvGrpSpPr>
        <p:grpSpPr>
          <a:xfrm>
            <a:off x="965403" y="141874"/>
            <a:ext cx="495300" cy="41275"/>
            <a:chOff x="965403" y="141874"/>
            <a:chExt cx="495300" cy="41275"/>
          </a:xfrm>
        </p:grpSpPr>
        <p:sp>
          <p:nvSpPr>
            <p:cNvPr id="12" name="object 12"/>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4" name="object 14"/>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5" name="object 15"/>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6" name="object 16"/>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object 21"/>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2" name="object 22"/>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dirty="0">
              <a:latin typeface="Arial"/>
              <a:cs typeface="Arial"/>
            </a:endParaRPr>
          </a:p>
        </p:txBody>
      </p:sp>
      <p:grpSp>
        <p:nvGrpSpPr>
          <p:cNvPr id="23" name="object 23"/>
          <p:cNvGrpSpPr/>
          <p:nvPr/>
        </p:nvGrpSpPr>
        <p:grpSpPr>
          <a:xfrm>
            <a:off x="2010651" y="141874"/>
            <a:ext cx="243204" cy="41275"/>
            <a:chOff x="2010651" y="141874"/>
            <a:chExt cx="243204" cy="41275"/>
          </a:xfrm>
        </p:grpSpPr>
        <p:sp>
          <p:nvSpPr>
            <p:cNvPr id="24" name="object 24"/>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8" name="object 28"/>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9" name="object 29"/>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30" name="object 30"/>
          <p:cNvGrpSpPr/>
          <p:nvPr/>
        </p:nvGrpSpPr>
        <p:grpSpPr>
          <a:xfrm>
            <a:off x="3255225" y="141874"/>
            <a:ext cx="192405" cy="41275"/>
            <a:chOff x="3255225" y="141874"/>
            <a:chExt cx="192405" cy="41275"/>
          </a:xfrm>
        </p:grpSpPr>
        <p:sp>
          <p:nvSpPr>
            <p:cNvPr id="31" name="object 31"/>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3" name="object 33"/>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4" name="object 34"/>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5" name="object 35"/>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36" name="object 36"/>
          <p:cNvGrpSpPr/>
          <p:nvPr/>
        </p:nvGrpSpPr>
        <p:grpSpPr>
          <a:xfrm>
            <a:off x="4197222" y="141874"/>
            <a:ext cx="142240" cy="41275"/>
            <a:chOff x="4197222" y="141874"/>
            <a:chExt cx="142240" cy="41275"/>
          </a:xfrm>
        </p:grpSpPr>
        <p:sp>
          <p:nvSpPr>
            <p:cNvPr id="37" name="object 37"/>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8" name="object 38"/>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9" name="object 39"/>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40" name="object 40"/>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41" name="object 41"/>
          <p:cNvGrpSpPr/>
          <p:nvPr/>
        </p:nvGrpSpPr>
        <p:grpSpPr>
          <a:xfrm>
            <a:off x="0" y="205727"/>
            <a:ext cx="4608195" cy="170180"/>
            <a:chOff x="0" y="205727"/>
            <a:chExt cx="4608195" cy="170180"/>
          </a:xfrm>
        </p:grpSpPr>
        <p:sp>
          <p:nvSpPr>
            <p:cNvPr id="42" name="object 42"/>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43" name="object 43"/>
            <p:cNvPicPr/>
            <p:nvPr/>
          </p:nvPicPr>
          <p:blipFill>
            <a:blip r:embed="rId3" cstate="print"/>
            <a:stretch>
              <a:fillRect/>
            </a:stretch>
          </p:blipFill>
          <p:spPr>
            <a:xfrm>
              <a:off x="0" y="309118"/>
              <a:ext cx="4608004" cy="66167"/>
            </a:xfrm>
            <a:prstGeom prst="rect">
              <a:avLst/>
            </a:prstGeom>
          </p:spPr>
        </p:pic>
      </p:grpSp>
      <p:sp>
        <p:nvSpPr>
          <p:cNvPr id="44" name="object 44"/>
          <p:cNvSpPr txBox="1"/>
          <p:nvPr/>
        </p:nvSpPr>
        <p:spPr>
          <a:xfrm>
            <a:off x="0" y="375285"/>
            <a:ext cx="4608195" cy="439420"/>
          </a:xfrm>
          <a:prstGeom prst="rect">
            <a:avLst/>
          </a:prstGeom>
          <a:solidFill>
            <a:srgbClr val="002778"/>
          </a:solidFill>
        </p:spPr>
        <p:txBody>
          <a:bodyPr vert="horz" wrap="square" lIns="0" tIns="0" rIns="0" bIns="0" rtlCol="0">
            <a:spAutoFit/>
          </a:bodyPr>
          <a:lstStyle/>
          <a:p>
            <a:pPr marL="107950">
              <a:lnSpc>
                <a:spcPts val="1405"/>
              </a:lnSpc>
            </a:pPr>
            <a:r>
              <a:rPr sz="1400" dirty="0">
                <a:solidFill>
                  <a:srgbClr val="FFFFFF"/>
                </a:solidFill>
                <a:latin typeface="Arial"/>
                <a:cs typeface="Arial"/>
              </a:rPr>
              <a:t>What</a:t>
            </a:r>
            <a:r>
              <a:rPr sz="1400" spc="50" dirty="0">
                <a:solidFill>
                  <a:srgbClr val="FFFFFF"/>
                </a:solidFill>
                <a:latin typeface="Arial"/>
                <a:cs typeface="Arial"/>
              </a:rPr>
              <a:t> </a:t>
            </a:r>
            <a:r>
              <a:rPr sz="1400" dirty="0">
                <a:solidFill>
                  <a:srgbClr val="FFFFFF"/>
                </a:solidFill>
                <a:latin typeface="Arial"/>
                <a:cs typeface="Arial"/>
              </a:rPr>
              <a:t>did</a:t>
            </a:r>
            <a:r>
              <a:rPr sz="1400" spc="55" dirty="0">
                <a:solidFill>
                  <a:srgbClr val="FFFFFF"/>
                </a:solidFill>
                <a:latin typeface="Arial"/>
                <a:cs typeface="Arial"/>
              </a:rPr>
              <a:t> </a:t>
            </a:r>
            <a:r>
              <a:rPr sz="1400" dirty="0">
                <a:solidFill>
                  <a:srgbClr val="FFFFFF"/>
                </a:solidFill>
                <a:latin typeface="Arial"/>
                <a:cs typeface="Arial"/>
              </a:rPr>
              <a:t>earlier</a:t>
            </a:r>
            <a:r>
              <a:rPr sz="1400" spc="55" dirty="0">
                <a:solidFill>
                  <a:srgbClr val="FFFFFF"/>
                </a:solidFill>
                <a:latin typeface="Arial"/>
                <a:cs typeface="Arial"/>
              </a:rPr>
              <a:t> </a:t>
            </a:r>
            <a:r>
              <a:rPr sz="1400" dirty="0">
                <a:solidFill>
                  <a:srgbClr val="FFFFFF"/>
                </a:solidFill>
                <a:latin typeface="Arial"/>
                <a:cs typeface="Arial"/>
              </a:rPr>
              <a:t>papers</a:t>
            </a:r>
            <a:r>
              <a:rPr sz="1400" spc="50" dirty="0">
                <a:solidFill>
                  <a:srgbClr val="FFFFFF"/>
                </a:solidFill>
                <a:latin typeface="Arial"/>
                <a:cs typeface="Arial"/>
              </a:rPr>
              <a:t> </a:t>
            </a:r>
            <a:r>
              <a:rPr sz="1400" dirty="0">
                <a:solidFill>
                  <a:srgbClr val="FFFFFF"/>
                </a:solidFill>
                <a:latin typeface="Arial"/>
                <a:cs typeface="Arial"/>
              </a:rPr>
              <a:t>have</a:t>
            </a:r>
            <a:r>
              <a:rPr sz="1400" spc="55" dirty="0">
                <a:solidFill>
                  <a:srgbClr val="FFFFFF"/>
                </a:solidFill>
                <a:latin typeface="Arial"/>
                <a:cs typeface="Arial"/>
              </a:rPr>
              <a:t> </a:t>
            </a:r>
            <a:r>
              <a:rPr sz="1400" dirty="0">
                <a:solidFill>
                  <a:srgbClr val="FFFFFF"/>
                </a:solidFill>
                <a:latin typeface="Arial"/>
                <a:cs typeface="Arial"/>
              </a:rPr>
              <a:t>to</a:t>
            </a:r>
            <a:r>
              <a:rPr sz="1400" spc="55" dirty="0">
                <a:solidFill>
                  <a:srgbClr val="FFFFFF"/>
                </a:solidFill>
                <a:latin typeface="Arial"/>
                <a:cs typeface="Arial"/>
              </a:rPr>
              <a:t> </a:t>
            </a:r>
            <a:r>
              <a:rPr sz="1400" dirty="0">
                <a:solidFill>
                  <a:srgbClr val="FFFFFF"/>
                </a:solidFill>
                <a:latin typeface="Arial"/>
                <a:cs typeface="Arial"/>
              </a:rPr>
              <a:t>say</a:t>
            </a:r>
            <a:r>
              <a:rPr sz="1400" spc="50" dirty="0">
                <a:solidFill>
                  <a:srgbClr val="FFFFFF"/>
                </a:solidFill>
                <a:latin typeface="Arial"/>
                <a:cs typeface="Arial"/>
              </a:rPr>
              <a:t> </a:t>
            </a:r>
            <a:r>
              <a:rPr sz="1400" dirty="0">
                <a:solidFill>
                  <a:srgbClr val="FFFFFF"/>
                </a:solidFill>
                <a:latin typeface="Arial"/>
                <a:cs typeface="Arial"/>
              </a:rPr>
              <a:t>about</a:t>
            </a:r>
            <a:r>
              <a:rPr sz="1400" spc="55" dirty="0">
                <a:solidFill>
                  <a:srgbClr val="FFFFFF"/>
                </a:solidFill>
                <a:latin typeface="Arial"/>
                <a:cs typeface="Arial"/>
              </a:rPr>
              <a:t> </a:t>
            </a:r>
            <a:r>
              <a:rPr sz="1400" spc="-20" dirty="0">
                <a:solidFill>
                  <a:srgbClr val="FFFFFF"/>
                </a:solidFill>
                <a:latin typeface="Arial"/>
                <a:cs typeface="Arial"/>
              </a:rPr>
              <a:t>this</a:t>
            </a:r>
            <a:endParaRPr sz="1400">
              <a:latin typeface="Arial"/>
              <a:cs typeface="Arial"/>
            </a:endParaRPr>
          </a:p>
          <a:p>
            <a:pPr marL="107950">
              <a:lnSpc>
                <a:spcPct val="100000"/>
              </a:lnSpc>
              <a:spcBef>
                <a:spcPts val="110"/>
              </a:spcBef>
            </a:pPr>
            <a:r>
              <a:rPr sz="1400" spc="-10" dirty="0">
                <a:solidFill>
                  <a:srgbClr val="FFFFFF"/>
                </a:solidFill>
                <a:latin typeface="Arial"/>
                <a:cs typeface="Arial"/>
              </a:rPr>
              <a:t>question?</a:t>
            </a:r>
            <a:endParaRPr sz="1400">
              <a:latin typeface="Arial"/>
              <a:cs typeface="Arial"/>
            </a:endParaRPr>
          </a:p>
        </p:txBody>
      </p:sp>
      <p:pic>
        <p:nvPicPr>
          <p:cNvPr id="45" name="object 45"/>
          <p:cNvPicPr/>
          <p:nvPr/>
        </p:nvPicPr>
        <p:blipFill>
          <a:blip r:embed="rId4" cstate="print"/>
          <a:stretch>
            <a:fillRect/>
          </a:stretch>
        </p:blipFill>
        <p:spPr>
          <a:xfrm>
            <a:off x="0" y="814235"/>
            <a:ext cx="4608004" cy="33083"/>
          </a:xfrm>
          <a:prstGeom prst="rect">
            <a:avLst/>
          </a:prstGeom>
        </p:spPr>
      </p:pic>
      <p:sp>
        <p:nvSpPr>
          <p:cNvPr id="46" name="object 46"/>
          <p:cNvSpPr txBox="1"/>
          <p:nvPr/>
        </p:nvSpPr>
        <p:spPr>
          <a:xfrm>
            <a:off x="448424" y="1276672"/>
            <a:ext cx="3837940" cy="1581785"/>
          </a:xfrm>
          <a:prstGeom prst="rect">
            <a:avLst/>
          </a:prstGeom>
        </p:spPr>
        <p:txBody>
          <a:bodyPr vert="horz" wrap="square" lIns="0" tIns="12065" rIns="0" bIns="0" rtlCol="0">
            <a:spAutoFit/>
          </a:bodyPr>
          <a:lstStyle/>
          <a:p>
            <a:pPr marL="162560" marR="364490" indent="-125095">
              <a:lnSpc>
                <a:spcPct val="100000"/>
              </a:lnSpc>
              <a:spcBef>
                <a:spcPts val="95"/>
              </a:spcBef>
              <a:buClr>
                <a:srgbClr val="002778"/>
              </a:buClr>
              <a:buFont typeface="Arial"/>
              <a:buChar char="•"/>
              <a:tabLst>
                <a:tab pos="164465" algn="l"/>
              </a:tabLst>
            </a:pPr>
            <a:r>
              <a:rPr sz="1000" dirty="0">
                <a:latin typeface="Arial"/>
                <a:cs typeface="Arial"/>
              </a:rPr>
              <a:t>Adverse</a:t>
            </a:r>
            <a:r>
              <a:rPr sz="1000" spc="-25" dirty="0">
                <a:latin typeface="Arial"/>
                <a:cs typeface="Arial"/>
              </a:rPr>
              <a:t> </a:t>
            </a:r>
            <a:r>
              <a:rPr sz="1000" dirty="0">
                <a:latin typeface="Arial"/>
                <a:cs typeface="Arial"/>
              </a:rPr>
              <a:t>selection</a:t>
            </a:r>
            <a:r>
              <a:rPr sz="1000" spc="-25" dirty="0">
                <a:latin typeface="Arial"/>
                <a:cs typeface="Arial"/>
              </a:rPr>
              <a:t> </a:t>
            </a:r>
            <a:r>
              <a:rPr sz="1000" dirty="0">
                <a:latin typeface="Arial"/>
                <a:cs typeface="Arial"/>
              </a:rPr>
              <a:t>is</a:t>
            </a:r>
            <a:r>
              <a:rPr sz="1000" spc="-25" dirty="0">
                <a:latin typeface="Arial"/>
                <a:cs typeface="Arial"/>
              </a:rPr>
              <a:t> </a:t>
            </a:r>
            <a:r>
              <a:rPr sz="1000" dirty="0">
                <a:latin typeface="Arial"/>
                <a:cs typeface="Arial"/>
              </a:rPr>
              <a:t>a</a:t>
            </a:r>
            <a:r>
              <a:rPr sz="1000" spc="-25" dirty="0">
                <a:latin typeface="Arial"/>
                <a:cs typeface="Arial"/>
              </a:rPr>
              <a:t> </a:t>
            </a:r>
            <a:r>
              <a:rPr sz="1000" dirty="0">
                <a:latin typeface="Arial"/>
                <a:cs typeface="Arial"/>
              </a:rPr>
              <a:t>big</a:t>
            </a:r>
            <a:r>
              <a:rPr sz="1000" spc="-25" dirty="0">
                <a:latin typeface="Arial"/>
                <a:cs typeface="Arial"/>
              </a:rPr>
              <a:t> </a:t>
            </a:r>
            <a:r>
              <a:rPr sz="1000" dirty="0">
                <a:latin typeface="Arial"/>
                <a:cs typeface="Arial"/>
              </a:rPr>
              <a:t>problem</a:t>
            </a:r>
            <a:r>
              <a:rPr sz="1000" spc="-20" dirty="0">
                <a:latin typeface="Arial"/>
                <a:cs typeface="Arial"/>
              </a:rPr>
              <a:t> </a:t>
            </a:r>
            <a:r>
              <a:rPr sz="1000" dirty="0">
                <a:latin typeface="Arial"/>
                <a:cs typeface="Arial"/>
              </a:rPr>
              <a:t>for</a:t>
            </a:r>
            <a:r>
              <a:rPr sz="1000" spc="-25" dirty="0">
                <a:latin typeface="Arial"/>
                <a:cs typeface="Arial"/>
              </a:rPr>
              <a:t> </a:t>
            </a:r>
            <a:r>
              <a:rPr sz="1000" dirty="0">
                <a:latin typeface="Arial"/>
                <a:cs typeface="Arial"/>
              </a:rPr>
              <a:t>insurance</a:t>
            </a:r>
            <a:r>
              <a:rPr sz="1000" spc="-25" dirty="0">
                <a:latin typeface="Arial"/>
                <a:cs typeface="Arial"/>
              </a:rPr>
              <a:t> </a:t>
            </a:r>
            <a:r>
              <a:rPr sz="1000" dirty="0">
                <a:latin typeface="Arial"/>
                <a:cs typeface="Arial"/>
              </a:rPr>
              <a:t>markets</a:t>
            </a:r>
            <a:r>
              <a:rPr sz="1000" spc="-25" dirty="0">
                <a:latin typeface="Arial"/>
                <a:cs typeface="Arial"/>
              </a:rPr>
              <a:t> in 	</a:t>
            </a:r>
            <a:r>
              <a:rPr sz="1000" dirty="0">
                <a:latin typeface="Arial"/>
                <a:cs typeface="Arial"/>
              </a:rPr>
              <a:t>theory</a:t>
            </a:r>
            <a:r>
              <a:rPr sz="1000" spc="-20" dirty="0">
                <a:latin typeface="Arial"/>
                <a:cs typeface="Arial"/>
              </a:rPr>
              <a:t> </a:t>
            </a:r>
            <a:r>
              <a:rPr sz="1000" dirty="0">
                <a:latin typeface="Arial"/>
                <a:cs typeface="Arial"/>
              </a:rPr>
              <a:t>(e.g.,</a:t>
            </a:r>
            <a:r>
              <a:rPr sz="1000" spc="-15" dirty="0">
                <a:latin typeface="Arial"/>
                <a:cs typeface="Arial"/>
              </a:rPr>
              <a:t> </a:t>
            </a:r>
            <a:r>
              <a:rPr sz="1000" dirty="0">
                <a:latin typeface="Arial"/>
                <a:cs typeface="Arial"/>
              </a:rPr>
              <a:t>Akerlof,</a:t>
            </a:r>
            <a:r>
              <a:rPr sz="1000" spc="-20" dirty="0">
                <a:latin typeface="Arial"/>
                <a:cs typeface="Arial"/>
              </a:rPr>
              <a:t> </a:t>
            </a:r>
            <a:r>
              <a:rPr sz="1000" dirty="0">
                <a:latin typeface="Arial"/>
                <a:cs typeface="Arial"/>
              </a:rPr>
              <a:t>1970;</a:t>
            </a:r>
            <a:r>
              <a:rPr sz="1000" spc="-15" dirty="0">
                <a:latin typeface="Arial"/>
                <a:cs typeface="Arial"/>
              </a:rPr>
              <a:t> </a:t>
            </a:r>
            <a:r>
              <a:rPr sz="1000" dirty="0">
                <a:latin typeface="Arial"/>
                <a:cs typeface="Arial"/>
              </a:rPr>
              <a:t>Rothschild</a:t>
            </a:r>
            <a:r>
              <a:rPr sz="1000" spc="-20" dirty="0">
                <a:latin typeface="Arial"/>
                <a:cs typeface="Arial"/>
              </a:rPr>
              <a:t> </a:t>
            </a:r>
            <a:r>
              <a:rPr sz="1000" dirty="0">
                <a:latin typeface="Arial"/>
                <a:cs typeface="Arial"/>
              </a:rPr>
              <a:t>and</a:t>
            </a:r>
            <a:r>
              <a:rPr sz="1000" spc="-15" dirty="0">
                <a:latin typeface="Arial"/>
                <a:cs typeface="Arial"/>
              </a:rPr>
              <a:t> </a:t>
            </a:r>
            <a:r>
              <a:rPr sz="1000" dirty="0">
                <a:latin typeface="Arial"/>
                <a:cs typeface="Arial"/>
              </a:rPr>
              <a:t>Stiglitz,</a:t>
            </a:r>
            <a:r>
              <a:rPr sz="1000" spc="-15" dirty="0">
                <a:latin typeface="Arial"/>
                <a:cs typeface="Arial"/>
              </a:rPr>
              <a:t> </a:t>
            </a:r>
            <a:r>
              <a:rPr sz="1000" spc="-10" dirty="0">
                <a:latin typeface="Arial"/>
                <a:cs typeface="Arial"/>
              </a:rPr>
              <a:t>1976)</a:t>
            </a:r>
            <a:endParaRPr sz="1000">
              <a:latin typeface="Arial"/>
              <a:cs typeface="Arial"/>
            </a:endParaRPr>
          </a:p>
          <a:p>
            <a:pPr marL="162560" marR="214629" indent="-125095">
              <a:lnSpc>
                <a:spcPct val="100000"/>
              </a:lnSpc>
              <a:spcBef>
                <a:spcPts val="885"/>
              </a:spcBef>
              <a:buClr>
                <a:srgbClr val="002778"/>
              </a:buClr>
              <a:buFont typeface="Arial"/>
              <a:buChar char="•"/>
              <a:tabLst>
                <a:tab pos="164465" algn="l"/>
              </a:tabLst>
            </a:pPr>
            <a:r>
              <a:rPr sz="1000" dirty="0">
                <a:latin typeface="Arial"/>
                <a:cs typeface="Arial"/>
              </a:rPr>
              <a:t>Empirical</a:t>
            </a:r>
            <a:r>
              <a:rPr sz="1000" spc="-25" dirty="0">
                <a:latin typeface="Arial"/>
                <a:cs typeface="Arial"/>
              </a:rPr>
              <a:t> </a:t>
            </a:r>
            <a:r>
              <a:rPr sz="1000" dirty="0">
                <a:latin typeface="Arial"/>
                <a:cs typeface="Arial"/>
              </a:rPr>
              <a:t>evidence</a:t>
            </a:r>
            <a:r>
              <a:rPr sz="1000" spc="-25" dirty="0">
                <a:latin typeface="Arial"/>
                <a:cs typeface="Arial"/>
              </a:rPr>
              <a:t> </a:t>
            </a:r>
            <a:r>
              <a:rPr sz="1000" dirty="0">
                <a:latin typeface="Arial"/>
                <a:cs typeface="Arial"/>
              </a:rPr>
              <a:t>suggests</a:t>
            </a:r>
            <a:r>
              <a:rPr sz="1000" spc="-25" dirty="0">
                <a:latin typeface="Arial"/>
                <a:cs typeface="Arial"/>
              </a:rPr>
              <a:t> </a:t>
            </a:r>
            <a:r>
              <a:rPr sz="1000" dirty="0">
                <a:latin typeface="Arial"/>
                <a:cs typeface="Arial"/>
              </a:rPr>
              <a:t>adverse</a:t>
            </a:r>
            <a:r>
              <a:rPr sz="1000" spc="-25" dirty="0">
                <a:latin typeface="Arial"/>
                <a:cs typeface="Arial"/>
              </a:rPr>
              <a:t> </a:t>
            </a:r>
            <a:r>
              <a:rPr sz="1000" dirty="0">
                <a:latin typeface="Arial"/>
                <a:cs typeface="Arial"/>
              </a:rPr>
              <a:t>selection</a:t>
            </a:r>
            <a:r>
              <a:rPr sz="1000" spc="-25" dirty="0">
                <a:latin typeface="Arial"/>
                <a:cs typeface="Arial"/>
              </a:rPr>
              <a:t> </a:t>
            </a:r>
            <a:r>
              <a:rPr sz="1000" dirty="0">
                <a:latin typeface="Arial"/>
                <a:cs typeface="Arial"/>
              </a:rPr>
              <a:t>exists</a:t>
            </a:r>
            <a:r>
              <a:rPr sz="1000" spc="-25" dirty="0">
                <a:latin typeface="Arial"/>
                <a:cs typeface="Arial"/>
              </a:rPr>
              <a:t> </a:t>
            </a:r>
            <a:r>
              <a:rPr sz="1000" dirty="0">
                <a:latin typeface="Arial"/>
                <a:cs typeface="Arial"/>
              </a:rPr>
              <a:t>in</a:t>
            </a:r>
            <a:r>
              <a:rPr sz="1000" spc="-25" dirty="0">
                <a:latin typeface="Arial"/>
                <a:cs typeface="Arial"/>
              </a:rPr>
              <a:t> </a:t>
            </a:r>
            <a:r>
              <a:rPr sz="1000" spc="-20" dirty="0">
                <a:latin typeface="Arial"/>
                <a:cs typeface="Arial"/>
              </a:rPr>
              <a:t>some 	</a:t>
            </a:r>
            <a:r>
              <a:rPr sz="1000" dirty="0">
                <a:latin typeface="Arial"/>
                <a:cs typeface="Arial"/>
              </a:rPr>
              <a:t>but</a:t>
            </a:r>
            <a:r>
              <a:rPr sz="1000" spc="-20" dirty="0">
                <a:latin typeface="Arial"/>
                <a:cs typeface="Arial"/>
              </a:rPr>
              <a:t> </a:t>
            </a:r>
            <a:r>
              <a:rPr sz="1000" dirty="0">
                <a:latin typeface="Arial"/>
                <a:cs typeface="Arial"/>
              </a:rPr>
              <a:t>not</a:t>
            </a:r>
            <a:r>
              <a:rPr sz="1000" spc="-15" dirty="0">
                <a:latin typeface="Arial"/>
                <a:cs typeface="Arial"/>
              </a:rPr>
              <a:t> </a:t>
            </a:r>
            <a:r>
              <a:rPr sz="1000" dirty="0">
                <a:latin typeface="Arial"/>
                <a:cs typeface="Arial"/>
              </a:rPr>
              <a:t>all</a:t>
            </a:r>
            <a:r>
              <a:rPr sz="1000" spc="-15" dirty="0">
                <a:latin typeface="Arial"/>
                <a:cs typeface="Arial"/>
              </a:rPr>
              <a:t> </a:t>
            </a:r>
            <a:r>
              <a:rPr sz="1000" dirty="0">
                <a:latin typeface="Arial"/>
                <a:cs typeface="Arial"/>
              </a:rPr>
              <a:t>insurance</a:t>
            </a:r>
            <a:r>
              <a:rPr sz="1000" spc="-15" dirty="0">
                <a:latin typeface="Arial"/>
                <a:cs typeface="Arial"/>
              </a:rPr>
              <a:t> </a:t>
            </a:r>
            <a:r>
              <a:rPr sz="1000" dirty="0">
                <a:latin typeface="Arial"/>
                <a:cs typeface="Arial"/>
              </a:rPr>
              <a:t>markets</a:t>
            </a:r>
            <a:r>
              <a:rPr sz="1000" spc="-15" dirty="0">
                <a:latin typeface="Arial"/>
                <a:cs typeface="Arial"/>
              </a:rPr>
              <a:t> </a:t>
            </a:r>
            <a:r>
              <a:rPr sz="1000" dirty="0">
                <a:latin typeface="Arial"/>
                <a:cs typeface="Arial"/>
              </a:rPr>
              <a:t>(not</a:t>
            </a:r>
            <a:r>
              <a:rPr sz="1000" spc="-15" dirty="0">
                <a:latin typeface="Arial"/>
                <a:cs typeface="Arial"/>
              </a:rPr>
              <a:t> </a:t>
            </a:r>
            <a:r>
              <a:rPr sz="1000" dirty="0">
                <a:latin typeface="Arial"/>
                <a:cs typeface="Arial"/>
              </a:rPr>
              <a:t>as</a:t>
            </a:r>
            <a:r>
              <a:rPr sz="1000" spc="-20" dirty="0">
                <a:latin typeface="Arial"/>
                <a:cs typeface="Arial"/>
              </a:rPr>
              <a:t> </a:t>
            </a:r>
            <a:r>
              <a:rPr sz="1000" dirty="0">
                <a:latin typeface="Arial"/>
                <a:cs typeface="Arial"/>
              </a:rPr>
              <a:t>big</a:t>
            </a:r>
            <a:r>
              <a:rPr sz="1000" spc="-15" dirty="0">
                <a:latin typeface="Arial"/>
                <a:cs typeface="Arial"/>
              </a:rPr>
              <a:t> </a:t>
            </a:r>
            <a:r>
              <a:rPr sz="1000" dirty="0">
                <a:latin typeface="Arial"/>
                <a:cs typeface="Arial"/>
              </a:rPr>
              <a:t>of</a:t>
            </a:r>
            <a:r>
              <a:rPr sz="1000" spc="-15" dirty="0">
                <a:latin typeface="Arial"/>
                <a:cs typeface="Arial"/>
              </a:rPr>
              <a:t> </a:t>
            </a:r>
            <a:r>
              <a:rPr sz="1000" dirty="0">
                <a:latin typeface="Arial"/>
                <a:cs typeface="Arial"/>
              </a:rPr>
              <a:t>a</a:t>
            </a:r>
            <a:r>
              <a:rPr sz="1000" spc="-15" dirty="0">
                <a:latin typeface="Arial"/>
                <a:cs typeface="Arial"/>
              </a:rPr>
              <a:t> </a:t>
            </a:r>
            <a:r>
              <a:rPr sz="1000" dirty="0">
                <a:latin typeface="Arial"/>
                <a:cs typeface="Arial"/>
              </a:rPr>
              <a:t>problem</a:t>
            </a:r>
            <a:r>
              <a:rPr sz="1000" spc="-15" dirty="0">
                <a:latin typeface="Arial"/>
                <a:cs typeface="Arial"/>
              </a:rPr>
              <a:t> </a:t>
            </a:r>
            <a:r>
              <a:rPr sz="1000" dirty="0">
                <a:latin typeface="Arial"/>
                <a:cs typeface="Arial"/>
              </a:rPr>
              <a:t>as</a:t>
            </a:r>
            <a:r>
              <a:rPr sz="1000" spc="-15" dirty="0">
                <a:latin typeface="Arial"/>
                <a:cs typeface="Arial"/>
              </a:rPr>
              <a:t> </a:t>
            </a:r>
            <a:r>
              <a:rPr sz="1000" spc="-35" dirty="0">
                <a:latin typeface="Arial"/>
                <a:cs typeface="Arial"/>
              </a:rPr>
              <a:t>we 	</a:t>
            </a:r>
            <a:r>
              <a:rPr sz="1000" spc="-10" dirty="0">
                <a:latin typeface="Arial"/>
                <a:cs typeface="Arial"/>
              </a:rPr>
              <a:t>thought)</a:t>
            </a:r>
            <a:endParaRPr sz="1000">
              <a:latin typeface="Arial"/>
              <a:cs typeface="Arial"/>
            </a:endParaRPr>
          </a:p>
          <a:p>
            <a:pPr marL="162560" marR="524510" indent="-125095">
              <a:lnSpc>
                <a:spcPct val="100000"/>
              </a:lnSpc>
              <a:spcBef>
                <a:spcPts val="885"/>
              </a:spcBef>
              <a:buClr>
                <a:srgbClr val="002778"/>
              </a:buClr>
              <a:buFont typeface="Arial"/>
              <a:buChar char="•"/>
              <a:tabLst>
                <a:tab pos="164465" algn="l"/>
              </a:tabLst>
            </a:pPr>
            <a:r>
              <a:rPr sz="1000" dirty="0">
                <a:latin typeface="Arial"/>
                <a:cs typeface="Arial"/>
              </a:rPr>
              <a:t>Advantageous</a:t>
            </a:r>
            <a:r>
              <a:rPr sz="1000" spc="-30" dirty="0">
                <a:latin typeface="Arial"/>
                <a:cs typeface="Arial"/>
              </a:rPr>
              <a:t> </a:t>
            </a:r>
            <a:r>
              <a:rPr sz="1000" dirty="0">
                <a:latin typeface="Arial"/>
                <a:cs typeface="Arial"/>
              </a:rPr>
              <a:t>selection</a:t>
            </a:r>
            <a:r>
              <a:rPr sz="1000" spc="-15" dirty="0">
                <a:latin typeface="Arial"/>
                <a:cs typeface="Arial"/>
              </a:rPr>
              <a:t> </a:t>
            </a:r>
            <a:r>
              <a:rPr sz="1000" dirty="0">
                <a:latin typeface="Arial"/>
                <a:cs typeface="Arial"/>
              </a:rPr>
              <a:t>also</a:t>
            </a:r>
            <a:r>
              <a:rPr sz="1000" spc="-20" dirty="0">
                <a:latin typeface="Arial"/>
                <a:cs typeface="Arial"/>
              </a:rPr>
              <a:t> </a:t>
            </a:r>
            <a:r>
              <a:rPr sz="1000" dirty="0">
                <a:latin typeface="Arial"/>
                <a:cs typeface="Arial"/>
              </a:rPr>
              <a:t>exists</a:t>
            </a:r>
            <a:r>
              <a:rPr sz="1000" spc="-15" dirty="0">
                <a:latin typeface="Arial"/>
                <a:cs typeface="Arial"/>
              </a:rPr>
              <a:t> </a:t>
            </a:r>
            <a:r>
              <a:rPr sz="1000" dirty="0">
                <a:latin typeface="Arial"/>
                <a:cs typeface="Arial"/>
              </a:rPr>
              <a:t>(opposite</a:t>
            </a:r>
            <a:r>
              <a:rPr sz="1000" spc="-20" dirty="0">
                <a:latin typeface="Arial"/>
                <a:cs typeface="Arial"/>
              </a:rPr>
              <a:t> </a:t>
            </a:r>
            <a:r>
              <a:rPr sz="1000" dirty="0">
                <a:latin typeface="Arial"/>
                <a:cs typeface="Arial"/>
              </a:rPr>
              <a:t>of</a:t>
            </a:r>
            <a:r>
              <a:rPr sz="1000" spc="-15" dirty="0">
                <a:latin typeface="Arial"/>
                <a:cs typeface="Arial"/>
              </a:rPr>
              <a:t> </a:t>
            </a:r>
            <a:r>
              <a:rPr sz="1000" spc="-10" dirty="0">
                <a:latin typeface="Arial"/>
                <a:cs typeface="Arial"/>
              </a:rPr>
              <a:t>adverse 	selection)</a:t>
            </a:r>
            <a:endParaRPr sz="1000">
              <a:latin typeface="Arial"/>
              <a:cs typeface="Arial"/>
            </a:endParaRPr>
          </a:p>
          <a:p>
            <a:pPr marL="163195" indent="-125095">
              <a:lnSpc>
                <a:spcPct val="100000"/>
              </a:lnSpc>
              <a:spcBef>
                <a:spcPts val="890"/>
              </a:spcBef>
              <a:buClr>
                <a:srgbClr val="002778"/>
              </a:buClr>
              <a:buFont typeface="Arial"/>
              <a:buChar char="•"/>
              <a:tabLst>
                <a:tab pos="163195" algn="l"/>
              </a:tabLst>
            </a:pPr>
            <a:r>
              <a:rPr sz="1000" dirty="0">
                <a:latin typeface="Arial"/>
                <a:cs typeface="Arial"/>
              </a:rPr>
              <a:t>This</a:t>
            </a:r>
            <a:r>
              <a:rPr sz="1000" spc="-25" dirty="0">
                <a:latin typeface="Arial"/>
                <a:cs typeface="Arial"/>
              </a:rPr>
              <a:t> </a:t>
            </a:r>
            <a:r>
              <a:rPr sz="1000" dirty="0">
                <a:latin typeface="Arial"/>
                <a:cs typeface="Arial"/>
              </a:rPr>
              <a:t>JEP</a:t>
            </a:r>
            <a:r>
              <a:rPr sz="1000" spc="-25" dirty="0">
                <a:latin typeface="Arial"/>
                <a:cs typeface="Arial"/>
              </a:rPr>
              <a:t> </a:t>
            </a:r>
            <a:r>
              <a:rPr sz="1000" dirty="0">
                <a:latin typeface="Arial"/>
                <a:cs typeface="Arial"/>
              </a:rPr>
              <a:t>article</a:t>
            </a:r>
            <a:r>
              <a:rPr sz="1000" spc="-25" dirty="0">
                <a:latin typeface="Arial"/>
                <a:cs typeface="Arial"/>
              </a:rPr>
              <a:t> </a:t>
            </a:r>
            <a:r>
              <a:rPr sz="1000" dirty="0">
                <a:latin typeface="Arial"/>
                <a:cs typeface="Arial"/>
              </a:rPr>
              <a:t>is</a:t>
            </a:r>
            <a:r>
              <a:rPr sz="1000" spc="-25" dirty="0">
                <a:latin typeface="Arial"/>
                <a:cs typeface="Arial"/>
              </a:rPr>
              <a:t> </a:t>
            </a:r>
            <a:r>
              <a:rPr sz="1000" dirty="0">
                <a:latin typeface="Arial"/>
                <a:cs typeface="Arial"/>
              </a:rPr>
              <a:t>based</a:t>
            </a:r>
            <a:r>
              <a:rPr sz="1000" spc="-25" dirty="0">
                <a:latin typeface="Arial"/>
                <a:cs typeface="Arial"/>
              </a:rPr>
              <a:t> </a:t>
            </a:r>
            <a:r>
              <a:rPr sz="1000" dirty="0">
                <a:latin typeface="Arial"/>
                <a:cs typeface="Arial"/>
              </a:rPr>
              <a:t>on</a:t>
            </a:r>
            <a:r>
              <a:rPr sz="1000" spc="-20" dirty="0">
                <a:latin typeface="Arial"/>
                <a:cs typeface="Arial"/>
              </a:rPr>
              <a:t> </a:t>
            </a:r>
            <a:r>
              <a:rPr sz="1000" dirty="0">
                <a:latin typeface="Arial"/>
                <a:cs typeface="Arial"/>
              </a:rPr>
              <a:t>Cullen,</a:t>
            </a:r>
            <a:r>
              <a:rPr sz="1000" spc="-20" dirty="0">
                <a:latin typeface="Arial"/>
                <a:cs typeface="Arial"/>
              </a:rPr>
              <a:t> Einav, </a:t>
            </a:r>
            <a:r>
              <a:rPr sz="1000" dirty="0">
                <a:latin typeface="Arial"/>
                <a:cs typeface="Arial"/>
              </a:rPr>
              <a:t>and</a:t>
            </a:r>
            <a:r>
              <a:rPr sz="1000" spc="-25" dirty="0">
                <a:latin typeface="Arial"/>
                <a:cs typeface="Arial"/>
              </a:rPr>
              <a:t> </a:t>
            </a:r>
            <a:r>
              <a:rPr sz="1000" dirty="0">
                <a:latin typeface="Arial"/>
                <a:cs typeface="Arial"/>
              </a:rPr>
              <a:t>Finkelstein</a:t>
            </a:r>
            <a:r>
              <a:rPr sz="1000" spc="-25" dirty="0">
                <a:latin typeface="Arial"/>
                <a:cs typeface="Arial"/>
              </a:rPr>
              <a:t> </a:t>
            </a:r>
            <a:r>
              <a:rPr sz="1000" spc="-10" dirty="0">
                <a:latin typeface="Arial"/>
                <a:cs typeface="Arial"/>
              </a:rPr>
              <a:t>(2010)</a:t>
            </a:r>
            <a:endParaRPr sz="1000">
              <a:latin typeface="Arial"/>
              <a:cs typeface="Aria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608195" cy="205740"/>
            <a:chOff x="0" y="0"/>
            <a:chExt cx="4608195" cy="205740"/>
          </a:xfrm>
        </p:grpSpPr>
        <p:sp>
          <p:nvSpPr>
            <p:cNvPr id="3" name="object 3"/>
            <p:cNvSpPr/>
            <p:nvPr/>
          </p:nvSpPr>
          <p:spPr>
            <a:xfrm>
              <a:off x="0" y="0"/>
              <a:ext cx="4608195" cy="205740"/>
            </a:xfrm>
            <a:custGeom>
              <a:avLst/>
              <a:gdLst/>
              <a:ahLst/>
              <a:cxnLst/>
              <a:rect l="l" t="t" r="r" b="b"/>
              <a:pathLst>
                <a:path w="4608195" h="205740">
                  <a:moveTo>
                    <a:pt x="4608004" y="0"/>
                  </a:moveTo>
                  <a:lnTo>
                    <a:pt x="0" y="0"/>
                  </a:lnTo>
                  <a:lnTo>
                    <a:pt x="0" y="205727"/>
                  </a:lnTo>
                  <a:lnTo>
                    <a:pt x="4608004" y="205727"/>
                  </a:lnTo>
                  <a:lnTo>
                    <a:pt x="4608004" y="0"/>
                  </a:lnTo>
                  <a:close/>
                </a:path>
              </a:pathLst>
            </a:custGeom>
            <a:solidFill>
              <a:srgbClr val="00133B"/>
            </a:solidFill>
          </p:spPr>
          <p:txBody>
            <a:bodyPr wrap="square" lIns="0" tIns="0" rIns="0" bIns="0" rtlCol="0"/>
            <a:lstStyle/>
            <a:p>
              <a:endParaRPr/>
            </a:p>
          </p:txBody>
        </p:sp>
        <p:sp>
          <p:nvSpPr>
            <p:cNvPr id="4" name="object 4"/>
            <p:cNvSpPr/>
            <p:nvPr/>
          </p:nvSpPr>
          <p:spPr>
            <a:xfrm>
              <a:off x="120650"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710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4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718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322249" y="144414"/>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9" name="object 9"/>
            <p:cNvSpPr/>
            <p:nvPr/>
          </p:nvSpPr>
          <p:spPr>
            <a:xfrm>
              <a:off x="32224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FFFFFF"/>
                </a:solidFill>
                <a:latin typeface="Arial"/>
                <a:cs typeface="Arial"/>
                <a:hlinkClick r:id="rId2" action="ppaction://hlinksldjump"/>
              </a:rPr>
              <a:t>Introduction</a:t>
            </a:r>
            <a:endParaRPr sz="500">
              <a:latin typeface="Arial"/>
              <a:cs typeface="Arial"/>
            </a:endParaRPr>
          </a:p>
        </p:txBody>
      </p:sp>
      <p:grpSp>
        <p:nvGrpSpPr>
          <p:cNvPr id="11" name="object 11"/>
          <p:cNvGrpSpPr/>
          <p:nvPr/>
        </p:nvGrpSpPr>
        <p:grpSpPr>
          <a:xfrm>
            <a:off x="965403" y="141874"/>
            <a:ext cx="495300" cy="41275"/>
            <a:chOff x="965403" y="141874"/>
            <a:chExt cx="495300" cy="41275"/>
          </a:xfrm>
        </p:grpSpPr>
        <p:sp>
          <p:nvSpPr>
            <p:cNvPr id="12" name="object 12"/>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3" name="object 13"/>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4" name="object 14"/>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5" name="object 15"/>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6" name="object 16"/>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7" name="object 17"/>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object 21"/>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2" name="object 22"/>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dirty="0">
              <a:latin typeface="Arial"/>
              <a:cs typeface="Arial"/>
            </a:endParaRPr>
          </a:p>
        </p:txBody>
      </p:sp>
      <p:grpSp>
        <p:nvGrpSpPr>
          <p:cNvPr id="23" name="object 23"/>
          <p:cNvGrpSpPr/>
          <p:nvPr/>
        </p:nvGrpSpPr>
        <p:grpSpPr>
          <a:xfrm>
            <a:off x="2010651" y="141874"/>
            <a:ext cx="243204" cy="41275"/>
            <a:chOff x="2010651" y="141874"/>
            <a:chExt cx="243204" cy="41275"/>
          </a:xfrm>
        </p:grpSpPr>
        <p:sp>
          <p:nvSpPr>
            <p:cNvPr id="24" name="object 24"/>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8" name="object 28"/>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9" name="object 29"/>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30" name="object 30"/>
          <p:cNvGrpSpPr/>
          <p:nvPr/>
        </p:nvGrpSpPr>
        <p:grpSpPr>
          <a:xfrm>
            <a:off x="3255225" y="141874"/>
            <a:ext cx="192405" cy="41275"/>
            <a:chOff x="3255225" y="141874"/>
            <a:chExt cx="192405" cy="41275"/>
          </a:xfrm>
        </p:grpSpPr>
        <p:sp>
          <p:nvSpPr>
            <p:cNvPr id="31" name="object 31"/>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3" name="object 33"/>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4" name="object 34"/>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5" name="object 35"/>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36" name="object 36"/>
          <p:cNvGrpSpPr/>
          <p:nvPr/>
        </p:nvGrpSpPr>
        <p:grpSpPr>
          <a:xfrm>
            <a:off x="4197222" y="141874"/>
            <a:ext cx="142240" cy="41275"/>
            <a:chOff x="4197222" y="141874"/>
            <a:chExt cx="142240" cy="41275"/>
          </a:xfrm>
        </p:grpSpPr>
        <p:sp>
          <p:nvSpPr>
            <p:cNvPr id="37" name="object 37"/>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8" name="object 38"/>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9" name="object 39"/>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40" name="object 40"/>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41" name="object 41"/>
          <p:cNvGrpSpPr/>
          <p:nvPr/>
        </p:nvGrpSpPr>
        <p:grpSpPr>
          <a:xfrm>
            <a:off x="0" y="205727"/>
            <a:ext cx="4608195" cy="170180"/>
            <a:chOff x="0" y="205727"/>
            <a:chExt cx="4608195" cy="170180"/>
          </a:xfrm>
        </p:grpSpPr>
        <p:sp>
          <p:nvSpPr>
            <p:cNvPr id="42" name="object 42"/>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43" name="object 43"/>
            <p:cNvPicPr/>
            <p:nvPr/>
          </p:nvPicPr>
          <p:blipFill>
            <a:blip r:embed="rId3" cstate="print"/>
            <a:stretch>
              <a:fillRect/>
            </a:stretch>
          </p:blipFill>
          <p:spPr>
            <a:xfrm>
              <a:off x="0" y="309118"/>
              <a:ext cx="4608004" cy="66167"/>
            </a:xfrm>
            <a:prstGeom prst="rect">
              <a:avLst/>
            </a:prstGeom>
          </p:spPr>
        </p:pic>
      </p:grpSp>
      <p:sp>
        <p:nvSpPr>
          <p:cNvPr id="44" name="object 44"/>
          <p:cNvSpPr txBox="1"/>
          <p:nvPr/>
        </p:nvSpPr>
        <p:spPr>
          <a:xfrm>
            <a:off x="0" y="375285"/>
            <a:ext cx="4608195" cy="211454"/>
          </a:xfrm>
          <a:prstGeom prst="rect">
            <a:avLst/>
          </a:prstGeom>
          <a:solidFill>
            <a:srgbClr val="002778"/>
          </a:solidFill>
        </p:spPr>
        <p:txBody>
          <a:bodyPr vert="horz" wrap="square" lIns="0" tIns="0" rIns="0" bIns="0" rtlCol="0">
            <a:spAutoFit/>
          </a:bodyPr>
          <a:lstStyle/>
          <a:p>
            <a:pPr marL="107950">
              <a:lnSpc>
                <a:spcPts val="1405"/>
              </a:lnSpc>
            </a:pPr>
            <a:r>
              <a:rPr sz="1400" dirty="0">
                <a:solidFill>
                  <a:srgbClr val="FFFFFF"/>
                </a:solidFill>
                <a:latin typeface="Arial"/>
                <a:cs typeface="Arial"/>
              </a:rPr>
              <a:t>What</a:t>
            </a:r>
            <a:r>
              <a:rPr sz="1400" spc="40" dirty="0">
                <a:solidFill>
                  <a:srgbClr val="FFFFFF"/>
                </a:solidFill>
                <a:latin typeface="Arial"/>
                <a:cs typeface="Arial"/>
              </a:rPr>
              <a:t> </a:t>
            </a:r>
            <a:r>
              <a:rPr sz="1400" dirty="0">
                <a:solidFill>
                  <a:srgbClr val="FFFFFF"/>
                </a:solidFill>
                <a:latin typeface="Arial"/>
                <a:cs typeface="Arial"/>
              </a:rPr>
              <a:t>is</a:t>
            </a:r>
            <a:r>
              <a:rPr sz="1400" spc="40" dirty="0">
                <a:solidFill>
                  <a:srgbClr val="FFFFFF"/>
                </a:solidFill>
                <a:latin typeface="Arial"/>
                <a:cs typeface="Arial"/>
              </a:rPr>
              <a:t> </a:t>
            </a:r>
            <a:r>
              <a:rPr sz="1400" dirty="0">
                <a:solidFill>
                  <a:srgbClr val="FFFFFF"/>
                </a:solidFill>
                <a:latin typeface="Arial"/>
                <a:cs typeface="Arial"/>
              </a:rPr>
              <a:t>this</a:t>
            </a:r>
            <a:r>
              <a:rPr sz="1400" spc="40" dirty="0">
                <a:solidFill>
                  <a:srgbClr val="FFFFFF"/>
                </a:solidFill>
                <a:latin typeface="Arial"/>
                <a:cs typeface="Arial"/>
              </a:rPr>
              <a:t> </a:t>
            </a:r>
            <a:r>
              <a:rPr sz="1400" dirty="0">
                <a:solidFill>
                  <a:srgbClr val="FFFFFF"/>
                </a:solidFill>
                <a:latin typeface="Arial"/>
                <a:cs typeface="Arial"/>
              </a:rPr>
              <a:t>paper’s</a:t>
            </a:r>
            <a:r>
              <a:rPr sz="1400" spc="45" dirty="0">
                <a:solidFill>
                  <a:srgbClr val="FFFFFF"/>
                </a:solidFill>
                <a:latin typeface="Arial"/>
                <a:cs typeface="Arial"/>
              </a:rPr>
              <a:t> </a:t>
            </a:r>
            <a:r>
              <a:rPr sz="1400" spc="-10" dirty="0">
                <a:solidFill>
                  <a:srgbClr val="FFFFFF"/>
                </a:solidFill>
                <a:latin typeface="Arial"/>
                <a:cs typeface="Arial"/>
              </a:rPr>
              <a:t>contribution?</a:t>
            </a:r>
            <a:endParaRPr sz="1400">
              <a:latin typeface="Arial"/>
              <a:cs typeface="Arial"/>
            </a:endParaRPr>
          </a:p>
        </p:txBody>
      </p:sp>
      <p:pic>
        <p:nvPicPr>
          <p:cNvPr id="45" name="object 45"/>
          <p:cNvPicPr/>
          <p:nvPr/>
        </p:nvPicPr>
        <p:blipFill>
          <a:blip r:embed="rId4" cstate="print"/>
          <a:stretch>
            <a:fillRect/>
          </a:stretch>
        </p:blipFill>
        <p:spPr>
          <a:xfrm>
            <a:off x="0" y="586498"/>
            <a:ext cx="4608004" cy="33083"/>
          </a:xfrm>
          <a:prstGeom prst="rect">
            <a:avLst/>
          </a:prstGeom>
        </p:spPr>
      </p:pic>
      <p:sp>
        <p:nvSpPr>
          <p:cNvPr id="46" name="TextBox 45">
            <a:extLst>
              <a:ext uri="{FF2B5EF4-FFF2-40B4-BE49-F238E27FC236}">
                <a16:creationId xmlns:a16="http://schemas.microsoft.com/office/drawing/2014/main" id="{C5A6A95E-C7A6-3D06-7A0F-631DE56B0267}"/>
              </a:ext>
            </a:extLst>
          </p:cNvPr>
          <p:cNvSpPr txBox="1"/>
          <p:nvPr/>
        </p:nvSpPr>
        <p:spPr>
          <a:xfrm>
            <a:off x="340049" y="696615"/>
            <a:ext cx="3927906" cy="2477601"/>
          </a:xfrm>
          <a:prstGeom prst="rect">
            <a:avLst/>
          </a:prstGeom>
          <a:noFill/>
        </p:spPr>
        <p:txBody>
          <a:bodyPr wrap="square" rtlCol="0">
            <a:spAutoFit/>
          </a:bodyPr>
          <a:lstStyle/>
          <a:p>
            <a:pPr marL="171450" indent="-171450" algn="l" rtl="0">
              <a:buFont typeface="Arial" panose="020B0604020202020204" pitchFamily="34" charset="0"/>
              <a:buChar char="•"/>
            </a:pPr>
            <a:r>
              <a:rPr lang="en-US" sz="700" b="0" i="0" u="none" strike="noStrike" dirty="0">
                <a:solidFill>
                  <a:srgbClr val="000000"/>
                </a:solidFill>
                <a:effectLst/>
                <a:latin typeface="Arial" panose="020B0604020202020204" pitchFamily="34" charset="0"/>
                <a:cs typeface="Arial" panose="020B0604020202020204" pitchFamily="34" charset="0"/>
              </a:rPr>
              <a:t>theoretical framework that incorporates consumer choice frictions and adverse selection to analyze insurance market equilibrium and welfare.</a:t>
            </a:r>
          </a:p>
          <a:p>
            <a:pPr marL="171450" indent="-171450" algn="l" rtl="0">
              <a:buFont typeface="Arial" panose="020B0604020202020204" pitchFamily="34" charset="0"/>
              <a:buChar char="•"/>
            </a:pPr>
            <a:endParaRPr lang="en-US" sz="700" dirty="0">
              <a:solidFill>
                <a:srgbClr val="000000"/>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700" b="0" i="0" u="none" strike="noStrike" dirty="0">
                <a:solidFill>
                  <a:srgbClr val="000000"/>
                </a:solidFill>
                <a:effectLst/>
                <a:latin typeface="Arial" panose="020B0604020202020204" pitchFamily="34" charset="0"/>
                <a:cs typeface="Arial" panose="020B0604020202020204" pitchFamily="34" charset="0"/>
              </a:rPr>
              <a:t>empirical analysis using data from a large employer to estimate the key </a:t>
            </a:r>
            <a:r>
              <a:rPr lang="en-US" sz="700" b="0" i="0" u="none" strike="noStrike" dirty="0" err="1">
                <a:solidFill>
                  <a:srgbClr val="000000"/>
                </a:solidFill>
                <a:effectLst/>
                <a:latin typeface="Arial" panose="020B0604020202020204" pitchFamily="34" charset="0"/>
                <a:cs typeface="Arial" panose="020B0604020202020204" pitchFamily="34" charset="0"/>
              </a:rPr>
              <a:t>microfoundations</a:t>
            </a:r>
            <a:r>
              <a:rPr lang="en-US" sz="700" b="0" i="0" u="none" strike="noStrike" dirty="0">
                <a:solidFill>
                  <a:srgbClr val="000000"/>
                </a:solidFill>
                <a:effectLst/>
                <a:latin typeface="Arial" panose="020B0604020202020204" pitchFamily="34" charset="0"/>
                <a:cs typeface="Arial" panose="020B0604020202020204" pitchFamily="34" charset="0"/>
              </a:rPr>
              <a:t> and measure the impact of different policies. distribution of consumer costs, consumer surplus from risk protection, and the impact of choice frictions on willingness to pay.</a:t>
            </a:r>
          </a:p>
          <a:p>
            <a:pPr marL="171450" indent="-171450" algn="l" rtl="0">
              <a:buFont typeface="Arial" panose="020B0604020202020204" pitchFamily="34" charset="0"/>
              <a:buChar char="•"/>
            </a:pPr>
            <a:endParaRPr lang="en-US" sz="700" dirty="0">
              <a:solidFill>
                <a:srgbClr val="000000"/>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700" b="0" i="0" u="none" strike="noStrike" dirty="0">
                <a:solidFill>
                  <a:srgbClr val="000000"/>
                </a:solidFill>
                <a:effectLst/>
                <a:latin typeface="Arial" panose="020B0604020202020204" pitchFamily="34" charset="0"/>
                <a:cs typeface="Arial" panose="020B0604020202020204" pitchFamily="34" charset="0"/>
              </a:rPr>
              <a:t>the paper highlights the importance of considering both demand-side and supply-side policies in addressing information frictions and adverse selection</a:t>
            </a:r>
          </a:p>
          <a:p>
            <a:pPr marL="171450" indent="-171450" algn="l" rtl="0">
              <a:buFont typeface="Arial" panose="020B0604020202020204" pitchFamily="34" charset="0"/>
              <a:buChar char="•"/>
            </a:pPr>
            <a:endParaRPr lang="en-US" sz="700" dirty="0">
              <a:solidFill>
                <a:srgbClr val="000000"/>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700" b="0" i="0" u="none" strike="noStrike" dirty="0">
                <a:solidFill>
                  <a:srgbClr val="000000"/>
                </a:solidFill>
                <a:effectLst/>
                <a:latin typeface="Arial" panose="020B0604020202020204" pitchFamily="34" charset="0"/>
                <a:cs typeface="Arial" panose="020B0604020202020204" pitchFamily="34" charset="0"/>
              </a:rPr>
              <a:t>effectiveness of friction-reducing policies depends on the distribution of </a:t>
            </a:r>
            <a:r>
              <a:rPr lang="en-US" sz="700" b="0" i="0" u="none" strike="noStrike" dirty="0" err="1">
                <a:solidFill>
                  <a:srgbClr val="000000"/>
                </a:solidFill>
                <a:effectLst/>
                <a:latin typeface="Arial" panose="020B0604020202020204" pitchFamily="34" charset="0"/>
                <a:cs typeface="Arial" panose="020B0604020202020204" pitchFamily="34" charset="0"/>
              </a:rPr>
              <a:t>microfoundations</a:t>
            </a:r>
            <a:r>
              <a:rPr lang="en-US" sz="700" b="0" i="0" u="none" strike="noStrike" dirty="0">
                <a:solidFill>
                  <a:srgbClr val="000000"/>
                </a:solidFill>
                <a:effectLst/>
                <a:latin typeface="Arial" panose="020B0604020202020204" pitchFamily="34" charset="0"/>
                <a:cs typeface="Arial" panose="020B0604020202020204" pitchFamily="34" charset="0"/>
              </a:rPr>
              <a:t> and the effectiveness of risk-adjustment transfers. </a:t>
            </a:r>
          </a:p>
          <a:p>
            <a:pPr marL="171450" indent="-171450" algn="l" rtl="0">
              <a:buFont typeface="Arial" panose="020B0604020202020204" pitchFamily="34" charset="0"/>
              <a:buChar char="•"/>
            </a:pPr>
            <a:endParaRPr lang="en-US" sz="700" dirty="0">
              <a:solidFill>
                <a:srgbClr val="000000"/>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700" b="0" i="0" u="none" strike="noStrike" dirty="0">
                <a:solidFill>
                  <a:srgbClr val="000000"/>
                </a:solidFill>
                <a:effectLst/>
                <a:latin typeface="Arial" panose="020B0604020202020204" pitchFamily="34" charset="0"/>
                <a:cs typeface="Arial" panose="020B0604020202020204" pitchFamily="34" charset="0"/>
              </a:rPr>
              <a:t>consider trade-offs and consequences of different policy interventions.</a:t>
            </a:r>
          </a:p>
          <a:p>
            <a:pPr marL="171450" indent="-171450" algn="l" rtl="0">
              <a:buFont typeface="Arial" panose="020B0604020202020204" pitchFamily="34" charset="0"/>
              <a:buChar char="•"/>
            </a:pPr>
            <a:endParaRPr lang="en-US" sz="700" dirty="0">
              <a:solidFill>
                <a:srgbClr val="000000"/>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700" b="0" i="0" u="none" strike="noStrike" dirty="0">
                <a:solidFill>
                  <a:srgbClr val="374151"/>
                </a:solidFill>
                <a:effectLst/>
                <a:latin typeface="Arial" panose="020B0604020202020204" pitchFamily="34" charset="0"/>
                <a:cs typeface="Arial" panose="020B0604020202020204" pitchFamily="34" charset="0"/>
              </a:rPr>
              <a:t>the paper recognizes that the effectiveness of policy interventions may vary across different insurance market environments.</a:t>
            </a:r>
          </a:p>
          <a:p>
            <a:pPr marL="171450" indent="-171450" algn="l" rtl="0">
              <a:buFont typeface="Arial" panose="020B0604020202020204" pitchFamily="34" charset="0"/>
              <a:buChar char="•"/>
            </a:pPr>
            <a:endParaRPr lang="en-US" sz="700" dirty="0">
              <a:solidFill>
                <a:srgbClr val="374151"/>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700" b="0" i="0" u="none" strike="noStrike" dirty="0">
                <a:solidFill>
                  <a:srgbClr val="374151"/>
                </a:solidFill>
                <a:effectLst/>
                <a:latin typeface="Arial" panose="020B0604020202020204" pitchFamily="34" charset="0"/>
                <a:cs typeface="Arial" panose="020B0604020202020204" pitchFamily="34" charset="0"/>
              </a:rPr>
              <a:t>offering insights into the welfare implications of policy interventions in insurance markets.</a:t>
            </a:r>
          </a:p>
          <a:p>
            <a:pPr marL="171450" indent="-171450" algn="l" rtl="0">
              <a:buFont typeface="Arial" panose="020B0604020202020204" pitchFamily="34" charset="0"/>
              <a:buChar char="•"/>
            </a:pPr>
            <a:endParaRPr lang="en-US" sz="700" dirty="0">
              <a:solidFill>
                <a:srgbClr val="374151"/>
              </a:solidFill>
              <a:latin typeface="Arial" panose="020B0604020202020204" pitchFamily="34" charset="0"/>
              <a:cs typeface="Arial" panose="020B0604020202020204" pitchFamily="34" charset="0"/>
            </a:endParaRPr>
          </a:p>
          <a:p>
            <a:pPr marL="171450" indent="-171450" algn="l" rtl="0">
              <a:buFont typeface="Arial" panose="020B0604020202020204" pitchFamily="34" charset="0"/>
              <a:buChar char="•"/>
            </a:pPr>
            <a:r>
              <a:rPr lang="en-US" sz="700" b="0" i="0" dirty="0">
                <a:solidFill>
                  <a:srgbClr val="374151"/>
                </a:solidFill>
                <a:effectLst/>
                <a:latin typeface="Arial" panose="020B0604020202020204" pitchFamily="34" charset="0"/>
                <a:cs typeface="Arial" panose="020B0604020202020204" pitchFamily="34" charset="0"/>
              </a:rPr>
              <a:t>theoretical models and incorporates empirical evidence to examine the positive and normative implications of friction-reducing policies and risk-adjustment transfers. </a:t>
            </a:r>
            <a:endParaRPr lang="en-US" sz="7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5" name="object 15"/>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lang="en-US" sz="500" u="sng" dirty="0">
              <a:solidFill>
                <a:srgbClr val="005EFF"/>
              </a:solidFill>
              <a:latin typeface="Arial"/>
              <a:cs typeface="Arial"/>
            </a:endParaRPr>
          </a:p>
        </p:txBody>
      </p:sp>
      <p:grpSp>
        <p:nvGrpSpPr>
          <p:cNvPr id="16" name="object 16"/>
          <p:cNvGrpSpPr/>
          <p:nvPr/>
        </p:nvGrpSpPr>
        <p:grpSpPr>
          <a:xfrm>
            <a:off x="2010651" y="141874"/>
            <a:ext cx="243204" cy="41275"/>
            <a:chOff x="2010651" y="141874"/>
            <a:chExt cx="243204" cy="41275"/>
          </a:xfrm>
        </p:grpSpPr>
        <p:sp>
          <p:nvSpPr>
            <p:cNvPr id="17" name="object 17"/>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34" name="object 34"/>
          <p:cNvGrpSpPr/>
          <p:nvPr/>
        </p:nvGrpSpPr>
        <p:grpSpPr>
          <a:xfrm>
            <a:off x="0" y="205727"/>
            <a:ext cx="4608195" cy="170180"/>
            <a:chOff x="0" y="205727"/>
            <a:chExt cx="4608195" cy="170180"/>
          </a:xfrm>
        </p:grpSpPr>
        <p:sp>
          <p:nvSpPr>
            <p:cNvPr id="35" name="object 35"/>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36" name="object 36"/>
            <p:cNvPicPr/>
            <p:nvPr/>
          </p:nvPicPr>
          <p:blipFill>
            <a:blip r:embed="rId3" cstate="print"/>
            <a:stretch>
              <a:fillRect/>
            </a:stretch>
          </p:blipFill>
          <p:spPr>
            <a:xfrm>
              <a:off x="0" y="309118"/>
              <a:ext cx="4608004" cy="66167"/>
            </a:xfrm>
            <a:prstGeom prst="rect">
              <a:avLst/>
            </a:prstGeom>
          </p:spPr>
        </p:pic>
      </p:grpSp>
      <p:sp>
        <p:nvSpPr>
          <p:cNvPr id="37" name="object 37"/>
          <p:cNvSpPr txBox="1"/>
          <p:nvPr/>
        </p:nvSpPr>
        <p:spPr>
          <a:xfrm>
            <a:off x="11483" y="325596"/>
            <a:ext cx="4608195" cy="276999"/>
          </a:xfrm>
          <a:prstGeom prst="rect">
            <a:avLst/>
          </a:prstGeom>
          <a:solidFill>
            <a:srgbClr val="002778"/>
          </a:solidFill>
        </p:spPr>
        <p:txBody>
          <a:bodyPr vert="horz" wrap="square" lIns="0" tIns="0" rIns="0" bIns="0" rtlCol="0">
            <a:spAutoFit/>
          </a:bodyPr>
          <a:lstStyle/>
          <a:p>
            <a:pPr marR="0" lvl="0" rtl="0">
              <a:spcBef>
                <a:spcPts val="0"/>
              </a:spcBef>
              <a:spcAft>
                <a:spcPts val="0"/>
              </a:spcAft>
              <a:tabLst>
                <a:tab pos="355600" algn="l"/>
                <a:tab pos="711835" algn="l"/>
                <a:tab pos="1067435" algn="l"/>
                <a:tab pos="1423670" algn="l"/>
                <a:tab pos="1779905" algn="l"/>
                <a:tab pos="2135505" algn="l"/>
                <a:tab pos="2491740" algn="l"/>
                <a:tab pos="2847975" algn="l"/>
                <a:tab pos="3203575" algn="l"/>
                <a:tab pos="3559810" algn="l"/>
                <a:tab pos="3915410" algn="l"/>
                <a:tab pos="4271645" algn="l"/>
                <a:tab pos="4627880" algn="l"/>
                <a:tab pos="4983480" algn="l"/>
                <a:tab pos="5339715" algn="l"/>
                <a:tab pos="5695950" algn="l"/>
                <a:tab pos="6051550" algn="l"/>
                <a:tab pos="6407785" algn="l"/>
                <a:tab pos="6763385" algn="l"/>
                <a:tab pos="7119620" algn="l"/>
                <a:tab pos="7475855" algn="l"/>
                <a:tab pos="7831455" algn="l"/>
                <a:tab pos="8187690" algn="l"/>
                <a:tab pos="8543925" algn="l"/>
                <a:tab pos="8899525" algn="l"/>
                <a:tab pos="9255760" algn="l"/>
                <a:tab pos="9611360" algn="l"/>
                <a:tab pos="9967595" algn="l"/>
                <a:tab pos="10323830" algn="l"/>
                <a:tab pos="10679430" algn="l"/>
                <a:tab pos="11035665" algn="l"/>
                <a:tab pos="11391900" algn="l"/>
              </a:tabLst>
            </a:pPr>
            <a:r>
              <a:rPr lang="en-US" sz="1800" dirty="0">
                <a:solidFill>
                  <a:schemeClr val="bg1"/>
                </a:solidFill>
                <a:effectLst/>
                <a:latin typeface="Times New Roman" panose="02020603050405020304" pitchFamily="18" charset="0"/>
                <a:ea typeface="Calibri" panose="020F0502020204030204" pitchFamily="34" charset="0"/>
                <a:cs typeface="Times New Roman (Body CS)"/>
              </a:rPr>
              <a:t>What data are being used in this paper?</a:t>
            </a:r>
            <a:endParaRPr lang="en-US" sz="1800" dirty="0">
              <a:solidFill>
                <a:schemeClr val="bg1"/>
              </a:solidFill>
              <a:effectLst/>
              <a:latin typeface="Times" pitchFamily="2" charset="0"/>
              <a:ea typeface="Calibri" panose="020F0502020204030204" pitchFamily="34" charset="0"/>
              <a:cs typeface="Times New Roman (Body CS)"/>
            </a:endParaRPr>
          </a:p>
        </p:txBody>
      </p:sp>
      <p:pic>
        <p:nvPicPr>
          <p:cNvPr id="38" name="object 38"/>
          <p:cNvPicPr/>
          <p:nvPr/>
        </p:nvPicPr>
        <p:blipFill>
          <a:blip r:embed="rId4" cstate="print"/>
          <a:stretch>
            <a:fillRect/>
          </a:stretch>
        </p:blipFill>
        <p:spPr>
          <a:xfrm>
            <a:off x="0" y="586498"/>
            <a:ext cx="4608004" cy="33083"/>
          </a:xfrm>
          <a:prstGeom prst="rect">
            <a:avLst/>
          </a:prstGeom>
        </p:spPr>
      </p:pic>
      <p:sp>
        <p:nvSpPr>
          <p:cNvPr id="39" name="TextBox 38">
            <a:extLst>
              <a:ext uri="{FF2B5EF4-FFF2-40B4-BE49-F238E27FC236}">
                <a16:creationId xmlns:a16="http://schemas.microsoft.com/office/drawing/2014/main" id="{625F7451-889A-D3FC-17B7-FAB07946967C}"/>
              </a:ext>
            </a:extLst>
          </p:cNvPr>
          <p:cNvSpPr txBox="1"/>
          <p:nvPr/>
        </p:nvSpPr>
        <p:spPr>
          <a:xfrm>
            <a:off x="171450" y="968375"/>
            <a:ext cx="4172178" cy="1723549"/>
          </a:xfrm>
          <a:prstGeom prst="rect">
            <a:avLst/>
          </a:prstGeom>
          <a:noFill/>
        </p:spPr>
        <p:txBody>
          <a:bodyPr wrap="square" rtlCol="0">
            <a:spAutoFit/>
          </a:bodyPr>
          <a:lstStyle/>
          <a:p>
            <a:pPr marL="171450" indent="-171450">
              <a:buFont typeface="Arial" panose="020B0604020202020204" pitchFamily="34" charset="0"/>
              <a:buChar char="•"/>
            </a:pPr>
            <a:r>
              <a:rPr lang="en-US" sz="800" b="0" i="0" dirty="0">
                <a:solidFill>
                  <a:schemeClr val="tx1"/>
                </a:solidFill>
                <a:effectLst/>
                <a:latin typeface="Arial" panose="020B0604020202020204" pitchFamily="34" charset="0"/>
                <a:cs typeface="Arial" panose="020B0604020202020204" pitchFamily="34" charset="0"/>
              </a:rPr>
              <a:t>The data used in this paper are proprietary data from a large self-insured employer covering more than 35,000 U.S. employees and 105,000 lives overall and families.</a:t>
            </a:r>
          </a:p>
          <a:p>
            <a:pPr marL="171450" indent="-171450">
              <a:buFont typeface="Arial" panose="020B0604020202020204" pitchFamily="34" charset="0"/>
              <a:buChar char="•"/>
            </a:pPr>
            <a:endParaRPr lang="en-US" sz="800" b="0" i="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0" i="0" dirty="0">
                <a:solidFill>
                  <a:schemeClr val="tx1"/>
                </a:solidFill>
                <a:effectLst/>
                <a:latin typeface="Arial" panose="020B0604020202020204" pitchFamily="34" charset="0"/>
                <a:cs typeface="Arial" panose="020B0604020202020204" pitchFamily="34" charset="0"/>
              </a:rPr>
              <a:t>health care claims, demographics, and plan choices</a:t>
            </a:r>
            <a:r>
              <a:rPr lang="en-US" sz="800" dirty="0">
                <a:solidFill>
                  <a:schemeClr val="tx1"/>
                </a:solidFill>
                <a:latin typeface="Arial" panose="020B0604020202020204" pitchFamily="34" charset="0"/>
                <a:cs typeface="Arial" panose="020B0604020202020204" pitchFamily="34" charset="0"/>
              </a:rPr>
              <a:t>, cost</a:t>
            </a:r>
          </a:p>
          <a:p>
            <a:pPr marL="171450" indent="-171450">
              <a:buFont typeface="Arial" panose="020B0604020202020204" pitchFamily="34" charset="0"/>
              <a:buChar char="•"/>
            </a:pPr>
            <a:endParaRPr lang="en-US" sz="80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solidFill>
                  <a:schemeClr val="tx1"/>
                </a:solidFill>
                <a:effectLst/>
                <a:latin typeface="Arial" panose="020B0604020202020204" pitchFamily="34" charset="0"/>
                <a:cs typeface="Arial" panose="020B0604020202020204" pitchFamily="34" charset="0"/>
              </a:rPr>
              <a:t>AND individually-linked survey data on consumer information </a:t>
            </a:r>
          </a:p>
          <a:p>
            <a:pPr marL="171450" indent="-171450">
              <a:buFont typeface="Arial" panose="020B0604020202020204" pitchFamily="34" charset="0"/>
              <a:buChar char="•"/>
            </a:pPr>
            <a:endParaRPr lang="en-US" sz="800" dirty="0">
              <a:solidFill>
                <a:schemeClr val="tx1"/>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0" i="0" u="none" strike="noStrike" dirty="0">
                <a:solidFill>
                  <a:schemeClr val="tx1"/>
                </a:solidFill>
                <a:effectLst/>
                <a:latin typeface="Arial" panose="020B0604020202020204" pitchFamily="34" charset="0"/>
                <a:cs typeface="Arial" panose="020B0604020202020204" pitchFamily="34" charset="0"/>
              </a:rPr>
              <a:t>Survey data provides additional information on consumer information and beliefs, allowing for a more comprehensive analysis of choice determinants and preference factors.</a:t>
            </a:r>
            <a:endParaRPr lang="en-US" sz="800" dirty="0">
              <a:solidFill>
                <a:schemeClr val="tx1"/>
              </a:solidFill>
              <a:effectLst/>
              <a:latin typeface="Arial" panose="020B0604020202020204" pitchFamily="34" charset="0"/>
              <a:cs typeface="Arial" panose="020B0604020202020204" pitchFamily="34" charset="0"/>
            </a:endParaRPr>
          </a:p>
          <a:p>
            <a:endParaRPr lang="en-US" dirty="0">
              <a:latin typeface="NimbusSanL"/>
            </a:endParaRPr>
          </a:p>
          <a:p>
            <a:endParaRPr lang="en-US" sz="800" dirty="0">
              <a:effectLst/>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25256"/>
            <a:ext cx="35623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rId2" action="ppaction://hlinksldjump"/>
              </a:rPr>
              <a:t>Introduction</a:t>
            </a:r>
            <a:endParaRPr sz="500">
              <a:latin typeface="Arial"/>
              <a:cs typeface="Arial"/>
            </a:endParaRPr>
          </a:p>
        </p:txBody>
      </p:sp>
      <p:grpSp>
        <p:nvGrpSpPr>
          <p:cNvPr id="3" name="object 3"/>
          <p:cNvGrpSpPr/>
          <p:nvPr/>
        </p:nvGrpSpPr>
        <p:grpSpPr>
          <a:xfrm>
            <a:off x="965403" y="141874"/>
            <a:ext cx="495300" cy="41275"/>
            <a:chOff x="965403" y="141874"/>
            <a:chExt cx="495300" cy="41275"/>
          </a:xfrm>
        </p:grpSpPr>
        <p:sp>
          <p:nvSpPr>
            <p:cNvPr id="4" name="object 4"/>
            <p:cNvSpPr/>
            <p:nvPr/>
          </p:nvSpPr>
          <p:spPr>
            <a:xfrm>
              <a:off x="9679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018349" y="144414"/>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0183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068743"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11191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11695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12199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12703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13207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1371142"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1421549"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5" name="object 15"/>
          <p:cNvSpPr txBox="1"/>
          <p:nvPr/>
        </p:nvSpPr>
        <p:spPr>
          <a:xfrm>
            <a:off x="942594" y="25256"/>
            <a:ext cx="554355" cy="89127"/>
          </a:xfrm>
          <a:prstGeom prst="rect">
            <a:avLst/>
          </a:prstGeom>
        </p:spPr>
        <p:txBody>
          <a:bodyPr vert="horz" wrap="square" lIns="0" tIns="12065" rIns="0" bIns="0" rtlCol="0">
            <a:spAutoFit/>
          </a:bodyPr>
          <a:lstStyle/>
          <a:p>
            <a:pPr marL="12700" algn="ctr">
              <a:lnSpc>
                <a:spcPct val="100000"/>
              </a:lnSpc>
              <a:spcBef>
                <a:spcPts val="95"/>
              </a:spcBef>
            </a:pPr>
            <a:r>
              <a:rPr lang="en-US" sz="500" u="sng" spc="-10" dirty="0">
                <a:solidFill>
                  <a:srgbClr val="005EFF"/>
                </a:solidFill>
                <a:latin typeface="Arial"/>
                <a:cs typeface="Arial"/>
              </a:rPr>
              <a:t>DATA</a:t>
            </a:r>
            <a:endParaRPr sz="500" u="sng" dirty="0">
              <a:solidFill>
                <a:srgbClr val="005EFF"/>
              </a:solidFill>
              <a:latin typeface="Arial"/>
              <a:cs typeface="Arial"/>
            </a:endParaRPr>
          </a:p>
        </p:txBody>
      </p:sp>
      <p:grpSp>
        <p:nvGrpSpPr>
          <p:cNvPr id="16" name="object 16"/>
          <p:cNvGrpSpPr/>
          <p:nvPr/>
        </p:nvGrpSpPr>
        <p:grpSpPr>
          <a:xfrm>
            <a:off x="2010651" y="141874"/>
            <a:ext cx="243204" cy="41275"/>
            <a:chOff x="2010651" y="141874"/>
            <a:chExt cx="243204" cy="41275"/>
          </a:xfrm>
        </p:grpSpPr>
        <p:sp>
          <p:nvSpPr>
            <p:cNvPr id="17" name="object 17"/>
            <p:cNvSpPr/>
            <p:nvPr/>
          </p:nvSpPr>
          <p:spPr>
            <a:xfrm>
              <a:off x="2013191"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8" name="object 18"/>
            <p:cNvSpPr/>
            <p:nvPr/>
          </p:nvSpPr>
          <p:spPr>
            <a:xfrm>
              <a:off x="20635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19" name="object 19"/>
            <p:cNvSpPr/>
            <p:nvPr/>
          </p:nvSpPr>
          <p:spPr>
            <a:xfrm>
              <a:off x="21139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0" name="object 20"/>
            <p:cNvSpPr/>
            <p:nvPr/>
          </p:nvSpPr>
          <p:spPr>
            <a:xfrm>
              <a:off x="2164384"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1" name="object 21"/>
            <p:cNvSpPr/>
            <p:nvPr/>
          </p:nvSpPr>
          <p:spPr>
            <a:xfrm>
              <a:off x="2214778" y="144414"/>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2" name="object 22"/>
          <p:cNvSpPr txBox="1"/>
          <p:nvPr/>
        </p:nvSpPr>
        <p:spPr>
          <a:xfrm>
            <a:off x="1987829" y="25256"/>
            <a:ext cx="753745"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00FF"/>
                </a:solidFill>
                <a:latin typeface="Arial"/>
                <a:cs typeface="Arial"/>
              </a:rPr>
              <a:t>Methods</a:t>
            </a:r>
            <a:endParaRPr sz="500" dirty="0">
              <a:latin typeface="Arial"/>
              <a:cs typeface="Arial"/>
            </a:endParaRPr>
          </a:p>
        </p:txBody>
      </p:sp>
      <p:grpSp>
        <p:nvGrpSpPr>
          <p:cNvPr id="23" name="object 23"/>
          <p:cNvGrpSpPr/>
          <p:nvPr/>
        </p:nvGrpSpPr>
        <p:grpSpPr>
          <a:xfrm>
            <a:off x="3255225" y="141874"/>
            <a:ext cx="192405" cy="41275"/>
            <a:chOff x="3255225" y="141874"/>
            <a:chExt cx="192405" cy="41275"/>
          </a:xfrm>
        </p:grpSpPr>
        <p:sp>
          <p:nvSpPr>
            <p:cNvPr id="24" name="object 24"/>
            <p:cNvSpPr/>
            <p:nvPr/>
          </p:nvSpPr>
          <p:spPr>
            <a:xfrm>
              <a:off x="32577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5" name="object 25"/>
            <p:cNvSpPr/>
            <p:nvPr/>
          </p:nvSpPr>
          <p:spPr>
            <a:xfrm>
              <a:off x="33081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6" name="object 26"/>
            <p:cNvSpPr/>
            <p:nvPr/>
          </p:nvSpPr>
          <p:spPr>
            <a:xfrm>
              <a:off x="3358565"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27" name="object 27"/>
            <p:cNvSpPr/>
            <p:nvPr/>
          </p:nvSpPr>
          <p:spPr>
            <a:xfrm>
              <a:off x="3408959"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28" name="object 28"/>
          <p:cNvSpPr txBox="1"/>
          <p:nvPr/>
        </p:nvSpPr>
        <p:spPr>
          <a:xfrm>
            <a:off x="3232404" y="25256"/>
            <a:ext cx="450850" cy="89127"/>
          </a:xfrm>
          <a:prstGeom prst="rect">
            <a:avLst/>
          </a:prstGeom>
        </p:spPr>
        <p:txBody>
          <a:bodyPr vert="horz" wrap="square" lIns="0" tIns="12065" rIns="0" bIns="0" rtlCol="0">
            <a:spAutoFit/>
          </a:bodyPr>
          <a:lstStyle/>
          <a:p>
            <a:pPr marL="12700">
              <a:lnSpc>
                <a:spcPct val="100000"/>
              </a:lnSpc>
              <a:spcBef>
                <a:spcPts val="95"/>
              </a:spcBef>
            </a:pPr>
            <a:r>
              <a:rPr lang="en-US" sz="500" u="sng" dirty="0">
                <a:solidFill>
                  <a:srgbClr val="005EFF"/>
                </a:solidFill>
                <a:latin typeface="Arial"/>
                <a:cs typeface="Arial"/>
              </a:rPr>
              <a:t>Results</a:t>
            </a:r>
            <a:endParaRPr sz="500" dirty="0">
              <a:latin typeface="Arial"/>
              <a:cs typeface="Arial"/>
            </a:endParaRPr>
          </a:p>
        </p:txBody>
      </p:sp>
      <p:grpSp>
        <p:nvGrpSpPr>
          <p:cNvPr id="29" name="object 29"/>
          <p:cNvGrpSpPr/>
          <p:nvPr/>
        </p:nvGrpSpPr>
        <p:grpSpPr>
          <a:xfrm>
            <a:off x="4197222" y="141874"/>
            <a:ext cx="142240" cy="41275"/>
            <a:chOff x="4197222" y="141874"/>
            <a:chExt cx="142240" cy="41275"/>
          </a:xfrm>
        </p:grpSpPr>
        <p:sp>
          <p:nvSpPr>
            <p:cNvPr id="30" name="object 30"/>
            <p:cNvSpPr/>
            <p:nvPr/>
          </p:nvSpPr>
          <p:spPr>
            <a:xfrm>
              <a:off x="41997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1" name="object 31"/>
            <p:cNvSpPr/>
            <p:nvPr/>
          </p:nvSpPr>
          <p:spPr>
            <a:xfrm>
              <a:off x="4250156"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sp>
          <p:nvSpPr>
            <p:cNvPr id="32" name="object 32"/>
            <p:cNvSpPr/>
            <p:nvPr/>
          </p:nvSpPr>
          <p:spPr>
            <a:xfrm>
              <a:off x="4300562" y="144414"/>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99D"/>
              </a:solidFill>
            </a:ln>
          </p:spPr>
          <p:txBody>
            <a:bodyPr wrap="square" lIns="0" tIns="0" rIns="0" bIns="0" rtlCol="0"/>
            <a:lstStyle/>
            <a:p>
              <a:endParaRPr/>
            </a:p>
          </p:txBody>
        </p:sp>
      </p:grpSp>
      <p:sp>
        <p:nvSpPr>
          <p:cNvPr id="33" name="object 33"/>
          <p:cNvSpPr txBox="1"/>
          <p:nvPr/>
        </p:nvSpPr>
        <p:spPr>
          <a:xfrm>
            <a:off x="4174401" y="25256"/>
            <a:ext cx="338455" cy="101600"/>
          </a:xfrm>
          <a:prstGeom prst="rect">
            <a:avLst/>
          </a:prstGeom>
        </p:spPr>
        <p:txBody>
          <a:bodyPr vert="horz" wrap="square" lIns="0" tIns="12065" rIns="0" bIns="0" rtlCol="0">
            <a:spAutoFit/>
          </a:bodyPr>
          <a:lstStyle/>
          <a:p>
            <a:pPr marL="12700">
              <a:lnSpc>
                <a:spcPct val="100000"/>
              </a:lnSpc>
              <a:spcBef>
                <a:spcPts val="95"/>
              </a:spcBef>
            </a:pPr>
            <a:r>
              <a:rPr sz="500" spc="-10" dirty="0">
                <a:solidFill>
                  <a:srgbClr val="7F899D"/>
                </a:solidFill>
                <a:latin typeface="Arial"/>
                <a:cs typeface="Arial"/>
                <a:hlinkClick r:id="" action="ppaction://noaction"/>
              </a:rPr>
              <a:t>Conclusion</a:t>
            </a:r>
            <a:endParaRPr sz="500">
              <a:latin typeface="Arial"/>
              <a:cs typeface="Arial"/>
            </a:endParaRPr>
          </a:p>
        </p:txBody>
      </p:sp>
      <p:grpSp>
        <p:nvGrpSpPr>
          <p:cNvPr id="34" name="object 34"/>
          <p:cNvGrpSpPr/>
          <p:nvPr/>
        </p:nvGrpSpPr>
        <p:grpSpPr>
          <a:xfrm>
            <a:off x="0" y="205727"/>
            <a:ext cx="4608195" cy="381000"/>
            <a:chOff x="0" y="205727"/>
            <a:chExt cx="4608195" cy="381000"/>
          </a:xfrm>
        </p:grpSpPr>
        <p:sp>
          <p:nvSpPr>
            <p:cNvPr id="35" name="object 35"/>
            <p:cNvSpPr/>
            <p:nvPr/>
          </p:nvSpPr>
          <p:spPr>
            <a:xfrm>
              <a:off x="0" y="205727"/>
              <a:ext cx="4608195" cy="103505"/>
            </a:xfrm>
            <a:custGeom>
              <a:avLst/>
              <a:gdLst/>
              <a:ahLst/>
              <a:cxnLst/>
              <a:rect l="l" t="t" r="r" b="b"/>
              <a:pathLst>
                <a:path w="4608195" h="103504">
                  <a:moveTo>
                    <a:pt x="0" y="103390"/>
                  </a:moveTo>
                  <a:lnTo>
                    <a:pt x="4608004" y="103390"/>
                  </a:lnTo>
                  <a:lnTo>
                    <a:pt x="4608004" y="0"/>
                  </a:lnTo>
                  <a:lnTo>
                    <a:pt x="0" y="0"/>
                  </a:lnTo>
                  <a:lnTo>
                    <a:pt x="0" y="103390"/>
                  </a:lnTo>
                  <a:close/>
                </a:path>
              </a:pathLst>
            </a:custGeom>
            <a:solidFill>
              <a:srgbClr val="001E5A"/>
            </a:solidFill>
          </p:spPr>
          <p:txBody>
            <a:bodyPr wrap="square" lIns="0" tIns="0" rIns="0" bIns="0" rtlCol="0"/>
            <a:lstStyle/>
            <a:p>
              <a:endParaRPr/>
            </a:p>
          </p:txBody>
        </p:sp>
        <p:pic>
          <p:nvPicPr>
            <p:cNvPr id="36" name="object 36"/>
            <p:cNvPicPr/>
            <p:nvPr/>
          </p:nvPicPr>
          <p:blipFill>
            <a:blip r:embed="rId3" cstate="print"/>
            <a:stretch>
              <a:fillRect/>
            </a:stretch>
          </p:blipFill>
          <p:spPr>
            <a:xfrm>
              <a:off x="0" y="309118"/>
              <a:ext cx="4608004" cy="66167"/>
            </a:xfrm>
            <a:prstGeom prst="rect">
              <a:avLst/>
            </a:prstGeom>
          </p:spPr>
        </p:pic>
        <p:sp>
          <p:nvSpPr>
            <p:cNvPr id="37" name="object 37"/>
            <p:cNvSpPr/>
            <p:nvPr/>
          </p:nvSpPr>
          <p:spPr>
            <a:xfrm>
              <a:off x="0" y="358749"/>
              <a:ext cx="4608195" cy="227965"/>
            </a:xfrm>
            <a:custGeom>
              <a:avLst/>
              <a:gdLst/>
              <a:ahLst/>
              <a:cxnLst/>
              <a:rect l="l" t="t" r="r" b="b"/>
              <a:pathLst>
                <a:path w="4608195" h="227965">
                  <a:moveTo>
                    <a:pt x="0" y="227749"/>
                  </a:moveTo>
                  <a:lnTo>
                    <a:pt x="4608004" y="227749"/>
                  </a:lnTo>
                  <a:lnTo>
                    <a:pt x="4608004" y="0"/>
                  </a:lnTo>
                  <a:lnTo>
                    <a:pt x="0" y="0"/>
                  </a:lnTo>
                  <a:lnTo>
                    <a:pt x="0" y="227749"/>
                  </a:lnTo>
                  <a:close/>
                </a:path>
              </a:pathLst>
            </a:custGeom>
            <a:solidFill>
              <a:srgbClr val="002778"/>
            </a:solidFill>
          </p:spPr>
          <p:txBody>
            <a:bodyPr wrap="square" lIns="0" tIns="0" rIns="0" bIns="0" rtlCol="0"/>
            <a:lstStyle/>
            <a:p>
              <a:endParaRPr/>
            </a:p>
          </p:txBody>
        </p:sp>
      </p:grpSp>
      <p:sp>
        <p:nvSpPr>
          <p:cNvPr id="38" name="object 38"/>
          <p:cNvSpPr txBox="1"/>
          <p:nvPr/>
        </p:nvSpPr>
        <p:spPr>
          <a:xfrm>
            <a:off x="95300" y="323276"/>
            <a:ext cx="4495750" cy="232756"/>
          </a:xfrm>
          <a:prstGeom prst="rect">
            <a:avLst/>
          </a:prstGeom>
        </p:spPr>
        <p:txBody>
          <a:bodyPr vert="horz" wrap="square" lIns="0" tIns="17145" rIns="0" bIns="0" rtlCol="0">
            <a:spAutoFit/>
          </a:bodyPr>
          <a:lstStyle/>
          <a:p>
            <a:pPr marL="12700">
              <a:lnSpc>
                <a:spcPct val="100000"/>
              </a:lnSpc>
              <a:spcBef>
                <a:spcPts val="135"/>
              </a:spcBef>
            </a:pPr>
            <a:r>
              <a:rPr lang="en-US" sz="1400" b="0" i="0" u="none" strike="noStrike" dirty="0">
                <a:solidFill>
                  <a:schemeClr val="bg1"/>
                </a:solidFill>
                <a:effectLst/>
                <a:latin typeface="Söhne"/>
              </a:rPr>
              <a:t>How were they collected? </a:t>
            </a:r>
            <a:endParaRPr sz="1400" dirty="0">
              <a:solidFill>
                <a:schemeClr val="bg1"/>
              </a:solidFill>
              <a:latin typeface="Arial"/>
              <a:cs typeface="Arial"/>
            </a:endParaRPr>
          </a:p>
        </p:txBody>
      </p:sp>
      <p:pic>
        <p:nvPicPr>
          <p:cNvPr id="39" name="object 39"/>
          <p:cNvPicPr/>
          <p:nvPr/>
        </p:nvPicPr>
        <p:blipFill>
          <a:blip r:embed="rId4" cstate="print"/>
          <a:stretch>
            <a:fillRect/>
          </a:stretch>
        </p:blipFill>
        <p:spPr>
          <a:xfrm>
            <a:off x="0" y="586498"/>
            <a:ext cx="4608004" cy="33083"/>
          </a:xfrm>
          <a:prstGeom prst="rect">
            <a:avLst/>
          </a:prstGeom>
        </p:spPr>
      </p:pic>
      <p:sp>
        <p:nvSpPr>
          <p:cNvPr id="40" name="TextBox 39">
            <a:extLst>
              <a:ext uri="{FF2B5EF4-FFF2-40B4-BE49-F238E27FC236}">
                <a16:creationId xmlns:a16="http://schemas.microsoft.com/office/drawing/2014/main" id="{374D3B7E-56C7-AB79-1F7D-585FFCAB8FA5}"/>
              </a:ext>
            </a:extLst>
          </p:cNvPr>
          <p:cNvSpPr txBox="1"/>
          <p:nvPr/>
        </p:nvSpPr>
        <p:spPr>
          <a:xfrm>
            <a:off x="273417" y="1499542"/>
            <a:ext cx="3900512" cy="461665"/>
          </a:xfrm>
          <a:prstGeom prst="rect">
            <a:avLst/>
          </a:prstGeom>
          <a:noFill/>
        </p:spPr>
        <p:txBody>
          <a:bodyPr wrap="square" rtlCol="0">
            <a:spAutoFit/>
          </a:bodyPr>
          <a:lstStyle/>
          <a:p>
            <a:pPr marL="171450" indent="-171450" algn="l" rtl="0">
              <a:buFont typeface="Arial" panose="020B0604020202020204" pitchFamily="34" charset="0"/>
              <a:buChar char="•"/>
            </a:pPr>
            <a:r>
              <a:rPr lang="en-US" sz="1200" b="0" i="0" dirty="0">
                <a:solidFill>
                  <a:srgbClr val="374151"/>
                </a:solidFill>
                <a:effectLst/>
                <a:latin typeface="Arial" panose="020B0604020202020204" pitchFamily="34" charset="0"/>
                <a:cs typeface="Arial" panose="020B0604020202020204" pitchFamily="34" charset="0"/>
              </a:rPr>
              <a:t>The data used in this paper were collected through a combination of administrative records and a survey.</a:t>
            </a:r>
            <a:endParaRPr lang="en-US" sz="1200" dirty="0">
              <a:latin typeface="Arial" panose="020B0604020202020204" pitchFamily="34" charset="0"/>
              <a:cs typeface="Arial" panose="020B0604020202020204" pitchFamily="34" charset="0"/>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1858</TotalTime>
  <Words>3751</Words>
  <Application>Microsoft Macintosh PowerPoint</Application>
  <PresentationFormat>Custom</PresentationFormat>
  <Paragraphs>453</Paragraphs>
  <Slides>36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Arial</vt:lpstr>
      <vt:lpstr>Calibri</vt:lpstr>
      <vt:lpstr>Google Sans</vt:lpstr>
      <vt:lpstr>Helvetica</vt:lpstr>
      <vt:lpstr>NimbusSanL</vt:lpstr>
      <vt:lpstr>Poppins</vt:lpstr>
      <vt:lpstr>Sohne</vt:lpstr>
      <vt:lpstr>Söhne</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in Insurance Markets: Theory and Empirics in Pictures</dc:title>
  <dc:creator>Paper by Liran Einav &amp; Amy Finkelstein</dc:creator>
  <cp:lastModifiedBy>Rashidi Torghi, Artimes</cp:lastModifiedBy>
  <cp:revision>9</cp:revision>
  <dcterms:created xsi:type="dcterms:W3CDTF">2023-09-30T23:54:22Z</dcterms:created>
  <dcterms:modified xsi:type="dcterms:W3CDTF">2023-10-04T05:43:09Z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2023-07-20T00:00:00Z</vt:filetime>
  </property>
  <property fmtid="{D5CDD505-2E9C-101B-9397-08002B2CF9AE}" pid="3" name="Creator">
    <vt:lpwstr>LaTeX with Beamer class</vt:lpwstr>
  </property>
  <property fmtid="{D5CDD505-2E9C-101B-9397-08002B2CF9AE}" pid="4" name="LastSaved">
    <vt:filetime>2023-09-30T00:00:00Z</vt:filetime>
  </property>
  <property fmtid="{D5CDD505-2E9C-101B-9397-08002B2CF9AE}" pid="5" name="PTEX.Fullbanner">
    <vt:lpwstr>This is pdfTeX, Version 3.141592653-2.6-1.40.22 (TeX Live 2021) kpathsea version 6.3.3</vt:lpwstr>
  </property>
  <property fmtid="{D5CDD505-2E9C-101B-9397-08002B2CF9AE}" pid="6" name="Producer">
    <vt:lpwstr>pdfTeX-1.40.22</vt:lpwstr>
  </property>
</Properties>
</file>