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7" r:id="rId2"/>
    <p:sldId id="258" r:id="rId3"/>
    <p:sldId id="259" r:id="rId4"/>
    <p:sldId id="286" r:id="rId5"/>
    <p:sldId id="287" r:id="rId6"/>
    <p:sldId id="262" r:id="rId7"/>
    <p:sldId id="261" r:id="rId8"/>
    <p:sldId id="263" r:id="rId9"/>
    <p:sldId id="284" r:id="rId10"/>
    <p:sldId id="285" r:id="rId11"/>
    <p:sldId id="264" r:id="rId12"/>
    <p:sldId id="265" r:id="rId13"/>
    <p:sldId id="266" r:id="rId14"/>
    <p:sldId id="269" r:id="rId15"/>
    <p:sldId id="288" r:id="rId16"/>
    <p:sldId id="289" r:id="rId17"/>
    <p:sldId id="290" r:id="rId18"/>
    <p:sldId id="310" r:id="rId19"/>
    <p:sldId id="295" r:id="rId20"/>
    <p:sldId id="296" r:id="rId21"/>
    <p:sldId id="297" r:id="rId22"/>
    <p:sldId id="298" r:id="rId23"/>
    <p:sldId id="300" r:id="rId24"/>
    <p:sldId id="301" r:id="rId25"/>
    <p:sldId id="299" r:id="rId26"/>
    <p:sldId id="303" r:id="rId27"/>
    <p:sldId id="302" r:id="rId28"/>
    <p:sldId id="304" r:id="rId29"/>
    <p:sldId id="272" r:id="rId30"/>
    <p:sldId id="306" r:id="rId31"/>
    <p:sldId id="307" r:id="rId32"/>
    <p:sldId id="308" r:id="rId33"/>
    <p:sldId id="309" r:id="rId34"/>
    <p:sldId id="291" r:id="rId35"/>
    <p:sldId id="279" r:id="rId36"/>
    <p:sldId id="292" r:id="rId37"/>
    <p:sldId id="293" r:id="rId38"/>
    <p:sldId id="294" r:id="rId39"/>
    <p:sldId id="277" r:id="rId40"/>
    <p:sldId id="278" r:id="rId41"/>
    <p:sldId id="28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7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4660"/>
  </p:normalViewPr>
  <p:slideViewPr>
    <p:cSldViewPr snapToGrid="0">
      <p:cViewPr varScale="1">
        <p:scale>
          <a:sx n="68" d="100"/>
          <a:sy n="68" d="100"/>
        </p:scale>
        <p:origin x="456" y="48"/>
      </p:cViewPr>
      <p:guideLst>
        <p:guide orient="horz" pos="2160"/>
        <p:guide pos="3773"/>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9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96"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t>2018/11/24</a:t>
            </a:fld>
            <a:endParaRPr lang="zh-CN" altLang="en-US"/>
          </a:p>
        </p:txBody>
      </p:sp>
      <p:sp>
        <p:nvSpPr>
          <p:cNvPr id="1048897"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98"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9"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90"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t>2018/11/24</a:t>
            </a:fld>
            <a:endParaRPr lang="zh-CN" altLang="en-US"/>
          </a:p>
        </p:txBody>
      </p:sp>
      <p:sp>
        <p:nvSpPr>
          <p:cNvPr id="1048891"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92"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93"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94"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48599"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0"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4" name="组合 9"/>
          <p:cNvGrpSpPr/>
          <p:nvPr userDrawn="1"/>
        </p:nvGrpSpPr>
        <p:grpSpPr>
          <a:xfrm>
            <a:off x="2951549" y="1189973"/>
            <a:ext cx="6288903" cy="1974769"/>
            <a:chOff x="2951550" y="1189973"/>
            <a:chExt cx="6288903" cy="1974769"/>
          </a:xfrm>
          <a:solidFill>
            <a:schemeClr val="bg1">
              <a:lumMod val="50000"/>
            </a:schemeClr>
          </a:solidFill>
        </p:grpSpPr>
        <p:sp>
          <p:nvSpPr>
            <p:cNvPr id="1048601"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2"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48603"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048576"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1048609"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0"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04888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1048883" name="日期占位符 3"/>
          <p:cNvSpPr>
            <a:spLocks noGrp="1"/>
          </p:cNvSpPr>
          <p:nvPr>
            <p:ph type="dt" sz="half" idx="10"/>
          </p:nvPr>
        </p:nvSpPr>
        <p:spPr>
          <a:xfrm>
            <a:off x="838200" y="6356351"/>
            <a:ext cx="2743200" cy="365125"/>
          </a:xfrm>
          <a:prstGeom prst="rect">
            <a:avLst/>
          </a:prstGeom>
        </p:spPr>
        <p:txBody>
          <a:bodyPr/>
          <a:lstStyle/>
          <a:p>
            <a:fld id="{735DF084-378A-4C58-B603-380AFBB4388B}" type="datetimeFigureOut">
              <a:rPr lang="zh-CN" altLang="en-US"/>
              <a:t>2018/11/24</a:t>
            </a:fld>
            <a:endParaRPr lang="zh-CN" altLang="en-US"/>
          </a:p>
        </p:txBody>
      </p:sp>
      <p:sp>
        <p:nvSpPr>
          <p:cNvPr id="1048884"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1048885" name="灯片编号占位符 5"/>
          <p:cNvSpPr>
            <a:spLocks noGrp="1"/>
          </p:cNvSpPr>
          <p:nvPr>
            <p:ph type="sldNum" sz="quarter" idx="12"/>
          </p:nvPr>
        </p:nvSpPr>
        <p:spPr>
          <a:xfrm>
            <a:off x="8610600" y="6356351"/>
            <a:ext cx="2743200" cy="365125"/>
          </a:xfrm>
          <a:prstGeom prst="rect">
            <a:avLst/>
          </a:prstGeom>
        </p:spPr>
        <p:txBody>
          <a:bodyPr/>
          <a:lstStyle/>
          <a:p>
            <a:fld id="{E9AD3DE0-B2CB-43EB-AE94-F8E254FFCA8A}"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048886" name="日期占位符 3"/>
          <p:cNvSpPr>
            <a:spLocks noGrp="1"/>
          </p:cNvSpPr>
          <p:nvPr>
            <p:ph type="dt" sz="half" idx="10"/>
          </p:nvPr>
        </p:nvSpPr>
        <p:spPr>
          <a:xfrm>
            <a:off x="838200" y="6356351"/>
            <a:ext cx="2743200" cy="365125"/>
          </a:xfrm>
          <a:prstGeom prst="rect">
            <a:avLst/>
          </a:prstGeom>
        </p:spPr>
        <p:txBody>
          <a:bodyPr/>
          <a:lstStyle/>
          <a:p>
            <a:fld id="{403E5D48-FA31-460B-9DC8-1EA4E463DC25}" type="datetimeFigureOut">
              <a:rPr lang="zh-CN" altLang="en-US"/>
              <a:t>2018/11/24</a:t>
            </a:fld>
            <a:endParaRPr lang="zh-CN" altLang="en-US"/>
          </a:p>
        </p:txBody>
      </p:sp>
      <p:sp>
        <p:nvSpPr>
          <p:cNvPr id="1048887"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1048888" name="灯片编号占位符 5"/>
          <p:cNvSpPr>
            <a:spLocks noGrp="1"/>
          </p:cNvSpPr>
          <p:nvPr>
            <p:ph type="sldNum" sz="quarter" idx="12"/>
          </p:nvPr>
        </p:nvSpPr>
        <p:spPr>
          <a:xfrm>
            <a:off x="8610600" y="6356351"/>
            <a:ext cx="2743200" cy="365125"/>
          </a:xfrm>
          <a:prstGeom prst="rect">
            <a:avLst/>
          </a:prstGeom>
        </p:spPr>
        <p:txBody>
          <a:bodyPr/>
          <a:lstStyle/>
          <a:p>
            <a:fld id="{DCCB3923-671B-4437-A54D-412C0AB270E8}"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文本框 14"/>
          <p:cNvSpPr txBox="1"/>
          <p:nvPr/>
        </p:nvSpPr>
        <p:spPr>
          <a:xfrm>
            <a:off x="2941164" y="1392251"/>
            <a:ext cx="10909954" cy="1323439"/>
          </a:xfrm>
          <a:prstGeom prst="rect">
            <a:avLst/>
          </a:prstGeom>
          <a:noFill/>
        </p:spPr>
        <p:txBody>
          <a:bodyPr wrap="square" rtlCol="0">
            <a:spAutoFit/>
          </a:bodyPr>
          <a:lstStyle/>
          <a:p>
            <a:r>
              <a:rPr lang="zh-CN" altLang="en-US" sz="8000" dirty="0">
                <a:solidFill>
                  <a:srgbClr val="E5B704"/>
                </a:solidFill>
                <a:latin typeface="Times New Roman" panose="02020603050405020304" pitchFamily="18" charset="0"/>
                <a:cs typeface="Times New Roman" panose="02020603050405020304" pitchFamily="18" charset="0"/>
              </a:rPr>
              <a:t>小火龙宅急便</a:t>
            </a:r>
            <a:endParaRPr lang="en-US" altLang="zh-CN" sz="8000" dirty="0">
              <a:solidFill>
                <a:srgbClr val="E5B704"/>
              </a:solidFill>
              <a:latin typeface="Times New Roman" panose="02020603050405020304" pitchFamily="18" charset="0"/>
              <a:cs typeface="Times New Roman" panose="02020603050405020304" pitchFamily="18" charset="0"/>
            </a:endParaRPr>
          </a:p>
        </p:txBody>
      </p:sp>
      <p:sp>
        <p:nvSpPr>
          <p:cNvPr id="1048606" name="文本框 17"/>
          <p:cNvSpPr txBox="1"/>
          <p:nvPr/>
        </p:nvSpPr>
        <p:spPr>
          <a:xfrm>
            <a:off x="3069021" y="3742201"/>
            <a:ext cx="6053958" cy="400110"/>
          </a:xfrm>
          <a:prstGeom prst="rect">
            <a:avLst/>
          </a:prstGeom>
          <a:noFill/>
        </p:spPr>
        <p:txBody>
          <a:bodyPr wrap="square" rtlCol="0">
            <a:spAutoFit/>
          </a:bodyPr>
          <a:lstStyle/>
          <a:p>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组员：曹洋，农梅，陆倩，张寓洳，戴凤琪，黄春蕾</a:t>
            </a:r>
          </a:p>
        </p:txBody>
      </p:sp>
      <p:sp>
        <p:nvSpPr>
          <p:cNvPr id="1048607" name="文本框 18"/>
          <p:cNvSpPr txBox="1"/>
          <p:nvPr/>
        </p:nvSpPr>
        <p:spPr>
          <a:xfrm>
            <a:off x="4006113" y="4867797"/>
            <a:ext cx="3503118"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汇报人：</a:t>
            </a:r>
          </a:p>
        </p:txBody>
      </p:sp>
      <p:sp>
        <p:nvSpPr>
          <p:cNvPr id="1048608" name="等腰三角形 1"/>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椭圆 36"/>
          <p:cNvSpPr/>
          <p:nvPr/>
        </p:nvSpPr>
        <p:spPr>
          <a:xfrm>
            <a:off x="5254682" y="3697017"/>
            <a:ext cx="1724025" cy="1724025"/>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r>
              <a:rPr lang="zh-CN" altLang="en-US" dirty="0">
                <a:solidFill>
                  <a:srgbClr val="282728"/>
                </a:solidFill>
                <a:latin typeface="微软雅黑" panose="020B0503020204020204" pitchFamily="34" charset="-122"/>
                <a:ea typeface="微软雅黑" panose="020B0503020204020204" pitchFamily="34" charset="-122"/>
              </a:rPr>
              <a:t>即时配送</a:t>
            </a:r>
          </a:p>
        </p:txBody>
      </p:sp>
      <p:sp>
        <p:nvSpPr>
          <p:cNvPr id="1048868" name="椭圆 37"/>
          <p:cNvSpPr/>
          <p:nvPr/>
        </p:nvSpPr>
        <p:spPr>
          <a:xfrm>
            <a:off x="8091488" y="3886518"/>
            <a:ext cx="749300" cy="750887"/>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000" dirty="0">
                <a:solidFill>
                  <a:srgbClr val="282728"/>
                </a:solidFill>
                <a:latin typeface="微软雅黑" panose="020B0503020204020204" pitchFamily="34" charset="-122"/>
                <a:ea typeface="微软雅黑" panose="020B0503020204020204" pitchFamily="34" charset="-122"/>
              </a:rPr>
              <a:t>60</a:t>
            </a:r>
            <a:r>
              <a:rPr lang="en-US" altLang="zh-CN" sz="900" dirty="0">
                <a:solidFill>
                  <a:srgbClr val="282728"/>
                </a:solidFill>
                <a:latin typeface="微软雅黑" panose="020B0503020204020204" pitchFamily="34" charset="-122"/>
                <a:ea typeface="微软雅黑" panose="020B0503020204020204" pitchFamily="34" charset="-122"/>
              </a:rPr>
              <a:t>%</a:t>
            </a:r>
            <a:endParaRPr lang="zh-CN" altLang="en-US" sz="900" dirty="0">
              <a:solidFill>
                <a:srgbClr val="282728"/>
              </a:solidFill>
              <a:latin typeface="微软雅黑" panose="020B0503020204020204" pitchFamily="34" charset="-122"/>
              <a:ea typeface="微软雅黑" panose="020B0503020204020204" pitchFamily="34" charset="-122"/>
            </a:endParaRPr>
          </a:p>
        </p:txBody>
      </p:sp>
      <p:sp>
        <p:nvSpPr>
          <p:cNvPr id="1048869" name="椭圆 38"/>
          <p:cNvSpPr/>
          <p:nvPr/>
        </p:nvSpPr>
        <p:spPr>
          <a:xfrm>
            <a:off x="3142011" y="1372204"/>
            <a:ext cx="913025" cy="939379"/>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2000" dirty="0">
                <a:solidFill>
                  <a:srgbClr val="282728"/>
                </a:solidFill>
                <a:latin typeface="微软雅黑" panose="020B0503020204020204" pitchFamily="34" charset="-122"/>
                <a:ea typeface="微软雅黑" panose="020B0503020204020204" pitchFamily="34" charset="-122"/>
              </a:rPr>
              <a:t>补货</a:t>
            </a:r>
          </a:p>
        </p:txBody>
      </p:sp>
      <p:cxnSp>
        <p:nvCxnSpPr>
          <p:cNvPr id="3145735" name="直接连接符 39"/>
          <p:cNvCxnSpPr>
            <a:stCxn id="1048867" idx="6"/>
            <a:endCxn id="1048868" idx="2"/>
          </p:cNvCxnSpPr>
          <p:nvPr/>
        </p:nvCxnSpPr>
        <p:spPr>
          <a:xfrm flipV="1">
            <a:off x="6978707" y="4261962"/>
            <a:ext cx="1112781" cy="2970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45736" name="直接连接符 40"/>
          <p:cNvCxnSpPr>
            <a:cxnSpLocks/>
          </p:cNvCxnSpPr>
          <p:nvPr/>
        </p:nvCxnSpPr>
        <p:spPr>
          <a:xfrm flipV="1">
            <a:off x="5879307" y="1677148"/>
            <a:ext cx="0" cy="5778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8870" name="椭圆 35"/>
          <p:cNvSpPr/>
          <p:nvPr/>
        </p:nvSpPr>
        <p:spPr>
          <a:xfrm>
            <a:off x="5361754" y="1270317"/>
            <a:ext cx="1490663" cy="1489075"/>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r>
              <a:rPr lang="zh-CN" altLang="en-US" dirty="0">
                <a:solidFill>
                  <a:srgbClr val="282728"/>
                </a:solidFill>
                <a:latin typeface="微软雅黑" panose="020B0503020204020204" pitchFamily="34" charset="-122"/>
                <a:ea typeface="微软雅黑" panose="020B0503020204020204" pitchFamily="34" charset="-122"/>
              </a:rPr>
              <a:t>是否有货</a:t>
            </a:r>
          </a:p>
        </p:txBody>
      </p:sp>
      <p:sp>
        <p:nvSpPr>
          <p:cNvPr id="1048871" name="KSO_Shape"/>
          <p:cNvSpPr/>
          <p:nvPr/>
        </p:nvSpPr>
        <p:spPr bwMode="auto">
          <a:xfrm>
            <a:off x="5965313" y="1551205"/>
            <a:ext cx="220663" cy="4159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282728"/>
          </a:solidFill>
          <a:ln>
            <a:noFill/>
          </a:ln>
        </p:spPr>
        <p:txBody>
          <a:bodyPr anchor="ctr">
            <a:scene3d>
              <a:camera prst="orthographicFront"/>
              <a:lightRig rig="threePt" dir="t"/>
            </a:scene3d>
            <a:sp3d contourW="12700">
              <a:contourClr>
                <a:srgbClr val="FFFFFF"/>
              </a:contourClr>
            </a:sp3d>
          </a:bodyPr>
          <a:lstStyle/>
          <a:p>
            <a:pPr algn="ctr"/>
            <a:endParaRPr lang="zh-CN" altLang="en-US" dirty="0"/>
          </a:p>
        </p:txBody>
      </p:sp>
      <p:sp>
        <p:nvSpPr>
          <p:cNvPr id="1048872" name="KSO_Shape"/>
          <p:cNvSpPr/>
          <p:nvPr/>
        </p:nvSpPr>
        <p:spPr bwMode="auto">
          <a:xfrm>
            <a:off x="5905469" y="4207910"/>
            <a:ext cx="414337" cy="307975"/>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282728"/>
          </a:solidFill>
          <a:ln>
            <a:noFill/>
          </a:ln>
        </p:spPr>
        <p:txBody>
          <a:bodyPr lIns="68580" tIns="34290" rIns="68580" bIns="540000" anchor="ctr">
            <a:scene3d>
              <a:camera prst="orthographicFront"/>
              <a:lightRig rig="threePt" dir="t"/>
            </a:scene3d>
            <a:sp3d contourW="12700">
              <a:contourClr>
                <a:srgbClr val="FFFFFF"/>
              </a:contourClr>
            </a:sp3d>
          </a:bodyPr>
          <a:lstStyle/>
          <a:p>
            <a:pPr algn="ctr"/>
            <a:endParaRPr lang="zh-CN" altLang="en-US" dirty="0"/>
          </a:p>
        </p:txBody>
      </p:sp>
      <p:sp>
        <p:nvSpPr>
          <p:cNvPr id="1048873" name="TextBox 15"/>
          <p:cNvSpPr txBox="1"/>
          <p:nvPr/>
        </p:nvSpPr>
        <p:spPr>
          <a:xfrm>
            <a:off x="7684847" y="3276998"/>
            <a:ext cx="2419350" cy="829945"/>
          </a:xfrm>
          <a:prstGeom prst="rect">
            <a:avLst/>
          </a:prstGeom>
          <a:noFill/>
        </p:spPr>
        <p:txBody>
          <a:bodyPr wrap="square" rtlCol="0">
            <a:spAutoFit/>
          </a:bodyPr>
          <a:lstStyle/>
          <a:p>
            <a:pPr algn="l">
              <a:lnSpc>
                <a:spcPct val="150000"/>
              </a:lnSpc>
            </a:pPr>
            <a:r>
              <a:rPr lang="en-US" altLang="zh-CN" sz="1600" dirty="0">
                <a:solidFill>
                  <a:schemeClr val="bg1"/>
                </a:solidFill>
                <a:latin typeface="微软雅黑" panose="020B0503020204020204" pitchFamily="34" charset="-122"/>
                <a:ea typeface="微软雅黑" panose="020B0503020204020204" pitchFamily="34" charset="-122"/>
                <a:sym typeface="+mn-ea"/>
              </a:rPr>
              <a:t>1.</a:t>
            </a:r>
            <a:r>
              <a:rPr lang="zh-CN" altLang="en-US" sz="1600" dirty="0">
                <a:solidFill>
                  <a:schemeClr val="bg1"/>
                </a:solidFill>
                <a:latin typeface="微软雅黑" panose="020B0503020204020204" pitchFamily="34" charset="-122"/>
                <a:ea typeface="微软雅黑" panose="020B0503020204020204" pitchFamily="34" charset="-122"/>
                <a:sym typeface="+mn-ea"/>
              </a:rPr>
              <a:t>生鲜物品</a:t>
            </a:r>
            <a:endParaRPr lang="zh-CN" altLang="en-US" sz="1600" dirty="0">
              <a:solidFill>
                <a:schemeClr val="bg1"/>
              </a:solidFill>
              <a:latin typeface="微软雅黑" panose="020B0503020204020204" pitchFamily="34" charset="-122"/>
              <a:ea typeface="微软雅黑" panose="020B0503020204020204" pitchFamily="34" charset="-122"/>
            </a:endParaRPr>
          </a:p>
          <a:p>
            <a:pPr algn="l">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048874" name="TextBox 4"/>
          <p:cNvSpPr txBox="1">
            <a:spLocks noChangeArrowheads="1"/>
          </p:cNvSpPr>
          <p:nvPr/>
        </p:nvSpPr>
        <p:spPr bwMode="auto">
          <a:xfrm>
            <a:off x="7181163" y="2742793"/>
            <a:ext cx="2563495" cy="553085"/>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000" b="1" dirty="0">
                <a:solidFill>
                  <a:srgbClr val="E5B704"/>
                </a:solidFill>
                <a:latin typeface="Franklin Gothic Book" panose="020B0503020102020204" pitchFamily="34" charset="0"/>
                <a:ea typeface="微软雅黑" panose="020B0503020204020204" pitchFamily="34" charset="-122"/>
              </a:rPr>
              <a:t>不可延长配送时间</a:t>
            </a:r>
          </a:p>
        </p:txBody>
      </p:sp>
      <p:sp>
        <p:nvSpPr>
          <p:cNvPr id="1048875" name="TextBox 15"/>
          <p:cNvSpPr txBox="1"/>
          <p:nvPr/>
        </p:nvSpPr>
        <p:spPr>
          <a:xfrm>
            <a:off x="1163573" y="4245202"/>
            <a:ext cx="2682240" cy="1198880"/>
          </a:xfrm>
          <a:prstGeom prst="rect">
            <a:avLst/>
          </a:prstGeom>
          <a:noFill/>
        </p:spPr>
        <p:txBody>
          <a:bodyPr wrap="square" rtlCol="0">
            <a:spAutoFit/>
          </a:bodyPr>
          <a:lstStyle/>
          <a:p>
            <a:pPr algn="l">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用户未选择</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加急配送</a:t>
            </a: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的生鲜物品</a:t>
            </a:r>
          </a:p>
          <a:p>
            <a:pPr algn="l">
              <a:lnSpc>
                <a:spcPct val="150000"/>
              </a:lnSpc>
            </a:pP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非生鲜类物品</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48876" name="TextBox 4"/>
          <p:cNvSpPr txBox="1">
            <a:spLocks noChangeArrowheads="1"/>
          </p:cNvSpPr>
          <p:nvPr/>
        </p:nvSpPr>
        <p:spPr bwMode="auto">
          <a:xfrm>
            <a:off x="1101587" y="3615771"/>
            <a:ext cx="2129155" cy="6451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a:solidFill>
                  <a:srgbClr val="E5B704"/>
                </a:solidFill>
                <a:latin typeface="Franklin Gothic Book" panose="020B0503020102020204" pitchFamily="34" charset="0"/>
                <a:ea typeface="微软雅黑" panose="020B0503020204020204" pitchFamily="34" charset="-122"/>
              </a:rPr>
              <a:t>延长配送时间</a:t>
            </a:r>
          </a:p>
        </p:txBody>
      </p:sp>
      <p:cxnSp>
        <p:nvCxnSpPr>
          <p:cNvPr id="16" name="直接连接符 39">
            <a:extLst>
              <a:ext uri="{FF2B5EF4-FFF2-40B4-BE49-F238E27FC236}">
                <a16:creationId xmlns:a16="http://schemas.microsoft.com/office/drawing/2014/main" id="{A430715C-41A1-4EB5-9988-D5CAF3365432}"/>
              </a:ext>
            </a:extLst>
          </p:cNvPr>
          <p:cNvCxnSpPr>
            <a:cxnSpLocks/>
            <a:stCxn id="1048869" idx="6"/>
          </p:cNvCxnSpPr>
          <p:nvPr/>
        </p:nvCxnSpPr>
        <p:spPr>
          <a:xfrm>
            <a:off x="4055036" y="1841894"/>
            <a:ext cx="135292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TextBox 15">
            <a:extLst>
              <a:ext uri="{FF2B5EF4-FFF2-40B4-BE49-F238E27FC236}">
                <a16:creationId xmlns:a16="http://schemas.microsoft.com/office/drawing/2014/main" id="{905DCC8E-B091-4D08-8EB8-BE3D31761614}"/>
              </a:ext>
            </a:extLst>
          </p:cNvPr>
          <p:cNvSpPr txBox="1"/>
          <p:nvPr/>
        </p:nvSpPr>
        <p:spPr>
          <a:xfrm>
            <a:off x="4330559" y="1371214"/>
            <a:ext cx="683005" cy="418191"/>
          </a:xfrm>
          <a:prstGeom prst="rect">
            <a:avLst/>
          </a:prstGeom>
          <a:noFill/>
        </p:spPr>
        <p:txBody>
          <a:bodyPr wrap="square" rtlCol="0">
            <a:spAutoFit/>
          </a:bodyPr>
          <a:lstStyle/>
          <a:p>
            <a:pPr algn="l">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无货</a:t>
            </a:r>
          </a:p>
        </p:txBody>
      </p:sp>
      <p:cxnSp>
        <p:nvCxnSpPr>
          <p:cNvPr id="24" name="直接连接符 39">
            <a:extLst>
              <a:ext uri="{FF2B5EF4-FFF2-40B4-BE49-F238E27FC236}">
                <a16:creationId xmlns:a16="http://schemas.microsoft.com/office/drawing/2014/main" id="{C5175F77-52D7-4DE3-A7E2-C330655053EE}"/>
              </a:ext>
            </a:extLst>
          </p:cNvPr>
          <p:cNvCxnSpPr>
            <a:cxnSpLocks/>
            <a:endCxn id="1048870" idx="4"/>
          </p:cNvCxnSpPr>
          <p:nvPr/>
        </p:nvCxnSpPr>
        <p:spPr>
          <a:xfrm flipV="1">
            <a:off x="5627280" y="2759392"/>
            <a:ext cx="479806" cy="94533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35" name="TextBox 15">
            <a:extLst>
              <a:ext uri="{FF2B5EF4-FFF2-40B4-BE49-F238E27FC236}">
                <a16:creationId xmlns:a16="http://schemas.microsoft.com/office/drawing/2014/main" id="{6642A163-22FE-4F71-B6B5-F2BF38FDFD40}"/>
              </a:ext>
            </a:extLst>
          </p:cNvPr>
          <p:cNvSpPr txBox="1"/>
          <p:nvPr/>
        </p:nvSpPr>
        <p:spPr>
          <a:xfrm>
            <a:off x="5972779" y="2742793"/>
            <a:ext cx="683005" cy="418191"/>
          </a:xfrm>
          <a:prstGeom prst="rect">
            <a:avLst/>
          </a:prstGeom>
          <a:noFill/>
        </p:spPr>
        <p:txBody>
          <a:bodyPr wrap="square" rtlCol="0">
            <a:spAutoFit/>
          </a:bodyPr>
          <a:lstStyle/>
          <a:p>
            <a:pPr algn="l">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有货</a:t>
            </a:r>
          </a:p>
        </p:txBody>
      </p:sp>
      <p:sp>
        <p:nvSpPr>
          <p:cNvPr id="38" name="椭圆 35">
            <a:extLst>
              <a:ext uri="{FF2B5EF4-FFF2-40B4-BE49-F238E27FC236}">
                <a16:creationId xmlns:a16="http://schemas.microsoft.com/office/drawing/2014/main" id="{E94E0A30-E556-442A-8CA3-53AEEA2BC641}"/>
              </a:ext>
            </a:extLst>
          </p:cNvPr>
          <p:cNvSpPr/>
          <p:nvPr/>
        </p:nvSpPr>
        <p:spPr>
          <a:xfrm>
            <a:off x="4170244" y="3318032"/>
            <a:ext cx="1490663" cy="1489075"/>
          </a:xfrm>
          <a:prstGeom prst="ellipse">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r>
              <a:rPr lang="zh-CN" altLang="en-US" dirty="0">
                <a:solidFill>
                  <a:srgbClr val="282728"/>
                </a:solidFill>
                <a:latin typeface="微软雅黑" panose="020B0503020204020204" pitchFamily="34" charset="-122"/>
                <a:ea typeface="微软雅黑" panose="020B0503020204020204" pitchFamily="34" charset="-122"/>
              </a:rPr>
              <a:t>延长配送</a:t>
            </a:r>
          </a:p>
        </p:txBody>
      </p:sp>
      <p:sp>
        <p:nvSpPr>
          <p:cNvPr id="39" name="KSO_Shape">
            <a:extLst>
              <a:ext uri="{FF2B5EF4-FFF2-40B4-BE49-F238E27FC236}">
                <a16:creationId xmlns:a16="http://schemas.microsoft.com/office/drawing/2014/main" id="{34E3F098-6FE1-4A1E-B47C-24ADDEDB6092}"/>
              </a:ext>
            </a:extLst>
          </p:cNvPr>
          <p:cNvSpPr/>
          <p:nvPr/>
        </p:nvSpPr>
        <p:spPr bwMode="auto">
          <a:xfrm>
            <a:off x="4764136" y="3615771"/>
            <a:ext cx="220663" cy="4159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282728"/>
          </a:solidFill>
          <a:ln>
            <a:noFill/>
          </a:ln>
        </p:spPr>
        <p:txBody>
          <a:bodyPr anchor="ctr">
            <a:scene3d>
              <a:camera prst="orthographicFront"/>
              <a:lightRig rig="threePt" dir="t"/>
            </a:scene3d>
            <a:sp3d contourW="12700">
              <a:contourClr>
                <a:srgbClr val="FFFFFF"/>
              </a:contourClr>
            </a:sp3d>
          </a:bodyPr>
          <a:lstStyle/>
          <a:p>
            <a:pPr algn="ctr"/>
            <a:endParaRPr lang="zh-CN" altLang="en-US" dirty="0"/>
          </a:p>
        </p:txBody>
      </p:sp>
      <p:cxnSp>
        <p:nvCxnSpPr>
          <p:cNvPr id="41" name="直接连接符 39">
            <a:extLst>
              <a:ext uri="{FF2B5EF4-FFF2-40B4-BE49-F238E27FC236}">
                <a16:creationId xmlns:a16="http://schemas.microsoft.com/office/drawing/2014/main" id="{9B5E1A90-9310-49AD-81DD-133BF25D8708}"/>
              </a:ext>
            </a:extLst>
          </p:cNvPr>
          <p:cNvCxnSpPr>
            <a:cxnSpLocks/>
          </p:cNvCxnSpPr>
          <p:nvPr/>
        </p:nvCxnSpPr>
        <p:spPr>
          <a:xfrm>
            <a:off x="3129699" y="3146083"/>
            <a:ext cx="1040545" cy="589394"/>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椭圆 38">
            <a:extLst>
              <a:ext uri="{FF2B5EF4-FFF2-40B4-BE49-F238E27FC236}">
                <a16:creationId xmlns:a16="http://schemas.microsoft.com/office/drawing/2014/main" id="{0187D926-BB06-4CD4-8434-B49871321E4A}"/>
              </a:ext>
            </a:extLst>
          </p:cNvPr>
          <p:cNvSpPr/>
          <p:nvPr/>
        </p:nvSpPr>
        <p:spPr>
          <a:xfrm>
            <a:off x="2844353" y="2838403"/>
            <a:ext cx="626770" cy="645161"/>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1600" dirty="0">
                <a:solidFill>
                  <a:srgbClr val="282728"/>
                </a:solidFill>
                <a:latin typeface="微软雅黑" panose="020B0503020204020204" pitchFamily="34" charset="-122"/>
                <a:ea typeface="微软雅黑" panose="020B0503020204020204" pitchFamily="34" charset="-122"/>
              </a:rPr>
              <a:t>40%</a:t>
            </a:r>
            <a:endParaRPr lang="zh-CN" altLang="en-US" sz="1600" dirty="0">
              <a:solidFill>
                <a:srgbClr val="282728"/>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椭圆 16"/>
          <p:cNvSpPr/>
          <p:nvPr/>
        </p:nvSpPr>
        <p:spPr>
          <a:xfrm>
            <a:off x="1100815" y="5429657"/>
            <a:ext cx="95250"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67" name="椭圆 17"/>
          <p:cNvSpPr/>
          <p:nvPr/>
        </p:nvSpPr>
        <p:spPr>
          <a:xfrm>
            <a:off x="1096053" y="1126120"/>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68" name="椭圆 1"/>
          <p:cNvSpPr/>
          <p:nvPr/>
        </p:nvSpPr>
        <p:spPr>
          <a:xfrm>
            <a:off x="4218665" y="5455468"/>
            <a:ext cx="96838"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69" name="椭圆 2"/>
          <p:cNvSpPr/>
          <p:nvPr/>
        </p:nvSpPr>
        <p:spPr>
          <a:xfrm>
            <a:off x="4210728" y="1144892"/>
            <a:ext cx="96837"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0" name="椭圆 3"/>
          <p:cNvSpPr/>
          <p:nvPr/>
        </p:nvSpPr>
        <p:spPr>
          <a:xfrm>
            <a:off x="2308903" y="1128466"/>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1" name="椭圆 4"/>
          <p:cNvSpPr/>
          <p:nvPr/>
        </p:nvSpPr>
        <p:spPr>
          <a:xfrm>
            <a:off x="1699303" y="1128466"/>
            <a:ext cx="95250"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2" name="椭圆 5"/>
          <p:cNvSpPr/>
          <p:nvPr/>
        </p:nvSpPr>
        <p:spPr>
          <a:xfrm>
            <a:off x="2929615" y="5446082"/>
            <a:ext cx="96838"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3" name="椭圆 6"/>
          <p:cNvSpPr/>
          <p:nvPr/>
        </p:nvSpPr>
        <p:spPr>
          <a:xfrm>
            <a:off x="3574140" y="5455468"/>
            <a:ext cx="95250"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4" name="椭圆 7"/>
          <p:cNvSpPr/>
          <p:nvPr/>
        </p:nvSpPr>
        <p:spPr>
          <a:xfrm>
            <a:off x="2310490" y="5439043"/>
            <a:ext cx="96838"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5" name="椭圆 8"/>
          <p:cNvSpPr/>
          <p:nvPr/>
        </p:nvSpPr>
        <p:spPr>
          <a:xfrm>
            <a:off x="1700890" y="5432002"/>
            <a:ext cx="96838" cy="232307"/>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6" name="椭圆 9"/>
          <p:cNvSpPr/>
          <p:nvPr/>
        </p:nvSpPr>
        <p:spPr>
          <a:xfrm>
            <a:off x="2926440" y="1149585"/>
            <a:ext cx="95250"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7" name="椭圆 10"/>
          <p:cNvSpPr/>
          <p:nvPr/>
        </p:nvSpPr>
        <p:spPr>
          <a:xfrm>
            <a:off x="3570965" y="1144892"/>
            <a:ext cx="95250" cy="232306"/>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p>
        </p:txBody>
      </p:sp>
      <p:sp>
        <p:nvSpPr>
          <p:cNvPr id="1048678" name="矩形 11"/>
          <p:cNvSpPr/>
          <p:nvPr/>
        </p:nvSpPr>
        <p:spPr>
          <a:xfrm>
            <a:off x="794428" y="1290377"/>
            <a:ext cx="10539793" cy="4237834"/>
          </a:xfrm>
          <a:prstGeom prst="rect">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48000" rIns="252000" anchor="ctr"/>
          <a:lstStyle/>
          <a:p>
            <a:pPr algn="just" eaLnBrk="1" fontAlgn="auto" hangingPunct="1">
              <a:lnSpc>
                <a:spcPct val="130000"/>
              </a:lnSpc>
              <a:spcBef>
                <a:spcPts val="600"/>
              </a:spcBef>
              <a:spcAft>
                <a:spcPts val="600"/>
              </a:spcAft>
            </a:pPr>
            <a:endParaRPr lang="zh-CN" altLang="en-US" sz="1400" dirty="0">
              <a:solidFill>
                <a:schemeClr val="bg1">
                  <a:lumMod val="65000"/>
                </a:schemeClr>
              </a:solidFill>
              <a:latin typeface="微软雅黑" panose="020B0503020204020204" pitchFamily="34" charset="-122"/>
            </a:endParaRPr>
          </a:p>
        </p:txBody>
      </p:sp>
      <p:sp>
        <p:nvSpPr>
          <p:cNvPr id="1048679" name="圆角矩形 15"/>
          <p:cNvSpPr/>
          <p:nvPr/>
        </p:nvSpPr>
        <p:spPr>
          <a:xfrm>
            <a:off x="1095735" y="1114248"/>
            <a:ext cx="492125" cy="4545230"/>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r>
              <a:rPr lang="zh-CN" altLang="en-US" dirty="0">
                <a:solidFill>
                  <a:srgbClr val="282728"/>
                </a:solidFill>
                <a:latin typeface="微软雅黑" panose="020B0503020204020204" pitchFamily="34" charset="-122"/>
                <a:ea typeface="微软雅黑" panose="020B0503020204020204" pitchFamily="34" charset="-122"/>
              </a:rPr>
              <a:t>小火龙宅急便</a:t>
            </a:r>
          </a:p>
        </p:txBody>
      </p:sp>
      <p:sp>
        <p:nvSpPr>
          <p:cNvPr id="1048680" name="圆角矩形 15"/>
          <p:cNvSpPr/>
          <p:nvPr/>
        </p:nvSpPr>
        <p:spPr>
          <a:xfrm>
            <a:off x="2335890" y="1128466"/>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r>
              <a:rPr lang="zh-CN" altLang="en-US" dirty="0">
                <a:solidFill>
                  <a:srgbClr val="282728"/>
                </a:solidFill>
                <a:latin typeface="微软雅黑" panose="020B0503020204020204" pitchFamily="34" charset="-122"/>
                <a:ea typeface="微软雅黑" panose="020B0503020204020204" pitchFamily="34" charset="-122"/>
              </a:rPr>
              <a:t>确定合作</a:t>
            </a:r>
          </a:p>
        </p:txBody>
      </p:sp>
      <p:sp>
        <p:nvSpPr>
          <p:cNvPr id="1048682" name="圆角矩形 15"/>
          <p:cNvSpPr/>
          <p:nvPr/>
        </p:nvSpPr>
        <p:spPr>
          <a:xfrm>
            <a:off x="1700890" y="1121427"/>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pPr>
            <a:r>
              <a:rPr lang="zh-CN" altLang="en-US" dirty="0">
                <a:solidFill>
                  <a:srgbClr val="282728"/>
                </a:solidFill>
                <a:latin typeface="微软雅黑" panose="020B0503020204020204" pitchFamily="34" charset="-122"/>
                <a:ea typeface="微软雅黑" panose="020B0503020204020204" pitchFamily="34" charset="-122"/>
              </a:rPr>
              <a:t>经济分析</a:t>
            </a:r>
          </a:p>
        </p:txBody>
      </p:sp>
      <p:sp>
        <p:nvSpPr>
          <p:cNvPr id="1048683" name="圆角矩形 15"/>
          <p:cNvSpPr/>
          <p:nvPr/>
        </p:nvSpPr>
        <p:spPr>
          <a:xfrm>
            <a:off x="3574140" y="1157592"/>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r>
              <a:rPr lang="zh-CN" altLang="en-US" dirty="0">
                <a:solidFill>
                  <a:srgbClr val="282728"/>
                </a:solidFill>
                <a:latin typeface="微软雅黑" panose="020B0503020204020204" pitchFamily="34" charset="-122"/>
                <a:ea typeface="微软雅黑" panose="020B0503020204020204" pitchFamily="34" charset="-122"/>
              </a:rPr>
              <a:t>接收订单</a:t>
            </a:r>
          </a:p>
        </p:txBody>
      </p:sp>
      <p:sp>
        <p:nvSpPr>
          <p:cNvPr id="1048685" name="TextBox 15"/>
          <p:cNvSpPr txBox="1"/>
          <p:nvPr/>
        </p:nvSpPr>
        <p:spPr>
          <a:xfrm>
            <a:off x="6212506" y="4568769"/>
            <a:ext cx="3049879" cy="874407"/>
          </a:xfrm>
          <a:prstGeom prst="rect">
            <a:avLst/>
          </a:prstGeom>
          <a:noFill/>
        </p:spPr>
        <p:txBody>
          <a:bodyPr wrap="square" rtlCol="0">
            <a:spAutoFit/>
          </a:bodyPr>
          <a:lstStyle/>
          <a:p>
            <a:pPr>
              <a:lnSpc>
                <a:spcPct val="150000"/>
              </a:lnSpc>
            </a:pPr>
            <a:r>
              <a:rPr lang="zh-CN" altLang="en-US" dirty="0">
                <a:solidFill>
                  <a:srgbClr val="E5B704"/>
                </a:solidFill>
                <a:latin typeface="微软雅黑" panose="020B0503020204020204" pitchFamily="34" charset="-122"/>
                <a:ea typeface="微软雅黑" panose="020B0503020204020204" pitchFamily="34" charset="-122"/>
              </a:rPr>
              <a:t>满足装货要求（装满多少件）</a:t>
            </a:r>
          </a:p>
          <a:p>
            <a:pPr>
              <a:lnSpc>
                <a:spcPct val="150000"/>
              </a:lnSpc>
            </a:pPr>
            <a:r>
              <a:rPr lang="zh-CN" altLang="en-US" dirty="0">
                <a:solidFill>
                  <a:srgbClr val="E5B704"/>
                </a:solidFill>
                <a:latin typeface="微软雅黑" panose="020B0503020204020204" pitchFamily="34" charset="-122"/>
                <a:ea typeface="微软雅黑" panose="020B0503020204020204" pitchFamily="34" charset="-122"/>
              </a:rPr>
              <a:t>规划最优路径</a:t>
            </a:r>
          </a:p>
        </p:txBody>
      </p:sp>
      <p:pic>
        <p:nvPicPr>
          <p:cNvPr id="2" name="图片 1" descr="u=2346890068,667219017&amp;fm=26&amp;gp=0[1]"/>
          <p:cNvPicPr>
            <a:picLocks noChangeAspect="1"/>
          </p:cNvPicPr>
          <p:nvPr/>
        </p:nvPicPr>
        <p:blipFill>
          <a:blip r:embed="rId2"/>
          <a:stretch>
            <a:fillRect/>
          </a:stretch>
        </p:blipFill>
        <p:spPr>
          <a:xfrm>
            <a:off x="5162550" y="1458595"/>
            <a:ext cx="5360670" cy="3025140"/>
          </a:xfrm>
          <a:prstGeom prst="rect">
            <a:avLst/>
          </a:prstGeom>
        </p:spPr>
      </p:pic>
      <p:sp>
        <p:nvSpPr>
          <p:cNvPr id="3" name="圆角矩形 15"/>
          <p:cNvSpPr/>
          <p:nvPr/>
        </p:nvSpPr>
        <p:spPr>
          <a:xfrm>
            <a:off x="2929615" y="1144976"/>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r>
              <a:rPr lang="zh-CN" altLang="en-US" dirty="0">
                <a:solidFill>
                  <a:srgbClr val="282728"/>
                </a:solidFill>
                <a:latin typeface="微软雅黑" panose="020B0503020204020204" pitchFamily="34" charset="-122"/>
                <a:ea typeface="微软雅黑" panose="020B0503020204020204" pitchFamily="34" charset="-122"/>
              </a:rPr>
              <a:t>设定投入</a:t>
            </a:r>
          </a:p>
        </p:txBody>
      </p:sp>
      <p:sp>
        <p:nvSpPr>
          <p:cNvPr id="4" name="圆角矩形 15"/>
          <p:cNvSpPr/>
          <p:nvPr/>
        </p:nvSpPr>
        <p:spPr>
          <a:xfrm>
            <a:off x="4210410" y="1157676"/>
            <a:ext cx="493713"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1" fmla="*/ 50562 w 698634"/>
              <a:gd name="connsiteY0-2" fmla="*/ 108014 h 4248472"/>
              <a:gd name="connsiteX1-3" fmla="*/ 158576 w 698634"/>
              <a:gd name="connsiteY1-4" fmla="*/ 0 h 4248472"/>
              <a:gd name="connsiteX2-5" fmla="*/ 590620 w 698634"/>
              <a:gd name="connsiteY2-6" fmla="*/ 0 h 4248472"/>
              <a:gd name="connsiteX3-7" fmla="*/ 698634 w 698634"/>
              <a:gd name="connsiteY3-8" fmla="*/ 108014 h 4248472"/>
              <a:gd name="connsiteX4-9" fmla="*/ 698634 w 698634"/>
              <a:gd name="connsiteY4-10" fmla="*/ 4140458 h 4248472"/>
              <a:gd name="connsiteX5-11" fmla="*/ 590620 w 698634"/>
              <a:gd name="connsiteY5-12" fmla="*/ 4248472 h 4248472"/>
              <a:gd name="connsiteX6-13" fmla="*/ 20463 w 698634"/>
              <a:gd name="connsiteY6-14" fmla="*/ 4248472 h 4248472"/>
              <a:gd name="connsiteX7-15" fmla="*/ 50562 w 698634"/>
              <a:gd name="connsiteY7-16" fmla="*/ 4140458 h 4248472"/>
              <a:gd name="connsiteX8-17" fmla="*/ 50562 w 698634"/>
              <a:gd name="connsiteY8-18" fmla="*/ 108014 h 4248472"/>
              <a:gd name="connsiteX0-19" fmla="*/ 50562 w 698634"/>
              <a:gd name="connsiteY0-20" fmla="*/ 108014 h 4248472"/>
              <a:gd name="connsiteX1-21" fmla="*/ 29988 w 698634"/>
              <a:gd name="connsiteY1-22" fmla="*/ 0 h 4248472"/>
              <a:gd name="connsiteX2-23" fmla="*/ 590620 w 698634"/>
              <a:gd name="connsiteY2-24" fmla="*/ 0 h 4248472"/>
              <a:gd name="connsiteX3-25" fmla="*/ 698634 w 698634"/>
              <a:gd name="connsiteY3-26" fmla="*/ 108014 h 4248472"/>
              <a:gd name="connsiteX4-27" fmla="*/ 698634 w 698634"/>
              <a:gd name="connsiteY4-28" fmla="*/ 4140458 h 4248472"/>
              <a:gd name="connsiteX5-29" fmla="*/ 590620 w 698634"/>
              <a:gd name="connsiteY5-30" fmla="*/ 4248472 h 4248472"/>
              <a:gd name="connsiteX6-31" fmla="*/ 20463 w 698634"/>
              <a:gd name="connsiteY6-32" fmla="*/ 4248472 h 4248472"/>
              <a:gd name="connsiteX7-33" fmla="*/ 50562 w 698634"/>
              <a:gd name="connsiteY7-34" fmla="*/ 4140458 h 4248472"/>
              <a:gd name="connsiteX8-35" fmla="*/ 50562 w 698634"/>
              <a:gd name="connsiteY8-36" fmla="*/ 108014 h 4248472"/>
              <a:gd name="connsiteX0-37" fmla="*/ 62842 w 710914"/>
              <a:gd name="connsiteY0-38" fmla="*/ 108014 h 4248472"/>
              <a:gd name="connsiteX1-39" fmla="*/ 18456 w 710914"/>
              <a:gd name="connsiteY1-40" fmla="*/ 0 h 4248472"/>
              <a:gd name="connsiteX2-41" fmla="*/ 602900 w 710914"/>
              <a:gd name="connsiteY2-42" fmla="*/ 0 h 4248472"/>
              <a:gd name="connsiteX3-43" fmla="*/ 710914 w 710914"/>
              <a:gd name="connsiteY3-44" fmla="*/ 108014 h 4248472"/>
              <a:gd name="connsiteX4-45" fmla="*/ 710914 w 710914"/>
              <a:gd name="connsiteY4-46" fmla="*/ 4140458 h 4248472"/>
              <a:gd name="connsiteX5-47" fmla="*/ 602900 w 710914"/>
              <a:gd name="connsiteY5-48" fmla="*/ 4248472 h 4248472"/>
              <a:gd name="connsiteX6-49" fmla="*/ 32743 w 710914"/>
              <a:gd name="connsiteY6-50" fmla="*/ 4248472 h 4248472"/>
              <a:gd name="connsiteX7-51" fmla="*/ 62842 w 710914"/>
              <a:gd name="connsiteY7-52" fmla="*/ 4140458 h 4248472"/>
              <a:gd name="connsiteX8-53" fmla="*/ 62842 w 710914"/>
              <a:gd name="connsiteY8-54" fmla="*/ 108014 h 4248472"/>
              <a:gd name="connsiteX0-55" fmla="*/ 92736 w 740808"/>
              <a:gd name="connsiteY0-56" fmla="*/ 108014 h 4248472"/>
              <a:gd name="connsiteX1-57" fmla="*/ 15013 w 740808"/>
              <a:gd name="connsiteY1-58" fmla="*/ 0 h 4248472"/>
              <a:gd name="connsiteX2-59" fmla="*/ 632794 w 740808"/>
              <a:gd name="connsiteY2-60" fmla="*/ 0 h 4248472"/>
              <a:gd name="connsiteX3-61" fmla="*/ 740808 w 740808"/>
              <a:gd name="connsiteY3-62" fmla="*/ 108014 h 4248472"/>
              <a:gd name="connsiteX4-63" fmla="*/ 740808 w 740808"/>
              <a:gd name="connsiteY4-64" fmla="*/ 4140458 h 4248472"/>
              <a:gd name="connsiteX5-65" fmla="*/ 632794 w 740808"/>
              <a:gd name="connsiteY5-66" fmla="*/ 4248472 h 4248472"/>
              <a:gd name="connsiteX6-67" fmla="*/ 62637 w 740808"/>
              <a:gd name="connsiteY6-68" fmla="*/ 4248472 h 4248472"/>
              <a:gd name="connsiteX7-69" fmla="*/ 92736 w 740808"/>
              <a:gd name="connsiteY7-70" fmla="*/ 4140458 h 4248472"/>
              <a:gd name="connsiteX8-71" fmla="*/ 92736 w 740808"/>
              <a:gd name="connsiteY8-72" fmla="*/ 108014 h 4248472"/>
              <a:gd name="connsiteX0-73" fmla="*/ 89231 w 737303"/>
              <a:gd name="connsiteY0-74" fmla="*/ 108464 h 4248922"/>
              <a:gd name="connsiteX1-75" fmla="*/ 11508 w 737303"/>
              <a:gd name="connsiteY1-76" fmla="*/ 450 h 4248922"/>
              <a:gd name="connsiteX2-77" fmla="*/ 629289 w 737303"/>
              <a:gd name="connsiteY2-78" fmla="*/ 450 h 4248922"/>
              <a:gd name="connsiteX3-79" fmla="*/ 737303 w 737303"/>
              <a:gd name="connsiteY3-80" fmla="*/ 108464 h 4248922"/>
              <a:gd name="connsiteX4-81" fmla="*/ 737303 w 737303"/>
              <a:gd name="connsiteY4-82" fmla="*/ 4140908 h 4248922"/>
              <a:gd name="connsiteX5-83" fmla="*/ 629289 w 737303"/>
              <a:gd name="connsiteY5-84" fmla="*/ 4248922 h 4248922"/>
              <a:gd name="connsiteX6-85" fmla="*/ 59132 w 737303"/>
              <a:gd name="connsiteY6-86" fmla="*/ 4248922 h 4248922"/>
              <a:gd name="connsiteX7-87" fmla="*/ 89231 w 737303"/>
              <a:gd name="connsiteY7-88" fmla="*/ 4140908 h 4248922"/>
              <a:gd name="connsiteX8-89" fmla="*/ 89231 w 737303"/>
              <a:gd name="connsiteY8-90" fmla="*/ 108464 h 4248922"/>
              <a:gd name="connsiteX0-91" fmla="*/ 89231 w 737303"/>
              <a:gd name="connsiteY0-92" fmla="*/ 146114 h 4248472"/>
              <a:gd name="connsiteX1-93" fmla="*/ 11508 w 737303"/>
              <a:gd name="connsiteY1-94" fmla="*/ 0 h 4248472"/>
              <a:gd name="connsiteX2-95" fmla="*/ 629289 w 737303"/>
              <a:gd name="connsiteY2-96" fmla="*/ 0 h 4248472"/>
              <a:gd name="connsiteX3-97" fmla="*/ 737303 w 737303"/>
              <a:gd name="connsiteY3-98" fmla="*/ 108014 h 4248472"/>
              <a:gd name="connsiteX4-99" fmla="*/ 737303 w 737303"/>
              <a:gd name="connsiteY4-100" fmla="*/ 4140458 h 4248472"/>
              <a:gd name="connsiteX5-101" fmla="*/ 629289 w 737303"/>
              <a:gd name="connsiteY5-102" fmla="*/ 4248472 h 4248472"/>
              <a:gd name="connsiteX6-103" fmla="*/ 59132 w 737303"/>
              <a:gd name="connsiteY6-104" fmla="*/ 4248472 h 4248472"/>
              <a:gd name="connsiteX7-105" fmla="*/ 89231 w 737303"/>
              <a:gd name="connsiteY7-106" fmla="*/ 4140458 h 4248472"/>
              <a:gd name="connsiteX8-107" fmla="*/ 89231 w 737303"/>
              <a:gd name="connsiteY8-108" fmla="*/ 146114 h 4248472"/>
              <a:gd name="connsiteX0-109" fmla="*/ 90213 w 738285"/>
              <a:gd name="connsiteY0-110" fmla="*/ 146124 h 4248482"/>
              <a:gd name="connsiteX1-111" fmla="*/ 12490 w 738285"/>
              <a:gd name="connsiteY1-112" fmla="*/ 10 h 4248482"/>
              <a:gd name="connsiteX2-113" fmla="*/ 630271 w 738285"/>
              <a:gd name="connsiteY2-114" fmla="*/ 10 h 4248482"/>
              <a:gd name="connsiteX3-115" fmla="*/ 738285 w 738285"/>
              <a:gd name="connsiteY3-116" fmla="*/ 108024 h 4248482"/>
              <a:gd name="connsiteX4-117" fmla="*/ 738285 w 738285"/>
              <a:gd name="connsiteY4-118" fmla="*/ 4140468 h 4248482"/>
              <a:gd name="connsiteX5-119" fmla="*/ 630271 w 738285"/>
              <a:gd name="connsiteY5-120" fmla="*/ 4248482 h 4248482"/>
              <a:gd name="connsiteX6-121" fmla="*/ 60114 w 738285"/>
              <a:gd name="connsiteY6-122" fmla="*/ 4248482 h 4248482"/>
              <a:gd name="connsiteX7-123" fmla="*/ 90213 w 738285"/>
              <a:gd name="connsiteY7-124" fmla="*/ 4140468 h 4248482"/>
              <a:gd name="connsiteX8-125" fmla="*/ 90213 w 738285"/>
              <a:gd name="connsiteY8-126" fmla="*/ 146124 h 4248482"/>
              <a:gd name="connsiteX0-127" fmla="*/ 90213 w 738285"/>
              <a:gd name="connsiteY0-128" fmla="*/ 146124 h 4248482"/>
              <a:gd name="connsiteX1-129" fmla="*/ 12490 w 738285"/>
              <a:gd name="connsiteY1-130" fmla="*/ 10 h 4248482"/>
              <a:gd name="connsiteX2-131" fmla="*/ 630271 w 738285"/>
              <a:gd name="connsiteY2-132" fmla="*/ 10 h 4248482"/>
              <a:gd name="connsiteX3-133" fmla="*/ 738285 w 738285"/>
              <a:gd name="connsiteY3-134" fmla="*/ 108024 h 4248482"/>
              <a:gd name="connsiteX4-135" fmla="*/ 738285 w 738285"/>
              <a:gd name="connsiteY4-136" fmla="*/ 4140468 h 4248482"/>
              <a:gd name="connsiteX5-137" fmla="*/ 630271 w 738285"/>
              <a:gd name="connsiteY5-138" fmla="*/ 4248482 h 4248482"/>
              <a:gd name="connsiteX6-139" fmla="*/ 36302 w 738285"/>
              <a:gd name="connsiteY6-140" fmla="*/ 4248482 h 4248482"/>
              <a:gd name="connsiteX7-141" fmla="*/ 90213 w 738285"/>
              <a:gd name="connsiteY7-142" fmla="*/ 4140468 h 4248482"/>
              <a:gd name="connsiteX8-143" fmla="*/ 90213 w 738285"/>
              <a:gd name="connsiteY8-144" fmla="*/ 146124 h 4248482"/>
              <a:gd name="connsiteX0-145" fmla="*/ 90213 w 738285"/>
              <a:gd name="connsiteY0-146" fmla="*/ 146124 h 4248500"/>
              <a:gd name="connsiteX1-147" fmla="*/ 12490 w 738285"/>
              <a:gd name="connsiteY1-148" fmla="*/ 10 h 4248500"/>
              <a:gd name="connsiteX2-149" fmla="*/ 630271 w 738285"/>
              <a:gd name="connsiteY2-150" fmla="*/ 10 h 4248500"/>
              <a:gd name="connsiteX3-151" fmla="*/ 738285 w 738285"/>
              <a:gd name="connsiteY3-152" fmla="*/ 108024 h 4248500"/>
              <a:gd name="connsiteX4-153" fmla="*/ 738285 w 738285"/>
              <a:gd name="connsiteY4-154" fmla="*/ 4140468 h 4248500"/>
              <a:gd name="connsiteX5-155" fmla="*/ 630271 w 738285"/>
              <a:gd name="connsiteY5-156" fmla="*/ 4248482 h 4248500"/>
              <a:gd name="connsiteX6-157" fmla="*/ 36302 w 738285"/>
              <a:gd name="connsiteY6-158" fmla="*/ 4248482 h 4248500"/>
              <a:gd name="connsiteX7-159" fmla="*/ 90213 w 738285"/>
              <a:gd name="connsiteY7-160" fmla="*/ 4140468 h 4248500"/>
              <a:gd name="connsiteX8-161" fmla="*/ 90213 w 738285"/>
              <a:gd name="connsiteY8-162" fmla="*/ 146124 h 42485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a:r>
              <a:rPr lang="zh-CN" altLang="en-US" dirty="0">
                <a:solidFill>
                  <a:srgbClr val="282728"/>
                </a:solidFill>
                <a:latin typeface="微软雅黑" panose="020B0503020204020204" pitchFamily="34" charset="-122"/>
                <a:ea typeface="微软雅黑" panose="020B0503020204020204" pitchFamily="34" charset="-122"/>
              </a:rPr>
              <a:t>规划配送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矩形 40"/>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endParaRPr lang="zh-CN" altLang="en-US" kern="0">
              <a:solidFill>
                <a:prstClr val="white"/>
              </a:solidFill>
            </a:endParaRPr>
          </a:p>
        </p:txBody>
      </p:sp>
      <p:sp>
        <p:nvSpPr>
          <p:cNvPr id="1048687" name="文本框 41"/>
          <p:cNvSpPr txBox="1"/>
          <p:nvPr/>
        </p:nvSpPr>
        <p:spPr>
          <a:xfrm>
            <a:off x="5311703" y="3318041"/>
            <a:ext cx="1568597" cy="484289"/>
          </a:xfrm>
          <a:prstGeom prst="rect">
            <a:avLst/>
          </a:prstGeom>
          <a:noFill/>
        </p:spPr>
        <p:txBody>
          <a:bodyPr vert="horz" wrap="none" rtlCol="0">
            <a:noAutofit/>
          </a:bodyPr>
          <a:lstStyle/>
          <a:p>
            <a:r>
              <a:rPr lang="en-US" altLang="zh-CN" sz="2400" b="1" spc="400" dirty="0">
                <a:solidFill>
                  <a:srgbClr val="E5B704"/>
                </a:solidFill>
                <a:latin typeface="微软雅黑" panose="020B0503020204020204" pitchFamily="34" charset="-122"/>
                <a:ea typeface="微软雅黑" panose="020B0503020204020204" pitchFamily="34" charset="-122"/>
              </a:rPr>
              <a:t>PART</a:t>
            </a:r>
            <a:r>
              <a:rPr lang="zh-CN" altLang="en-US" sz="2400" b="1" spc="400" dirty="0">
                <a:solidFill>
                  <a:srgbClr val="E5B704"/>
                </a:solidFill>
                <a:latin typeface="微软雅黑" panose="020B0503020204020204" pitchFamily="34" charset="-122"/>
                <a:ea typeface="微软雅黑" panose="020B0503020204020204" pitchFamily="34" charset="-122"/>
              </a:rPr>
              <a:t> </a:t>
            </a:r>
            <a:r>
              <a:rPr lang="en-US" altLang="zh-CN" sz="2400" b="1" spc="400" dirty="0">
                <a:solidFill>
                  <a:srgbClr val="E5B704"/>
                </a:solidFill>
                <a:latin typeface="微软雅黑" panose="020B0503020204020204" pitchFamily="34" charset="-122"/>
                <a:ea typeface="微软雅黑" panose="020B0503020204020204" pitchFamily="34" charset="-122"/>
              </a:rPr>
              <a:t>2</a:t>
            </a:r>
            <a:endParaRPr lang="zh-CN" altLang="en-US" sz="2400" b="1" spc="400" dirty="0">
              <a:solidFill>
                <a:srgbClr val="E5B704"/>
              </a:solidFill>
              <a:latin typeface="微软雅黑" panose="020B0503020204020204" pitchFamily="34" charset="-122"/>
              <a:ea typeface="微软雅黑" panose="020B0503020204020204" pitchFamily="34" charset="-122"/>
            </a:endParaRPr>
          </a:p>
        </p:txBody>
      </p:sp>
      <p:sp>
        <p:nvSpPr>
          <p:cNvPr id="1048688" name="文本框 42"/>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1048689" name="矩形 43"/>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endParaRPr lang="zh-CN" altLang="en-US" kern="0">
              <a:solidFill>
                <a:prstClr val="white"/>
              </a:solidFill>
            </a:endParaRPr>
          </a:p>
        </p:txBody>
      </p:sp>
      <p:sp>
        <p:nvSpPr>
          <p:cNvPr id="1048691" name="TextBox 4"/>
          <p:cNvSpPr txBox="1">
            <a:spLocks noChangeArrowheads="1"/>
          </p:cNvSpPr>
          <p:nvPr/>
        </p:nvSpPr>
        <p:spPr bwMode="auto">
          <a:xfrm>
            <a:off x="4745624" y="2576633"/>
            <a:ext cx="2700753" cy="458523"/>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系统模型</a:t>
            </a:r>
            <a:endParaRPr lang="en-US" altLang="zh-CN" sz="1800" dirty="0">
              <a:solidFill>
                <a:srgbClr val="282728"/>
              </a:solidFill>
              <a:latin typeface="Franklin Gothic Book" panose="020B0503020102020204" pitchFamily="34" charset="0"/>
              <a:ea typeface="微软雅黑" panose="020B0503020204020204" pitchFamily="34" charset="-122"/>
            </a:endParaRPr>
          </a:p>
        </p:txBody>
      </p:sp>
      <p:sp>
        <p:nvSpPr>
          <p:cNvPr id="1048692" name="文本框 46"/>
          <p:cNvSpPr txBox="1"/>
          <p:nvPr/>
        </p:nvSpPr>
        <p:spPr>
          <a:xfrm>
            <a:off x="5492496" y="1137013"/>
            <a:ext cx="1274063" cy="1285240"/>
          </a:xfrm>
          <a:prstGeom prst="rect">
            <a:avLst/>
          </a:prstGeom>
          <a:noFill/>
        </p:spPr>
        <p:txBody>
          <a:bodyPr wrap="square" rtlCol="0">
            <a:spAutoFit/>
          </a:bodyPr>
          <a:lstStyle/>
          <a:p>
            <a:r>
              <a:rPr lang="en-US" altLang="zh-CN" sz="4000" b="1" dirty="0">
                <a:solidFill>
                  <a:srgbClr val="E5B704"/>
                </a:solidFill>
                <a:latin typeface="微软雅黑" panose="020B0503020204020204" pitchFamily="34" charset="-122"/>
                <a:ea typeface="微软雅黑" panose="020B0503020204020204" pitchFamily="34" charset="-122"/>
              </a:rPr>
              <a:t>Part    two</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圆角矩形 6"/>
          <p:cNvSpPr/>
          <p:nvPr/>
        </p:nvSpPr>
        <p:spPr>
          <a:xfrm>
            <a:off x="1681669" y="1155192"/>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4" name="圆角矩形 25"/>
          <p:cNvSpPr/>
          <p:nvPr/>
        </p:nvSpPr>
        <p:spPr>
          <a:xfrm>
            <a:off x="1681669" y="2746248"/>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5" name="圆角矩形 26"/>
          <p:cNvSpPr/>
          <p:nvPr/>
        </p:nvSpPr>
        <p:spPr>
          <a:xfrm>
            <a:off x="1681669" y="4337304"/>
            <a:ext cx="8724203"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6" name="矩形 27"/>
          <p:cNvSpPr/>
          <p:nvPr/>
        </p:nvSpPr>
        <p:spPr>
          <a:xfrm>
            <a:off x="3154618" y="2779762"/>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7" name="矩形 28"/>
          <p:cNvSpPr/>
          <p:nvPr/>
        </p:nvSpPr>
        <p:spPr>
          <a:xfrm>
            <a:off x="3154618" y="1134905"/>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矩形 29"/>
          <p:cNvSpPr/>
          <p:nvPr/>
        </p:nvSpPr>
        <p:spPr>
          <a:xfrm>
            <a:off x="3154618" y="4327694"/>
            <a:ext cx="6937248"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99" name="KSO_Shape"/>
          <p:cNvSpPr/>
          <p:nvPr/>
        </p:nvSpPr>
        <p:spPr>
          <a:xfrm>
            <a:off x="2150298" y="1334981"/>
            <a:ext cx="563185" cy="979452"/>
          </a:xfrm>
          <a:custGeom>
            <a:avLst/>
            <a:gdLst>
              <a:gd name="connsiteX0" fmla="*/ 703180 w 3238500"/>
              <a:gd name="connsiteY0" fmla="*/ 4435548 h 5638341"/>
              <a:gd name="connsiteX1" fmla="*/ 2535317 w 3238500"/>
              <a:gd name="connsiteY1" fmla="*/ 4435548 h 5638341"/>
              <a:gd name="connsiteX2" fmla="*/ 2535317 w 3238500"/>
              <a:gd name="connsiteY2" fmla="*/ 4838393 h 5638341"/>
              <a:gd name="connsiteX3" fmla="*/ 703180 w 3238500"/>
              <a:gd name="connsiteY3" fmla="*/ 4838393 h 5638341"/>
              <a:gd name="connsiteX4" fmla="*/ 703181 w 3238500"/>
              <a:gd name="connsiteY4" fmla="*/ 3675025 h 5638341"/>
              <a:gd name="connsiteX5" fmla="*/ 2535318 w 3238500"/>
              <a:gd name="connsiteY5" fmla="*/ 3675025 h 5638341"/>
              <a:gd name="connsiteX6" fmla="*/ 2535318 w 3238500"/>
              <a:gd name="connsiteY6" fmla="*/ 4077870 h 5638341"/>
              <a:gd name="connsiteX7" fmla="*/ 703181 w 3238500"/>
              <a:gd name="connsiteY7" fmla="*/ 4077870 h 5638341"/>
              <a:gd name="connsiteX8" fmla="*/ 703181 w 3238500"/>
              <a:gd name="connsiteY8" fmla="*/ 2914502 h 5638341"/>
              <a:gd name="connsiteX9" fmla="*/ 2535318 w 3238500"/>
              <a:gd name="connsiteY9" fmla="*/ 2914502 h 5638341"/>
              <a:gd name="connsiteX10" fmla="*/ 2535318 w 3238500"/>
              <a:gd name="connsiteY10" fmla="*/ 3317347 h 5638341"/>
              <a:gd name="connsiteX11" fmla="*/ 703181 w 3238500"/>
              <a:gd name="connsiteY11" fmla="*/ 3317347 h 5638341"/>
              <a:gd name="connsiteX12" fmla="*/ 703181 w 3238500"/>
              <a:gd name="connsiteY12" fmla="*/ 2153979 h 5638341"/>
              <a:gd name="connsiteX13" fmla="*/ 2535318 w 3238500"/>
              <a:gd name="connsiteY13" fmla="*/ 2153979 h 5638341"/>
              <a:gd name="connsiteX14" fmla="*/ 2535318 w 3238500"/>
              <a:gd name="connsiteY14" fmla="*/ 2556824 h 5638341"/>
              <a:gd name="connsiteX15" fmla="*/ 703181 w 3238500"/>
              <a:gd name="connsiteY15" fmla="*/ 2556824 h 5638341"/>
              <a:gd name="connsiteX16" fmla="*/ 703181 w 3238500"/>
              <a:gd name="connsiteY16" fmla="*/ 1393456 h 5638341"/>
              <a:gd name="connsiteX17" fmla="*/ 2535318 w 3238500"/>
              <a:gd name="connsiteY17" fmla="*/ 1393456 h 5638341"/>
              <a:gd name="connsiteX18" fmla="*/ 2535318 w 3238500"/>
              <a:gd name="connsiteY18" fmla="*/ 1796301 h 5638341"/>
              <a:gd name="connsiteX19" fmla="*/ 703181 w 3238500"/>
              <a:gd name="connsiteY19" fmla="*/ 1796301 h 5638341"/>
              <a:gd name="connsiteX20" fmla="*/ 545879 w 3238500"/>
              <a:gd name="connsiteY20" fmla="*/ 854765 h 5638341"/>
              <a:gd name="connsiteX21" fmla="*/ 355211 w 3238500"/>
              <a:gd name="connsiteY21" fmla="*/ 1045433 h 5638341"/>
              <a:gd name="connsiteX22" fmla="*/ 355211 w 3238500"/>
              <a:gd name="connsiteY22" fmla="*/ 5115447 h 5638341"/>
              <a:gd name="connsiteX23" fmla="*/ 545879 w 3238500"/>
              <a:gd name="connsiteY23" fmla="*/ 5306115 h 5638341"/>
              <a:gd name="connsiteX24" fmla="*/ 2692622 w 3238500"/>
              <a:gd name="connsiteY24" fmla="*/ 5306115 h 5638341"/>
              <a:gd name="connsiteX25" fmla="*/ 2883290 w 3238500"/>
              <a:gd name="connsiteY25" fmla="*/ 5115447 h 5638341"/>
              <a:gd name="connsiteX26" fmla="*/ 2883290 w 3238500"/>
              <a:gd name="connsiteY26" fmla="*/ 1045433 h 5638341"/>
              <a:gd name="connsiteX27" fmla="*/ 2692622 w 3238500"/>
              <a:gd name="connsiteY27" fmla="*/ 854765 h 5638341"/>
              <a:gd name="connsiteX28" fmla="*/ 1055257 w 3238500"/>
              <a:gd name="connsiteY28" fmla="*/ 0 h 5638341"/>
              <a:gd name="connsiteX29" fmla="*/ 2197532 w 3238500"/>
              <a:gd name="connsiteY29" fmla="*/ 0 h 5638341"/>
              <a:gd name="connsiteX30" fmla="*/ 2331244 w 3238500"/>
              <a:gd name="connsiteY30" fmla="*/ 133712 h 5638341"/>
              <a:gd name="connsiteX31" fmla="*/ 2331244 w 3238500"/>
              <a:gd name="connsiteY31" fmla="*/ 522540 h 5638341"/>
              <a:gd name="connsiteX32" fmla="*/ 2718105 w 3238500"/>
              <a:gd name="connsiteY32" fmla="*/ 522540 h 5638341"/>
              <a:gd name="connsiteX33" fmla="*/ 3238500 w 3238500"/>
              <a:gd name="connsiteY33" fmla="*/ 1042935 h 5638341"/>
              <a:gd name="connsiteX34" fmla="*/ 3238500 w 3238500"/>
              <a:gd name="connsiteY34" fmla="*/ 5117946 h 5638341"/>
              <a:gd name="connsiteX35" fmla="*/ 2718105 w 3238500"/>
              <a:gd name="connsiteY35" fmla="*/ 5638341 h 5638341"/>
              <a:gd name="connsiteX36" fmla="*/ 520395 w 3238500"/>
              <a:gd name="connsiteY36" fmla="*/ 5638341 h 5638341"/>
              <a:gd name="connsiteX37" fmla="*/ 0 w 3238500"/>
              <a:gd name="connsiteY37" fmla="*/ 5117946 h 5638341"/>
              <a:gd name="connsiteX38" fmla="*/ 0 w 3238500"/>
              <a:gd name="connsiteY38" fmla="*/ 1042935 h 5638341"/>
              <a:gd name="connsiteX39" fmla="*/ 520395 w 3238500"/>
              <a:gd name="connsiteY39" fmla="*/ 522540 h 5638341"/>
              <a:gd name="connsiteX40" fmla="*/ 921545 w 3238500"/>
              <a:gd name="connsiteY40" fmla="*/ 522540 h 5638341"/>
              <a:gd name="connsiteX41" fmla="*/ 921545 w 3238500"/>
              <a:gd name="connsiteY41" fmla="*/ 133712 h 5638341"/>
              <a:gd name="connsiteX42" fmla="*/ 1055257 w 3238500"/>
              <a:gd name="connsiteY42" fmla="*/ 0 h 563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38500" h="5638341">
                <a:moveTo>
                  <a:pt x="703180" y="4435548"/>
                </a:moveTo>
                <a:lnTo>
                  <a:pt x="2535317" y="4435548"/>
                </a:lnTo>
                <a:lnTo>
                  <a:pt x="2535317" y="4838393"/>
                </a:lnTo>
                <a:lnTo>
                  <a:pt x="703180" y="4838393"/>
                </a:lnTo>
                <a:close/>
                <a:moveTo>
                  <a:pt x="703181" y="3675025"/>
                </a:moveTo>
                <a:lnTo>
                  <a:pt x="2535318" y="3675025"/>
                </a:lnTo>
                <a:lnTo>
                  <a:pt x="2535318" y="4077870"/>
                </a:lnTo>
                <a:lnTo>
                  <a:pt x="703181" y="4077870"/>
                </a:lnTo>
                <a:close/>
                <a:moveTo>
                  <a:pt x="703181" y="2914502"/>
                </a:moveTo>
                <a:lnTo>
                  <a:pt x="2535318" y="2914502"/>
                </a:lnTo>
                <a:lnTo>
                  <a:pt x="2535318" y="3317347"/>
                </a:lnTo>
                <a:lnTo>
                  <a:pt x="703181" y="3317347"/>
                </a:lnTo>
                <a:close/>
                <a:moveTo>
                  <a:pt x="703181" y="2153979"/>
                </a:moveTo>
                <a:lnTo>
                  <a:pt x="2535318" y="2153979"/>
                </a:lnTo>
                <a:lnTo>
                  <a:pt x="2535318" y="2556824"/>
                </a:lnTo>
                <a:lnTo>
                  <a:pt x="703181" y="2556824"/>
                </a:lnTo>
                <a:close/>
                <a:moveTo>
                  <a:pt x="703181" y="1393456"/>
                </a:moveTo>
                <a:lnTo>
                  <a:pt x="2535318" y="1393456"/>
                </a:lnTo>
                <a:lnTo>
                  <a:pt x="2535318" y="1796301"/>
                </a:lnTo>
                <a:lnTo>
                  <a:pt x="703181" y="1796301"/>
                </a:lnTo>
                <a:close/>
                <a:moveTo>
                  <a:pt x="545879" y="854765"/>
                </a:moveTo>
                <a:cubicBezTo>
                  <a:pt x="440576" y="854765"/>
                  <a:pt x="355211" y="940130"/>
                  <a:pt x="355211" y="1045433"/>
                </a:cubicBezTo>
                <a:lnTo>
                  <a:pt x="355211" y="5115447"/>
                </a:lnTo>
                <a:cubicBezTo>
                  <a:pt x="355211" y="5220750"/>
                  <a:pt x="440576" y="5306115"/>
                  <a:pt x="545879" y="5306115"/>
                </a:cubicBezTo>
                <a:lnTo>
                  <a:pt x="2692622" y="5306115"/>
                </a:lnTo>
                <a:cubicBezTo>
                  <a:pt x="2797925" y="5306115"/>
                  <a:pt x="2883290" y="5220750"/>
                  <a:pt x="2883290" y="5115447"/>
                </a:cubicBezTo>
                <a:lnTo>
                  <a:pt x="2883290" y="1045433"/>
                </a:lnTo>
                <a:cubicBezTo>
                  <a:pt x="2883290" y="940130"/>
                  <a:pt x="2797925" y="854765"/>
                  <a:pt x="2692622" y="854765"/>
                </a:cubicBezTo>
                <a:close/>
                <a:moveTo>
                  <a:pt x="1055257" y="0"/>
                </a:moveTo>
                <a:lnTo>
                  <a:pt x="2197532" y="0"/>
                </a:lnTo>
                <a:cubicBezTo>
                  <a:pt x="2271379" y="0"/>
                  <a:pt x="2331244" y="59865"/>
                  <a:pt x="2331244" y="133712"/>
                </a:cubicBezTo>
                <a:lnTo>
                  <a:pt x="2331244" y="522540"/>
                </a:lnTo>
                <a:lnTo>
                  <a:pt x="2718105" y="522540"/>
                </a:lnTo>
                <a:cubicBezTo>
                  <a:pt x="3005511" y="522540"/>
                  <a:pt x="3238500" y="755529"/>
                  <a:pt x="3238500" y="1042935"/>
                </a:cubicBezTo>
                <a:lnTo>
                  <a:pt x="3238500" y="5117946"/>
                </a:lnTo>
                <a:cubicBezTo>
                  <a:pt x="3238500" y="5405352"/>
                  <a:pt x="3005511" y="5638341"/>
                  <a:pt x="2718105" y="5638341"/>
                </a:cubicBezTo>
                <a:lnTo>
                  <a:pt x="520395" y="5638341"/>
                </a:lnTo>
                <a:cubicBezTo>
                  <a:pt x="232989" y="5638341"/>
                  <a:pt x="0" y="5405352"/>
                  <a:pt x="0" y="5117946"/>
                </a:cubicBezTo>
                <a:lnTo>
                  <a:pt x="0" y="1042935"/>
                </a:lnTo>
                <a:cubicBezTo>
                  <a:pt x="0" y="755529"/>
                  <a:pt x="232989" y="522540"/>
                  <a:pt x="520395" y="522540"/>
                </a:cubicBezTo>
                <a:lnTo>
                  <a:pt x="921545" y="522540"/>
                </a:lnTo>
                <a:lnTo>
                  <a:pt x="921545" y="133712"/>
                </a:lnTo>
                <a:cubicBezTo>
                  <a:pt x="921545" y="59865"/>
                  <a:pt x="981410" y="0"/>
                  <a:pt x="1055257" y="0"/>
                </a:cubicBezTo>
                <a:close/>
              </a:path>
            </a:pathLst>
          </a:cu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pPr>
            <a:endParaRPr lang="zh-CN" altLang="en-US">
              <a:solidFill>
                <a:srgbClr val="FFFFFF"/>
              </a:solidFill>
            </a:endParaRPr>
          </a:p>
        </p:txBody>
      </p:sp>
      <p:sp>
        <p:nvSpPr>
          <p:cNvPr id="1048700" name="KSO_Shape"/>
          <p:cNvSpPr/>
          <p:nvPr/>
        </p:nvSpPr>
        <p:spPr bwMode="auto">
          <a:xfrm>
            <a:off x="2100134" y="2988253"/>
            <a:ext cx="795466" cy="778231"/>
          </a:xfrm>
          <a:custGeom>
            <a:avLst/>
            <a:gdLst>
              <a:gd name="T0" fmla="*/ 1597279 w 2787650"/>
              <a:gd name="T1" fmla="*/ 1636046 h 2727325"/>
              <a:gd name="T2" fmla="*/ 1627294 w 2787650"/>
              <a:gd name="T3" fmla="*/ 2215059 h 2727325"/>
              <a:gd name="T4" fmla="*/ 1883633 w 2787650"/>
              <a:gd name="T5" fmla="*/ 2097942 h 2727325"/>
              <a:gd name="T6" fmla="*/ 2087561 w 2787650"/>
              <a:gd name="T7" fmla="*/ 1909413 h 2727325"/>
              <a:gd name="T8" fmla="*/ 2223831 w 2787650"/>
              <a:gd name="T9" fmla="*/ 1665024 h 2727325"/>
              <a:gd name="T10" fmla="*/ 529196 w 2787650"/>
              <a:gd name="T11" fmla="*/ 1544733 h 2727325"/>
              <a:gd name="T12" fmla="*/ 630842 w 2787650"/>
              <a:gd name="T13" fmla="*/ 1808483 h 2727325"/>
              <a:gd name="T14" fmla="*/ 807453 w 2787650"/>
              <a:gd name="T15" fmla="*/ 2023673 h 2727325"/>
              <a:gd name="T16" fmla="*/ 1042827 w 2787650"/>
              <a:gd name="T17" fmla="*/ 2173481 h 2727325"/>
              <a:gd name="T18" fmla="*/ 1292972 w 2787650"/>
              <a:gd name="T19" fmla="*/ 1687822 h 2727325"/>
              <a:gd name="T20" fmla="*/ 1095077 w 2787650"/>
              <a:gd name="T21" fmla="*/ 1525504 h 2727325"/>
              <a:gd name="T22" fmla="*/ 1297101 w 2787650"/>
              <a:gd name="T23" fmla="*/ 1184350 h 2727325"/>
              <a:gd name="T24" fmla="*/ 1199583 w 2787650"/>
              <a:gd name="T25" fmla="*/ 1302832 h 2727325"/>
              <a:gd name="T26" fmla="*/ 1214830 w 2787650"/>
              <a:gd name="T27" fmla="*/ 1460386 h 2727325"/>
              <a:gd name="T28" fmla="*/ 1333631 w 2787650"/>
              <a:gd name="T29" fmla="*/ 1557904 h 2727325"/>
              <a:gd name="T30" fmla="*/ 1491184 w 2787650"/>
              <a:gd name="T31" fmla="*/ 1542657 h 2727325"/>
              <a:gd name="T32" fmla="*/ 1588385 w 2787650"/>
              <a:gd name="T33" fmla="*/ 1424174 h 2727325"/>
              <a:gd name="T34" fmla="*/ 1572820 w 2787650"/>
              <a:gd name="T35" fmla="*/ 1266303 h 2727325"/>
              <a:gd name="T36" fmla="*/ 1454655 w 2787650"/>
              <a:gd name="T37" fmla="*/ 1168785 h 2727325"/>
              <a:gd name="T38" fmla="*/ 1570279 w 2787650"/>
              <a:gd name="T39" fmla="*/ 1073173 h 2727325"/>
              <a:gd name="T40" fmla="*/ 1723068 w 2787650"/>
              <a:gd name="T41" fmla="*/ 1278691 h 2727325"/>
              <a:gd name="T42" fmla="*/ 2197149 w 2787650"/>
              <a:gd name="T43" fmla="*/ 996602 h 2727325"/>
              <a:gd name="T44" fmla="*/ 2042138 w 2787650"/>
              <a:gd name="T45" fmla="*/ 764591 h 2727325"/>
              <a:gd name="T46" fmla="*/ 1823916 w 2787650"/>
              <a:gd name="T47" fmla="*/ 592566 h 2727325"/>
              <a:gd name="T48" fmla="*/ 1557095 w 2787650"/>
              <a:gd name="T49" fmla="*/ 496397 h 2727325"/>
              <a:gd name="T50" fmla="*/ 1042827 w 2787650"/>
              <a:gd name="T51" fmla="*/ 553527 h 2727325"/>
              <a:gd name="T52" fmla="*/ 807453 w 2787650"/>
              <a:gd name="T53" fmla="*/ 703652 h 2727325"/>
              <a:gd name="T54" fmla="*/ 630842 w 2787650"/>
              <a:gd name="T55" fmla="*/ 918842 h 2727325"/>
              <a:gd name="T56" fmla="*/ 529196 w 2787650"/>
              <a:gd name="T57" fmla="*/ 1182909 h 2727325"/>
              <a:gd name="T58" fmla="*/ 1153524 w 2787650"/>
              <a:gd name="T59" fmla="*/ 1123361 h 2727325"/>
              <a:gd name="T60" fmla="*/ 1107627 w 2787650"/>
              <a:gd name="T61" fmla="*/ 952 h 2727325"/>
              <a:gd name="T62" fmla="*/ 1311873 w 2787650"/>
              <a:gd name="T63" fmla="*/ 257403 h 2727325"/>
              <a:gd name="T64" fmla="*/ 1636823 w 2787650"/>
              <a:gd name="T65" fmla="*/ 28882 h 2727325"/>
              <a:gd name="T66" fmla="*/ 1947798 w 2787650"/>
              <a:gd name="T67" fmla="*/ 80617 h 2727325"/>
              <a:gd name="T68" fmla="*/ 1925880 w 2787650"/>
              <a:gd name="T69" fmla="*/ 390389 h 2727325"/>
              <a:gd name="T70" fmla="*/ 2357242 w 2787650"/>
              <a:gd name="T71" fmla="*/ 435775 h 2727325"/>
              <a:gd name="T72" fmla="*/ 2452853 w 2787650"/>
              <a:gd name="T73" fmla="*/ 451327 h 2727325"/>
              <a:gd name="T74" fmla="*/ 2580228 w 2787650"/>
              <a:gd name="T75" fmla="*/ 730630 h 2727325"/>
              <a:gd name="T76" fmla="*/ 2480805 w 2787650"/>
              <a:gd name="T77" fmla="*/ 1138158 h 2727325"/>
              <a:gd name="T78" fmla="*/ 2784474 w 2787650"/>
              <a:gd name="T79" fmla="*/ 1226709 h 2727325"/>
              <a:gd name="T80" fmla="*/ 2745403 w 2787650"/>
              <a:gd name="T81" fmla="*/ 1543146 h 2727325"/>
              <a:gd name="T82" fmla="*/ 2428712 w 2787650"/>
              <a:gd name="T83" fmla="*/ 1764684 h 2727325"/>
              <a:gd name="T84" fmla="*/ 2602781 w 2787650"/>
              <a:gd name="T85" fmla="*/ 2050334 h 2727325"/>
              <a:gd name="T86" fmla="*/ 2401712 w 2787650"/>
              <a:gd name="T87" fmla="*/ 2304245 h 2727325"/>
              <a:gd name="T88" fmla="*/ 2046585 w 2787650"/>
              <a:gd name="T89" fmla="*/ 2260446 h 2727325"/>
              <a:gd name="T90" fmla="*/ 1977656 w 2787650"/>
              <a:gd name="T91" fmla="*/ 2612113 h 2727325"/>
              <a:gd name="T92" fmla="*/ 1673670 w 2787650"/>
              <a:gd name="T93" fmla="*/ 2724786 h 2727325"/>
              <a:gd name="T94" fmla="*/ 1455448 w 2787650"/>
              <a:gd name="T95" fmla="*/ 2470875 h 2727325"/>
              <a:gd name="T96" fmla="*/ 1147015 w 2787650"/>
              <a:gd name="T97" fmla="*/ 2703521 h 2727325"/>
              <a:gd name="T98" fmla="*/ 834135 w 2787650"/>
              <a:gd name="T99" fmla="*/ 2642900 h 2727325"/>
              <a:gd name="T100" fmla="*/ 843982 w 2787650"/>
              <a:gd name="T101" fmla="*/ 2327097 h 2727325"/>
              <a:gd name="T102" fmla="*/ 424691 w 2787650"/>
              <a:gd name="T103" fmla="*/ 2295041 h 2727325"/>
              <a:gd name="T104" fmla="*/ 197575 w 2787650"/>
              <a:gd name="T105" fmla="*/ 2087786 h 2727325"/>
              <a:gd name="T106" fmla="*/ 213139 w 2787650"/>
              <a:gd name="T107" fmla="*/ 1992252 h 2727325"/>
              <a:gd name="T108" fmla="*/ 303033 w 2787650"/>
              <a:gd name="T109" fmla="*/ 1568855 h 2727325"/>
              <a:gd name="T110" fmla="*/ 1588 w 2787650"/>
              <a:gd name="T111" fmla="*/ 1493951 h 2727325"/>
              <a:gd name="T112" fmla="*/ 48282 w 2787650"/>
              <a:gd name="T113" fmla="*/ 1181640 h 2727325"/>
              <a:gd name="T114" fmla="*/ 366244 w 2787650"/>
              <a:gd name="T115" fmla="*/ 943598 h 2727325"/>
              <a:gd name="T116" fmla="*/ 185187 w 2787650"/>
              <a:gd name="T117" fmla="*/ 670326 h 2727325"/>
              <a:gd name="T118" fmla="*/ 392609 w 2787650"/>
              <a:gd name="T119" fmla="*/ 422762 h 2727325"/>
              <a:gd name="T120" fmla="*/ 757900 w 2787650"/>
              <a:gd name="T121" fmla="*/ 454501 h 2727325"/>
              <a:gd name="T122" fmla="*/ 812217 w 2787650"/>
              <a:gd name="T123" fmla="*/ 109499 h 2727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87650" h="2727325">
                <a:moveTo>
                  <a:pt x="1725430" y="1438200"/>
                </a:moveTo>
                <a:lnTo>
                  <a:pt x="1723068" y="1448633"/>
                </a:lnTo>
                <a:lnTo>
                  <a:pt x="1718621" y="1464515"/>
                </a:lnTo>
                <a:lnTo>
                  <a:pt x="1712903" y="1480398"/>
                </a:lnTo>
                <a:lnTo>
                  <a:pt x="1706868" y="1495963"/>
                </a:lnTo>
                <a:lnTo>
                  <a:pt x="1700197" y="1510892"/>
                </a:lnTo>
                <a:lnTo>
                  <a:pt x="1692574" y="1525504"/>
                </a:lnTo>
                <a:lnTo>
                  <a:pt x="1684632" y="1539480"/>
                </a:lnTo>
                <a:lnTo>
                  <a:pt x="1675738" y="1553457"/>
                </a:lnTo>
                <a:lnTo>
                  <a:pt x="1666209" y="1566798"/>
                </a:lnTo>
                <a:lnTo>
                  <a:pt x="1656044" y="1579504"/>
                </a:lnTo>
                <a:lnTo>
                  <a:pt x="1645562" y="1591892"/>
                </a:lnTo>
                <a:lnTo>
                  <a:pt x="1634126" y="1603963"/>
                </a:lnTo>
                <a:lnTo>
                  <a:pt x="1622691" y="1614763"/>
                </a:lnTo>
                <a:lnTo>
                  <a:pt x="1610303" y="1625881"/>
                </a:lnTo>
                <a:lnTo>
                  <a:pt x="1597279" y="1636046"/>
                </a:lnTo>
                <a:lnTo>
                  <a:pt x="1583938" y="1645257"/>
                </a:lnTo>
                <a:lnTo>
                  <a:pt x="1570279" y="1654152"/>
                </a:lnTo>
                <a:lnTo>
                  <a:pt x="1555985" y="1662410"/>
                </a:lnTo>
                <a:lnTo>
                  <a:pt x="1541373" y="1669716"/>
                </a:lnTo>
                <a:lnTo>
                  <a:pt x="1526126" y="1676705"/>
                </a:lnTo>
                <a:lnTo>
                  <a:pt x="1510879" y="1682740"/>
                </a:lnTo>
                <a:lnTo>
                  <a:pt x="1494996" y="1687822"/>
                </a:lnTo>
                <a:lnTo>
                  <a:pt x="1478796" y="1692905"/>
                </a:lnTo>
                <a:lnTo>
                  <a:pt x="1468641" y="1695248"/>
                </a:lnTo>
                <a:lnTo>
                  <a:pt x="1521201" y="2237276"/>
                </a:lnTo>
                <a:lnTo>
                  <a:pt x="1539306" y="2234102"/>
                </a:lnTo>
                <a:lnTo>
                  <a:pt x="1557095" y="2231246"/>
                </a:lnTo>
                <a:lnTo>
                  <a:pt x="1574883" y="2227437"/>
                </a:lnTo>
                <a:lnTo>
                  <a:pt x="1592671" y="2223629"/>
                </a:lnTo>
                <a:lnTo>
                  <a:pt x="1610141" y="2219502"/>
                </a:lnTo>
                <a:lnTo>
                  <a:pt x="1627294" y="2215059"/>
                </a:lnTo>
                <a:lnTo>
                  <a:pt x="1644765" y="2209981"/>
                </a:lnTo>
                <a:lnTo>
                  <a:pt x="1661600" y="2204903"/>
                </a:lnTo>
                <a:lnTo>
                  <a:pt x="1678435" y="2199190"/>
                </a:lnTo>
                <a:lnTo>
                  <a:pt x="1695588" y="2193159"/>
                </a:lnTo>
                <a:lnTo>
                  <a:pt x="1712105" y="2187129"/>
                </a:lnTo>
                <a:lnTo>
                  <a:pt x="1728623" y="2180464"/>
                </a:lnTo>
                <a:lnTo>
                  <a:pt x="1744823" y="2173481"/>
                </a:lnTo>
                <a:lnTo>
                  <a:pt x="1761022" y="2166498"/>
                </a:lnTo>
                <a:lnTo>
                  <a:pt x="1776905" y="2158881"/>
                </a:lnTo>
                <a:lnTo>
                  <a:pt x="1792469" y="2150946"/>
                </a:lnTo>
                <a:lnTo>
                  <a:pt x="1808352" y="2142694"/>
                </a:lnTo>
                <a:lnTo>
                  <a:pt x="1823916" y="2134442"/>
                </a:lnTo>
                <a:lnTo>
                  <a:pt x="1838845" y="2125873"/>
                </a:lnTo>
                <a:lnTo>
                  <a:pt x="1854092" y="2116668"/>
                </a:lnTo>
                <a:lnTo>
                  <a:pt x="1869022" y="2107464"/>
                </a:lnTo>
                <a:lnTo>
                  <a:pt x="1883633" y="2097942"/>
                </a:lnTo>
                <a:lnTo>
                  <a:pt x="1897927" y="2088103"/>
                </a:lnTo>
                <a:lnTo>
                  <a:pt x="1912221" y="2077947"/>
                </a:lnTo>
                <a:lnTo>
                  <a:pt x="1926198" y="2067473"/>
                </a:lnTo>
                <a:lnTo>
                  <a:pt x="1940174" y="2056999"/>
                </a:lnTo>
                <a:lnTo>
                  <a:pt x="1953833" y="2046208"/>
                </a:lnTo>
                <a:lnTo>
                  <a:pt x="1966856" y="2034782"/>
                </a:lnTo>
                <a:lnTo>
                  <a:pt x="1980197" y="2023673"/>
                </a:lnTo>
                <a:lnTo>
                  <a:pt x="1993221" y="2011613"/>
                </a:lnTo>
                <a:lnTo>
                  <a:pt x="2005609" y="1999869"/>
                </a:lnTo>
                <a:lnTo>
                  <a:pt x="2017997" y="1987491"/>
                </a:lnTo>
                <a:lnTo>
                  <a:pt x="2030385" y="1975113"/>
                </a:lnTo>
                <a:lnTo>
                  <a:pt x="2042138" y="1962735"/>
                </a:lnTo>
                <a:lnTo>
                  <a:pt x="2054209" y="1949404"/>
                </a:lnTo>
                <a:lnTo>
                  <a:pt x="2065644" y="1936391"/>
                </a:lnTo>
                <a:lnTo>
                  <a:pt x="2076761" y="1923061"/>
                </a:lnTo>
                <a:lnTo>
                  <a:pt x="2087561" y="1909413"/>
                </a:lnTo>
                <a:lnTo>
                  <a:pt x="2098361" y="1895765"/>
                </a:lnTo>
                <a:lnTo>
                  <a:pt x="2108843" y="1881800"/>
                </a:lnTo>
                <a:lnTo>
                  <a:pt x="2119008" y="1867518"/>
                </a:lnTo>
                <a:lnTo>
                  <a:pt x="2128855" y="1852918"/>
                </a:lnTo>
                <a:lnTo>
                  <a:pt x="2138067" y="1838635"/>
                </a:lnTo>
                <a:lnTo>
                  <a:pt x="2147596" y="1823401"/>
                </a:lnTo>
                <a:lnTo>
                  <a:pt x="2156490" y="1808483"/>
                </a:lnTo>
                <a:lnTo>
                  <a:pt x="2165384" y="1793249"/>
                </a:lnTo>
                <a:lnTo>
                  <a:pt x="2173643" y="1778014"/>
                </a:lnTo>
                <a:lnTo>
                  <a:pt x="2181902" y="1762145"/>
                </a:lnTo>
                <a:lnTo>
                  <a:pt x="2189843" y="1746275"/>
                </a:lnTo>
                <a:lnTo>
                  <a:pt x="2197149" y="1730406"/>
                </a:lnTo>
                <a:lnTo>
                  <a:pt x="2204454" y="1714219"/>
                </a:lnTo>
                <a:lnTo>
                  <a:pt x="2211125" y="1698032"/>
                </a:lnTo>
                <a:lnTo>
                  <a:pt x="2217478" y="1681528"/>
                </a:lnTo>
                <a:lnTo>
                  <a:pt x="2223831" y="1665024"/>
                </a:lnTo>
                <a:lnTo>
                  <a:pt x="2229866" y="1648202"/>
                </a:lnTo>
                <a:lnTo>
                  <a:pt x="2235584" y="1631380"/>
                </a:lnTo>
                <a:lnTo>
                  <a:pt x="2240666" y="1614241"/>
                </a:lnTo>
                <a:lnTo>
                  <a:pt x="2245748" y="1597102"/>
                </a:lnTo>
                <a:lnTo>
                  <a:pt x="2250195" y="1579646"/>
                </a:lnTo>
                <a:lnTo>
                  <a:pt x="2254325" y="1561872"/>
                </a:lnTo>
                <a:lnTo>
                  <a:pt x="2258136" y="1544733"/>
                </a:lnTo>
                <a:lnTo>
                  <a:pt x="2261630" y="1526642"/>
                </a:lnTo>
                <a:lnTo>
                  <a:pt x="2265125" y="1508868"/>
                </a:lnTo>
                <a:lnTo>
                  <a:pt x="2267666" y="1490777"/>
                </a:lnTo>
                <a:lnTo>
                  <a:pt x="1725430" y="1438200"/>
                </a:lnTo>
                <a:close/>
                <a:moveTo>
                  <a:pt x="1062655" y="1438185"/>
                </a:moveTo>
                <a:lnTo>
                  <a:pt x="519984" y="1490777"/>
                </a:lnTo>
                <a:lnTo>
                  <a:pt x="522843" y="1508868"/>
                </a:lnTo>
                <a:lnTo>
                  <a:pt x="526019" y="1526642"/>
                </a:lnTo>
                <a:lnTo>
                  <a:pt x="529196" y="1544733"/>
                </a:lnTo>
                <a:lnTo>
                  <a:pt x="533325" y="1561872"/>
                </a:lnTo>
                <a:lnTo>
                  <a:pt x="537455" y="1579646"/>
                </a:lnTo>
                <a:lnTo>
                  <a:pt x="541902" y="1597102"/>
                </a:lnTo>
                <a:lnTo>
                  <a:pt x="546984" y="1614241"/>
                </a:lnTo>
                <a:lnTo>
                  <a:pt x="552066" y="1631380"/>
                </a:lnTo>
                <a:lnTo>
                  <a:pt x="557784" y="1648202"/>
                </a:lnTo>
                <a:lnTo>
                  <a:pt x="563502" y="1665024"/>
                </a:lnTo>
                <a:lnTo>
                  <a:pt x="569854" y="1681528"/>
                </a:lnTo>
                <a:lnTo>
                  <a:pt x="576207" y="1698032"/>
                </a:lnTo>
                <a:lnTo>
                  <a:pt x="583195" y="1714219"/>
                </a:lnTo>
                <a:lnTo>
                  <a:pt x="590501" y="1730406"/>
                </a:lnTo>
                <a:lnTo>
                  <a:pt x="597807" y="1746275"/>
                </a:lnTo>
                <a:lnTo>
                  <a:pt x="605748" y="1762145"/>
                </a:lnTo>
                <a:lnTo>
                  <a:pt x="614007" y="1778014"/>
                </a:lnTo>
                <a:lnTo>
                  <a:pt x="622266" y="1793249"/>
                </a:lnTo>
                <a:lnTo>
                  <a:pt x="630842" y="1808483"/>
                </a:lnTo>
                <a:lnTo>
                  <a:pt x="640054" y="1823401"/>
                </a:lnTo>
                <a:lnTo>
                  <a:pt x="649266" y="1838635"/>
                </a:lnTo>
                <a:lnTo>
                  <a:pt x="658795" y="1852918"/>
                </a:lnTo>
                <a:lnTo>
                  <a:pt x="668642" y="1867518"/>
                </a:lnTo>
                <a:lnTo>
                  <a:pt x="678807" y="1881800"/>
                </a:lnTo>
                <a:lnTo>
                  <a:pt x="689289" y="1895765"/>
                </a:lnTo>
                <a:lnTo>
                  <a:pt x="699771" y="1909413"/>
                </a:lnTo>
                <a:lnTo>
                  <a:pt x="710571" y="1923061"/>
                </a:lnTo>
                <a:lnTo>
                  <a:pt x="722006" y="1936391"/>
                </a:lnTo>
                <a:lnTo>
                  <a:pt x="733441" y="1949404"/>
                </a:lnTo>
                <a:lnTo>
                  <a:pt x="745194" y="1962735"/>
                </a:lnTo>
                <a:lnTo>
                  <a:pt x="756947" y="1975113"/>
                </a:lnTo>
                <a:lnTo>
                  <a:pt x="769335" y="1987491"/>
                </a:lnTo>
                <a:lnTo>
                  <a:pt x="781723" y="1999869"/>
                </a:lnTo>
                <a:lnTo>
                  <a:pt x="794429" y="2011613"/>
                </a:lnTo>
                <a:lnTo>
                  <a:pt x="807453" y="2023673"/>
                </a:lnTo>
                <a:lnTo>
                  <a:pt x="820476" y="2034782"/>
                </a:lnTo>
                <a:lnTo>
                  <a:pt x="833817" y="2046208"/>
                </a:lnTo>
                <a:lnTo>
                  <a:pt x="847476" y="2056999"/>
                </a:lnTo>
                <a:lnTo>
                  <a:pt x="861135" y="2067473"/>
                </a:lnTo>
                <a:lnTo>
                  <a:pt x="875111" y="2077947"/>
                </a:lnTo>
                <a:lnTo>
                  <a:pt x="889405" y="2088103"/>
                </a:lnTo>
                <a:lnTo>
                  <a:pt x="903699" y="2097942"/>
                </a:lnTo>
                <a:lnTo>
                  <a:pt x="918628" y="2107464"/>
                </a:lnTo>
                <a:lnTo>
                  <a:pt x="933558" y="2116668"/>
                </a:lnTo>
                <a:lnTo>
                  <a:pt x="948487" y="2125873"/>
                </a:lnTo>
                <a:lnTo>
                  <a:pt x="963734" y="2134442"/>
                </a:lnTo>
                <a:lnTo>
                  <a:pt x="978981" y="2142694"/>
                </a:lnTo>
                <a:lnTo>
                  <a:pt x="994863" y="2150946"/>
                </a:lnTo>
                <a:lnTo>
                  <a:pt x="1010745" y="2158881"/>
                </a:lnTo>
                <a:lnTo>
                  <a:pt x="1026627" y="2166498"/>
                </a:lnTo>
                <a:lnTo>
                  <a:pt x="1042827" y="2173481"/>
                </a:lnTo>
                <a:lnTo>
                  <a:pt x="1059028" y="2180464"/>
                </a:lnTo>
                <a:lnTo>
                  <a:pt x="1075545" y="2187129"/>
                </a:lnTo>
                <a:lnTo>
                  <a:pt x="1092063" y="2193159"/>
                </a:lnTo>
                <a:lnTo>
                  <a:pt x="1108898" y="2199190"/>
                </a:lnTo>
                <a:lnTo>
                  <a:pt x="1126051" y="2204903"/>
                </a:lnTo>
                <a:lnTo>
                  <a:pt x="1142886" y="2209981"/>
                </a:lnTo>
                <a:lnTo>
                  <a:pt x="1160039" y="2215059"/>
                </a:lnTo>
                <a:lnTo>
                  <a:pt x="1177509" y="2219502"/>
                </a:lnTo>
                <a:lnTo>
                  <a:pt x="1195297" y="2223629"/>
                </a:lnTo>
                <a:lnTo>
                  <a:pt x="1212768" y="2227437"/>
                </a:lnTo>
                <a:lnTo>
                  <a:pt x="1230556" y="2231246"/>
                </a:lnTo>
                <a:lnTo>
                  <a:pt x="1248662" y="2234102"/>
                </a:lnTo>
                <a:lnTo>
                  <a:pt x="1266450" y="2237276"/>
                </a:lnTo>
                <a:lnTo>
                  <a:pt x="1319017" y="1695177"/>
                </a:lnTo>
                <a:lnTo>
                  <a:pt x="1309172" y="1692905"/>
                </a:lnTo>
                <a:lnTo>
                  <a:pt x="1292972" y="1687822"/>
                </a:lnTo>
                <a:lnTo>
                  <a:pt x="1277089" y="1682740"/>
                </a:lnTo>
                <a:lnTo>
                  <a:pt x="1261525" y="1676705"/>
                </a:lnTo>
                <a:lnTo>
                  <a:pt x="1246595" y="1669716"/>
                </a:lnTo>
                <a:lnTo>
                  <a:pt x="1232301" y="1662410"/>
                </a:lnTo>
                <a:lnTo>
                  <a:pt x="1218007" y="1654152"/>
                </a:lnTo>
                <a:lnTo>
                  <a:pt x="1204030" y="1645257"/>
                </a:lnTo>
                <a:lnTo>
                  <a:pt x="1190689" y="1636046"/>
                </a:lnTo>
                <a:lnTo>
                  <a:pt x="1177983" y="1625881"/>
                </a:lnTo>
                <a:lnTo>
                  <a:pt x="1165595" y="1615398"/>
                </a:lnTo>
                <a:lnTo>
                  <a:pt x="1153842" y="1603963"/>
                </a:lnTo>
                <a:lnTo>
                  <a:pt x="1142724" y="1591892"/>
                </a:lnTo>
                <a:lnTo>
                  <a:pt x="1131606" y="1579822"/>
                </a:lnTo>
                <a:lnTo>
                  <a:pt x="1122077" y="1567116"/>
                </a:lnTo>
                <a:lnTo>
                  <a:pt x="1112230" y="1553457"/>
                </a:lnTo>
                <a:lnTo>
                  <a:pt x="1103336" y="1540116"/>
                </a:lnTo>
                <a:lnTo>
                  <a:pt x="1095077" y="1525504"/>
                </a:lnTo>
                <a:lnTo>
                  <a:pt x="1087771" y="1510892"/>
                </a:lnTo>
                <a:lnTo>
                  <a:pt x="1080783" y="1495963"/>
                </a:lnTo>
                <a:lnTo>
                  <a:pt x="1074747" y="1480398"/>
                </a:lnTo>
                <a:lnTo>
                  <a:pt x="1069665" y="1464515"/>
                </a:lnTo>
                <a:lnTo>
                  <a:pt x="1065218" y="1448633"/>
                </a:lnTo>
                <a:lnTo>
                  <a:pt x="1062655" y="1438185"/>
                </a:lnTo>
                <a:close/>
                <a:moveTo>
                  <a:pt x="1383502" y="1159891"/>
                </a:moveTo>
                <a:lnTo>
                  <a:pt x="1373019" y="1160844"/>
                </a:lnTo>
                <a:lnTo>
                  <a:pt x="1362855" y="1162114"/>
                </a:lnTo>
                <a:lnTo>
                  <a:pt x="1353007" y="1164020"/>
                </a:lnTo>
                <a:lnTo>
                  <a:pt x="1342843" y="1166244"/>
                </a:lnTo>
                <a:lnTo>
                  <a:pt x="1333631" y="1168785"/>
                </a:lnTo>
                <a:lnTo>
                  <a:pt x="1324101" y="1172279"/>
                </a:lnTo>
                <a:lnTo>
                  <a:pt x="1314572" y="1175455"/>
                </a:lnTo>
                <a:lnTo>
                  <a:pt x="1305678" y="1179585"/>
                </a:lnTo>
                <a:lnTo>
                  <a:pt x="1297101" y="1184350"/>
                </a:lnTo>
                <a:lnTo>
                  <a:pt x="1288207" y="1189114"/>
                </a:lnTo>
                <a:lnTo>
                  <a:pt x="1279948" y="1194514"/>
                </a:lnTo>
                <a:lnTo>
                  <a:pt x="1272007" y="1199914"/>
                </a:lnTo>
                <a:lnTo>
                  <a:pt x="1264384" y="1206585"/>
                </a:lnTo>
                <a:lnTo>
                  <a:pt x="1257078" y="1212938"/>
                </a:lnTo>
                <a:lnTo>
                  <a:pt x="1249772" y="1219609"/>
                </a:lnTo>
                <a:lnTo>
                  <a:pt x="1243101" y="1226279"/>
                </a:lnTo>
                <a:lnTo>
                  <a:pt x="1236748" y="1233903"/>
                </a:lnTo>
                <a:lnTo>
                  <a:pt x="1230713" y="1241526"/>
                </a:lnTo>
                <a:lnTo>
                  <a:pt x="1224995" y="1249785"/>
                </a:lnTo>
                <a:lnTo>
                  <a:pt x="1219913" y="1258044"/>
                </a:lnTo>
                <a:lnTo>
                  <a:pt x="1214830" y="1266303"/>
                </a:lnTo>
                <a:lnTo>
                  <a:pt x="1210383" y="1275197"/>
                </a:lnTo>
                <a:lnTo>
                  <a:pt x="1206254" y="1284409"/>
                </a:lnTo>
                <a:lnTo>
                  <a:pt x="1202442" y="1293303"/>
                </a:lnTo>
                <a:lnTo>
                  <a:pt x="1199583" y="1302832"/>
                </a:lnTo>
                <a:lnTo>
                  <a:pt x="1196407" y="1312680"/>
                </a:lnTo>
                <a:lnTo>
                  <a:pt x="1194183" y="1322527"/>
                </a:lnTo>
                <a:lnTo>
                  <a:pt x="1192595" y="1332691"/>
                </a:lnTo>
                <a:lnTo>
                  <a:pt x="1191324" y="1342856"/>
                </a:lnTo>
                <a:lnTo>
                  <a:pt x="1190371" y="1353339"/>
                </a:lnTo>
                <a:lnTo>
                  <a:pt x="1190054" y="1363503"/>
                </a:lnTo>
                <a:lnTo>
                  <a:pt x="1190371" y="1373986"/>
                </a:lnTo>
                <a:lnTo>
                  <a:pt x="1191324" y="1384468"/>
                </a:lnTo>
                <a:lnTo>
                  <a:pt x="1192595" y="1394633"/>
                </a:lnTo>
                <a:lnTo>
                  <a:pt x="1194183" y="1404798"/>
                </a:lnTo>
                <a:lnTo>
                  <a:pt x="1196407" y="1414645"/>
                </a:lnTo>
                <a:lnTo>
                  <a:pt x="1199583" y="1424174"/>
                </a:lnTo>
                <a:lnTo>
                  <a:pt x="1202442" y="1433704"/>
                </a:lnTo>
                <a:lnTo>
                  <a:pt x="1206254" y="1442915"/>
                </a:lnTo>
                <a:lnTo>
                  <a:pt x="1210383" y="1451810"/>
                </a:lnTo>
                <a:lnTo>
                  <a:pt x="1214830" y="1460386"/>
                </a:lnTo>
                <a:lnTo>
                  <a:pt x="1219913" y="1469280"/>
                </a:lnTo>
                <a:lnTo>
                  <a:pt x="1224995" y="1477539"/>
                </a:lnTo>
                <a:lnTo>
                  <a:pt x="1230713" y="1485480"/>
                </a:lnTo>
                <a:lnTo>
                  <a:pt x="1236748" y="1493421"/>
                </a:lnTo>
                <a:lnTo>
                  <a:pt x="1243101" y="1500410"/>
                </a:lnTo>
                <a:lnTo>
                  <a:pt x="1249772" y="1507716"/>
                </a:lnTo>
                <a:lnTo>
                  <a:pt x="1257078" y="1514386"/>
                </a:lnTo>
                <a:lnTo>
                  <a:pt x="1264384" y="1520739"/>
                </a:lnTo>
                <a:lnTo>
                  <a:pt x="1272007" y="1526775"/>
                </a:lnTo>
                <a:lnTo>
                  <a:pt x="1279948" y="1532492"/>
                </a:lnTo>
                <a:lnTo>
                  <a:pt x="1288207" y="1537575"/>
                </a:lnTo>
                <a:lnTo>
                  <a:pt x="1297101" y="1542657"/>
                </a:lnTo>
                <a:lnTo>
                  <a:pt x="1305678" y="1547104"/>
                </a:lnTo>
                <a:lnTo>
                  <a:pt x="1314572" y="1551233"/>
                </a:lnTo>
                <a:lnTo>
                  <a:pt x="1323784" y="1555045"/>
                </a:lnTo>
                <a:lnTo>
                  <a:pt x="1333631" y="1557904"/>
                </a:lnTo>
                <a:lnTo>
                  <a:pt x="1342843" y="1561081"/>
                </a:lnTo>
                <a:lnTo>
                  <a:pt x="1352690" y="1563304"/>
                </a:lnTo>
                <a:lnTo>
                  <a:pt x="1362855" y="1564892"/>
                </a:lnTo>
                <a:lnTo>
                  <a:pt x="1373019" y="1566163"/>
                </a:lnTo>
                <a:lnTo>
                  <a:pt x="1383502" y="1567116"/>
                </a:lnTo>
                <a:lnTo>
                  <a:pt x="1393984" y="1567434"/>
                </a:lnTo>
                <a:lnTo>
                  <a:pt x="1404149" y="1567116"/>
                </a:lnTo>
                <a:lnTo>
                  <a:pt x="1414949" y="1566163"/>
                </a:lnTo>
                <a:lnTo>
                  <a:pt x="1425114" y="1564892"/>
                </a:lnTo>
                <a:lnTo>
                  <a:pt x="1435278" y="1563304"/>
                </a:lnTo>
                <a:lnTo>
                  <a:pt x="1444808" y="1561081"/>
                </a:lnTo>
                <a:lnTo>
                  <a:pt x="1454655" y="1557904"/>
                </a:lnTo>
                <a:lnTo>
                  <a:pt x="1464184" y="1555045"/>
                </a:lnTo>
                <a:lnTo>
                  <a:pt x="1473079" y="1551233"/>
                </a:lnTo>
                <a:lnTo>
                  <a:pt x="1482290" y="1547104"/>
                </a:lnTo>
                <a:lnTo>
                  <a:pt x="1491184" y="1542657"/>
                </a:lnTo>
                <a:lnTo>
                  <a:pt x="1499443" y="1537575"/>
                </a:lnTo>
                <a:lnTo>
                  <a:pt x="1507702" y="1532492"/>
                </a:lnTo>
                <a:lnTo>
                  <a:pt x="1515643" y="1526775"/>
                </a:lnTo>
                <a:lnTo>
                  <a:pt x="1523585" y="1520739"/>
                </a:lnTo>
                <a:lnTo>
                  <a:pt x="1531208" y="1514386"/>
                </a:lnTo>
                <a:lnTo>
                  <a:pt x="1537879" y="1507716"/>
                </a:lnTo>
                <a:lnTo>
                  <a:pt x="1544549" y="1500410"/>
                </a:lnTo>
                <a:lnTo>
                  <a:pt x="1551220" y="1493421"/>
                </a:lnTo>
                <a:lnTo>
                  <a:pt x="1557255" y="1485480"/>
                </a:lnTo>
                <a:lnTo>
                  <a:pt x="1562655" y="1477539"/>
                </a:lnTo>
                <a:lnTo>
                  <a:pt x="1568055" y="1469280"/>
                </a:lnTo>
                <a:lnTo>
                  <a:pt x="1572820" y="1460386"/>
                </a:lnTo>
                <a:lnTo>
                  <a:pt x="1577585" y="1451810"/>
                </a:lnTo>
                <a:lnTo>
                  <a:pt x="1581714" y="1442915"/>
                </a:lnTo>
                <a:lnTo>
                  <a:pt x="1585208" y="1433704"/>
                </a:lnTo>
                <a:lnTo>
                  <a:pt x="1588385" y="1424174"/>
                </a:lnTo>
                <a:lnTo>
                  <a:pt x="1591244" y="1414645"/>
                </a:lnTo>
                <a:lnTo>
                  <a:pt x="1593467" y="1404798"/>
                </a:lnTo>
                <a:lnTo>
                  <a:pt x="1595373" y="1394633"/>
                </a:lnTo>
                <a:lnTo>
                  <a:pt x="1596644" y="1384468"/>
                </a:lnTo>
                <a:lnTo>
                  <a:pt x="1597279" y="1373986"/>
                </a:lnTo>
                <a:lnTo>
                  <a:pt x="1597597" y="1363503"/>
                </a:lnTo>
                <a:lnTo>
                  <a:pt x="1597279" y="1353339"/>
                </a:lnTo>
                <a:lnTo>
                  <a:pt x="1596644" y="1342856"/>
                </a:lnTo>
                <a:lnTo>
                  <a:pt x="1595373" y="1332691"/>
                </a:lnTo>
                <a:lnTo>
                  <a:pt x="1593467" y="1322527"/>
                </a:lnTo>
                <a:lnTo>
                  <a:pt x="1591244" y="1312680"/>
                </a:lnTo>
                <a:lnTo>
                  <a:pt x="1588385" y="1302832"/>
                </a:lnTo>
                <a:lnTo>
                  <a:pt x="1585208" y="1293303"/>
                </a:lnTo>
                <a:lnTo>
                  <a:pt x="1581714" y="1284409"/>
                </a:lnTo>
                <a:lnTo>
                  <a:pt x="1577585" y="1275197"/>
                </a:lnTo>
                <a:lnTo>
                  <a:pt x="1572820" y="1266303"/>
                </a:lnTo>
                <a:lnTo>
                  <a:pt x="1568055" y="1258044"/>
                </a:lnTo>
                <a:lnTo>
                  <a:pt x="1562655" y="1249785"/>
                </a:lnTo>
                <a:lnTo>
                  <a:pt x="1557255" y="1241526"/>
                </a:lnTo>
                <a:lnTo>
                  <a:pt x="1551220" y="1233903"/>
                </a:lnTo>
                <a:lnTo>
                  <a:pt x="1544549" y="1226279"/>
                </a:lnTo>
                <a:lnTo>
                  <a:pt x="1537879" y="1219609"/>
                </a:lnTo>
                <a:lnTo>
                  <a:pt x="1531208" y="1212938"/>
                </a:lnTo>
                <a:lnTo>
                  <a:pt x="1523585" y="1206585"/>
                </a:lnTo>
                <a:lnTo>
                  <a:pt x="1515643" y="1199914"/>
                </a:lnTo>
                <a:lnTo>
                  <a:pt x="1507702" y="1194514"/>
                </a:lnTo>
                <a:lnTo>
                  <a:pt x="1499443" y="1189114"/>
                </a:lnTo>
                <a:lnTo>
                  <a:pt x="1491184" y="1184350"/>
                </a:lnTo>
                <a:lnTo>
                  <a:pt x="1482290" y="1179585"/>
                </a:lnTo>
                <a:lnTo>
                  <a:pt x="1473079" y="1175455"/>
                </a:lnTo>
                <a:lnTo>
                  <a:pt x="1464184" y="1172279"/>
                </a:lnTo>
                <a:lnTo>
                  <a:pt x="1454655" y="1168785"/>
                </a:lnTo>
                <a:lnTo>
                  <a:pt x="1444808" y="1166244"/>
                </a:lnTo>
                <a:lnTo>
                  <a:pt x="1435278" y="1164020"/>
                </a:lnTo>
                <a:lnTo>
                  <a:pt x="1425114" y="1162114"/>
                </a:lnTo>
                <a:lnTo>
                  <a:pt x="1414949" y="1160844"/>
                </a:lnTo>
                <a:lnTo>
                  <a:pt x="1404149" y="1159891"/>
                </a:lnTo>
                <a:lnTo>
                  <a:pt x="1393984" y="1159891"/>
                </a:lnTo>
                <a:lnTo>
                  <a:pt x="1383502" y="1159891"/>
                </a:lnTo>
                <a:close/>
                <a:moveTo>
                  <a:pt x="1521201" y="490366"/>
                </a:moveTo>
                <a:lnTo>
                  <a:pt x="1468588" y="1032381"/>
                </a:lnTo>
                <a:lnTo>
                  <a:pt x="1478796" y="1034737"/>
                </a:lnTo>
                <a:lnTo>
                  <a:pt x="1494996" y="1039184"/>
                </a:lnTo>
                <a:lnTo>
                  <a:pt x="1510879" y="1044584"/>
                </a:lnTo>
                <a:lnTo>
                  <a:pt x="1526126" y="1050620"/>
                </a:lnTo>
                <a:lnTo>
                  <a:pt x="1541373" y="1057290"/>
                </a:lnTo>
                <a:lnTo>
                  <a:pt x="1555985" y="1064914"/>
                </a:lnTo>
                <a:lnTo>
                  <a:pt x="1570279" y="1073173"/>
                </a:lnTo>
                <a:lnTo>
                  <a:pt x="1583938" y="1081749"/>
                </a:lnTo>
                <a:lnTo>
                  <a:pt x="1597279" y="1091596"/>
                </a:lnTo>
                <a:lnTo>
                  <a:pt x="1610303" y="1101443"/>
                </a:lnTo>
                <a:lnTo>
                  <a:pt x="1622691" y="1112243"/>
                </a:lnTo>
                <a:lnTo>
                  <a:pt x="1634126" y="1123679"/>
                </a:lnTo>
                <a:lnTo>
                  <a:pt x="1645562" y="1135432"/>
                </a:lnTo>
                <a:lnTo>
                  <a:pt x="1656044" y="1147820"/>
                </a:lnTo>
                <a:lnTo>
                  <a:pt x="1666209" y="1160526"/>
                </a:lnTo>
                <a:lnTo>
                  <a:pt x="1675738" y="1173549"/>
                </a:lnTo>
                <a:lnTo>
                  <a:pt x="1684632" y="1187526"/>
                </a:lnTo>
                <a:lnTo>
                  <a:pt x="1692574" y="1201503"/>
                </a:lnTo>
                <a:lnTo>
                  <a:pt x="1700197" y="1216114"/>
                </a:lnTo>
                <a:lnTo>
                  <a:pt x="1706868" y="1231361"/>
                </a:lnTo>
                <a:lnTo>
                  <a:pt x="1712903" y="1246609"/>
                </a:lnTo>
                <a:lnTo>
                  <a:pt x="1718621" y="1262491"/>
                </a:lnTo>
                <a:lnTo>
                  <a:pt x="1723068" y="1278691"/>
                </a:lnTo>
                <a:lnTo>
                  <a:pt x="1725403" y="1288811"/>
                </a:lnTo>
                <a:lnTo>
                  <a:pt x="2267666" y="1236231"/>
                </a:lnTo>
                <a:lnTo>
                  <a:pt x="2265125" y="1218140"/>
                </a:lnTo>
                <a:lnTo>
                  <a:pt x="2261630" y="1200683"/>
                </a:lnTo>
                <a:lnTo>
                  <a:pt x="2258136" y="1182909"/>
                </a:lnTo>
                <a:lnTo>
                  <a:pt x="2254325" y="1165136"/>
                </a:lnTo>
                <a:lnTo>
                  <a:pt x="2250195" y="1147362"/>
                </a:lnTo>
                <a:lnTo>
                  <a:pt x="2245748" y="1130223"/>
                </a:lnTo>
                <a:lnTo>
                  <a:pt x="2240666" y="1112766"/>
                </a:lnTo>
                <a:lnTo>
                  <a:pt x="2235584" y="1095945"/>
                </a:lnTo>
                <a:lnTo>
                  <a:pt x="2229866" y="1079123"/>
                </a:lnTo>
                <a:lnTo>
                  <a:pt x="2223831" y="1061984"/>
                </a:lnTo>
                <a:lnTo>
                  <a:pt x="2217478" y="1045480"/>
                </a:lnTo>
                <a:lnTo>
                  <a:pt x="2211125" y="1028976"/>
                </a:lnTo>
                <a:lnTo>
                  <a:pt x="2204454" y="1012789"/>
                </a:lnTo>
                <a:lnTo>
                  <a:pt x="2197149" y="996602"/>
                </a:lnTo>
                <a:lnTo>
                  <a:pt x="2189843" y="980732"/>
                </a:lnTo>
                <a:lnTo>
                  <a:pt x="2181902" y="965180"/>
                </a:lnTo>
                <a:lnTo>
                  <a:pt x="2173643" y="949311"/>
                </a:lnTo>
                <a:lnTo>
                  <a:pt x="2165384" y="933759"/>
                </a:lnTo>
                <a:lnTo>
                  <a:pt x="2156490" y="918842"/>
                </a:lnTo>
                <a:lnTo>
                  <a:pt x="2147596" y="903607"/>
                </a:lnTo>
                <a:lnTo>
                  <a:pt x="2138067" y="888690"/>
                </a:lnTo>
                <a:lnTo>
                  <a:pt x="2128855" y="874090"/>
                </a:lnTo>
                <a:lnTo>
                  <a:pt x="2119008" y="859807"/>
                </a:lnTo>
                <a:lnTo>
                  <a:pt x="2108843" y="845525"/>
                </a:lnTo>
                <a:lnTo>
                  <a:pt x="2098361" y="831560"/>
                </a:lnTo>
                <a:lnTo>
                  <a:pt x="2087561" y="817594"/>
                </a:lnTo>
                <a:lnTo>
                  <a:pt x="2076761" y="803947"/>
                </a:lnTo>
                <a:lnTo>
                  <a:pt x="2065644" y="790934"/>
                </a:lnTo>
                <a:lnTo>
                  <a:pt x="2054209" y="777603"/>
                </a:lnTo>
                <a:lnTo>
                  <a:pt x="2042138" y="764591"/>
                </a:lnTo>
                <a:lnTo>
                  <a:pt x="2030385" y="752212"/>
                </a:lnTo>
                <a:lnTo>
                  <a:pt x="2017997" y="739834"/>
                </a:lnTo>
                <a:lnTo>
                  <a:pt x="2005609" y="727456"/>
                </a:lnTo>
                <a:lnTo>
                  <a:pt x="1993221" y="715395"/>
                </a:lnTo>
                <a:lnTo>
                  <a:pt x="1980197" y="703652"/>
                </a:lnTo>
                <a:lnTo>
                  <a:pt x="1966856" y="692226"/>
                </a:lnTo>
                <a:lnTo>
                  <a:pt x="1953833" y="681117"/>
                </a:lnTo>
                <a:lnTo>
                  <a:pt x="1940174" y="670326"/>
                </a:lnTo>
                <a:lnTo>
                  <a:pt x="1926198" y="659535"/>
                </a:lnTo>
                <a:lnTo>
                  <a:pt x="1912221" y="649061"/>
                </a:lnTo>
                <a:lnTo>
                  <a:pt x="1897927" y="638904"/>
                </a:lnTo>
                <a:lnTo>
                  <a:pt x="1883633" y="629065"/>
                </a:lnTo>
                <a:lnTo>
                  <a:pt x="1869022" y="619861"/>
                </a:lnTo>
                <a:lnTo>
                  <a:pt x="1854092" y="610339"/>
                </a:lnTo>
                <a:lnTo>
                  <a:pt x="1838845" y="601452"/>
                </a:lnTo>
                <a:lnTo>
                  <a:pt x="1823916" y="592566"/>
                </a:lnTo>
                <a:lnTo>
                  <a:pt x="1808352" y="584313"/>
                </a:lnTo>
                <a:lnTo>
                  <a:pt x="1792469" y="576061"/>
                </a:lnTo>
                <a:lnTo>
                  <a:pt x="1776905" y="568127"/>
                </a:lnTo>
                <a:lnTo>
                  <a:pt x="1761022" y="560827"/>
                </a:lnTo>
                <a:lnTo>
                  <a:pt x="1744823" y="553527"/>
                </a:lnTo>
                <a:lnTo>
                  <a:pt x="1728623" y="546862"/>
                </a:lnTo>
                <a:lnTo>
                  <a:pt x="1712105" y="540514"/>
                </a:lnTo>
                <a:lnTo>
                  <a:pt x="1695588" y="534166"/>
                </a:lnTo>
                <a:lnTo>
                  <a:pt x="1678435" y="528136"/>
                </a:lnTo>
                <a:lnTo>
                  <a:pt x="1661600" y="522740"/>
                </a:lnTo>
                <a:lnTo>
                  <a:pt x="1644765" y="517344"/>
                </a:lnTo>
                <a:lnTo>
                  <a:pt x="1627294" y="512584"/>
                </a:lnTo>
                <a:lnTo>
                  <a:pt x="1610141" y="507823"/>
                </a:lnTo>
                <a:lnTo>
                  <a:pt x="1592671" y="503697"/>
                </a:lnTo>
                <a:lnTo>
                  <a:pt x="1574883" y="499888"/>
                </a:lnTo>
                <a:lnTo>
                  <a:pt x="1557095" y="496397"/>
                </a:lnTo>
                <a:lnTo>
                  <a:pt x="1539306" y="492905"/>
                </a:lnTo>
                <a:lnTo>
                  <a:pt x="1521201" y="490366"/>
                </a:lnTo>
                <a:close/>
                <a:moveTo>
                  <a:pt x="1266450" y="490366"/>
                </a:moveTo>
                <a:lnTo>
                  <a:pt x="1248344" y="492905"/>
                </a:lnTo>
                <a:lnTo>
                  <a:pt x="1230556" y="496397"/>
                </a:lnTo>
                <a:lnTo>
                  <a:pt x="1212768" y="499888"/>
                </a:lnTo>
                <a:lnTo>
                  <a:pt x="1195297" y="503697"/>
                </a:lnTo>
                <a:lnTo>
                  <a:pt x="1177509" y="507823"/>
                </a:lnTo>
                <a:lnTo>
                  <a:pt x="1160039" y="512584"/>
                </a:lnTo>
                <a:lnTo>
                  <a:pt x="1142886" y="517344"/>
                </a:lnTo>
                <a:lnTo>
                  <a:pt x="1126051" y="522740"/>
                </a:lnTo>
                <a:lnTo>
                  <a:pt x="1108898" y="528136"/>
                </a:lnTo>
                <a:lnTo>
                  <a:pt x="1092063" y="534166"/>
                </a:lnTo>
                <a:lnTo>
                  <a:pt x="1075545" y="540514"/>
                </a:lnTo>
                <a:lnTo>
                  <a:pt x="1059028" y="546862"/>
                </a:lnTo>
                <a:lnTo>
                  <a:pt x="1042827" y="553527"/>
                </a:lnTo>
                <a:lnTo>
                  <a:pt x="1026627" y="560827"/>
                </a:lnTo>
                <a:lnTo>
                  <a:pt x="1010745" y="568127"/>
                </a:lnTo>
                <a:lnTo>
                  <a:pt x="994863" y="576061"/>
                </a:lnTo>
                <a:lnTo>
                  <a:pt x="978981" y="584313"/>
                </a:lnTo>
                <a:lnTo>
                  <a:pt x="963734" y="592566"/>
                </a:lnTo>
                <a:lnTo>
                  <a:pt x="948487" y="601452"/>
                </a:lnTo>
                <a:lnTo>
                  <a:pt x="933558" y="610339"/>
                </a:lnTo>
                <a:lnTo>
                  <a:pt x="918946" y="619861"/>
                </a:lnTo>
                <a:lnTo>
                  <a:pt x="904334" y="629065"/>
                </a:lnTo>
                <a:lnTo>
                  <a:pt x="889405" y="638904"/>
                </a:lnTo>
                <a:lnTo>
                  <a:pt x="875429" y="649061"/>
                </a:lnTo>
                <a:lnTo>
                  <a:pt x="861135" y="659535"/>
                </a:lnTo>
                <a:lnTo>
                  <a:pt x="847794" y="670326"/>
                </a:lnTo>
                <a:lnTo>
                  <a:pt x="833817" y="681117"/>
                </a:lnTo>
                <a:lnTo>
                  <a:pt x="820476" y="692226"/>
                </a:lnTo>
                <a:lnTo>
                  <a:pt x="807453" y="703652"/>
                </a:lnTo>
                <a:lnTo>
                  <a:pt x="794747" y="715395"/>
                </a:lnTo>
                <a:lnTo>
                  <a:pt x="781723" y="727456"/>
                </a:lnTo>
                <a:lnTo>
                  <a:pt x="769335" y="739834"/>
                </a:lnTo>
                <a:lnTo>
                  <a:pt x="757265" y="752212"/>
                </a:lnTo>
                <a:lnTo>
                  <a:pt x="745194" y="764591"/>
                </a:lnTo>
                <a:lnTo>
                  <a:pt x="733759" y="777603"/>
                </a:lnTo>
                <a:lnTo>
                  <a:pt x="722006" y="790934"/>
                </a:lnTo>
                <a:lnTo>
                  <a:pt x="710571" y="803947"/>
                </a:lnTo>
                <a:lnTo>
                  <a:pt x="699771" y="817594"/>
                </a:lnTo>
                <a:lnTo>
                  <a:pt x="689289" y="831560"/>
                </a:lnTo>
                <a:lnTo>
                  <a:pt x="678807" y="845525"/>
                </a:lnTo>
                <a:lnTo>
                  <a:pt x="668960" y="859807"/>
                </a:lnTo>
                <a:lnTo>
                  <a:pt x="658795" y="874090"/>
                </a:lnTo>
                <a:lnTo>
                  <a:pt x="649266" y="888690"/>
                </a:lnTo>
                <a:lnTo>
                  <a:pt x="640054" y="903607"/>
                </a:lnTo>
                <a:lnTo>
                  <a:pt x="630842" y="918842"/>
                </a:lnTo>
                <a:lnTo>
                  <a:pt x="622266" y="933759"/>
                </a:lnTo>
                <a:lnTo>
                  <a:pt x="614007" y="949311"/>
                </a:lnTo>
                <a:lnTo>
                  <a:pt x="605748" y="965180"/>
                </a:lnTo>
                <a:lnTo>
                  <a:pt x="598125" y="980732"/>
                </a:lnTo>
                <a:lnTo>
                  <a:pt x="590501" y="996602"/>
                </a:lnTo>
                <a:lnTo>
                  <a:pt x="583513" y="1012789"/>
                </a:lnTo>
                <a:lnTo>
                  <a:pt x="576207" y="1028976"/>
                </a:lnTo>
                <a:lnTo>
                  <a:pt x="569854" y="1045480"/>
                </a:lnTo>
                <a:lnTo>
                  <a:pt x="563502" y="1061984"/>
                </a:lnTo>
                <a:lnTo>
                  <a:pt x="557784" y="1079123"/>
                </a:lnTo>
                <a:lnTo>
                  <a:pt x="552066" y="1095945"/>
                </a:lnTo>
                <a:lnTo>
                  <a:pt x="546984" y="1112766"/>
                </a:lnTo>
                <a:lnTo>
                  <a:pt x="541902" y="1130223"/>
                </a:lnTo>
                <a:lnTo>
                  <a:pt x="537455" y="1147362"/>
                </a:lnTo>
                <a:lnTo>
                  <a:pt x="533325" y="1165136"/>
                </a:lnTo>
                <a:lnTo>
                  <a:pt x="529196" y="1182909"/>
                </a:lnTo>
                <a:lnTo>
                  <a:pt x="526019" y="1200683"/>
                </a:lnTo>
                <a:lnTo>
                  <a:pt x="522843" y="1218140"/>
                </a:lnTo>
                <a:lnTo>
                  <a:pt x="519984" y="1236231"/>
                </a:lnTo>
                <a:lnTo>
                  <a:pt x="1062444" y="1288803"/>
                </a:lnTo>
                <a:lnTo>
                  <a:pt x="1064583" y="1278691"/>
                </a:lnTo>
                <a:lnTo>
                  <a:pt x="1069347" y="1262491"/>
                </a:lnTo>
                <a:lnTo>
                  <a:pt x="1074747" y="1246609"/>
                </a:lnTo>
                <a:lnTo>
                  <a:pt x="1080783" y="1231361"/>
                </a:lnTo>
                <a:lnTo>
                  <a:pt x="1087771" y="1216114"/>
                </a:lnTo>
                <a:lnTo>
                  <a:pt x="1095077" y="1201503"/>
                </a:lnTo>
                <a:lnTo>
                  <a:pt x="1103336" y="1187526"/>
                </a:lnTo>
                <a:lnTo>
                  <a:pt x="1112230" y="1173549"/>
                </a:lnTo>
                <a:lnTo>
                  <a:pt x="1121442" y="1160526"/>
                </a:lnTo>
                <a:lnTo>
                  <a:pt x="1131606" y="1147185"/>
                </a:lnTo>
                <a:lnTo>
                  <a:pt x="1142407" y="1135432"/>
                </a:lnTo>
                <a:lnTo>
                  <a:pt x="1153524" y="1123361"/>
                </a:lnTo>
                <a:lnTo>
                  <a:pt x="1165595" y="1112243"/>
                </a:lnTo>
                <a:lnTo>
                  <a:pt x="1177665" y="1101443"/>
                </a:lnTo>
                <a:lnTo>
                  <a:pt x="1190689" y="1091279"/>
                </a:lnTo>
                <a:lnTo>
                  <a:pt x="1204030" y="1081749"/>
                </a:lnTo>
                <a:lnTo>
                  <a:pt x="1218007" y="1073173"/>
                </a:lnTo>
                <a:lnTo>
                  <a:pt x="1231983" y="1064914"/>
                </a:lnTo>
                <a:lnTo>
                  <a:pt x="1246595" y="1057290"/>
                </a:lnTo>
                <a:lnTo>
                  <a:pt x="1261525" y="1050620"/>
                </a:lnTo>
                <a:lnTo>
                  <a:pt x="1277089" y="1044584"/>
                </a:lnTo>
                <a:lnTo>
                  <a:pt x="1292972" y="1039184"/>
                </a:lnTo>
                <a:lnTo>
                  <a:pt x="1309172" y="1034737"/>
                </a:lnTo>
                <a:lnTo>
                  <a:pt x="1319052" y="1032267"/>
                </a:lnTo>
                <a:lnTo>
                  <a:pt x="1266450" y="490366"/>
                </a:lnTo>
                <a:close/>
                <a:moveTo>
                  <a:pt x="1094286" y="0"/>
                </a:moveTo>
                <a:lnTo>
                  <a:pt x="1100957" y="0"/>
                </a:lnTo>
                <a:lnTo>
                  <a:pt x="1107627" y="952"/>
                </a:lnTo>
                <a:lnTo>
                  <a:pt x="1113980" y="2539"/>
                </a:lnTo>
                <a:lnTo>
                  <a:pt x="1120333" y="4761"/>
                </a:lnTo>
                <a:lnTo>
                  <a:pt x="1126368" y="7300"/>
                </a:lnTo>
                <a:lnTo>
                  <a:pt x="1132086" y="10791"/>
                </a:lnTo>
                <a:lnTo>
                  <a:pt x="1137168" y="14600"/>
                </a:lnTo>
                <a:lnTo>
                  <a:pt x="1142568" y="18726"/>
                </a:lnTo>
                <a:lnTo>
                  <a:pt x="1147015" y="23487"/>
                </a:lnTo>
                <a:lnTo>
                  <a:pt x="1151145" y="28882"/>
                </a:lnTo>
                <a:lnTo>
                  <a:pt x="1154956" y="34595"/>
                </a:lnTo>
                <a:lnTo>
                  <a:pt x="1157815" y="40943"/>
                </a:lnTo>
                <a:lnTo>
                  <a:pt x="1160674" y="47291"/>
                </a:lnTo>
                <a:lnTo>
                  <a:pt x="1231191" y="266290"/>
                </a:lnTo>
                <a:lnTo>
                  <a:pt x="1251203" y="263433"/>
                </a:lnTo>
                <a:lnTo>
                  <a:pt x="1271532" y="261211"/>
                </a:lnTo>
                <a:lnTo>
                  <a:pt x="1291544" y="258990"/>
                </a:lnTo>
                <a:lnTo>
                  <a:pt x="1311873" y="257403"/>
                </a:lnTo>
                <a:lnTo>
                  <a:pt x="1332202" y="256133"/>
                </a:lnTo>
                <a:lnTo>
                  <a:pt x="1352531" y="255181"/>
                </a:lnTo>
                <a:lnTo>
                  <a:pt x="1373178" y="254546"/>
                </a:lnTo>
                <a:lnTo>
                  <a:pt x="1393825" y="254546"/>
                </a:lnTo>
                <a:lnTo>
                  <a:pt x="1414154" y="254546"/>
                </a:lnTo>
                <a:lnTo>
                  <a:pt x="1435119" y="255181"/>
                </a:lnTo>
                <a:lnTo>
                  <a:pt x="1455448" y="256133"/>
                </a:lnTo>
                <a:lnTo>
                  <a:pt x="1475778" y="257403"/>
                </a:lnTo>
                <a:lnTo>
                  <a:pt x="1496107" y="258990"/>
                </a:lnTo>
                <a:lnTo>
                  <a:pt x="1515801" y="261211"/>
                </a:lnTo>
                <a:lnTo>
                  <a:pt x="1536130" y="263433"/>
                </a:lnTo>
                <a:lnTo>
                  <a:pt x="1556142" y="266290"/>
                </a:lnTo>
                <a:lnTo>
                  <a:pt x="1627294" y="47291"/>
                </a:lnTo>
                <a:lnTo>
                  <a:pt x="1629835" y="40626"/>
                </a:lnTo>
                <a:lnTo>
                  <a:pt x="1633012" y="34595"/>
                </a:lnTo>
                <a:lnTo>
                  <a:pt x="1636823" y="28882"/>
                </a:lnTo>
                <a:lnTo>
                  <a:pt x="1640953" y="23487"/>
                </a:lnTo>
                <a:lnTo>
                  <a:pt x="1645400" y="18726"/>
                </a:lnTo>
                <a:lnTo>
                  <a:pt x="1650164" y="14600"/>
                </a:lnTo>
                <a:lnTo>
                  <a:pt x="1655882" y="10474"/>
                </a:lnTo>
                <a:lnTo>
                  <a:pt x="1661600" y="7300"/>
                </a:lnTo>
                <a:lnTo>
                  <a:pt x="1667635" y="4761"/>
                </a:lnTo>
                <a:lnTo>
                  <a:pt x="1673670" y="2539"/>
                </a:lnTo>
                <a:lnTo>
                  <a:pt x="1680023" y="952"/>
                </a:lnTo>
                <a:lnTo>
                  <a:pt x="1686694" y="0"/>
                </a:lnTo>
                <a:lnTo>
                  <a:pt x="1693682" y="0"/>
                </a:lnTo>
                <a:lnTo>
                  <a:pt x="1700352" y="317"/>
                </a:lnTo>
                <a:lnTo>
                  <a:pt x="1707023" y="1270"/>
                </a:lnTo>
                <a:lnTo>
                  <a:pt x="1714011" y="2857"/>
                </a:lnTo>
                <a:lnTo>
                  <a:pt x="1934774" y="75221"/>
                </a:lnTo>
                <a:lnTo>
                  <a:pt x="1941762" y="77443"/>
                </a:lnTo>
                <a:lnTo>
                  <a:pt x="1947798" y="80617"/>
                </a:lnTo>
                <a:lnTo>
                  <a:pt x="1953833" y="84108"/>
                </a:lnTo>
                <a:lnTo>
                  <a:pt x="1958915" y="88234"/>
                </a:lnTo>
                <a:lnTo>
                  <a:pt x="1963997" y="93312"/>
                </a:lnTo>
                <a:lnTo>
                  <a:pt x="1968127" y="98073"/>
                </a:lnTo>
                <a:lnTo>
                  <a:pt x="1971621" y="103469"/>
                </a:lnTo>
                <a:lnTo>
                  <a:pt x="1975115" y="108864"/>
                </a:lnTo>
                <a:lnTo>
                  <a:pt x="1977656" y="114895"/>
                </a:lnTo>
                <a:lnTo>
                  <a:pt x="1980197" y="121243"/>
                </a:lnTo>
                <a:lnTo>
                  <a:pt x="1981468" y="127908"/>
                </a:lnTo>
                <a:lnTo>
                  <a:pt x="1982421" y="134573"/>
                </a:lnTo>
                <a:lnTo>
                  <a:pt x="1982738" y="141238"/>
                </a:lnTo>
                <a:lnTo>
                  <a:pt x="1981786" y="148221"/>
                </a:lnTo>
                <a:lnTo>
                  <a:pt x="1980833" y="154886"/>
                </a:lnTo>
                <a:lnTo>
                  <a:pt x="1979244" y="161551"/>
                </a:lnTo>
                <a:lnTo>
                  <a:pt x="1907774" y="380550"/>
                </a:lnTo>
                <a:lnTo>
                  <a:pt x="1925880" y="390389"/>
                </a:lnTo>
                <a:lnTo>
                  <a:pt x="1943986" y="400228"/>
                </a:lnTo>
                <a:lnTo>
                  <a:pt x="1961456" y="410702"/>
                </a:lnTo>
                <a:lnTo>
                  <a:pt x="1978927" y="421175"/>
                </a:lnTo>
                <a:lnTo>
                  <a:pt x="1996397" y="431967"/>
                </a:lnTo>
                <a:lnTo>
                  <a:pt x="2013232" y="443393"/>
                </a:lnTo>
                <a:lnTo>
                  <a:pt x="2029750" y="454501"/>
                </a:lnTo>
                <a:lnTo>
                  <a:pt x="2046585" y="466562"/>
                </a:lnTo>
                <a:lnTo>
                  <a:pt x="2062785" y="478623"/>
                </a:lnTo>
                <a:lnTo>
                  <a:pt x="2078985" y="491001"/>
                </a:lnTo>
                <a:lnTo>
                  <a:pt x="2094867" y="503697"/>
                </a:lnTo>
                <a:lnTo>
                  <a:pt x="2110432" y="516709"/>
                </a:lnTo>
                <a:lnTo>
                  <a:pt x="2125679" y="529723"/>
                </a:lnTo>
                <a:lnTo>
                  <a:pt x="2140925" y="543370"/>
                </a:lnTo>
                <a:lnTo>
                  <a:pt x="2155855" y="557335"/>
                </a:lnTo>
                <a:lnTo>
                  <a:pt x="2170466" y="571301"/>
                </a:lnTo>
                <a:lnTo>
                  <a:pt x="2357242" y="435775"/>
                </a:lnTo>
                <a:lnTo>
                  <a:pt x="2362959" y="431967"/>
                </a:lnTo>
                <a:lnTo>
                  <a:pt x="2369312" y="428793"/>
                </a:lnTo>
                <a:lnTo>
                  <a:pt x="2375347" y="426571"/>
                </a:lnTo>
                <a:lnTo>
                  <a:pt x="2382018" y="424667"/>
                </a:lnTo>
                <a:lnTo>
                  <a:pt x="2388371" y="423397"/>
                </a:lnTo>
                <a:lnTo>
                  <a:pt x="2395041" y="422762"/>
                </a:lnTo>
                <a:lnTo>
                  <a:pt x="2401712" y="422762"/>
                </a:lnTo>
                <a:lnTo>
                  <a:pt x="2408065" y="423397"/>
                </a:lnTo>
                <a:lnTo>
                  <a:pt x="2414418" y="424984"/>
                </a:lnTo>
                <a:lnTo>
                  <a:pt x="2420770" y="426888"/>
                </a:lnTo>
                <a:lnTo>
                  <a:pt x="2426806" y="429428"/>
                </a:lnTo>
                <a:lnTo>
                  <a:pt x="2432841" y="432601"/>
                </a:lnTo>
                <a:lnTo>
                  <a:pt x="2438559" y="436093"/>
                </a:lnTo>
                <a:lnTo>
                  <a:pt x="2443959" y="440854"/>
                </a:lnTo>
                <a:lnTo>
                  <a:pt x="2448406" y="445614"/>
                </a:lnTo>
                <a:lnTo>
                  <a:pt x="2452853" y="451327"/>
                </a:lnTo>
                <a:lnTo>
                  <a:pt x="2589757" y="638904"/>
                </a:lnTo>
                <a:lnTo>
                  <a:pt x="2593569" y="644935"/>
                </a:lnTo>
                <a:lnTo>
                  <a:pt x="2596746" y="650965"/>
                </a:lnTo>
                <a:lnTo>
                  <a:pt x="2599287" y="657313"/>
                </a:lnTo>
                <a:lnTo>
                  <a:pt x="2601193" y="663661"/>
                </a:lnTo>
                <a:lnTo>
                  <a:pt x="2602463" y="670326"/>
                </a:lnTo>
                <a:lnTo>
                  <a:pt x="2602781" y="676991"/>
                </a:lnTo>
                <a:lnTo>
                  <a:pt x="2602781" y="683656"/>
                </a:lnTo>
                <a:lnTo>
                  <a:pt x="2601828" y="690004"/>
                </a:lnTo>
                <a:lnTo>
                  <a:pt x="2600557" y="696352"/>
                </a:lnTo>
                <a:lnTo>
                  <a:pt x="2598652" y="703017"/>
                </a:lnTo>
                <a:lnTo>
                  <a:pt x="2596428" y="709047"/>
                </a:lnTo>
                <a:lnTo>
                  <a:pt x="2592934" y="715078"/>
                </a:lnTo>
                <a:lnTo>
                  <a:pt x="2589122" y="720473"/>
                </a:lnTo>
                <a:lnTo>
                  <a:pt x="2584993" y="725869"/>
                </a:lnTo>
                <a:lnTo>
                  <a:pt x="2580228" y="730630"/>
                </a:lnTo>
                <a:lnTo>
                  <a:pt x="2574828" y="734756"/>
                </a:lnTo>
                <a:lnTo>
                  <a:pt x="2388053" y="870281"/>
                </a:lnTo>
                <a:lnTo>
                  <a:pt x="2396629" y="888372"/>
                </a:lnTo>
                <a:lnTo>
                  <a:pt x="2405524" y="906781"/>
                </a:lnTo>
                <a:lnTo>
                  <a:pt x="2413465" y="925189"/>
                </a:lnTo>
                <a:lnTo>
                  <a:pt x="2421088" y="943598"/>
                </a:lnTo>
                <a:lnTo>
                  <a:pt x="2428712" y="962324"/>
                </a:lnTo>
                <a:lnTo>
                  <a:pt x="2436017" y="981367"/>
                </a:lnTo>
                <a:lnTo>
                  <a:pt x="2442688" y="1000411"/>
                </a:lnTo>
                <a:lnTo>
                  <a:pt x="2449041" y="1019454"/>
                </a:lnTo>
                <a:lnTo>
                  <a:pt x="2455394" y="1039132"/>
                </a:lnTo>
                <a:lnTo>
                  <a:pt x="2461111" y="1058810"/>
                </a:lnTo>
                <a:lnTo>
                  <a:pt x="2466829" y="1078171"/>
                </a:lnTo>
                <a:lnTo>
                  <a:pt x="2471594" y="1098167"/>
                </a:lnTo>
                <a:lnTo>
                  <a:pt x="2476676" y="1118162"/>
                </a:lnTo>
                <a:lnTo>
                  <a:pt x="2480805" y="1138158"/>
                </a:lnTo>
                <a:lnTo>
                  <a:pt x="2484935" y="1158470"/>
                </a:lnTo>
                <a:lnTo>
                  <a:pt x="2488746" y="1178783"/>
                </a:lnTo>
                <a:lnTo>
                  <a:pt x="2718721" y="1178783"/>
                </a:lnTo>
                <a:lnTo>
                  <a:pt x="2725709" y="1179101"/>
                </a:lnTo>
                <a:lnTo>
                  <a:pt x="2732698" y="1180370"/>
                </a:lnTo>
                <a:lnTo>
                  <a:pt x="2739368" y="1181640"/>
                </a:lnTo>
                <a:lnTo>
                  <a:pt x="2745403" y="1184496"/>
                </a:lnTo>
                <a:lnTo>
                  <a:pt x="2751439" y="1187035"/>
                </a:lnTo>
                <a:lnTo>
                  <a:pt x="2757156" y="1190527"/>
                </a:lnTo>
                <a:lnTo>
                  <a:pt x="2762239" y="1194653"/>
                </a:lnTo>
                <a:lnTo>
                  <a:pt x="2767321" y="1199096"/>
                </a:lnTo>
                <a:lnTo>
                  <a:pt x="2771768" y="1203857"/>
                </a:lnTo>
                <a:lnTo>
                  <a:pt x="2775897" y="1209253"/>
                </a:lnTo>
                <a:lnTo>
                  <a:pt x="2779391" y="1214966"/>
                </a:lnTo>
                <a:lnTo>
                  <a:pt x="2782250" y="1220361"/>
                </a:lnTo>
                <a:lnTo>
                  <a:pt x="2784474" y="1226709"/>
                </a:lnTo>
                <a:lnTo>
                  <a:pt x="2786062" y="1233692"/>
                </a:lnTo>
                <a:lnTo>
                  <a:pt x="2787015" y="1240357"/>
                </a:lnTo>
                <a:lnTo>
                  <a:pt x="2787650" y="1247022"/>
                </a:lnTo>
                <a:lnTo>
                  <a:pt x="2787650" y="1479986"/>
                </a:lnTo>
                <a:lnTo>
                  <a:pt x="2787015" y="1486651"/>
                </a:lnTo>
                <a:lnTo>
                  <a:pt x="2786380" y="1493951"/>
                </a:lnTo>
                <a:lnTo>
                  <a:pt x="2784474" y="1500299"/>
                </a:lnTo>
                <a:lnTo>
                  <a:pt x="2782250" y="1506646"/>
                </a:lnTo>
                <a:lnTo>
                  <a:pt x="2779391" y="1512677"/>
                </a:lnTo>
                <a:lnTo>
                  <a:pt x="2775897" y="1518390"/>
                </a:lnTo>
                <a:lnTo>
                  <a:pt x="2771768" y="1523785"/>
                </a:lnTo>
                <a:lnTo>
                  <a:pt x="2767639" y="1528546"/>
                </a:lnTo>
                <a:lnTo>
                  <a:pt x="2762556" y="1532672"/>
                </a:lnTo>
                <a:lnTo>
                  <a:pt x="2757156" y="1536798"/>
                </a:lnTo>
                <a:lnTo>
                  <a:pt x="2751439" y="1540290"/>
                </a:lnTo>
                <a:lnTo>
                  <a:pt x="2745403" y="1543146"/>
                </a:lnTo>
                <a:lnTo>
                  <a:pt x="2739368" y="1545368"/>
                </a:lnTo>
                <a:lnTo>
                  <a:pt x="2732698" y="1546955"/>
                </a:lnTo>
                <a:lnTo>
                  <a:pt x="2725709" y="1548224"/>
                </a:lnTo>
                <a:lnTo>
                  <a:pt x="2719039" y="1548542"/>
                </a:lnTo>
                <a:lnTo>
                  <a:pt x="2488746" y="1548542"/>
                </a:lnTo>
                <a:lnTo>
                  <a:pt x="2484935" y="1568855"/>
                </a:lnTo>
                <a:lnTo>
                  <a:pt x="2480805" y="1589168"/>
                </a:lnTo>
                <a:lnTo>
                  <a:pt x="2476676" y="1609163"/>
                </a:lnTo>
                <a:lnTo>
                  <a:pt x="2471594" y="1629476"/>
                </a:lnTo>
                <a:lnTo>
                  <a:pt x="2466829" y="1648837"/>
                </a:lnTo>
                <a:lnTo>
                  <a:pt x="2461111" y="1668832"/>
                </a:lnTo>
                <a:lnTo>
                  <a:pt x="2455394" y="1688510"/>
                </a:lnTo>
                <a:lnTo>
                  <a:pt x="2449041" y="1707554"/>
                </a:lnTo>
                <a:lnTo>
                  <a:pt x="2442688" y="1726914"/>
                </a:lnTo>
                <a:lnTo>
                  <a:pt x="2436017" y="1745958"/>
                </a:lnTo>
                <a:lnTo>
                  <a:pt x="2428712" y="1764684"/>
                </a:lnTo>
                <a:lnTo>
                  <a:pt x="2421088" y="1783410"/>
                </a:lnTo>
                <a:lnTo>
                  <a:pt x="2413465" y="1802453"/>
                </a:lnTo>
                <a:lnTo>
                  <a:pt x="2405524" y="1820862"/>
                </a:lnTo>
                <a:lnTo>
                  <a:pt x="2396629" y="1838953"/>
                </a:lnTo>
                <a:lnTo>
                  <a:pt x="2388053" y="1857044"/>
                </a:lnTo>
                <a:lnTo>
                  <a:pt x="2574828" y="1992252"/>
                </a:lnTo>
                <a:lnTo>
                  <a:pt x="2580228" y="1996378"/>
                </a:lnTo>
                <a:lnTo>
                  <a:pt x="2584993" y="2001456"/>
                </a:lnTo>
                <a:lnTo>
                  <a:pt x="2589122" y="2006534"/>
                </a:lnTo>
                <a:lnTo>
                  <a:pt x="2592934" y="2012247"/>
                </a:lnTo>
                <a:lnTo>
                  <a:pt x="2596428" y="2018278"/>
                </a:lnTo>
                <a:lnTo>
                  <a:pt x="2598652" y="2024308"/>
                </a:lnTo>
                <a:lnTo>
                  <a:pt x="2600557" y="2030656"/>
                </a:lnTo>
                <a:lnTo>
                  <a:pt x="2601828" y="2037004"/>
                </a:lnTo>
                <a:lnTo>
                  <a:pt x="2602781" y="2043352"/>
                </a:lnTo>
                <a:lnTo>
                  <a:pt x="2602781" y="2050334"/>
                </a:lnTo>
                <a:lnTo>
                  <a:pt x="2602463" y="2056682"/>
                </a:lnTo>
                <a:lnTo>
                  <a:pt x="2601193" y="2063347"/>
                </a:lnTo>
                <a:lnTo>
                  <a:pt x="2599287" y="2069695"/>
                </a:lnTo>
                <a:lnTo>
                  <a:pt x="2596746" y="2076360"/>
                </a:lnTo>
                <a:lnTo>
                  <a:pt x="2593569" y="2082073"/>
                </a:lnTo>
                <a:lnTo>
                  <a:pt x="2589757" y="2087786"/>
                </a:lnTo>
                <a:lnTo>
                  <a:pt x="2452853" y="2276315"/>
                </a:lnTo>
                <a:lnTo>
                  <a:pt x="2448406" y="2281711"/>
                </a:lnTo>
                <a:lnTo>
                  <a:pt x="2443959" y="2286472"/>
                </a:lnTo>
                <a:lnTo>
                  <a:pt x="2438559" y="2290915"/>
                </a:lnTo>
                <a:lnTo>
                  <a:pt x="2432841" y="2294406"/>
                </a:lnTo>
                <a:lnTo>
                  <a:pt x="2426806" y="2297898"/>
                </a:lnTo>
                <a:lnTo>
                  <a:pt x="2420770" y="2300437"/>
                </a:lnTo>
                <a:lnTo>
                  <a:pt x="2414418" y="2302341"/>
                </a:lnTo>
                <a:lnTo>
                  <a:pt x="2408065" y="2303293"/>
                </a:lnTo>
                <a:lnTo>
                  <a:pt x="2401712" y="2304245"/>
                </a:lnTo>
                <a:lnTo>
                  <a:pt x="2395041" y="2304563"/>
                </a:lnTo>
                <a:lnTo>
                  <a:pt x="2388371" y="2303611"/>
                </a:lnTo>
                <a:lnTo>
                  <a:pt x="2381700" y="2302658"/>
                </a:lnTo>
                <a:lnTo>
                  <a:pt x="2375347" y="2300754"/>
                </a:lnTo>
                <a:lnTo>
                  <a:pt x="2368994" y="2298532"/>
                </a:lnTo>
                <a:lnTo>
                  <a:pt x="2362959" y="2295041"/>
                </a:lnTo>
                <a:lnTo>
                  <a:pt x="2357242" y="2291232"/>
                </a:lnTo>
                <a:lnTo>
                  <a:pt x="2170466" y="2156025"/>
                </a:lnTo>
                <a:lnTo>
                  <a:pt x="2155855" y="2170307"/>
                </a:lnTo>
                <a:lnTo>
                  <a:pt x="2140925" y="2183638"/>
                </a:lnTo>
                <a:lnTo>
                  <a:pt x="2125679" y="2197285"/>
                </a:lnTo>
                <a:lnTo>
                  <a:pt x="2110432" y="2210616"/>
                </a:lnTo>
                <a:lnTo>
                  <a:pt x="2094867" y="2223629"/>
                </a:lnTo>
                <a:lnTo>
                  <a:pt x="2078985" y="2236007"/>
                </a:lnTo>
                <a:lnTo>
                  <a:pt x="2062785" y="2248385"/>
                </a:lnTo>
                <a:lnTo>
                  <a:pt x="2046585" y="2260446"/>
                </a:lnTo>
                <a:lnTo>
                  <a:pt x="2030068" y="2272506"/>
                </a:lnTo>
                <a:lnTo>
                  <a:pt x="2013232" y="2283932"/>
                </a:lnTo>
                <a:lnTo>
                  <a:pt x="1996397" y="2295041"/>
                </a:lnTo>
                <a:lnTo>
                  <a:pt x="1978927" y="2306150"/>
                </a:lnTo>
                <a:lnTo>
                  <a:pt x="1961456" y="2316624"/>
                </a:lnTo>
                <a:lnTo>
                  <a:pt x="1943986" y="2327097"/>
                </a:lnTo>
                <a:lnTo>
                  <a:pt x="1925880" y="2336936"/>
                </a:lnTo>
                <a:lnTo>
                  <a:pt x="1907774" y="2346776"/>
                </a:lnTo>
                <a:lnTo>
                  <a:pt x="1979244" y="2565457"/>
                </a:lnTo>
                <a:lnTo>
                  <a:pt x="1980833" y="2572439"/>
                </a:lnTo>
                <a:lnTo>
                  <a:pt x="1981786" y="2579422"/>
                </a:lnTo>
                <a:lnTo>
                  <a:pt x="1982738" y="2586404"/>
                </a:lnTo>
                <a:lnTo>
                  <a:pt x="1982421" y="2592752"/>
                </a:lnTo>
                <a:lnTo>
                  <a:pt x="1981468" y="2599417"/>
                </a:lnTo>
                <a:lnTo>
                  <a:pt x="1980197" y="2605765"/>
                </a:lnTo>
                <a:lnTo>
                  <a:pt x="1977656" y="2612113"/>
                </a:lnTo>
                <a:lnTo>
                  <a:pt x="1975115" y="2618143"/>
                </a:lnTo>
                <a:lnTo>
                  <a:pt x="1971621" y="2623856"/>
                </a:lnTo>
                <a:lnTo>
                  <a:pt x="1968127" y="2629252"/>
                </a:lnTo>
                <a:lnTo>
                  <a:pt x="1963997" y="2634013"/>
                </a:lnTo>
                <a:lnTo>
                  <a:pt x="1958915" y="2638774"/>
                </a:lnTo>
                <a:lnTo>
                  <a:pt x="1953833" y="2642900"/>
                </a:lnTo>
                <a:lnTo>
                  <a:pt x="1948115" y="2646391"/>
                </a:lnTo>
                <a:lnTo>
                  <a:pt x="1941762" y="2649565"/>
                </a:lnTo>
                <a:lnTo>
                  <a:pt x="1935409" y="2652104"/>
                </a:lnTo>
                <a:lnTo>
                  <a:pt x="1714011" y="2724151"/>
                </a:lnTo>
                <a:lnTo>
                  <a:pt x="1707023" y="2725738"/>
                </a:lnTo>
                <a:lnTo>
                  <a:pt x="1700352" y="2727008"/>
                </a:lnTo>
                <a:lnTo>
                  <a:pt x="1693682" y="2727325"/>
                </a:lnTo>
                <a:lnTo>
                  <a:pt x="1686694" y="2727325"/>
                </a:lnTo>
                <a:lnTo>
                  <a:pt x="1680023" y="2726056"/>
                </a:lnTo>
                <a:lnTo>
                  <a:pt x="1673670" y="2724786"/>
                </a:lnTo>
                <a:lnTo>
                  <a:pt x="1667635" y="2722564"/>
                </a:lnTo>
                <a:lnTo>
                  <a:pt x="1661600" y="2719708"/>
                </a:lnTo>
                <a:lnTo>
                  <a:pt x="1655564" y="2716851"/>
                </a:lnTo>
                <a:lnTo>
                  <a:pt x="1650164" y="2712725"/>
                </a:lnTo>
                <a:lnTo>
                  <a:pt x="1645400" y="2708599"/>
                </a:lnTo>
                <a:lnTo>
                  <a:pt x="1640953" y="2703521"/>
                </a:lnTo>
                <a:lnTo>
                  <a:pt x="1636823" y="2698443"/>
                </a:lnTo>
                <a:lnTo>
                  <a:pt x="1633012" y="2692730"/>
                </a:lnTo>
                <a:lnTo>
                  <a:pt x="1629835" y="2686382"/>
                </a:lnTo>
                <a:lnTo>
                  <a:pt x="1627294" y="2680034"/>
                </a:lnTo>
                <a:lnTo>
                  <a:pt x="1556142" y="2460718"/>
                </a:lnTo>
                <a:lnTo>
                  <a:pt x="1536130" y="2463575"/>
                </a:lnTo>
                <a:lnTo>
                  <a:pt x="1516436" y="2465796"/>
                </a:lnTo>
                <a:lnTo>
                  <a:pt x="1496107" y="2467701"/>
                </a:lnTo>
                <a:lnTo>
                  <a:pt x="1475778" y="2469605"/>
                </a:lnTo>
                <a:lnTo>
                  <a:pt x="1455448" y="2470875"/>
                </a:lnTo>
                <a:lnTo>
                  <a:pt x="1435119" y="2471827"/>
                </a:lnTo>
                <a:lnTo>
                  <a:pt x="1414154" y="2472144"/>
                </a:lnTo>
                <a:lnTo>
                  <a:pt x="1393825" y="2472779"/>
                </a:lnTo>
                <a:lnTo>
                  <a:pt x="1373178" y="2472144"/>
                </a:lnTo>
                <a:lnTo>
                  <a:pt x="1352531" y="2471827"/>
                </a:lnTo>
                <a:lnTo>
                  <a:pt x="1332202" y="2470875"/>
                </a:lnTo>
                <a:lnTo>
                  <a:pt x="1311873" y="2469605"/>
                </a:lnTo>
                <a:lnTo>
                  <a:pt x="1291544" y="2467701"/>
                </a:lnTo>
                <a:lnTo>
                  <a:pt x="1271532" y="2465796"/>
                </a:lnTo>
                <a:lnTo>
                  <a:pt x="1251203" y="2463575"/>
                </a:lnTo>
                <a:lnTo>
                  <a:pt x="1231191" y="2460718"/>
                </a:lnTo>
                <a:lnTo>
                  <a:pt x="1160674" y="2680034"/>
                </a:lnTo>
                <a:lnTo>
                  <a:pt x="1157815" y="2686699"/>
                </a:lnTo>
                <a:lnTo>
                  <a:pt x="1154956" y="2692730"/>
                </a:lnTo>
                <a:lnTo>
                  <a:pt x="1151145" y="2698443"/>
                </a:lnTo>
                <a:lnTo>
                  <a:pt x="1147015" y="2703521"/>
                </a:lnTo>
                <a:lnTo>
                  <a:pt x="1142568" y="2708599"/>
                </a:lnTo>
                <a:lnTo>
                  <a:pt x="1137168" y="2712725"/>
                </a:lnTo>
                <a:lnTo>
                  <a:pt x="1132086" y="2716851"/>
                </a:lnTo>
                <a:lnTo>
                  <a:pt x="1126368" y="2719708"/>
                </a:lnTo>
                <a:lnTo>
                  <a:pt x="1120333" y="2722564"/>
                </a:lnTo>
                <a:lnTo>
                  <a:pt x="1113980" y="2724786"/>
                </a:lnTo>
                <a:lnTo>
                  <a:pt x="1107627" y="2726056"/>
                </a:lnTo>
                <a:lnTo>
                  <a:pt x="1100639" y="2727325"/>
                </a:lnTo>
                <a:lnTo>
                  <a:pt x="1094286" y="2727325"/>
                </a:lnTo>
                <a:lnTo>
                  <a:pt x="1087616" y="2727008"/>
                </a:lnTo>
                <a:lnTo>
                  <a:pt x="1080628" y="2725738"/>
                </a:lnTo>
                <a:lnTo>
                  <a:pt x="1073639" y="2723834"/>
                </a:lnTo>
                <a:lnTo>
                  <a:pt x="852558" y="2652104"/>
                </a:lnTo>
                <a:lnTo>
                  <a:pt x="845888" y="2649565"/>
                </a:lnTo>
                <a:lnTo>
                  <a:pt x="839852" y="2646391"/>
                </a:lnTo>
                <a:lnTo>
                  <a:pt x="834135" y="2642900"/>
                </a:lnTo>
                <a:lnTo>
                  <a:pt x="829052" y="2638774"/>
                </a:lnTo>
                <a:lnTo>
                  <a:pt x="823970" y="2634013"/>
                </a:lnTo>
                <a:lnTo>
                  <a:pt x="819523" y="2629252"/>
                </a:lnTo>
                <a:lnTo>
                  <a:pt x="815711" y="2623856"/>
                </a:lnTo>
                <a:lnTo>
                  <a:pt x="812853" y="2618143"/>
                </a:lnTo>
                <a:lnTo>
                  <a:pt x="809676" y="2612113"/>
                </a:lnTo>
                <a:lnTo>
                  <a:pt x="807770" y="2605765"/>
                </a:lnTo>
                <a:lnTo>
                  <a:pt x="806182" y="2599417"/>
                </a:lnTo>
                <a:lnTo>
                  <a:pt x="805229" y="2592752"/>
                </a:lnTo>
                <a:lnTo>
                  <a:pt x="805229" y="2586404"/>
                </a:lnTo>
                <a:lnTo>
                  <a:pt x="805547" y="2579422"/>
                </a:lnTo>
                <a:lnTo>
                  <a:pt x="806817" y="2572439"/>
                </a:lnTo>
                <a:lnTo>
                  <a:pt x="808088" y="2565457"/>
                </a:lnTo>
                <a:lnTo>
                  <a:pt x="879876" y="2346776"/>
                </a:lnTo>
                <a:lnTo>
                  <a:pt x="861770" y="2336936"/>
                </a:lnTo>
                <a:lnTo>
                  <a:pt x="843982" y="2327097"/>
                </a:lnTo>
                <a:lnTo>
                  <a:pt x="826194" y="2316624"/>
                </a:lnTo>
                <a:lnTo>
                  <a:pt x="808723" y="2306150"/>
                </a:lnTo>
                <a:lnTo>
                  <a:pt x="791570" y="2295041"/>
                </a:lnTo>
                <a:lnTo>
                  <a:pt x="774418" y="2283932"/>
                </a:lnTo>
                <a:lnTo>
                  <a:pt x="757900" y="2272506"/>
                </a:lnTo>
                <a:lnTo>
                  <a:pt x="741065" y="2260446"/>
                </a:lnTo>
                <a:lnTo>
                  <a:pt x="724547" y="2248385"/>
                </a:lnTo>
                <a:lnTo>
                  <a:pt x="708665" y="2236007"/>
                </a:lnTo>
                <a:lnTo>
                  <a:pt x="692783" y="2223311"/>
                </a:lnTo>
                <a:lnTo>
                  <a:pt x="677218" y="2210616"/>
                </a:lnTo>
                <a:lnTo>
                  <a:pt x="661654" y="2197285"/>
                </a:lnTo>
                <a:lnTo>
                  <a:pt x="646724" y="2183638"/>
                </a:lnTo>
                <a:lnTo>
                  <a:pt x="631795" y="2169990"/>
                </a:lnTo>
                <a:lnTo>
                  <a:pt x="616866" y="2155707"/>
                </a:lnTo>
                <a:lnTo>
                  <a:pt x="430726" y="2291232"/>
                </a:lnTo>
                <a:lnTo>
                  <a:pt x="424691" y="2295041"/>
                </a:lnTo>
                <a:lnTo>
                  <a:pt x="418655" y="2298532"/>
                </a:lnTo>
                <a:lnTo>
                  <a:pt x="412303" y="2300754"/>
                </a:lnTo>
                <a:lnTo>
                  <a:pt x="405632" y="2302658"/>
                </a:lnTo>
                <a:lnTo>
                  <a:pt x="399279" y="2303611"/>
                </a:lnTo>
                <a:lnTo>
                  <a:pt x="392609" y="2304563"/>
                </a:lnTo>
                <a:lnTo>
                  <a:pt x="385938" y="2304563"/>
                </a:lnTo>
                <a:lnTo>
                  <a:pt x="379585" y="2303611"/>
                </a:lnTo>
                <a:lnTo>
                  <a:pt x="372915" y="2302341"/>
                </a:lnTo>
                <a:lnTo>
                  <a:pt x="366562" y="2300437"/>
                </a:lnTo>
                <a:lnTo>
                  <a:pt x="360527" y="2297898"/>
                </a:lnTo>
                <a:lnTo>
                  <a:pt x="354491" y="2294724"/>
                </a:lnTo>
                <a:lnTo>
                  <a:pt x="349409" y="2290915"/>
                </a:lnTo>
                <a:lnTo>
                  <a:pt x="344009" y="2286472"/>
                </a:lnTo>
                <a:lnTo>
                  <a:pt x="339244" y="2281711"/>
                </a:lnTo>
                <a:lnTo>
                  <a:pt x="334797" y="2276315"/>
                </a:lnTo>
                <a:lnTo>
                  <a:pt x="197575" y="2087786"/>
                </a:lnTo>
                <a:lnTo>
                  <a:pt x="193763" y="2082073"/>
                </a:lnTo>
                <a:lnTo>
                  <a:pt x="190904" y="2076360"/>
                </a:lnTo>
                <a:lnTo>
                  <a:pt x="188363" y="2069695"/>
                </a:lnTo>
                <a:lnTo>
                  <a:pt x="186457" y="2063347"/>
                </a:lnTo>
                <a:lnTo>
                  <a:pt x="185187" y="2056682"/>
                </a:lnTo>
                <a:lnTo>
                  <a:pt x="184869" y="2050334"/>
                </a:lnTo>
                <a:lnTo>
                  <a:pt x="184869" y="2043352"/>
                </a:lnTo>
                <a:lnTo>
                  <a:pt x="185504" y="2037004"/>
                </a:lnTo>
                <a:lnTo>
                  <a:pt x="187092" y="2030656"/>
                </a:lnTo>
                <a:lnTo>
                  <a:pt x="188998" y="2024308"/>
                </a:lnTo>
                <a:lnTo>
                  <a:pt x="191540" y="2018278"/>
                </a:lnTo>
                <a:lnTo>
                  <a:pt x="194716" y="2012247"/>
                </a:lnTo>
                <a:lnTo>
                  <a:pt x="198528" y="2006534"/>
                </a:lnTo>
                <a:lnTo>
                  <a:pt x="202657" y="2001456"/>
                </a:lnTo>
                <a:lnTo>
                  <a:pt x="207422" y="1996695"/>
                </a:lnTo>
                <a:lnTo>
                  <a:pt x="213139" y="1992252"/>
                </a:lnTo>
                <a:lnTo>
                  <a:pt x="399279" y="1857044"/>
                </a:lnTo>
                <a:lnTo>
                  <a:pt x="390703" y="1838953"/>
                </a:lnTo>
                <a:lnTo>
                  <a:pt x="382444" y="1820544"/>
                </a:lnTo>
                <a:lnTo>
                  <a:pt x="374185" y="1802453"/>
                </a:lnTo>
                <a:lnTo>
                  <a:pt x="366244" y="1783410"/>
                </a:lnTo>
                <a:lnTo>
                  <a:pt x="358621" y="1764684"/>
                </a:lnTo>
                <a:lnTo>
                  <a:pt x="351632" y="1745958"/>
                </a:lnTo>
                <a:lnTo>
                  <a:pt x="344962" y="1726914"/>
                </a:lnTo>
                <a:lnTo>
                  <a:pt x="338291" y="1707554"/>
                </a:lnTo>
                <a:lnTo>
                  <a:pt x="332256" y="1688510"/>
                </a:lnTo>
                <a:lnTo>
                  <a:pt x="326221" y="1668832"/>
                </a:lnTo>
                <a:lnTo>
                  <a:pt x="321139" y="1648837"/>
                </a:lnTo>
                <a:lnTo>
                  <a:pt x="315739" y="1629476"/>
                </a:lnTo>
                <a:lnTo>
                  <a:pt x="311292" y="1609163"/>
                </a:lnTo>
                <a:lnTo>
                  <a:pt x="306845" y="1589168"/>
                </a:lnTo>
                <a:lnTo>
                  <a:pt x="303033" y="1568855"/>
                </a:lnTo>
                <a:lnTo>
                  <a:pt x="299221" y="1548542"/>
                </a:lnTo>
                <a:lnTo>
                  <a:pt x="68929" y="1548542"/>
                </a:lnTo>
                <a:lnTo>
                  <a:pt x="61623" y="1548224"/>
                </a:lnTo>
                <a:lnTo>
                  <a:pt x="54952" y="1546955"/>
                </a:lnTo>
                <a:lnTo>
                  <a:pt x="48282" y="1545368"/>
                </a:lnTo>
                <a:lnTo>
                  <a:pt x="41929" y="1543146"/>
                </a:lnTo>
                <a:lnTo>
                  <a:pt x="36211" y="1540290"/>
                </a:lnTo>
                <a:lnTo>
                  <a:pt x="30494" y="1536798"/>
                </a:lnTo>
                <a:lnTo>
                  <a:pt x="24776" y="1532672"/>
                </a:lnTo>
                <a:lnTo>
                  <a:pt x="20329" y="1528546"/>
                </a:lnTo>
                <a:lnTo>
                  <a:pt x="15882" y="1523785"/>
                </a:lnTo>
                <a:lnTo>
                  <a:pt x="11753" y="1518390"/>
                </a:lnTo>
                <a:lnTo>
                  <a:pt x="8259" y="1512677"/>
                </a:lnTo>
                <a:lnTo>
                  <a:pt x="5400" y="1506646"/>
                </a:lnTo>
                <a:lnTo>
                  <a:pt x="2859" y="1500299"/>
                </a:lnTo>
                <a:lnTo>
                  <a:pt x="1588" y="1493951"/>
                </a:lnTo>
                <a:lnTo>
                  <a:pt x="317" y="1486651"/>
                </a:lnTo>
                <a:lnTo>
                  <a:pt x="0" y="1479986"/>
                </a:lnTo>
                <a:lnTo>
                  <a:pt x="0" y="1247022"/>
                </a:lnTo>
                <a:lnTo>
                  <a:pt x="317" y="1240357"/>
                </a:lnTo>
                <a:lnTo>
                  <a:pt x="1588" y="1233692"/>
                </a:lnTo>
                <a:lnTo>
                  <a:pt x="2859" y="1226709"/>
                </a:lnTo>
                <a:lnTo>
                  <a:pt x="5400" y="1220361"/>
                </a:lnTo>
                <a:lnTo>
                  <a:pt x="8259" y="1214966"/>
                </a:lnTo>
                <a:lnTo>
                  <a:pt x="11753" y="1209253"/>
                </a:lnTo>
                <a:lnTo>
                  <a:pt x="15882" y="1203857"/>
                </a:lnTo>
                <a:lnTo>
                  <a:pt x="20329" y="1199096"/>
                </a:lnTo>
                <a:lnTo>
                  <a:pt x="24776" y="1194653"/>
                </a:lnTo>
                <a:lnTo>
                  <a:pt x="30494" y="1190527"/>
                </a:lnTo>
                <a:lnTo>
                  <a:pt x="36211" y="1187035"/>
                </a:lnTo>
                <a:lnTo>
                  <a:pt x="41929" y="1184496"/>
                </a:lnTo>
                <a:lnTo>
                  <a:pt x="48282" y="1181640"/>
                </a:lnTo>
                <a:lnTo>
                  <a:pt x="54952" y="1180370"/>
                </a:lnTo>
                <a:lnTo>
                  <a:pt x="61623" y="1179101"/>
                </a:lnTo>
                <a:lnTo>
                  <a:pt x="68929" y="1178783"/>
                </a:lnTo>
                <a:lnTo>
                  <a:pt x="299221" y="1178783"/>
                </a:lnTo>
                <a:lnTo>
                  <a:pt x="303033" y="1158470"/>
                </a:lnTo>
                <a:lnTo>
                  <a:pt x="306845" y="1138158"/>
                </a:lnTo>
                <a:lnTo>
                  <a:pt x="311292" y="1118162"/>
                </a:lnTo>
                <a:lnTo>
                  <a:pt x="315739" y="1098167"/>
                </a:lnTo>
                <a:lnTo>
                  <a:pt x="321139" y="1078171"/>
                </a:lnTo>
                <a:lnTo>
                  <a:pt x="326221" y="1058493"/>
                </a:lnTo>
                <a:lnTo>
                  <a:pt x="332256" y="1038815"/>
                </a:lnTo>
                <a:lnTo>
                  <a:pt x="338291" y="1019454"/>
                </a:lnTo>
                <a:lnTo>
                  <a:pt x="344962" y="1000411"/>
                </a:lnTo>
                <a:lnTo>
                  <a:pt x="351632" y="981367"/>
                </a:lnTo>
                <a:lnTo>
                  <a:pt x="358621" y="962324"/>
                </a:lnTo>
                <a:lnTo>
                  <a:pt x="366244" y="943598"/>
                </a:lnTo>
                <a:lnTo>
                  <a:pt x="374185" y="924872"/>
                </a:lnTo>
                <a:lnTo>
                  <a:pt x="382444" y="906463"/>
                </a:lnTo>
                <a:lnTo>
                  <a:pt x="390703" y="888372"/>
                </a:lnTo>
                <a:lnTo>
                  <a:pt x="399279" y="870281"/>
                </a:lnTo>
                <a:lnTo>
                  <a:pt x="213139" y="734756"/>
                </a:lnTo>
                <a:lnTo>
                  <a:pt x="207422" y="730312"/>
                </a:lnTo>
                <a:lnTo>
                  <a:pt x="202657" y="725552"/>
                </a:lnTo>
                <a:lnTo>
                  <a:pt x="198528" y="720473"/>
                </a:lnTo>
                <a:lnTo>
                  <a:pt x="194716" y="715078"/>
                </a:lnTo>
                <a:lnTo>
                  <a:pt x="191540" y="709047"/>
                </a:lnTo>
                <a:lnTo>
                  <a:pt x="188998" y="703017"/>
                </a:lnTo>
                <a:lnTo>
                  <a:pt x="187092" y="696352"/>
                </a:lnTo>
                <a:lnTo>
                  <a:pt x="185504" y="690004"/>
                </a:lnTo>
                <a:lnTo>
                  <a:pt x="184869" y="683656"/>
                </a:lnTo>
                <a:lnTo>
                  <a:pt x="184869" y="676991"/>
                </a:lnTo>
                <a:lnTo>
                  <a:pt x="185187" y="670326"/>
                </a:lnTo>
                <a:lnTo>
                  <a:pt x="186457" y="663661"/>
                </a:lnTo>
                <a:lnTo>
                  <a:pt x="188363" y="657313"/>
                </a:lnTo>
                <a:lnTo>
                  <a:pt x="190904" y="650965"/>
                </a:lnTo>
                <a:lnTo>
                  <a:pt x="193763" y="644935"/>
                </a:lnTo>
                <a:lnTo>
                  <a:pt x="197575" y="638904"/>
                </a:lnTo>
                <a:lnTo>
                  <a:pt x="334797" y="451327"/>
                </a:lnTo>
                <a:lnTo>
                  <a:pt x="339244" y="445614"/>
                </a:lnTo>
                <a:lnTo>
                  <a:pt x="344009" y="440854"/>
                </a:lnTo>
                <a:lnTo>
                  <a:pt x="349409" y="436093"/>
                </a:lnTo>
                <a:lnTo>
                  <a:pt x="354491" y="432601"/>
                </a:lnTo>
                <a:lnTo>
                  <a:pt x="360527" y="429428"/>
                </a:lnTo>
                <a:lnTo>
                  <a:pt x="366562" y="426888"/>
                </a:lnTo>
                <a:lnTo>
                  <a:pt x="372915" y="424984"/>
                </a:lnTo>
                <a:lnTo>
                  <a:pt x="379585" y="423397"/>
                </a:lnTo>
                <a:lnTo>
                  <a:pt x="385938" y="422762"/>
                </a:lnTo>
                <a:lnTo>
                  <a:pt x="392609" y="422762"/>
                </a:lnTo>
                <a:lnTo>
                  <a:pt x="399279" y="423397"/>
                </a:lnTo>
                <a:lnTo>
                  <a:pt x="405632" y="424667"/>
                </a:lnTo>
                <a:lnTo>
                  <a:pt x="412303" y="426571"/>
                </a:lnTo>
                <a:lnTo>
                  <a:pt x="418655" y="428793"/>
                </a:lnTo>
                <a:lnTo>
                  <a:pt x="424691" y="431967"/>
                </a:lnTo>
                <a:lnTo>
                  <a:pt x="430726" y="435775"/>
                </a:lnTo>
                <a:lnTo>
                  <a:pt x="616866" y="571301"/>
                </a:lnTo>
                <a:lnTo>
                  <a:pt x="631795" y="557335"/>
                </a:lnTo>
                <a:lnTo>
                  <a:pt x="646724" y="543370"/>
                </a:lnTo>
                <a:lnTo>
                  <a:pt x="661654" y="529723"/>
                </a:lnTo>
                <a:lnTo>
                  <a:pt x="677218" y="516709"/>
                </a:lnTo>
                <a:lnTo>
                  <a:pt x="693101" y="503697"/>
                </a:lnTo>
                <a:lnTo>
                  <a:pt x="708665" y="491001"/>
                </a:lnTo>
                <a:lnTo>
                  <a:pt x="724547" y="478623"/>
                </a:lnTo>
                <a:lnTo>
                  <a:pt x="741065" y="466562"/>
                </a:lnTo>
                <a:lnTo>
                  <a:pt x="757900" y="454501"/>
                </a:lnTo>
                <a:lnTo>
                  <a:pt x="774418" y="443393"/>
                </a:lnTo>
                <a:lnTo>
                  <a:pt x="791570" y="431967"/>
                </a:lnTo>
                <a:lnTo>
                  <a:pt x="808723" y="421175"/>
                </a:lnTo>
                <a:lnTo>
                  <a:pt x="826194" y="410702"/>
                </a:lnTo>
                <a:lnTo>
                  <a:pt x="843982" y="400228"/>
                </a:lnTo>
                <a:lnTo>
                  <a:pt x="861770" y="390389"/>
                </a:lnTo>
                <a:lnTo>
                  <a:pt x="879876" y="380550"/>
                </a:lnTo>
                <a:lnTo>
                  <a:pt x="808088" y="161551"/>
                </a:lnTo>
                <a:lnTo>
                  <a:pt x="806182" y="154886"/>
                </a:lnTo>
                <a:lnTo>
                  <a:pt x="805547" y="147586"/>
                </a:lnTo>
                <a:lnTo>
                  <a:pt x="804911" y="140921"/>
                </a:lnTo>
                <a:lnTo>
                  <a:pt x="805229" y="134573"/>
                </a:lnTo>
                <a:lnTo>
                  <a:pt x="805864" y="127908"/>
                </a:lnTo>
                <a:lnTo>
                  <a:pt x="807770" y="121243"/>
                </a:lnTo>
                <a:lnTo>
                  <a:pt x="809676" y="114895"/>
                </a:lnTo>
                <a:lnTo>
                  <a:pt x="812217" y="109499"/>
                </a:lnTo>
                <a:lnTo>
                  <a:pt x="815711" y="103469"/>
                </a:lnTo>
                <a:lnTo>
                  <a:pt x="819523" y="98073"/>
                </a:lnTo>
                <a:lnTo>
                  <a:pt x="823970" y="93312"/>
                </a:lnTo>
                <a:lnTo>
                  <a:pt x="829052" y="88552"/>
                </a:lnTo>
                <a:lnTo>
                  <a:pt x="834135" y="84426"/>
                </a:lnTo>
                <a:lnTo>
                  <a:pt x="839852" y="80617"/>
                </a:lnTo>
                <a:lnTo>
                  <a:pt x="845888" y="77760"/>
                </a:lnTo>
                <a:lnTo>
                  <a:pt x="852558" y="75221"/>
                </a:lnTo>
                <a:lnTo>
                  <a:pt x="1073957" y="2857"/>
                </a:lnTo>
                <a:lnTo>
                  <a:pt x="1080628" y="1270"/>
                </a:lnTo>
                <a:lnTo>
                  <a:pt x="1087616" y="317"/>
                </a:lnTo>
                <a:lnTo>
                  <a:pt x="1094286" y="0"/>
                </a:lnTo>
                <a:close/>
              </a:path>
            </a:pathLst>
          </a:custGeom>
          <a:solidFill>
            <a:srgbClr val="282728"/>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01" name="KSO_Shape"/>
          <p:cNvSpPr/>
          <p:nvPr/>
        </p:nvSpPr>
        <p:spPr>
          <a:xfrm>
            <a:off x="2100134" y="4504653"/>
            <a:ext cx="816055" cy="1030806"/>
          </a:xfrm>
          <a:custGeom>
            <a:avLst/>
            <a:gdLst/>
            <a:ahLst/>
            <a:cxnLst/>
            <a:rect l="l" t="t" r="r" b="b"/>
            <a:pathLst>
              <a:path w="3132350" h="3959240">
                <a:moveTo>
                  <a:pt x="1005872" y="679617"/>
                </a:moveTo>
                <a:lnTo>
                  <a:pt x="1142879" y="679617"/>
                </a:lnTo>
                <a:lnTo>
                  <a:pt x="1142879" y="1011617"/>
                </a:lnTo>
                <a:lnTo>
                  <a:pt x="1474879" y="1011617"/>
                </a:lnTo>
                <a:lnTo>
                  <a:pt x="1474879" y="1148624"/>
                </a:lnTo>
                <a:lnTo>
                  <a:pt x="1142879" y="1148624"/>
                </a:lnTo>
                <a:lnTo>
                  <a:pt x="1142879" y="1480624"/>
                </a:lnTo>
                <a:lnTo>
                  <a:pt x="1005872" y="1480624"/>
                </a:lnTo>
                <a:lnTo>
                  <a:pt x="1005872" y="1148624"/>
                </a:lnTo>
                <a:lnTo>
                  <a:pt x="673872" y="1148624"/>
                </a:lnTo>
                <a:lnTo>
                  <a:pt x="673872" y="1011617"/>
                </a:lnTo>
                <a:lnTo>
                  <a:pt x="1005872" y="1011617"/>
                </a:lnTo>
                <a:close/>
                <a:moveTo>
                  <a:pt x="1080120" y="151325"/>
                </a:moveTo>
                <a:cubicBezTo>
                  <a:pt x="567161" y="151325"/>
                  <a:pt x="151325" y="567161"/>
                  <a:pt x="151325" y="1080120"/>
                </a:cubicBezTo>
                <a:cubicBezTo>
                  <a:pt x="151325" y="1593079"/>
                  <a:pt x="567161" y="2008915"/>
                  <a:pt x="1080120" y="2008915"/>
                </a:cubicBezTo>
                <a:cubicBezTo>
                  <a:pt x="1593079" y="2008915"/>
                  <a:pt x="2008915" y="1593079"/>
                  <a:pt x="2008915" y="1080120"/>
                </a:cubicBezTo>
                <a:cubicBezTo>
                  <a:pt x="2008915" y="567161"/>
                  <a:pt x="1593079" y="151325"/>
                  <a:pt x="1080120" y="151325"/>
                </a:cubicBezTo>
                <a:close/>
                <a:moveTo>
                  <a:pt x="1080120" y="0"/>
                </a:moveTo>
                <a:cubicBezTo>
                  <a:pt x="1676654" y="0"/>
                  <a:pt x="2160240" y="483586"/>
                  <a:pt x="2160240" y="1080120"/>
                </a:cubicBezTo>
                <a:cubicBezTo>
                  <a:pt x="2160240" y="1427165"/>
                  <a:pt x="1996568" y="1735982"/>
                  <a:pt x="1741553" y="1932755"/>
                </a:cubicBezTo>
                <a:lnTo>
                  <a:pt x="1967917" y="2284217"/>
                </a:lnTo>
                <a:lnTo>
                  <a:pt x="2037145" y="2234618"/>
                </a:lnTo>
                <a:cubicBezTo>
                  <a:pt x="2913254" y="2995439"/>
                  <a:pt x="3181132" y="3578954"/>
                  <a:pt x="3125302" y="3789029"/>
                </a:cubicBezTo>
                <a:cubicBezTo>
                  <a:pt x="3106500" y="3931371"/>
                  <a:pt x="2976322" y="3969409"/>
                  <a:pt x="2895645" y="3957062"/>
                </a:cubicBezTo>
                <a:cubicBezTo>
                  <a:pt x="2363446" y="3830214"/>
                  <a:pt x="1961795" y="2830323"/>
                  <a:pt x="1784689" y="2415489"/>
                </a:cubicBezTo>
                <a:lnTo>
                  <a:pt x="1850702" y="2368194"/>
                </a:lnTo>
                <a:lnTo>
                  <a:pt x="1622163" y="2013355"/>
                </a:lnTo>
                <a:cubicBezTo>
                  <a:pt x="1463260" y="2107083"/>
                  <a:pt x="1277898" y="2160240"/>
                  <a:pt x="1080120" y="2160240"/>
                </a:cubicBezTo>
                <a:cubicBezTo>
                  <a:pt x="483586" y="2160240"/>
                  <a:pt x="0" y="1676654"/>
                  <a:pt x="0" y="1080120"/>
                </a:cubicBezTo>
                <a:cubicBezTo>
                  <a:pt x="0" y="483586"/>
                  <a:pt x="483586" y="0"/>
                  <a:pt x="1080120" y="0"/>
                </a:cubicBezTo>
                <a:close/>
              </a:path>
            </a:pathLst>
          </a:cu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pPr>
            <a:endParaRPr lang="en-US">
              <a:solidFill>
                <a:srgbClr val="FFFFFF"/>
              </a:solidFill>
            </a:endParaRPr>
          </a:p>
        </p:txBody>
      </p:sp>
      <p:sp>
        <p:nvSpPr>
          <p:cNvPr id="1048703" name="TextBox 4"/>
          <p:cNvSpPr txBox="1">
            <a:spLocks noChangeArrowheads="1"/>
          </p:cNvSpPr>
          <p:nvPr/>
        </p:nvSpPr>
        <p:spPr bwMode="auto">
          <a:xfrm>
            <a:off x="4412777" y="1434545"/>
            <a:ext cx="3972911" cy="830997"/>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3200" b="1" dirty="0">
                <a:solidFill>
                  <a:srgbClr val="282728"/>
                </a:solidFill>
                <a:latin typeface="Franklin Gothic Book" panose="020B0503020102020204" pitchFamily="34" charset="0"/>
                <a:ea typeface="微软雅黑" panose="020B0503020204020204" pitchFamily="34" charset="-122"/>
              </a:rPr>
              <a:t>数据流图、数据字典</a:t>
            </a:r>
            <a:endParaRPr lang="en-US" altLang="zh-CN" sz="3200" b="1" dirty="0">
              <a:solidFill>
                <a:srgbClr val="282728"/>
              </a:solidFill>
              <a:latin typeface="Franklin Gothic Book" panose="020B0503020102020204" pitchFamily="34" charset="0"/>
              <a:ea typeface="微软雅黑" panose="020B0503020204020204" pitchFamily="34" charset="-122"/>
            </a:endParaRPr>
          </a:p>
        </p:txBody>
      </p:sp>
      <p:sp>
        <p:nvSpPr>
          <p:cNvPr id="1048705" name="TextBox 4"/>
          <p:cNvSpPr txBox="1">
            <a:spLocks noChangeArrowheads="1"/>
          </p:cNvSpPr>
          <p:nvPr/>
        </p:nvSpPr>
        <p:spPr bwMode="auto">
          <a:xfrm>
            <a:off x="5541025" y="3047718"/>
            <a:ext cx="1716417" cy="743345"/>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a:solidFill>
                  <a:srgbClr val="282728"/>
                </a:solidFill>
                <a:latin typeface="Franklin Gothic Book" panose="020B0503020102020204" pitchFamily="34" charset="0"/>
                <a:ea typeface="微软雅黑" panose="020B0503020204020204" pitchFamily="34" charset="-122"/>
              </a:rPr>
              <a:t>E-R</a:t>
            </a:r>
            <a:r>
              <a:rPr lang="zh-CN" altLang="en-US" sz="3200" b="1" dirty="0">
                <a:solidFill>
                  <a:srgbClr val="282728"/>
                </a:solidFill>
                <a:latin typeface="Franklin Gothic Book" panose="020B0503020102020204" pitchFamily="34" charset="0"/>
                <a:ea typeface="微软雅黑" panose="020B0503020204020204" pitchFamily="34" charset="-122"/>
              </a:rPr>
              <a:t>图</a:t>
            </a:r>
            <a:endParaRPr lang="en-US" altLang="zh-CN" sz="3200" b="1" dirty="0">
              <a:solidFill>
                <a:srgbClr val="282728"/>
              </a:solidFill>
              <a:latin typeface="Franklin Gothic Book" panose="020B0503020102020204" pitchFamily="34" charset="0"/>
              <a:ea typeface="微软雅黑" panose="020B0503020204020204" pitchFamily="34" charset="-122"/>
            </a:endParaRPr>
          </a:p>
        </p:txBody>
      </p:sp>
      <p:sp>
        <p:nvSpPr>
          <p:cNvPr id="1048707" name="TextBox 4"/>
          <p:cNvSpPr txBox="1">
            <a:spLocks noChangeArrowheads="1"/>
          </p:cNvSpPr>
          <p:nvPr/>
        </p:nvSpPr>
        <p:spPr bwMode="auto">
          <a:xfrm>
            <a:off x="5055982" y="4491361"/>
            <a:ext cx="2686502" cy="743345"/>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3200" b="1" dirty="0">
                <a:solidFill>
                  <a:srgbClr val="282728"/>
                </a:solidFill>
                <a:latin typeface="Franklin Gothic Book" panose="020B0503020102020204" pitchFamily="34" charset="0"/>
                <a:ea typeface="微软雅黑" panose="020B0503020204020204" pitchFamily="34" charset="-122"/>
              </a:rPr>
              <a:t>状态图</a:t>
            </a:r>
            <a:endParaRPr lang="en-US" altLang="zh-CN" sz="3200" b="1" dirty="0">
              <a:solidFill>
                <a:srgbClr val="282728"/>
              </a:solidFill>
              <a:latin typeface="Franklin Gothic Book" panose="020B0503020102020204" pitchFamily="34" charset="0"/>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等腰三角形 7"/>
          <p:cNvSpPr/>
          <p:nvPr/>
        </p:nvSpPr>
        <p:spPr>
          <a:xfrm rot="5400000" flipH="1">
            <a:off x="2096091" y="2228866"/>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pic>
        <p:nvPicPr>
          <p:cNvPr id="2097157" name="图片 10"/>
          <p:cNvPicPr>
            <a:picLocks noChangeAspect="1"/>
          </p:cNvPicPr>
          <p:nvPr/>
        </p:nvPicPr>
        <p:blipFill>
          <a:blip r:embed="rId2">
            <a:duotone>
              <a:schemeClr val="accent4">
                <a:shade val="45000"/>
                <a:satMod val="135000"/>
              </a:schemeClr>
              <a:prstClr val="white"/>
            </a:duotone>
          </a:blip>
          <a:srcRect l="88020" t="22713" r="2956" b="25212"/>
          <a:stretch>
            <a:fillRect/>
          </a:stretch>
        </p:blipFill>
        <p:spPr bwMode="auto">
          <a:xfrm>
            <a:off x="1892889" y="1815768"/>
            <a:ext cx="103188" cy="3900487"/>
          </a:xfrm>
          <a:prstGeom prst="rect">
            <a:avLst/>
          </a:prstGeom>
          <a:noFill/>
          <a:ln>
            <a:noFill/>
          </a:ln>
        </p:spPr>
      </p:pic>
      <p:sp>
        <p:nvSpPr>
          <p:cNvPr id="1048736" name="直角三角形 6"/>
          <p:cNvSpPr/>
          <p:nvPr/>
        </p:nvSpPr>
        <p:spPr>
          <a:xfrm flipH="1">
            <a:off x="1892892" y="2341579"/>
            <a:ext cx="503237" cy="323850"/>
          </a:xfrm>
          <a:prstGeom prst="rtTriangle">
            <a:avLst/>
          </a:prstGeom>
          <a:solidFill>
            <a:srgbClr val="C89E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048737" name="平行四边形 15"/>
          <p:cNvSpPr/>
          <p:nvPr/>
        </p:nvSpPr>
        <p:spPr>
          <a:xfrm>
            <a:off x="1892891" y="2665429"/>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pPr>
            <a:endParaRPr lang="zh-CN" altLang="en-US" sz="2000" dirty="0">
              <a:solidFill>
                <a:srgbClr val="FFFFFF"/>
              </a:solidFill>
            </a:endParaRPr>
          </a:p>
        </p:txBody>
      </p:sp>
      <p:sp>
        <p:nvSpPr>
          <p:cNvPr id="1048738" name="等腰三角形 7"/>
          <p:cNvSpPr/>
          <p:nvPr/>
        </p:nvSpPr>
        <p:spPr>
          <a:xfrm rot="5400000" flipH="1">
            <a:off x="5409204" y="2228867"/>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pic>
        <p:nvPicPr>
          <p:cNvPr id="2097158" name="图片 34"/>
          <p:cNvPicPr>
            <a:picLocks noChangeAspect="1"/>
          </p:cNvPicPr>
          <p:nvPr/>
        </p:nvPicPr>
        <p:blipFill>
          <a:blip r:embed="rId2">
            <a:duotone>
              <a:schemeClr val="accent4">
                <a:shade val="45000"/>
                <a:satMod val="135000"/>
              </a:schemeClr>
              <a:prstClr val="white"/>
            </a:duotone>
          </a:blip>
          <a:srcRect l="88020" t="22713" r="2956" b="25212"/>
          <a:stretch>
            <a:fillRect/>
          </a:stretch>
        </p:blipFill>
        <p:spPr bwMode="auto">
          <a:xfrm>
            <a:off x="5206003" y="1815768"/>
            <a:ext cx="103187" cy="3900487"/>
          </a:xfrm>
          <a:prstGeom prst="rect">
            <a:avLst/>
          </a:prstGeom>
          <a:noFill/>
          <a:ln>
            <a:noFill/>
          </a:ln>
        </p:spPr>
      </p:pic>
      <p:sp>
        <p:nvSpPr>
          <p:cNvPr id="1048739" name="直角三角形 35"/>
          <p:cNvSpPr/>
          <p:nvPr/>
        </p:nvSpPr>
        <p:spPr>
          <a:xfrm flipH="1">
            <a:off x="5206003" y="2341579"/>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048740" name="平行四边形 15"/>
          <p:cNvSpPr/>
          <p:nvPr/>
        </p:nvSpPr>
        <p:spPr>
          <a:xfrm>
            <a:off x="5206003" y="2665429"/>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pPr>
            <a:endParaRPr lang="zh-CN" altLang="en-US" sz="2000" dirty="0">
              <a:solidFill>
                <a:srgbClr val="FFFFFF"/>
              </a:solidFill>
            </a:endParaRPr>
          </a:p>
        </p:txBody>
      </p:sp>
      <p:sp>
        <p:nvSpPr>
          <p:cNvPr id="1048743" name="等腰三角形 7"/>
          <p:cNvSpPr/>
          <p:nvPr/>
        </p:nvSpPr>
        <p:spPr>
          <a:xfrm rot="5400000" flipH="1">
            <a:off x="8837698" y="2228867"/>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pic>
        <p:nvPicPr>
          <p:cNvPr id="2097159" name="图片 34"/>
          <p:cNvPicPr>
            <a:picLocks noChangeAspect="1"/>
          </p:cNvPicPr>
          <p:nvPr/>
        </p:nvPicPr>
        <p:blipFill>
          <a:blip r:embed="rId2">
            <a:duotone>
              <a:schemeClr val="accent4">
                <a:shade val="45000"/>
                <a:satMod val="135000"/>
              </a:schemeClr>
              <a:prstClr val="white"/>
            </a:duotone>
          </a:blip>
          <a:srcRect l="88020" t="22713" r="2956" b="25212"/>
          <a:stretch>
            <a:fillRect/>
          </a:stretch>
        </p:blipFill>
        <p:spPr bwMode="auto">
          <a:xfrm>
            <a:off x="8634497" y="1815768"/>
            <a:ext cx="103187" cy="3900487"/>
          </a:xfrm>
          <a:prstGeom prst="rect">
            <a:avLst/>
          </a:prstGeom>
          <a:noFill/>
          <a:ln>
            <a:noFill/>
          </a:ln>
        </p:spPr>
      </p:pic>
      <p:sp>
        <p:nvSpPr>
          <p:cNvPr id="1048744" name="直角三角形 16"/>
          <p:cNvSpPr/>
          <p:nvPr/>
        </p:nvSpPr>
        <p:spPr>
          <a:xfrm flipH="1">
            <a:off x="8634497" y="2341579"/>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1048745" name="平行四边形 15"/>
          <p:cNvSpPr/>
          <p:nvPr/>
        </p:nvSpPr>
        <p:spPr>
          <a:xfrm>
            <a:off x="8634497" y="2665429"/>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pPr>
            <a:endParaRPr lang="zh-CN" altLang="en-US" sz="2000" dirty="0">
              <a:solidFill>
                <a:srgbClr val="FFFFFF"/>
              </a:solidFill>
            </a:endParaRPr>
          </a:p>
        </p:txBody>
      </p:sp>
      <p:sp>
        <p:nvSpPr>
          <p:cNvPr id="1048747" name="TextBox 4"/>
          <p:cNvSpPr txBox="1">
            <a:spLocks noChangeArrowheads="1"/>
          </p:cNvSpPr>
          <p:nvPr/>
        </p:nvSpPr>
        <p:spPr bwMode="auto">
          <a:xfrm>
            <a:off x="1880696" y="2847514"/>
            <a:ext cx="1479878" cy="581057"/>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a:solidFill>
                  <a:srgbClr val="282728"/>
                </a:solidFill>
                <a:latin typeface="微软雅黑" panose="020B0503020204020204" pitchFamily="34" charset="-122"/>
                <a:ea typeface="微软雅黑" panose="020B0503020204020204" pitchFamily="34" charset="-122"/>
              </a:rPr>
              <a:t>顶层图</a:t>
            </a:r>
            <a:endParaRPr lang="en-US" altLang="zh-CN" sz="2400" b="1" dirty="0">
              <a:solidFill>
                <a:srgbClr val="282728"/>
              </a:solidFill>
              <a:latin typeface="微软雅黑" panose="020B0503020204020204" pitchFamily="34" charset="-122"/>
              <a:ea typeface="微软雅黑" panose="020B0503020204020204" pitchFamily="34" charset="-122"/>
            </a:endParaRPr>
          </a:p>
        </p:txBody>
      </p:sp>
      <p:sp>
        <p:nvSpPr>
          <p:cNvPr id="1048748" name="TextBox 4"/>
          <p:cNvSpPr txBox="1">
            <a:spLocks noChangeArrowheads="1"/>
          </p:cNvSpPr>
          <p:nvPr/>
        </p:nvSpPr>
        <p:spPr bwMode="auto">
          <a:xfrm>
            <a:off x="5251618" y="2803541"/>
            <a:ext cx="1479878" cy="581057"/>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solidFill>
                  <a:srgbClr val="282728"/>
                </a:solidFill>
                <a:latin typeface="微软雅黑" panose="020B0503020204020204" pitchFamily="34" charset="-122"/>
                <a:ea typeface="微软雅黑" panose="020B0503020204020204" pitchFamily="34" charset="-122"/>
              </a:rPr>
              <a:t>0</a:t>
            </a:r>
            <a:r>
              <a:rPr lang="zh-CN" altLang="en-US" sz="2400" b="1" dirty="0">
                <a:solidFill>
                  <a:srgbClr val="282728"/>
                </a:solidFill>
                <a:latin typeface="微软雅黑" panose="020B0503020204020204" pitchFamily="34" charset="-122"/>
                <a:ea typeface="微软雅黑" panose="020B0503020204020204" pitchFamily="34" charset="-122"/>
              </a:rPr>
              <a:t>层图</a:t>
            </a:r>
            <a:endParaRPr lang="en-US" altLang="zh-CN" sz="2400" b="1" dirty="0">
              <a:solidFill>
                <a:srgbClr val="282728"/>
              </a:solidFill>
              <a:latin typeface="微软雅黑" panose="020B0503020204020204" pitchFamily="34" charset="-122"/>
              <a:ea typeface="微软雅黑" panose="020B0503020204020204" pitchFamily="34" charset="-122"/>
            </a:endParaRPr>
          </a:p>
        </p:txBody>
      </p:sp>
      <p:sp>
        <p:nvSpPr>
          <p:cNvPr id="1048749" name="TextBox 4"/>
          <p:cNvSpPr txBox="1">
            <a:spLocks noChangeArrowheads="1"/>
          </p:cNvSpPr>
          <p:nvPr/>
        </p:nvSpPr>
        <p:spPr bwMode="auto">
          <a:xfrm>
            <a:off x="8634497" y="2847514"/>
            <a:ext cx="1479878" cy="581057"/>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400" b="1" dirty="0">
                <a:solidFill>
                  <a:srgbClr val="282728"/>
                </a:solidFill>
                <a:latin typeface="微软雅黑" panose="020B0503020204020204" pitchFamily="34" charset="-122"/>
                <a:ea typeface="微软雅黑" panose="020B0503020204020204" pitchFamily="34" charset="-122"/>
              </a:rPr>
              <a:t>1</a:t>
            </a:r>
            <a:r>
              <a:rPr lang="zh-CN" altLang="en-US" sz="2400" b="1" dirty="0">
                <a:solidFill>
                  <a:srgbClr val="282728"/>
                </a:solidFill>
                <a:latin typeface="微软雅黑" panose="020B0503020204020204" pitchFamily="34" charset="-122"/>
                <a:ea typeface="微软雅黑" panose="020B0503020204020204" pitchFamily="34" charset="-122"/>
              </a:rPr>
              <a:t>层图</a:t>
            </a:r>
            <a:endParaRPr lang="en-US" altLang="zh-CN" sz="2400" b="1" dirty="0">
              <a:solidFill>
                <a:srgbClr val="282728"/>
              </a:solidFill>
              <a:latin typeface="微软雅黑" panose="020B0503020204020204" pitchFamily="34" charset="-122"/>
              <a:ea typeface="微软雅黑" panose="020B0503020204020204" pitchFamily="34" charset="-122"/>
            </a:endParaRPr>
          </a:p>
        </p:txBody>
      </p:sp>
      <p:grpSp>
        <p:nvGrpSpPr>
          <p:cNvPr id="69" name="组合 22"/>
          <p:cNvGrpSpPr/>
          <p:nvPr/>
        </p:nvGrpSpPr>
        <p:grpSpPr>
          <a:xfrm>
            <a:off x="1834487" y="1108911"/>
            <a:ext cx="658761" cy="658761"/>
            <a:chOff x="5653311" y="1486807"/>
            <a:chExt cx="658761" cy="658761"/>
          </a:xfrm>
        </p:grpSpPr>
        <p:sp>
          <p:nvSpPr>
            <p:cNvPr id="1048750" name="椭圆 23"/>
            <p:cNvSpPr/>
            <p:nvPr/>
          </p:nvSpPr>
          <p:spPr>
            <a:xfrm>
              <a:off x="5653311" y="1486807"/>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751" name="矩形 24"/>
            <p:cNvSpPr/>
            <p:nvPr/>
          </p:nvSpPr>
          <p:spPr>
            <a:xfrm>
              <a:off x="5702079" y="1548601"/>
              <a:ext cx="561372" cy="584775"/>
            </a:xfrm>
            <a:prstGeom prst="rect">
              <a:avLst/>
            </a:prstGeom>
          </p:spPr>
          <p:txBody>
            <a:bodyPr wrap="none">
              <a:spAutoFit/>
            </a:bodyPr>
            <a:lstStyle/>
            <a:p>
              <a:r>
                <a:rPr lang="en-US" altLang="zh-CN" sz="3200" dirty="0">
                  <a:latin typeface="Impact" panose="020B0806030902050204" pitchFamily="34" charset="0"/>
                </a:rPr>
                <a:t>01</a:t>
              </a:r>
              <a:endParaRPr lang="zh-CN" altLang="en-US" sz="3200" dirty="0"/>
            </a:p>
          </p:txBody>
        </p:sp>
      </p:grpSp>
      <p:grpSp>
        <p:nvGrpSpPr>
          <p:cNvPr id="70" name="组合 25"/>
          <p:cNvGrpSpPr/>
          <p:nvPr/>
        </p:nvGrpSpPr>
        <p:grpSpPr>
          <a:xfrm>
            <a:off x="5174874" y="1108910"/>
            <a:ext cx="658761" cy="658761"/>
            <a:chOff x="5653311" y="2877320"/>
            <a:chExt cx="658761" cy="658761"/>
          </a:xfrm>
          <a:solidFill>
            <a:srgbClr val="B86720"/>
          </a:solidFill>
        </p:grpSpPr>
        <p:sp>
          <p:nvSpPr>
            <p:cNvPr id="1048752" name="椭圆 26"/>
            <p:cNvSpPr/>
            <p:nvPr/>
          </p:nvSpPr>
          <p:spPr>
            <a:xfrm>
              <a:off x="5653311" y="2877320"/>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753" name="矩形 27"/>
            <p:cNvSpPr/>
            <p:nvPr/>
          </p:nvSpPr>
          <p:spPr>
            <a:xfrm>
              <a:off x="5677695" y="2939114"/>
              <a:ext cx="611065" cy="584775"/>
            </a:xfrm>
            <a:prstGeom prst="rect">
              <a:avLst/>
            </a:prstGeom>
            <a:noFill/>
          </p:spPr>
          <p:txBody>
            <a:bodyPr wrap="none">
              <a:spAutoFit/>
            </a:bodyPr>
            <a:lstStyle/>
            <a:p>
              <a:r>
                <a:rPr lang="en-US" altLang="zh-CN" sz="3200" dirty="0">
                  <a:latin typeface="Impact" panose="020B0806030902050204" pitchFamily="34" charset="0"/>
                </a:rPr>
                <a:t>02</a:t>
              </a:r>
              <a:endParaRPr lang="zh-CN" altLang="en-US" sz="3200" dirty="0"/>
            </a:p>
          </p:txBody>
        </p:sp>
      </p:grpSp>
      <p:grpSp>
        <p:nvGrpSpPr>
          <p:cNvPr id="71" name="组合 28"/>
          <p:cNvGrpSpPr/>
          <p:nvPr/>
        </p:nvGrpSpPr>
        <p:grpSpPr>
          <a:xfrm>
            <a:off x="8626012" y="1093649"/>
            <a:ext cx="658761" cy="658761"/>
            <a:chOff x="5653311" y="4267833"/>
            <a:chExt cx="658761" cy="658761"/>
          </a:xfrm>
        </p:grpSpPr>
        <p:sp>
          <p:nvSpPr>
            <p:cNvPr id="1048754" name="椭圆 29"/>
            <p:cNvSpPr/>
            <p:nvPr/>
          </p:nvSpPr>
          <p:spPr>
            <a:xfrm>
              <a:off x="5653311" y="4267833"/>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755" name="矩形 30"/>
            <p:cNvSpPr/>
            <p:nvPr/>
          </p:nvSpPr>
          <p:spPr>
            <a:xfrm>
              <a:off x="5665503" y="4308312"/>
              <a:ext cx="622286" cy="584775"/>
            </a:xfrm>
            <a:prstGeom prst="rect">
              <a:avLst/>
            </a:prstGeom>
          </p:spPr>
          <p:txBody>
            <a:bodyPr wrap="none">
              <a:spAutoFit/>
            </a:bodyPr>
            <a:lstStyle/>
            <a:p>
              <a:r>
                <a:rPr lang="en-US" altLang="zh-CN" sz="3200" dirty="0">
                  <a:latin typeface="Impact" panose="020B0806030902050204" pitchFamily="34" charset="0"/>
                </a:rPr>
                <a:t>03</a:t>
              </a:r>
              <a:endParaRPr lang="zh-CN" altLang="en-US" sz="3200" dirty="0"/>
            </a:p>
          </p:txBody>
        </p:sp>
      </p:grpSp>
      <p:sp>
        <p:nvSpPr>
          <p:cNvPr id="29" name="圆角矩形 6">
            <a:extLst>
              <a:ext uri="{FF2B5EF4-FFF2-40B4-BE49-F238E27FC236}">
                <a16:creationId xmlns:a16="http://schemas.microsoft.com/office/drawing/2014/main" id="{A5645CCB-8B73-4A34-B990-F2D8BE3D9D78}"/>
              </a:ext>
            </a:extLst>
          </p:cNvPr>
          <p:cNvSpPr/>
          <p:nvPr/>
        </p:nvSpPr>
        <p:spPr>
          <a:xfrm>
            <a:off x="3185511" y="4718090"/>
            <a:ext cx="6074979" cy="136550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8">
            <a:extLst>
              <a:ext uri="{FF2B5EF4-FFF2-40B4-BE49-F238E27FC236}">
                <a16:creationId xmlns:a16="http://schemas.microsoft.com/office/drawing/2014/main" id="{AEF3DB2C-C02A-484D-B4F5-647A16CCC780}"/>
              </a:ext>
            </a:extLst>
          </p:cNvPr>
          <p:cNvSpPr/>
          <p:nvPr/>
        </p:nvSpPr>
        <p:spPr>
          <a:xfrm>
            <a:off x="3711027" y="4697803"/>
            <a:ext cx="5115885" cy="13655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4">
            <a:extLst>
              <a:ext uri="{FF2B5EF4-FFF2-40B4-BE49-F238E27FC236}">
                <a16:creationId xmlns:a16="http://schemas.microsoft.com/office/drawing/2014/main" id="{EEDC450A-5939-4CAE-AAB2-E70E434C9ECA}"/>
              </a:ext>
            </a:extLst>
          </p:cNvPr>
          <p:cNvSpPr txBox="1">
            <a:spLocks noChangeArrowheads="1"/>
          </p:cNvSpPr>
          <p:nvPr/>
        </p:nvSpPr>
        <p:spPr bwMode="auto">
          <a:xfrm>
            <a:off x="4211796" y="4997443"/>
            <a:ext cx="3972911" cy="743345"/>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3200" b="1" dirty="0">
                <a:solidFill>
                  <a:srgbClr val="282728"/>
                </a:solidFill>
                <a:latin typeface="Franklin Gothic Book" panose="020B0503020102020204" pitchFamily="34" charset="0"/>
                <a:ea typeface="微软雅黑" panose="020B0503020204020204" pitchFamily="34" charset="-122"/>
              </a:rPr>
              <a:t>数据流图</a:t>
            </a:r>
            <a:endParaRPr lang="en-US" altLang="zh-CN" sz="3200" b="1" dirty="0">
              <a:solidFill>
                <a:srgbClr val="282728"/>
              </a:solidFill>
              <a:latin typeface="Franklin Gothic Book" panose="020B0503020102020204" pitchFamily="34" charset="0"/>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4626212" y="961414"/>
            <a:ext cx="3236784"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数据流图</a:t>
            </a:r>
            <a:r>
              <a:rPr lang="en-US" altLang="zh-CN" sz="3200" b="1" dirty="0">
                <a:solidFill>
                  <a:srgbClr val="E5B704"/>
                </a:solidFill>
                <a:latin typeface="微软雅黑" panose="020B0503020204020204" pitchFamily="34" charset="-122"/>
                <a:ea typeface="微软雅黑" panose="020B0503020204020204" pitchFamily="34" charset="-122"/>
              </a:rPr>
              <a:t>-</a:t>
            </a:r>
            <a:r>
              <a:rPr lang="zh-CN" altLang="en-US" sz="3200" b="1" dirty="0">
                <a:solidFill>
                  <a:srgbClr val="E5B704"/>
                </a:solidFill>
                <a:latin typeface="微软雅黑" panose="020B0503020204020204" pitchFamily="34" charset="-122"/>
                <a:ea typeface="微软雅黑" panose="020B0503020204020204" pitchFamily="34" charset="-122"/>
              </a:rPr>
              <a:t>顶层图</a:t>
            </a:r>
            <a:endParaRPr lang="zh-CN" altLang="en-US" sz="3200" b="1" dirty="0">
              <a:solidFill>
                <a:srgbClr val="E5B704"/>
              </a:solidFill>
            </a:endParaRPr>
          </a:p>
        </p:txBody>
      </p:sp>
      <p:pic>
        <p:nvPicPr>
          <p:cNvPr id="4" name="图片 3">
            <a:extLst>
              <a:ext uri="{FF2B5EF4-FFF2-40B4-BE49-F238E27FC236}">
                <a16:creationId xmlns:a16="http://schemas.microsoft.com/office/drawing/2014/main" id="{D43B6039-CCAB-4637-92F2-262EFE005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484" y="2031476"/>
            <a:ext cx="7753350" cy="4114800"/>
          </a:xfrm>
          <a:prstGeom prst="rect">
            <a:avLst/>
          </a:prstGeom>
        </p:spPr>
      </p:pic>
    </p:spTree>
    <p:extLst>
      <p:ext uri="{BB962C8B-B14F-4D97-AF65-F5344CB8AC3E}">
        <p14:creationId xmlns:p14="http://schemas.microsoft.com/office/powerpoint/2010/main" val="8014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4626212" y="961414"/>
            <a:ext cx="3105337"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数据流图</a:t>
            </a:r>
            <a:r>
              <a:rPr lang="en-US" altLang="zh-CN" sz="3200" b="1" dirty="0">
                <a:solidFill>
                  <a:srgbClr val="E5B704"/>
                </a:solidFill>
                <a:latin typeface="微软雅黑" panose="020B0503020204020204" pitchFamily="34" charset="-122"/>
                <a:ea typeface="微软雅黑" panose="020B0503020204020204" pitchFamily="34" charset="-122"/>
              </a:rPr>
              <a:t>-0</a:t>
            </a:r>
            <a:r>
              <a:rPr lang="zh-CN" altLang="en-US" sz="3200" b="1" dirty="0">
                <a:solidFill>
                  <a:srgbClr val="E5B704"/>
                </a:solidFill>
                <a:latin typeface="微软雅黑" panose="020B0503020204020204" pitchFamily="34" charset="-122"/>
                <a:ea typeface="微软雅黑" panose="020B0503020204020204" pitchFamily="34" charset="-122"/>
              </a:rPr>
              <a:t>层图</a:t>
            </a:r>
            <a:endParaRPr lang="zh-CN" altLang="en-US" sz="3200" b="1" dirty="0">
              <a:solidFill>
                <a:srgbClr val="E5B704"/>
              </a:solidFill>
            </a:endParaRPr>
          </a:p>
        </p:txBody>
      </p:sp>
      <p:pic>
        <p:nvPicPr>
          <p:cNvPr id="3" name="图片 2">
            <a:extLst>
              <a:ext uri="{FF2B5EF4-FFF2-40B4-BE49-F238E27FC236}">
                <a16:creationId xmlns:a16="http://schemas.microsoft.com/office/drawing/2014/main" id="{98C226B6-341C-47D2-A078-95F9DF67EDB8}"/>
              </a:ext>
            </a:extLst>
          </p:cNvPr>
          <p:cNvPicPr>
            <a:picLocks noChangeAspect="1"/>
          </p:cNvPicPr>
          <p:nvPr/>
        </p:nvPicPr>
        <p:blipFill>
          <a:blip r:embed="rId2"/>
          <a:stretch>
            <a:fillRect/>
          </a:stretch>
        </p:blipFill>
        <p:spPr>
          <a:xfrm>
            <a:off x="1537876" y="1728592"/>
            <a:ext cx="9397216" cy="4563830"/>
          </a:xfrm>
          <a:prstGeom prst="rect">
            <a:avLst/>
          </a:prstGeom>
        </p:spPr>
      </p:pic>
    </p:spTree>
    <p:extLst>
      <p:ext uri="{BB962C8B-B14F-4D97-AF65-F5344CB8AC3E}">
        <p14:creationId xmlns:p14="http://schemas.microsoft.com/office/powerpoint/2010/main" val="79319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4216791" y="442940"/>
            <a:ext cx="3079689"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数据流图</a:t>
            </a:r>
            <a:r>
              <a:rPr lang="en-US" altLang="zh-CN" sz="3200" b="1" dirty="0">
                <a:solidFill>
                  <a:srgbClr val="E5B704"/>
                </a:solidFill>
                <a:latin typeface="微软雅黑" panose="020B0503020204020204" pitchFamily="34" charset="-122"/>
                <a:ea typeface="微软雅黑" panose="020B0503020204020204" pitchFamily="34" charset="-122"/>
              </a:rPr>
              <a:t>-1</a:t>
            </a:r>
            <a:r>
              <a:rPr lang="zh-CN" altLang="en-US" sz="3200" b="1" dirty="0">
                <a:solidFill>
                  <a:srgbClr val="E5B704"/>
                </a:solidFill>
                <a:latin typeface="微软雅黑" panose="020B0503020204020204" pitchFamily="34" charset="-122"/>
                <a:ea typeface="微软雅黑" panose="020B0503020204020204" pitchFamily="34" charset="-122"/>
              </a:rPr>
              <a:t>层图</a:t>
            </a:r>
            <a:endParaRPr lang="zh-CN" altLang="en-US" sz="3200" b="1" dirty="0">
              <a:solidFill>
                <a:srgbClr val="E5B704"/>
              </a:solidFill>
            </a:endParaRPr>
          </a:p>
        </p:txBody>
      </p:sp>
      <p:pic>
        <p:nvPicPr>
          <p:cNvPr id="3" name="图片 2">
            <a:extLst>
              <a:ext uri="{FF2B5EF4-FFF2-40B4-BE49-F238E27FC236}">
                <a16:creationId xmlns:a16="http://schemas.microsoft.com/office/drawing/2014/main" id="{D45AA69F-33BB-467B-BCA6-892223D788D9}"/>
              </a:ext>
            </a:extLst>
          </p:cNvPr>
          <p:cNvPicPr>
            <a:picLocks noChangeAspect="1"/>
          </p:cNvPicPr>
          <p:nvPr/>
        </p:nvPicPr>
        <p:blipFill>
          <a:blip r:embed="rId2"/>
          <a:stretch>
            <a:fillRect/>
          </a:stretch>
        </p:blipFill>
        <p:spPr>
          <a:xfrm>
            <a:off x="1884914" y="1119631"/>
            <a:ext cx="8422172" cy="5295429"/>
          </a:xfrm>
          <a:prstGeom prst="rect">
            <a:avLst/>
          </a:prstGeom>
        </p:spPr>
      </p:pic>
    </p:spTree>
    <p:extLst>
      <p:ext uri="{BB962C8B-B14F-4D97-AF65-F5344CB8AC3E}">
        <p14:creationId xmlns:p14="http://schemas.microsoft.com/office/powerpoint/2010/main" val="3269477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D1D55E-49C5-49FE-BF9E-A0B768613CA9}"/>
              </a:ext>
            </a:extLst>
          </p:cNvPr>
          <p:cNvSpPr/>
          <p:nvPr/>
        </p:nvSpPr>
        <p:spPr>
          <a:xfrm>
            <a:off x="4226217" y="610229"/>
            <a:ext cx="3079689" cy="584775"/>
          </a:xfrm>
          <a:prstGeom prst="rect">
            <a:avLst/>
          </a:prstGeom>
        </p:spPr>
        <p:txBody>
          <a:bodyPr wrap="none">
            <a:spAutoFit/>
          </a:bodyPr>
          <a:lstStyle/>
          <a:p>
            <a:pPr lvl="0"/>
            <a:r>
              <a:rPr lang="zh-CN" altLang="en-US" sz="3200" b="1" dirty="0">
                <a:solidFill>
                  <a:srgbClr val="E5B704"/>
                </a:solidFill>
                <a:latin typeface="微软雅黑" panose="020B0503020204020204" pitchFamily="34" charset="-122"/>
                <a:ea typeface="微软雅黑" panose="020B0503020204020204" pitchFamily="34" charset="-122"/>
              </a:rPr>
              <a:t>数据流图</a:t>
            </a:r>
            <a:r>
              <a:rPr lang="en-US" altLang="zh-CN" sz="3200" b="1" dirty="0">
                <a:solidFill>
                  <a:srgbClr val="E5B704"/>
                </a:solidFill>
                <a:latin typeface="微软雅黑" panose="020B0503020204020204" pitchFamily="34" charset="-122"/>
                <a:ea typeface="微软雅黑" panose="020B0503020204020204" pitchFamily="34" charset="-122"/>
              </a:rPr>
              <a:t>-1</a:t>
            </a:r>
            <a:r>
              <a:rPr lang="zh-CN" altLang="en-US" sz="3200" b="1" dirty="0">
                <a:solidFill>
                  <a:srgbClr val="E5B704"/>
                </a:solidFill>
                <a:latin typeface="微软雅黑" panose="020B0503020204020204" pitchFamily="34" charset="-122"/>
                <a:ea typeface="微软雅黑" panose="020B0503020204020204" pitchFamily="34" charset="-122"/>
              </a:rPr>
              <a:t>层图</a:t>
            </a:r>
            <a:endParaRPr lang="zh-CN" altLang="en-US" sz="3200" b="1" dirty="0">
              <a:solidFill>
                <a:srgbClr val="E5B704"/>
              </a:solidFill>
            </a:endParaRPr>
          </a:p>
        </p:txBody>
      </p:sp>
      <p:pic>
        <p:nvPicPr>
          <p:cNvPr id="3" name="图片 2">
            <a:extLst>
              <a:ext uri="{FF2B5EF4-FFF2-40B4-BE49-F238E27FC236}">
                <a16:creationId xmlns:a16="http://schemas.microsoft.com/office/drawing/2014/main" id="{5D040BB3-7D0B-4403-8DBA-AE0A25064EE3}"/>
              </a:ext>
            </a:extLst>
          </p:cNvPr>
          <p:cNvPicPr>
            <a:picLocks noChangeAspect="1"/>
          </p:cNvPicPr>
          <p:nvPr/>
        </p:nvPicPr>
        <p:blipFill>
          <a:blip r:embed="rId2"/>
          <a:stretch>
            <a:fillRect/>
          </a:stretch>
        </p:blipFill>
        <p:spPr>
          <a:xfrm>
            <a:off x="1949611" y="2824638"/>
            <a:ext cx="8292778" cy="3208515"/>
          </a:xfrm>
          <a:prstGeom prst="rect">
            <a:avLst/>
          </a:prstGeom>
        </p:spPr>
      </p:pic>
    </p:spTree>
    <p:extLst>
      <p:ext uri="{BB962C8B-B14F-4D97-AF65-F5344CB8AC3E}">
        <p14:creationId xmlns:p14="http://schemas.microsoft.com/office/powerpoint/2010/main" val="2771237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8" name="直接连接符 4"/>
          <p:cNvCxnSpPr/>
          <p:nvPr/>
        </p:nvCxnSpPr>
        <p:spPr>
          <a:xfrm>
            <a:off x="1274231" y="3972052"/>
            <a:ext cx="9372600" cy="1270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3145729" name="直接连接符 46"/>
          <p:cNvCxnSpPr/>
          <p:nvPr/>
        </p:nvCxnSpPr>
        <p:spPr>
          <a:xfrm rot="5400000">
            <a:off x="4223876" y="3884183"/>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
        <p:nvSpPr>
          <p:cNvPr id="1048708" name="KSO_Shape"/>
          <p:cNvSpPr/>
          <p:nvPr/>
        </p:nvSpPr>
        <p:spPr bwMode="auto">
          <a:xfrm>
            <a:off x="2173977" y="2851277"/>
            <a:ext cx="1035628" cy="885589"/>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09" name="KSO_Shape"/>
          <p:cNvSpPr/>
          <p:nvPr/>
        </p:nvSpPr>
        <p:spPr>
          <a:xfrm>
            <a:off x="6978440" y="4453616"/>
            <a:ext cx="964557" cy="776771"/>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1" name="KSO_Shape"/>
          <p:cNvSpPr/>
          <p:nvPr/>
        </p:nvSpPr>
        <p:spPr bwMode="auto">
          <a:xfrm>
            <a:off x="2173977" y="4443435"/>
            <a:ext cx="1034314" cy="700100"/>
          </a:xfrm>
          <a:custGeom>
            <a:avLst/>
            <a:gdLst>
              <a:gd name="T0" fmla="*/ 1846857 w 5832"/>
              <a:gd name="T1" fmla="*/ 173247 h 4173"/>
              <a:gd name="T2" fmla="*/ 1897814 w 5832"/>
              <a:gd name="T3" fmla="*/ 235354 h 4173"/>
              <a:gd name="T4" fmla="*/ 1901080 w 5832"/>
              <a:gd name="T5" fmla="*/ 1273201 h 4173"/>
              <a:gd name="T6" fmla="*/ 1856330 w 5832"/>
              <a:gd name="T7" fmla="*/ 1339558 h 4173"/>
              <a:gd name="T8" fmla="*/ 120859 w 5832"/>
              <a:gd name="T9" fmla="*/ 1364074 h 4173"/>
              <a:gd name="T10" fmla="*/ 48344 w 5832"/>
              <a:gd name="T11" fmla="*/ 1339558 h 4173"/>
              <a:gd name="T12" fmla="*/ 3593 w 5832"/>
              <a:gd name="T13" fmla="*/ 1273201 h 4173"/>
              <a:gd name="T14" fmla="*/ 7186 w 5832"/>
              <a:gd name="T15" fmla="*/ 235354 h 4173"/>
              <a:gd name="T16" fmla="*/ 58143 w 5832"/>
              <a:gd name="T17" fmla="*/ 173247 h 4173"/>
              <a:gd name="T18" fmla="*/ 556278 w 5832"/>
              <a:gd name="T19" fmla="*/ 0 h 4173"/>
              <a:gd name="T20" fmla="*/ 1221656 w 5832"/>
              <a:gd name="T21" fmla="*/ 582502 h 4173"/>
              <a:gd name="T22" fmla="*/ 1118436 w 5832"/>
              <a:gd name="T23" fmla="*/ 667491 h 4173"/>
              <a:gd name="T24" fmla="*/ 1078912 w 5832"/>
              <a:gd name="T25" fmla="*/ 810665 h 4173"/>
              <a:gd name="T26" fmla="*/ 1139342 w 5832"/>
              <a:gd name="T27" fmla="*/ 955800 h 4173"/>
              <a:gd name="T28" fmla="*/ 1254321 w 5832"/>
              <a:gd name="T29" fmla="*/ 1025425 h 4173"/>
              <a:gd name="T30" fmla="*/ 1403925 w 5832"/>
              <a:gd name="T31" fmla="*/ 1014638 h 4173"/>
              <a:gd name="T32" fmla="*/ 1507145 w 5832"/>
              <a:gd name="T33" fmla="*/ 929322 h 4173"/>
              <a:gd name="T34" fmla="*/ 1546996 w 5832"/>
              <a:gd name="T35" fmla="*/ 786475 h 4173"/>
              <a:gd name="T36" fmla="*/ 1486240 w 5832"/>
              <a:gd name="T37" fmla="*/ 640687 h 4173"/>
              <a:gd name="T38" fmla="*/ 1371260 w 5832"/>
              <a:gd name="T39" fmla="*/ 571061 h 4173"/>
              <a:gd name="T40" fmla="*/ 601355 w 5832"/>
              <a:gd name="T41" fmla="*/ 411870 h 4173"/>
              <a:gd name="T42" fmla="*/ 1217737 w 5832"/>
              <a:gd name="T43" fmla="*/ 337668 h 4173"/>
              <a:gd name="T44" fmla="*/ 1069113 w 5832"/>
              <a:gd name="T45" fmla="*/ 395853 h 4173"/>
              <a:gd name="T46" fmla="*/ 957073 w 5832"/>
              <a:gd name="T47" fmla="*/ 490648 h 4173"/>
              <a:gd name="T48" fmla="*/ 875085 w 5832"/>
              <a:gd name="T49" fmla="*/ 625977 h 4173"/>
              <a:gd name="T50" fmla="*/ 842747 w 5832"/>
              <a:gd name="T51" fmla="*/ 786149 h 4173"/>
              <a:gd name="T52" fmla="*/ 863652 w 5832"/>
              <a:gd name="T53" fmla="*/ 938475 h 4173"/>
              <a:gd name="T54" fmla="*/ 936168 w 5832"/>
              <a:gd name="T55" fmla="*/ 1080341 h 4173"/>
              <a:gd name="T56" fmla="*/ 1040694 w 5832"/>
              <a:gd name="T57" fmla="*/ 1182328 h 4173"/>
              <a:gd name="T58" fmla="*/ 1184092 w 5832"/>
              <a:gd name="T59" fmla="*/ 1250973 h 4173"/>
              <a:gd name="T60" fmla="*/ 1336962 w 5832"/>
              <a:gd name="T61" fmla="*/ 1268625 h 4173"/>
              <a:gd name="T62" fmla="*/ 1495712 w 5832"/>
              <a:gd name="T63" fmla="*/ 1232014 h 4173"/>
              <a:gd name="T64" fmla="*/ 1628984 w 5832"/>
              <a:gd name="T65" fmla="*/ 1146698 h 4173"/>
              <a:gd name="T66" fmla="*/ 1720772 w 5832"/>
              <a:gd name="T67" fmla="*/ 1032944 h 4173"/>
              <a:gd name="T68" fmla="*/ 1775648 w 5832"/>
              <a:gd name="T69" fmla="*/ 881598 h 4173"/>
              <a:gd name="T70" fmla="*/ 1777608 w 5832"/>
              <a:gd name="T71" fmla="*/ 726656 h 4173"/>
              <a:gd name="T72" fmla="*/ 1726325 w 5832"/>
              <a:gd name="T73" fmla="*/ 574003 h 4173"/>
              <a:gd name="T74" fmla="*/ 1637477 w 5832"/>
              <a:gd name="T75" fmla="*/ 457960 h 4173"/>
              <a:gd name="T76" fmla="*/ 1506165 w 5832"/>
              <a:gd name="T77" fmla="*/ 369375 h 4173"/>
              <a:gd name="T78" fmla="*/ 1349048 w 5832"/>
              <a:gd name="T79" fmla="*/ 329169 h 4173"/>
              <a:gd name="T80" fmla="*/ 1436590 w 5832"/>
              <a:gd name="T81" fmla="*/ 505358 h 4173"/>
              <a:gd name="T82" fmla="*/ 1233089 w 5832"/>
              <a:gd name="T83" fmla="*/ 490321 h 4173"/>
              <a:gd name="T84" fmla="*/ 1067153 w 5832"/>
              <a:gd name="T85" fmla="*/ 595904 h 4173"/>
              <a:gd name="T86" fmla="*/ 994637 w 5832"/>
              <a:gd name="T87" fmla="*/ 798570 h 4173"/>
              <a:gd name="T88" fmla="*/ 1058007 w 5832"/>
              <a:gd name="T89" fmla="*/ 989142 h 4173"/>
              <a:gd name="T90" fmla="*/ 1218390 w 5832"/>
              <a:gd name="T91" fmla="*/ 1102569 h 4173"/>
              <a:gd name="T92" fmla="*/ 1422217 w 5832"/>
              <a:gd name="T93" fmla="*/ 1097666 h 4173"/>
              <a:gd name="T94" fmla="*/ 1576394 w 5832"/>
              <a:gd name="T95" fmla="*/ 976393 h 4173"/>
              <a:gd name="T96" fmla="*/ 1630291 w 5832"/>
              <a:gd name="T97" fmla="*/ 782226 h 4173"/>
              <a:gd name="T98" fmla="*/ 1548302 w 5832"/>
              <a:gd name="T99" fmla="*/ 584463 h 4173"/>
              <a:gd name="T100" fmla="*/ 1359828 w 5832"/>
              <a:gd name="T101" fmla="*/ 647224 h 4173"/>
              <a:gd name="T102" fmla="*/ 1258241 w 5832"/>
              <a:gd name="T103" fmla="*/ 649512 h 4173"/>
              <a:gd name="T104" fmla="*/ 1181479 w 5832"/>
              <a:gd name="T105" fmla="*/ 709985 h 4173"/>
              <a:gd name="T106" fmla="*/ 1154367 w 5832"/>
              <a:gd name="T107" fmla="*/ 806415 h 4173"/>
              <a:gd name="T108" fmla="*/ 1195525 w 5832"/>
              <a:gd name="T109" fmla="*/ 904806 h 4173"/>
              <a:gd name="T110" fmla="*/ 1280779 w 5832"/>
              <a:gd name="T111" fmla="*/ 953838 h 4173"/>
              <a:gd name="T112" fmla="*/ 1381386 w 5832"/>
              <a:gd name="T113" fmla="*/ 941417 h 4173"/>
              <a:gd name="T114" fmla="*/ 1451942 w 5832"/>
              <a:gd name="T115" fmla="*/ 874080 h 4173"/>
              <a:gd name="T116" fmla="*/ 1469581 w 5832"/>
              <a:gd name="T117" fmla="*/ 774381 h 4173"/>
              <a:gd name="T118" fmla="*/ 1424830 w 5832"/>
              <a:gd name="T119" fmla="*/ 686450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2" name="KSO_Shape"/>
          <p:cNvSpPr/>
          <p:nvPr/>
        </p:nvSpPr>
        <p:spPr bwMode="auto">
          <a:xfrm>
            <a:off x="6925532" y="2851277"/>
            <a:ext cx="1070374" cy="764566"/>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dirty="0">
              <a:solidFill>
                <a:srgbClr val="FFFFFF"/>
              </a:solidFill>
            </a:endParaRPr>
          </a:p>
        </p:txBody>
      </p:sp>
      <p:sp>
        <p:nvSpPr>
          <p:cNvPr id="1048714" name="矩形 20"/>
          <p:cNvSpPr/>
          <p:nvPr/>
        </p:nvSpPr>
        <p:spPr>
          <a:xfrm>
            <a:off x="3755477" y="3075315"/>
            <a:ext cx="1258572" cy="523220"/>
          </a:xfrm>
          <a:prstGeom prst="rect">
            <a:avLst/>
          </a:prstGeom>
          <a:noFill/>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数据项</a:t>
            </a:r>
            <a:endParaRPr lang="zh-CN" altLang="en-US" sz="2800" dirty="0">
              <a:solidFill>
                <a:schemeClr val="bg1"/>
              </a:solidFill>
            </a:endParaRPr>
          </a:p>
        </p:txBody>
      </p:sp>
      <p:sp>
        <p:nvSpPr>
          <p:cNvPr id="1048715" name="矩形 21"/>
          <p:cNvSpPr/>
          <p:nvPr/>
        </p:nvSpPr>
        <p:spPr>
          <a:xfrm>
            <a:off x="3779898" y="4588784"/>
            <a:ext cx="2177528" cy="523220"/>
          </a:xfrm>
          <a:prstGeom prst="rect">
            <a:avLst/>
          </a:prstGeom>
          <a:noFill/>
        </p:spPr>
        <p:txBody>
          <a:bodyPr wrap="square">
            <a:spAutoFit/>
          </a:bodyPr>
          <a:lstStyle/>
          <a:p>
            <a:r>
              <a:rPr lang="zh-CN" altLang="en-US" sz="2800" dirty="0">
                <a:solidFill>
                  <a:srgbClr val="E5B704"/>
                </a:solidFill>
              </a:rPr>
              <a:t>数据流</a:t>
            </a:r>
          </a:p>
        </p:txBody>
      </p:sp>
      <p:sp>
        <p:nvSpPr>
          <p:cNvPr id="1048716" name="矩形 22"/>
          <p:cNvSpPr/>
          <p:nvPr/>
        </p:nvSpPr>
        <p:spPr>
          <a:xfrm>
            <a:off x="8382475" y="4580392"/>
            <a:ext cx="2177528" cy="523220"/>
          </a:xfrm>
          <a:prstGeom prst="rect">
            <a:avLst/>
          </a:prstGeom>
          <a:noFill/>
        </p:spPr>
        <p:txBody>
          <a:bodyPr wrap="square">
            <a:spAutoFit/>
          </a:bodyPr>
          <a:lstStyle/>
          <a:p>
            <a:r>
              <a:rPr lang="zh-CN" altLang="en-US" sz="2800" dirty="0">
                <a:solidFill>
                  <a:schemeClr val="bg1"/>
                </a:solidFill>
              </a:rPr>
              <a:t>数据存储</a:t>
            </a:r>
          </a:p>
        </p:txBody>
      </p:sp>
      <p:sp>
        <p:nvSpPr>
          <p:cNvPr id="1048717" name="矩形 23"/>
          <p:cNvSpPr/>
          <p:nvPr/>
        </p:nvSpPr>
        <p:spPr>
          <a:xfrm>
            <a:off x="8382475" y="3075315"/>
            <a:ext cx="2177528" cy="523220"/>
          </a:xfrm>
          <a:prstGeom prst="rect">
            <a:avLst/>
          </a:prstGeom>
          <a:noFill/>
        </p:spPr>
        <p:txBody>
          <a:bodyPr wrap="square">
            <a:spAutoFit/>
          </a:bodyPr>
          <a:lstStyle/>
          <a:p>
            <a:r>
              <a:rPr lang="zh-CN" altLang="en-US" sz="2800" dirty="0">
                <a:solidFill>
                  <a:srgbClr val="E5B704"/>
                </a:solidFill>
              </a:rPr>
              <a:t>数据结构</a:t>
            </a:r>
          </a:p>
        </p:txBody>
      </p:sp>
      <p:sp>
        <p:nvSpPr>
          <p:cNvPr id="1048720" name="矩形 27"/>
          <p:cNvSpPr/>
          <p:nvPr/>
        </p:nvSpPr>
        <p:spPr>
          <a:xfrm>
            <a:off x="5047460" y="931902"/>
            <a:ext cx="1826141"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数据字典</a:t>
            </a:r>
            <a:endParaRPr lang="zh-CN" altLang="en-US" sz="3200" b="1" dirty="0">
              <a:solidFill>
                <a:srgbClr val="E5B704"/>
              </a:solidFill>
            </a:endParaRPr>
          </a:p>
        </p:txBody>
      </p:sp>
    </p:spTree>
    <p:extLst>
      <p:ext uri="{BB962C8B-B14F-4D97-AF65-F5344CB8AC3E}">
        <p14:creationId xmlns:p14="http://schemas.microsoft.com/office/powerpoint/2010/main" val="69916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MH_Others_1"/>
          <p:cNvGrpSpPr/>
          <p:nvPr>
            <p:custDataLst>
              <p:tags r:id="rId1"/>
            </p:custDataLst>
          </p:nvPr>
        </p:nvGrpSpPr>
        <p:grpSpPr>
          <a:xfrm>
            <a:off x="1205023" y="444895"/>
            <a:ext cx="3516086" cy="1492250"/>
            <a:chOff x="918708" y="507434"/>
            <a:chExt cx="3516086" cy="1492250"/>
          </a:xfrm>
        </p:grpSpPr>
        <p:sp>
          <p:nvSpPr>
            <p:cNvPr id="1048577" name="MH_Others_10"/>
            <p:cNvSpPr txBox="1"/>
            <p:nvPr/>
          </p:nvSpPr>
          <p:spPr>
            <a:xfrm>
              <a:off x="918708" y="507434"/>
              <a:ext cx="3516086" cy="1492250"/>
            </a:xfrm>
            <a:prstGeom prst="rect">
              <a:avLst/>
            </a:prstGeom>
            <a:noFill/>
          </p:spPr>
          <p:txBody>
            <a:bodyPr anchor="ctr"/>
            <a:lstStyle/>
            <a:p>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048578" name="MH_Others_11"/>
            <p:cNvSpPr txBox="1">
              <a:spLocks noChangeArrowheads="1"/>
            </p:cNvSpPr>
            <p:nvPr/>
          </p:nvSpPr>
          <p:spPr bwMode="auto">
            <a:xfrm>
              <a:off x="1324179" y="666184"/>
              <a:ext cx="673131" cy="1227767"/>
            </a:xfrm>
            <a:prstGeom prst="rect">
              <a:avLst/>
            </a:prstGeom>
            <a:no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spc="-300" dirty="0">
                  <a:solidFill>
                    <a:schemeClr val="bg1"/>
                  </a:solidFill>
                  <a:latin typeface="华文细黑" panose="02010600040101010101" pitchFamily="2" charset="-122"/>
                  <a:ea typeface="华文细黑" panose="02010600040101010101" pitchFamily="2" charset="-122"/>
                </a:rPr>
                <a:t>目</a:t>
              </a:r>
              <a:endParaRPr lang="en-US" altLang="zh-CN" sz="2800" b="1" spc="-300" dirty="0">
                <a:solidFill>
                  <a:schemeClr val="bg1"/>
                </a:solidFill>
                <a:latin typeface="华文细黑" panose="02010600040101010101" pitchFamily="2" charset="-122"/>
                <a:ea typeface="华文细黑" panose="02010600040101010101" pitchFamily="2" charset="-122"/>
              </a:endParaRPr>
            </a:p>
            <a:p>
              <a:pPr algn="ctr" eaLnBrk="1" hangingPunct="1"/>
              <a:r>
                <a:rPr lang="zh-CN" altLang="en-US" sz="2800" b="1" spc="-300" dirty="0">
                  <a:solidFill>
                    <a:schemeClr val="bg1"/>
                  </a:solidFill>
                  <a:latin typeface="华文细黑" panose="02010600040101010101" pitchFamily="2" charset="-122"/>
                  <a:ea typeface="华文细黑" panose="02010600040101010101" pitchFamily="2" charset="-122"/>
                </a:rPr>
                <a:t>录</a:t>
              </a:r>
            </a:p>
          </p:txBody>
        </p:sp>
        <p:sp>
          <p:nvSpPr>
            <p:cNvPr id="1048579"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1048580" name="MH_Others_2"/>
          <p:cNvSpPr/>
          <p:nvPr>
            <p:custDataLst>
              <p:tags r:id="rId2"/>
            </p:custDataLst>
          </p:nvPr>
        </p:nvSpPr>
        <p:spPr>
          <a:xfrm>
            <a:off x="3376766" y="2245235"/>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8581" name="MH_Number_1">
            <a:hlinkClick r:id="" action="ppaction://noaction"/>
          </p:cNvPr>
          <p:cNvSpPr/>
          <p:nvPr>
            <p:custDataLst>
              <p:tags r:id="rId3"/>
            </p:custDataLst>
          </p:nvPr>
        </p:nvSpPr>
        <p:spPr>
          <a:xfrm>
            <a:off x="3804228" y="2245235"/>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8582" name="MH_Entry_1">
            <a:hlinkClick r:id="" action="ppaction://noaction"/>
          </p:cNvPr>
          <p:cNvSpPr txBox="1">
            <a:spLocks noChangeArrowheads="1"/>
          </p:cNvSpPr>
          <p:nvPr>
            <p:custDataLst>
              <p:tags r:id="rId4"/>
            </p:custDataLst>
          </p:nvPr>
        </p:nvSpPr>
        <p:spPr bwMode="auto">
          <a:xfrm>
            <a:off x="4514280" y="2056210"/>
            <a:ext cx="2872191" cy="869189"/>
          </a:xfrm>
          <a:prstGeom prst="rect">
            <a:avLst/>
          </a:prstGeom>
          <a:noFill/>
          <a:ln>
            <a:noFill/>
          </a:ln>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dirty="0">
                <a:solidFill>
                  <a:schemeClr val="bg1"/>
                </a:solidFill>
                <a:latin typeface="微软雅黑" panose="020B0503020204020204" pitchFamily="34" charset="-122"/>
              </a:rPr>
              <a:t>需求分析</a:t>
            </a:r>
          </a:p>
        </p:txBody>
      </p:sp>
      <p:sp>
        <p:nvSpPr>
          <p:cNvPr id="1048583" name="MH_Others_3"/>
          <p:cNvSpPr/>
          <p:nvPr>
            <p:custDataLst>
              <p:tags r:id="rId5"/>
            </p:custDataLst>
          </p:nvPr>
        </p:nvSpPr>
        <p:spPr>
          <a:xfrm>
            <a:off x="6447465" y="3429000"/>
            <a:ext cx="511544" cy="5415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8584" name="MH_Number_2">
            <a:hlinkClick r:id="" action="ppaction://noaction"/>
          </p:cNvPr>
          <p:cNvSpPr/>
          <p:nvPr>
            <p:custDataLst>
              <p:tags r:id="rId6"/>
            </p:custDataLst>
          </p:nvPr>
        </p:nvSpPr>
        <p:spPr>
          <a:xfrm>
            <a:off x="6874927" y="3429000"/>
            <a:ext cx="511544" cy="541556"/>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8585" name="MH_Entry_2">
            <a:hlinkClick r:id="" action="ppaction://noaction"/>
          </p:cNvPr>
          <p:cNvSpPr txBox="1">
            <a:spLocks noChangeArrowheads="1"/>
          </p:cNvSpPr>
          <p:nvPr>
            <p:custDataLst>
              <p:tags r:id="rId7"/>
            </p:custDataLst>
          </p:nvPr>
        </p:nvSpPr>
        <p:spPr bwMode="auto">
          <a:xfrm>
            <a:off x="7633064" y="3243547"/>
            <a:ext cx="2872191" cy="869189"/>
          </a:xfrm>
          <a:prstGeom prst="rect">
            <a:avLst/>
          </a:prstGeom>
          <a:noFill/>
          <a:ln>
            <a:noFill/>
          </a:ln>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dirty="0">
                <a:solidFill>
                  <a:schemeClr val="bg1"/>
                </a:solidFill>
                <a:latin typeface="微软雅黑" panose="020B0503020204020204" pitchFamily="34" charset="-122"/>
              </a:rPr>
              <a:t>系统功能</a:t>
            </a:r>
          </a:p>
        </p:txBody>
      </p:sp>
      <p:sp>
        <p:nvSpPr>
          <p:cNvPr id="1048589" name="MH_Others_3"/>
          <p:cNvSpPr/>
          <p:nvPr>
            <p:custDataLst>
              <p:tags r:id="rId8"/>
            </p:custDataLst>
          </p:nvPr>
        </p:nvSpPr>
        <p:spPr>
          <a:xfrm>
            <a:off x="4503253" y="487048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8590" name="MH_Number_2">
            <a:hlinkClick r:id="" action="ppaction://noaction"/>
          </p:cNvPr>
          <p:cNvSpPr/>
          <p:nvPr>
            <p:custDataLst>
              <p:tags r:id="rId9"/>
            </p:custDataLst>
          </p:nvPr>
        </p:nvSpPr>
        <p:spPr>
          <a:xfrm>
            <a:off x="4951735" y="4870482"/>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8591" name="MH_Entry_2">
            <a:hlinkClick r:id="" action="ppaction://noaction"/>
          </p:cNvPr>
          <p:cNvSpPr txBox="1">
            <a:spLocks noChangeArrowheads="1"/>
          </p:cNvSpPr>
          <p:nvPr>
            <p:custDataLst>
              <p:tags r:id="rId10"/>
            </p:custDataLst>
          </p:nvPr>
        </p:nvSpPr>
        <p:spPr bwMode="auto">
          <a:xfrm>
            <a:off x="5522913" y="4717413"/>
            <a:ext cx="2872191" cy="869189"/>
          </a:xfrm>
          <a:prstGeom prst="rect">
            <a:avLst/>
          </a:prstGeom>
          <a:noFill/>
          <a:ln>
            <a:noFill/>
          </a:ln>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dirty="0">
                <a:solidFill>
                  <a:schemeClr val="bg1"/>
                </a:solidFill>
                <a:latin typeface="微软雅黑" panose="020B0503020204020204" pitchFamily="34" charset="-122"/>
              </a:rPr>
              <a:t>内容总结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数据字典</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数据项</a:t>
            </a:r>
            <a:endParaRPr lang="zh-CN" altLang="en-US" sz="2000" dirty="0">
              <a:solidFill>
                <a:schemeClr val="bg1"/>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944266" y="1646760"/>
            <a:ext cx="4003948" cy="3831818"/>
          </a:xfrm>
          <a:prstGeom prst="rect">
            <a:avLst/>
          </a:prstGeom>
          <a:noFill/>
        </p:spPr>
        <p:txBody>
          <a:bodyPr wrap="square" rtlCol="0">
            <a:spAutoFit/>
          </a:bodyPr>
          <a:lstStyle/>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1.</a:t>
            </a:r>
            <a:r>
              <a:rPr lang="zh-CN" altLang="en-US" dirty="0">
                <a:solidFill>
                  <a:schemeClr val="accent4"/>
                </a:solidFill>
                <a:latin typeface="微软雅黑" panose="020B0503020204020204" pitchFamily="34" charset="-122"/>
                <a:ea typeface="微软雅黑" panose="020B0503020204020204" pitchFamily="34" charset="-122"/>
              </a:rPr>
              <a:t>数据名称：</a:t>
            </a:r>
            <a:r>
              <a:rPr lang="en-US" altLang="zh-CN" dirty="0">
                <a:solidFill>
                  <a:schemeClr val="accent4"/>
                </a:solidFill>
                <a:latin typeface="微软雅黑" panose="020B0503020204020204" pitchFamily="34" charset="-122"/>
                <a:ea typeface="微软雅黑" panose="020B0503020204020204" pitchFamily="34" charset="-122"/>
              </a:rPr>
              <a:t>ID</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含义说明：唯一识别一个订单用户</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别名：账号</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数据类型：整型</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长度：</a:t>
            </a:r>
            <a:r>
              <a:rPr lang="en-US" altLang="zh-CN" dirty="0">
                <a:solidFill>
                  <a:schemeClr val="accent4"/>
                </a:solidFill>
                <a:latin typeface="微软雅黑" panose="020B0503020204020204" pitchFamily="34" charset="-122"/>
                <a:ea typeface="微软雅黑" panose="020B0503020204020204" pitchFamily="34" charset="-122"/>
              </a:rPr>
              <a:t>3-12</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取值范围：</a:t>
            </a:r>
            <a:r>
              <a:rPr lang="en-US" altLang="zh-CN" dirty="0">
                <a:solidFill>
                  <a:schemeClr val="accent4"/>
                </a:solidFill>
                <a:latin typeface="微软雅黑" panose="020B0503020204020204" pitchFamily="34" charset="-122"/>
                <a:ea typeface="微软雅黑" panose="020B0503020204020204" pitchFamily="34" charset="-122"/>
              </a:rPr>
              <a:t>000-99999999</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取值含义：无，由用户自定义选取</a:t>
            </a: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5" name="TextBox 15">
            <a:extLst>
              <a:ext uri="{FF2B5EF4-FFF2-40B4-BE49-F238E27FC236}">
                <a16:creationId xmlns:a16="http://schemas.microsoft.com/office/drawing/2014/main" id="{955C1431-B291-41BC-9B26-90A1CE23376F}"/>
              </a:ext>
            </a:extLst>
          </p:cNvPr>
          <p:cNvSpPr txBox="1"/>
          <p:nvPr/>
        </p:nvSpPr>
        <p:spPr>
          <a:xfrm>
            <a:off x="1161153" y="5059506"/>
            <a:ext cx="7574122" cy="2169825"/>
          </a:xfrm>
          <a:prstGeom prst="rect">
            <a:avLst/>
          </a:prstGeom>
          <a:noFill/>
        </p:spPr>
        <p:txBody>
          <a:bodyPr wrap="square" rtlCol="0">
            <a:spAutoFit/>
          </a:bodyPr>
          <a:lstStyle/>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3. </a:t>
            </a:r>
            <a:r>
              <a:rPr lang="zh-CN" altLang="en-US" dirty="0">
                <a:solidFill>
                  <a:schemeClr val="accent4"/>
                </a:solidFill>
                <a:latin typeface="微软雅黑" panose="020B0503020204020204" pitchFamily="34" charset="-122"/>
                <a:ea typeface="微软雅黑" panose="020B0503020204020204" pitchFamily="34" charset="-122"/>
              </a:rPr>
              <a:t>数据名称：地址</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含义说明：可寻找到用户目的地的唯一位置信息</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数据类型：字符型</a:t>
            </a:r>
          </a:p>
          <a:p>
            <a:pPr>
              <a:lnSpc>
                <a:spcPct val="150000"/>
              </a:lnSpc>
            </a:pP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5759915" y="1643187"/>
            <a:ext cx="6206111" cy="3000821"/>
          </a:xfrm>
          <a:prstGeom prst="rect">
            <a:avLst/>
          </a:prstGeom>
          <a:noFill/>
        </p:spPr>
        <p:txBody>
          <a:bodyPr wrap="square" rtlCol="0">
            <a:spAutoFit/>
          </a:bodyPr>
          <a:lstStyle/>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2.</a:t>
            </a:r>
            <a:r>
              <a:rPr lang="zh-CN" altLang="en-US" dirty="0">
                <a:solidFill>
                  <a:schemeClr val="accent4"/>
                </a:solidFill>
                <a:latin typeface="微软雅黑" panose="020B0503020204020204" pitchFamily="34" charset="-122"/>
                <a:ea typeface="微软雅黑" panose="020B0503020204020204" pitchFamily="34" charset="-122"/>
              </a:rPr>
              <a:t>数据名称：电话</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含义说明：可联系到订单用户的方式</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别名：联系方式</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数据类型：整型</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  </a:t>
            </a:r>
            <a:r>
              <a:rPr lang="zh-CN" altLang="en-US" dirty="0">
                <a:solidFill>
                  <a:schemeClr val="accent4"/>
                </a:solidFill>
                <a:latin typeface="微软雅黑" panose="020B0503020204020204" pitchFamily="34" charset="-122"/>
                <a:ea typeface="微软雅黑" panose="020B0503020204020204" pitchFamily="34" charset="-122"/>
              </a:rPr>
              <a:t>长度：</a:t>
            </a:r>
            <a:r>
              <a:rPr lang="en-US" altLang="zh-CN" dirty="0">
                <a:solidFill>
                  <a:schemeClr val="accent4"/>
                </a:solidFill>
                <a:latin typeface="微软雅黑" panose="020B0503020204020204" pitchFamily="34" charset="-122"/>
                <a:ea typeface="微软雅黑" panose="020B0503020204020204" pitchFamily="34" charset="-122"/>
              </a:rPr>
              <a:t>11</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取值范围：</a:t>
            </a:r>
            <a:r>
              <a:rPr lang="en-US" altLang="zh-CN" dirty="0">
                <a:solidFill>
                  <a:schemeClr val="accent4"/>
                </a:solidFill>
                <a:latin typeface="微软雅黑" panose="020B0503020204020204" pitchFamily="34" charset="-122"/>
                <a:ea typeface="微软雅黑" panose="020B0503020204020204" pitchFamily="34" charset="-122"/>
              </a:rPr>
              <a:t>00000000000-99999999999</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取值含义：无，由用户联系方式，取自于用户自身电话号码</a:t>
            </a:r>
          </a:p>
        </p:txBody>
      </p:sp>
      <p:sp>
        <p:nvSpPr>
          <p:cNvPr id="17" name="TextBox 15">
            <a:extLst>
              <a:ext uri="{FF2B5EF4-FFF2-40B4-BE49-F238E27FC236}">
                <a16:creationId xmlns:a16="http://schemas.microsoft.com/office/drawing/2014/main" id="{D398485C-3B4E-4DA3-AB88-7BC8319F2B1E}"/>
              </a:ext>
            </a:extLst>
          </p:cNvPr>
          <p:cNvSpPr txBox="1"/>
          <p:nvPr/>
        </p:nvSpPr>
        <p:spPr>
          <a:xfrm>
            <a:off x="6200264" y="5138794"/>
            <a:ext cx="6206111" cy="1289905"/>
          </a:xfrm>
          <a:prstGeom prst="rect">
            <a:avLst/>
          </a:prstGeom>
          <a:noFill/>
        </p:spPr>
        <p:txBody>
          <a:bodyPr wrap="square" rtlCol="0">
            <a:spAutoFit/>
          </a:bodyPr>
          <a:lstStyle/>
          <a:p>
            <a:pPr>
              <a:lnSpc>
                <a:spcPct val="150000"/>
              </a:lnSpc>
            </a:pPr>
            <a:r>
              <a:rPr lang="zh-CN" altLang="en-US">
                <a:solidFill>
                  <a:schemeClr val="accent4"/>
                </a:solidFill>
                <a:latin typeface="微软雅黑" panose="020B0503020204020204" pitchFamily="34" charset="-122"/>
                <a:ea typeface="微软雅黑" panose="020B0503020204020204" pitchFamily="34" charset="-122"/>
              </a:rPr>
              <a:t>长度：</a:t>
            </a:r>
            <a:r>
              <a:rPr lang="en-US" altLang="zh-CN">
                <a:solidFill>
                  <a:schemeClr val="accent4"/>
                </a:solidFill>
                <a:latin typeface="微软雅黑" panose="020B0503020204020204" pitchFamily="34" charset="-122"/>
                <a:ea typeface="微软雅黑" panose="020B0503020204020204" pitchFamily="34" charset="-122"/>
              </a:rPr>
              <a:t>30</a:t>
            </a:r>
            <a:r>
              <a:rPr lang="zh-CN" altLang="en-US">
                <a:solidFill>
                  <a:schemeClr val="accent4"/>
                </a:solidFill>
                <a:latin typeface="微软雅黑" panose="020B0503020204020204" pitchFamily="34" charset="-122"/>
                <a:ea typeface="微软雅黑" panose="020B0503020204020204" pitchFamily="34" charset="-122"/>
              </a:rPr>
              <a:t>取值范围及含义： </a:t>
            </a:r>
            <a:r>
              <a:rPr lang="en-US" altLang="zh-CN">
                <a:solidFill>
                  <a:schemeClr val="accent4"/>
                </a:solidFill>
                <a:latin typeface="微软雅黑" panose="020B0503020204020204" pitchFamily="34" charset="-122"/>
                <a:ea typeface="微软雅黑" panose="020B0503020204020204" pitchFamily="34" charset="-122"/>
              </a:rPr>
              <a:t>XXXXXXXXX:</a:t>
            </a:r>
            <a:r>
              <a:rPr lang="zh-CN" altLang="en-US">
                <a:solidFill>
                  <a:schemeClr val="accent4"/>
                </a:solidFill>
                <a:latin typeface="微软雅黑" panose="020B0503020204020204" pitchFamily="34" charset="-122"/>
                <a:ea typeface="微软雅黑" panose="020B0503020204020204" pitchFamily="34" charset="-122"/>
              </a:rPr>
              <a:t>区域</a:t>
            </a:r>
          </a:p>
          <a:p>
            <a:pPr>
              <a:lnSpc>
                <a:spcPct val="150000"/>
              </a:lnSpc>
            </a:pPr>
            <a:r>
              <a:rPr lang="en-US" altLang="zh-CN">
                <a:solidFill>
                  <a:schemeClr val="accent4"/>
                </a:solidFill>
                <a:latin typeface="微软雅黑" panose="020B0503020204020204" pitchFamily="34" charset="-122"/>
                <a:ea typeface="微软雅黑" panose="020B0503020204020204" pitchFamily="34" charset="-122"/>
              </a:rPr>
              <a:t>XXXXXXXXX</a:t>
            </a:r>
            <a:r>
              <a:rPr lang="zh-CN" altLang="en-US">
                <a:solidFill>
                  <a:schemeClr val="accent4"/>
                </a:solidFill>
                <a:latin typeface="微软雅黑" panose="020B0503020204020204" pitchFamily="34" charset="-122"/>
                <a:ea typeface="微软雅黑" panose="020B0503020204020204" pitchFamily="34" charset="-122"/>
              </a:rPr>
              <a:t>街道</a:t>
            </a:r>
          </a:p>
          <a:p>
            <a:pPr>
              <a:lnSpc>
                <a:spcPct val="150000"/>
              </a:lnSpc>
            </a:pPr>
            <a:r>
              <a:rPr lang="en-US" altLang="zh-CN">
                <a:solidFill>
                  <a:schemeClr val="accent4"/>
                </a:solidFill>
                <a:latin typeface="微软雅黑" panose="020B0503020204020204" pitchFamily="34" charset="-122"/>
                <a:ea typeface="微软雅黑" panose="020B0503020204020204" pitchFamily="34" charset="-122"/>
              </a:rPr>
              <a:t>XXXXXXXXX</a:t>
            </a:r>
            <a:r>
              <a:rPr lang="zh-CN" altLang="en-US">
                <a:solidFill>
                  <a:schemeClr val="accent4"/>
                </a:solidFill>
                <a:latin typeface="微软雅黑" panose="020B0503020204020204" pitchFamily="34" charset="-122"/>
                <a:ea typeface="微软雅黑" panose="020B0503020204020204" pitchFamily="34" charset="-122"/>
              </a:rPr>
              <a:t>门牌号信息</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18" name="直接连接符 4">
            <a:extLst>
              <a:ext uri="{FF2B5EF4-FFF2-40B4-BE49-F238E27FC236}">
                <a16:creationId xmlns:a16="http://schemas.microsoft.com/office/drawing/2014/main" id="{DF081A90-F267-4DFC-BE0F-F5F6E29147D8}"/>
              </a:ext>
            </a:extLst>
          </p:cNvPr>
          <p:cNvCxnSpPr>
            <a:cxnSpLocks/>
          </p:cNvCxnSpPr>
          <p:nvPr/>
        </p:nvCxnSpPr>
        <p:spPr>
          <a:xfrm>
            <a:off x="887939" y="4984604"/>
            <a:ext cx="10957220" cy="74902"/>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21" name="直接连接符 46">
            <a:extLst>
              <a:ext uri="{FF2B5EF4-FFF2-40B4-BE49-F238E27FC236}">
                <a16:creationId xmlns:a16="http://schemas.microsoft.com/office/drawing/2014/main" id="{2E9C3C4B-77A8-4498-882F-E26ABACD8033}"/>
              </a:ext>
            </a:extLst>
          </p:cNvPr>
          <p:cNvCxnSpPr/>
          <p:nvPr/>
        </p:nvCxnSpPr>
        <p:spPr>
          <a:xfrm rot="5400000">
            <a:off x="3845504" y="3251054"/>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26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数据字典</a:t>
            </a:r>
            <a:r>
              <a:rPr lang="en-US" altLang="zh-CN" sz="2000" dirty="0">
                <a:solidFill>
                  <a:schemeClr val="accent4"/>
                </a:solidFill>
                <a:latin typeface="微软雅黑" panose="020B0503020204020204" pitchFamily="34" charset="-122"/>
                <a:ea typeface="微软雅黑" panose="020B0503020204020204" pitchFamily="34" charset="-122"/>
              </a:rPr>
              <a:t>-</a:t>
            </a:r>
            <a:r>
              <a:rPr lang="zh-CN" altLang="en-US" sz="2000" dirty="0">
                <a:solidFill>
                  <a:schemeClr val="accent4"/>
                </a:solidFill>
                <a:latin typeface="微软雅黑" panose="020B0503020204020204" pitchFamily="34" charset="-122"/>
                <a:ea typeface="微软雅黑" panose="020B0503020204020204" pitchFamily="34" charset="-122"/>
              </a:rPr>
              <a:t>数据项</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250735" y="1568284"/>
            <a:ext cx="4601369" cy="3416320"/>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四．备注</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1. </a:t>
            </a:r>
            <a:r>
              <a:rPr lang="zh-CN" altLang="en-US" dirty="0">
                <a:solidFill>
                  <a:schemeClr val="bg1"/>
                </a:solidFill>
                <a:latin typeface="微软雅黑" panose="020B0503020204020204" pitchFamily="34" charset="-122"/>
                <a:ea typeface="微软雅黑" panose="020B0503020204020204" pitchFamily="34" charset="-122"/>
              </a:rPr>
              <a:t>数据名称：备注 </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a:t>
            </a:r>
            <a:r>
              <a:rPr lang="zh-CN" altLang="en-US" dirty="0">
                <a:solidFill>
                  <a:schemeClr val="bg1"/>
                </a:solidFill>
                <a:latin typeface="微软雅黑" panose="020B0503020204020204" pitchFamily="34" charset="-122"/>
                <a:ea typeface="微软雅黑" panose="020B0503020204020204" pitchFamily="34" charset="-122"/>
              </a:rPr>
              <a:t>．含义说明：用户的额外需求 </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3. </a:t>
            </a:r>
            <a:r>
              <a:rPr lang="zh-CN" altLang="en-US" dirty="0">
                <a:solidFill>
                  <a:schemeClr val="bg1"/>
                </a:solidFill>
                <a:latin typeface="微软雅黑" panose="020B0503020204020204" pitchFamily="34" charset="-122"/>
                <a:ea typeface="微软雅黑" panose="020B0503020204020204" pitchFamily="34" charset="-122"/>
              </a:rPr>
              <a:t>别名：无</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数据类型：字符型</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长度：</a:t>
            </a:r>
            <a:r>
              <a:rPr lang="en-US" altLang="zh-CN" dirty="0">
                <a:solidFill>
                  <a:schemeClr val="bg1"/>
                </a:solidFill>
                <a:latin typeface="微软雅黑" panose="020B0503020204020204" pitchFamily="34" charset="-122"/>
                <a:ea typeface="微软雅黑" panose="020B0503020204020204" pitchFamily="34" charset="-122"/>
              </a:rPr>
              <a:t>50</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6. </a:t>
            </a:r>
            <a:r>
              <a:rPr lang="zh-CN" altLang="en-US" dirty="0">
                <a:solidFill>
                  <a:schemeClr val="bg1"/>
                </a:solidFill>
                <a:latin typeface="微软雅黑" panose="020B0503020204020204" pitchFamily="34" charset="-122"/>
                <a:ea typeface="微软雅黑" panose="020B0503020204020204" pitchFamily="34" charset="-122"/>
              </a:rPr>
              <a:t>取值范围及含义：无，由用户自定义输入 </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5" name="TextBox 15">
            <a:extLst>
              <a:ext uri="{FF2B5EF4-FFF2-40B4-BE49-F238E27FC236}">
                <a16:creationId xmlns:a16="http://schemas.microsoft.com/office/drawing/2014/main" id="{955C1431-B291-41BC-9B26-90A1CE23376F}"/>
              </a:ext>
            </a:extLst>
          </p:cNvPr>
          <p:cNvSpPr txBox="1"/>
          <p:nvPr/>
        </p:nvSpPr>
        <p:spPr>
          <a:xfrm>
            <a:off x="4459074" y="5313577"/>
            <a:ext cx="4934846" cy="1338828"/>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六</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商品名（缺货、进货）</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与五相同，在下一页展示</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6366549" y="1112981"/>
            <a:ext cx="5635259" cy="4247317"/>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五．商品名（订单）</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1. </a:t>
            </a:r>
            <a:r>
              <a:rPr lang="zh-CN" altLang="en-US" dirty="0">
                <a:solidFill>
                  <a:schemeClr val="bg1"/>
                </a:solidFill>
                <a:latin typeface="微软雅黑" panose="020B0503020204020204" pitchFamily="34" charset="-122"/>
                <a:ea typeface="微软雅黑" panose="020B0503020204020204" pitchFamily="34" charset="-122"/>
              </a:rPr>
              <a:t>数据名称：订单商品名</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2. </a:t>
            </a:r>
            <a:r>
              <a:rPr lang="zh-CN" altLang="en-US" dirty="0">
                <a:solidFill>
                  <a:schemeClr val="bg1"/>
                </a:solidFill>
                <a:latin typeface="微软雅黑" panose="020B0503020204020204" pitchFamily="34" charset="-122"/>
                <a:ea typeface="微软雅黑" panose="020B0503020204020204" pitchFamily="34" charset="-122"/>
              </a:rPr>
              <a:t>含义说明：用于核对用户所需商品的商品名称 </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3. </a:t>
            </a:r>
            <a:r>
              <a:rPr lang="zh-CN" altLang="en-US" dirty="0">
                <a:solidFill>
                  <a:schemeClr val="bg1"/>
                </a:solidFill>
                <a:latin typeface="微软雅黑" panose="020B0503020204020204" pitchFamily="34" charset="-122"/>
                <a:ea typeface="微软雅黑" panose="020B0503020204020204" pitchFamily="34" charset="-122"/>
              </a:rPr>
              <a:t>别名：无</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数据类型：字符型</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4. </a:t>
            </a:r>
            <a:r>
              <a:rPr lang="zh-CN" altLang="en-US" dirty="0">
                <a:solidFill>
                  <a:schemeClr val="bg1"/>
                </a:solidFill>
                <a:latin typeface="微软雅黑" panose="020B0503020204020204" pitchFamily="34" charset="-122"/>
                <a:ea typeface="微软雅黑" panose="020B0503020204020204" pitchFamily="34" charset="-122"/>
              </a:rPr>
              <a:t>长度：</a:t>
            </a:r>
            <a:r>
              <a:rPr lang="en-US" altLang="zh-CN" dirty="0">
                <a:solidFill>
                  <a:schemeClr val="bg1"/>
                </a:solidFill>
                <a:latin typeface="微软雅黑" panose="020B0503020204020204" pitchFamily="34" charset="-122"/>
                <a:ea typeface="微软雅黑" panose="020B0503020204020204" pitchFamily="34" charset="-122"/>
              </a:rPr>
              <a:t>15</a:t>
            </a: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6. </a:t>
            </a:r>
            <a:r>
              <a:rPr lang="zh-CN" altLang="en-US" dirty="0">
                <a:solidFill>
                  <a:schemeClr val="bg1"/>
                </a:solidFill>
                <a:latin typeface="微软雅黑" panose="020B0503020204020204" pitchFamily="34" charset="-122"/>
                <a:ea typeface="微软雅黑" panose="020B0503020204020204" pitchFamily="34" charset="-122"/>
              </a:rPr>
              <a:t>取值范围及含义：</a:t>
            </a:r>
            <a:r>
              <a:rPr lang="en-US" altLang="zh-CN" dirty="0">
                <a:solidFill>
                  <a:schemeClr val="bg1"/>
                </a:solidFill>
                <a:latin typeface="微软雅黑" panose="020B0503020204020204" pitchFamily="34" charset="-122"/>
                <a:ea typeface="微软雅黑" panose="020B0503020204020204" pitchFamily="34" charset="-122"/>
              </a:rPr>
              <a:t>XXXXX</a:t>
            </a:r>
            <a:r>
              <a:rPr lang="zh-CN" altLang="en-US" dirty="0">
                <a:solidFill>
                  <a:schemeClr val="bg1"/>
                </a:solidFill>
                <a:latin typeface="微软雅黑" panose="020B0503020204020204" pitchFamily="34" charset="-122"/>
                <a:ea typeface="微软雅黑" panose="020B0503020204020204" pitchFamily="34" charset="-122"/>
              </a:rPr>
              <a:t>：商品名称</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bg1"/>
                </a:solidFill>
                <a:latin typeface="微软雅黑" panose="020B0503020204020204" pitchFamily="34" charset="-122"/>
                <a:ea typeface="微软雅黑" panose="020B0503020204020204" pitchFamily="34" charset="-122"/>
              </a:rPr>
              <a:t>                               XXXXX</a:t>
            </a:r>
            <a:r>
              <a:rPr lang="zh-CN" altLang="en-US" dirty="0">
                <a:solidFill>
                  <a:schemeClr val="bg1"/>
                </a:solidFill>
                <a:latin typeface="微软雅黑" panose="020B0503020204020204" pitchFamily="34" charset="-122"/>
                <a:ea typeface="微软雅黑" panose="020B0503020204020204" pitchFamily="34" charset="-122"/>
              </a:rPr>
              <a:t>：商品属性</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XXXXX</a:t>
            </a:r>
            <a:r>
              <a:rPr lang="zh-CN" altLang="en-US" dirty="0">
                <a:solidFill>
                  <a:schemeClr val="bg1"/>
                </a:solidFill>
                <a:latin typeface="微软雅黑" panose="020B0503020204020204" pitchFamily="34" charset="-122"/>
                <a:ea typeface="微软雅黑" panose="020B0503020204020204" pitchFamily="34" charset="-122"/>
              </a:rPr>
              <a:t>：商品类别 </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18" name="直接连接符 4">
            <a:extLst>
              <a:ext uri="{FF2B5EF4-FFF2-40B4-BE49-F238E27FC236}">
                <a16:creationId xmlns:a16="http://schemas.microsoft.com/office/drawing/2014/main" id="{DF081A90-F267-4DFC-BE0F-F5F6E29147D8}"/>
              </a:ext>
            </a:extLst>
          </p:cNvPr>
          <p:cNvCxnSpPr>
            <a:cxnSpLocks/>
          </p:cNvCxnSpPr>
          <p:nvPr/>
        </p:nvCxnSpPr>
        <p:spPr>
          <a:xfrm>
            <a:off x="961512" y="4993225"/>
            <a:ext cx="10957220" cy="74902"/>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cxnSp>
        <p:nvCxnSpPr>
          <p:cNvPr id="21" name="直接连接符 46">
            <a:extLst>
              <a:ext uri="{FF2B5EF4-FFF2-40B4-BE49-F238E27FC236}">
                <a16:creationId xmlns:a16="http://schemas.microsoft.com/office/drawing/2014/main" id="{2E9C3C4B-77A8-4498-882F-E26ABACD8033}"/>
              </a:ext>
            </a:extLst>
          </p:cNvPr>
          <p:cNvCxnSpPr/>
          <p:nvPr/>
        </p:nvCxnSpPr>
        <p:spPr>
          <a:xfrm rot="5400000">
            <a:off x="4255408" y="3288505"/>
            <a:ext cx="3467100" cy="0"/>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53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数据字典</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数据项</a:t>
            </a:r>
            <a:endParaRPr lang="zh-CN" altLang="en-US" sz="2000" dirty="0">
              <a:solidFill>
                <a:schemeClr val="bg1"/>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118282" y="1793990"/>
            <a:ext cx="5668681" cy="5078313"/>
          </a:xfrm>
          <a:prstGeom prst="rect">
            <a:avLst/>
          </a:prstGeom>
          <a:noFill/>
        </p:spPr>
        <p:txBody>
          <a:bodyPr wrap="square" rtlCol="0">
            <a:spAutoFit/>
          </a:bodyPr>
          <a:lstStyle/>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六．商品名（缺、进货）</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1. </a:t>
            </a:r>
            <a:r>
              <a:rPr lang="zh-CN" altLang="en-US" dirty="0">
                <a:solidFill>
                  <a:schemeClr val="accent4"/>
                </a:solidFill>
                <a:latin typeface="微软雅黑" panose="020B0503020204020204" pitchFamily="34" charset="-122"/>
                <a:ea typeface="微软雅黑" panose="020B0503020204020204" pitchFamily="34" charset="-122"/>
              </a:rPr>
              <a:t>数据名称：缺、进货商品名 </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2. </a:t>
            </a:r>
            <a:r>
              <a:rPr lang="zh-CN" altLang="en-US" dirty="0">
                <a:solidFill>
                  <a:schemeClr val="accent4"/>
                </a:solidFill>
                <a:latin typeface="微软雅黑" panose="020B0503020204020204" pitchFamily="34" charset="-122"/>
                <a:ea typeface="微软雅黑" panose="020B0503020204020204" pitchFamily="34" charset="-122"/>
              </a:rPr>
              <a:t>含义说明：用于寻找当前缺、</a:t>
            </a: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                    </a:t>
            </a:r>
            <a:r>
              <a:rPr lang="zh-CN" altLang="en-US" dirty="0">
                <a:solidFill>
                  <a:schemeClr val="accent4"/>
                </a:solidFill>
                <a:latin typeface="微软雅黑" panose="020B0503020204020204" pitchFamily="34" charset="-122"/>
                <a:ea typeface="微软雅黑" panose="020B0503020204020204" pitchFamily="34" charset="-122"/>
              </a:rPr>
              <a:t>进货商品的商品名称 </a:t>
            </a: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3.</a:t>
            </a:r>
            <a:r>
              <a:rPr lang="zh-CN" altLang="en-US" dirty="0">
                <a:solidFill>
                  <a:schemeClr val="accent4"/>
                </a:solidFill>
                <a:latin typeface="微软雅黑" panose="020B0503020204020204" pitchFamily="34" charset="-122"/>
                <a:ea typeface="微软雅黑" panose="020B0503020204020204" pitchFamily="34" charset="-122"/>
              </a:rPr>
              <a:t>别名：无</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4. </a:t>
            </a:r>
            <a:r>
              <a:rPr lang="zh-CN" altLang="en-US" dirty="0">
                <a:solidFill>
                  <a:schemeClr val="accent4"/>
                </a:solidFill>
                <a:latin typeface="微软雅黑" panose="020B0503020204020204" pitchFamily="34" charset="-122"/>
                <a:ea typeface="微软雅黑" panose="020B0503020204020204" pitchFamily="34" charset="-122"/>
              </a:rPr>
              <a:t>数据类型：字符型</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5. </a:t>
            </a:r>
            <a:r>
              <a:rPr lang="zh-CN" altLang="en-US" dirty="0">
                <a:solidFill>
                  <a:schemeClr val="accent4"/>
                </a:solidFill>
                <a:latin typeface="微软雅黑" panose="020B0503020204020204" pitchFamily="34" charset="-122"/>
                <a:ea typeface="微软雅黑" panose="020B0503020204020204" pitchFamily="34" charset="-122"/>
              </a:rPr>
              <a:t>长度：</a:t>
            </a:r>
            <a:r>
              <a:rPr lang="en-US" altLang="zh-CN" dirty="0">
                <a:solidFill>
                  <a:schemeClr val="accent4"/>
                </a:solidFill>
                <a:latin typeface="微软雅黑" panose="020B0503020204020204" pitchFamily="34" charset="-122"/>
                <a:ea typeface="微软雅黑" panose="020B0503020204020204" pitchFamily="34" charset="-122"/>
              </a:rPr>
              <a:t>15</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6. </a:t>
            </a:r>
            <a:r>
              <a:rPr lang="zh-CN" altLang="en-US" dirty="0">
                <a:solidFill>
                  <a:schemeClr val="accent4"/>
                </a:solidFill>
                <a:latin typeface="微软雅黑" panose="020B0503020204020204" pitchFamily="34" charset="-122"/>
                <a:ea typeface="微软雅黑" panose="020B0503020204020204" pitchFamily="34" charset="-122"/>
              </a:rPr>
              <a:t>取值范围及含义：</a:t>
            </a:r>
            <a:r>
              <a:rPr lang="en-US" altLang="zh-CN" dirty="0">
                <a:solidFill>
                  <a:schemeClr val="accent4"/>
                </a:solidFill>
                <a:latin typeface="微软雅黑" panose="020B0503020204020204" pitchFamily="34" charset="-122"/>
                <a:ea typeface="微软雅黑" panose="020B0503020204020204" pitchFamily="34" charset="-122"/>
              </a:rPr>
              <a:t>XXXXX</a:t>
            </a:r>
            <a:r>
              <a:rPr lang="zh-CN" altLang="en-US" dirty="0">
                <a:solidFill>
                  <a:schemeClr val="accent4"/>
                </a:solidFill>
                <a:latin typeface="微软雅黑" panose="020B0503020204020204" pitchFamily="34" charset="-122"/>
                <a:ea typeface="微软雅黑" panose="020B0503020204020204" pitchFamily="34" charset="-122"/>
              </a:rPr>
              <a:t>：商品名称</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a:t>
            </a:r>
            <a:r>
              <a:rPr lang="en-US" altLang="zh-CN" dirty="0">
                <a:solidFill>
                  <a:schemeClr val="accent4"/>
                </a:solidFill>
                <a:latin typeface="微软雅黑" panose="020B0503020204020204" pitchFamily="34" charset="-122"/>
                <a:ea typeface="微软雅黑" panose="020B0503020204020204" pitchFamily="34" charset="-122"/>
              </a:rPr>
              <a:t>XXXXX</a:t>
            </a:r>
            <a:r>
              <a:rPr lang="zh-CN" altLang="en-US" dirty="0">
                <a:solidFill>
                  <a:schemeClr val="accent4"/>
                </a:solidFill>
                <a:latin typeface="微软雅黑" panose="020B0503020204020204" pitchFamily="34" charset="-122"/>
                <a:ea typeface="微软雅黑" panose="020B0503020204020204" pitchFamily="34" charset="-122"/>
              </a:rPr>
              <a:t>：商品属性</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a:t>
            </a:r>
            <a:r>
              <a:rPr lang="en-US" altLang="zh-CN" dirty="0">
                <a:solidFill>
                  <a:schemeClr val="accent4"/>
                </a:solidFill>
                <a:latin typeface="微软雅黑" panose="020B0503020204020204" pitchFamily="34" charset="-122"/>
                <a:ea typeface="微软雅黑" panose="020B0503020204020204" pitchFamily="34" charset="-122"/>
              </a:rPr>
              <a:t>XXXXX</a:t>
            </a:r>
            <a:r>
              <a:rPr lang="zh-CN" altLang="en-US" dirty="0">
                <a:solidFill>
                  <a:schemeClr val="accent4"/>
                </a:solidFill>
                <a:latin typeface="微软雅黑" panose="020B0503020204020204" pitchFamily="34" charset="-122"/>
                <a:ea typeface="微软雅黑" panose="020B0503020204020204" pitchFamily="34" charset="-122"/>
              </a:rPr>
              <a:t>：商品类别</a:t>
            </a: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5985889" y="1744061"/>
            <a:ext cx="6206111" cy="4198393"/>
          </a:xfrm>
          <a:prstGeom prst="rect">
            <a:avLst/>
          </a:prstGeom>
          <a:noFill/>
        </p:spPr>
        <p:txBody>
          <a:bodyPr wrap="square" rtlCol="0">
            <a:spAutoFit/>
          </a:bodyPr>
          <a:lstStyle/>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七．商品名（统计表）</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1. </a:t>
            </a:r>
            <a:r>
              <a:rPr lang="zh-CN" altLang="en-US" dirty="0">
                <a:solidFill>
                  <a:schemeClr val="accent4"/>
                </a:solidFill>
                <a:latin typeface="微软雅黑" panose="020B0503020204020204" pitchFamily="34" charset="-122"/>
                <a:ea typeface="微软雅黑" panose="020B0503020204020204" pitchFamily="34" charset="-122"/>
              </a:rPr>
              <a:t>数据名称：统计表商品名 </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2. </a:t>
            </a:r>
            <a:r>
              <a:rPr lang="zh-CN" altLang="en-US" dirty="0">
                <a:solidFill>
                  <a:schemeClr val="accent4"/>
                </a:solidFill>
                <a:latin typeface="微软雅黑" panose="020B0503020204020204" pitchFamily="34" charset="-122"/>
                <a:ea typeface="微软雅黑" panose="020B0503020204020204" pitchFamily="34" charset="-122"/>
              </a:rPr>
              <a:t>含义说明：用于对应写入统计表商品 </a:t>
            </a: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                   </a:t>
            </a:r>
            <a:r>
              <a:rPr lang="zh-CN" altLang="en-US" dirty="0">
                <a:solidFill>
                  <a:schemeClr val="accent4"/>
                </a:solidFill>
                <a:latin typeface="微软雅黑" panose="020B0503020204020204" pitchFamily="34" charset="-122"/>
                <a:ea typeface="微软雅黑" panose="020B0503020204020204" pitchFamily="34" charset="-122"/>
              </a:rPr>
              <a:t>（确认成交的商品）的商品名称 </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3. </a:t>
            </a:r>
            <a:r>
              <a:rPr lang="zh-CN" altLang="en-US" dirty="0">
                <a:solidFill>
                  <a:schemeClr val="accent4"/>
                </a:solidFill>
                <a:latin typeface="微软雅黑" panose="020B0503020204020204" pitchFamily="34" charset="-122"/>
                <a:ea typeface="微软雅黑" panose="020B0503020204020204" pitchFamily="34" charset="-122"/>
              </a:rPr>
              <a:t>别名：无</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4. </a:t>
            </a:r>
            <a:r>
              <a:rPr lang="zh-CN" altLang="en-US" dirty="0">
                <a:solidFill>
                  <a:schemeClr val="accent4"/>
                </a:solidFill>
                <a:latin typeface="微软雅黑" panose="020B0503020204020204" pitchFamily="34" charset="-122"/>
                <a:ea typeface="微软雅黑" panose="020B0503020204020204" pitchFamily="34" charset="-122"/>
              </a:rPr>
              <a:t>数据类型：字符型</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5. </a:t>
            </a:r>
            <a:r>
              <a:rPr lang="zh-CN" altLang="en-US" dirty="0">
                <a:solidFill>
                  <a:schemeClr val="accent4"/>
                </a:solidFill>
                <a:latin typeface="微软雅黑" panose="020B0503020204020204" pitchFamily="34" charset="-122"/>
                <a:ea typeface="微软雅黑" panose="020B0503020204020204" pitchFamily="34" charset="-122"/>
              </a:rPr>
              <a:t>长度：</a:t>
            </a:r>
            <a:r>
              <a:rPr lang="en-US" altLang="zh-CN" dirty="0">
                <a:solidFill>
                  <a:schemeClr val="accent4"/>
                </a:solidFill>
                <a:latin typeface="微软雅黑" panose="020B0503020204020204" pitchFamily="34" charset="-122"/>
                <a:ea typeface="微软雅黑" panose="020B0503020204020204" pitchFamily="34" charset="-122"/>
              </a:rPr>
              <a:t>15</a:t>
            </a:r>
          </a:p>
          <a:p>
            <a:pPr>
              <a:lnSpc>
                <a:spcPct val="150000"/>
              </a:lnSpc>
            </a:pPr>
            <a:r>
              <a:rPr lang="en-US" altLang="zh-CN" dirty="0">
                <a:solidFill>
                  <a:schemeClr val="accent4"/>
                </a:solidFill>
                <a:latin typeface="微软雅黑" panose="020B0503020204020204" pitchFamily="34" charset="-122"/>
                <a:ea typeface="微软雅黑" panose="020B0503020204020204" pitchFamily="34" charset="-122"/>
              </a:rPr>
              <a:t>6. </a:t>
            </a:r>
            <a:r>
              <a:rPr lang="zh-CN" altLang="en-US" dirty="0">
                <a:solidFill>
                  <a:schemeClr val="accent4"/>
                </a:solidFill>
                <a:latin typeface="微软雅黑" panose="020B0503020204020204" pitchFamily="34" charset="-122"/>
                <a:ea typeface="微软雅黑" panose="020B0503020204020204" pitchFamily="34" charset="-122"/>
              </a:rPr>
              <a:t>取值范围及含义：</a:t>
            </a:r>
            <a:r>
              <a:rPr lang="en-US" altLang="zh-CN" dirty="0">
                <a:solidFill>
                  <a:schemeClr val="accent4"/>
                </a:solidFill>
                <a:latin typeface="微软雅黑" panose="020B0503020204020204" pitchFamily="34" charset="-122"/>
                <a:ea typeface="微软雅黑" panose="020B0503020204020204" pitchFamily="34" charset="-122"/>
              </a:rPr>
              <a:t>XXXXX</a:t>
            </a:r>
            <a:r>
              <a:rPr lang="zh-CN" altLang="en-US" dirty="0">
                <a:solidFill>
                  <a:schemeClr val="accent4"/>
                </a:solidFill>
                <a:latin typeface="微软雅黑" panose="020B0503020204020204" pitchFamily="34" charset="-122"/>
                <a:ea typeface="微软雅黑" panose="020B0503020204020204" pitchFamily="34" charset="-122"/>
              </a:rPr>
              <a:t>：商品名称</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a:t>
            </a:r>
            <a:r>
              <a:rPr lang="en-US" altLang="zh-CN" dirty="0">
                <a:solidFill>
                  <a:schemeClr val="accent4"/>
                </a:solidFill>
                <a:latin typeface="微软雅黑" panose="020B0503020204020204" pitchFamily="34" charset="-122"/>
                <a:ea typeface="微软雅黑" panose="020B0503020204020204" pitchFamily="34" charset="-122"/>
              </a:rPr>
              <a:t>XXXXX</a:t>
            </a:r>
            <a:r>
              <a:rPr lang="zh-CN" altLang="en-US" dirty="0">
                <a:solidFill>
                  <a:schemeClr val="accent4"/>
                </a:solidFill>
                <a:latin typeface="微软雅黑" panose="020B0503020204020204" pitchFamily="34" charset="-122"/>
                <a:ea typeface="微软雅黑" panose="020B0503020204020204" pitchFamily="34" charset="-122"/>
              </a:rPr>
              <a:t>：商品属性</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a:t>
            </a:r>
            <a:r>
              <a:rPr lang="en-US" altLang="zh-CN" dirty="0">
                <a:solidFill>
                  <a:schemeClr val="accent4"/>
                </a:solidFill>
                <a:latin typeface="微软雅黑" panose="020B0503020204020204" pitchFamily="34" charset="-122"/>
                <a:ea typeface="微软雅黑" panose="020B0503020204020204" pitchFamily="34" charset="-122"/>
              </a:rPr>
              <a:t>XXXXX</a:t>
            </a:r>
            <a:r>
              <a:rPr lang="zh-CN" altLang="en-US" dirty="0">
                <a:solidFill>
                  <a:schemeClr val="accent4"/>
                </a:solidFill>
                <a:latin typeface="微软雅黑" panose="020B0503020204020204" pitchFamily="34" charset="-122"/>
                <a:ea typeface="微软雅黑" panose="020B0503020204020204" pitchFamily="34" charset="-122"/>
              </a:rPr>
              <a:t>：商品类别</a:t>
            </a: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579054" y="1517504"/>
            <a:ext cx="0" cy="4651508"/>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323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数据字典</a:t>
            </a:r>
            <a:r>
              <a:rPr lang="en-US" altLang="zh-CN" sz="2000" dirty="0">
                <a:solidFill>
                  <a:schemeClr val="accent4"/>
                </a:solidFill>
                <a:latin typeface="微软雅黑" panose="020B0503020204020204" pitchFamily="34" charset="-122"/>
                <a:ea typeface="微软雅黑" panose="020B0503020204020204" pitchFamily="34" charset="-122"/>
              </a:rPr>
              <a:t>-</a:t>
            </a:r>
            <a:r>
              <a:rPr lang="zh-CN" altLang="en-US" sz="2000" dirty="0">
                <a:solidFill>
                  <a:schemeClr val="accent4"/>
                </a:solidFill>
                <a:latin typeface="微软雅黑" panose="020B0503020204020204" pitchFamily="34" charset="-122"/>
                <a:ea typeface="微软雅黑" panose="020B0503020204020204" pitchFamily="34" charset="-122"/>
              </a:rPr>
              <a:t>数据项</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185061" y="2227676"/>
            <a:ext cx="4601369" cy="3416320"/>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八．商品数量</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数据项名称：商品数量</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别名：</a:t>
            </a:r>
            <a:r>
              <a:rPr lang="en-US" altLang="zh-CN" dirty="0">
                <a:solidFill>
                  <a:schemeClr val="bg1"/>
                </a:solidFill>
                <a:latin typeface="微软雅黑" panose="020B0503020204020204" pitchFamily="34" charset="-122"/>
                <a:ea typeface="微软雅黑" panose="020B0503020204020204" pitchFamily="34" charset="-122"/>
              </a:rPr>
              <a:t>The number of goods</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 需要操作的商品数量</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类型： 整数数据</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长度： </a:t>
            </a:r>
            <a:r>
              <a:rPr lang="en-US" altLang="zh-CN" dirty="0">
                <a:solidFill>
                  <a:schemeClr val="bg1"/>
                </a:solidFill>
                <a:latin typeface="微软雅黑" panose="020B0503020204020204" pitchFamily="34" charset="-122"/>
                <a:ea typeface="微软雅黑" panose="020B0503020204020204" pitchFamily="34" charset="-122"/>
              </a:rPr>
              <a:t>8</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取值范围及含义：十进制表示商品的数量</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6169572" y="1391114"/>
            <a:ext cx="5748264" cy="4662815"/>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九．商品名（订单）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数据项名称：商品类别</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别名： </a:t>
            </a:r>
            <a:r>
              <a:rPr lang="en-US" altLang="zh-CN" dirty="0">
                <a:solidFill>
                  <a:schemeClr val="bg1"/>
                </a:solidFill>
                <a:latin typeface="微软雅黑" panose="020B0503020204020204" pitchFamily="34" charset="-122"/>
                <a:ea typeface="微软雅黑" panose="020B0503020204020204" pitchFamily="34" charset="-122"/>
              </a:rPr>
              <a:t>category</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 本公司商品的属性</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类型： 字符串</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长度： </a:t>
            </a:r>
            <a:r>
              <a:rPr lang="en-US" altLang="zh-CN" dirty="0">
                <a:solidFill>
                  <a:schemeClr val="bg1"/>
                </a:solidFill>
                <a:latin typeface="微软雅黑" panose="020B0503020204020204" pitchFamily="34" charset="-122"/>
                <a:ea typeface="微软雅黑" panose="020B0503020204020204" pitchFamily="34" charset="-122"/>
              </a:rPr>
              <a:t>3</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取值范围及含义： </a:t>
            </a:r>
            <a:r>
              <a:rPr lang="en-US" altLang="zh-CN" dirty="0">
                <a:solidFill>
                  <a:schemeClr val="bg1"/>
                </a:solidFill>
                <a:latin typeface="微软雅黑" panose="020B0503020204020204" pitchFamily="34" charset="-122"/>
                <a:ea typeface="微软雅黑" panose="020B0503020204020204" pitchFamily="34" charset="-122"/>
              </a:rPr>
              <a:t>000</a:t>
            </a:r>
            <a:r>
              <a:rPr lang="zh-CN" altLang="en-US" dirty="0">
                <a:solidFill>
                  <a:schemeClr val="bg1"/>
                </a:solidFill>
                <a:latin typeface="微软雅黑" panose="020B0503020204020204" pitchFamily="34" charset="-122"/>
                <a:ea typeface="微软雅黑" panose="020B0503020204020204" pitchFamily="34" charset="-122"/>
              </a:rPr>
              <a:t>：冷冻食品类 </a:t>
            </a:r>
            <a:r>
              <a:rPr lang="en-US" altLang="zh-CN" dirty="0">
                <a:solidFill>
                  <a:schemeClr val="bg1"/>
                </a:solidFill>
                <a:latin typeface="微软雅黑" panose="020B0503020204020204" pitchFamily="34" charset="-122"/>
                <a:ea typeface="微软雅黑" panose="020B0503020204020204" pitchFamily="34" charset="-122"/>
              </a:rPr>
              <a:t>001</a:t>
            </a:r>
            <a:r>
              <a:rPr lang="zh-CN" altLang="en-US" dirty="0">
                <a:solidFill>
                  <a:schemeClr val="bg1"/>
                </a:solidFill>
                <a:latin typeface="微软雅黑" panose="020B0503020204020204" pitchFamily="34" charset="-122"/>
                <a:ea typeface="微软雅黑" panose="020B0503020204020204" pitchFamily="34" charset="-122"/>
              </a:rPr>
              <a:t>：饮料食品类</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010</a:t>
            </a:r>
            <a:r>
              <a:rPr lang="zh-CN" altLang="en-US" dirty="0">
                <a:solidFill>
                  <a:schemeClr val="bg1"/>
                </a:solidFill>
                <a:latin typeface="微软雅黑" panose="020B0503020204020204" pitchFamily="34" charset="-122"/>
                <a:ea typeface="微软雅黑" panose="020B0503020204020204" pitchFamily="34" charset="-122"/>
              </a:rPr>
              <a:t>：糖果糕点类  </a:t>
            </a:r>
            <a:r>
              <a:rPr lang="en-US" altLang="zh-CN" dirty="0">
                <a:solidFill>
                  <a:schemeClr val="bg1"/>
                </a:solidFill>
                <a:latin typeface="微软雅黑" panose="020B0503020204020204" pitchFamily="34" charset="-122"/>
                <a:ea typeface="微软雅黑" panose="020B0503020204020204" pitchFamily="34" charset="-122"/>
              </a:rPr>
              <a:t>011</a:t>
            </a:r>
            <a:r>
              <a:rPr lang="zh-CN" altLang="en-US" dirty="0">
                <a:solidFill>
                  <a:schemeClr val="bg1"/>
                </a:solidFill>
                <a:latin typeface="微软雅黑" panose="020B0503020204020204" pitchFamily="34" charset="-122"/>
                <a:ea typeface="微软雅黑" panose="020B0503020204020204" pitchFamily="34" charset="-122"/>
              </a:rPr>
              <a:t>：炒货蜜饯类</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100</a:t>
            </a:r>
            <a:r>
              <a:rPr lang="zh-CN" altLang="en-US" dirty="0">
                <a:solidFill>
                  <a:schemeClr val="bg1"/>
                </a:solidFill>
                <a:latin typeface="微软雅黑" panose="020B0503020204020204" pitchFamily="34" charset="-122"/>
                <a:ea typeface="微软雅黑" panose="020B0503020204020204" pitchFamily="34" charset="-122"/>
              </a:rPr>
              <a:t>：调味品类     </a:t>
            </a:r>
            <a:r>
              <a:rPr lang="en-US" altLang="zh-CN" dirty="0">
                <a:solidFill>
                  <a:schemeClr val="bg1"/>
                </a:solidFill>
                <a:latin typeface="微软雅黑" panose="020B0503020204020204" pitchFamily="34" charset="-122"/>
                <a:ea typeface="微软雅黑" panose="020B0503020204020204" pitchFamily="34" charset="-122"/>
              </a:rPr>
              <a:t>101</a:t>
            </a:r>
            <a:r>
              <a:rPr lang="zh-CN" altLang="en-US" dirty="0">
                <a:solidFill>
                  <a:schemeClr val="bg1"/>
                </a:solidFill>
                <a:latin typeface="微软雅黑" panose="020B0503020204020204" pitchFamily="34" charset="-122"/>
                <a:ea typeface="微软雅黑" panose="020B0503020204020204" pitchFamily="34" charset="-122"/>
              </a:rPr>
              <a:t>：软包装食品                                                 </a:t>
            </a:r>
            <a:r>
              <a:rPr lang="en-US" altLang="zh-CN" dirty="0">
                <a:solidFill>
                  <a:schemeClr val="bg1"/>
                </a:solidFill>
                <a:latin typeface="微软雅黑" panose="020B0503020204020204" pitchFamily="34" charset="-122"/>
                <a:ea typeface="微软雅黑" panose="020B0503020204020204" pitchFamily="34" charset="-122"/>
              </a:rPr>
              <a:t>110</a:t>
            </a:r>
            <a:r>
              <a:rPr lang="zh-CN" altLang="en-US" dirty="0">
                <a:solidFill>
                  <a:schemeClr val="bg1"/>
                </a:solidFill>
                <a:latin typeface="微软雅黑" panose="020B0503020204020204" pitchFamily="34" charset="-122"/>
                <a:ea typeface="微软雅黑" panose="020B0503020204020204" pitchFamily="34" charset="-122"/>
              </a:rPr>
              <a:t>：粮食制品类 </a:t>
            </a:r>
            <a:r>
              <a:rPr lang="en-US" altLang="zh-CN" dirty="0">
                <a:solidFill>
                  <a:schemeClr val="bg1"/>
                </a:solidFill>
                <a:latin typeface="微软雅黑" panose="020B0503020204020204" pitchFamily="34" charset="-122"/>
                <a:ea typeface="微软雅黑" panose="020B0503020204020204" pitchFamily="34" charset="-122"/>
              </a:rPr>
              <a:t>111</a:t>
            </a:r>
            <a:r>
              <a:rPr lang="zh-CN" altLang="en-US" dirty="0">
                <a:solidFill>
                  <a:schemeClr val="bg1"/>
                </a:solidFill>
                <a:latin typeface="微软雅黑" panose="020B0503020204020204" pitchFamily="34" charset="-122"/>
                <a:ea typeface="微软雅黑" panose="020B0503020204020204" pitchFamily="34" charset="-122"/>
              </a:rPr>
              <a:t>：生活用品类</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786430" y="1618018"/>
            <a:ext cx="0" cy="4761762"/>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48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数据字典</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数据项</a:t>
            </a:r>
            <a:endParaRPr lang="zh-CN" altLang="en-US" sz="2000" dirty="0">
              <a:solidFill>
                <a:schemeClr val="bg1"/>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935046" y="1744061"/>
            <a:ext cx="5668681" cy="4613892"/>
          </a:xfrm>
          <a:prstGeom prst="rect">
            <a:avLst/>
          </a:prstGeom>
          <a:noFill/>
        </p:spPr>
        <p:txBody>
          <a:bodyPr wrap="square" rtlCol="0">
            <a:spAutoFit/>
          </a:bodyPr>
          <a:lstStyle/>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十．商品单价</a:t>
            </a: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数据项名称：商品单价</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别名：</a:t>
            </a:r>
            <a:r>
              <a:rPr lang="en-US" altLang="zh-CN" dirty="0">
                <a:solidFill>
                  <a:schemeClr val="accent4"/>
                </a:solidFill>
                <a:latin typeface="微软雅黑" panose="020B0503020204020204" pitchFamily="34" charset="-122"/>
                <a:ea typeface="微软雅黑" panose="020B0503020204020204" pitchFamily="34" charset="-122"/>
              </a:rPr>
              <a:t>Unit price</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简述： 本公司的所有货物的单价</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类型： 浮点数类型数据，精确的到两位小数、</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长度： </a:t>
            </a:r>
            <a:r>
              <a:rPr lang="en-US" altLang="zh-CN" dirty="0">
                <a:solidFill>
                  <a:schemeClr val="accent4"/>
                </a:solidFill>
                <a:latin typeface="微软雅黑" panose="020B0503020204020204" pitchFamily="34" charset="-122"/>
                <a:ea typeface="微软雅黑" panose="020B0503020204020204" pitchFamily="34" charset="-122"/>
              </a:rPr>
              <a:t>8</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取值范围及含义： 第</a:t>
            </a:r>
            <a:r>
              <a:rPr lang="en-US" altLang="zh-CN" dirty="0">
                <a:solidFill>
                  <a:schemeClr val="accent4"/>
                </a:solidFill>
                <a:latin typeface="微软雅黑" panose="020B0503020204020204" pitchFamily="34" charset="-122"/>
                <a:ea typeface="微软雅黑" panose="020B0503020204020204" pitchFamily="34" charset="-122"/>
              </a:rPr>
              <a:t>1~6</a:t>
            </a:r>
            <a:r>
              <a:rPr lang="zh-CN" altLang="en-US" dirty="0">
                <a:solidFill>
                  <a:schemeClr val="accent4"/>
                </a:solidFill>
                <a:latin typeface="微软雅黑" panose="020B0503020204020204" pitchFamily="34" charset="-122"/>
                <a:ea typeface="微软雅黑" panose="020B0503020204020204" pitchFamily="34" charset="-122"/>
              </a:rPr>
              <a:t>位：十万位</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个位 </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第</a:t>
            </a:r>
            <a:r>
              <a:rPr lang="en-US" altLang="zh-CN" dirty="0">
                <a:solidFill>
                  <a:schemeClr val="accent4"/>
                </a:solidFill>
                <a:latin typeface="微软雅黑" panose="020B0503020204020204" pitchFamily="34" charset="-122"/>
                <a:ea typeface="微软雅黑" panose="020B0503020204020204" pitchFamily="34" charset="-122"/>
              </a:rPr>
              <a:t>7</a:t>
            </a:r>
            <a:r>
              <a:rPr lang="zh-CN" altLang="en-US" dirty="0">
                <a:solidFill>
                  <a:schemeClr val="accent4"/>
                </a:solidFill>
                <a:latin typeface="微软雅黑" panose="020B0503020204020204" pitchFamily="34" charset="-122"/>
                <a:ea typeface="微软雅黑" panose="020B0503020204020204" pitchFamily="34" charset="-122"/>
              </a:rPr>
              <a:t>位：角 </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第</a:t>
            </a:r>
            <a:r>
              <a:rPr lang="en-US" altLang="zh-CN" dirty="0">
                <a:solidFill>
                  <a:schemeClr val="accent4"/>
                </a:solidFill>
                <a:latin typeface="微软雅黑" panose="020B0503020204020204" pitchFamily="34" charset="-122"/>
                <a:ea typeface="微软雅黑" panose="020B0503020204020204" pitchFamily="34" charset="-122"/>
              </a:rPr>
              <a:t>8</a:t>
            </a:r>
            <a:r>
              <a:rPr lang="zh-CN" altLang="en-US" dirty="0">
                <a:solidFill>
                  <a:schemeClr val="accent4"/>
                </a:solidFill>
                <a:latin typeface="微软雅黑" panose="020B0503020204020204" pitchFamily="34" charset="-122"/>
                <a:ea typeface="微软雅黑" panose="020B0503020204020204" pitchFamily="34" charset="-122"/>
              </a:rPr>
              <a:t>位：分</a:t>
            </a: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5985889" y="1517504"/>
            <a:ext cx="6206111" cy="4247317"/>
          </a:xfrm>
          <a:prstGeom prst="rect">
            <a:avLst/>
          </a:prstGeom>
          <a:noFill/>
        </p:spPr>
        <p:txBody>
          <a:bodyPr wrap="square" rtlCol="0">
            <a:spAutoFit/>
          </a:bodyPr>
          <a:lstStyle/>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十一。送货路径</a:t>
            </a: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数据项名称：送货路径</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别名：</a:t>
            </a:r>
            <a:r>
              <a:rPr lang="en-US" altLang="zh-CN" dirty="0">
                <a:solidFill>
                  <a:schemeClr val="accent4"/>
                </a:solidFill>
                <a:latin typeface="微软雅黑" panose="020B0503020204020204" pitchFamily="34" charset="-122"/>
                <a:ea typeface="微软雅黑" panose="020B0503020204020204" pitchFamily="34" charset="-122"/>
              </a:rPr>
              <a:t>Delivery path</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简述：配送员送货的最优路径</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类型： 字符串</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长度： 无规定</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取值范围及含义：将用户地址需要经过的地方用变量代替，如：</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                </a:t>
            </a:r>
            <a:r>
              <a:rPr lang="en-US" altLang="zh-CN" dirty="0">
                <a:solidFill>
                  <a:schemeClr val="accent4"/>
                </a:solidFill>
                <a:latin typeface="微软雅黑" panose="020B0503020204020204" pitchFamily="34" charset="-122"/>
                <a:ea typeface="微软雅黑" panose="020B0503020204020204" pitchFamily="34" charset="-122"/>
              </a:rPr>
              <a:t>ABCDE</a:t>
            </a:r>
            <a:r>
              <a:rPr lang="zh-CN" altLang="en-US" dirty="0">
                <a:solidFill>
                  <a:schemeClr val="accent4"/>
                </a:solidFill>
                <a:latin typeface="微软雅黑" panose="020B0503020204020204" pitchFamily="34" charset="-122"/>
                <a:ea typeface="微软雅黑" panose="020B0503020204020204" pitchFamily="34" charset="-122"/>
              </a:rPr>
              <a:t>：表示用户需要顺序经过</a:t>
            </a:r>
            <a:r>
              <a:rPr lang="en-US" altLang="zh-CN" dirty="0">
                <a:solidFill>
                  <a:schemeClr val="accent4"/>
                </a:solidFill>
                <a:latin typeface="微软雅黑" panose="020B0503020204020204" pitchFamily="34" charset="-122"/>
                <a:ea typeface="微软雅黑" panose="020B0503020204020204" pitchFamily="34" charset="-122"/>
              </a:rPr>
              <a:t>A</a:t>
            </a:r>
            <a:r>
              <a:rPr lang="zh-CN" altLang="en-US" dirty="0">
                <a:solidFill>
                  <a:schemeClr val="accent4"/>
                </a:solidFill>
                <a:latin typeface="微软雅黑" panose="020B0503020204020204" pitchFamily="34" charset="-122"/>
                <a:ea typeface="微软雅黑" panose="020B0503020204020204" pitchFamily="34" charset="-122"/>
              </a:rPr>
              <a:t>，</a:t>
            </a:r>
            <a:r>
              <a:rPr lang="en-US" altLang="zh-CN" dirty="0">
                <a:solidFill>
                  <a:schemeClr val="accent4"/>
                </a:solidFill>
                <a:latin typeface="微软雅黑" panose="020B0503020204020204" pitchFamily="34" charset="-122"/>
                <a:ea typeface="微软雅黑" panose="020B0503020204020204" pitchFamily="34" charset="-122"/>
              </a:rPr>
              <a:t>B</a:t>
            </a:r>
            <a:r>
              <a:rPr lang="zh-CN" altLang="en-US" dirty="0">
                <a:solidFill>
                  <a:schemeClr val="accent4"/>
                </a:solidFill>
                <a:latin typeface="微软雅黑" panose="020B0503020204020204" pitchFamily="34" charset="-122"/>
                <a:ea typeface="微软雅黑" panose="020B0503020204020204" pitchFamily="34" charset="-122"/>
              </a:rPr>
              <a:t>，</a:t>
            </a:r>
            <a:r>
              <a:rPr lang="en-US" altLang="zh-CN" dirty="0">
                <a:solidFill>
                  <a:schemeClr val="accent4"/>
                </a:solidFill>
                <a:latin typeface="微软雅黑" panose="020B0503020204020204" pitchFamily="34" charset="-122"/>
                <a:ea typeface="微软雅黑" panose="020B0503020204020204" pitchFamily="34" charset="-122"/>
              </a:rPr>
              <a:t>C</a:t>
            </a:r>
            <a:r>
              <a:rPr lang="zh-CN" altLang="en-US" dirty="0">
                <a:solidFill>
                  <a:schemeClr val="accent4"/>
                </a:solidFill>
                <a:latin typeface="微软雅黑" panose="020B0503020204020204" pitchFamily="34" charset="-122"/>
                <a:ea typeface="微软雅黑" panose="020B0503020204020204" pitchFamily="34" charset="-122"/>
              </a:rPr>
              <a:t>，</a:t>
            </a:r>
            <a:r>
              <a:rPr lang="en-US" altLang="zh-CN" dirty="0">
                <a:solidFill>
                  <a:schemeClr val="accent4"/>
                </a:solidFill>
                <a:latin typeface="微软雅黑" panose="020B0503020204020204" pitchFamily="34" charset="-122"/>
                <a:ea typeface="微软雅黑" panose="020B0503020204020204" pitchFamily="34" charset="-122"/>
              </a:rPr>
              <a:t>D</a:t>
            </a:r>
            <a:r>
              <a:rPr lang="zh-CN" altLang="en-US" dirty="0">
                <a:solidFill>
                  <a:schemeClr val="accent4"/>
                </a:solidFill>
                <a:latin typeface="微软雅黑" panose="020B0503020204020204" pitchFamily="34" charset="-122"/>
                <a:ea typeface="微软雅黑" panose="020B0503020204020204" pitchFamily="34" charset="-122"/>
              </a:rPr>
              <a:t>，</a:t>
            </a:r>
            <a:r>
              <a:rPr lang="en-US" altLang="zh-CN" dirty="0">
                <a:solidFill>
                  <a:schemeClr val="accent4"/>
                </a:solidFill>
                <a:latin typeface="微软雅黑" panose="020B0503020204020204" pitchFamily="34" charset="-122"/>
                <a:ea typeface="微软雅黑" panose="020B0503020204020204" pitchFamily="34" charset="-122"/>
              </a:rPr>
              <a:t>E</a:t>
            </a:r>
            <a:r>
              <a:rPr lang="zh-CN" altLang="en-US" dirty="0">
                <a:solidFill>
                  <a:schemeClr val="accent4"/>
                </a:solidFill>
                <a:latin typeface="微软雅黑" panose="020B0503020204020204" pitchFamily="34" charset="-122"/>
                <a:ea typeface="微软雅黑" panose="020B0503020204020204" pitchFamily="34" charset="-122"/>
              </a:rPr>
              <a:t>代表的地区 </a:t>
            </a: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579054" y="1517504"/>
            <a:ext cx="0" cy="4651508"/>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254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KSO_Shape">
            <a:extLst>
              <a:ext uri="{FF2B5EF4-FFF2-40B4-BE49-F238E27FC236}">
                <a16:creationId xmlns:a16="http://schemas.microsoft.com/office/drawing/2014/main" id="{D13188F3-1013-49F7-866C-1FA718391407}"/>
              </a:ext>
            </a:extLst>
          </p:cNvPr>
          <p:cNvSpPr/>
          <p:nvPr/>
        </p:nvSpPr>
        <p:spPr bwMode="auto">
          <a:xfrm>
            <a:off x="956789" y="1635917"/>
            <a:ext cx="988085" cy="592136"/>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endParaRPr lang="zh-CN" altLang="en-US" dirty="0">
              <a:solidFill>
                <a:srgbClr val="FFFFFF"/>
              </a:solidFill>
            </a:endParaRPr>
          </a:p>
        </p:txBody>
      </p:sp>
      <p:pic>
        <p:nvPicPr>
          <p:cNvPr id="3" name="图片 2">
            <a:extLst>
              <a:ext uri="{FF2B5EF4-FFF2-40B4-BE49-F238E27FC236}">
                <a16:creationId xmlns:a16="http://schemas.microsoft.com/office/drawing/2014/main" id="{5BF79689-CAAA-4763-804F-19666AA2F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291" y="616874"/>
            <a:ext cx="8506876" cy="5624252"/>
          </a:xfrm>
          <a:prstGeom prst="rect">
            <a:avLst/>
          </a:prstGeom>
        </p:spPr>
      </p:pic>
      <p:sp>
        <p:nvSpPr>
          <p:cNvPr id="4" name="文本框 3">
            <a:extLst>
              <a:ext uri="{FF2B5EF4-FFF2-40B4-BE49-F238E27FC236}">
                <a16:creationId xmlns:a16="http://schemas.microsoft.com/office/drawing/2014/main" id="{C7B88D16-B5F1-4FF4-96BA-351DB8C4D631}"/>
              </a:ext>
            </a:extLst>
          </p:cNvPr>
          <p:cNvSpPr txBox="1"/>
          <p:nvPr/>
        </p:nvSpPr>
        <p:spPr>
          <a:xfrm>
            <a:off x="1173833" y="2562966"/>
            <a:ext cx="553998" cy="3153103"/>
          </a:xfrm>
          <a:prstGeom prst="rect">
            <a:avLst/>
          </a:prstGeom>
          <a:noFill/>
        </p:spPr>
        <p:txBody>
          <a:bodyPr vert="eaVert" wrap="square" rtlCol="0">
            <a:spAutoFit/>
          </a:bodyPr>
          <a:lstStyle/>
          <a:p>
            <a:r>
              <a:rPr lang="zh-CN" altLang="en-US" sz="2400" b="1" dirty="0">
                <a:solidFill>
                  <a:schemeClr val="accent4"/>
                </a:solidFill>
              </a:rPr>
              <a:t>数据字典</a:t>
            </a:r>
            <a:r>
              <a:rPr lang="en-US" altLang="zh-CN" sz="2400" b="1" dirty="0">
                <a:solidFill>
                  <a:schemeClr val="accent4"/>
                </a:solidFill>
              </a:rPr>
              <a:t>-</a:t>
            </a:r>
            <a:r>
              <a:rPr lang="zh-CN" altLang="en-US" sz="2400" b="1" dirty="0">
                <a:solidFill>
                  <a:schemeClr val="accent4"/>
                </a:solidFill>
              </a:rPr>
              <a:t>数据结构</a:t>
            </a:r>
          </a:p>
        </p:txBody>
      </p:sp>
    </p:spTree>
    <p:extLst>
      <p:ext uri="{BB962C8B-B14F-4D97-AF65-F5344CB8AC3E}">
        <p14:creationId xmlns:p14="http://schemas.microsoft.com/office/powerpoint/2010/main" val="391946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5" name="任意多边形 31"/>
          <p:cNvSpPr/>
          <p:nvPr/>
        </p:nvSpPr>
        <p:spPr>
          <a:xfrm flipH="1">
            <a:off x="916940" y="2410679"/>
            <a:ext cx="10358120"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chemeClr val="tx1"/>
              </a:solidFill>
            </a:endParaRPr>
          </a:p>
        </p:txBody>
      </p:sp>
      <p:cxnSp>
        <p:nvCxnSpPr>
          <p:cNvPr id="3145731" name="Straight Connector 32"/>
          <p:cNvCxnSpPr/>
          <p:nvPr/>
        </p:nvCxnSpPr>
        <p:spPr>
          <a:xfrm flipV="1">
            <a:off x="2648585"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p:nvPr/>
        </p:nvCxnSpPr>
        <p:spPr>
          <a:xfrm flipV="1">
            <a:off x="4937760"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45733" name="Straight Connector 32"/>
          <p:cNvCxnSpPr/>
          <p:nvPr/>
        </p:nvCxnSpPr>
        <p:spPr>
          <a:xfrm flipV="1">
            <a:off x="7257098"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048806" name="圆角矩形 10"/>
          <p:cNvSpPr/>
          <p:nvPr/>
        </p:nvSpPr>
        <p:spPr>
          <a:xfrm>
            <a:off x="1809116" y="3145113"/>
            <a:ext cx="1642746" cy="569914"/>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rgbClr val="282728"/>
                </a:solidFill>
                <a:latin typeface="微软雅黑" panose="020B0503020204020204" pitchFamily="34" charset="-122"/>
                <a:ea typeface="微软雅黑" panose="020B0503020204020204" pitchFamily="34" charset="-122"/>
              </a:rPr>
              <a:t>进货通知单</a:t>
            </a:r>
          </a:p>
        </p:txBody>
      </p:sp>
      <p:sp>
        <p:nvSpPr>
          <p:cNvPr id="1048807" name="圆角矩形 11"/>
          <p:cNvSpPr/>
          <p:nvPr/>
        </p:nvSpPr>
        <p:spPr>
          <a:xfrm>
            <a:off x="4131309" y="3145112"/>
            <a:ext cx="1635407" cy="569913"/>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rgbClr val="282728"/>
                </a:solidFill>
                <a:latin typeface="微软雅黑" panose="020B0503020204020204" pitchFamily="34" charset="-122"/>
                <a:ea typeface="微软雅黑" panose="020B0503020204020204" pitchFamily="34" charset="-122"/>
              </a:rPr>
              <a:t>订单</a:t>
            </a:r>
          </a:p>
        </p:txBody>
      </p:sp>
      <p:sp>
        <p:nvSpPr>
          <p:cNvPr id="1048808" name="圆角矩形 12"/>
          <p:cNvSpPr/>
          <p:nvPr/>
        </p:nvSpPr>
        <p:spPr>
          <a:xfrm>
            <a:off x="6425247" y="3145113"/>
            <a:ext cx="1642743" cy="569912"/>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dirty="0">
                <a:solidFill>
                  <a:srgbClr val="282728"/>
                </a:solidFill>
                <a:latin typeface="微软雅黑" panose="020B0503020204020204" pitchFamily="34" charset="-122"/>
                <a:ea typeface="微软雅黑" panose="020B0503020204020204" pitchFamily="34" charset="-122"/>
              </a:rPr>
              <a:t>缺货通知单</a:t>
            </a:r>
          </a:p>
        </p:txBody>
      </p:sp>
      <p:sp>
        <p:nvSpPr>
          <p:cNvPr id="1048809" name="Sev01"/>
          <p:cNvSpPr>
            <a:spLocks noChangeAspect="1"/>
          </p:cNvSpPr>
          <p:nvPr/>
        </p:nvSpPr>
        <p:spPr>
          <a:xfrm>
            <a:off x="6971348"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4000" dirty="0">
              <a:solidFill>
                <a:schemeClr val="bg1"/>
              </a:solidFill>
              <a:latin typeface="FontAwesome" pitchFamily="2" charset="0"/>
            </a:endParaRPr>
          </a:p>
        </p:txBody>
      </p:sp>
      <p:sp>
        <p:nvSpPr>
          <p:cNvPr id="1048810" name="Freeform 105"/>
          <p:cNvSpPr>
            <a:spLocks noEditPoints="1"/>
          </p:cNvSpPr>
          <p:nvPr/>
        </p:nvSpPr>
        <p:spPr bwMode="auto">
          <a:xfrm>
            <a:off x="7087236" y="1819551"/>
            <a:ext cx="290513" cy="285750"/>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282728"/>
          </a:solidFill>
          <a:ln w="9525">
            <a:noFill/>
            <a:round/>
          </a:ln>
        </p:spPr>
        <p:txBody>
          <a:bodyPr/>
          <a:lstStyle/>
          <a:p>
            <a:endParaRPr lang="en-US" dirty="0">
              <a:solidFill>
                <a:schemeClr val="accent3">
                  <a:lumMod val="50000"/>
                </a:schemeClr>
              </a:solidFill>
            </a:endParaRPr>
          </a:p>
        </p:txBody>
      </p:sp>
      <p:sp>
        <p:nvSpPr>
          <p:cNvPr id="1048811" name="Sev01"/>
          <p:cNvSpPr>
            <a:spLocks noChangeAspect="1"/>
          </p:cNvSpPr>
          <p:nvPr/>
        </p:nvSpPr>
        <p:spPr>
          <a:xfrm>
            <a:off x="2388236" y="1702076"/>
            <a:ext cx="519113"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4000" dirty="0">
              <a:solidFill>
                <a:schemeClr val="bg1"/>
              </a:solidFill>
              <a:latin typeface="FontAwesome" pitchFamily="2" charset="0"/>
            </a:endParaRPr>
          </a:p>
        </p:txBody>
      </p:sp>
      <p:sp>
        <p:nvSpPr>
          <p:cNvPr id="1048812" name="Freeform 62"/>
          <p:cNvSpPr>
            <a:spLocks noEditPoints="1"/>
          </p:cNvSpPr>
          <p:nvPr/>
        </p:nvSpPr>
        <p:spPr bwMode="auto">
          <a:xfrm>
            <a:off x="2500949" y="1814789"/>
            <a:ext cx="293687" cy="2952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282728"/>
          </a:solidFill>
          <a:ln>
            <a:noFill/>
          </a:ln>
        </p:spPr>
        <p:txBody>
          <a:bodyPr/>
          <a:lstStyle/>
          <a:p>
            <a:endParaRPr lang="zh-CN" altLang="en-US"/>
          </a:p>
        </p:txBody>
      </p:sp>
      <p:sp>
        <p:nvSpPr>
          <p:cNvPr id="1048813" name="Sev01"/>
          <p:cNvSpPr>
            <a:spLocks noChangeAspect="1"/>
          </p:cNvSpPr>
          <p:nvPr/>
        </p:nvSpPr>
        <p:spPr>
          <a:xfrm>
            <a:off x="4678998"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4000" dirty="0">
              <a:solidFill>
                <a:schemeClr val="bg1"/>
              </a:solidFill>
              <a:latin typeface="FontAwesome" pitchFamily="2" charset="0"/>
            </a:endParaRPr>
          </a:p>
        </p:txBody>
      </p:sp>
      <p:sp>
        <p:nvSpPr>
          <p:cNvPr id="1048814" name="Freeform 135"/>
          <p:cNvSpPr>
            <a:spLocks noEditPoints="1"/>
          </p:cNvSpPr>
          <p:nvPr/>
        </p:nvSpPr>
        <p:spPr bwMode="auto">
          <a:xfrm>
            <a:off x="4783773" y="1816376"/>
            <a:ext cx="311150" cy="292100"/>
          </a:xfrm>
          <a:custGeom>
            <a:avLst/>
            <a:gdLst>
              <a:gd name="T0" fmla="*/ 13 w 73"/>
              <a:gd name="T1" fmla="*/ 39 h 68"/>
              <a:gd name="T2" fmla="*/ 8 w 73"/>
              <a:gd name="T3" fmla="*/ 39 h 68"/>
              <a:gd name="T4" fmla="*/ 0 w 73"/>
              <a:gd name="T5" fmla="*/ 33 h 68"/>
              <a:gd name="T6" fmla="*/ 5 w 73"/>
              <a:gd name="T7" fmla="*/ 19 h 68"/>
              <a:gd name="T8" fmla="*/ 15 w 73"/>
              <a:gd name="T9" fmla="*/ 22 h 68"/>
              <a:gd name="T10" fmla="*/ 20 w 73"/>
              <a:gd name="T11" fmla="*/ 21 h 68"/>
              <a:gd name="T12" fmla="*/ 20 w 73"/>
              <a:gd name="T13" fmla="*/ 24 h 68"/>
              <a:gd name="T14" fmla="*/ 23 w 73"/>
              <a:gd name="T15" fmla="*/ 34 h 68"/>
              <a:gd name="T16" fmla="*/ 13 w 73"/>
              <a:gd name="T17" fmla="*/ 39 h 68"/>
              <a:gd name="T18" fmla="*/ 15 w 73"/>
              <a:gd name="T19" fmla="*/ 19 h 68"/>
              <a:gd name="T20" fmla="*/ 5 w 73"/>
              <a:gd name="T21" fmla="*/ 9 h 68"/>
              <a:gd name="T22" fmla="*/ 15 w 73"/>
              <a:gd name="T23" fmla="*/ 0 h 68"/>
              <a:gd name="T24" fmla="*/ 25 w 73"/>
              <a:gd name="T25" fmla="*/ 9 h 68"/>
              <a:gd name="T26" fmla="*/ 15 w 73"/>
              <a:gd name="T27" fmla="*/ 19 h 68"/>
              <a:gd name="T28" fmla="*/ 53 w 73"/>
              <a:gd name="T29" fmla="*/ 68 h 68"/>
              <a:gd name="T30" fmla="*/ 20 w 73"/>
              <a:gd name="T31" fmla="*/ 68 h 68"/>
              <a:gd name="T32" fmla="*/ 10 w 73"/>
              <a:gd name="T33" fmla="*/ 58 h 68"/>
              <a:gd name="T34" fmla="*/ 23 w 73"/>
              <a:gd name="T35" fmla="*/ 36 h 68"/>
              <a:gd name="T36" fmla="*/ 37 w 73"/>
              <a:gd name="T37" fmla="*/ 41 h 68"/>
              <a:gd name="T38" fmla="*/ 50 w 73"/>
              <a:gd name="T39" fmla="*/ 36 h 68"/>
              <a:gd name="T40" fmla="*/ 64 w 73"/>
              <a:gd name="T41" fmla="*/ 58 h 68"/>
              <a:gd name="T42" fmla="*/ 53 w 73"/>
              <a:gd name="T43" fmla="*/ 68 h 68"/>
              <a:gd name="T44" fmla="*/ 37 w 73"/>
              <a:gd name="T45" fmla="*/ 39 h 68"/>
              <a:gd name="T46" fmla="*/ 22 w 73"/>
              <a:gd name="T47" fmla="*/ 24 h 68"/>
              <a:gd name="T48" fmla="*/ 37 w 73"/>
              <a:gd name="T49" fmla="*/ 9 h 68"/>
              <a:gd name="T50" fmla="*/ 51 w 73"/>
              <a:gd name="T51" fmla="*/ 24 h 68"/>
              <a:gd name="T52" fmla="*/ 37 w 73"/>
              <a:gd name="T53" fmla="*/ 39 h 68"/>
              <a:gd name="T54" fmla="*/ 59 w 73"/>
              <a:gd name="T55" fmla="*/ 19 h 68"/>
              <a:gd name="T56" fmla="*/ 49 w 73"/>
              <a:gd name="T57" fmla="*/ 9 h 68"/>
              <a:gd name="T58" fmla="*/ 59 w 73"/>
              <a:gd name="T59" fmla="*/ 0 h 68"/>
              <a:gd name="T60" fmla="*/ 68 w 73"/>
              <a:gd name="T61" fmla="*/ 9 h 68"/>
              <a:gd name="T62" fmla="*/ 59 w 73"/>
              <a:gd name="T63" fmla="*/ 19 h 68"/>
              <a:gd name="T64" fmla="*/ 66 w 73"/>
              <a:gd name="T65" fmla="*/ 39 h 68"/>
              <a:gd name="T66" fmla="*/ 61 w 73"/>
              <a:gd name="T67" fmla="*/ 39 h 68"/>
              <a:gd name="T68" fmla="*/ 51 w 73"/>
              <a:gd name="T69" fmla="*/ 34 h 68"/>
              <a:gd name="T70" fmla="*/ 54 w 73"/>
              <a:gd name="T71" fmla="*/ 24 h 68"/>
              <a:gd name="T72" fmla="*/ 54 w 73"/>
              <a:gd name="T73" fmla="*/ 21 h 68"/>
              <a:gd name="T74" fmla="*/ 59 w 73"/>
              <a:gd name="T75" fmla="*/ 22 h 68"/>
              <a:gd name="T76" fmla="*/ 69 w 73"/>
              <a:gd name="T77" fmla="*/ 19 h 68"/>
              <a:gd name="T78" fmla="*/ 73 w 73"/>
              <a:gd name="T79" fmla="*/ 33 h 68"/>
              <a:gd name="T80" fmla="*/ 66 w 73"/>
              <a:gd name="T81" fmla="*/ 39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282728"/>
          </a:solidFill>
          <a:ln>
            <a:noFill/>
          </a:ln>
        </p:spPr>
        <p:txBody>
          <a:bodyPr/>
          <a:lstStyle/>
          <a:p>
            <a:endParaRPr lang="zh-CN" altLang="en-US"/>
          </a:p>
        </p:txBody>
      </p:sp>
      <p:cxnSp>
        <p:nvCxnSpPr>
          <p:cNvPr id="3145734" name="Straight Connector 32"/>
          <p:cNvCxnSpPr/>
          <p:nvPr/>
        </p:nvCxnSpPr>
        <p:spPr>
          <a:xfrm flipV="1">
            <a:off x="9601835" y="2437089"/>
            <a:ext cx="0" cy="601663"/>
          </a:xfrm>
          <a:prstGeom prst="line">
            <a:avLst/>
          </a:prstGeom>
          <a:ln w="19050">
            <a:solidFill>
              <a:srgbClr val="E5B70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048815" name="圆角矩形 25"/>
          <p:cNvSpPr/>
          <p:nvPr/>
        </p:nvSpPr>
        <p:spPr>
          <a:xfrm>
            <a:off x="8769048" y="3097014"/>
            <a:ext cx="1687795" cy="569911"/>
          </a:xfrm>
          <a:prstGeom prst="round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a:solidFill>
                  <a:srgbClr val="282728"/>
                </a:solidFill>
                <a:latin typeface="微软雅黑" panose="020B0503020204020204" pitchFamily="34" charset="-122"/>
                <a:ea typeface="微软雅黑" panose="020B0503020204020204" pitchFamily="34" charset="-122"/>
              </a:rPr>
              <a:t>销售统计表</a:t>
            </a:r>
            <a:endParaRPr lang="zh-CN" altLang="en-US" sz="2000" b="1" dirty="0">
              <a:solidFill>
                <a:srgbClr val="282728"/>
              </a:solidFill>
              <a:latin typeface="微软雅黑" panose="020B0503020204020204" pitchFamily="34" charset="-122"/>
              <a:ea typeface="微软雅黑" panose="020B0503020204020204" pitchFamily="34" charset="-122"/>
            </a:endParaRPr>
          </a:p>
        </p:txBody>
      </p:sp>
      <p:sp>
        <p:nvSpPr>
          <p:cNvPr id="1048816" name="Sev01"/>
          <p:cNvSpPr>
            <a:spLocks noChangeAspect="1"/>
          </p:cNvSpPr>
          <p:nvPr/>
        </p:nvSpPr>
        <p:spPr>
          <a:xfrm>
            <a:off x="9316085" y="1702076"/>
            <a:ext cx="520700" cy="520700"/>
          </a:xfrm>
          <a:prstGeom prst="ellipse">
            <a:avLst/>
          </a:prstGeom>
          <a:solidFill>
            <a:srgbClr val="E5B70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4000" dirty="0">
              <a:solidFill>
                <a:schemeClr val="bg1"/>
              </a:solidFill>
              <a:latin typeface="FontAwesome" pitchFamily="2" charset="0"/>
            </a:endParaRPr>
          </a:p>
        </p:txBody>
      </p:sp>
      <p:sp>
        <p:nvSpPr>
          <p:cNvPr id="1048821" name="流程图: 联系 13"/>
          <p:cNvSpPr/>
          <p:nvPr/>
        </p:nvSpPr>
        <p:spPr>
          <a:xfrm>
            <a:off x="9495471" y="2320883"/>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22" name="流程图: 联系 35"/>
          <p:cNvSpPr/>
          <p:nvPr/>
        </p:nvSpPr>
        <p:spPr>
          <a:xfrm>
            <a:off x="7136606" y="2320884"/>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23" name="流程图: 联系 36"/>
          <p:cNvSpPr/>
          <p:nvPr/>
        </p:nvSpPr>
        <p:spPr>
          <a:xfrm>
            <a:off x="4831872" y="2320883"/>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24" name="流程图: 联系 37"/>
          <p:cNvSpPr/>
          <p:nvPr/>
        </p:nvSpPr>
        <p:spPr>
          <a:xfrm>
            <a:off x="2548096" y="2336556"/>
            <a:ext cx="234950" cy="234950"/>
          </a:xfrm>
          <a:prstGeom prst="flowChartConnector">
            <a:avLst/>
          </a:prstGeom>
          <a:solidFill>
            <a:srgbClr val="E5B704"/>
          </a:solidFill>
          <a:ln>
            <a:solidFill>
              <a:srgbClr val="E5B7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825" name="KSO_Shape"/>
          <p:cNvSpPr/>
          <p:nvPr/>
        </p:nvSpPr>
        <p:spPr bwMode="auto">
          <a:xfrm>
            <a:off x="9446736" y="1790350"/>
            <a:ext cx="259397" cy="352921"/>
          </a:xfrm>
          <a:custGeom>
            <a:avLst/>
            <a:gdLst>
              <a:gd name="T0" fmla="*/ 924118 w 4423"/>
              <a:gd name="T1" fmla="*/ 36732 h 6016"/>
              <a:gd name="T2" fmla="*/ 1145021 w 4423"/>
              <a:gd name="T3" fmla="*/ 159911 h 6016"/>
              <a:gd name="T4" fmla="*/ 1298196 w 4423"/>
              <a:gd name="T5" fmla="*/ 337238 h 6016"/>
              <a:gd name="T6" fmla="*/ 1388709 w 4423"/>
              <a:gd name="T7" fmla="*/ 576313 h 6016"/>
              <a:gd name="T8" fmla="*/ 1388709 w 4423"/>
              <a:gd name="T9" fmla="*/ 824571 h 6016"/>
              <a:gd name="T10" fmla="*/ 1298196 w 4423"/>
              <a:gd name="T11" fmla="*/ 1063646 h 6016"/>
              <a:gd name="T12" fmla="*/ 1145021 w 4423"/>
              <a:gd name="T13" fmla="*/ 1240973 h 6016"/>
              <a:gd name="T14" fmla="*/ 924118 w 4423"/>
              <a:gd name="T15" fmla="*/ 1364152 h 6016"/>
              <a:gd name="T16" fmla="*/ 681695 w 4423"/>
              <a:gd name="T17" fmla="*/ 1400568 h 6016"/>
              <a:gd name="T18" fmla="*/ 427246 w 4423"/>
              <a:gd name="T19" fmla="*/ 1345786 h 6016"/>
              <a:gd name="T20" fmla="*/ 216788 w 4423"/>
              <a:gd name="T21" fmla="*/ 1207408 h 6016"/>
              <a:gd name="T22" fmla="*/ 76271 w 4423"/>
              <a:gd name="T23" fmla="*/ 1019314 h 6016"/>
              <a:gd name="T24" fmla="*/ 3165 w 4423"/>
              <a:gd name="T25" fmla="*/ 772006 h 6016"/>
              <a:gd name="T26" fmla="*/ 21837 w 4423"/>
              <a:gd name="T27" fmla="*/ 525648 h 6016"/>
              <a:gd name="T28" fmla="*/ 128807 w 4423"/>
              <a:gd name="T29" fmla="*/ 295123 h 6016"/>
              <a:gd name="T30" fmla="*/ 294642 w 4423"/>
              <a:gd name="T31" fmla="*/ 129195 h 6016"/>
              <a:gd name="T32" fmla="*/ 524722 w 4423"/>
              <a:gd name="T33" fmla="*/ 22166 h 6016"/>
              <a:gd name="T34" fmla="*/ 562066 w 4423"/>
              <a:gd name="T35" fmla="*/ 756490 h 6016"/>
              <a:gd name="T36" fmla="*/ 647199 w 4423"/>
              <a:gd name="T37" fmla="*/ 616528 h 6016"/>
              <a:gd name="T38" fmla="*/ 744675 w 4423"/>
              <a:gd name="T39" fmla="*/ 527232 h 6016"/>
              <a:gd name="T40" fmla="*/ 654795 w 4423"/>
              <a:gd name="T41" fmla="*/ 535781 h 6016"/>
              <a:gd name="T42" fmla="*/ 563016 w 4423"/>
              <a:gd name="T43" fmla="*/ 609245 h 6016"/>
              <a:gd name="T44" fmla="*/ 531052 w 4423"/>
              <a:gd name="T45" fmla="*/ 702025 h 6016"/>
              <a:gd name="T46" fmla="*/ 825693 w 4423"/>
              <a:gd name="T47" fmla="*/ 1480682 h 6016"/>
              <a:gd name="T48" fmla="*/ 683594 w 4423"/>
              <a:gd name="T49" fmla="*/ 1494614 h 6016"/>
              <a:gd name="T50" fmla="*/ 683278 w 4423"/>
              <a:gd name="T51" fmla="*/ 380620 h 6016"/>
              <a:gd name="T52" fmla="*/ 495922 w 4423"/>
              <a:gd name="T53" fmla="*/ 453451 h 6016"/>
              <a:gd name="T54" fmla="*/ 386104 w 4423"/>
              <a:gd name="T55" fmla="*/ 636161 h 6016"/>
              <a:gd name="T56" fmla="*/ 386104 w 4423"/>
              <a:gd name="T57" fmla="*/ 764723 h 6016"/>
              <a:gd name="T58" fmla="*/ 495922 w 4423"/>
              <a:gd name="T59" fmla="*/ 947434 h 6016"/>
              <a:gd name="T60" fmla="*/ 683278 w 4423"/>
              <a:gd name="T61" fmla="*/ 1020264 h 6016"/>
              <a:gd name="T62" fmla="*/ 838669 w 4423"/>
              <a:gd name="T63" fmla="*/ 988915 h 6016"/>
              <a:gd name="T64" fmla="*/ 988047 w 4423"/>
              <a:gd name="T65" fmla="*/ 839454 h 6016"/>
              <a:gd name="T66" fmla="*/ 1019378 w 4423"/>
              <a:gd name="T67" fmla="*/ 683976 h 6016"/>
              <a:gd name="T68" fmla="*/ 946588 w 4423"/>
              <a:gd name="T69" fmla="*/ 496833 h 6016"/>
              <a:gd name="T70" fmla="*/ 764296 w 4423"/>
              <a:gd name="T71" fmla="*/ 386636 h 6016"/>
              <a:gd name="T72" fmla="*/ 814617 w 4423"/>
              <a:gd name="T73" fmla="*/ 511082 h 6016"/>
              <a:gd name="T74" fmla="*/ 666188 w 4423"/>
              <a:gd name="T75" fmla="*/ 481316 h 6016"/>
              <a:gd name="T76" fmla="*/ 535799 w 4423"/>
              <a:gd name="T77" fmla="*/ 551614 h 6016"/>
              <a:gd name="T78" fmla="*/ 478200 w 4423"/>
              <a:gd name="T79" fmla="*/ 700442 h 6016"/>
              <a:gd name="T80" fmla="*/ 528836 w 4423"/>
              <a:gd name="T81" fmla="*/ 841354 h 6016"/>
              <a:gd name="T82" fmla="*/ 655111 w 4423"/>
              <a:gd name="T83" fmla="*/ 917351 h 6016"/>
              <a:gd name="T84" fmla="*/ 805122 w 4423"/>
              <a:gd name="T85" fmla="*/ 895185 h 6016"/>
              <a:gd name="T86" fmla="*/ 903864 w 4423"/>
              <a:gd name="T87" fmla="*/ 786889 h 6016"/>
              <a:gd name="T88" fmla="*/ 911459 w 4423"/>
              <a:gd name="T89" fmla="*/ 634261 h 6016"/>
              <a:gd name="T90" fmla="*/ 993427 w 4423"/>
              <a:gd name="T91" fmla="*/ 376503 h 6016"/>
              <a:gd name="T92" fmla="*/ 860190 w 4423"/>
              <a:gd name="T93" fmla="*/ 293223 h 6016"/>
              <a:gd name="T94" fmla="*/ 699735 w 4423"/>
              <a:gd name="T95" fmla="*/ 263141 h 6016"/>
              <a:gd name="T96" fmla="*/ 549724 w 4423"/>
              <a:gd name="T97" fmla="*/ 289740 h 6016"/>
              <a:gd name="T98" fmla="*/ 413638 w 4423"/>
              <a:gd name="T99" fmla="*/ 369854 h 6016"/>
              <a:gd name="T100" fmla="*/ 320593 w 4423"/>
              <a:gd name="T101" fmla="*/ 482583 h 6016"/>
              <a:gd name="T102" fmla="*/ 267741 w 4423"/>
              <a:gd name="T103" fmla="*/ 633628 h 6016"/>
              <a:gd name="T104" fmla="*/ 271855 w 4423"/>
              <a:gd name="T105" fmla="*/ 788789 h 6016"/>
              <a:gd name="T106" fmla="*/ 331670 w 4423"/>
              <a:gd name="T107" fmla="*/ 936034 h 6016"/>
              <a:gd name="T108" fmla="*/ 430095 w 4423"/>
              <a:gd name="T109" fmla="*/ 1044647 h 6016"/>
              <a:gd name="T110" fmla="*/ 569662 w 4423"/>
              <a:gd name="T111" fmla="*/ 1118111 h 6016"/>
              <a:gd name="T112" fmla="*/ 722521 w 4423"/>
              <a:gd name="T113" fmla="*/ 1137110 h 6016"/>
              <a:gd name="T114" fmla="*/ 879811 w 4423"/>
              <a:gd name="T115" fmla="*/ 1099112 h 6016"/>
              <a:gd name="T116" fmla="*/ 1008618 w 4423"/>
              <a:gd name="T117" fmla="*/ 1009815 h 6016"/>
              <a:gd name="T118" fmla="*/ 1093434 w 4423"/>
              <a:gd name="T119" fmla="*/ 890119 h 6016"/>
              <a:gd name="T120" fmla="*/ 1135526 w 4423"/>
              <a:gd name="T121" fmla="*/ 734008 h 6016"/>
              <a:gd name="T122" fmla="*/ 1120019 w 4423"/>
              <a:gd name="T123" fmla="*/ 580746 h 6016"/>
              <a:gd name="T124" fmla="*/ 1050077 w 4423"/>
              <a:gd name="T125" fmla="*/ 438885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rgbClr val="282728"/>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grpSp>
        <p:nvGrpSpPr>
          <p:cNvPr id="27" name="组合 1">
            <a:extLst>
              <a:ext uri="{FF2B5EF4-FFF2-40B4-BE49-F238E27FC236}">
                <a16:creationId xmlns:a16="http://schemas.microsoft.com/office/drawing/2014/main" id="{209863BE-D45D-464A-8729-1ABCEF3313B0}"/>
              </a:ext>
            </a:extLst>
          </p:cNvPr>
          <p:cNvGrpSpPr/>
          <p:nvPr/>
        </p:nvGrpSpPr>
        <p:grpSpPr>
          <a:xfrm>
            <a:off x="5514779" y="3938482"/>
            <a:ext cx="1247775" cy="2059474"/>
            <a:chOff x="3363302" y="2159001"/>
            <a:chExt cx="1247775" cy="2059474"/>
          </a:xfrm>
        </p:grpSpPr>
        <p:sp>
          <p:nvSpPr>
            <p:cNvPr id="28" name="Freeform 35">
              <a:extLst>
                <a:ext uri="{FF2B5EF4-FFF2-40B4-BE49-F238E27FC236}">
                  <a16:creationId xmlns:a16="http://schemas.microsoft.com/office/drawing/2014/main" id="{2C4626B3-51C0-4F29-BADC-381294EC4027}"/>
                </a:ext>
              </a:extLst>
            </p:cNvPr>
            <p:cNvSpPr/>
            <p:nvPr/>
          </p:nvSpPr>
          <p:spPr bwMode="auto">
            <a:xfrm rot="18900000">
              <a:off x="3363302" y="2970700"/>
              <a:ext cx="1247775" cy="1247775"/>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p:spPr>
          <p:txBody>
            <a:bodyPr/>
            <a:lstStyle/>
            <a:p>
              <a:endParaRPr lang="zh-CN" altLang="en-US"/>
            </a:p>
          </p:txBody>
        </p:sp>
        <p:grpSp>
          <p:nvGrpSpPr>
            <p:cNvPr id="29" name="Group 75">
              <a:extLst>
                <a:ext uri="{FF2B5EF4-FFF2-40B4-BE49-F238E27FC236}">
                  <a16:creationId xmlns:a16="http://schemas.microsoft.com/office/drawing/2014/main" id="{017FEDE8-342A-47D5-A970-29F0CC45348A}"/>
                </a:ext>
              </a:extLst>
            </p:cNvPr>
            <p:cNvGrpSpPr/>
            <p:nvPr/>
          </p:nvGrpSpPr>
          <p:grpSpPr bwMode="auto">
            <a:xfrm rot="10800000">
              <a:off x="3873501" y="2159001"/>
              <a:ext cx="244475" cy="730250"/>
              <a:chOff x="4271" y="3515"/>
              <a:chExt cx="154" cy="460"/>
            </a:xfrm>
          </p:grpSpPr>
          <p:sp>
            <p:nvSpPr>
              <p:cNvPr id="33" name="Oval 139">
                <a:extLst>
                  <a:ext uri="{FF2B5EF4-FFF2-40B4-BE49-F238E27FC236}">
                    <a16:creationId xmlns:a16="http://schemas.microsoft.com/office/drawing/2014/main" id="{4F57A85E-1D74-49E3-9073-5B094A401DD1}"/>
                  </a:ext>
                </a:extLst>
              </p:cNvPr>
              <p:cNvSpPr>
                <a:spLocks noChangeArrowheads="1"/>
              </p:cNvSpPr>
              <p:nvPr/>
            </p:nvSpPr>
            <p:spPr bwMode="auto">
              <a:xfrm>
                <a:off x="4271" y="3515"/>
                <a:ext cx="154" cy="154"/>
              </a:xfrm>
              <a:prstGeom prst="ellipse">
                <a:avLst/>
              </a:prstGeom>
              <a:solidFill>
                <a:srgbClr val="E5B704"/>
              </a:solidFill>
              <a:ln>
                <a:noFill/>
              </a:ln>
              <a:effectLst/>
            </p:spPr>
            <p:txBody>
              <a:bodyPr rot="10800000" wrap="none"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ko-KR" altLang="ko-KR" sz="1800">
                  <a:solidFill>
                    <a:schemeClr val="accent1"/>
                  </a:solidFill>
                  <a:latin typeface="Malgun Gothic" panose="020B0503020000020004" pitchFamily="34" charset="-127"/>
                  <a:ea typeface="Malgun Gothic" panose="020B0503020000020004" pitchFamily="34" charset="-127"/>
                </a:endParaRPr>
              </a:p>
            </p:txBody>
          </p:sp>
          <p:sp>
            <p:nvSpPr>
              <p:cNvPr id="32" name="Line 79">
                <a:extLst>
                  <a:ext uri="{FF2B5EF4-FFF2-40B4-BE49-F238E27FC236}">
                    <a16:creationId xmlns:a16="http://schemas.microsoft.com/office/drawing/2014/main" id="{4A34701B-1C8D-4ECD-869F-46C075C54A53}"/>
                  </a:ext>
                </a:extLst>
              </p:cNvPr>
              <p:cNvSpPr>
                <a:spLocks noChangeShapeType="1"/>
              </p:cNvSpPr>
              <p:nvPr/>
            </p:nvSpPr>
            <p:spPr bwMode="auto">
              <a:xfrm flipV="1">
                <a:off x="4339" y="3652"/>
                <a:ext cx="0" cy="323"/>
              </a:xfrm>
              <a:prstGeom prst="line">
                <a:avLst/>
              </a:prstGeom>
              <a:noFill/>
              <a:ln w="19050" cap="rnd">
                <a:solidFill>
                  <a:srgbClr val="E5B704"/>
                </a:solidFill>
                <a:prstDash val="sysDot"/>
                <a:round/>
                <a:headEnd type="triangle" w="med" len="med"/>
              </a:ln>
              <a:effectLst/>
            </p:spPr>
            <p:txBody>
              <a:bodyPr/>
              <a:lstStyle/>
              <a:p>
                <a:endParaRPr lang="zh-CN" altLang="en-US"/>
              </a:p>
            </p:txBody>
          </p:sp>
        </p:grpSp>
        <p:sp>
          <p:nvSpPr>
            <p:cNvPr id="30" name="文本框 275">
              <a:extLst>
                <a:ext uri="{FF2B5EF4-FFF2-40B4-BE49-F238E27FC236}">
                  <a16:creationId xmlns:a16="http://schemas.microsoft.com/office/drawing/2014/main" id="{D2465362-FFB0-4D6F-A133-D58B14B666DF}"/>
                </a:ext>
              </a:extLst>
            </p:cNvPr>
            <p:cNvSpPr txBox="1">
              <a:spLocks noChangeArrowheads="1"/>
            </p:cNvSpPr>
            <p:nvPr/>
          </p:nvSpPr>
          <p:spPr bwMode="auto">
            <a:xfrm>
              <a:off x="3438525" y="3397155"/>
              <a:ext cx="1143000" cy="36988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bg1"/>
                  </a:solidFill>
                  <a:latin typeface="微软雅黑" panose="020B0503020204020204" pitchFamily="34" charset="-122"/>
                  <a:ea typeface="微软雅黑" panose="020B0503020204020204" pitchFamily="34" charset="-122"/>
                </a:rPr>
                <a:t>数据流</a:t>
              </a:r>
            </a:p>
          </p:txBody>
        </p:sp>
      </p:grpSp>
    </p:spTree>
    <p:extLst>
      <p:ext uri="{BB962C8B-B14F-4D97-AF65-F5344CB8AC3E}">
        <p14:creationId xmlns:p14="http://schemas.microsoft.com/office/powerpoint/2010/main" val="916238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数据流</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176783" y="1757544"/>
            <a:ext cx="5668681" cy="3416320"/>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进货通知单：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数据流：进货通知单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编号：</a:t>
            </a:r>
            <a:r>
              <a:rPr lang="en-US" altLang="zh-CN" dirty="0">
                <a:solidFill>
                  <a:schemeClr val="bg1"/>
                </a:solidFill>
                <a:latin typeface="微软雅黑" panose="020B0503020204020204" pitchFamily="34" charset="-122"/>
                <a:ea typeface="微软雅黑" panose="020B0503020204020204" pitchFamily="34" charset="-122"/>
              </a:rPr>
              <a:t>XX-XXXXXX—XXX-XXX</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JH-</a:t>
            </a:r>
            <a:r>
              <a:rPr lang="zh-CN" altLang="en-US" dirty="0">
                <a:solidFill>
                  <a:schemeClr val="bg1"/>
                </a:solidFill>
                <a:latin typeface="微软雅黑" panose="020B0503020204020204" pitchFamily="34" charset="-122"/>
                <a:ea typeface="微软雅黑" panose="020B0503020204020204" pitchFamily="34" charset="-122"/>
              </a:rPr>
              <a:t>年月</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日</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货品类别</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货物编号）</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简述：仓库验收货物后输入进货单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来源：验收入库</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流向：系统存储文件，加工处理</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流通量：平均</a:t>
            </a:r>
            <a:r>
              <a:rPr lang="en-US" altLang="zh-CN" dirty="0">
                <a:solidFill>
                  <a:schemeClr val="bg1"/>
                </a:solidFill>
                <a:latin typeface="微软雅黑" panose="020B0503020204020204" pitchFamily="34" charset="-122"/>
                <a:ea typeface="微软雅黑" panose="020B0503020204020204" pitchFamily="34" charset="-122"/>
              </a:rPr>
              <a:t>10</a:t>
            </a:r>
            <a:r>
              <a:rPr lang="zh-CN" altLang="en-US" dirty="0">
                <a:solidFill>
                  <a:schemeClr val="bg1"/>
                </a:solidFill>
                <a:latin typeface="微软雅黑" panose="020B0503020204020204" pitchFamily="34" charset="-122"/>
                <a:ea typeface="微软雅黑" panose="020B0503020204020204" pitchFamily="34" charset="-122"/>
              </a:rPr>
              <a:t>份</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天</a:t>
            </a: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799771" y="1496483"/>
            <a:ext cx="0" cy="4651508"/>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
        <p:nvSpPr>
          <p:cNvPr id="7" name="TextBox 15">
            <a:extLst>
              <a:ext uri="{FF2B5EF4-FFF2-40B4-BE49-F238E27FC236}">
                <a16:creationId xmlns:a16="http://schemas.microsoft.com/office/drawing/2014/main" id="{10844C2E-CAA9-445B-A98D-CC01EB984115}"/>
              </a:ext>
            </a:extLst>
          </p:cNvPr>
          <p:cNvSpPr txBox="1"/>
          <p:nvPr/>
        </p:nvSpPr>
        <p:spPr>
          <a:xfrm>
            <a:off x="6248026" y="1744061"/>
            <a:ext cx="5668681" cy="3367397"/>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订单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数据流：订单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编号：</a:t>
            </a:r>
            <a:r>
              <a:rPr lang="en-US" altLang="zh-CN" dirty="0">
                <a:solidFill>
                  <a:schemeClr val="bg1"/>
                </a:solidFill>
                <a:latin typeface="微软雅黑" panose="020B0503020204020204" pitchFamily="34" charset="-122"/>
                <a:ea typeface="微软雅黑" panose="020B0503020204020204" pitchFamily="34" charset="-122"/>
              </a:rPr>
              <a:t>XX-XXXXXX-XXXX</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DD-</a:t>
            </a:r>
            <a:r>
              <a:rPr lang="zh-CN" altLang="en-US" dirty="0">
                <a:solidFill>
                  <a:schemeClr val="bg1"/>
                </a:solidFill>
                <a:latin typeface="微软雅黑" panose="020B0503020204020204" pitchFamily="34" charset="-122"/>
                <a:ea typeface="微软雅黑" panose="020B0503020204020204" pitchFamily="34" charset="-122"/>
              </a:rPr>
              <a:t>年月日</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订单编号）</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简述：系统接收客户下单后生成</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来源：客户下单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流向：系统存储文件，库存记录审核处理</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流通量：平均</a:t>
            </a:r>
            <a:r>
              <a:rPr lang="en-US" altLang="zh-CN" dirty="0">
                <a:solidFill>
                  <a:schemeClr val="bg1"/>
                </a:solidFill>
                <a:latin typeface="微软雅黑" panose="020B0503020204020204" pitchFamily="34" charset="-122"/>
                <a:ea typeface="微软雅黑" panose="020B0503020204020204" pitchFamily="34" charset="-122"/>
              </a:rPr>
              <a:t>80</a:t>
            </a:r>
            <a:r>
              <a:rPr lang="zh-CN" altLang="en-US" dirty="0">
                <a:solidFill>
                  <a:schemeClr val="bg1"/>
                </a:solidFill>
                <a:latin typeface="微软雅黑" panose="020B0503020204020204" pitchFamily="34" charset="-122"/>
                <a:ea typeface="微软雅黑" panose="020B0503020204020204" pitchFamily="34" charset="-122"/>
              </a:rPr>
              <a:t>单</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天</a:t>
            </a: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17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数据流</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993490" y="1831073"/>
            <a:ext cx="4601369" cy="3782895"/>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缺货通知单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数据流：缺货通知单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编号：</a:t>
            </a:r>
            <a:r>
              <a:rPr lang="en-US" altLang="zh-CN" dirty="0">
                <a:solidFill>
                  <a:schemeClr val="bg1"/>
                </a:solidFill>
                <a:latin typeface="微软雅黑" panose="020B0503020204020204" pitchFamily="34" charset="-122"/>
                <a:ea typeface="微软雅黑" panose="020B0503020204020204" pitchFamily="34" charset="-122"/>
              </a:rPr>
              <a:t>XX-XXXXXX-XXX-XXX</a:t>
            </a:r>
            <a:r>
              <a:rPr lang="zh-CN" altLang="en-US" dirty="0">
                <a:solidFill>
                  <a:schemeClr val="bg1"/>
                </a:solidFill>
                <a:latin typeface="微软雅黑" panose="020B0503020204020204" pitchFamily="34" charset="-122"/>
                <a:ea typeface="微软雅黑" panose="020B0503020204020204" pitchFamily="34" charset="-122"/>
              </a:rPr>
              <a:t>（</a:t>
            </a:r>
            <a:r>
              <a:rPr lang="en-US" altLang="zh-CN" dirty="0">
                <a:solidFill>
                  <a:schemeClr val="bg1"/>
                </a:solidFill>
                <a:latin typeface="微软雅黑" panose="020B0503020204020204" pitchFamily="34" charset="-122"/>
                <a:ea typeface="微软雅黑" panose="020B0503020204020204" pitchFamily="34" charset="-122"/>
              </a:rPr>
              <a:t>QH-</a:t>
            </a:r>
            <a:r>
              <a:rPr lang="zh-CN" altLang="en-US" dirty="0">
                <a:solidFill>
                  <a:schemeClr val="bg1"/>
                </a:solidFill>
                <a:latin typeface="微软雅黑" panose="020B0503020204020204" pitchFamily="34" charset="-122"/>
                <a:ea typeface="微软雅黑" panose="020B0503020204020204" pitchFamily="34" charset="-122"/>
              </a:rPr>
              <a:t>年月日</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货品类别</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货物编号）</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简述：库存记录中货品缺货时进行通知补货</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来源：货品缺货时通知</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流向：库存记录通知并存储相应记录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流通量：平均</a:t>
            </a:r>
            <a:r>
              <a:rPr lang="en-US" altLang="zh-CN" dirty="0">
                <a:solidFill>
                  <a:schemeClr val="bg1"/>
                </a:solidFill>
                <a:latin typeface="微软雅黑" panose="020B0503020204020204" pitchFamily="34" charset="-122"/>
                <a:ea typeface="微软雅黑" panose="020B0503020204020204" pitchFamily="34" charset="-122"/>
              </a:rPr>
              <a:t>10</a:t>
            </a:r>
            <a:r>
              <a:rPr lang="zh-CN" altLang="en-US" dirty="0">
                <a:solidFill>
                  <a:schemeClr val="bg1"/>
                </a:solidFill>
                <a:latin typeface="微软雅黑" panose="020B0503020204020204" pitchFamily="34" charset="-122"/>
                <a:ea typeface="微软雅黑" panose="020B0503020204020204" pitchFamily="34" charset="-122"/>
              </a:rPr>
              <a:t>份</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天</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6096000" y="1745301"/>
            <a:ext cx="5748264" cy="3367397"/>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销售统计表</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数据流：销售统计表</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编号：</a:t>
            </a:r>
            <a:r>
              <a:rPr lang="en-US" altLang="zh-CN" dirty="0">
                <a:solidFill>
                  <a:schemeClr val="bg1"/>
                </a:solidFill>
                <a:latin typeface="微软雅黑" panose="020B0503020204020204" pitchFamily="34" charset="-122"/>
                <a:ea typeface="微软雅黑" panose="020B0503020204020204" pitchFamily="34" charset="-122"/>
              </a:rPr>
              <a:t>XXXX-XXX-XXX</a:t>
            </a:r>
            <a:r>
              <a:rPr lang="zh-CN" altLang="en-US" dirty="0">
                <a:solidFill>
                  <a:schemeClr val="bg1"/>
                </a:solidFill>
                <a:latin typeface="微软雅黑" panose="020B0503020204020204" pitchFamily="34" charset="-122"/>
                <a:ea typeface="微软雅黑" panose="020B0503020204020204" pitchFamily="34" charset="-122"/>
              </a:rPr>
              <a:t>（年月</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货品类别</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货品编号）</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简述：按月记录货品销售情况</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来源：库存记录中进出货记录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流向：销售统计表</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流通量：</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份</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月</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681327" y="1565467"/>
            <a:ext cx="0" cy="4761762"/>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149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矩形 1130"/>
          <p:cNvSpPr/>
          <p:nvPr/>
        </p:nvSpPr>
        <p:spPr>
          <a:xfrm>
            <a:off x="6702796" y="1260022"/>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订单记录</a:t>
            </a:r>
          </a:p>
        </p:txBody>
      </p:sp>
      <p:sp>
        <p:nvSpPr>
          <p:cNvPr id="1048784" name="椭圆 39"/>
          <p:cNvSpPr/>
          <p:nvPr/>
        </p:nvSpPr>
        <p:spPr>
          <a:xfrm>
            <a:off x="5776410" y="1388491"/>
            <a:ext cx="637730" cy="637729"/>
          </a:xfrm>
          <a:prstGeom prst="ellipse">
            <a:avLst/>
          </a:prstGeom>
          <a:noFill/>
          <a:ln w="25400">
            <a:solidFill>
              <a:schemeClr val="bg1"/>
            </a:solidFill>
            <a:miter lim="800000"/>
          </a:ln>
        </p:spPr>
        <p:txBody>
          <a:bodyPr anchor="ctr"/>
          <a:lstStyle/>
          <a:p>
            <a:pPr algn="ctr"/>
            <a:endParaRPr lang="zh-CN" altLang="en-US" kern="0">
              <a:solidFill>
                <a:srgbClr val="E5B704"/>
              </a:solidFill>
              <a:latin typeface="宋体" panose="02010600030101010101" pitchFamily="2" charset="-122"/>
            </a:endParaRPr>
          </a:p>
        </p:txBody>
      </p:sp>
      <p:sp>
        <p:nvSpPr>
          <p:cNvPr id="1048785" name="椭圆 40"/>
          <p:cNvSpPr/>
          <p:nvPr/>
        </p:nvSpPr>
        <p:spPr>
          <a:xfrm>
            <a:off x="6249563" y="2291289"/>
            <a:ext cx="637730" cy="637729"/>
          </a:xfrm>
          <a:prstGeom prst="ellipse">
            <a:avLst/>
          </a:prstGeom>
          <a:noFill/>
          <a:ln w="25400">
            <a:solidFill>
              <a:schemeClr val="bg1"/>
            </a:solidFill>
            <a:miter lim="800000"/>
          </a:ln>
        </p:spPr>
        <p:txBody>
          <a:bodyPr anchor="ctr"/>
          <a:lstStyle/>
          <a:p>
            <a:pPr algn="ctr"/>
            <a:endParaRPr lang="zh-CN" altLang="en-US" kern="0">
              <a:solidFill>
                <a:srgbClr val="FFFFFF"/>
              </a:solidFill>
              <a:latin typeface="宋体" panose="02010600030101010101" pitchFamily="2" charset="-122"/>
            </a:endParaRPr>
          </a:p>
        </p:txBody>
      </p:sp>
      <p:sp>
        <p:nvSpPr>
          <p:cNvPr id="1048786" name="椭圆 41"/>
          <p:cNvSpPr/>
          <p:nvPr/>
        </p:nvSpPr>
        <p:spPr>
          <a:xfrm>
            <a:off x="6568428" y="3206041"/>
            <a:ext cx="637730" cy="637729"/>
          </a:xfrm>
          <a:prstGeom prst="ellipse">
            <a:avLst/>
          </a:prstGeom>
          <a:noFill/>
          <a:ln w="25400">
            <a:solidFill>
              <a:schemeClr val="bg1"/>
            </a:solidFill>
            <a:miter lim="800000"/>
          </a:ln>
        </p:spPr>
        <p:txBody>
          <a:bodyPr anchor="ctr"/>
          <a:lstStyle/>
          <a:p>
            <a:pPr algn="ctr"/>
            <a:endParaRPr lang="zh-CN" altLang="en-US" kern="0">
              <a:solidFill>
                <a:srgbClr val="FFFFFF"/>
              </a:solidFill>
              <a:latin typeface="宋体" panose="02010600030101010101" pitchFamily="2" charset="-122"/>
            </a:endParaRPr>
          </a:p>
        </p:txBody>
      </p:sp>
      <p:sp>
        <p:nvSpPr>
          <p:cNvPr id="1048787" name="椭圆 43"/>
          <p:cNvSpPr/>
          <p:nvPr/>
        </p:nvSpPr>
        <p:spPr>
          <a:xfrm>
            <a:off x="6199871" y="4127258"/>
            <a:ext cx="637730" cy="637729"/>
          </a:xfrm>
          <a:prstGeom prst="ellipse">
            <a:avLst/>
          </a:prstGeom>
          <a:noFill/>
          <a:ln w="25400">
            <a:solidFill>
              <a:schemeClr val="bg1"/>
            </a:solidFill>
            <a:miter lim="800000"/>
          </a:ln>
        </p:spPr>
        <p:txBody>
          <a:bodyPr anchor="ctr"/>
          <a:lstStyle/>
          <a:p>
            <a:pPr algn="ctr"/>
            <a:endParaRPr lang="zh-CN" altLang="en-US" kern="0">
              <a:solidFill>
                <a:srgbClr val="FFFFFF"/>
              </a:solidFill>
              <a:latin typeface="宋体" panose="02010600030101010101" pitchFamily="2" charset="-122"/>
            </a:endParaRPr>
          </a:p>
        </p:txBody>
      </p:sp>
      <p:sp>
        <p:nvSpPr>
          <p:cNvPr id="1048788" name="同心圆 1"/>
          <p:cNvSpPr/>
          <p:nvPr/>
        </p:nvSpPr>
        <p:spPr>
          <a:xfrm>
            <a:off x="3224606" y="2208336"/>
            <a:ext cx="2597820" cy="259782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789" name="矩形 46"/>
          <p:cNvSpPr/>
          <p:nvPr/>
        </p:nvSpPr>
        <p:spPr>
          <a:xfrm>
            <a:off x="5814589" y="1414968"/>
            <a:ext cx="561372" cy="584775"/>
          </a:xfrm>
          <a:prstGeom prst="rect">
            <a:avLst/>
          </a:prstGeom>
        </p:spPr>
        <p:txBody>
          <a:bodyPr wrap="none">
            <a:spAutoFit/>
          </a:bodyPr>
          <a:lstStyle/>
          <a:p>
            <a:r>
              <a:rPr lang="en-US" altLang="zh-CN" sz="3200" dirty="0">
                <a:solidFill>
                  <a:srgbClr val="E5B704"/>
                </a:solidFill>
                <a:latin typeface="Impact" panose="020B0806030902050204" pitchFamily="34" charset="0"/>
              </a:rPr>
              <a:t>01</a:t>
            </a:r>
            <a:endParaRPr lang="zh-CN" altLang="en-US" sz="3200" dirty="0">
              <a:solidFill>
                <a:srgbClr val="E5B704"/>
              </a:solidFill>
            </a:endParaRPr>
          </a:p>
        </p:txBody>
      </p:sp>
      <p:sp>
        <p:nvSpPr>
          <p:cNvPr id="1048790" name="矩形 48"/>
          <p:cNvSpPr/>
          <p:nvPr/>
        </p:nvSpPr>
        <p:spPr>
          <a:xfrm>
            <a:off x="6249563" y="2317766"/>
            <a:ext cx="611065" cy="584775"/>
          </a:xfrm>
          <a:prstGeom prst="rect">
            <a:avLst/>
          </a:prstGeom>
        </p:spPr>
        <p:txBody>
          <a:bodyPr wrap="none">
            <a:spAutoFit/>
          </a:bodyPr>
          <a:lstStyle/>
          <a:p>
            <a:r>
              <a:rPr lang="en-US" altLang="zh-CN" sz="3200" dirty="0">
                <a:solidFill>
                  <a:srgbClr val="E5B704"/>
                </a:solidFill>
                <a:latin typeface="Impact" panose="020B0806030902050204" pitchFamily="34" charset="0"/>
              </a:rPr>
              <a:t>02</a:t>
            </a:r>
            <a:endParaRPr lang="zh-CN" altLang="en-US" sz="3200" dirty="0">
              <a:solidFill>
                <a:srgbClr val="E5B704"/>
              </a:solidFill>
            </a:endParaRPr>
          </a:p>
        </p:txBody>
      </p:sp>
      <p:sp>
        <p:nvSpPr>
          <p:cNvPr id="1048791" name="矩形 49"/>
          <p:cNvSpPr/>
          <p:nvPr/>
        </p:nvSpPr>
        <p:spPr>
          <a:xfrm>
            <a:off x="6568428" y="3261511"/>
            <a:ext cx="622286" cy="584775"/>
          </a:xfrm>
          <a:prstGeom prst="rect">
            <a:avLst/>
          </a:prstGeom>
        </p:spPr>
        <p:txBody>
          <a:bodyPr wrap="none">
            <a:spAutoFit/>
          </a:bodyPr>
          <a:lstStyle/>
          <a:p>
            <a:r>
              <a:rPr lang="en-US" altLang="zh-CN" sz="3200" dirty="0">
                <a:solidFill>
                  <a:srgbClr val="E5B704"/>
                </a:solidFill>
                <a:latin typeface="Impact" panose="020B0806030902050204" pitchFamily="34" charset="0"/>
              </a:rPr>
              <a:t>03</a:t>
            </a:r>
            <a:endParaRPr lang="zh-CN" altLang="en-US" sz="3200" dirty="0">
              <a:solidFill>
                <a:srgbClr val="E5B704"/>
              </a:solidFill>
            </a:endParaRPr>
          </a:p>
        </p:txBody>
      </p:sp>
      <p:sp>
        <p:nvSpPr>
          <p:cNvPr id="1048792" name="矩形 51"/>
          <p:cNvSpPr/>
          <p:nvPr/>
        </p:nvSpPr>
        <p:spPr>
          <a:xfrm>
            <a:off x="6199871" y="4208804"/>
            <a:ext cx="609462" cy="584775"/>
          </a:xfrm>
          <a:prstGeom prst="rect">
            <a:avLst/>
          </a:prstGeom>
        </p:spPr>
        <p:txBody>
          <a:bodyPr wrap="none">
            <a:spAutoFit/>
          </a:bodyPr>
          <a:lstStyle/>
          <a:p>
            <a:r>
              <a:rPr lang="en-US" altLang="zh-CN" sz="3200" dirty="0">
                <a:solidFill>
                  <a:srgbClr val="E5B704"/>
                </a:solidFill>
                <a:latin typeface="Impact" panose="020B0806030902050204" pitchFamily="34" charset="0"/>
              </a:rPr>
              <a:t>04</a:t>
            </a:r>
            <a:endParaRPr lang="zh-CN" altLang="en-US" sz="3200" dirty="0">
              <a:solidFill>
                <a:srgbClr val="E5B704"/>
              </a:solidFill>
            </a:endParaRPr>
          </a:p>
        </p:txBody>
      </p:sp>
      <p:sp>
        <p:nvSpPr>
          <p:cNvPr id="1048793" name="TextBox 4"/>
          <p:cNvSpPr txBox="1">
            <a:spLocks noChangeArrowheads="1"/>
          </p:cNvSpPr>
          <p:nvPr/>
        </p:nvSpPr>
        <p:spPr bwMode="auto">
          <a:xfrm>
            <a:off x="3746184" y="3163622"/>
            <a:ext cx="1554664" cy="581057"/>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2400" b="1" dirty="0">
                <a:solidFill>
                  <a:srgbClr val="E5B704"/>
                </a:solidFill>
                <a:latin typeface="微软雅黑" panose="020B0503020204020204" pitchFamily="34" charset="-122"/>
                <a:ea typeface="微软雅黑" panose="020B0503020204020204" pitchFamily="34" charset="-122"/>
              </a:rPr>
              <a:t>数据存储</a:t>
            </a:r>
            <a:endParaRPr lang="en-US" altLang="zh-CN" sz="2400" b="1" dirty="0">
              <a:solidFill>
                <a:srgbClr val="E5B704"/>
              </a:solidFill>
              <a:latin typeface="微软雅黑" panose="020B0503020204020204" pitchFamily="34" charset="-122"/>
              <a:ea typeface="微软雅黑" panose="020B0503020204020204" pitchFamily="34" charset="-122"/>
            </a:endParaRPr>
          </a:p>
        </p:txBody>
      </p:sp>
      <p:sp>
        <p:nvSpPr>
          <p:cNvPr id="1048794" name="矩形 56"/>
          <p:cNvSpPr/>
          <p:nvPr/>
        </p:nvSpPr>
        <p:spPr>
          <a:xfrm>
            <a:off x="7190714" y="2205721"/>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库存记录</a:t>
            </a:r>
          </a:p>
        </p:txBody>
      </p:sp>
      <p:sp>
        <p:nvSpPr>
          <p:cNvPr id="1048795" name="矩形 57"/>
          <p:cNvSpPr/>
          <p:nvPr/>
        </p:nvSpPr>
        <p:spPr>
          <a:xfrm>
            <a:off x="7687427" y="3121240"/>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进货记录</a:t>
            </a:r>
          </a:p>
        </p:txBody>
      </p:sp>
      <p:sp>
        <p:nvSpPr>
          <p:cNvPr id="1048796" name="矩形 58"/>
          <p:cNvSpPr/>
          <p:nvPr/>
        </p:nvSpPr>
        <p:spPr>
          <a:xfrm>
            <a:off x="7190714" y="4156703"/>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缺货记录</a:t>
            </a:r>
          </a:p>
        </p:txBody>
      </p:sp>
      <p:sp>
        <p:nvSpPr>
          <p:cNvPr id="16" name="矩形 51">
            <a:extLst>
              <a:ext uri="{FF2B5EF4-FFF2-40B4-BE49-F238E27FC236}">
                <a16:creationId xmlns:a16="http://schemas.microsoft.com/office/drawing/2014/main" id="{46B4A205-FEE9-4ECD-999D-C0794537DB73}"/>
              </a:ext>
            </a:extLst>
          </p:cNvPr>
          <p:cNvSpPr/>
          <p:nvPr/>
        </p:nvSpPr>
        <p:spPr>
          <a:xfrm>
            <a:off x="5590409" y="5039454"/>
            <a:ext cx="623889" cy="584775"/>
          </a:xfrm>
          <a:prstGeom prst="rect">
            <a:avLst/>
          </a:prstGeom>
        </p:spPr>
        <p:txBody>
          <a:bodyPr wrap="none">
            <a:spAutoFit/>
          </a:bodyPr>
          <a:lstStyle/>
          <a:p>
            <a:r>
              <a:rPr lang="en-US" altLang="zh-CN" sz="3200" dirty="0">
                <a:solidFill>
                  <a:srgbClr val="E5B704"/>
                </a:solidFill>
                <a:latin typeface="Impact" panose="020B0806030902050204" pitchFamily="34" charset="0"/>
              </a:rPr>
              <a:t>05</a:t>
            </a:r>
            <a:endParaRPr lang="zh-CN" altLang="en-US" sz="3200" dirty="0">
              <a:solidFill>
                <a:srgbClr val="E5B704"/>
              </a:solidFill>
            </a:endParaRPr>
          </a:p>
        </p:txBody>
      </p:sp>
      <p:sp>
        <p:nvSpPr>
          <p:cNvPr id="17" name="椭圆 43">
            <a:extLst>
              <a:ext uri="{FF2B5EF4-FFF2-40B4-BE49-F238E27FC236}">
                <a16:creationId xmlns:a16="http://schemas.microsoft.com/office/drawing/2014/main" id="{0E79A53B-73A5-4E0D-94DC-3AB9055B5CF9}"/>
              </a:ext>
            </a:extLst>
          </p:cNvPr>
          <p:cNvSpPr/>
          <p:nvPr/>
        </p:nvSpPr>
        <p:spPr>
          <a:xfrm>
            <a:off x="5587787" y="5012976"/>
            <a:ext cx="637730" cy="637729"/>
          </a:xfrm>
          <a:prstGeom prst="ellipse">
            <a:avLst/>
          </a:prstGeom>
          <a:noFill/>
          <a:ln w="25400">
            <a:solidFill>
              <a:schemeClr val="bg1"/>
            </a:solidFill>
            <a:miter lim="800000"/>
          </a:ln>
        </p:spPr>
        <p:txBody>
          <a:bodyPr anchor="ctr"/>
          <a:lstStyle/>
          <a:p>
            <a:pPr algn="ctr"/>
            <a:endParaRPr lang="zh-CN" altLang="en-US" kern="0">
              <a:solidFill>
                <a:srgbClr val="FFFFFF"/>
              </a:solidFill>
              <a:latin typeface="宋体" panose="02010600030101010101" pitchFamily="2" charset="-122"/>
            </a:endParaRPr>
          </a:p>
        </p:txBody>
      </p:sp>
      <p:sp>
        <p:nvSpPr>
          <p:cNvPr id="18" name="矩形 58">
            <a:extLst>
              <a:ext uri="{FF2B5EF4-FFF2-40B4-BE49-F238E27FC236}">
                <a16:creationId xmlns:a16="http://schemas.microsoft.com/office/drawing/2014/main" id="{38841F50-FF7F-4A79-B53D-2330669F85AE}"/>
              </a:ext>
            </a:extLst>
          </p:cNvPr>
          <p:cNvSpPr/>
          <p:nvPr/>
        </p:nvSpPr>
        <p:spPr>
          <a:xfrm>
            <a:off x="6568428" y="5035055"/>
            <a:ext cx="3829050" cy="688975"/>
          </a:xfrm>
          <a:prstGeom prst="rect">
            <a:avLst/>
          </a:prstGeom>
        </p:spPr>
        <p:txBody>
          <a:bodyPr anchor="ctr"/>
          <a:lstStyle/>
          <a:p>
            <a:pP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当前未处理订单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矩形 17"/>
          <p:cNvSpPr/>
          <p:nvPr/>
        </p:nvSpPr>
        <p:spPr>
          <a:xfrm>
            <a:off x="4965701" y="1424949"/>
            <a:ext cx="1914597" cy="3045017"/>
          </a:xfrm>
          <a:prstGeom prst="rect">
            <a:avLst/>
          </a:prstGeom>
          <a:noFill/>
          <a:ln w="19050" cap="flat" cmpd="sng" algn="ctr">
            <a:solidFill>
              <a:srgbClr val="E5B704"/>
            </a:solidFill>
            <a:prstDash val="solid"/>
            <a:miter lim="800000"/>
          </a:ln>
          <a:effectLst/>
        </p:spPr>
        <p:txBody>
          <a:bodyPr rtlCol="0" anchor="ctr"/>
          <a:lstStyle/>
          <a:p>
            <a:pPr algn="ctr"/>
            <a:endParaRPr lang="zh-CN" altLang="en-US" kern="0">
              <a:solidFill>
                <a:prstClr val="white"/>
              </a:solidFill>
            </a:endParaRPr>
          </a:p>
        </p:txBody>
      </p:sp>
      <p:sp>
        <p:nvSpPr>
          <p:cNvPr id="1048593" name="文本框 19"/>
          <p:cNvSpPr txBox="1"/>
          <p:nvPr/>
        </p:nvSpPr>
        <p:spPr>
          <a:xfrm>
            <a:off x="5240125" y="3716258"/>
            <a:ext cx="1568597" cy="484289"/>
          </a:xfrm>
          <a:prstGeom prst="rect">
            <a:avLst/>
          </a:prstGeom>
          <a:noFill/>
        </p:spPr>
        <p:txBody>
          <a:bodyPr vert="horz" wrap="none" rtlCol="0">
            <a:noAutofit/>
          </a:bodyPr>
          <a:lstStyle/>
          <a:p>
            <a:r>
              <a:rPr lang="en-US" altLang="zh-CN" sz="2400" b="1" spc="400" dirty="0">
                <a:solidFill>
                  <a:srgbClr val="E5B704"/>
                </a:solidFill>
                <a:latin typeface="微软雅黑" panose="020B0503020204020204" pitchFamily="34" charset="-122"/>
                <a:ea typeface="微软雅黑" panose="020B0503020204020204" pitchFamily="34" charset="-122"/>
              </a:rPr>
              <a:t>PART</a:t>
            </a:r>
            <a:r>
              <a:rPr lang="zh-CN" altLang="en-US" sz="2400" b="1" spc="400" dirty="0">
                <a:solidFill>
                  <a:srgbClr val="E5B704"/>
                </a:solidFill>
                <a:latin typeface="微软雅黑" panose="020B0503020204020204" pitchFamily="34" charset="-122"/>
                <a:ea typeface="微软雅黑" panose="020B0503020204020204" pitchFamily="34" charset="-122"/>
              </a:rPr>
              <a:t> </a:t>
            </a:r>
            <a:r>
              <a:rPr lang="en-US" altLang="zh-CN" sz="2400" b="1" spc="400" dirty="0">
                <a:solidFill>
                  <a:srgbClr val="E5B704"/>
                </a:solidFill>
                <a:latin typeface="微软雅黑" panose="020B0503020204020204" pitchFamily="34" charset="-122"/>
                <a:ea typeface="微软雅黑" panose="020B0503020204020204" pitchFamily="34" charset="-122"/>
              </a:rPr>
              <a:t>1</a:t>
            </a:r>
            <a:endParaRPr lang="zh-CN" altLang="en-US" sz="2400" b="1" spc="400" dirty="0">
              <a:solidFill>
                <a:srgbClr val="E5B704"/>
              </a:solidFill>
              <a:latin typeface="微软雅黑" panose="020B0503020204020204" pitchFamily="34" charset="-122"/>
              <a:ea typeface="微软雅黑" panose="020B0503020204020204" pitchFamily="34" charset="-122"/>
            </a:endParaRPr>
          </a:p>
        </p:txBody>
      </p:sp>
      <p:sp>
        <p:nvSpPr>
          <p:cNvPr id="1048594" name="文本框 20"/>
          <p:cNvSpPr txBox="1"/>
          <p:nvPr/>
        </p:nvSpPr>
        <p:spPr>
          <a:xfrm>
            <a:off x="3842430" y="3012027"/>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1048595" name="矩形 22"/>
          <p:cNvSpPr/>
          <p:nvPr/>
        </p:nvSpPr>
        <p:spPr>
          <a:xfrm>
            <a:off x="5067124" y="6626004"/>
            <a:ext cx="1914597" cy="231996"/>
          </a:xfrm>
          <a:prstGeom prst="rect">
            <a:avLst/>
          </a:prstGeom>
          <a:solidFill>
            <a:srgbClr val="E5B704"/>
          </a:solidFill>
          <a:ln w="12700" cap="flat" cmpd="sng" algn="ctr">
            <a:noFill/>
            <a:prstDash val="solid"/>
            <a:miter lim="800000"/>
          </a:ln>
          <a:effectLst/>
        </p:spPr>
        <p:txBody>
          <a:bodyPr rtlCol="0" anchor="ctr"/>
          <a:lstStyle/>
          <a:p>
            <a:pPr algn="ctr"/>
            <a:endParaRPr lang="zh-CN" altLang="en-US" kern="0">
              <a:solidFill>
                <a:prstClr val="white"/>
              </a:solidFill>
            </a:endParaRPr>
          </a:p>
        </p:txBody>
      </p:sp>
      <p:sp>
        <p:nvSpPr>
          <p:cNvPr id="1048597" name="TextBox 4"/>
          <p:cNvSpPr txBox="1">
            <a:spLocks noChangeArrowheads="1"/>
          </p:cNvSpPr>
          <p:nvPr/>
        </p:nvSpPr>
        <p:spPr bwMode="auto">
          <a:xfrm>
            <a:off x="4572624" y="2947458"/>
            <a:ext cx="2700753" cy="458523"/>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需求分析</a:t>
            </a:r>
            <a:endParaRPr lang="en-US" altLang="zh-CN" sz="1800" dirty="0">
              <a:solidFill>
                <a:srgbClr val="282728"/>
              </a:solidFill>
              <a:latin typeface="Franklin Gothic Book" panose="020B0503020102020204" pitchFamily="34" charset="0"/>
              <a:ea typeface="微软雅黑" panose="020B0503020204020204" pitchFamily="34" charset="-122"/>
            </a:endParaRPr>
          </a:p>
        </p:txBody>
      </p:sp>
      <p:sp>
        <p:nvSpPr>
          <p:cNvPr id="1048598" name="文本框 1"/>
          <p:cNvSpPr txBox="1"/>
          <p:nvPr/>
        </p:nvSpPr>
        <p:spPr>
          <a:xfrm>
            <a:off x="5387393" y="1587433"/>
            <a:ext cx="1274063" cy="1285240"/>
          </a:xfrm>
          <a:prstGeom prst="rect">
            <a:avLst/>
          </a:prstGeom>
          <a:noFill/>
        </p:spPr>
        <p:txBody>
          <a:bodyPr wrap="square" rtlCol="0">
            <a:spAutoFit/>
          </a:bodyPr>
          <a:lstStyle/>
          <a:p>
            <a:r>
              <a:rPr lang="en-US" altLang="zh-CN" sz="4000" b="1" dirty="0">
                <a:solidFill>
                  <a:srgbClr val="E5B704"/>
                </a:solidFill>
                <a:latin typeface="微软雅黑" panose="020B0503020204020204" pitchFamily="34" charset="-122"/>
                <a:ea typeface="微软雅黑" panose="020B0503020204020204" pitchFamily="34" charset="-122"/>
              </a:rPr>
              <a:t>Part    one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数据存储</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079958" y="1682823"/>
            <a:ext cx="4601369" cy="5029390"/>
          </a:xfrm>
          <a:prstGeom prst="rect">
            <a:avLst/>
          </a:prstGeom>
          <a:noFill/>
        </p:spPr>
        <p:txBody>
          <a:bodyPr wrap="square" rtlCol="0">
            <a:spAutoFit/>
          </a:bodyPr>
          <a:lstStyle/>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数据存储名称：订单记录</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简述：记录顾客所需的货物</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组成：编号</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订货日期</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顾客编号</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地址</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电话</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银行账号</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货物名称</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规格</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数量</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组织方式：索引文件，以货物编号文关键字</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输入：顾客</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输出：</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存取方式：直接存取</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查询要求：要求能立即查询</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6096000" y="1745301"/>
            <a:ext cx="5748264" cy="3782895"/>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数据存储名称：库存记录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简述：存放仓库所有可供货物的信息</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组成：货物名称</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编号</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生产厂家</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单价</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库存量</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所在仓库号</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组织方式：索引文件，以货物编号为关键字</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输入：</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输出：</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存取方式</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直接存取</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查询要求：要求能立即查询</a:t>
            </a:r>
            <a:endParaRPr lang="zh-CN" altLang="en-US" dirty="0">
              <a:solidFill>
                <a:schemeClr val="accent4"/>
              </a:solidFill>
              <a:latin typeface="微软雅黑" panose="020B0503020204020204" pitchFamily="34" charset="-122"/>
              <a:ea typeface="微软雅黑" panose="020B0503020204020204" pitchFamily="34" charset="-122"/>
            </a:endParaRP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681327" y="1565467"/>
            <a:ext cx="0" cy="4761762"/>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763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数据存储</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079958" y="1682823"/>
            <a:ext cx="4601369" cy="6740307"/>
          </a:xfrm>
          <a:prstGeom prst="rect">
            <a:avLst/>
          </a:prstGeom>
          <a:noFill/>
        </p:spPr>
        <p:txBody>
          <a:bodyPr wrap="square" rtlCol="0">
            <a:spAutoFit/>
          </a:bodyPr>
          <a:lstStyle/>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数据存储记录：进货记录</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简述：仓库存入的货物信息</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组成：货物名称</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货物编号</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所在仓库号</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生产厂家</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进货价</a:t>
            </a:r>
            <a:r>
              <a:rPr lang="en-US" altLang="zh-CN" dirty="0">
                <a:solidFill>
                  <a:schemeClr val="accent4"/>
                </a:solidFill>
                <a:latin typeface="微软雅黑" panose="020B0503020204020204" pitchFamily="34" charset="-122"/>
                <a:ea typeface="微软雅黑" panose="020B0503020204020204" pitchFamily="34" charset="-122"/>
              </a:rPr>
              <a:t>+</a:t>
            </a:r>
            <a:r>
              <a:rPr lang="zh-CN" altLang="en-US" dirty="0">
                <a:solidFill>
                  <a:schemeClr val="accent4"/>
                </a:solidFill>
                <a:latin typeface="微软雅黑" panose="020B0503020204020204" pitchFamily="34" charset="-122"/>
                <a:ea typeface="微软雅黑" panose="020B0503020204020204" pitchFamily="34" charset="-122"/>
              </a:rPr>
              <a:t>进货数量</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组织方式：索引文件，以货物编号为关键字</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输入：</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输出：</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存取方式：直接存取</a:t>
            </a:r>
          </a:p>
          <a:p>
            <a:pPr>
              <a:lnSpc>
                <a:spcPct val="150000"/>
              </a:lnSpc>
            </a:pPr>
            <a:r>
              <a:rPr lang="zh-CN" altLang="en-US" dirty="0">
                <a:solidFill>
                  <a:schemeClr val="accent4"/>
                </a:solidFill>
                <a:latin typeface="微软雅黑" panose="020B0503020204020204" pitchFamily="34" charset="-122"/>
                <a:ea typeface="微软雅黑" panose="020B0503020204020204" pitchFamily="34" charset="-122"/>
              </a:rPr>
              <a:t>查询要求：要求能立即查询</a:t>
            </a: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6096000" y="1322072"/>
            <a:ext cx="5748264" cy="4247317"/>
          </a:xfrm>
          <a:prstGeom prst="rect">
            <a:avLst/>
          </a:prstGeom>
          <a:noFill/>
        </p:spPr>
        <p:txBody>
          <a:bodyPr wrap="square" rtlCol="0">
            <a:spAutoFit/>
          </a:bodyPr>
          <a:lstStyle/>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数据存储记录：缺货记录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简述：当前仓库所缺货物</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组成：组织方式：索引文件，以货物编号为关键字</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输入：</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输出：</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存取方式：直接存取</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查询要求：要求能立即查询</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21" name="直接连接符 46">
            <a:extLst>
              <a:ext uri="{FF2B5EF4-FFF2-40B4-BE49-F238E27FC236}">
                <a16:creationId xmlns:a16="http://schemas.microsoft.com/office/drawing/2014/main" id="{2E9C3C4B-77A8-4498-882F-E26ABACD8033}"/>
              </a:ext>
            </a:extLst>
          </p:cNvPr>
          <p:cNvCxnSpPr>
            <a:cxnSpLocks/>
          </p:cNvCxnSpPr>
          <p:nvPr/>
        </p:nvCxnSpPr>
        <p:spPr>
          <a:xfrm>
            <a:off x="5681327" y="1565467"/>
            <a:ext cx="0" cy="4761762"/>
          </a:xfrm>
          <a:prstGeom prst="line">
            <a:avLst/>
          </a:prstGeom>
          <a:ln>
            <a:solidFill>
              <a:srgbClr val="E5B7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676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KSO_Shape"/>
          <p:cNvSpPr/>
          <p:nvPr/>
        </p:nvSpPr>
        <p:spPr bwMode="auto">
          <a:xfrm>
            <a:off x="1354170" y="740221"/>
            <a:ext cx="737389" cy="65089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5B704"/>
          </a:solidFill>
          <a:ln>
            <a:noFill/>
          </a:ln>
        </p:spPr>
        <p:txBody>
          <a:bodyPr anchor="ctr">
            <a:scene3d>
              <a:camera prst="orthographicFront"/>
              <a:lightRig rig="threePt" dir="t"/>
            </a:scene3d>
            <a:sp3d contourW="12700">
              <a:contourClr>
                <a:srgbClr val="FFFFFF"/>
              </a:contourClr>
            </a:sp3d>
          </a:bodyPr>
          <a:lstStyle/>
          <a:p>
            <a:pPr algn="ctr"/>
            <a:endParaRPr lang="zh-CN" altLang="en-US">
              <a:solidFill>
                <a:srgbClr val="FFFFFF"/>
              </a:solidFill>
            </a:endParaRPr>
          </a:p>
        </p:txBody>
      </p:sp>
      <p:sp>
        <p:nvSpPr>
          <p:cNvPr id="1048714" name="矩形 20"/>
          <p:cNvSpPr/>
          <p:nvPr/>
        </p:nvSpPr>
        <p:spPr>
          <a:xfrm>
            <a:off x="2331112" y="912926"/>
            <a:ext cx="2876551" cy="400110"/>
          </a:xfrm>
          <a:prstGeom prst="rect">
            <a:avLst/>
          </a:prstGeom>
          <a:noFill/>
        </p:spPr>
        <p:txBody>
          <a:bodyPr wrap="square">
            <a:spAutoFit/>
          </a:bodyPr>
          <a:lstStyle/>
          <a:p>
            <a:r>
              <a:rPr lang="zh-CN" altLang="en-US" sz="2000" dirty="0">
                <a:solidFill>
                  <a:schemeClr val="accent4"/>
                </a:solidFill>
                <a:latin typeface="微软雅黑" panose="020B0503020204020204" pitchFamily="34" charset="-122"/>
                <a:ea typeface="微软雅黑" panose="020B0503020204020204" pitchFamily="34" charset="-122"/>
              </a:rPr>
              <a:t>数据存储</a:t>
            </a:r>
            <a:endParaRPr lang="zh-CN" altLang="en-US" sz="2000" dirty="0">
              <a:solidFill>
                <a:schemeClr val="accent4"/>
              </a:solidFill>
            </a:endParaRPr>
          </a:p>
        </p:txBody>
      </p:sp>
      <p:sp>
        <p:nvSpPr>
          <p:cNvPr id="13" name="TextBox 15">
            <a:extLst>
              <a:ext uri="{FF2B5EF4-FFF2-40B4-BE49-F238E27FC236}">
                <a16:creationId xmlns:a16="http://schemas.microsoft.com/office/drawing/2014/main" id="{07D5C4D9-5108-4F25-855B-2E1CA72B406F}"/>
              </a:ext>
            </a:extLst>
          </p:cNvPr>
          <p:cNvSpPr txBox="1"/>
          <p:nvPr/>
        </p:nvSpPr>
        <p:spPr>
          <a:xfrm>
            <a:off x="1079958" y="1682823"/>
            <a:ext cx="4601369" cy="3416320"/>
          </a:xfrm>
          <a:prstGeom prst="rect">
            <a:avLst/>
          </a:prstGeom>
          <a:noFill/>
        </p:spPr>
        <p:txBody>
          <a:bodyPr wrap="square" rtlCol="0">
            <a:spAutoFit/>
          </a:bodyPr>
          <a:lstStyle/>
          <a:p>
            <a:pPr>
              <a:lnSpc>
                <a:spcPct val="150000"/>
              </a:lnSpc>
            </a:pPr>
            <a:endParaRPr lang="en-US" altLang="zh-CN"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chemeClr val="accent4"/>
              </a:solidFill>
              <a:latin typeface="微软雅黑" panose="020B0503020204020204" pitchFamily="34" charset="-122"/>
              <a:ea typeface="微软雅黑" panose="020B0503020204020204" pitchFamily="34" charset="-122"/>
            </a:endParaRPr>
          </a:p>
        </p:txBody>
      </p:sp>
      <p:sp>
        <p:nvSpPr>
          <p:cNvPr id="16" name="TextBox 15">
            <a:extLst>
              <a:ext uri="{FF2B5EF4-FFF2-40B4-BE49-F238E27FC236}">
                <a16:creationId xmlns:a16="http://schemas.microsoft.com/office/drawing/2014/main" id="{D2FEAF58-3DA1-42C8-8D6B-4EEB0BCDD6B7}"/>
              </a:ext>
            </a:extLst>
          </p:cNvPr>
          <p:cNvSpPr txBox="1"/>
          <p:nvPr/>
        </p:nvSpPr>
        <p:spPr>
          <a:xfrm>
            <a:off x="2091559" y="1282259"/>
            <a:ext cx="10992926" cy="4662815"/>
          </a:xfrm>
          <a:prstGeom prst="rect">
            <a:avLst/>
          </a:prstGeom>
          <a:noFill/>
        </p:spPr>
        <p:txBody>
          <a:bodyPr wrap="square" rtlCol="0">
            <a:spAutoFit/>
          </a:bodyPr>
          <a:lstStyle/>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数据存储记录：当前未处理订单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简述：记录当前尚未处理及配送的订单</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组成：编号</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订货日期</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顾客编号</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地址</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电话</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银行账号</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货物名称</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规格</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数量</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组织方式：索引文件，以顾客编号为关键字</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输入：顾客</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输出：</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存取方式：直接存取</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查询方式：要求能立即查询</a:t>
            </a:r>
          </a:p>
          <a:p>
            <a:pPr>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81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1" name="KSO_Shape"/>
          <p:cNvSpPr/>
          <p:nvPr/>
        </p:nvSpPr>
        <p:spPr bwMode="auto">
          <a:xfrm>
            <a:off x="4759983" y="1896433"/>
            <a:ext cx="220663" cy="415925"/>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282728"/>
          </a:solidFill>
          <a:ln>
            <a:noFill/>
          </a:ln>
        </p:spPr>
        <p:txBody>
          <a:bodyPr anchor="ctr">
            <a:scene3d>
              <a:camera prst="orthographicFront"/>
              <a:lightRig rig="threePt" dir="t"/>
            </a:scene3d>
            <a:sp3d contourW="12700">
              <a:contourClr>
                <a:srgbClr val="FFFFFF"/>
              </a:contourClr>
            </a:sp3d>
          </a:bodyPr>
          <a:lstStyle/>
          <a:p>
            <a:pPr algn="ctr"/>
            <a:endParaRPr lang="zh-CN" altLang="en-US" dirty="0"/>
          </a:p>
        </p:txBody>
      </p:sp>
      <p:sp>
        <p:nvSpPr>
          <p:cNvPr id="14" name="椭圆 36">
            <a:extLst>
              <a:ext uri="{FF2B5EF4-FFF2-40B4-BE49-F238E27FC236}">
                <a16:creationId xmlns:a16="http://schemas.microsoft.com/office/drawing/2014/main" id="{47874A9E-B8BD-4086-8FF1-9421EBC36550}"/>
              </a:ext>
            </a:extLst>
          </p:cNvPr>
          <p:cNvSpPr/>
          <p:nvPr/>
        </p:nvSpPr>
        <p:spPr>
          <a:xfrm>
            <a:off x="4759983" y="2179640"/>
            <a:ext cx="2401120" cy="2366003"/>
          </a:xfrm>
          <a:prstGeom prst="ellipse">
            <a:avLst/>
          </a:prstGeom>
          <a:solidFill>
            <a:srgbClr val="E5B704"/>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b"/>
          <a:lstStyle/>
          <a:p>
            <a:pPr algn="ctr"/>
            <a:r>
              <a:rPr lang="en-US" altLang="zh-CN" sz="3600" dirty="0">
                <a:solidFill>
                  <a:srgbClr val="282728"/>
                </a:solidFill>
                <a:latin typeface="微软雅黑" panose="020B0503020204020204" pitchFamily="34" charset="-122"/>
                <a:ea typeface="微软雅黑" panose="020B0503020204020204" pitchFamily="34" charset="-122"/>
              </a:rPr>
              <a:t>E-R</a:t>
            </a:r>
            <a:r>
              <a:rPr lang="zh-CN" altLang="en-US" sz="3600" dirty="0">
                <a:solidFill>
                  <a:srgbClr val="282728"/>
                </a:solidFill>
                <a:latin typeface="微软雅黑" panose="020B0503020204020204" pitchFamily="34" charset="-122"/>
                <a:ea typeface="微软雅黑" panose="020B0503020204020204" pitchFamily="34" charset="-122"/>
              </a:rPr>
              <a:t>图</a:t>
            </a:r>
          </a:p>
        </p:txBody>
      </p:sp>
      <p:sp>
        <p:nvSpPr>
          <p:cNvPr id="15" name="KSO_Shape">
            <a:extLst>
              <a:ext uri="{FF2B5EF4-FFF2-40B4-BE49-F238E27FC236}">
                <a16:creationId xmlns:a16="http://schemas.microsoft.com/office/drawing/2014/main" id="{73908EC0-EE6E-4327-909C-4FBC03E84C3D}"/>
              </a:ext>
            </a:extLst>
          </p:cNvPr>
          <p:cNvSpPr/>
          <p:nvPr/>
        </p:nvSpPr>
        <p:spPr bwMode="auto">
          <a:xfrm>
            <a:off x="5508626" y="2768055"/>
            <a:ext cx="853690" cy="568899"/>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282728"/>
          </a:solidFill>
          <a:ln>
            <a:noFill/>
          </a:ln>
        </p:spPr>
        <p:txBody>
          <a:bodyPr lIns="68580" tIns="34290" rIns="68580" bIns="540000" anchor="ctr">
            <a:scene3d>
              <a:camera prst="orthographicFront"/>
              <a:lightRig rig="threePt" dir="t"/>
            </a:scene3d>
            <a:sp3d contourW="12700">
              <a:contourClr>
                <a:srgbClr val="FFFFFF"/>
              </a:contourClr>
            </a:sp3d>
          </a:bodyPr>
          <a:lstStyle/>
          <a:p>
            <a:pPr algn="ctr"/>
            <a:endParaRPr lang="zh-CN" altLang="en-US" dirty="0"/>
          </a:p>
        </p:txBody>
      </p:sp>
      <p:sp>
        <p:nvSpPr>
          <p:cNvPr id="16" name="Freeform 35">
            <a:extLst>
              <a:ext uri="{FF2B5EF4-FFF2-40B4-BE49-F238E27FC236}">
                <a16:creationId xmlns:a16="http://schemas.microsoft.com/office/drawing/2014/main" id="{D30DE563-A5D1-4439-91F0-E548E16BE846}"/>
              </a:ext>
            </a:extLst>
          </p:cNvPr>
          <p:cNvSpPr/>
          <p:nvPr/>
        </p:nvSpPr>
        <p:spPr bwMode="auto">
          <a:xfrm rot="18900000">
            <a:off x="4419356" y="1802675"/>
            <a:ext cx="3032230" cy="3068557"/>
          </a:xfrm>
          <a:custGeom>
            <a:avLst/>
            <a:gdLst>
              <a:gd name="T0" fmla="*/ 1216085 w 1260"/>
              <a:gd name="T1" fmla="*/ 586256 h 1260"/>
              <a:gd name="T2" fmla="*/ 1239853 w 1260"/>
              <a:gd name="T3" fmla="*/ 509013 h 1260"/>
              <a:gd name="T4" fmla="*/ 1247775 w 1260"/>
              <a:gd name="T5" fmla="*/ 425828 h 1260"/>
              <a:gd name="T6" fmla="*/ 1245794 w 1260"/>
              <a:gd name="T7" fmla="*/ 382255 h 1260"/>
              <a:gd name="T8" fmla="*/ 1227969 w 1260"/>
              <a:gd name="T9" fmla="*/ 299070 h 1260"/>
              <a:gd name="T10" fmla="*/ 1196280 w 1260"/>
              <a:gd name="T11" fmla="*/ 223807 h 1260"/>
              <a:gd name="T12" fmla="*/ 1150726 w 1260"/>
              <a:gd name="T13" fmla="*/ 156467 h 1260"/>
              <a:gd name="T14" fmla="*/ 1093289 w 1260"/>
              <a:gd name="T15" fmla="*/ 97049 h 1260"/>
              <a:gd name="T16" fmla="*/ 1023968 w 1260"/>
              <a:gd name="T17" fmla="*/ 51495 h 1260"/>
              <a:gd name="T18" fmla="*/ 948705 w 1260"/>
              <a:gd name="T19" fmla="*/ 19806 h 1260"/>
              <a:gd name="T20" fmla="*/ 865520 w 1260"/>
              <a:gd name="T21" fmla="*/ 1981 h 1260"/>
              <a:gd name="T22" fmla="*/ 821947 w 1260"/>
              <a:gd name="T23" fmla="*/ 0 h 1260"/>
              <a:gd name="T24" fmla="*/ 748665 w 1260"/>
              <a:gd name="T25" fmla="*/ 7922 h 1260"/>
              <a:gd name="T26" fmla="*/ 677364 w 1260"/>
              <a:gd name="T27" fmla="*/ 25748 h 1260"/>
              <a:gd name="T28" fmla="*/ 570411 w 1260"/>
              <a:gd name="T29" fmla="*/ 25748 h 1260"/>
              <a:gd name="T30" fmla="*/ 499110 w 1260"/>
              <a:gd name="T31" fmla="*/ 7922 h 1260"/>
              <a:gd name="T32" fmla="*/ 425828 w 1260"/>
              <a:gd name="T33" fmla="*/ 0 h 1260"/>
              <a:gd name="T34" fmla="*/ 382255 w 1260"/>
              <a:gd name="T35" fmla="*/ 1981 h 1260"/>
              <a:gd name="T36" fmla="*/ 299070 w 1260"/>
              <a:gd name="T37" fmla="*/ 19806 h 1260"/>
              <a:gd name="T38" fmla="*/ 223807 w 1260"/>
              <a:gd name="T39" fmla="*/ 51495 h 1260"/>
              <a:gd name="T40" fmla="*/ 154486 w 1260"/>
              <a:gd name="T41" fmla="*/ 97049 h 1260"/>
              <a:gd name="T42" fmla="*/ 97049 w 1260"/>
              <a:gd name="T43" fmla="*/ 156467 h 1260"/>
              <a:gd name="T44" fmla="*/ 51495 w 1260"/>
              <a:gd name="T45" fmla="*/ 223807 h 1260"/>
              <a:gd name="T46" fmla="*/ 19806 w 1260"/>
              <a:gd name="T47" fmla="*/ 299070 h 1260"/>
              <a:gd name="T48" fmla="*/ 1981 w 1260"/>
              <a:gd name="T49" fmla="*/ 382255 h 1260"/>
              <a:gd name="T50" fmla="*/ 0 w 1260"/>
              <a:gd name="T51" fmla="*/ 425828 h 1260"/>
              <a:gd name="T52" fmla="*/ 7922 w 1260"/>
              <a:gd name="T53" fmla="*/ 505052 h 1260"/>
              <a:gd name="T54" fmla="*/ 27728 w 1260"/>
              <a:gd name="T55" fmla="*/ 578334 h 1260"/>
              <a:gd name="T56" fmla="*/ 27728 w 1260"/>
              <a:gd name="T57" fmla="*/ 669441 h 1260"/>
              <a:gd name="T58" fmla="*/ 7922 w 1260"/>
              <a:gd name="T59" fmla="*/ 742723 h 1260"/>
              <a:gd name="T60" fmla="*/ 0 w 1260"/>
              <a:gd name="T61" fmla="*/ 821947 h 1260"/>
              <a:gd name="T62" fmla="*/ 1981 w 1260"/>
              <a:gd name="T63" fmla="*/ 865520 h 1260"/>
              <a:gd name="T64" fmla="*/ 19806 w 1260"/>
              <a:gd name="T65" fmla="*/ 948705 h 1260"/>
              <a:gd name="T66" fmla="*/ 51495 w 1260"/>
              <a:gd name="T67" fmla="*/ 1025948 h 1260"/>
              <a:gd name="T68" fmla="*/ 97049 w 1260"/>
              <a:gd name="T69" fmla="*/ 1093289 h 1260"/>
              <a:gd name="T70" fmla="*/ 154486 w 1260"/>
              <a:gd name="T71" fmla="*/ 1150726 h 1260"/>
              <a:gd name="T72" fmla="*/ 223807 w 1260"/>
              <a:gd name="T73" fmla="*/ 1196280 h 1260"/>
              <a:gd name="T74" fmla="*/ 299070 w 1260"/>
              <a:gd name="T75" fmla="*/ 1227969 h 1260"/>
              <a:gd name="T76" fmla="*/ 382255 w 1260"/>
              <a:gd name="T77" fmla="*/ 1245794 h 1260"/>
              <a:gd name="T78" fmla="*/ 425828 w 1260"/>
              <a:gd name="T79" fmla="*/ 1247775 h 1260"/>
              <a:gd name="T80" fmla="*/ 499110 w 1260"/>
              <a:gd name="T81" fmla="*/ 1241833 h 1260"/>
              <a:gd name="T82" fmla="*/ 570411 w 1260"/>
              <a:gd name="T83" fmla="*/ 1222027 h 1260"/>
              <a:gd name="T84" fmla="*/ 677364 w 1260"/>
              <a:gd name="T85" fmla="*/ 1222027 h 1260"/>
              <a:gd name="T86" fmla="*/ 746684 w 1260"/>
              <a:gd name="T87" fmla="*/ 1241833 h 1260"/>
              <a:gd name="T88" fmla="*/ 821947 w 1260"/>
              <a:gd name="T89" fmla="*/ 1247775 h 1260"/>
              <a:gd name="T90" fmla="*/ 865520 w 1260"/>
              <a:gd name="T91" fmla="*/ 1245794 h 1260"/>
              <a:gd name="T92" fmla="*/ 948705 w 1260"/>
              <a:gd name="T93" fmla="*/ 1227969 h 1260"/>
              <a:gd name="T94" fmla="*/ 1023968 w 1260"/>
              <a:gd name="T95" fmla="*/ 1196280 h 1260"/>
              <a:gd name="T96" fmla="*/ 1093289 w 1260"/>
              <a:gd name="T97" fmla="*/ 1150726 h 1260"/>
              <a:gd name="T98" fmla="*/ 1150726 w 1260"/>
              <a:gd name="T99" fmla="*/ 1093289 h 1260"/>
              <a:gd name="T100" fmla="*/ 1196280 w 1260"/>
              <a:gd name="T101" fmla="*/ 1025948 h 1260"/>
              <a:gd name="T102" fmla="*/ 1227969 w 1260"/>
              <a:gd name="T103" fmla="*/ 948705 h 1260"/>
              <a:gd name="T104" fmla="*/ 1245794 w 1260"/>
              <a:gd name="T105" fmla="*/ 865520 h 1260"/>
              <a:gd name="T106" fmla="*/ 1247775 w 1260"/>
              <a:gd name="T107" fmla="*/ 821947 h 1260"/>
              <a:gd name="T108" fmla="*/ 1239853 w 1260"/>
              <a:gd name="T109" fmla="*/ 738762 h 1260"/>
              <a:gd name="T110" fmla="*/ 1216085 w 1260"/>
              <a:gd name="T111" fmla="*/ 661519 h 126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0" h="1260">
                <a:moveTo>
                  <a:pt x="1228" y="592"/>
                </a:moveTo>
                <a:lnTo>
                  <a:pt x="1228" y="592"/>
                </a:lnTo>
                <a:lnTo>
                  <a:pt x="1242" y="554"/>
                </a:lnTo>
                <a:lnTo>
                  <a:pt x="1252" y="514"/>
                </a:lnTo>
                <a:lnTo>
                  <a:pt x="1258" y="472"/>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792" y="2"/>
                </a:lnTo>
                <a:lnTo>
                  <a:pt x="756" y="8"/>
                </a:lnTo>
                <a:lnTo>
                  <a:pt x="720" y="16"/>
                </a:lnTo>
                <a:lnTo>
                  <a:pt x="684" y="26"/>
                </a:lnTo>
                <a:lnTo>
                  <a:pt x="576" y="26"/>
                </a:lnTo>
                <a:lnTo>
                  <a:pt x="540" y="16"/>
                </a:lnTo>
                <a:lnTo>
                  <a:pt x="504" y="8"/>
                </a:lnTo>
                <a:lnTo>
                  <a:pt x="468" y="2"/>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2" y="470"/>
                </a:lnTo>
                <a:lnTo>
                  <a:pt x="8" y="510"/>
                </a:lnTo>
                <a:lnTo>
                  <a:pt x="16" y="548"/>
                </a:lnTo>
                <a:lnTo>
                  <a:pt x="28" y="584"/>
                </a:lnTo>
                <a:lnTo>
                  <a:pt x="28" y="676"/>
                </a:lnTo>
                <a:lnTo>
                  <a:pt x="16" y="712"/>
                </a:lnTo>
                <a:lnTo>
                  <a:pt x="8" y="750"/>
                </a:lnTo>
                <a:lnTo>
                  <a:pt x="2" y="79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68" y="1258"/>
                </a:lnTo>
                <a:lnTo>
                  <a:pt x="504" y="1254"/>
                </a:lnTo>
                <a:lnTo>
                  <a:pt x="540" y="1246"/>
                </a:lnTo>
                <a:lnTo>
                  <a:pt x="576" y="1234"/>
                </a:lnTo>
                <a:lnTo>
                  <a:pt x="684" y="1234"/>
                </a:lnTo>
                <a:lnTo>
                  <a:pt x="718" y="1246"/>
                </a:lnTo>
                <a:lnTo>
                  <a:pt x="754" y="1254"/>
                </a:lnTo>
                <a:lnTo>
                  <a:pt x="792" y="1258"/>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58" y="788"/>
                </a:lnTo>
                <a:lnTo>
                  <a:pt x="1252" y="746"/>
                </a:lnTo>
                <a:lnTo>
                  <a:pt x="1242" y="706"/>
                </a:lnTo>
                <a:lnTo>
                  <a:pt x="1228" y="668"/>
                </a:lnTo>
                <a:lnTo>
                  <a:pt x="1228" y="592"/>
                </a:lnTo>
                <a:close/>
              </a:path>
            </a:pathLst>
          </a:custGeom>
          <a:noFill/>
          <a:ln w="101600" cap="flat" cmpd="sng">
            <a:solidFill>
              <a:srgbClr val="E5B704"/>
            </a:solidFill>
            <a:prstDash val="solid"/>
            <a:round/>
            <a:headEnd type="none" w="med" len="med"/>
            <a:tailEnd type="none" w="med" len="med"/>
          </a:ln>
        </p:spPr>
        <p:txBody>
          <a:bodyPr/>
          <a:lstStyle/>
          <a:p>
            <a:endParaRPr lang="zh-CN" altLang="en-US"/>
          </a:p>
        </p:txBody>
      </p:sp>
    </p:spTree>
    <p:extLst>
      <p:ext uri="{BB962C8B-B14F-4D97-AF65-F5344CB8AC3E}">
        <p14:creationId xmlns:p14="http://schemas.microsoft.com/office/powerpoint/2010/main" val="70110015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5448226" y="546635"/>
            <a:ext cx="1295547" cy="584775"/>
          </a:xfrm>
          <a:prstGeom prst="rect">
            <a:avLst/>
          </a:prstGeom>
        </p:spPr>
        <p:txBody>
          <a:bodyPr wrap="none">
            <a:spAutoFit/>
          </a:bodyPr>
          <a:lstStyle/>
          <a:p>
            <a:r>
              <a:rPr lang="en-US" altLang="zh-CN" sz="3200" b="1" dirty="0">
                <a:solidFill>
                  <a:srgbClr val="E5B704"/>
                </a:solidFill>
                <a:latin typeface="微软雅黑" panose="020B0503020204020204" pitchFamily="34" charset="-122"/>
                <a:ea typeface="微软雅黑" panose="020B0503020204020204" pitchFamily="34" charset="-122"/>
              </a:rPr>
              <a:t>E-R</a:t>
            </a:r>
            <a:r>
              <a:rPr lang="zh-CN" altLang="en-US" sz="3200" b="1" dirty="0">
                <a:solidFill>
                  <a:srgbClr val="E5B704"/>
                </a:solidFill>
                <a:latin typeface="微软雅黑" panose="020B0503020204020204" pitchFamily="34" charset="-122"/>
                <a:ea typeface="微软雅黑" panose="020B0503020204020204" pitchFamily="34" charset="-122"/>
              </a:rPr>
              <a:t>图</a:t>
            </a:r>
            <a:endParaRPr lang="zh-CN" altLang="en-US" sz="3200" b="1" dirty="0">
              <a:solidFill>
                <a:srgbClr val="E5B704"/>
              </a:solidFill>
            </a:endParaRPr>
          </a:p>
        </p:txBody>
      </p:sp>
      <p:pic>
        <p:nvPicPr>
          <p:cNvPr id="5" name="图片 4">
            <a:extLst>
              <a:ext uri="{FF2B5EF4-FFF2-40B4-BE49-F238E27FC236}">
                <a16:creationId xmlns:a16="http://schemas.microsoft.com/office/drawing/2014/main" id="{790E4D06-8219-4158-BD47-2489B3CF1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537" y="1218868"/>
            <a:ext cx="7809187" cy="4784445"/>
          </a:xfrm>
          <a:prstGeom prst="rect">
            <a:avLst/>
          </a:prstGeom>
        </p:spPr>
      </p:pic>
    </p:spTree>
    <p:extLst>
      <p:ext uri="{BB962C8B-B14F-4D97-AF65-F5344CB8AC3E}">
        <p14:creationId xmlns:p14="http://schemas.microsoft.com/office/powerpoint/2010/main" val="3466962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KSO_Shape"/>
          <p:cNvSpPr/>
          <p:nvPr/>
        </p:nvSpPr>
        <p:spPr>
          <a:xfrm>
            <a:off x="6369416" y="1286215"/>
            <a:ext cx="2371348" cy="4285569"/>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pPr>
            <a:endParaRPr lang="zh-CN" altLang="en-US" dirty="0">
              <a:solidFill>
                <a:schemeClr val="tx1"/>
              </a:solidFill>
            </a:endParaRPr>
          </a:p>
        </p:txBody>
      </p:sp>
      <p:sp>
        <p:nvSpPr>
          <p:cNvPr id="1048844" name="燕尾形 1"/>
          <p:cNvSpPr/>
          <p:nvPr/>
        </p:nvSpPr>
        <p:spPr>
          <a:xfrm rot="10800000">
            <a:off x="2818767" y="3378025"/>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1048845" name="燕尾形 50"/>
          <p:cNvSpPr/>
          <p:nvPr/>
        </p:nvSpPr>
        <p:spPr>
          <a:xfrm flipH="1">
            <a:off x="2818767" y="1898535"/>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1048846" name="矩形 51"/>
          <p:cNvSpPr/>
          <p:nvPr/>
        </p:nvSpPr>
        <p:spPr>
          <a:xfrm>
            <a:off x="3278336" y="1971574"/>
            <a:ext cx="1005403"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历史订单</a:t>
            </a:r>
            <a:endParaRPr lang="zh-CN" altLang="en-US" sz="1600" b="1" dirty="0">
              <a:solidFill>
                <a:schemeClr val="bg1"/>
              </a:solidFill>
            </a:endParaRPr>
          </a:p>
        </p:txBody>
      </p:sp>
      <p:sp>
        <p:nvSpPr>
          <p:cNvPr id="1048847" name="矩形 52"/>
          <p:cNvSpPr/>
          <p:nvPr/>
        </p:nvSpPr>
        <p:spPr>
          <a:xfrm>
            <a:off x="3446501" y="3452634"/>
            <a:ext cx="1005403"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当前记录</a:t>
            </a:r>
            <a:endParaRPr lang="zh-CN" altLang="en-US" sz="1600" b="1" dirty="0">
              <a:solidFill>
                <a:schemeClr val="bg1"/>
              </a:solidFill>
            </a:endParaRPr>
          </a:p>
        </p:txBody>
      </p:sp>
      <p:sp>
        <p:nvSpPr>
          <p:cNvPr id="2" name="文本框 1">
            <a:extLst>
              <a:ext uri="{FF2B5EF4-FFF2-40B4-BE49-F238E27FC236}">
                <a16:creationId xmlns:a16="http://schemas.microsoft.com/office/drawing/2014/main" id="{65058CB0-469A-40CB-BBEE-5758AD9AC6C2}"/>
              </a:ext>
            </a:extLst>
          </p:cNvPr>
          <p:cNvSpPr txBox="1"/>
          <p:nvPr/>
        </p:nvSpPr>
        <p:spPr>
          <a:xfrm>
            <a:off x="7154980" y="2383167"/>
            <a:ext cx="800219" cy="2624797"/>
          </a:xfrm>
          <a:prstGeom prst="rect">
            <a:avLst/>
          </a:prstGeom>
          <a:noFill/>
        </p:spPr>
        <p:txBody>
          <a:bodyPr vert="eaVert" wrap="square" rtlCol="0">
            <a:spAutoFit/>
          </a:bodyPr>
          <a:lstStyle/>
          <a:p>
            <a:r>
              <a:rPr lang="zh-CN" altLang="en-US" sz="4000" dirty="0">
                <a:solidFill>
                  <a:schemeClr val="bg1"/>
                </a:solidFill>
              </a:rPr>
              <a:t>状态图</a:t>
            </a:r>
          </a:p>
        </p:txBody>
      </p:sp>
      <p:sp>
        <p:nvSpPr>
          <p:cNvPr id="13" name="燕尾形 50">
            <a:extLst>
              <a:ext uri="{FF2B5EF4-FFF2-40B4-BE49-F238E27FC236}">
                <a16:creationId xmlns:a16="http://schemas.microsoft.com/office/drawing/2014/main" id="{20E0D7AC-8EB0-425F-A71C-99E0D3F1C3BB}"/>
              </a:ext>
            </a:extLst>
          </p:cNvPr>
          <p:cNvSpPr/>
          <p:nvPr/>
        </p:nvSpPr>
        <p:spPr>
          <a:xfrm flipH="1">
            <a:off x="2959383" y="4857516"/>
            <a:ext cx="2950464" cy="484632"/>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DA16D"/>
              </a:solidFill>
            </a:endParaRPr>
          </a:p>
        </p:txBody>
      </p:sp>
      <p:sp>
        <p:nvSpPr>
          <p:cNvPr id="14" name="矩形 51">
            <a:extLst>
              <a:ext uri="{FF2B5EF4-FFF2-40B4-BE49-F238E27FC236}">
                <a16:creationId xmlns:a16="http://schemas.microsoft.com/office/drawing/2014/main" id="{5491A7C1-1FB2-441D-B5CA-B56C68B17E05}"/>
              </a:ext>
            </a:extLst>
          </p:cNvPr>
          <p:cNvSpPr/>
          <p:nvPr/>
        </p:nvSpPr>
        <p:spPr>
          <a:xfrm>
            <a:off x="3418952" y="4930555"/>
            <a:ext cx="1005403"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库存处理</a:t>
            </a:r>
            <a:endParaRPr lang="zh-CN" altLang="en-US" sz="1600" b="1"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3925835" y="450362"/>
            <a:ext cx="4057521"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状态转移图</a:t>
            </a:r>
            <a:r>
              <a:rPr lang="en-US" altLang="zh-CN" sz="3200" b="1" dirty="0">
                <a:solidFill>
                  <a:srgbClr val="E5B704"/>
                </a:solidFill>
                <a:latin typeface="微软雅黑" panose="020B0503020204020204" pitchFamily="34" charset="-122"/>
                <a:ea typeface="微软雅黑" panose="020B0503020204020204" pitchFamily="34" charset="-122"/>
              </a:rPr>
              <a:t>-</a:t>
            </a:r>
            <a:r>
              <a:rPr lang="zh-CN" altLang="en-US" sz="3200" b="1" dirty="0">
                <a:solidFill>
                  <a:srgbClr val="E5B704"/>
                </a:solidFill>
                <a:latin typeface="微软雅黑" panose="020B0503020204020204" pitchFamily="34" charset="-122"/>
                <a:ea typeface="微软雅黑" panose="020B0503020204020204" pitchFamily="34" charset="-122"/>
              </a:rPr>
              <a:t>历史订单</a:t>
            </a:r>
            <a:endParaRPr lang="zh-CN" altLang="en-US" sz="3200" b="1" dirty="0">
              <a:solidFill>
                <a:srgbClr val="E5B704"/>
              </a:solidFill>
            </a:endParaRPr>
          </a:p>
        </p:txBody>
      </p:sp>
      <p:pic>
        <p:nvPicPr>
          <p:cNvPr id="4" name="图片 3">
            <a:extLst>
              <a:ext uri="{FF2B5EF4-FFF2-40B4-BE49-F238E27FC236}">
                <a16:creationId xmlns:a16="http://schemas.microsoft.com/office/drawing/2014/main" id="{6553DDFA-6126-46BD-A47B-E14B4F89F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9" y="1159691"/>
            <a:ext cx="7195651" cy="5218008"/>
          </a:xfrm>
          <a:prstGeom prst="rect">
            <a:avLst/>
          </a:prstGeom>
        </p:spPr>
      </p:pic>
    </p:spTree>
    <p:extLst>
      <p:ext uri="{BB962C8B-B14F-4D97-AF65-F5344CB8AC3E}">
        <p14:creationId xmlns:p14="http://schemas.microsoft.com/office/powerpoint/2010/main" val="936606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3915325" y="544955"/>
            <a:ext cx="4057521"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状态转移图</a:t>
            </a:r>
            <a:r>
              <a:rPr lang="en-US" altLang="zh-CN" sz="3200" b="1" dirty="0">
                <a:solidFill>
                  <a:srgbClr val="E5B704"/>
                </a:solidFill>
                <a:latin typeface="微软雅黑" panose="020B0503020204020204" pitchFamily="34" charset="-122"/>
                <a:ea typeface="微软雅黑" panose="020B0503020204020204" pitchFamily="34" charset="-122"/>
              </a:rPr>
              <a:t>-</a:t>
            </a:r>
            <a:r>
              <a:rPr lang="zh-CN" altLang="en-US" sz="3200" b="1" dirty="0">
                <a:solidFill>
                  <a:srgbClr val="E5B704"/>
                </a:solidFill>
                <a:latin typeface="微软雅黑" panose="020B0503020204020204" pitchFamily="34" charset="-122"/>
                <a:ea typeface="微软雅黑" panose="020B0503020204020204" pitchFamily="34" charset="-122"/>
              </a:rPr>
              <a:t>库存记录</a:t>
            </a:r>
            <a:endParaRPr lang="zh-CN" altLang="en-US" sz="3200" b="1" dirty="0">
              <a:solidFill>
                <a:srgbClr val="E5B704"/>
              </a:solidFill>
            </a:endParaRPr>
          </a:p>
        </p:txBody>
      </p:sp>
      <p:pic>
        <p:nvPicPr>
          <p:cNvPr id="5" name="图片 4">
            <a:extLst>
              <a:ext uri="{FF2B5EF4-FFF2-40B4-BE49-F238E27FC236}">
                <a16:creationId xmlns:a16="http://schemas.microsoft.com/office/drawing/2014/main" id="{78CC0530-4DF1-4A0D-B208-DCD490650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009" y="1322005"/>
            <a:ext cx="7783982" cy="4793331"/>
          </a:xfrm>
          <a:prstGeom prst="rect">
            <a:avLst/>
          </a:prstGeom>
        </p:spPr>
      </p:pic>
    </p:spTree>
    <p:extLst>
      <p:ext uri="{BB962C8B-B14F-4D97-AF65-F5344CB8AC3E}">
        <p14:creationId xmlns:p14="http://schemas.microsoft.com/office/powerpoint/2010/main" val="403534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7">
            <a:extLst>
              <a:ext uri="{FF2B5EF4-FFF2-40B4-BE49-F238E27FC236}">
                <a16:creationId xmlns:a16="http://schemas.microsoft.com/office/drawing/2014/main" id="{DFECAA47-87B4-4975-B7BD-067D0098D09C}"/>
              </a:ext>
            </a:extLst>
          </p:cNvPr>
          <p:cNvSpPr/>
          <p:nvPr/>
        </p:nvSpPr>
        <p:spPr>
          <a:xfrm>
            <a:off x="4067239" y="502914"/>
            <a:ext cx="4057521" cy="584775"/>
          </a:xfrm>
          <a:prstGeom prst="rect">
            <a:avLst/>
          </a:prstGeom>
        </p:spPr>
        <p:txBody>
          <a:bodyPr wrap="none">
            <a:spAutoFit/>
          </a:bodyPr>
          <a:lstStyle/>
          <a:p>
            <a:r>
              <a:rPr lang="zh-CN" altLang="en-US" sz="3200" b="1" dirty="0">
                <a:solidFill>
                  <a:srgbClr val="E5B704"/>
                </a:solidFill>
                <a:latin typeface="微软雅黑" panose="020B0503020204020204" pitchFamily="34" charset="-122"/>
                <a:ea typeface="微软雅黑" panose="020B0503020204020204" pitchFamily="34" charset="-122"/>
              </a:rPr>
              <a:t>状态转移图</a:t>
            </a:r>
            <a:r>
              <a:rPr lang="en-US" altLang="zh-CN" sz="3200" b="1" dirty="0">
                <a:solidFill>
                  <a:srgbClr val="E5B704"/>
                </a:solidFill>
                <a:latin typeface="微软雅黑" panose="020B0503020204020204" pitchFamily="34" charset="-122"/>
                <a:ea typeface="微软雅黑" panose="020B0503020204020204" pitchFamily="34" charset="-122"/>
              </a:rPr>
              <a:t>-</a:t>
            </a:r>
            <a:r>
              <a:rPr lang="zh-CN" altLang="en-US" sz="3200" b="1" dirty="0">
                <a:solidFill>
                  <a:srgbClr val="E5B704"/>
                </a:solidFill>
                <a:latin typeface="微软雅黑" panose="020B0503020204020204" pitchFamily="34" charset="-122"/>
                <a:ea typeface="微软雅黑" panose="020B0503020204020204" pitchFamily="34" charset="-122"/>
              </a:rPr>
              <a:t>当前处理</a:t>
            </a:r>
            <a:endParaRPr lang="zh-CN" altLang="en-US" sz="3200" b="1" dirty="0">
              <a:solidFill>
                <a:srgbClr val="E5B704"/>
              </a:solidFill>
            </a:endParaRPr>
          </a:p>
        </p:txBody>
      </p:sp>
      <p:pic>
        <p:nvPicPr>
          <p:cNvPr id="4" name="图片 3">
            <a:extLst>
              <a:ext uri="{FF2B5EF4-FFF2-40B4-BE49-F238E27FC236}">
                <a16:creationId xmlns:a16="http://schemas.microsoft.com/office/drawing/2014/main" id="{BE97229B-D42B-4A23-91B7-AFB4D0249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790" y="1335777"/>
            <a:ext cx="8824420" cy="4933151"/>
          </a:xfrm>
          <a:prstGeom prst="rect">
            <a:avLst/>
          </a:prstGeom>
        </p:spPr>
      </p:pic>
    </p:spTree>
    <p:extLst>
      <p:ext uri="{BB962C8B-B14F-4D97-AF65-F5344CB8AC3E}">
        <p14:creationId xmlns:p14="http://schemas.microsoft.com/office/powerpoint/2010/main" val="1927062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8"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endParaRPr lang="zh-CN" altLang="en-US" kern="0">
              <a:solidFill>
                <a:prstClr val="white"/>
              </a:solidFill>
            </a:endParaRPr>
          </a:p>
        </p:txBody>
      </p:sp>
      <p:sp>
        <p:nvSpPr>
          <p:cNvPr id="1048829" name="文本框 40"/>
          <p:cNvSpPr txBox="1"/>
          <p:nvPr/>
        </p:nvSpPr>
        <p:spPr>
          <a:xfrm>
            <a:off x="5311703" y="3318041"/>
            <a:ext cx="1568597" cy="484289"/>
          </a:xfrm>
          <a:prstGeom prst="rect">
            <a:avLst/>
          </a:prstGeom>
          <a:noFill/>
        </p:spPr>
        <p:txBody>
          <a:bodyPr vert="horz" wrap="none" rtlCol="0">
            <a:noAutofit/>
          </a:bodyPr>
          <a:lstStyle/>
          <a:p>
            <a:r>
              <a:rPr lang="en-US" altLang="zh-CN" sz="2400" b="1" spc="400" dirty="0">
                <a:solidFill>
                  <a:srgbClr val="E5B704"/>
                </a:solidFill>
                <a:latin typeface="微软雅黑" panose="020B0503020204020204" pitchFamily="34" charset="-122"/>
                <a:ea typeface="微软雅黑" panose="020B0503020204020204" pitchFamily="34" charset="-122"/>
              </a:rPr>
              <a:t>PART</a:t>
            </a:r>
            <a:r>
              <a:rPr lang="zh-CN" altLang="en-US" sz="2400" b="1" spc="400" dirty="0">
                <a:solidFill>
                  <a:srgbClr val="E5B704"/>
                </a:solidFill>
                <a:latin typeface="微软雅黑" panose="020B0503020204020204" pitchFamily="34" charset="-122"/>
                <a:ea typeface="微软雅黑" panose="020B0503020204020204" pitchFamily="34" charset="-122"/>
              </a:rPr>
              <a:t> </a:t>
            </a:r>
            <a:r>
              <a:rPr lang="en-US" altLang="zh-CN" sz="2400" b="1" spc="400" dirty="0">
                <a:solidFill>
                  <a:srgbClr val="E5B704"/>
                </a:solidFill>
                <a:latin typeface="微软雅黑" panose="020B0503020204020204" pitchFamily="34" charset="-122"/>
                <a:ea typeface="微软雅黑" panose="020B0503020204020204" pitchFamily="34" charset="-122"/>
              </a:rPr>
              <a:t>3</a:t>
            </a:r>
            <a:endParaRPr lang="zh-CN" altLang="en-US" sz="2400" b="1" spc="400" dirty="0">
              <a:solidFill>
                <a:srgbClr val="E5B704"/>
              </a:solidFill>
              <a:latin typeface="微软雅黑" panose="020B0503020204020204" pitchFamily="34" charset="-122"/>
              <a:ea typeface="微软雅黑" panose="020B0503020204020204" pitchFamily="34" charset="-122"/>
            </a:endParaRPr>
          </a:p>
        </p:txBody>
      </p:sp>
      <p:sp>
        <p:nvSpPr>
          <p:cNvPr id="1048830"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1048831"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endParaRPr lang="zh-CN" altLang="en-US" kern="0">
              <a:solidFill>
                <a:prstClr val="white"/>
              </a:solidFill>
            </a:endParaRPr>
          </a:p>
        </p:txBody>
      </p:sp>
      <p:sp>
        <p:nvSpPr>
          <p:cNvPr id="1048833" name="TextBox 4"/>
          <p:cNvSpPr txBox="1">
            <a:spLocks noChangeArrowheads="1"/>
          </p:cNvSpPr>
          <p:nvPr/>
        </p:nvSpPr>
        <p:spPr bwMode="auto">
          <a:xfrm>
            <a:off x="4745624" y="2576633"/>
            <a:ext cx="2700753" cy="458523"/>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内容总结</a:t>
            </a:r>
            <a:endParaRPr lang="en-US" altLang="zh-CN" sz="1800" dirty="0">
              <a:solidFill>
                <a:srgbClr val="282728"/>
              </a:solidFill>
              <a:latin typeface="Franklin Gothic Book" panose="020B0503020102020204" pitchFamily="34" charset="0"/>
              <a:ea typeface="微软雅黑" panose="020B0503020204020204" pitchFamily="34" charset="-122"/>
            </a:endParaRPr>
          </a:p>
        </p:txBody>
      </p:sp>
      <p:sp>
        <p:nvSpPr>
          <p:cNvPr id="1048834" name="文本框 45"/>
          <p:cNvSpPr txBox="1"/>
          <p:nvPr/>
        </p:nvSpPr>
        <p:spPr>
          <a:xfrm>
            <a:off x="5492496" y="1137013"/>
            <a:ext cx="1274063" cy="1323439"/>
          </a:xfrm>
          <a:prstGeom prst="rect">
            <a:avLst/>
          </a:prstGeom>
          <a:noFill/>
        </p:spPr>
        <p:txBody>
          <a:bodyPr wrap="square" rtlCol="0">
            <a:spAutoFit/>
          </a:bodyPr>
          <a:lstStyle/>
          <a:p>
            <a:r>
              <a:rPr lang="en-US" altLang="zh-CN" sz="4000" b="1" dirty="0">
                <a:solidFill>
                  <a:srgbClr val="E5B704"/>
                </a:solidFill>
                <a:latin typeface="微软雅黑" panose="020B0503020204020204" pitchFamily="34" charset="-122"/>
                <a:ea typeface="微软雅黑" panose="020B0503020204020204" pitchFamily="34" charset="-122"/>
              </a:rPr>
              <a:t>Part    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Box 15"/>
          <p:cNvSpPr txBox="1"/>
          <p:nvPr/>
        </p:nvSpPr>
        <p:spPr>
          <a:xfrm>
            <a:off x="658896" y="3816509"/>
            <a:ext cx="7862935" cy="2533386"/>
          </a:xfrm>
          <a:prstGeom prst="rect">
            <a:avLst/>
          </a:prstGeom>
          <a:noFill/>
        </p:spPr>
        <p:txBody>
          <a:bodyPr wrap="square" rtlCol="0">
            <a:spAutoFit/>
          </a:bodyPr>
          <a:lstStyle/>
          <a:p>
            <a:pPr>
              <a:lnSpc>
                <a:spcPct val="150000"/>
              </a:lnSpc>
            </a:pPr>
            <a:r>
              <a:rPr lang="zh-CN" altLang="en-US" dirty="0">
                <a:solidFill>
                  <a:srgbClr val="E5B704"/>
                </a:solidFill>
              </a:rPr>
              <a:t>在企业运作中，物流被看成是企业与其供应商和客户相联系的能力。一个企业的物流，其目的在于帮助按最低的总成本创造客户价值。物流作业将在特定位置和地点、供应源和客户之间进行材料、半成品和成品等运输的综合管理。企业通过存货的移动使物流过程增值。如果企业能在很好地规划运作内部资源的同时，整合其所具有的外部资源，就能在强大的竞争环境中保证市场优势 。因此物流业的发展成为企业减少成本，增加利润的一个大的突破口。</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1048612" name="TextBox 15"/>
          <p:cNvSpPr txBox="1"/>
          <p:nvPr/>
        </p:nvSpPr>
        <p:spPr>
          <a:xfrm>
            <a:off x="4714821" y="1401340"/>
            <a:ext cx="6402895" cy="2120902"/>
          </a:xfrm>
          <a:prstGeom prst="rect">
            <a:avLst/>
          </a:prstGeom>
          <a:noFill/>
        </p:spPr>
        <p:txBody>
          <a:bodyPr wrap="square" rtlCol="0">
            <a:spAutoFit/>
          </a:bodyPr>
          <a:lstStyle/>
          <a:p>
            <a:pPr algn="r">
              <a:lnSpc>
                <a:spcPct val="150000"/>
              </a:lnSpc>
            </a:pPr>
            <a:r>
              <a:rPr lang="zh-CN" altLang="en-US" dirty="0">
                <a:solidFill>
                  <a:srgbClr val="E5B704"/>
                </a:solidFill>
                <a:latin typeface="微软雅黑" panose="020B0503020204020204" pitchFamily="34" charset="-122"/>
                <a:ea typeface="微软雅黑" panose="020B0503020204020204" pitchFamily="34" charset="-122"/>
              </a:rPr>
              <a:t>物流是为满足消费者需求而进行的对物资从起始地点到消费地点的有效流动与储存的计划、实施和控制的整个过程。它构成了企业价值链的基础活动，是企业取得竞争优势的关键。许多生产企业在加强技术开发和推进全面质量管理的同时，已经把寻求成本优势和价值优势的目光转向生产前后的物流领域。</a:t>
            </a:r>
          </a:p>
        </p:txBody>
      </p:sp>
      <p:sp>
        <p:nvSpPr>
          <p:cNvPr id="1048613" name="矩形 33"/>
          <p:cNvSpPr/>
          <p:nvPr/>
        </p:nvSpPr>
        <p:spPr>
          <a:xfrm>
            <a:off x="4949956" y="713777"/>
            <a:ext cx="2049934" cy="523220"/>
          </a:xfrm>
          <a:prstGeom prst="rect">
            <a:avLst/>
          </a:prstGeom>
          <a:solidFill>
            <a:schemeClr val="bg1">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物流是什么</a:t>
            </a:r>
            <a:endParaRPr lang="zh-CN" altLang="en-US" sz="2800" b="1" dirty="0">
              <a:solidFill>
                <a:schemeClr val="bg1"/>
              </a:solidFill>
            </a:endParaRPr>
          </a:p>
        </p:txBody>
      </p:sp>
      <p:sp>
        <p:nvSpPr>
          <p:cNvPr id="1048614" name="矩形 34"/>
          <p:cNvSpPr/>
          <p:nvPr/>
        </p:nvSpPr>
        <p:spPr>
          <a:xfrm>
            <a:off x="790413" y="3293289"/>
            <a:ext cx="2449035" cy="523220"/>
          </a:xfrm>
          <a:prstGeom prst="rect">
            <a:avLst/>
          </a:prstGeom>
          <a:solidFill>
            <a:schemeClr val="bg1">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为何发展物流</a:t>
            </a:r>
            <a:endParaRPr lang="zh-CN" altLang="en-US" sz="2800" b="1" dirty="0">
              <a:solidFill>
                <a:schemeClr val="bg1"/>
              </a:solidFill>
            </a:endParaRPr>
          </a:p>
        </p:txBody>
      </p:sp>
      <p:pic>
        <p:nvPicPr>
          <p:cNvPr id="2097152" name="图片 13"/>
          <p:cNvPicPr>
            <a:picLocks noChangeAspect="1"/>
          </p:cNvPicPr>
          <p:nvPr/>
        </p:nvPicPr>
        <p:blipFill rotWithShape="1">
          <a:blip r:embed="rId2" cstate="print"/>
          <a:srcRect r="796" b="4871"/>
          <a:stretch>
            <a:fillRect/>
          </a:stretch>
        </p:blipFill>
        <p:spPr>
          <a:xfrm>
            <a:off x="790413" y="713777"/>
            <a:ext cx="3504977" cy="2209045"/>
          </a:xfrm>
          <a:prstGeom prst="rect">
            <a:avLst/>
          </a:prstGeom>
        </p:spPr>
      </p:pic>
      <p:pic>
        <p:nvPicPr>
          <p:cNvPr id="2097153" name="图片 14"/>
          <p:cNvPicPr>
            <a:picLocks noChangeAspect="1"/>
          </p:cNvPicPr>
          <p:nvPr/>
        </p:nvPicPr>
        <p:blipFill rotWithShape="1">
          <a:blip r:embed="rId3" cstate="print"/>
          <a:srcRect r="577" b="4575"/>
          <a:stretch>
            <a:fillRect/>
          </a:stretch>
        </p:blipFill>
        <p:spPr>
          <a:xfrm>
            <a:off x="8521831" y="3962610"/>
            <a:ext cx="3261674" cy="2241183"/>
          </a:xfrm>
          <a:prstGeom prst="rect">
            <a:avLst/>
          </a:prstGeom>
        </p:spPr>
      </p:pic>
    </p:spTree>
    <p:extLst>
      <p:ext uri="{BB962C8B-B14F-4D97-AF65-F5344CB8AC3E}">
        <p14:creationId xmlns:p14="http://schemas.microsoft.com/office/powerpoint/2010/main" val="86811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5" name="矩形 76"/>
          <p:cNvSpPr/>
          <p:nvPr/>
        </p:nvSpPr>
        <p:spPr>
          <a:xfrm>
            <a:off x="1574104" y="3485325"/>
            <a:ext cx="9151938" cy="246697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tIns="720000" rIns="1080000" bIns="360000"/>
          <a:lstStyle/>
          <a:p>
            <a:pPr algn="ctr">
              <a:lnSpc>
                <a:spcPct val="150000"/>
              </a:lnSpc>
            </a:pPr>
            <a:endParaRPr lang="zh-CN" altLang="en-US" sz="1400" dirty="0">
              <a:solidFill>
                <a:schemeClr val="accent1">
                  <a:lumMod val="75000"/>
                </a:schemeClr>
              </a:solidFill>
            </a:endParaRPr>
          </a:p>
        </p:txBody>
      </p:sp>
      <p:sp>
        <p:nvSpPr>
          <p:cNvPr id="1048836" name="任意多边形 49"/>
          <p:cNvSpPr/>
          <p:nvPr/>
        </p:nvSpPr>
        <p:spPr>
          <a:xfrm>
            <a:off x="3083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pP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1048837" name="任意多边形 50"/>
          <p:cNvSpPr/>
          <p:nvPr/>
        </p:nvSpPr>
        <p:spPr>
          <a:xfrm>
            <a:off x="4861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pP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1048838" name="任意多边形 51"/>
          <p:cNvSpPr/>
          <p:nvPr/>
        </p:nvSpPr>
        <p:spPr>
          <a:xfrm>
            <a:off x="6639818" y="2480438"/>
            <a:ext cx="841375" cy="1317625"/>
          </a:xfrm>
          <a:custGeom>
            <a:avLst/>
            <a:gdLst>
              <a:gd name="connsiteX0" fmla="*/ 0 w 841830"/>
              <a:gd name="connsiteY0" fmla="*/ 0 h 1318549"/>
              <a:gd name="connsiteX1" fmla="*/ 841830 w 841830"/>
              <a:gd name="connsiteY1" fmla="*/ 0 h 1318549"/>
              <a:gd name="connsiteX2" fmla="*/ 841830 w 841830"/>
              <a:gd name="connsiteY2" fmla="*/ 897634 h 1318549"/>
              <a:gd name="connsiteX3" fmla="*/ 420915 w 841830"/>
              <a:gd name="connsiteY3" fmla="*/ 1318549 h 1318549"/>
              <a:gd name="connsiteX4" fmla="*/ 0 w 841830"/>
              <a:gd name="connsiteY4" fmla="*/ 897634 h 1318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9">
                <a:moveTo>
                  <a:pt x="0" y="0"/>
                </a:moveTo>
                <a:lnTo>
                  <a:pt x="841830" y="0"/>
                </a:lnTo>
                <a:lnTo>
                  <a:pt x="841830" y="897634"/>
                </a:lnTo>
                <a:lnTo>
                  <a:pt x="420915" y="1318549"/>
                </a:lnTo>
                <a:lnTo>
                  <a:pt x="0" y="897634"/>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pP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1048839" name="任意多边形 52"/>
          <p:cNvSpPr/>
          <p:nvPr/>
        </p:nvSpPr>
        <p:spPr>
          <a:xfrm>
            <a:off x="8417818" y="2480438"/>
            <a:ext cx="841375" cy="1317625"/>
          </a:xfrm>
          <a:custGeom>
            <a:avLst/>
            <a:gdLst>
              <a:gd name="connsiteX0" fmla="*/ 0 w 841830"/>
              <a:gd name="connsiteY0" fmla="*/ 0 h 1318547"/>
              <a:gd name="connsiteX1" fmla="*/ 841830 w 841830"/>
              <a:gd name="connsiteY1" fmla="*/ 0 h 1318547"/>
              <a:gd name="connsiteX2" fmla="*/ 841830 w 841830"/>
              <a:gd name="connsiteY2" fmla="*/ 897632 h 1318547"/>
              <a:gd name="connsiteX3" fmla="*/ 420915 w 841830"/>
              <a:gd name="connsiteY3" fmla="*/ 1318547 h 1318547"/>
              <a:gd name="connsiteX4" fmla="*/ 0 w 841830"/>
              <a:gd name="connsiteY4" fmla="*/ 897632 h 1318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830" h="1318547">
                <a:moveTo>
                  <a:pt x="0" y="0"/>
                </a:moveTo>
                <a:lnTo>
                  <a:pt x="841830" y="0"/>
                </a:lnTo>
                <a:lnTo>
                  <a:pt x="841830" y="897632"/>
                </a:lnTo>
                <a:lnTo>
                  <a:pt x="420915" y="1318547"/>
                </a:lnTo>
                <a:lnTo>
                  <a:pt x="0" y="897632"/>
                </a:lnTo>
                <a:close/>
              </a:path>
            </a:pathLst>
          </a:custGeom>
          <a:solidFill>
            <a:srgbClr val="E5B704"/>
          </a:solidFill>
          <a:ln w="10160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216000" anchor="ctr">
            <a:normAutofit/>
          </a:bodyPr>
          <a:lstStyle/>
          <a:p>
            <a:pPr algn="ctr">
              <a:lnSpc>
                <a:spcPct val="120000"/>
              </a:lnSpc>
            </a:pPr>
            <a:endParaRPr lang="zh-CN" altLang="en-US" b="1" dirty="0">
              <a:solidFill>
                <a:srgbClr val="282728"/>
              </a:solidFill>
              <a:latin typeface="微软雅黑" panose="020B0503020204020204" pitchFamily="34" charset="-122"/>
              <a:ea typeface="微软雅黑" panose="020B0503020204020204" pitchFamily="34" charset="-122"/>
            </a:endParaRPr>
          </a:p>
        </p:txBody>
      </p:sp>
      <p:sp>
        <p:nvSpPr>
          <p:cNvPr id="1048840" name="矩形 7"/>
          <p:cNvSpPr/>
          <p:nvPr/>
        </p:nvSpPr>
        <p:spPr>
          <a:xfrm>
            <a:off x="4861818" y="1100832"/>
            <a:ext cx="1832553" cy="584775"/>
          </a:xfrm>
          <a:prstGeom prst="rect">
            <a:avLst/>
          </a:prstGeom>
        </p:spPr>
        <p:txBody>
          <a:bodyPr wrap="none">
            <a:spAutoFit/>
          </a:bodyPr>
          <a:lstStyle/>
          <a:p>
            <a:r>
              <a:rPr lang="zh-CN" altLang="en-US" sz="3200" b="1" dirty="0">
                <a:solidFill>
                  <a:schemeClr val="bg1"/>
                </a:solidFill>
              </a:rPr>
              <a:t>内容总结</a:t>
            </a:r>
          </a:p>
        </p:txBody>
      </p:sp>
      <p:sp>
        <p:nvSpPr>
          <p:cNvPr id="1048841" name="矩形 7"/>
          <p:cNvSpPr/>
          <p:nvPr/>
        </p:nvSpPr>
        <p:spPr>
          <a:xfrm>
            <a:off x="2252727" y="3839528"/>
            <a:ext cx="7794691" cy="20713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0 h 0"/>
              <a:gd name="connsiteX1-45" fmla="*/ 2520280 w 2520280"/>
              <a:gd name="connsiteY1-46" fmla="*/ 0 h 0"/>
              <a:gd name="connsiteX2-47" fmla="*/ 0 w 2520280"/>
              <a:gd name="connsiteY2-48" fmla="*/ 0 h 0"/>
            </a:gdLst>
            <a:ahLst/>
            <a:cxnLst>
              <a:cxn ang="0">
                <a:pos x="connsiteX0-1" y="connsiteY0-2"/>
              </a:cxn>
              <a:cxn ang="0">
                <a:pos x="connsiteX1-3" y="connsiteY1-4"/>
              </a:cxn>
              <a:cxn ang="0">
                <a:pos x="connsiteX2-5" y="connsiteY2-6"/>
              </a:cxn>
            </a:cxnLst>
            <a:rect l="l" t="t" r="r" b="b"/>
            <a:pathLst>
              <a:path w="2520280">
                <a:moveTo>
                  <a:pt x="0" y="0"/>
                </a:moveTo>
                <a:lnTo>
                  <a:pt x="2520280" y="0"/>
                </a:lnTo>
                <a:lnTo>
                  <a:pt x="0" y="0"/>
                </a:lnTo>
                <a:close/>
              </a:path>
            </a:pathLst>
          </a:custGeom>
          <a:noFill/>
          <a:ln w="12700" cap="sq">
            <a:noFill/>
            <a:bevel/>
          </a:ln>
        </p:spPr>
        <p:style>
          <a:lnRef idx="2">
            <a:schemeClr val="accent1">
              <a:shade val="50000"/>
            </a:schemeClr>
          </a:lnRef>
          <a:fillRef idx="1">
            <a:schemeClr val="accent1"/>
          </a:fillRef>
          <a:effectRef idx="0">
            <a:schemeClr val="accent1"/>
          </a:effectRef>
          <a:fontRef idx="minor">
            <a:schemeClr val="lt1"/>
          </a:fontRef>
        </p:style>
        <p:txBody>
          <a:bodyPr lIns="36000" tIns="108000" rIns="0" bIns="0">
            <a:noAutofit/>
          </a:bodyPr>
          <a:lstStyle/>
          <a:p>
            <a:pPr algn="just">
              <a:spcBef>
                <a:spcPts val="600"/>
              </a:spcBef>
              <a:spcAft>
                <a:spcPts val="600"/>
              </a:spcAft>
            </a:pPr>
            <a:r>
              <a:rPr lang="zh-CN" altLang="en-US" sz="2800" dirty="0">
                <a:solidFill>
                  <a:srgbClr val="282728"/>
                </a:solidFill>
                <a:latin typeface="微软雅黑" panose="020B0503020204020204" pitchFamily="34" charset="-122"/>
                <a:ea typeface="微软雅黑" panose="020B0503020204020204" pitchFamily="34" charset="-122"/>
              </a:rPr>
              <a:t>通过两周的学习，我们熟练的掌握了数据流图、数据字典、</a:t>
            </a:r>
            <a:r>
              <a:rPr lang="en-US" altLang="zh-CN" sz="2800" dirty="0">
                <a:solidFill>
                  <a:srgbClr val="282728"/>
                </a:solidFill>
                <a:latin typeface="微软雅黑" panose="020B0503020204020204" pitchFamily="34" charset="-122"/>
                <a:ea typeface="微软雅黑" panose="020B0503020204020204" pitchFamily="34" charset="-122"/>
              </a:rPr>
              <a:t>E-R</a:t>
            </a:r>
            <a:r>
              <a:rPr lang="zh-CN" altLang="en-US" sz="2800" dirty="0">
                <a:solidFill>
                  <a:srgbClr val="282728"/>
                </a:solidFill>
                <a:latin typeface="微软雅黑" panose="020B0503020204020204" pitchFamily="34" charset="-122"/>
                <a:ea typeface="微软雅黑" panose="020B0503020204020204" pitchFamily="34" charset="-122"/>
              </a:rPr>
              <a:t>图、状态图等系统流图的绘画制作，掌握了系统运作的流程，团队之间有了更好的配合和默契。</a:t>
            </a:r>
          </a:p>
          <a:p>
            <a:pPr algn="just">
              <a:spcBef>
                <a:spcPts val="600"/>
              </a:spcBef>
              <a:spcAft>
                <a:spcPts val="600"/>
              </a:spcAft>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pPr>
            <a:endParaRPr lang="zh-CN" altLang="en-US" sz="1600" dirty="0">
              <a:solidFill>
                <a:srgbClr val="282728"/>
              </a:solidFill>
              <a:latin typeface="微软雅黑" panose="020B0503020204020204" pitchFamily="34" charset="-122"/>
              <a:ea typeface="微软雅黑" panose="020B0503020204020204" pitchFamily="34" charset="-122"/>
            </a:endParaRPr>
          </a:p>
          <a:p>
            <a:pPr algn="just">
              <a:spcBef>
                <a:spcPts val="600"/>
              </a:spcBef>
              <a:spcAft>
                <a:spcPts val="600"/>
              </a:spcAft>
            </a:pPr>
            <a:r>
              <a:rPr lang="zh-CN" altLang="en-US" sz="1600" spc="300" dirty="0">
                <a:solidFill>
                  <a:srgbClr val="282728"/>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文本框 13"/>
          <p:cNvSpPr txBox="1"/>
          <p:nvPr/>
        </p:nvSpPr>
        <p:spPr>
          <a:xfrm>
            <a:off x="3573769" y="1134844"/>
            <a:ext cx="5402682" cy="1569660"/>
          </a:xfrm>
          <a:prstGeom prst="rect">
            <a:avLst/>
          </a:prstGeom>
          <a:noFill/>
        </p:spPr>
        <p:txBody>
          <a:bodyPr wrap="square" rtlCol="0">
            <a:spAutoFit/>
          </a:bodyPr>
          <a:lstStyle/>
          <a:p>
            <a:r>
              <a:rPr lang="zh-CN" altLang="en-US" sz="9600" dirty="0">
                <a:solidFill>
                  <a:srgbClr val="E5B704"/>
                </a:solidFill>
                <a:latin typeface="Times New Roman" panose="02020603050405020304" pitchFamily="18" charset="0"/>
                <a:cs typeface="Times New Roman" panose="02020603050405020304" pitchFamily="18" charset="0"/>
              </a:rPr>
              <a:t>谢谢观看</a:t>
            </a:r>
            <a:endParaRPr lang="en-US" altLang="zh-CN" sz="9600" dirty="0">
              <a:solidFill>
                <a:srgbClr val="E5B704"/>
              </a:solidFill>
              <a:latin typeface="Times New Roman" panose="02020603050405020304" pitchFamily="18" charset="0"/>
              <a:cs typeface="Times New Roman" panose="02020603050405020304" pitchFamily="18" charset="0"/>
            </a:endParaRPr>
          </a:p>
        </p:txBody>
      </p:sp>
      <p:sp>
        <p:nvSpPr>
          <p:cNvPr id="1048878" name="矩形 14"/>
          <p:cNvSpPr/>
          <p:nvPr/>
        </p:nvSpPr>
        <p:spPr>
          <a:xfrm>
            <a:off x="4637288" y="2721114"/>
            <a:ext cx="2606932" cy="707886"/>
          </a:xfrm>
          <a:prstGeom prst="rect">
            <a:avLst/>
          </a:prstGeom>
        </p:spPr>
        <p:txBody>
          <a:bodyPr wrap="none">
            <a:spAutoFit/>
          </a:bodyPr>
          <a:lstStyle/>
          <a:p>
            <a:r>
              <a:rPr lang="en-US" altLang="zh-CN" sz="4000" dirty="0">
                <a:solidFill>
                  <a:schemeClr val="bg1"/>
                </a:solidFill>
                <a:latin typeface="Times New Roman" panose="02020603050405020304" pitchFamily="18" charset="0"/>
                <a:cs typeface="Times New Roman" panose="02020603050405020304" pitchFamily="18" charset="0"/>
              </a:rPr>
              <a:t>Thank You!</a:t>
            </a:r>
            <a:endParaRPr lang="zh-CN" altLang="en-US" sz="4000" dirty="0">
              <a:solidFill>
                <a:schemeClr val="bg1"/>
              </a:solidFill>
              <a:latin typeface="Times New Roman" panose="02020603050405020304" pitchFamily="18" charset="0"/>
              <a:cs typeface="Times New Roman" panose="02020603050405020304" pitchFamily="18" charset="0"/>
            </a:endParaRPr>
          </a:p>
        </p:txBody>
      </p:sp>
      <p:sp>
        <p:nvSpPr>
          <p:cNvPr id="1048880" name="等腰三角形 17"/>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Box 15"/>
          <p:cNvSpPr txBox="1"/>
          <p:nvPr/>
        </p:nvSpPr>
        <p:spPr>
          <a:xfrm>
            <a:off x="685309" y="3903041"/>
            <a:ext cx="8111849" cy="2537874"/>
          </a:xfrm>
          <a:prstGeom prst="rect">
            <a:avLst/>
          </a:prstGeom>
          <a:noFill/>
        </p:spPr>
        <p:txBody>
          <a:bodyPr wrap="square" rtlCol="0">
            <a:spAutoFit/>
          </a:bodyPr>
          <a:lstStyle/>
          <a:p>
            <a:pPr>
              <a:lnSpc>
                <a:spcPct val="150000"/>
              </a:lnSpc>
            </a:pPr>
            <a:r>
              <a:rPr lang="zh-CN" altLang="en-US" dirty="0">
                <a:solidFill>
                  <a:srgbClr val="E5B704"/>
                </a:solidFill>
              </a:rPr>
              <a:t>随着现代物流业的发展，将形成大物流供应链，使国家与国家之间、地区与地区之间经济往来更频繁，同时，物流业的发展也会带动其它行业的发展，有利于促进一个国家、地区经济的发展，增加就业机会。与此同时，信息技术在发展，电子商务将是大势所趋，而发展电子商务所必须依托的就是现代物流业的形成。要推进现代经济的发展，只有先发展现代物流，做好基础工作，才有可能进一步发展电子商务，加快经济建设现代化步伐。 </a:t>
            </a:r>
            <a:endParaRPr lang="zh-CN" altLang="en-US" sz="1400" dirty="0">
              <a:solidFill>
                <a:srgbClr val="E5B704"/>
              </a:solidFill>
              <a:latin typeface="微软雅黑" panose="020B0503020204020204" pitchFamily="34" charset="-122"/>
              <a:ea typeface="微软雅黑" panose="020B0503020204020204" pitchFamily="34" charset="-122"/>
            </a:endParaRPr>
          </a:p>
        </p:txBody>
      </p:sp>
      <p:sp>
        <p:nvSpPr>
          <p:cNvPr id="1048612" name="TextBox 15"/>
          <p:cNvSpPr txBox="1"/>
          <p:nvPr/>
        </p:nvSpPr>
        <p:spPr>
          <a:xfrm>
            <a:off x="4714821" y="1401340"/>
            <a:ext cx="6402895" cy="2120902"/>
          </a:xfrm>
          <a:prstGeom prst="rect">
            <a:avLst/>
          </a:prstGeom>
          <a:noFill/>
        </p:spPr>
        <p:txBody>
          <a:bodyPr wrap="square" rtlCol="0">
            <a:spAutoFit/>
          </a:bodyPr>
          <a:lstStyle/>
          <a:p>
            <a:pPr algn="r">
              <a:lnSpc>
                <a:spcPct val="150000"/>
              </a:lnSpc>
            </a:pPr>
            <a:r>
              <a:rPr lang="zh-CN" altLang="en-US" dirty="0">
                <a:solidFill>
                  <a:srgbClr val="E5B704"/>
                </a:solidFill>
                <a:latin typeface="微软雅黑" panose="020B0503020204020204" pitchFamily="34" charset="-122"/>
                <a:ea typeface="微软雅黑" panose="020B0503020204020204" pitchFamily="34" charset="-122"/>
              </a:rPr>
              <a:t>物流是为满足消费者需求而进行的对物资从起始地点到消费地点的有效流动与储存的计划、实施和控制的整个过程。它构成了企业价值链的基础活动，是企业取得竞争优势的关键。许多生产企业在加强技术开发和推进全面质量管理的同时，已经把寻求成本优势和价值优势的目光转向生产前后的物流领域。</a:t>
            </a:r>
          </a:p>
        </p:txBody>
      </p:sp>
      <p:sp>
        <p:nvSpPr>
          <p:cNvPr id="1048613" name="矩形 33"/>
          <p:cNvSpPr/>
          <p:nvPr/>
        </p:nvSpPr>
        <p:spPr>
          <a:xfrm>
            <a:off x="4949956" y="713777"/>
            <a:ext cx="2049934" cy="523220"/>
          </a:xfrm>
          <a:prstGeom prst="rect">
            <a:avLst/>
          </a:prstGeom>
          <a:solidFill>
            <a:schemeClr val="bg1">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物流是什么</a:t>
            </a:r>
            <a:endParaRPr lang="zh-CN" altLang="en-US" sz="2800" b="1" dirty="0">
              <a:solidFill>
                <a:schemeClr val="bg1"/>
              </a:solidFill>
            </a:endParaRPr>
          </a:p>
        </p:txBody>
      </p:sp>
      <p:sp>
        <p:nvSpPr>
          <p:cNvPr id="1048614" name="矩形 34"/>
          <p:cNvSpPr/>
          <p:nvPr/>
        </p:nvSpPr>
        <p:spPr>
          <a:xfrm>
            <a:off x="790412" y="3379820"/>
            <a:ext cx="2449035" cy="523220"/>
          </a:xfrm>
          <a:prstGeom prst="rect">
            <a:avLst/>
          </a:prstGeom>
          <a:solidFill>
            <a:schemeClr val="bg1">
              <a:lumMod val="50000"/>
            </a:schemeClr>
          </a:solidFill>
        </p:spPr>
        <p:txBody>
          <a:bodyPr wrap="squar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为何发展物流</a:t>
            </a:r>
            <a:endParaRPr lang="zh-CN" altLang="en-US" sz="2800" b="1" dirty="0">
              <a:solidFill>
                <a:schemeClr val="bg1"/>
              </a:solidFill>
            </a:endParaRPr>
          </a:p>
        </p:txBody>
      </p:sp>
      <p:pic>
        <p:nvPicPr>
          <p:cNvPr id="2097152" name="图片 13"/>
          <p:cNvPicPr>
            <a:picLocks noChangeAspect="1"/>
          </p:cNvPicPr>
          <p:nvPr/>
        </p:nvPicPr>
        <p:blipFill rotWithShape="1">
          <a:blip r:embed="rId2" cstate="print"/>
          <a:srcRect r="796" b="4871"/>
          <a:stretch>
            <a:fillRect/>
          </a:stretch>
        </p:blipFill>
        <p:spPr>
          <a:xfrm>
            <a:off x="790413" y="905132"/>
            <a:ext cx="3504977" cy="2209045"/>
          </a:xfrm>
          <a:prstGeom prst="rect">
            <a:avLst/>
          </a:prstGeom>
        </p:spPr>
      </p:pic>
      <p:pic>
        <p:nvPicPr>
          <p:cNvPr id="2097153" name="图片 14"/>
          <p:cNvPicPr>
            <a:picLocks noChangeAspect="1"/>
          </p:cNvPicPr>
          <p:nvPr/>
        </p:nvPicPr>
        <p:blipFill rotWithShape="1">
          <a:blip r:embed="rId3" cstate="print"/>
          <a:srcRect r="577" b="4575"/>
          <a:stretch>
            <a:fillRect/>
          </a:stretch>
        </p:blipFill>
        <p:spPr>
          <a:xfrm>
            <a:off x="8952554" y="3903040"/>
            <a:ext cx="1882761" cy="2241183"/>
          </a:xfrm>
          <a:prstGeom prst="rect">
            <a:avLst/>
          </a:prstGeom>
        </p:spPr>
      </p:pic>
    </p:spTree>
    <p:extLst>
      <p:ext uri="{BB962C8B-B14F-4D97-AF65-F5344CB8AC3E}">
        <p14:creationId xmlns:p14="http://schemas.microsoft.com/office/powerpoint/2010/main" val="302019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矩形 24"/>
          <p:cNvSpPr/>
          <p:nvPr/>
        </p:nvSpPr>
        <p:spPr>
          <a:xfrm flipV="1">
            <a:off x="2074291" y="3345408"/>
            <a:ext cx="7994650" cy="45719"/>
          </a:xfrm>
          <a:prstGeom prst="rect">
            <a:avLst/>
          </a:prstGeom>
          <a:solidFill>
            <a:schemeClr val="bg1">
              <a:lumMod val="50000"/>
            </a:schemeClr>
          </a:solidFill>
          <a:ln w="12700" cap="flat" cmpd="sng" algn="ctr">
            <a:noFill/>
            <a:prstDash val="solid"/>
            <a:miter lim="800000"/>
          </a:ln>
          <a:effectLst/>
        </p:spPr>
        <p:txBody>
          <a:bodyPr anchor="ctr"/>
          <a:lstStyle/>
          <a:p>
            <a:pPr algn="ctr"/>
            <a:endParaRPr lang="zh-CN" altLang="en-US" kern="0">
              <a:solidFill>
                <a:srgbClr val="FFFFFF"/>
              </a:solidFill>
              <a:latin typeface="Calibri" panose="020F0502020204030204"/>
              <a:ea typeface="幼圆" panose="02010509060101010101" pitchFamily="49" charset="-122"/>
            </a:endParaRPr>
          </a:p>
        </p:txBody>
      </p:sp>
      <p:sp>
        <p:nvSpPr>
          <p:cNvPr id="1048647" name="任意多边形 26"/>
          <p:cNvSpPr/>
          <p:nvPr/>
        </p:nvSpPr>
        <p:spPr>
          <a:xfrm>
            <a:off x="3189092" y="2232082"/>
            <a:ext cx="1004133" cy="1105498"/>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经济分析</a:t>
            </a:r>
          </a:p>
        </p:txBody>
      </p:sp>
      <p:sp>
        <p:nvSpPr>
          <p:cNvPr id="1048648" name="任意多边形 28"/>
          <p:cNvSpPr/>
          <p:nvPr/>
        </p:nvSpPr>
        <p:spPr>
          <a:xfrm>
            <a:off x="5630292" y="2232082"/>
            <a:ext cx="1004133" cy="1097669"/>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确定合作</a:t>
            </a:r>
          </a:p>
        </p:txBody>
      </p:sp>
      <p:sp>
        <p:nvSpPr>
          <p:cNvPr id="1048649" name="任意多边形 40"/>
          <p:cNvSpPr/>
          <p:nvPr/>
        </p:nvSpPr>
        <p:spPr>
          <a:xfrm>
            <a:off x="8022653" y="2232082"/>
            <a:ext cx="1004133" cy="1097669"/>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rgbClr val="E5B704"/>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设定投入</a:t>
            </a:r>
          </a:p>
        </p:txBody>
      </p:sp>
      <p:sp>
        <p:nvSpPr>
          <p:cNvPr id="1048650" name="任意多边形 42"/>
          <p:cNvSpPr/>
          <p:nvPr/>
        </p:nvSpPr>
        <p:spPr>
          <a:xfrm>
            <a:off x="4434905" y="3394839"/>
            <a:ext cx="964639" cy="1027748"/>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接收订单</a:t>
            </a:r>
          </a:p>
        </p:txBody>
      </p:sp>
      <p:sp>
        <p:nvSpPr>
          <p:cNvPr id="1048651" name="任意多边形 45"/>
          <p:cNvSpPr/>
          <p:nvPr/>
        </p:nvSpPr>
        <p:spPr>
          <a:xfrm>
            <a:off x="6827267" y="3394838"/>
            <a:ext cx="964639" cy="1027748"/>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规划配送</a:t>
            </a:r>
          </a:p>
        </p:txBody>
      </p:sp>
      <p:sp>
        <p:nvSpPr>
          <p:cNvPr id="1048652" name="矩形 2"/>
          <p:cNvSpPr/>
          <p:nvPr/>
        </p:nvSpPr>
        <p:spPr>
          <a:xfrm>
            <a:off x="2900276" y="1346941"/>
            <a:ext cx="1465627" cy="1116075"/>
          </a:xfrm>
          <a:prstGeom prst="rect">
            <a:avLst/>
          </a:prstGeom>
        </p:spPr>
        <p:txBody>
          <a:bodyPr wrap="square">
            <a:spAutoFit/>
          </a:bodyPr>
          <a:lstStyle/>
          <a:p>
            <a:pPr algn="r">
              <a:lnSpc>
                <a:spcPct val="150000"/>
              </a:lnSpc>
            </a:pPr>
            <a:r>
              <a:rPr lang="zh-CN" altLang="en-US" sz="1600" dirty="0">
                <a:solidFill>
                  <a:srgbClr val="E5B704"/>
                </a:solidFill>
                <a:latin typeface="微软雅黑" panose="020B0503020204020204" pitchFamily="34" charset="-122"/>
                <a:ea typeface="微软雅黑" panose="020B0503020204020204" pitchFamily="34" charset="-122"/>
              </a:rPr>
              <a:t>分析各区域的经济发展状况</a:t>
            </a:r>
            <a:endParaRPr lang="en-US" altLang="zh-CN" sz="16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    </a:t>
            </a:r>
            <a:endParaRPr lang="en-US" altLang="zh-CN" sz="1400" dirty="0">
              <a:solidFill>
                <a:srgbClr val="E5B704"/>
              </a:solidFill>
              <a:latin typeface="微软雅黑" panose="020B0503020204020204" pitchFamily="34" charset="-122"/>
              <a:ea typeface="微软雅黑" panose="020B0503020204020204" pitchFamily="34" charset="-122"/>
            </a:endParaRPr>
          </a:p>
        </p:txBody>
      </p:sp>
      <p:sp>
        <p:nvSpPr>
          <p:cNvPr id="1048653" name="矩形 15"/>
          <p:cNvSpPr/>
          <p:nvPr/>
        </p:nvSpPr>
        <p:spPr>
          <a:xfrm>
            <a:off x="4063482" y="4540695"/>
            <a:ext cx="1707484" cy="1156855"/>
          </a:xfrm>
          <a:prstGeom prst="rect">
            <a:avLst/>
          </a:prstGeom>
        </p:spPr>
        <p:txBody>
          <a:bodyPr wrap="square">
            <a:spAutoFit/>
          </a:bodyPr>
          <a:lstStyle/>
          <a:p>
            <a:pPr algn="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分析顾客所需物品的不同引起的配送需求的不同</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48654" name="矩形 16"/>
          <p:cNvSpPr/>
          <p:nvPr/>
        </p:nvSpPr>
        <p:spPr>
          <a:xfrm>
            <a:off x="5399544" y="1346941"/>
            <a:ext cx="1465627" cy="787523"/>
          </a:xfrm>
          <a:prstGeom prst="rect">
            <a:avLst/>
          </a:prstGeom>
        </p:spPr>
        <p:txBody>
          <a:bodyPr wrap="square">
            <a:spAutoFit/>
          </a:bodyPr>
          <a:lstStyle/>
          <a:p>
            <a:pPr algn="r">
              <a:lnSpc>
                <a:spcPct val="150000"/>
              </a:lnSpc>
            </a:pPr>
            <a:r>
              <a:rPr lang="zh-CN" altLang="en-US" sz="1600" dirty="0">
                <a:solidFill>
                  <a:srgbClr val="E5B704"/>
                </a:solidFill>
                <a:latin typeface="微软雅黑" panose="020B0503020204020204" pitchFamily="34" charset="-122"/>
                <a:ea typeface="微软雅黑" panose="020B0503020204020204" pitchFamily="34" charset="-122"/>
              </a:rPr>
              <a:t>确定该区域需要合作的超市</a:t>
            </a:r>
            <a:endParaRPr lang="en-US" altLang="zh-CN" sz="1600" dirty="0">
              <a:solidFill>
                <a:srgbClr val="E5B704"/>
              </a:solidFill>
              <a:latin typeface="微软雅黑" panose="020B0503020204020204" pitchFamily="34" charset="-122"/>
              <a:ea typeface="微软雅黑" panose="020B0503020204020204" pitchFamily="34" charset="-122"/>
            </a:endParaRPr>
          </a:p>
        </p:txBody>
      </p:sp>
      <p:sp>
        <p:nvSpPr>
          <p:cNvPr id="1048655" name="矩形 17"/>
          <p:cNvSpPr/>
          <p:nvPr/>
        </p:nvSpPr>
        <p:spPr>
          <a:xfrm>
            <a:off x="6703665" y="4540695"/>
            <a:ext cx="1211841" cy="787523"/>
          </a:xfrm>
          <a:prstGeom prst="rect">
            <a:avLst/>
          </a:prstGeom>
        </p:spPr>
        <p:txBody>
          <a:bodyPr wrap="square">
            <a:spAutoFit/>
          </a:bodyPr>
          <a:lstStyle/>
          <a:p>
            <a:pPr algn="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规划最优路径完成配送</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48656" name="矩形 18"/>
          <p:cNvSpPr/>
          <p:nvPr/>
        </p:nvSpPr>
        <p:spPr>
          <a:xfrm>
            <a:off x="7779284" y="1346941"/>
            <a:ext cx="1302710" cy="787523"/>
          </a:xfrm>
          <a:prstGeom prst="rect">
            <a:avLst/>
          </a:prstGeom>
        </p:spPr>
        <p:txBody>
          <a:bodyPr wrap="square">
            <a:spAutoFit/>
          </a:bodyPr>
          <a:lstStyle/>
          <a:p>
            <a:pPr algn="r">
              <a:lnSpc>
                <a:spcPct val="150000"/>
              </a:lnSpc>
            </a:pPr>
            <a:r>
              <a:rPr lang="zh-CN" altLang="en-US" sz="1600" dirty="0">
                <a:solidFill>
                  <a:srgbClr val="E5B704"/>
                </a:solidFill>
                <a:latin typeface="微软雅黑" panose="020B0503020204020204" pitchFamily="34" charset="-122"/>
                <a:ea typeface="微软雅黑" panose="020B0503020204020204" pitchFamily="34" charset="-122"/>
              </a:rPr>
              <a:t>投入的配送人员数目</a:t>
            </a:r>
            <a:endParaRPr lang="en-US" altLang="zh-CN" sz="1600" dirty="0">
              <a:solidFill>
                <a:srgbClr val="E5B70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椭圆 3"/>
          <p:cNvSpPr/>
          <p:nvPr/>
        </p:nvSpPr>
        <p:spPr>
          <a:xfrm>
            <a:off x="1407567" y="1254697"/>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r>
              <a:rPr lang="en-US" altLang="zh-CN" sz="2400" dirty="0">
                <a:solidFill>
                  <a:srgbClr val="282728"/>
                </a:solidFill>
                <a:latin typeface="微软雅黑" panose="020B0503020204020204" pitchFamily="34" charset="-122"/>
                <a:ea typeface="微软雅黑" panose="020B0503020204020204" pitchFamily="34" charset="-122"/>
              </a:rPr>
              <a:t>01</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1048616" name="椭圆 4"/>
          <p:cNvSpPr/>
          <p:nvPr/>
        </p:nvSpPr>
        <p:spPr>
          <a:xfrm>
            <a:off x="1309142" y="1453134"/>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17" name="椭圆 5"/>
          <p:cNvSpPr/>
          <p:nvPr/>
        </p:nvSpPr>
        <p:spPr>
          <a:xfrm>
            <a:off x="1334542" y="1302322"/>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18" name="椭圆 16"/>
          <p:cNvSpPr/>
          <p:nvPr/>
        </p:nvSpPr>
        <p:spPr>
          <a:xfrm>
            <a:off x="1407567" y="2473897"/>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r>
              <a:rPr lang="en-US" altLang="zh-CN" sz="2400" dirty="0">
                <a:solidFill>
                  <a:srgbClr val="282728"/>
                </a:solidFill>
                <a:latin typeface="微软雅黑" panose="020B0503020204020204" pitchFamily="34" charset="-122"/>
                <a:ea typeface="微软雅黑" panose="020B0503020204020204" pitchFamily="34" charset="-122"/>
              </a:rPr>
              <a:t>02</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1048619" name="椭圆 17"/>
          <p:cNvSpPr/>
          <p:nvPr/>
        </p:nvSpPr>
        <p:spPr>
          <a:xfrm>
            <a:off x="1309142" y="2672334"/>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0" name="椭圆 18"/>
          <p:cNvSpPr/>
          <p:nvPr/>
        </p:nvSpPr>
        <p:spPr>
          <a:xfrm>
            <a:off x="1334542" y="2521522"/>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1" name="椭圆 28"/>
          <p:cNvSpPr/>
          <p:nvPr/>
        </p:nvSpPr>
        <p:spPr>
          <a:xfrm>
            <a:off x="1407567" y="3807397"/>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r>
              <a:rPr lang="en-US" altLang="zh-CN" sz="2400" dirty="0">
                <a:solidFill>
                  <a:srgbClr val="282728"/>
                </a:solidFill>
                <a:latin typeface="微软雅黑" panose="020B0503020204020204" pitchFamily="34" charset="-122"/>
                <a:ea typeface="微软雅黑" panose="020B0503020204020204" pitchFamily="34" charset="-122"/>
              </a:rPr>
              <a:t>03</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1048622" name="椭圆 29"/>
          <p:cNvSpPr/>
          <p:nvPr/>
        </p:nvSpPr>
        <p:spPr>
          <a:xfrm>
            <a:off x="1309142" y="4005834"/>
            <a:ext cx="288925"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3" name="椭圆 30"/>
          <p:cNvSpPr/>
          <p:nvPr/>
        </p:nvSpPr>
        <p:spPr>
          <a:xfrm>
            <a:off x="1334542" y="3855022"/>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4" name="椭圆 40"/>
          <p:cNvSpPr/>
          <p:nvPr/>
        </p:nvSpPr>
        <p:spPr>
          <a:xfrm>
            <a:off x="6476454" y="1228504"/>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r>
              <a:rPr lang="en-US" altLang="zh-CN" sz="2400" dirty="0">
                <a:solidFill>
                  <a:srgbClr val="282728"/>
                </a:solidFill>
                <a:latin typeface="微软雅黑" panose="020B0503020204020204" pitchFamily="34" charset="-122"/>
                <a:ea typeface="微软雅黑" panose="020B0503020204020204" pitchFamily="34" charset="-122"/>
              </a:rPr>
              <a:t>04</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1048625" name="椭圆 41"/>
          <p:cNvSpPr/>
          <p:nvPr/>
        </p:nvSpPr>
        <p:spPr>
          <a:xfrm>
            <a:off x="6378029" y="1426941"/>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6" name="椭圆 42"/>
          <p:cNvSpPr/>
          <p:nvPr/>
        </p:nvSpPr>
        <p:spPr>
          <a:xfrm>
            <a:off x="6403429" y="1276129"/>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7" name="椭圆 45"/>
          <p:cNvSpPr/>
          <p:nvPr/>
        </p:nvSpPr>
        <p:spPr>
          <a:xfrm>
            <a:off x="6476454" y="2447704"/>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r>
              <a:rPr lang="en-US" altLang="zh-CN" sz="2400" dirty="0">
                <a:solidFill>
                  <a:srgbClr val="282728"/>
                </a:solidFill>
                <a:latin typeface="微软雅黑" panose="020B0503020204020204" pitchFamily="34" charset="-122"/>
                <a:ea typeface="微软雅黑" panose="020B0503020204020204" pitchFamily="34" charset="-122"/>
              </a:rPr>
              <a:t>05</a:t>
            </a:r>
            <a:endParaRPr lang="zh-CN" altLang="en-US" sz="2400" dirty="0">
              <a:solidFill>
                <a:srgbClr val="282728"/>
              </a:solidFill>
              <a:latin typeface="微软雅黑" panose="020B0503020204020204" pitchFamily="34" charset="-122"/>
              <a:ea typeface="微软雅黑" panose="020B0503020204020204" pitchFamily="34" charset="-122"/>
            </a:endParaRPr>
          </a:p>
        </p:txBody>
      </p:sp>
      <p:sp>
        <p:nvSpPr>
          <p:cNvPr id="1048628" name="椭圆 46"/>
          <p:cNvSpPr/>
          <p:nvPr/>
        </p:nvSpPr>
        <p:spPr>
          <a:xfrm>
            <a:off x="6378029" y="2646141"/>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29" name="椭圆 47"/>
          <p:cNvSpPr/>
          <p:nvPr/>
        </p:nvSpPr>
        <p:spPr>
          <a:xfrm>
            <a:off x="6403429" y="2495329"/>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30" name="椭圆 50"/>
          <p:cNvSpPr/>
          <p:nvPr/>
        </p:nvSpPr>
        <p:spPr>
          <a:xfrm>
            <a:off x="6476454" y="3781204"/>
            <a:ext cx="688975" cy="688975"/>
          </a:xfrm>
          <a:prstGeom prst="ellipse">
            <a:avLst/>
          </a:prstGeom>
          <a:solidFill>
            <a:srgbClr val="E5B70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0" rIns="0" bIns="0" anchor="ctr">
            <a:normAutofit/>
          </a:bodyPr>
          <a:lstStyle/>
          <a:p>
            <a:pPr algn="ctr"/>
            <a:r>
              <a:rPr lang="en-US" altLang="zh-CN" sz="2400">
                <a:solidFill>
                  <a:srgbClr val="282728"/>
                </a:solidFill>
                <a:latin typeface="微软雅黑" panose="020B0503020204020204" pitchFamily="34" charset="-122"/>
                <a:ea typeface="微软雅黑" panose="020B0503020204020204" pitchFamily="34" charset="-122"/>
              </a:rPr>
              <a:t>06</a:t>
            </a:r>
            <a:endParaRPr lang="zh-CN" altLang="en-US" sz="2400">
              <a:solidFill>
                <a:srgbClr val="282728"/>
              </a:solidFill>
              <a:latin typeface="微软雅黑" panose="020B0503020204020204" pitchFamily="34" charset="-122"/>
              <a:ea typeface="微软雅黑" panose="020B0503020204020204" pitchFamily="34" charset="-122"/>
            </a:endParaRPr>
          </a:p>
        </p:txBody>
      </p:sp>
      <p:sp>
        <p:nvSpPr>
          <p:cNvPr id="1048631" name="椭圆 51"/>
          <p:cNvSpPr/>
          <p:nvPr/>
        </p:nvSpPr>
        <p:spPr>
          <a:xfrm>
            <a:off x="6378029" y="3979641"/>
            <a:ext cx="290513" cy="290512"/>
          </a:xfrm>
          <a:prstGeom prst="ellipse">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sp>
        <p:nvSpPr>
          <p:cNvPr id="1048632" name="椭圆 52"/>
          <p:cNvSpPr/>
          <p:nvPr/>
        </p:nvSpPr>
        <p:spPr>
          <a:xfrm>
            <a:off x="6403429" y="3828829"/>
            <a:ext cx="168275" cy="168275"/>
          </a:xfrm>
          <a:prstGeom prst="ellipse">
            <a:avLst/>
          </a:prstGeom>
          <a:solidFill>
            <a:schemeClr val="bg1">
              <a:lumMod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p>
        </p:txBody>
      </p:sp>
      <p:grpSp>
        <p:nvGrpSpPr>
          <p:cNvPr id="49" name="组合 2"/>
          <p:cNvGrpSpPr/>
          <p:nvPr/>
        </p:nvGrpSpPr>
        <p:grpSpPr>
          <a:xfrm>
            <a:off x="2194967" y="1238667"/>
            <a:ext cx="920863" cy="688985"/>
            <a:chOff x="2878139" y="1657143"/>
            <a:chExt cx="920863" cy="688985"/>
          </a:xfrm>
        </p:grpSpPr>
        <p:sp>
          <p:nvSpPr>
            <p:cNvPr id="1048633" name="矩形 33"/>
            <p:cNvSpPr/>
            <p:nvPr/>
          </p:nvSpPr>
          <p:spPr>
            <a:xfrm>
              <a:off x="2878139" y="2038351"/>
              <a:ext cx="920863" cy="307777"/>
            </a:xfrm>
            <a:prstGeom prst="rect">
              <a:avLst/>
            </a:prstGeom>
          </p:spPr>
          <p:txBody>
            <a:bodyPr wrap="square">
              <a:spAutoFit/>
            </a:bodyPr>
            <a:lstStyle/>
            <a:p>
              <a:endParaRPr lang="zh-CN" altLang="en-US" sz="1400" dirty="0">
                <a:solidFill>
                  <a:srgbClr val="E5B704"/>
                </a:solidFill>
              </a:endParaRPr>
            </a:p>
          </p:txBody>
        </p:sp>
        <p:sp>
          <p:nvSpPr>
            <p:cNvPr id="1048634" name="矩形 35"/>
            <p:cNvSpPr/>
            <p:nvPr/>
          </p:nvSpPr>
          <p:spPr>
            <a:xfrm>
              <a:off x="2878139" y="1657143"/>
              <a:ext cx="184731" cy="400110"/>
            </a:xfrm>
            <a:prstGeom prst="rect">
              <a:avLst/>
            </a:prstGeom>
          </p:spPr>
          <p:txBody>
            <a:bodyPr wrap="none">
              <a:spAutoFit/>
            </a:bodyPr>
            <a:lstStyle/>
            <a:p>
              <a:endParaRPr lang="zh-CN" altLang="en-US" sz="2000" b="1" dirty="0">
                <a:solidFill>
                  <a:srgbClr val="E5B704"/>
                </a:solidFill>
                <a:latin typeface="微软雅黑" panose="020B0503020204020204" pitchFamily="34" charset="-122"/>
                <a:ea typeface="微软雅黑" panose="020B0503020204020204" pitchFamily="34" charset="-122"/>
              </a:endParaRPr>
            </a:p>
          </p:txBody>
        </p:sp>
      </p:grpSp>
      <p:grpSp>
        <p:nvGrpSpPr>
          <p:cNvPr id="50" name="组合 1"/>
          <p:cNvGrpSpPr/>
          <p:nvPr/>
        </p:nvGrpSpPr>
        <p:grpSpPr>
          <a:xfrm>
            <a:off x="2138506" y="2425533"/>
            <a:ext cx="3671198" cy="675379"/>
            <a:chOff x="2821678" y="2996409"/>
            <a:chExt cx="3671198" cy="675379"/>
          </a:xfrm>
        </p:grpSpPr>
        <p:sp>
          <p:nvSpPr>
            <p:cNvPr id="1048635" name="矩形 36"/>
            <p:cNvSpPr/>
            <p:nvPr/>
          </p:nvSpPr>
          <p:spPr>
            <a:xfrm>
              <a:off x="2888632" y="3364011"/>
              <a:ext cx="184731" cy="307777"/>
            </a:xfrm>
            <a:prstGeom prst="rect">
              <a:avLst/>
            </a:prstGeom>
          </p:spPr>
          <p:txBody>
            <a:bodyPr wrap="none">
              <a:spAutoFit/>
            </a:bodyPr>
            <a:lstStyle/>
            <a:p>
              <a:endParaRPr lang="zh-CN" altLang="en-US" sz="1400" dirty="0">
                <a:solidFill>
                  <a:srgbClr val="E5B704"/>
                </a:solidFill>
              </a:endParaRPr>
            </a:p>
          </p:txBody>
        </p:sp>
        <p:sp>
          <p:nvSpPr>
            <p:cNvPr id="1048636" name="矩形 37"/>
            <p:cNvSpPr/>
            <p:nvPr/>
          </p:nvSpPr>
          <p:spPr>
            <a:xfrm>
              <a:off x="2821678" y="2996409"/>
              <a:ext cx="3671198" cy="400110"/>
            </a:xfrm>
            <a:prstGeom prst="rect">
              <a:avLst/>
            </a:prstGeom>
          </p:spPr>
          <p:txBody>
            <a:bodyPr wrap="none">
              <a:spAutoFit/>
            </a:bodyPr>
            <a:lstStyle/>
            <a:p>
              <a:r>
                <a:rPr lang="zh-CN" altLang="en-US" sz="2000" b="1" dirty="0">
                  <a:solidFill>
                    <a:srgbClr val="E5B704"/>
                  </a:solidFill>
                  <a:latin typeface="微软雅黑" panose="020B0503020204020204" pitchFamily="34" charset="-122"/>
                  <a:ea typeface="微软雅黑" panose="020B0503020204020204" pitchFamily="34" charset="-122"/>
                </a:rPr>
                <a:t>未央区，</a:t>
              </a:r>
              <a:r>
                <a:rPr lang="en-US" altLang="zh-CN" sz="2000" b="1" dirty="0">
                  <a:solidFill>
                    <a:srgbClr val="E5B704"/>
                  </a:solidFill>
                  <a:latin typeface="微软雅黑" panose="020B0503020204020204" pitchFamily="34" charset="-122"/>
                  <a:ea typeface="微软雅黑" panose="020B0503020204020204" pitchFamily="34" charset="-122"/>
                </a:rPr>
                <a:t>GDP</a:t>
              </a:r>
              <a:r>
                <a:rPr lang="zh-CN" altLang="en-US" sz="2000" b="1" dirty="0">
                  <a:solidFill>
                    <a:srgbClr val="E5B704"/>
                  </a:solidFill>
                  <a:latin typeface="微软雅黑" panose="020B0503020204020204" pitchFamily="34" charset="-122"/>
                  <a:ea typeface="微软雅黑" panose="020B0503020204020204" pitchFamily="34" charset="-122"/>
                </a:rPr>
                <a:t>总量为</a:t>
              </a:r>
              <a:r>
                <a:rPr lang="en-US" altLang="zh-CN" sz="2000" b="1" dirty="0">
                  <a:solidFill>
                    <a:srgbClr val="E5B704"/>
                  </a:solidFill>
                  <a:latin typeface="微软雅黑" panose="020B0503020204020204" pitchFamily="34" charset="-122"/>
                  <a:ea typeface="微软雅黑" panose="020B0503020204020204" pitchFamily="34" charset="-122"/>
                </a:rPr>
                <a:t>772.88</a:t>
              </a:r>
              <a:r>
                <a:rPr lang="zh-CN" altLang="en-US" sz="2000" b="1" dirty="0">
                  <a:solidFill>
                    <a:srgbClr val="E5B704"/>
                  </a:solidFill>
                  <a:latin typeface="微软雅黑" panose="020B0503020204020204" pitchFamily="34" charset="-122"/>
                  <a:ea typeface="微软雅黑" panose="020B0503020204020204" pitchFamily="34" charset="-122"/>
                </a:rPr>
                <a:t>亿</a:t>
              </a:r>
            </a:p>
          </p:txBody>
        </p:sp>
      </p:grpSp>
      <p:grpSp>
        <p:nvGrpSpPr>
          <p:cNvPr id="51" name="组合 39"/>
          <p:cNvGrpSpPr/>
          <p:nvPr/>
        </p:nvGrpSpPr>
        <p:grpSpPr>
          <a:xfrm>
            <a:off x="2205460" y="3790775"/>
            <a:ext cx="3671198" cy="688985"/>
            <a:chOff x="2888632" y="2982803"/>
            <a:chExt cx="3671198" cy="688985"/>
          </a:xfrm>
        </p:grpSpPr>
        <p:sp>
          <p:nvSpPr>
            <p:cNvPr id="1048637" name="矩形 43"/>
            <p:cNvSpPr/>
            <p:nvPr/>
          </p:nvSpPr>
          <p:spPr>
            <a:xfrm>
              <a:off x="2888632" y="3364011"/>
              <a:ext cx="184731" cy="307777"/>
            </a:xfrm>
            <a:prstGeom prst="rect">
              <a:avLst/>
            </a:prstGeom>
          </p:spPr>
          <p:txBody>
            <a:bodyPr wrap="none">
              <a:spAutoFit/>
            </a:bodyPr>
            <a:lstStyle/>
            <a:p>
              <a:endParaRPr lang="zh-CN" altLang="en-US" sz="1400" dirty="0">
                <a:solidFill>
                  <a:srgbClr val="E5B704"/>
                </a:solidFill>
              </a:endParaRPr>
            </a:p>
          </p:txBody>
        </p:sp>
        <p:sp>
          <p:nvSpPr>
            <p:cNvPr id="1048638" name="矩形 48"/>
            <p:cNvSpPr/>
            <p:nvPr/>
          </p:nvSpPr>
          <p:spPr>
            <a:xfrm>
              <a:off x="2888632" y="2982803"/>
              <a:ext cx="3671198" cy="400110"/>
            </a:xfrm>
            <a:prstGeom prst="rect">
              <a:avLst/>
            </a:prstGeom>
          </p:spPr>
          <p:txBody>
            <a:bodyPr wrap="none">
              <a:spAutoFit/>
            </a:bodyPr>
            <a:lstStyle/>
            <a:p>
              <a:r>
                <a:rPr lang="zh-CN" altLang="en-US" sz="2000" b="1" dirty="0">
                  <a:solidFill>
                    <a:srgbClr val="E5B704"/>
                  </a:solidFill>
                  <a:latin typeface="微软雅黑" panose="020B0503020204020204" pitchFamily="34" charset="-122"/>
                  <a:ea typeface="微软雅黑" panose="020B0503020204020204" pitchFamily="34" charset="-122"/>
                </a:rPr>
                <a:t>碑林区，</a:t>
              </a:r>
              <a:r>
                <a:rPr lang="en-US" altLang="zh-CN" sz="2000" b="1" dirty="0">
                  <a:solidFill>
                    <a:srgbClr val="E5B704"/>
                  </a:solidFill>
                  <a:latin typeface="微软雅黑" panose="020B0503020204020204" pitchFamily="34" charset="-122"/>
                  <a:ea typeface="微软雅黑" panose="020B0503020204020204" pitchFamily="34" charset="-122"/>
                </a:rPr>
                <a:t>GDP</a:t>
              </a:r>
              <a:r>
                <a:rPr lang="zh-CN" altLang="en-US" sz="2000" b="1" dirty="0">
                  <a:solidFill>
                    <a:srgbClr val="E5B704"/>
                  </a:solidFill>
                  <a:latin typeface="微软雅黑" panose="020B0503020204020204" pitchFamily="34" charset="-122"/>
                  <a:ea typeface="微软雅黑" panose="020B0503020204020204" pitchFamily="34" charset="-122"/>
                </a:rPr>
                <a:t>总量为</a:t>
              </a:r>
              <a:r>
                <a:rPr lang="en-US" altLang="zh-CN" sz="2000" b="1" dirty="0">
                  <a:solidFill>
                    <a:srgbClr val="E5B704"/>
                  </a:solidFill>
                  <a:latin typeface="微软雅黑" panose="020B0503020204020204" pitchFamily="34" charset="-122"/>
                  <a:ea typeface="微软雅黑" panose="020B0503020204020204" pitchFamily="34" charset="-122"/>
                </a:rPr>
                <a:t>741.68</a:t>
              </a:r>
              <a:r>
                <a:rPr lang="zh-CN" altLang="en-US" sz="2000" b="1" dirty="0">
                  <a:solidFill>
                    <a:srgbClr val="E5B704"/>
                  </a:solidFill>
                  <a:latin typeface="微软雅黑" panose="020B0503020204020204" pitchFamily="34" charset="-122"/>
                  <a:ea typeface="微软雅黑" panose="020B0503020204020204" pitchFamily="34" charset="-122"/>
                </a:rPr>
                <a:t>亿</a:t>
              </a:r>
            </a:p>
          </p:txBody>
        </p:sp>
      </p:grpSp>
      <p:grpSp>
        <p:nvGrpSpPr>
          <p:cNvPr id="52" name="组合 55"/>
          <p:cNvGrpSpPr/>
          <p:nvPr/>
        </p:nvGrpSpPr>
        <p:grpSpPr>
          <a:xfrm>
            <a:off x="7347352" y="1282832"/>
            <a:ext cx="3671198" cy="688985"/>
            <a:chOff x="2878139" y="1657143"/>
            <a:chExt cx="3671198" cy="688985"/>
          </a:xfrm>
        </p:grpSpPr>
        <p:sp>
          <p:nvSpPr>
            <p:cNvPr id="1048639" name="矩形 56"/>
            <p:cNvSpPr/>
            <p:nvPr/>
          </p:nvSpPr>
          <p:spPr>
            <a:xfrm>
              <a:off x="2878139" y="2038351"/>
              <a:ext cx="184731" cy="307777"/>
            </a:xfrm>
            <a:prstGeom prst="rect">
              <a:avLst/>
            </a:prstGeom>
          </p:spPr>
          <p:txBody>
            <a:bodyPr wrap="none">
              <a:spAutoFit/>
            </a:bodyPr>
            <a:lstStyle/>
            <a:p>
              <a:endParaRPr lang="zh-CN" altLang="en-US" sz="1400" dirty="0">
                <a:solidFill>
                  <a:srgbClr val="E5B704"/>
                </a:solidFill>
              </a:endParaRPr>
            </a:p>
          </p:txBody>
        </p:sp>
        <p:sp>
          <p:nvSpPr>
            <p:cNvPr id="1048640" name="矩形 57"/>
            <p:cNvSpPr/>
            <p:nvPr/>
          </p:nvSpPr>
          <p:spPr>
            <a:xfrm>
              <a:off x="2878139" y="1657143"/>
              <a:ext cx="3671198" cy="400110"/>
            </a:xfrm>
            <a:prstGeom prst="rect">
              <a:avLst/>
            </a:prstGeom>
          </p:spPr>
          <p:txBody>
            <a:bodyPr wrap="none">
              <a:spAutoFit/>
            </a:bodyPr>
            <a:lstStyle/>
            <a:p>
              <a:r>
                <a:rPr lang="zh-CN" altLang="en-US" sz="2000" b="1" dirty="0">
                  <a:solidFill>
                    <a:srgbClr val="E5B704"/>
                  </a:solidFill>
                  <a:latin typeface="微软雅黑" panose="020B0503020204020204" pitchFamily="34" charset="-122"/>
                  <a:ea typeface="微软雅黑" panose="020B0503020204020204" pitchFamily="34" charset="-122"/>
                </a:rPr>
                <a:t>莲湖区，</a:t>
              </a:r>
              <a:r>
                <a:rPr lang="en-US" altLang="zh-CN" sz="2000" b="1" dirty="0">
                  <a:solidFill>
                    <a:srgbClr val="E5B704"/>
                  </a:solidFill>
                  <a:latin typeface="微软雅黑" panose="020B0503020204020204" pitchFamily="34" charset="-122"/>
                  <a:ea typeface="微软雅黑" panose="020B0503020204020204" pitchFamily="34" charset="-122"/>
                </a:rPr>
                <a:t>GDP</a:t>
              </a:r>
              <a:r>
                <a:rPr lang="zh-CN" altLang="en-US" sz="2000" b="1" dirty="0">
                  <a:solidFill>
                    <a:srgbClr val="E5B704"/>
                  </a:solidFill>
                  <a:latin typeface="微软雅黑" panose="020B0503020204020204" pitchFamily="34" charset="-122"/>
                  <a:ea typeface="微软雅黑" panose="020B0503020204020204" pitchFamily="34" charset="-122"/>
                </a:rPr>
                <a:t>总量为</a:t>
              </a:r>
              <a:r>
                <a:rPr lang="en-US" altLang="zh-CN" sz="2000" b="1" dirty="0">
                  <a:solidFill>
                    <a:srgbClr val="E5B704"/>
                  </a:solidFill>
                  <a:latin typeface="微软雅黑" panose="020B0503020204020204" pitchFamily="34" charset="-122"/>
                  <a:ea typeface="微软雅黑" panose="020B0503020204020204" pitchFamily="34" charset="-122"/>
                </a:rPr>
                <a:t>621.91</a:t>
              </a:r>
              <a:r>
                <a:rPr lang="zh-CN" altLang="en-US" sz="2000" b="1" dirty="0">
                  <a:solidFill>
                    <a:srgbClr val="E5B704"/>
                  </a:solidFill>
                  <a:latin typeface="微软雅黑" panose="020B0503020204020204" pitchFamily="34" charset="-122"/>
                  <a:ea typeface="微软雅黑" panose="020B0503020204020204" pitchFamily="34" charset="-122"/>
                </a:rPr>
                <a:t>亿</a:t>
              </a:r>
            </a:p>
          </p:txBody>
        </p:sp>
      </p:grpSp>
      <p:grpSp>
        <p:nvGrpSpPr>
          <p:cNvPr id="53" name="组合 58"/>
          <p:cNvGrpSpPr/>
          <p:nvPr/>
        </p:nvGrpSpPr>
        <p:grpSpPr>
          <a:xfrm>
            <a:off x="7347352" y="2592116"/>
            <a:ext cx="3701102" cy="725588"/>
            <a:chOff x="2888632" y="2946200"/>
            <a:chExt cx="3701102" cy="725588"/>
          </a:xfrm>
        </p:grpSpPr>
        <p:sp>
          <p:nvSpPr>
            <p:cNvPr id="1048641" name="矩形 59"/>
            <p:cNvSpPr/>
            <p:nvPr/>
          </p:nvSpPr>
          <p:spPr>
            <a:xfrm>
              <a:off x="2888632" y="3364011"/>
              <a:ext cx="184731" cy="307777"/>
            </a:xfrm>
            <a:prstGeom prst="rect">
              <a:avLst/>
            </a:prstGeom>
          </p:spPr>
          <p:txBody>
            <a:bodyPr wrap="none">
              <a:spAutoFit/>
            </a:bodyPr>
            <a:lstStyle/>
            <a:p>
              <a:endParaRPr lang="zh-CN" altLang="en-US" sz="1400" dirty="0">
                <a:solidFill>
                  <a:srgbClr val="E5B704"/>
                </a:solidFill>
              </a:endParaRPr>
            </a:p>
          </p:txBody>
        </p:sp>
        <p:sp>
          <p:nvSpPr>
            <p:cNvPr id="1048642" name="矩形 60"/>
            <p:cNvSpPr/>
            <p:nvPr/>
          </p:nvSpPr>
          <p:spPr>
            <a:xfrm>
              <a:off x="2918536" y="2946200"/>
              <a:ext cx="3671198" cy="400110"/>
            </a:xfrm>
            <a:prstGeom prst="rect">
              <a:avLst/>
            </a:prstGeom>
          </p:spPr>
          <p:txBody>
            <a:bodyPr wrap="none">
              <a:spAutoFit/>
            </a:bodyPr>
            <a:lstStyle/>
            <a:p>
              <a:r>
                <a:rPr lang="zh-CN" altLang="en-US" sz="2000" b="1" dirty="0">
                  <a:solidFill>
                    <a:srgbClr val="E5B704"/>
                  </a:solidFill>
                  <a:latin typeface="微软雅黑" panose="020B0503020204020204" pitchFamily="34" charset="-122"/>
                  <a:ea typeface="微软雅黑" panose="020B0503020204020204" pitchFamily="34" charset="-122"/>
                </a:rPr>
                <a:t>长安区，</a:t>
              </a:r>
              <a:r>
                <a:rPr lang="en-US" altLang="zh-CN" sz="2000" b="1" dirty="0">
                  <a:solidFill>
                    <a:srgbClr val="E5B704"/>
                  </a:solidFill>
                  <a:latin typeface="微软雅黑" panose="020B0503020204020204" pitchFamily="34" charset="-122"/>
                  <a:ea typeface="微软雅黑" panose="020B0503020204020204" pitchFamily="34" charset="-122"/>
                </a:rPr>
                <a:t>GDP</a:t>
              </a:r>
              <a:r>
                <a:rPr lang="zh-CN" altLang="en-US" sz="2000" b="1" dirty="0">
                  <a:solidFill>
                    <a:srgbClr val="E5B704"/>
                  </a:solidFill>
                  <a:latin typeface="微软雅黑" panose="020B0503020204020204" pitchFamily="34" charset="-122"/>
                  <a:ea typeface="微软雅黑" panose="020B0503020204020204" pitchFamily="34" charset="-122"/>
                </a:rPr>
                <a:t>总量为</a:t>
              </a:r>
              <a:r>
                <a:rPr lang="en-US" altLang="zh-CN" sz="2000" b="1" dirty="0">
                  <a:solidFill>
                    <a:srgbClr val="E5B704"/>
                  </a:solidFill>
                  <a:latin typeface="微软雅黑" panose="020B0503020204020204" pitchFamily="34" charset="-122"/>
                  <a:ea typeface="微软雅黑" panose="020B0503020204020204" pitchFamily="34" charset="-122"/>
                </a:rPr>
                <a:t>608.02</a:t>
              </a:r>
              <a:r>
                <a:rPr lang="zh-CN" altLang="en-US" sz="2000" b="1" dirty="0">
                  <a:solidFill>
                    <a:srgbClr val="E5B704"/>
                  </a:solidFill>
                  <a:latin typeface="微软雅黑" panose="020B0503020204020204" pitchFamily="34" charset="-122"/>
                  <a:ea typeface="微软雅黑" panose="020B0503020204020204" pitchFamily="34" charset="-122"/>
                </a:rPr>
                <a:t>亿</a:t>
              </a:r>
            </a:p>
          </p:txBody>
        </p:sp>
      </p:grpSp>
      <p:grpSp>
        <p:nvGrpSpPr>
          <p:cNvPr id="54" name="组合 61"/>
          <p:cNvGrpSpPr/>
          <p:nvPr/>
        </p:nvGrpSpPr>
        <p:grpSpPr>
          <a:xfrm>
            <a:off x="7347352" y="3790775"/>
            <a:ext cx="3671198" cy="688985"/>
            <a:chOff x="2888632" y="2982803"/>
            <a:chExt cx="3671198" cy="688985"/>
          </a:xfrm>
        </p:grpSpPr>
        <p:sp>
          <p:nvSpPr>
            <p:cNvPr id="1048643" name="矩形 62"/>
            <p:cNvSpPr/>
            <p:nvPr/>
          </p:nvSpPr>
          <p:spPr>
            <a:xfrm>
              <a:off x="2888632" y="3364011"/>
              <a:ext cx="184731" cy="307777"/>
            </a:xfrm>
            <a:prstGeom prst="rect">
              <a:avLst/>
            </a:prstGeom>
          </p:spPr>
          <p:txBody>
            <a:bodyPr wrap="none">
              <a:spAutoFit/>
            </a:bodyPr>
            <a:lstStyle/>
            <a:p>
              <a:endParaRPr lang="zh-CN" altLang="en-US" sz="1400" dirty="0">
                <a:solidFill>
                  <a:srgbClr val="E5B704"/>
                </a:solidFill>
              </a:endParaRPr>
            </a:p>
          </p:txBody>
        </p:sp>
        <p:sp>
          <p:nvSpPr>
            <p:cNvPr id="1048644" name="矩形 63"/>
            <p:cNvSpPr/>
            <p:nvPr/>
          </p:nvSpPr>
          <p:spPr>
            <a:xfrm>
              <a:off x="2888632" y="2982803"/>
              <a:ext cx="3671198" cy="400110"/>
            </a:xfrm>
            <a:prstGeom prst="rect">
              <a:avLst/>
            </a:prstGeom>
          </p:spPr>
          <p:txBody>
            <a:bodyPr wrap="none">
              <a:spAutoFit/>
            </a:bodyPr>
            <a:lstStyle/>
            <a:p>
              <a:r>
                <a:rPr lang="zh-CN" altLang="en-US" sz="2000" b="1" dirty="0">
                  <a:solidFill>
                    <a:srgbClr val="E5B704"/>
                  </a:solidFill>
                  <a:latin typeface="微软雅黑" panose="020B0503020204020204" pitchFamily="34" charset="-122"/>
                  <a:ea typeface="微软雅黑" panose="020B0503020204020204" pitchFamily="34" charset="-122"/>
                </a:rPr>
                <a:t>长安区，</a:t>
              </a:r>
              <a:r>
                <a:rPr lang="en-US" altLang="zh-CN" sz="2000" b="1" dirty="0">
                  <a:solidFill>
                    <a:srgbClr val="E5B704"/>
                  </a:solidFill>
                  <a:latin typeface="微软雅黑" panose="020B0503020204020204" pitchFamily="34" charset="-122"/>
                  <a:ea typeface="微软雅黑" panose="020B0503020204020204" pitchFamily="34" charset="-122"/>
                </a:rPr>
                <a:t>GDP</a:t>
              </a:r>
              <a:r>
                <a:rPr lang="zh-CN" altLang="en-US" sz="2000" b="1" dirty="0">
                  <a:solidFill>
                    <a:srgbClr val="E5B704"/>
                  </a:solidFill>
                  <a:latin typeface="微软雅黑" panose="020B0503020204020204" pitchFamily="34" charset="-122"/>
                  <a:ea typeface="微软雅黑" panose="020B0503020204020204" pitchFamily="34" charset="-122"/>
                </a:rPr>
                <a:t>总量为</a:t>
              </a:r>
              <a:r>
                <a:rPr lang="en-US" altLang="zh-CN" sz="2000" b="1" dirty="0">
                  <a:solidFill>
                    <a:srgbClr val="E5B704"/>
                  </a:solidFill>
                  <a:latin typeface="微软雅黑" panose="020B0503020204020204" pitchFamily="34" charset="-122"/>
                  <a:ea typeface="微软雅黑" panose="020B0503020204020204" pitchFamily="34" charset="-122"/>
                </a:rPr>
                <a:t>608.02</a:t>
              </a:r>
              <a:r>
                <a:rPr lang="zh-CN" altLang="en-US" sz="2000" b="1" dirty="0">
                  <a:solidFill>
                    <a:srgbClr val="E5B704"/>
                  </a:solidFill>
                  <a:latin typeface="微软雅黑" panose="020B0503020204020204" pitchFamily="34" charset="-122"/>
                  <a:ea typeface="微软雅黑" panose="020B0503020204020204" pitchFamily="34" charset="-122"/>
                </a:rPr>
                <a:t>亿</a:t>
              </a:r>
            </a:p>
          </p:txBody>
        </p:sp>
      </p:grpSp>
      <p:sp>
        <p:nvSpPr>
          <p:cNvPr id="1048645" name="TextBox 15"/>
          <p:cNvSpPr txBox="1"/>
          <p:nvPr/>
        </p:nvSpPr>
        <p:spPr>
          <a:xfrm>
            <a:off x="2281238" y="5179327"/>
            <a:ext cx="8050539" cy="458908"/>
          </a:xfrm>
          <a:prstGeom prst="rect">
            <a:avLst/>
          </a:prstGeom>
          <a:noFill/>
        </p:spPr>
        <p:txBody>
          <a:bodyPr wrap="square" rtlCol="0">
            <a:spAutoFit/>
          </a:bodyPr>
          <a:lstStyle/>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通过对比各地区的经济发展情况确定需要联系合作的商家以及投入的配送人员</a:t>
            </a:r>
          </a:p>
        </p:txBody>
      </p:sp>
      <p:sp>
        <p:nvSpPr>
          <p:cNvPr id="40" name="矩形 37"/>
          <p:cNvSpPr/>
          <p:nvPr/>
        </p:nvSpPr>
        <p:spPr>
          <a:xfrm>
            <a:off x="2096542" y="1219765"/>
            <a:ext cx="3829895" cy="400110"/>
          </a:xfrm>
          <a:prstGeom prst="rect">
            <a:avLst/>
          </a:prstGeom>
        </p:spPr>
        <p:txBody>
          <a:bodyPr wrap="none">
            <a:spAutoFit/>
          </a:bodyPr>
          <a:lstStyle/>
          <a:p>
            <a:r>
              <a:rPr lang="zh-CN" altLang="en-US" sz="2000" b="1" dirty="0">
                <a:solidFill>
                  <a:srgbClr val="E5B704"/>
                </a:solidFill>
                <a:latin typeface="微软雅黑" panose="020B0503020204020204" pitchFamily="34" charset="-122"/>
                <a:ea typeface="微软雅黑" panose="020B0503020204020204" pitchFamily="34" charset="-122"/>
              </a:rPr>
              <a:t>雁塔区，</a:t>
            </a:r>
            <a:r>
              <a:rPr lang="en-US" altLang="zh-CN" sz="2000" b="1" dirty="0">
                <a:solidFill>
                  <a:srgbClr val="E5B704"/>
                </a:solidFill>
                <a:latin typeface="微软雅黑" panose="020B0503020204020204" pitchFamily="34" charset="-122"/>
                <a:ea typeface="微软雅黑" panose="020B0503020204020204" pitchFamily="34" charset="-122"/>
              </a:rPr>
              <a:t>GDP</a:t>
            </a:r>
            <a:r>
              <a:rPr lang="zh-CN" altLang="en-US" sz="2000" b="1" dirty="0">
                <a:solidFill>
                  <a:srgbClr val="E5B704"/>
                </a:solidFill>
                <a:latin typeface="微软雅黑" panose="020B0503020204020204" pitchFamily="34" charset="-122"/>
                <a:ea typeface="微软雅黑" panose="020B0503020204020204" pitchFamily="34" charset="-122"/>
              </a:rPr>
              <a:t>总量为</a:t>
            </a:r>
            <a:r>
              <a:rPr lang="en-US" altLang="zh-CN" sz="2000" b="1" dirty="0">
                <a:solidFill>
                  <a:srgbClr val="E5B704"/>
                </a:solidFill>
                <a:latin typeface="微软雅黑" panose="020B0503020204020204" pitchFamily="34" charset="-122"/>
                <a:ea typeface="微软雅黑" panose="020B0503020204020204" pitchFamily="34" charset="-122"/>
              </a:rPr>
              <a:t>1235.43</a:t>
            </a:r>
            <a:r>
              <a:rPr lang="zh-CN" altLang="en-US" sz="2000" b="1" dirty="0">
                <a:solidFill>
                  <a:srgbClr val="E5B704"/>
                </a:solidFill>
                <a:latin typeface="微软雅黑" panose="020B0503020204020204" pitchFamily="34" charset="-122"/>
                <a:ea typeface="微软雅黑" panose="020B0503020204020204" pitchFamily="34" charset="-122"/>
              </a:rPr>
              <a:t>亿</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矩形 4"/>
          <p:cNvSpPr/>
          <p:nvPr/>
        </p:nvSpPr>
        <p:spPr>
          <a:xfrm>
            <a:off x="2164080" y="4992370"/>
            <a:ext cx="2089150" cy="338455"/>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A0CA"/>
              </a:solidFill>
            </a:endParaRPr>
          </a:p>
        </p:txBody>
      </p:sp>
      <p:sp>
        <p:nvSpPr>
          <p:cNvPr id="1048659" name="矩形 7"/>
          <p:cNvSpPr/>
          <p:nvPr/>
        </p:nvSpPr>
        <p:spPr>
          <a:xfrm>
            <a:off x="8195945" y="4992370"/>
            <a:ext cx="1985010" cy="338455"/>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2A0CA"/>
              </a:solidFill>
            </a:endParaRPr>
          </a:p>
        </p:txBody>
      </p:sp>
      <p:sp>
        <p:nvSpPr>
          <p:cNvPr id="1048663" name="矩形 15"/>
          <p:cNvSpPr/>
          <p:nvPr/>
        </p:nvSpPr>
        <p:spPr>
          <a:xfrm>
            <a:off x="8304133" y="4992647"/>
            <a:ext cx="1614170" cy="337185"/>
          </a:xfrm>
          <a:prstGeom prst="rect">
            <a:avLst/>
          </a:prstGeom>
        </p:spPr>
        <p:txBody>
          <a:bodyPr wrap="none">
            <a:spAutoFit/>
          </a:bodyPr>
          <a:lstStyle/>
          <a:p>
            <a:r>
              <a:rPr lang="zh-CN" altLang="en-US" sz="1600" b="1" dirty="0">
                <a:solidFill>
                  <a:srgbClr val="282728"/>
                </a:solidFill>
              </a:rPr>
              <a:t>人人乐超市分布</a:t>
            </a:r>
          </a:p>
        </p:txBody>
      </p:sp>
      <p:sp>
        <p:nvSpPr>
          <p:cNvPr id="1048665" name="TextBox 15"/>
          <p:cNvSpPr txBox="1"/>
          <p:nvPr/>
        </p:nvSpPr>
        <p:spPr>
          <a:xfrm>
            <a:off x="5105398" y="2119915"/>
            <a:ext cx="2157734" cy="2243050"/>
          </a:xfrm>
          <a:prstGeom prst="rect">
            <a:avLst/>
          </a:prstGeom>
          <a:noFill/>
        </p:spPr>
        <p:txBody>
          <a:bodyPr wrap="square" rtlCol="0">
            <a:spAutoFit/>
          </a:bodyPr>
          <a:lstStyle/>
          <a:p>
            <a:pPr>
              <a:lnSpc>
                <a:spcPct val="150000"/>
              </a:lnSpc>
            </a:pPr>
            <a:r>
              <a:rPr lang="zh-CN" altLang="en-US" sz="2400" dirty="0">
                <a:solidFill>
                  <a:srgbClr val="E5B704"/>
                </a:solidFill>
                <a:latin typeface="微软雅黑" panose="020B0503020204020204" pitchFamily="34" charset="-122"/>
                <a:ea typeface="微软雅黑" panose="020B0503020204020204" pitchFamily="34" charset="-122"/>
              </a:rPr>
              <a:t>雁塔区：</a:t>
            </a:r>
            <a:endParaRPr lang="en-US" altLang="zh-CN" sz="2400" dirty="0">
              <a:solidFill>
                <a:srgbClr val="E5B704"/>
              </a:solidFill>
              <a:latin typeface="微软雅黑" panose="020B0503020204020204" pitchFamily="34" charset="-122"/>
              <a:ea typeface="微软雅黑" panose="020B0503020204020204" pitchFamily="34" charset="-122"/>
            </a:endParaRPr>
          </a:p>
          <a:p>
            <a:pPr algn="r">
              <a:lnSpc>
                <a:spcPct val="150000"/>
              </a:lnSpc>
            </a:pPr>
            <a:r>
              <a:rPr lang="zh-CN" altLang="en-US" sz="2400" dirty="0">
                <a:solidFill>
                  <a:srgbClr val="E5B704"/>
                </a:solidFill>
                <a:latin typeface="微软雅黑" panose="020B0503020204020204" pitchFamily="34" charset="-122"/>
                <a:ea typeface="微软雅黑" panose="020B0503020204020204" pitchFamily="34" charset="-122"/>
              </a:rPr>
              <a:t>华润万家和人人乐超市的数量和分布情况</a:t>
            </a:r>
          </a:p>
        </p:txBody>
      </p:sp>
      <p:pic>
        <p:nvPicPr>
          <p:cNvPr id="2" name="图片 1" descr="2"/>
          <p:cNvPicPr>
            <a:picLocks noChangeAspect="1"/>
          </p:cNvPicPr>
          <p:nvPr/>
        </p:nvPicPr>
        <p:blipFill>
          <a:blip r:embed="rId2"/>
          <a:stretch>
            <a:fillRect/>
          </a:stretch>
        </p:blipFill>
        <p:spPr>
          <a:xfrm>
            <a:off x="7624445" y="1141095"/>
            <a:ext cx="2973705" cy="3722370"/>
          </a:xfrm>
          <a:prstGeom prst="rect">
            <a:avLst/>
          </a:prstGeom>
        </p:spPr>
      </p:pic>
      <p:pic>
        <p:nvPicPr>
          <p:cNvPr id="4" name="图片 3" descr="1"/>
          <p:cNvPicPr>
            <a:picLocks noChangeAspect="1"/>
          </p:cNvPicPr>
          <p:nvPr/>
        </p:nvPicPr>
        <p:blipFill>
          <a:blip r:embed="rId3"/>
          <a:stretch>
            <a:fillRect/>
          </a:stretch>
        </p:blipFill>
        <p:spPr>
          <a:xfrm>
            <a:off x="1478280" y="1085850"/>
            <a:ext cx="3265805" cy="3777615"/>
          </a:xfrm>
          <a:prstGeom prst="rect">
            <a:avLst/>
          </a:prstGeom>
        </p:spPr>
      </p:pic>
      <p:sp>
        <p:nvSpPr>
          <p:cNvPr id="5" name="矩形 15"/>
          <p:cNvSpPr/>
          <p:nvPr/>
        </p:nvSpPr>
        <p:spPr>
          <a:xfrm>
            <a:off x="2299573" y="4993917"/>
            <a:ext cx="1818640" cy="337185"/>
          </a:xfrm>
          <a:prstGeom prst="rect">
            <a:avLst/>
          </a:prstGeom>
        </p:spPr>
        <p:txBody>
          <a:bodyPr wrap="none">
            <a:spAutoFit/>
          </a:bodyPr>
          <a:lstStyle/>
          <a:p>
            <a:r>
              <a:rPr lang="zh-CN" altLang="en-US" sz="1600" b="1" dirty="0">
                <a:solidFill>
                  <a:srgbClr val="282728"/>
                </a:solidFill>
              </a:rPr>
              <a:t>华润万家超市分布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矩形 24"/>
          <p:cNvSpPr/>
          <p:nvPr/>
        </p:nvSpPr>
        <p:spPr>
          <a:xfrm flipV="1">
            <a:off x="2074291" y="3345408"/>
            <a:ext cx="7994650" cy="45719"/>
          </a:xfrm>
          <a:prstGeom prst="rect">
            <a:avLst/>
          </a:prstGeom>
          <a:solidFill>
            <a:schemeClr val="bg1">
              <a:lumMod val="50000"/>
            </a:schemeClr>
          </a:solidFill>
          <a:ln w="12700" cap="flat" cmpd="sng" algn="ctr">
            <a:noFill/>
            <a:prstDash val="solid"/>
            <a:miter lim="800000"/>
          </a:ln>
          <a:effectLst/>
        </p:spPr>
        <p:txBody>
          <a:bodyPr anchor="ctr"/>
          <a:lstStyle/>
          <a:p>
            <a:pPr algn="ctr"/>
            <a:endParaRPr lang="zh-CN" altLang="en-US" kern="0">
              <a:solidFill>
                <a:srgbClr val="FFFFFF"/>
              </a:solidFill>
              <a:latin typeface="Calibri" panose="020F0502020204030204"/>
              <a:ea typeface="幼圆" panose="02010509060101010101" pitchFamily="49" charset="-122"/>
            </a:endParaRPr>
          </a:p>
        </p:txBody>
      </p:sp>
      <p:sp>
        <p:nvSpPr>
          <p:cNvPr id="1048647" name="任意多边形 26"/>
          <p:cNvSpPr/>
          <p:nvPr/>
        </p:nvSpPr>
        <p:spPr>
          <a:xfrm>
            <a:off x="3189092" y="2232082"/>
            <a:ext cx="1004133" cy="1105498"/>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经济分析</a:t>
            </a:r>
          </a:p>
        </p:txBody>
      </p:sp>
      <p:sp>
        <p:nvSpPr>
          <p:cNvPr id="1048648" name="任意多边形 28"/>
          <p:cNvSpPr/>
          <p:nvPr/>
        </p:nvSpPr>
        <p:spPr>
          <a:xfrm>
            <a:off x="5630292" y="2232082"/>
            <a:ext cx="1004133" cy="1097669"/>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确定合作</a:t>
            </a:r>
          </a:p>
        </p:txBody>
      </p:sp>
      <p:sp>
        <p:nvSpPr>
          <p:cNvPr id="1048649" name="任意多边形 40"/>
          <p:cNvSpPr/>
          <p:nvPr/>
        </p:nvSpPr>
        <p:spPr>
          <a:xfrm>
            <a:off x="8022653" y="2232082"/>
            <a:ext cx="1004133" cy="1097669"/>
          </a:xfrm>
          <a:custGeom>
            <a:avLst/>
            <a:gdLst>
              <a:gd name="connsiteX0" fmla="*/ 452761 w 905522"/>
              <a:gd name="connsiteY0" fmla="*/ 0 h 968365"/>
              <a:gd name="connsiteX1" fmla="*/ 905522 w 905522"/>
              <a:gd name="connsiteY1" fmla="*/ 226381 h 968365"/>
              <a:gd name="connsiteX2" fmla="*/ 905522 w 905522"/>
              <a:gd name="connsiteY2" fmla="*/ 741985 h 968365"/>
              <a:gd name="connsiteX3" fmla="*/ 452761 w 905522"/>
              <a:gd name="connsiteY3" fmla="*/ 968365 h 968365"/>
              <a:gd name="connsiteX4" fmla="*/ 0 w 905522"/>
              <a:gd name="connsiteY4" fmla="*/ 741985 h 968365"/>
              <a:gd name="connsiteX5" fmla="*/ 0 w 905522"/>
              <a:gd name="connsiteY5" fmla="*/ 226381 h 96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5">
                <a:moveTo>
                  <a:pt x="452761" y="0"/>
                </a:moveTo>
                <a:lnTo>
                  <a:pt x="905522" y="226381"/>
                </a:lnTo>
                <a:lnTo>
                  <a:pt x="905522" y="741985"/>
                </a:lnTo>
                <a:lnTo>
                  <a:pt x="452761" y="968365"/>
                </a:lnTo>
                <a:lnTo>
                  <a:pt x="0" y="741985"/>
                </a:lnTo>
                <a:lnTo>
                  <a:pt x="0" y="226381"/>
                </a:lnTo>
                <a:close/>
              </a:path>
            </a:pathLst>
          </a:custGeom>
          <a:solidFill>
            <a:schemeClr val="bg1"/>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设定投入</a:t>
            </a:r>
          </a:p>
        </p:txBody>
      </p:sp>
      <p:sp>
        <p:nvSpPr>
          <p:cNvPr id="1048650" name="任意多边形 42"/>
          <p:cNvSpPr/>
          <p:nvPr/>
        </p:nvSpPr>
        <p:spPr>
          <a:xfrm>
            <a:off x="4434905" y="3394839"/>
            <a:ext cx="964639" cy="1027748"/>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accent4"/>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接收订单</a:t>
            </a:r>
          </a:p>
        </p:txBody>
      </p:sp>
      <p:sp>
        <p:nvSpPr>
          <p:cNvPr id="1048651" name="任意多边形 45"/>
          <p:cNvSpPr/>
          <p:nvPr/>
        </p:nvSpPr>
        <p:spPr>
          <a:xfrm>
            <a:off x="6827267" y="3394838"/>
            <a:ext cx="964639" cy="1027748"/>
          </a:xfrm>
          <a:custGeom>
            <a:avLst/>
            <a:gdLst>
              <a:gd name="connsiteX0" fmla="*/ 452761 w 905522"/>
              <a:gd name="connsiteY0" fmla="*/ 0 h 968366"/>
              <a:gd name="connsiteX1" fmla="*/ 905522 w 905522"/>
              <a:gd name="connsiteY1" fmla="*/ 226381 h 968366"/>
              <a:gd name="connsiteX2" fmla="*/ 905522 w 905522"/>
              <a:gd name="connsiteY2" fmla="*/ 741986 h 968366"/>
              <a:gd name="connsiteX3" fmla="*/ 452761 w 905522"/>
              <a:gd name="connsiteY3" fmla="*/ 968366 h 968366"/>
              <a:gd name="connsiteX4" fmla="*/ 0 w 905522"/>
              <a:gd name="connsiteY4" fmla="*/ 741986 h 968366"/>
              <a:gd name="connsiteX5" fmla="*/ 0 w 905522"/>
              <a:gd name="connsiteY5" fmla="*/ 226381 h 968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522" h="968366">
                <a:moveTo>
                  <a:pt x="452761" y="0"/>
                </a:moveTo>
                <a:lnTo>
                  <a:pt x="905522" y="226381"/>
                </a:lnTo>
                <a:lnTo>
                  <a:pt x="905522" y="741986"/>
                </a:lnTo>
                <a:lnTo>
                  <a:pt x="452761" y="968366"/>
                </a:lnTo>
                <a:lnTo>
                  <a:pt x="0" y="741986"/>
                </a:lnTo>
                <a:lnTo>
                  <a:pt x="0" y="226381"/>
                </a:lnTo>
                <a:close/>
              </a:path>
            </a:pathLst>
          </a:custGeom>
          <a:solidFill>
            <a:schemeClr val="accent4"/>
          </a:solidFill>
          <a:ln w="12700" cap="flat" cmpd="sng" algn="ctr">
            <a:noFill/>
            <a:prstDash val="solid"/>
            <a:miter lim="800000"/>
          </a:ln>
          <a:effectLst/>
        </p:spPr>
        <p:txBody>
          <a:bodyPr lIns="0" tIns="0" rIns="0" bIns="0" anchor="ctr"/>
          <a:lstStyle/>
          <a:p>
            <a:pPr algn="ctr"/>
            <a:r>
              <a:rPr lang="zh-CN" altLang="en-US" sz="1400" b="1" kern="0" dirty="0">
                <a:solidFill>
                  <a:srgbClr val="282728"/>
                </a:solidFill>
                <a:latin typeface="微软雅黑" panose="020B0503020204020204" pitchFamily="34" charset="-122"/>
                <a:ea typeface="微软雅黑" panose="020B0503020204020204" pitchFamily="34" charset="-122"/>
                <a:cs typeface="Arial" panose="020B0604020202020204" pitchFamily="34" charset="0"/>
              </a:rPr>
              <a:t>规划配送</a:t>
            </a:r>
          </a:p>
        </p:txBody>
      </p:sp>
      <p:sp>
        <p:nvSpPr>
          <p:cNvPr id="1048652" name="矩形 2"/>
          <p:cNvSpPr/>
          <p:nvPr/>
        </p:nvSpPr>
        <p:spPr>
          <a:xfrm>
            <a:off x="2900276" y="1346941"/>
            <a:ext cx="1465627" cy="1116075"/>
          </a:xfrm>
          <a:prstGeom prst="rect">
            <a:avLst/>
          </a:prstGeom>
        </p:spPr>
        <p:txBody>
          <a:bodyPr wrap="square">
            <a:spAutoFit/>
          </a:bodyPr>
          <a:lstStyle/>
          <a:p>
            <a:pPr algn="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分析各区域的经经济发展</a:t>
            </a:r>
            <a:endParaRPr lang="en-US" altLang="zh-CN" sz="1600" dirty="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sz="1400" dirty="0">
                <a:solidFill>
                  <a:srgbClr val="E5B704"/>
                </a:solidFill>
                <a:latin typeface="微软雅黑" panose="020B0503020204020204" pitchFamily="34" charset="-122"/>
                <a:ea typeface="微软雅黑" panose="020B0503020204020204" pitchFamily="34" charset="-122"/>
              </a:rPr>
              <a:t>    </a:t>
            </a:r>
            <a:endParaRPr lang="en-US" altLang="zh-CN" sz="1400" dirty="0">
              <a:solidFill>
                <a:srgbClr val="E5B704"/>
              </a:solidFill>
              <a:latin typeface="微软雅黑" panose="020B0503020204020204" pitchFamily="34" charset="-122"/>
              <a:ea typeface="微软雅黑" panose="020B0503020204020204" pitchFamily="34" charset="-122"/>
            </a:endParaRPr>
          </a:p>
        </p:txBody>
      </p:sp>
      <p:sp>
        <p:nvSpPr>
          <p:cNvPr id="1048653" name="矩形 15"/>
          <p:cNvSpPr/>
          <p:nvPr/>
        </p:nvSpPr>
        <p:spPr>
          <a:xfrm>
            <a:off x="4063482" y="4540695"/>
            <a:ext cx="1707484" cy="1156855"/>
          </a:xfrm>
          <a:prstGeom prst="rect">
            <a:avLst/>
          </a:prstGeom>
        </p:spPr>
        <p:txBody>
          <a:bodyPr wrap="square">
            <a:spAutoFit/>
          </a:bodyPr>
          <a:lstStyle/>
          <a:p>
            <a:pPr algn="r">
              <a:lnSpc>
                <a:spcPct val="150000"/>
              </a:lnSpc>
            </a:pPr>
            <a:r>
              <a:rPr lang="zh-CN" altLang="en-US" sz="1600" dirty="0">
                <a:solidFill>
                  <a:schemeClr val="accent4"/>
                </a:solidFill>
                <a:latin typeface="微软雅黑" panose="020B0503020204020204" pitchFamily="34" charset="-122"/>
                <a:ea typeface="微软雅黑" panose="020B0503020204020204" pitchFamily="34" charset="-122"/>
              </a:rPr>
              <a:t>分析顾客所需物品的不同引起的配送需求的不同</a:t>
            </a:r>
            <a:endParaRPr lang="en-US" altLang="zh-CN" sz="1600" dirty="0">
              <a:solidFill>
                <a:schemeClr val="accent4"/>
              </a:solidFill>
              <a:latin typeface="微软雅黑" panose="020B0503020204020204" pitchFamily="34" charset="-122"/>
              <a:ea typeface="微软雅黑" panose="020B0503020204020204" pitchFamily="34" charset="-122"/>
            </a:endParaRPr>
          </a:p>
        </p:txBody>
      </p:sp>
      <p:sp>
        <p:nvSpPr>
          <p:cNvPr id="1048654" name="矩形 16"/>
          <p:cNvSpPr/>
          <p:nvPr/>
        </p:nvSpPr>
        <p:spPr>
          <a:xfrm>
            <a:off x="5399544" y="1346941"/>
            <a:ext cx="1465627" cy="787523"/>
          </a:xfrm>
          <a:prstGeom prst="rect">
            <a:avLst/>
          </a:prstGeom>
        </p:spPr>
        <p:txBody>
          <a:bodyPr wrap="square">
            <a:spAutoFit/>
          </a:bodyPr>
          <a:lstStyle/>
          <a:p>
            <a:pPr algn="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确定该区域需要合作的超市</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048655" name="矩形 17"/>
          <p:cNvSpPr/>
          <p:nvPr/>
        </p:nvSpPr>
        <p:spPr>
          <a:xfrm>
            <a:off x="6703665" y="4540695"/>
            <a:ext cx="1211841" cy="787523"/>
          </a:xfrm>
          <a:prstGeom prst="rect">
            <a:avLst/>
          </a:prstGeom>
        </p:spPr>
        <p:txBody>
          <a:bodyPr wrap="square">
            <a:spAutoFit/>
          </a:bodyPr>
          <a:lstStyle/>
          <a:p>
            <a:pPr algn="r">
              <a:lnSpc>
                <a:spcPct val="150000"/>
              </a:lnSpc>
            </a:pPr>
            <a:r>
              <a:rPr lang="zh-CN" altLang="en-US" sz="1600" dirty="0">
                <a:solidFill>
                  <a:schemeClr val="accent4"/>
                </a:solidFill>
                <a:latin typeface="微软雅黑" panose="020B0503020204020204" pitchFamily="34" charset="-122"/>
                <a:ea typeface="微软雅黑" panose="020B0503020204020204" pitchFamily="34" charset="-122"/>
              </a:rPr>
              <a:t>规划最优路径完成配送</a:t>
            </a:r>
            <a:endParaRPr lang="en-US" altLang="zh-CN" sz="1600" dirty="0">
              <a:solidFill>
                <a:schemeClr val="accent4"/>
              </a:solidFill>
              <a:latin typeface="微软雅黑" panose="020B0503020204020204" pitchFamily="34" charset="-122"/>
              <a:ea typeface="微软雅黑" panose="020B0503020204020204" pitchFamily="34" charset="-122"/>
            </a:endParaRPr>
          </a:p>
        </p:txBody>
      </p:sp>
      <p:sp>
        <p:nvSpPr>
          <p:cNvPr id="1048656" name="矩形 18"/>
          <p:cNvSpPr/>
          <p:nvPr/>
        </p:nvSpPr>
        <p:spPr>
          <a:xfrm>
            <a:off x="7779284" y="1346941"/>
            <a:ext cx="1302710" cy="787523"/>
          </a:xfrm>
          <a:prstGeom prst="rect">
            <a:avLst/>
          </a:prstGeom>
        </p:spPr>
        <p:txBody>
          <a:bodyPr wrap="square">
            <a:spAutoFit/>
          </a:bodyPr>
          <a:lstStyle/>
          <a:p>
            <a:pPr algn="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投入的配送人员数目</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2030</Words>
  <Application>Microsoft Office PowerPoint</Application>
  <PresentationFormat>宽屏</PresentationFormat>
  <Paragraphs>331</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FontAwesome</vt:lpstr>
      <vt:lpstr>Malgun Gothic</vt:lpstr>
      <vt:lpstr>华文细黑</vt:lpstr>
      <vt:lpstr>华文中宋</vt:lpstr>
      <vt:lpstr>宋体</vt:lpstr>
      <vt:lpstr>微软雅黑</vt:lpstr>
      <vt:lpstr>幼圆</vt:lpstr>
      <vt:lpstr>Arial</vt:lpstr>
      <vt:lpstr>Calibri</vt:lpstr>
      <vt:lpstr>Calibri Light</vt:lpstr>
      <vt:lpstr>Franklin Gothic Book</vt:lpstr>
      <vt:lpstr>Impact</vt:lpstr>
      <vt:lpstr>Mistral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1550633318@qq.com</cp:lastModifiedBy>
  <cp:revision>31</cp:revision>
  <dcterms:created xsi:type="dcterms:W3CDTF">2014-11-17T15:27:00Z</dcterms:created>
  <dcterms:modified xsi:type="dcterms:W3CDTF">2018-11-24T12:32:46Z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