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Calibri" panose="020F0502020204030204" pitchFamily="34" charset="0"/>
      <p:regular r:id="rId14"/>
      <p:bold r:id="rId15"/>
      <p:italic r:id="rId16"/>
      <p:boldItalic r:id="rId17"/>
    </p:embeddedFont>
    <p:embeddedFont>
      <p:font typeface="Platypi Medium" panose="020B0604020202020204" charset="0"/>
      <p:regular r:id="rId18"/>
    </p:embeddedFont>
    <p:embeddedFont>
      <p:font typeface="Source Serif Pro" panose="02040603050405020204" pitchFamily="18"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3047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50361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F3F0"/>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17272" y="400764"/>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Gripper Mechanism</a:t>
            </a:r>
            <a:endParaRPr lang="en-US" sz="4450" dirty="0"/>
          </a:p>
        </p:txBody>
      </p:sp>
      <p:sp>
        <p:nvSpPr>
          <p:cNvPr id="3" name="Text 1"/>
          <p:cNvSpPr/>
          <p:nvPr/>
        </p:nvSpPr>
        <p:spPr>
          <a:xfrm>
            <a:off x="793791" y="1434679"/>
            <a:ext cx="8296422"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Our robotic gripper's mechanism is based on a four-gear transmission system that converts the rotational movement of a servo motor into a controlled gripping motion. The design phase focused on ensuring </a:t>
            </a:r>
            <a:r>
              <a:rPr lang="en-US" sz="1750" b="1" dirty="0">
                <a:solidFill>
                  <a:srgbClr val="504C49"/>
                </a:solidFill>
                <a:latin typeface="Source Serif Pro" pitchFamily="34" charset="0"/>
                <a:ea typeface="Source Serif Pro" pitchFamily="34" charset="-122"/>
                <a:cs typeface="Source Serif Pro" pitchFamily="34" charset="-120"/>
              </a:rPr>
              <a:t>smooth, safe, and reliable transmission</a:t>
            </a:r>
            <a:r>
              <a:rPr lang="en-US" sz="1750" dirty="0">
                <a:solidFill>
                  <a:srgbClr val="504C49"/>
                </a:solidFill>
                <a:latin typeface="Source Serif Pro" pitchFamily="34" charset="0"/>
                <a:ea typeface="Source Serif Pro" pitchFamily="34" charset="-122"/>
                <a:cs typeface="Source Serif Pro" pitchFamily="34" charset="-120"/>
              </a:rPr>
              <a:t> of force while maintaining a compact and efficient layout.</a:t>
            </a:r>
            <a:endParaRPr lang="en-US" sz="1750" dirty="0"/>
          </a:p>
        </p:txBody>
      </p:sp>
      <p:sp>
        <p:nvSpPr>
          <p:cNvPr id="4" name="Text 2"/>
          <p:cNvSpPr/>
          <p:nvPr/>
        </p:nvSpPr>
        <p:spPr>
          <a:xfrm>
            <a:off x="793790" y="3598783"/>
            <a:ext cx="8511575" cy="1451610"/>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Each of the four gears plays a critical role in distributing torque evenly across the gripper's arms, ensuring synchronized movement. The selection of gear sizes and the module were optimized to minimize backlash and prevent any undesired jerky motion. We also conducted stress analysis within </a:t>
            </a:r>
            <a:r>
              <a:rPr lang="en-US" sz="1750" b="1" dirty="0">
                <a:solidFill>
                  <a:srgbClr val="504C49"/>
                </a:solidFill>
                <a:latin typeface="Source Serif Pro" pitchFamily="34" charset="0"/>
                <a:ea typeface="Source Serif Pro" pitchFamily="34" charset="-122"/>
                <a:cs typeface="Source Serif Pro" pitchFamily="34" charset="-120"/>
              </a:rPr>
              <a:t>SolidWorks</a:t>
            </a:r>
            <a:r>
              <a:rPr lang="en-US" sz="1750" dirty="0">
                <a:solidFill>
                  <a:srgbClr val="504C49"/>
                </a:solidFill>
                <a:latin typeface="Source Serif Pro" pitchFamily="34" charset="0"/>
                <a:ea typeface="Source Serif Pro" pitchFamily="34" charset="-122"/>
                <a:cs typeface="Source Serif Pro" pitchFamily="34" charset="-120"/>
              </a:rPr>
              <a:t> to confirm that the mechanism could withstand repeated operation under varying load conditions without significant wear or failure.</a:t>
            </a:r>
            <a:endParaRPr lang="en-US" sz="1750" dirty="0"/>
          </a:p>
        </p:txBody>
      </p:sp>
      <p:sp>
        <p:nvSpPr>
          <p:cNvPr id="5" name="Text 3"/>
          <p:cNvSpPr/>
          <p:nvPr/>
        </p:nvSpPr>
        <p:spPr>
          <a:xfrm>
            <a:off x="793791" y="6031349"/>
            <a:ext cx="8296422"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Moreover, we implemented </a:t>
            </a:r>
            <a:r>
              <a:rPr lang="en-US" sz="1750" b="1" dirty="0">
                <a:solidFill>
                  <a:srgbClr val="504C49"/>
                </a:solidFill>
                <a:latin typeface="Source Serif Pro" pitchFamily="34" charset="0"/>
                <a:ea typeface="Source Serif Pro" pitchFamily="34" charset="-122"/>
                <a:cs typeface="Source Serif Pro" pitchFamily="34" charset="-120"/>
              </a:rPr>
              <a:t>precision constraints</a:t>
            </a:r>
            <a:r>
              <a:rPr lang="en-US" sz="1750" dirty="0">
                <a:solidFill>
                  <a:srgbClr val="504C49"/>
                </a:solidFill>
                <a:latin typeface="Source Serif Pro" pitchFamily="34" charset="0"/>
                <a:ea typeface="Source Serif Pro" pitchFamily="34" charset="-122"/>
                <a:cs typeface="Source Serif Pro" pitchFamily="34" charset="-120"/>
              </a:rPr>
              <a:t> within the design to prevent misalignment or excessive friction, which could compromise the gripper's efficiency. The material selection was also an essential part of the design phase, ensuring durability while keeping the weight as low as possible for optimal performance.</a:t>
            </a:r>
            <a:endParaRPr lang="en-US" sz="1750" dirty="0"/>
          </a:p>
        </p:txBody>
      </p:sp>
      <p:pic>
        <p:nvPicPr>
          <p:cNvPr id="9" name="Picture 8">
            <a:extLst>
              <a:ext uri="{FF2B5EF4-FFF2-40B4-BE49-F238E27FC236}">
                <a16:creationId xmlns:a16="http://schemas.microsoft.com/office/drawing/2014/main" id="{85D92C57-7A55-4FB1-AC66-944A4BF3F306}"/>
              </a:ext>
            </a:extLst>
          </p:cNvPr>
          <p:cNvPicPr>
            <a:picLocks noChangeAspect="1"/>
          </p:cNvPicPr>
          <p:nvPr/>
        </p:nvPicPr>
        <p:blipFill>
          <a:blip r:embed="rId3"/>
          <a:stretch>
            <a:fillRect/>
          </a:stretch>
        </p:blipFill>
        <p:spPr>
          <a:xfrm>
            <a:off x="9305365" y="1026713"/>
            <a:ext cx="5325035" cy="611356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578637" y="1415184"/>
            <a:ext cx="3918059" cy="2866360"/>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Flow Chart</a:t>
            </a:r>
          </a:p>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 (Event Based)</a:t>
            </a:r>
            <a:endParaRPr lang="en-US" sz="4450" dirty="0"/>
          </a:p>
        </p:txBody>
      </p:sp>
      <p:pic>
        <p:nvPicPr>
          <p:cNvPr id="5" name="Picture 4">
            <a:extLst>
              <a:ext uri="{FF2B5EF4-FFF2-40B4-BE49-F238E27FC236}">
                <a16:creationId xmlns:a16="http://schemas.microsoft.com/office/drawing/2014/main" id="{F9D6D493-847D-42D7-9B59-4254FCEFC79E}"/>
              </a:ext>
            </a:extLst>
          </p:cNvPr>
          <p:cNvPicPr>
            <a:picLocks noChangeAspect="1"/>
          </p:cNvPicPr>
          <p:nvPr/>
        </p:nvPicPr>
        <p:blipFill>
          <a:blip r:embed="rId3"/>
          <a:stretch>
            <a:fillRect/>
          </a:stretch>
        </p:blipFill>
        <p:spPr>
          <a:xfrm>
            <a:off x="6377919" y="-21515"/>
            <a:ext cx="8252481" cy="8229600"/>
          </a:xfrm>
          <a:prstGeom prst="rect">
            <a:avLst/>
          </a:prstGeom>
        </p:spPr>
      </p:pic>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578637" y="1415184"/>
            <a:ext cx="3918059" cy="2866360"/>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Flow Chart</a:t>
            </a:r>
          </a:p>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 (Event Based)</a:t>
            </a:r>
            <a:endParaRPr lang="en-US" sz="4450" dirty="0"/>
          </a:p>
        </p:txBody>
      </p:sp>
      <p:pic>
        <p:nvPicPr>
          <p:cNvPr id="4" name="Picture 3">
            <a:extLst>
              <a:ext uri="{FF2B5EF4-FFF2-40B4-BE49-F238E27FC236}">
                <a16:creationId xmlns:a16="http://schemas.microsoft.com/office/drawing/2014/main" id="{A4EED422-A519-4A0C-8BE9-B4BCD06BDB8B}"/>
              </a:ext>
            </a:extLst>
          </p:cNvPr>
          <p:cNvPicPr>
            <a:picLocks noChangeAspect="1"/>
          </p:cNvPicPr>
          <p:nvPr/>
        </p:nvPicPr>
        <p:blipFill>
          <a:blip r:embed="rId3"/>
          <a:stretch>
            <a:fillRect/>
          </a:stretch>
        </p:blipFill>
        <p:spPr>
          <a:xfrm>
            <a:off x="6370291" y="0"/>
            <a:ext cx="8260109" cy="8229600"/>
          </a:xfrm>
          <a:prstGeom prst="rect">
            <a:avLst/>
          </a:prstGeom>
        </p:spPr>
      </p:pic>
    </p:spTree>
    <p:extLst>
      <p:ext uri="{BB962C8B-B14F-4D97-AF65-F5344CB8AC3E}">
        <p14:creationId xmlns:p14="http://schemas.microsoft.com/office/powerpoint/2010/main" val="388001606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04038" y="352764"/>
            <a:ext cx="8047077"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Stand Design for the Gripper</a:t>
            </a:r>
            <a:endParaRPr lang="en-US" sz="4450" dirty="0"/>
          </a:p>
        </p:txBody>
      </p:sp>
      <p:sp>
        <p:nvSpPr>
          <p:cNvPr id="3" name="Shape 1"/>
          <p:cNvSpPr/>
          <p:nvPr/>
        </p:nvSpPr>
        <p:spPr>
          <a:xfrm>
            <a:off x="438788" y="1655907"/>
            <a:ext cx="316903" cy="569979"/>
          </a:xfrm>
          <a:prstGeom prst="roundRect">
            <a:avLst>
              <a:gd name="adj" fmla="val 8574"/>
            </a:avLst>
          </a:prstGeom>
          <a:solidFill>
            <a:srgbClr val="00B0F0"/>
          </a:solidFill>
          <a:ln/>
        </p:spPr>
      </p:sp>
      <p:sp>
        <p:nvSpPr>
          <p:cNvPr id="4" name="Text 2"/>
          <p:cNvSpPr/>
          <p:nvPr/>
        </p:nvSpPr>
        <p:spPr>
          <a:xfrm>
            <a:off x="1062437" y="1655907"/>
            <a:ext cx="2264149" cy="508928"/>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Stable Base</a:t>
            </a:r>
            <a:endParaRPr lang="en-US" sz="2200" dirty="0"/>
          </a:p>
        </p:txBody>
      </p:sp>
      <p:sp>
        <p:nvSpPr>
          <p:cNvPr id="5" name="Text 3"/>
          <p:cNvSpPr/>
          <p:nvPr/>
        </p:nvSpPr>
        <p:spPr>
          <a:xfrm>
            <a:off x="1062437" y="2146326"/>
            <a:ext cx="2853077" cy="1042482"/>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It provides a stable base for testing the gripper's functionality.</a:t>
            </a:r>
            <a:endParaRPr lang="en-US" sz="1750" dirty="0"/>
          </a:p>
        </p:txBody>
      </p:sp>
      <p:sp>
        <p:nvSpPr>
          <p:cNvPr id="6" name="Shape 4"/>
          <p:cNvSpPr/>
          <p:nvPr/>
        </p:nvSpPr>
        <p:spPr>
          <a:xfrm>
            <a:off x="4320626" y="1493575"/>
            <a:ext cx="316903" cy="569979"/>
          </a:xfrm>
          <a:prstGeom prst="roundRect">
            <a:avLst>
              <a:gd name="adj" fmla="val 8574"/>
            </a:avLst>
          </a:prstGeom>
          <a:solidFill>
            <a:srgbClr val="00B0F0"/>
          </a:solidFill>
          <a:ln/>
        </p:spPr>
      </p:sp>
      <p:sp>
        <p:nvSpPr>
          <p:cNvPr id="7" name="Text 5"/>
          <p:cNvSpPr/>
          <p:nvPr/>
        </p:nvSpPr>
        <p:spPr>
          <a:xfrm>
            <a:off x="4944275" y="1493575"/>
            <a:ext cx="2370925" cy="508928"/>
          </a:xfrm>
          <a:prstGeom prst="rect">
            <a:avLst/>
          </a:prstGeom>
          <a:noFill/>
          <a:ln/>
        </p:spPr>
        <p:txBody>
          <a:bodyPr wrap="none" lIns="0" tIns="0" rIns="0" bIns="0" rtlCol="0" anchor="t"/>
          <a:lstStyle/>
          <a:p>
            <a:pPr marL="0" indent="0">
              <a:lnSpc>
                <a:spcPts val="2750"/>
              </a:lnSpc>
              <a:buNone/>
            </a:pPr>
            <a:r>
              <a:rPr lang="en-US" sz="2200" dirty="0">
                <a:solidFill>
                  <a:srgbClr val="504C49"/>
                </a:solidFill>
                <a:latin typeface="Platypi Medium" pitchFamily="34" charset="0"/>
                <a:ea typeface="Platypi Medium" pitchFamily="34" charset="-122"/>
                <a:cs typeface="Platypi Medium" pitchFamily="34" charset="-120"/>
              </a:rPr>
              <a:t>Servo Motor Housing</a:t>
            </a:r>
            <a:endParaRPr lang="en-US" sz="2200" dirty="0"/>
          </a:p>
        </p:txBody>
      </p:sp>
      <p:sp>
        <p:nvSpPr>
          <p:cNvPr id="8" name="Text 6"/>
          <p:cNvSpPr/>
          <p:nvPr/>
        </p:nvSpPr>
        <p:spPr>
          <a:xfrm>
            <a:off x="4909554" y="1979073"/>
            <a:ext cx="2853077" cy="2606206"/>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It houses the servo motor within an enclosed box, ensuring protection against external impacts and allowing for efficient cable management.</a:t>
            </a:r>
            <a:endParaRPr lang="en-US" sz="1750" dirty="0"/>
          </a:p>
        </p:txBody>
      </p:sp>
      <p:sp>
        <p:nvSpPr>
          <p:cNvPr id="12" name="Text 10"/>
          <p:cNvSpPr/>
          <p:nvPr/>
        </p:nvSpPr>
        <p:spPr>
          <a:xfrm>
            <a:off x="119857" y="4896355"/>
            <a:ext cx="8131258" cy="1563724"/>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To support our gripper in a stable and structured manner, we designed a </a:t>
            </a:r>
            <a:r>
              <a:rPr lang="en-US" sz="1750" b="1" dirty="0">
                <a:solidFill>
                  <a:srgbClr val="504C49"/>
                </a:solidFill>
                <a:latin typeface="Source Serif Pro" pitchFamily="34" charset="0"/>
                <a:ea typeface="Source Serif Pro" pitchFamily="34" charset="-122"/>
                <a:cs typeface="Source Serif Pro" pitchFamily="34" charset="-120"/>
              </a:rPr>
              <a:t>custom aluminum stand</a:t>
            </a:r>
            <a:r>
              <a:rPr lang="en-US" sz="1750" dirty="0">
                <a:solidFill>
                  <a:srgbClr val="504C49"/>
                </a:solidFill>
                <a:latin typeface="Source Serif Pro" pitchFamily="34" charset="0"/>
                <a:ea typeface="Source Serif Pro" pitchFamily="34" charset="-122"/>
                <a:cs typeface="Source Serif Pro" pitchFamily="34" charset="-120"/>
              </a:rPr>
              <a:t> that securely holds the entire assembly. The choice of </a:t>
            </a:r>
            <a:r>
              <a:rPr lang="en-US" sz="1750" b="1" dirty="0">
                <a:solidFill>
                  <a:srgbClr val="504C49"/>
                </a:solidFill>
                <a:latin typeface="Source Serif Pro" pitchFamily="34" charset="0"/>
                <a:ea typeface="Source Serif Pro" pitchFamily="34" charset="-122"/>
                <a:cs typeface="Source Serif Pro" pitchFamily="34" charset="-120"/>
              </a:rPr>
              <a:t>aluminum</a:t>
            </a:r>
            <a:r>
              <a:rPr lang="en-US" sz="1750" dirty="0">
                <a:solidFill>
                  <a:srgbClr val="504C49"/>
                </a:solidFill>
                <a:latin typeface="Source Serif Pro" pitchFamily="34" charset="0"/>
                <a:ea typeface="Source Serif Pro" pitchFamily="34" charset="-122"/>
                <a:cs typeface="Source Serif Pro" pitchFamily="34" charset="-120"/>
              </a:rPr>
              <a:t> as the primary material was driven by its lightweight yet strong characteristics, providing a safe and durable setup. The stand's design also facilitates easy adjustments, allowing for future modifications if needed.</a:t>
            </a:r>
            <a:endParaRPr lang="en-US" sz="1750" dirty="0"/>
          </a:p>
        </p:txBody>
      </p:sp>
      <p:pic>
        <p:nvPicPr>
          <p:cNvPr id="16" name="Picture 15">
            <a:extLst>
              <a:ext uri="{FF2B5EF4-FFF2-40B4-BE49-F238E27FC236}">
                <a16:creationId xmlns:a16="http://schemas.microsoft.com/office/drawing/2014/main" id="{5A78C82E-3E8F-4BFB-AC03-86DC3EEDB132}"/>
              </a:ext>
            </a:extLst>
          </p:cNvPr>
          <p:cNvPicPr>
            <a:picLocks noChangeAspect="1"/>
          </p:cNvPicPr>
          <p:nvPr/>
        </p:nvPicPr>
        <p:blipFill>
          <a:blip r:embed="rId3"/>
          <a:stretch>
            <a:fillRect/>
          </a:stretch>
        </p:blipFill>
        <p:spPr>
          <a:xfrm>
            <a:off x="8472417" y="10758"/>
            <a:ext cx="6164132" cy="821884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24138" y="1388031"/>
            <a:ext cx="12247959" cy="646509"/>
          </a:xfrm>
          <a:prstGeom prst="rect">
            <a:avLst/>
          </a:prstGeom>
          <a:noFill/>
          <a:ln/>
        </p:spPr>
        <p:txBody>
          <a:bodyPr wrap="none" lIns="0" tIns="0" rIns="0" bIns="0" rtlCol="0" anchor="t"/>
          <a:lstStyle/>
          <a:p>
            <a:pPr marL="0" indent="0">
              <a:lnSpc>
                <a:spcPts val="5050"/>
              </a:lnSpc>
              <a:buNone/>
            </a:pPr>
            <a:r>
              <a:rPr lang="en-US" sz="4050" dirty="0">
                <a:solidFill>
                  <a:srgbClr val="201B18"/>
                </a:solidFill>
                <a:latin typeface="Platypi Medium" pitchFamily="34" charset="0"/>
                <a:ea typeface="Platypi Medium" pitchFamily="34" charset="-122"/>
                <a:cs typeface="Platypi Medium" pitchFamily="34" charset="-120"/>
              </a:rPr>
              <a:t>Challenge 1: Using Silicone for Improved Friction</a:t>
            </a:r>
            <a:endParaRPr lang="en-US" sz="4050" dirty="0"/>
          </a:p>
        </p:txBody>
      </p:sp>
      <p:sp>
        <p:nvSpPr>
          <p:cNvPr id="3" name="Text 1"/>
          <p:cNvSpPr/>
          <p:nvPr/>
        </p:nvSpPr>
        <p:spPr>
          <a:xfrm>
            <a:off x="724138" y="2551628"/>
            <a:ext cx="2586276" cy="323255"/>
          </a:xfrm>
          <a:prstGeom prst="rect">
            <a:avLst/>
          </a:prstGeom>
          <a:noFill/>
          <a:ln/>
        </p:spPr>
        <p:txBody>
          <a:bodyPr wrap="none" lIns="0" tIns="0" rIns="0" bIns="0" rtlCol="0" anchor="t"/>
          <a:lstStyle/>
          <a:p>
            <a:pPr marL="0" indent="0">
              <a:lnSpc>
                <a:spcPts val="2500"/>
              </a:lnSpc>
              <a:buNone/>
            </a:pPr>
            <a:r>
              <a:rPr lang="en-US" sz="2000" dirty="0">
                <a:solidFill>
                  <a:srgbClr val="201B18"/>
                </a:solidFill>
                <a:latin typeface="Platypi Medium" pitchFamily="34" charset="0"/>
                <a:ea typeface="Platypi Medium" pitchFamily="34" charset="-122"/>
                <a:cs typeface="Platypi Medium" pitchFamily="34" charset="-120"/>
              </a:rPr>
              <a:t>The Challenge</a:t>
            </a:r>
            <a:endParaRPr lang="en-US" sz="2000" dirty="0"/>
          </a:p>
        </p:txBody>
      </p:sp>
      <p:sp>
        <p:nvSpPr>
          <p:cNvPr id="4" name="Text 2"/>
          <p:cNvSpPr/>
          <p:nvPr/>
        </p:nvSpPr>
        <p:spPr>
          <a:xfrm>
            <a:off x="724138" y="3081695"/>
            <a:ext cx="6338649" cy="1654969"/>
          </a:xfrm>
          <a:prstGeom prst="rect">
            <a:avLst/>
          </a:prstGeom>
          <a:noFill/>
          <a:ln/>
        </p:spPr>
        <p:txBody>
          <a:bodyPr wrap="square" lIns="0" tIns="0" rIns="0" bIns="0" rtlCol="0" anchor="t"/>
          <a:lstStyle/>
          <a:p>
            <a:pPr marL="0" indent="0">
              <a:lnSpc>
                <a:spcPts val="2600"/>
              </a:lnSpc>
              <a:buNone/>
            </a:pPr>
            <a:r>
              <a:rPr lang="en-US" sz="1600" dirty="0">
                <a:solidFill>
                  <a:srgbClr val="504C49"/>
                </a:solidFill>
                <a:latin typeface="Source Serif Pro" pitchFamily="34" charset="0"/>
                <a:ea typeface="Source Serif Pro" pitchFamily="34" charset="-122"/>
                <a:cs typeface="Source Serif Pro" pitchFamily="34" charset="-120"/>
              </a:rPr>
              <a:t>During our testing phase, we identified a major challenge: </a:t>
            </a:r>
            <a:r>
              <a:rPr lang="en-US" sz="1600" b="1" dirty="0">
                <a:solidFill>
                  <a:srgbClr val="504C49"/>
                </a:solidFill>
                <a:latin typeface="Source Serif Pro" pitchFamily="34" charset="0"/>
                <a:ea typeface="Source Serif Pro" pitchFamily="34" charset="-122"/>
                <a:cs typeface="Source Serif Pro" pitchFamily="34" charset="-120"/>
              </a:rPr>
              <a:t>insufficient friction</a:t>
            </a:r>
            <a:r>
              <a:rPr lang="en-US" sz="1600" dirty="0">
                <a:solidFill>
                  <a:srgbClr val="504C49"/>
                </a:solidFill>
                <a:latin typeface="Source Serif Pro" pitchFamily="34" charset="0"/>
                <a:ea typeface="Source Serif Pro" pitchFamily="34" charset="-122"/>
                <a:cs typeface="Source Serif Pro" pitchFamily="34" charset="-120"/>
              </a:rPr>
              <a:t> on the gripper's grasping surface, which led to objects slipping out of the grip. To counter this, we experimented with various surface coatings and materials before finalizing on </a:t>
            </a:r>
            <a:r>
              <a:rPr lang="en-US" sz="1600" b="1" dirty="0">
                <a:solidFill>
                  <a:srgbClr val="504C49"/>
                </a:solidFill>
                <a:latin typeface="Source Serif Pro" pitchFamily="34" charset="0"/>
                <a:ea typeface="Source Serif Pro" pitchFamily="34" charset="-122"/>
                <a:cs typeface="Source Serif Pro" pitchFamily="34" charset="-120"/>
              </a:rPr>
              <a:t>silicone plates</a:t>
            </a:r>
            <a:r>
              <a:rPr lang="en-US" sz="1600" dirty="0">
                <a:solidFill>
                  <a:srgbClr val="504C49"/>
                </a:solidFill>
                <a:latin typeface="Source Serif Pro" pitchFamily="34" charset="0"/>
                <a:ea typeface="Source Serif Pro" pitchFamily="34" charset="-122"/>
                <a:cs typeface="Source Serif Pro" pitchFamily="34" charset="-120"/>
              </a:rPr>
              <a:t> attached to each grasper.</a:t>
            </a:r>
            <a:endParaRPr lang="en-US" sz="1600" dirty="0"/>
          </a:p>
        </p:txBody>
      </p:sp>
      <p:sp>
        <p:nvSpPr>
          <p:cNvPr id="5" name="Text 3"/>
          <p:cNvSpPr/>
          <p:nvPr/>
        </p:nvSpPr>
        <p:spPr>
          <a:xfrm>
            <a:off x="7575233" y="2551628"/>
            <a:ext cx="2987159" cy="323255"/>
          </a:xfrm>
          <a:prstGeom prst="rect">
            <a:avLst/>
          </a:prstGeom>
          <a:noFill/>
          <a:ln/>
        </p:spPr>
        <p:txBody>
          <a:bodyPr wrap="none" lIns="0" tIns="0" rIns="0" bIns="0" rtlCol="0" anchor="t"/>
          <a:lstStyle/>
          <a:p>
            <a:pPr marL="0" indent="0">
              <a:lnSpc>
                <a:spcPts val="2500"/>
              </a:lnSpc>
              <a:buNone/>
            </a:pPr>
            <a:r>
              <a:rPr lang="en-US" sz="2000" dirty="0">
                <a:solidFill>
                  <a:srgbClr val="201B18"/>
                </a:solidFill>
                <a:latin typeface="Platypi Medium" pitchFamily="34" charset="0"/>
                <a:ea typeface="Platypi Medium" pitchFamily="34" charset="-122"/>
                <a:cs typeface="Platypi Medium" pitchFamily="34" charset="-120"/>
              </a:rPr>
              <a:t>Key Benefits of Silicone</a:t>
            </a:r>
            <a:endParaRPr lang="en-US" sz="2000" dirty="0"/>
          </a:p>
        </p:txBody>
      </p:sp>
      <p:sp>
        <p:nvSpPr>
          <p:cNvPr id="6" name="Text 4"/>
          <p:cNvSpPr/>
          <p:nvPr/>
        </p:nvSpPr>
        <p:spPr>
          <a:xfrm>
            <a:off x="7575233" y="3081695"/>
            <a:ext cx="6338649" cy="992981"/>
          </a:xfrm>
          <a:prstGeom prst="rect">
            <a:avLst/>
          </a:prstGeom>
          <a:noFill/>
          <a:ln/>
        </p:spPr>
        <p:txBody>
          <a:bodyPr wrap="square" lIns="0" tIns="0" rIns="0" bIns="0" rtlCol="0" anchor="t"/>
          <a:lstStyle/>
          <a:p>
            <a:pPr marL="342900" indent="-342900">
              <a:lnSpc>
                <a:spcPts val="2600"/>
              </a:lnSpc>
              <a:buSzPct val="100000"/>
              <a:buChar char="•"/>
            </a:pPr>
            <a:r>
              <a:rPr lang="en-US" sz="1600" b="1" dirty="0">
                <a:solidFill>
                  <a:srgbClr val="504C49"/>
                </a:solidFill>
                <a:latin typeface="Source Serif Pro" pitchFamily="34" charset="0"/>
                <a:ea typeface="Source Serif Pro" pitchFamily="34" charset="-122"/>
                <a:cs typeface="Source Serif Pro" pitchFamily="34" charset="-120"/>
              </a:rPr>
              <a:t>Enhanced horizontal friction</a:t>
            </a:r>
            <a:r>
              <a:rPr lang="en-US" sz="1600" dirty="0">
                <a:solidFill>
                  <a:srgbClr val="504C49"/>
                </a:solidFill>
                <a:latin typeface="Source Serif Pro" pitchFamily="34" charset="0"/>
                <a:ea typeface="Source Serif Pro" pitchFamily="34" charset="-122"/>
                <a:cs typeface="Source Serif Pro" pitchFamily="34" charset="-120"/>
              </a:rPr>
              <a:t>: Once an object is gripped, the silicone significantly increases friction between the object and the grasper surface.</a:t>
            </a:r>
            <a:endParaRPr lang="en-US" sz="1600" dirty="0"/>
          </a:p>
        </p:txBody>
      </p:sp>
      <p:sp>
        <p:nvSpPr>
          <p:cNvPr id="7" name="Text 5"/>
          <p:cNvSpPr/>
          <p:nvPr/>
        </p:nvSpPr>
        <p:spPr>
          <a:xfrm>
            <a:off x="7575233" y="4147066"/>
            <a:ext cx="6338649" cy="992981"/>
          </a:xfrm>
          <a:prstGeom prst="rect">
            <a:avLst/>
          </a:prstGeom>
          <a:noFill/>
          <a:ln/>
        </p:spPr>
        <p:txBody>
          <a:bodyPr wrap="square" lIns="0" tIns="0" rIns="0" bIns="0" rtlCol="0" anchor="t"/>
          <a:lstStyle/>
          <a:p>
            <a:pPr marL="342900" indent="-342900">
              <a:lnSpc>
                <a:spcPts val="2600"/>
              </a:lnSpc>
              <a:buSzPct val="100000"/>
              <a:buChar char="•"/>
            </a:pPr>
            <a:r>
              <a:rPr lang="en-US" sz="1600" b="1" dirty="0">
                <a:solidFill>
                  <a:srgbClr val="504C49"/>
                </a:solidFill>
                <a:latin typeface="Source Serif Pro" pitchFamily="34" charset="0"/>
                <a:ea typeface="Source Serif Pro" pitchFamily="34" charset="-122"/>
                <a:cs typeface="Source Serif Pro" pitchFamily="34" charset="-120"/>
              </a:rPr>
              <a:t>No vertical force applied</a:t>
            </a:r>
            <a:r>
              <a:rPr lang="en-US" sz="1600" dirty="0">
                <a:solidFill>
                  <a:srgbClr val="504C49"/>
                </a:solidFill>
                <a:latin typeface="Source Serif Pro" pitchFamily="34" charset="0"/>
                <a:ea typeface="Source Serif Pro" pitchFamily="34" charset="-122"/>
                <a:cs typeface="Source Serif Pro" pitchFamily="34" charset="-120"/>
              </a:rPr>
              <a:t>: Unlike other gripping enhancements that rely on pressure-based adhesion, the silicone simply increases friction without exerting any additional vertical force.</a:t>
            </a:r>
            <a:endParaRPr lang="en-US" sz="1600" dirty="0"/>
          </a:p>
        </p:txBody>
      </p:sp>
      <p:sp>
        <p:nvSpPr>
          <p:cNvPr id="8" name="Text 6"/>
          <p:cNvSpPr/>
          <p:nvPr/>
        </p:nvSpPr>
        <p:spPr>
          <a:xfrm>
            <a:off x="7575233" y="5212437"/>
            <a:ext cx="6338649" cy="992981"/>
          </a:xfrm>
          <a:prstGeom prst="rect">
            <a:avLst/>
          </a:prstGeom>
          <a:noFill/>
          <a:ln/>
        </p:spPr>
        <p:txBody>
          <a:bodyPr wrap="square" lIns="0" tIns="0" rIns="0" bIns="0" rtlCol="0" anchor="t"/>
          <a:lstStyle/>
          <a:p>
            <a:pPr marL="342900" indent="-342900">
              <a:lnSpc>
                <a:spcPts val="2600"/>
              </a:lnSpc>
              <a:buSzPct val="100000"/>
              <a:buChar char="•"/>
            </a:pPr>
            <a:r>
              <a:rPr lang="en-US" sz="1600" b="1" dirty="0">
                <a:solidFill>
                  <a:srgbClr val="504C49"/>
                </a:solidFill>
                <a:latin typeface="Source Serif Pro" pitchFamily="34" charset="0"/>
                <a:ea typeface="Source Serif Pro" pitchFamily="34" charset="-122"/>
                <a:cs typeface="Source Serif Pro" pitchFamily="34" charset="-120"/>
              </a:rPr>
              <a:t>Self-adjusting frictional properties</a:t>
            </a:r>
            <a:r>
              <a:rPr lang="en-US" sz="1600" dirty="0">
                <a:solidFill>
                  <a:srgbClr val="504C49"/>
                </a:solidFill>
                <a:latin typeface="Source Serif Pro" pitchFamily="34" charset="0"/>
                <a:ea typeface="Source Serif Pro" pitchFamily="34" charset="-122"/>
                <a:cs typeface="Source Serif Pro" pitchFamily="34" charset="-120"/>
              </a:rPr>
              <a:t>: The silicone remains passive until the gripper makes contact with an object, preventing unnecessary resistance during the grasping motion.</a:t>
            </a:r>
            <a:endParaRPr lang="en-US" sz="1600" dirty="0"/>
          </a:p>
        </p:txBody>
      </p:sp>
      <p:sp>
        <p:nvSpPr>
          <p:cNvPr id="9" name="Text 7"/>
          <p:cNvSpPr/>
          <p:nvPr/>
        </p:nvSpPr>
        <p:spPr>
          <a:xfrm>
            <a:off x="724138" y="6510457"/>
            <a:ext cx="13182124" cy="330994"/>
          </a:xfrm>
          <a:prstGeom prst="rect">
            <a:avLst/>
          </a:prstGeom>
          <a:noFill/>
          <a:ln/>
        </p:spPr>
        <p:txBody>
          <a:bodyPr wrap="none" lIns="0" tIns="0" rIns="0" bIns="0" rtlCol="0" anchor="t"/>
          <a:lstStyle/>
          <a:p>
            <a:pPr marL="0" indent="0">
              <a:lnSpc>
                <a:spcPts val="2600"/>
              </a:lnSpc>
              <a:buNone/>
            </a:pPr>
            <a:r>
              <a:rPr lang="en-US" sz="1600" dirty="0">
                <a:solidFill>
                  <a:srgbClr val="504C49"/>
                </a:solidFill>
                <a:latin typeface="Source Serif Pro" pitchFamily="34" charset="0"/>
                <a:ea typeface="Source Serif Pro" pitchFamily="34" charset="-122"/>
                <a:cs typeface="Source Serif Pro" pitchFamily="34" charset="-120"/>
              </a:rPr>
              <a:t>This solution not only improved grip reliability but also </a:t>
            </a:r>
            <a:r>
              <a:rPr lang="en-US" sz="1600" b="1" dirty="0">
                <a:solidFill>
                  <a:srgbClr val="504C49"/>
                </a:solidFill>
                <a:latin typeface="Source Serif Pro" pitchFamily="34" charset="0"/>
                <a:ea typeface="Source Serif Pro" pitchFamily="34" charset="-122"/>
                <a:cs typeface="Source Serif Pro" pitchFamily="34" charset="-120"/>
              </a:rPr>
              <a:t>maintained the integrity of delicate objects</a:t>
            </a:r>
            <a:r>
              <a:rPr lang="en-US" sz="1600" dirty="0">
                <a:solidFill>
                  <a:srgbClr val="504C49"/>
                </a:solidFill>
                <a:latin typeface="Source Serif Pro" pitchFamily="34" charset="0"/>
                <a:ea typeface="Source Serif Pro" pitchFamily="34" charset="-122"/>
                <a:cs typeface="Source Serif Pro" pitchFamily="34" charset="-120"/>
              </a:rPr>
              <a:t> that could be damaged by excessive force.</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93408" y="466249"/>
            <a:ext cx="11976259" cy="529828"/>
          </a:xfrm>
          <a:prstGeom prst="rect">
            <a:avLst/>
          </a:prstGeom>
          <a:noFill/>
          <a:ln/>
        </p:spPr>
        <p:txBody>
          <a:bodyPr wrap="none" lIns="0" tIns="0" rIns="0" bIns="0" rtlCol="0" anchor="t"/>
          <a:lstStyle/>
          <a:p>
            <a:pPr marL="0" indent="0">
              <a:lnSpc>
                <a:spcPts val="4150"/>
              </a:lnSpc>
              <a:buNone/>
            </a:pPr>
            <a:r>
              <a:rPr lang="en-US" sz="3300" dirty="0">
                <a:solidFill>
                  <a:srgbClr val="201B18"/>
                </a:solidFill>
                <a:latin typeface="Platypi Medium" pitchFamily="34" charset="0"/>
                <a:ea typeface="Platypi Medium" pitchFamily="34" charset="-122"/>
                <a:cs typeface="Platypi Medium" pitchFamily="34" charset="-120"/>
              </a:rPr>
              <a:t>Challenge 2: Force Detection Feedback via Current Sensor</a:t>
            </a:r>
            <a:endParaRPr lang="en-US" sz="3300" dirty="0"/>
          </a:p>
        </p:txBody>
      </p:sp>
      <p:pic>
        <p:nvPicPr>
          <p:cNvPr id="3" name="Image 0" descr="preencoded.png"/>
          <p:cNvPicPr>
            <a:picLocks noChangeAspect="1"/>
          </p:cNvPicPr>
          <p:nvPr/>
        </p:nvPicPr>
        <p:blipFill>
          <a:blip r:embed="rId3"/>
          <a:stretch>
            <a:fillRect/>
          </a:stretch>
        </p:blipFill>
        <p:spPr>
          <a:xfrm>
            <a:off x="593408" y="1335167"/>
            <a:ext cx="847725" cy="1356360"/>
          </a:xfrm>
          <a:prstGeom prst="rect">
            <a:avLst/>
          </a:prstGeom>
        </p:spPr>
      </p:pic>
      <p:sp>
        <p:nvSpPr>
          <p:cNvPr id="4" name="Text 1"/>
          <p:cNvSpPr/>
          <p:nvPr/>
        </p:nvSpPr>
        <p:spPr>
          <a:xfrm>
            <a:off x="1695450" y="1504712"/>
            <a:ext cx="2119313" cy="264914"/>
          </a:xfrm>
          <a:prstGeom prst="rect">
            <a:avLst/>
          </a:prstGeom>
          <a:noFill/>
          <a:ln/>
        </p:spPr>
        <p:txBody>
          <a:bodyPr wrap="none" lIns="0" tIns="0" rIns="0" bIns="0" rtlCol="0" anchor="t"/>
          <a:lstStyle/>
          <a:p>
            <a:pPr marL="0" indent="0" algn="l">
              <a:lnSpc>
                <a:spcPts val="2050"/>
              </a:lnSpc>
              <a:buNone/>
            </a:pPr>
            <a:r>
              <a:rPr lang="en-US" sz="1650" dirty="0">
                <a:solidFill>
                  <a:srgbClr val="504C49"/>
                </a:solidFill>
                <a:latin typeface="Platypi Medium" pitchFamily="34" charset="0"/>
                <a:ea typeface="Platypi Medium" pitchFamily="34" charset="-122"/>
                <a:cs typeface="Platypi Medium" pitchFamily="34" charset="-120"/>
              </a:rPr>
              <a:t>No Load Condition</a:t>
            </a:r>
            <a:endParaRPr lang="en-US" sz="1650" dirty="0"/>
          </a:p>
        </p:txBody>
      </p:sp>
      <p:sp>
        <p:nvSpPr>
          <p:cNvPr id="5" name="Text 2"/>
          <p:cNvSpPr/>
          <p:nvPr/>
        </p:nvSpPr>
        <p:spPr>
          <a:xfrm>
            <a:off x="1695450" y="1871305"/>
            <a:ext cx="12341543" cy="271224"/>
          </a:xfrm>
          <a:prstGeom prst="rect">
            <a:avLst/>
          </a:prstGeom>
          <a:noFill/>
          <a:ln/>
        </p:spPr>
        <p:txBody>
          <a:bodyPr wrap="none" lIns="0" tIns="0" rIns="0" bIns="0" rtlCol="0" anchor="t"/>
          <a:lstStyle/>
          <a:p>
            <a:pPr marL="0" indent="0" algn="l">
              <a:lnSpc>
                <a:spcPts val="2100"/>
              </a:lnSpc>
              <a:buNone/>
            </a:pPr>
            <a:r>
              <a:rPr lang="en-US" sz="1300" dirty="0">
                <a:solidFill>
                  <a:srgbClr val="504C49"/>
                </a:solidFill>
                <a:latin typeface="Source Serif Pro" pitchFamily="34" charset="0"/>
                <a:ea typeface="Source Serif Pro" pitchFamily="34" charset="-122"/>
                <a:cs typeface="Source Serif Pro" pitchFamily="34" charset="-120"/>
              </a:rPr>
              <a:t>Under no load conditions, the servo motor rotates freely and consumes </a:t>
            </a:r>
            <a:r>
              <a:rPr lang="en-US" sz="1300" b="1" dirty="0">
                <a:solidFill>
                  <a:srgbClr val="504C49"/>
                </a:solidFill>
                <a:latin typeface="Source Serif Pro" pitchFamily="34" charset="0"/>
                <a:ea typeface="Source Serif Pro" pitchFamily="34" charset="-122"/>
                <a:cs typeface="Source Serif Pro" pitchFamily="34" charset="-120"/>
              </a:rPr>
              <a:t>less than 10mA</a:t>
            </a:r>
            <a:r>
              <a:rPr lang="en-US" sz="1300" dirty="0">
                <a:solidFill>
                  <a:srgbClr val="504C49"/>
                </a:solidFill>
                <a:latin typeface="Source Serif Pro" pitchFamily="34" charset="0"/>
                <a:ea typeface="Source Serif Pro" pitchFamily="34" charset="-122"/>
                <a:cs typeface="Source Serif Pro" pitchFamily="34" charset="-120"/>
              </a:rPr>
              <a:t> of current.</a:t>
            </a:r>
            <a:endParaRPr lang="en-US" sz="1300" dirty="0"/>
          </a:p>
        </p:txBody>
      </p:sp>
      <p:pic>
        <p:nvPicPr>
          <p:cNvPr id="6" name="Image 1" descr="preencoded.png"/>
          <p:cNvPicPr>
            <a:picLocks noChangeAspect="1"/>
          </p:cNvPicPr>
          <p:nvPr/>
        </p:nvPicPr>
        <p:blipFill>
          <a:blip r:embed="rId4"/>
          <a:stretch>
            <a:fillRect/>
          </a:stretch>
        </p:blipFill>
        <p:spPr>
          <a:xfrm>
            <a:off x="593408" y="2691527"/>
            <a:ext cx="847725" cy="1356360"/>
          </a:xfrm>
          <a:prstGeom prst="rect">
            <a:avLst/>
          </a:prstGeom>
        </p:spPr>
      </p:pic>
      <p:sp>
        <p:nvSpPr>
          <p:cNvPr id="7" name="Text 3"/>
          <p:cNvSpPr/>
          <p:nvPr/>
        </p:nvSpPr>
        <p:spPr>
          <a:xfrm>
            <a:off x="1695450" y="2861072"/>
            <a:ext cx="2119313" cy="264914"/>
          </a:xfrm>
          <a:prstGeom prst="rect">
            <a:avLst/>
          </a:prstGeom>
          <a:noFill/>
          <a:ln/>
        </p:spPr>
        <p:txBody>
          <a:bodyPr wrap="none" lIns="0" tIns="0" rIns="0" bIns="0" rtlCol="0" anchor="t"/>
          <a:lstStyle/>
          <a:p>
            <a:pPr marL="0" indent="0" algn="l">
              <a:lnSpc>
                <a:spcPts val="2050"/>
              </a:lnSpc>
              <a:buNone/>
            </a:pPr>
            <a:r>
              <a:rPr lang="en-US" sz="1650" dirty="0">
                <a:solidFill>
                  <a:srgbClr val="504C49"/>
                </a:solidFill>
                <a:latin typeface="Platypi Medium" pitchFamily="34" charset="0"/>
                <a:ea typeface="Platypi Medium" pitchFamily="34" charset="-122"/>
                <a:cs typeface="Platypi Medium" pitchFamily="34" charset="-120"/>
              </a:rPr>
              <a:t>Object Contact</a:t>
            </a:r>
            <a:endParaRPr lang="en-US" sz="1650" dirty="0"/>
          </a:p>
        </p:txBody>
      </p:sp>
      <p:sp>
        <p:nvSpPr>
          <p:cNvPr id="8" name="Text 4"/>
          <p:cNvSpPr/>
          <p:nvPr/>
        </p:nvSpPr>
        <p:spPr>
          <a:xfrm>
            <a:off x="1695450" y="3227665"/>
            <a:ext cx="12341543" cy="271224"/>
          </a:xfrm>
          <a:prstGeom prst="rect">
            <a:avLst/>
          </a:prstGeom>
          <a:noFill/>
          <a:ln/>
        </p:spPr>
        <p:txBody>
          <a:bodyPr wrap="none" lIns="0" tIns="0" rIns="0" bIns="0" rtlCol="0" anchor="t"/>
          <a:lstStyle/>
          <a:p>
            <a:pPr marL="0" indent="0" algn="l">
              <a:lnSpc>
                <a:spcPts val="2100"/>
              </a:lnSpc>
              <a:buNone/>
            </a:pPr>
            <a:r>
              <a:rPr lang="en-US" sz="1300" dirty="0">
                <a:solidFill>
                  <a:srgbClr val="504C49"/>
                </a:solidFill>
                <a:latin typeface="Source Serif Pro" pitchFamily="34" charset="0"/>
                <a:ea typeface="Source Serif Pro" pitchFamily="34" charset="-122"/>
                <a:cs typeface="Source Serif Pro" pitchFamily="34" charset="-120"/>
              </a:rPr>
              <a:t>When the gripper </a:t>
            </a:r>
            <a:r>
              <a:rPr lang="en-US" sz="1300" b="1" dirty="0">
                <a:solidFill>
                  <a:srgbClr val="504C49"/>
                </a:solidFill>
                <a:latin typeface="Source Serif Pro" pitchFamily="34" charset="0"/>
                <a:ea typeface="Source Serif Pro" pitchFamily="34" charset="-122"/>
                <a:cs typeface="Source Serif Pro" pitchFamily="34" charset="-120"/>
              </a:rPr>
              <a:t>touches an object</a:t>
            </a:r>
            <a:r>
              <a:rPr lang="en-US" sz="1300" dirty="0">
                <a:solidFill>
                  <a:srgbClr val="504C49"/>
                </a:solidFill>
                <a:latin typeface="Source Serif Pro" pitchFamily="34" charset="0"/>
                <a:ea typeface="Source Serif Pro" pitchFamily="34" charset="-122"/>
                <a:cs typeface="Source Serif Pro" pitchFamily="34" charset="-120"/>
              </a:rPr>
              <a:t>, the reaction force increases, causing a </a:t>
            </a:r>
            <a:r>
              <a:rPr lang="en-US" sz="1300" b="1" dirty="0">
                <a:solidFill>
                  <a:srgbClr val="504C49"/>
                </a:solidFill>
                <a:latin typeface="Source Serif Pro" pitchFamily="34" charset="0"/>
                <a:ea typeface="Source Serif Pro" pitchFamily="34" charset="-122"/>
                <a:cs typeface="Source Serif Pro" pitchFamily="34" charset="-120"/>
              </a:rPr>
              <a:t>spike in current consumption</a:t>
            </a:r>
            <a:r>
              <a:rPr lang="en-US" sz="1300" dirty="0">
                <a:solidFill>
                  <a:srgbClr val="504C49"/>
                </a:solidFill>
                <a:latin typeface="Source Serif Pro" pitchFamily="34" charset="0"/>
                <a:ea typeface="Source Serif Pro" pitchFamily="34" charset="-122"/>
                <a:cs typeface="Source Serif Pro" pitchFamily="34" charset="-120"/>
              </a:rPr>
              <a:t>. This allows us to detect the first point of contact.</a:t>
            </a:r>
            <a:endParaRPr lang="en-US" sz="1300" dirty="0"/>
          </a:p>
        </p:txBody>
      </p:sp>
      <p:pic>
        <p:nvPicPr>
          <p:cNvPr id="9" name="Image 2" descr="preencoded.png"/>
          <p:cNvPicPr>
            <a:picLocks noChangeAspect="1"/>
          </p:cNvPicPr>
          <p:nvPr/>
        </p:nvPicPr>
        <p:blipFill>
          <a:blip r:embed="rId5"/>
          <a:stretch>
            <a:fillRect/>
          </a:stretch>
        </p:blipFill>
        <p:spPr>
          <a:xfrm>
            <a:off x="593408" y="4047887"/>
            <a:ext cx="847725" cy="1356360"/>
          </a:xfrm>
          <a:prstGeom prst="rect">
            <a:avLst/>
          </a:prstGeom>
        </p:spPr>
      </p:pic>
      <p:sp>
        <p:nvSpPr>
          <p:cNvPr id="10" name="Text 5"/>
          <p:cNvSpPr/>
          <p:nvPr/>
        </p:nvSpPr>
        <p:spPr>
          <a:xfrm>
            <a:off x="1695450" y="4217432"/>
            <a:ext cx="2119313" cy="264914"/>
          </a:xfrm>
          <a:prstGeom prst="rect">
            <a:avLst/>
          </a:prstGeom>
          <a:noFill/>
          <a:ln/>
        </p:spPr>
        <p:txBody>
          <a:bodyPr wrap="none" lIns="0" tIns="0" rIns="0" bIns="0" rtlCol="0" anchor="t"/>
          <a:lstStyle/>
          <a:p>
            <a:pPr marL="0" indent="0" algn="l">
              <a:lnSpc>
                <a:spcPts val="2050"/>
              </a:lnSpc>
              <a:buNone/>
            </a:pPr>
            <a:r>
              <a:rPr lang="en-US" sz="1650" dirty="0">
                <a:solidFill>
                  <a:srgbClr val="504C49"/>
                </a:solidFill>
                <a:latin typeface="Platypi Medium" pitchFamily="34" charset="0"/>
                <a:ea typeface="Platypi Medium" pitchFamily="34" charset="-122"/>
                <a:cs typeface="Platypi Medium" pitchFamily="34" charset="-120"/>
              </a:rPr>
              <a:t>Increased Force</a:t>
            </a:r>
            <a:endParaRPr lang="en-US" sz="1650" dirty="0"/>
          </a:p>
        </p:txBody>
      </p:sp>
      <p:sp>
        <p:nvSpPr>
          <p:cNvPr id="11" name="Text 6"/>
          <p:cNvSpPr/>
          <p:nvPr/>
        </p:nvSpPr>
        <p:spPr>
          <a:xfrm>
            <a:off x="1695450" y="4584025"/>
            <a:ext cx="12341543" cy="271224"/>
          </a:xfrm>
          <a:prstGeom prst="rect">
            <a:avLst/>
          </a:prstGeom>
          <a:noFill/>
          <a:ln/>
        </p:spPr>
        <p:txBody>
          <a:bodyPr wrap="none" lIns="0" tIns="0" rIns="0" bIns="0" rtlCol="0" anchor="t"/>
          <a:lstStyle/>
          <a:p>
            <a:pPr marL="0" indent="0" algn="l">
              <a:lnSpc>
                <a:spcPts val="2100"/>
              </a:lnSpc>
              <a:buNone/>
            </a:pPr>
            <a:r>
              <a:rPr lang="en-US" sz="1300" dirty="0">
                <a:solidFill>
                  <a:srgbClr val="504C49"/>
                </a:solidFill>
                <a:latin typeface="Source Serif Pro" pitchFamily="34" charset="0"/>
                <a:ea typeface="Source Serif Pro" pitchFamily="34" charset="-122"/>
                <a:cs typeface="Source Serif Pro" pitchFamily="34" charset="-120"/>
              </a:rPr>
              <a:t>As we continue to apply more force on the object, the resistance from the object increases, leading to a </a:t>
            </a:r>
            <a:r>
              <a:rPr lang="en-US" sz="1300" b="1" dirty="0">
                <a:solidFill>
                  <a:srgbClr val="504C49"/>
                </a:solidFill>
                <a:latin typeface="Source Serif Pro" pitchFamily="34" charset="0"/>
                <a:ea typeface="Source Serif Pro" pitchFamily="34" charset="-122"/>
                <a:cs typeface="Source Serif Pro" pitchFamily="34" charset="-120"/>
              </a:rPr>
              <a:t>proportional increase in current draw</a:t>
            </a:r>
            <a:r>
              <a:rPr lang="en-US" sz="1300" dirty="0">
                <a:solidFill>
                  <a:srgbClr val="504C49"/>
                </a:solidFill>
                <a:latin typeface="Source Serif Pro" pitchFamily="34" charset="0"/>
                <a:ea typeface="Source Serif Pro" pitchFamily="34" charset="-122"/>
                <a:cs typeface="Source Serif Pro" pitchFamily="34" charset="-120"/>
              </a:rPr>
              <a:t>.</a:t>
            </a:r>
            <a:endParaRPr lang="en-US" sz="1300" dirty="0"/>
          </a:p>
        </p:txBody>
      </p:sp>
      <p:pic>
        <p:nvPicPr>
          <p:cNvPr id="12" name="Image 3" descr="preencoded.png"/>
          <p:cNvPicPr>
            <a:picLocks noChangeAspect="1"/>
          </p:cNvPicPr>
          <p:nvPr/>
        </p:nvPicPr>
        <p:blipFill>
          <a:blip r:embed="rId6"/>
          <a:stretch>
            <a:fillRect/>
          </a:stretch>
        </p:blipFill>
        <p:spPr>
          <a:xfrm>
            <a:off x="593408" y="5404247"/>
            <a:ext cx="847725" cy="1356360"/>
          </a:xfrm>
          <a:prstGeom prst="rect">
            <a:avLst/>
          </a:prstGeom>
        </p:spPr>
      </p:pic>
      <p:sp>
        <p:nvSpPr>
          <p:cNvPr id="13" name="Text 7"/>
          <p:cNvSpPr/>
          <p:nvPr/>
        </p:nvSpPr>
        <p:spPr>
          <a:xfrm>
            <a:off x="1695450" y="5573792"/>
            <a:ext cx="2140387" cy="264914"/>
          </a:xfrm>
          <a:prstGeom prst="rect">
            <a:avLst/>
          </a:prstGeom>
          <a:noFill/>
          <a:ln/>
        </p:spPr>
        <p:txBody>
          <a:bodyPr wrap="none" lIns="0" tIns="0" rIns="0" bIns="0" rtlCol="0" anchor="t"/>
          <a:lstStyle/>
          <a:p>
            <a:pPr marL="0" indent="0" algn="l">
              <a:lnSpc>
                <a:spcPts val="2050"/>
              </a:lnSpc>
              <a:buNone/>
            </a:pPr>
            <a:r>
              <a:rPr lang="en-US" sz="1650" dirty="0">
                <a:solidFill>
                  <a:srgbClr val="504C49"/>
                </a:solidFill>
                <a:latin typeface="Platypi Medium" pitchFamily="34" charset="0"/>
                <a:ea typeface="Platypi Medium" pitchFamily="34" charset="-122"/>
                <a:cs typeface="Platypi Medium" pitchFamily="34" charset="-120"/>
              </a:rPr>
              <a:t>Force Quantification</a:t>
            </a:r>
            <a:endParaRPr lang="en-US" sz="1650" dirty="0"/>
          </a:p>
        </p:txBody>
      </p:sp>
      <p:sp>
        <p:nvSpPr>
          <p:cNvPr id="14" name="Text 8"/>
          <p:cNvSpPr/>
          <p:nvPr/>
        </p:nvSpPr>
        <p:spPr>
          <a:xfrm>
            <a:off x="1695450" y="5940385"/>
            <a:ext cx="12341543" cy="271224"/>
          </a:xfrm>
          <a:prstGeom prst="rect">
            <a:avLst/>
          </a:prstGeom>
          <a:noFill/>
          <a:ln/>
        </p:spPr>
        <p:txBody>
          <a:bodyPr wrap="none" lIns="0" tIns="0" rIns="0" bIns="0" rtlCol="0" anchor="t"/>
          <a:lstStyle/>
          <a:p>
            <a:pPr marL="0" indent="0" algn="l">
              <a:lnSpc>
                <a:spcPts val="2100"/>
              </a:lnSpc>
              <a:buNone/>
            </a:pPr>
            <a:r>
              <a:rPr lang="en-US" sz="1300" dirty="0">
                <a:solidFill>
                  <a:srgbClr val="504C49"/>
                </a:solidFill>
                <a:latin typeface="Source Serif Pro" pitchFamily="34" charset="0"/>
                <a:ea typeface="Source Serif Pro" pitchFamily="34" charset="-122"/>
                <a:cs typeface="Source Serif Pro" pitchFamily="34" charset="-120"/>
              </a:rPr>
              <a:t>By continuously monitoring the </a:t>
            </a:r>
            <a:r>
              <a:rPr lang="en-US" sz="1300" b="1" dirty="0">
                <a:solidFill>
                  <a:srgbClr val="504C49"/>
                </a:solidFill>
                <a:latin typeface="Source Serif Pro" pitchFamily="34" charset="0"/>
                <a:ea typeface="Source Serif Pro" pitchFamily="34" charset="-122"/>
                <a:cs typeface="Source Serif Pro" pitchFamily="34" charset="-120"/>
              </a:rPr>
              <a:t>amperage</a:t>
            </a:r>
            <a:r>
              <a:rPr lang="en-US" sz="1300" dirty="0">
                <a:solidFill>
                  <a:srgbClr val="504C49"/>
                </a:solidFill>
                <a:latin typeface="Source Serif Pro" pitchFamily="34" charset="0"/>
                <a:ea typeface="Source Serif Pro" pitchFamily="34" charset="-122"/>
                <a:cs typeface="Source Serif Pro" pitchFamily="34" charset="-120"/>
              </a:rPr>
              <a:t>, we can </a:t>
            </a:r>
            <a:r>
              <a:rPr lang="en-US" sz="1300" b="1" dirty="0">
                <a:solidFill>
                  <a:srgbClr val="504C49"/>
                </a:solidFill>
                <a:latin typeface="Source Serif Pro" pitchFamily="34" charset="0"/>
                <a:ea typeface="Source Serif Pro" pitchFamily="34" charset="-122"/>
                <a:cs typeface="Source Serif Pro" pitchFamily="34" charset="-120"/>
              </a:rPr>
              <a:t>quantify the gripping force</a:t>
            </a:r>
            <a:r>
              <a:rPr lang="en-US" sz="1300" dirty="0">
                <a:solidFill>
                  <a:srgbClr val="504C49"/>
                </a:solidFill>
                <a:latin typeface="Source Serif Pro" pitchFamily="34" charset="0"/>
                <a:ea typeface="Source Serif Pro" pitchFamily="34" charset="-122"/>
                <a:cs typeface="Source Serif Pro" pitchFamily="34" charset="-120"/>
              </a:rPr>
              <a:t> without requiring a separate force sensor.</a:t>
            </a:r>
            <a:endParaRPr lang="en-US" sz="1300" dirty="0"/>
          </a:p>
        </p:txBody>
      </p:sp>
      <p:sp>
        <p:nvSpPr>
          <p:cNvPr id="15" name="Text 9"/>
          <p:cNvSpPr/>
          <p:nvPr/>
        </p:nvSpPr>
        <p:spPr>
          <a:xfrm>
            <a:off x="593408" y="6951345"/>
            <a:ext cx="13443585" cy="813673"/>
          </a:xfrm>
          <a:prstGeom prst="rect">
            <a:avLst/>
          </a:prstGeom>
          <a:noFill/>
          <a:ln/>
        </p:spPr>
        <p:txBody>
          <a:bodyPr wrap="square" lIns="0" tIns="0" rIns="0" bIns="0" rtlCol="0" anchor="t"/>
          <a:lstStyle/>
          <a:p>
            <a:pPr marL="0" indent="0">
              <a:lnSpc>
                <a:spcPts val="2100"/>
              </a:lnSpc>
              <a:buNone/>
            </a:pPr>
            <a:r>
              <a:rPr lang="en-US" sz="1300" dirty="0">
                <a:solidFill>
                  <a:srgbClr val="504C49"/>
                </a:solidFill>
                <a:latin typeface="Source Serif Pro" pitchFamily="34" charset="0"/>
                <a:ea typeface="Source Serif Pro" pitchFamily="34" charset="-122"/>
                <a:cs typeface="Source Serif Pro" pitchFamily="34" charset="-120"/>
              </a:rPr>
              <a:t>An essential aspect of our gripper's functionality was </a:t>
            </a:r>
            <a:r>
              <a:rPr lang="en-US" sz="1300" b="1" dirty="0">
                <a:solidFill>
                  <a:srgbClr val="504C49"/>
                </a:solidFill>
                <a:latin typeface="Source Serif Pro" pitchFamily="34" charset="0"/>
                <a:ea typeface="Source Serif Pro" pitchFamily="34" charset="-122"/>
                <a:cs typeface="Source Serif Pro" pitchFamily="34" charset="-120"/>
              </a:rPr>
              <a:t>detecting contact and measuring gripping force</a:t>
            </a:r>
            <a:r>
              <a:rPr lang="en-US" sz="1300" dirty="0">
                <a:solidFill>
                  <a:srgbClr val="504C49"/>
                </a:solidFill>
                <a:latin typeface="Source Serif Pro" pitchFamily="34" charset="0"/>
                <a:ea typeface="Source Serif Pro" pitchFamily="34" charset="-122"/>
                <a:cs typeface="Source Serif Pro" pitchFamily="34" charset="-120"/>
              </a:rPr>
              <a:t> to ensure a controlled and adaptable grip. Initially, we experimented with </a:t>
            </a:r>
            <a:r>
              <a:rPr lang="en-US" sz="1300" b="1" dirty="0">
                <a:solidFill>
                  <a:srgbClr val="504C49"/>
                </a:solidFill>
                <a:latin typeface="Source Serif Pro" pitchFamily="34" charset="0"/>
                <a:ea typeface="Source Serif Pro" pitchFamily="34" charset="-122"/>
                <a:cs typeface="Source Serif Pro" pitchFamily="34" charset="-120"/>
              </a:rPr>
              <a:t>FSR402 and FSR406 force sensors</a:t>
            </a:r>
            <a:r>
              <a:rPr lang="en-US" sz="1300" dirty="0">
                <a:solidFill>
                  <a:srgbClr val="504C49"/>
                </a:solidFill>
                <a:latin typeface="Source Serif Pro" pitchFamily="34" charset="0"/>
                <a:ea typeface="Source Serif Pro" pitchFamily="34" charset="-122"/>
                <a:cs typeface="Source Serif Pro" pitchFamily="34" charset="-120"/>
              </a:rPr>
              <a:t> but found them unreliable due to inconsistent feedback and sensitivity issues. As an alternative, we adopted a </a:t>
            </a:r>
            <a:r>
              <a:rPr lang="en-US" sz="1300" b="1" dirty="0">
                <a:solidFill>
                  <a:srgbClr val="504C49"/>
                </a:solidFill>
                <a:latin typeface="Source Serif Pro" pitchFamily="34" charset="0"/>
                <a:ea typeface="Source Serif Pro" pitchFamily="34" charset="-122"/>
                <a:cs typeface="Source Serif Pro" pitchFamily="34" charset="-120"/>
              </a:rPr>
              <a:t>current-sensing approach</a:t>
            </a:r>
            <a:r>
              <a:rPr lang="en-US" sz="1300" dirty="0">
                <a:solidFill>
                  <a:srgbClr val="504C49"/>
                </a:solidFill>
                <a:latin typeface="Source Serif Pro" pitchFamily="34" charset="0"/>
                <a:ea typeface="Source Serif Pro" pitchFamily="34" charset="-122"/>
                <a:cs typeface="Source Serif Pro" pitchFamily="34" charset="-120"/>
              </a:rPr>
              <a:t> to detect force application.</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94767"/>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Our Controller: Impedance Control &amp; Current Feedback Integration</a:t>
            </a:r>
            <a:endParaRPr lang="en-US" sz="4450" dirty="0"/>
          </a:p>
        </p:txBody>
      </p:sp>
      <p:sp>
        <p:nvSpPr>
          <p:cNvPr id="3" name="Text 1"/>
          <p:cNvSpPr/>
          <p:nvPr/>
        </p:nvSpPr>
        <p:spPr>
          <a:xfrm>
            <a:off x="793790" y="2979301"/>
            <a:ext cx="4125278"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Control Mechanism Overview</a:t>
            </a:r>
            <a:endParaRPr lang="en-US" sz="2200" dirty="0"/>
          </a:p>
        </p:txBody>
      </p:sp>
      <p:sp>
        <p:nvSpPr>
          <p:cNvPr id="4" name="Text 2"/>
          <p:cNvSpPr/>
          <p:nvPr/>
        </p:nvSpPr>
        <p:spPr>
          <a:xfrm>
            <a:off x="793790" y="3560445"/>
            <a:ext cx="6244709" cy="1451610"/>
          </a:xfrm>
          <a:prstGeom prst="rect">
            <a:avLst/>
          </a:prstGeom>
          <a:noFill/>
          <a:ln/>
        </p:spPr>
        <p:txBody>
          <a:bodyPr wrap="square" lIns="0" tIns="0" rIns="0" bIns="0" rtlCol="0" anchor="t"/>
          <a:lstStyle/>
          <a:p>
            <a:pPr marL="0" indent="0">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Impedance Control</a:t>
            </a:r>
            <a:r>
              <a:rPr lang="en-US" sz="1750" dirty="0">
                <a:solidFill>
                  <a:srgbClr val="504C49"/>
                </a:solidFill>
                <a:latin typeface="Source Serif Pro" pitchFamily="34" charset="0"/>
                <a:ea typeface="Source Serif Pro" pitchFamily="34" charset="-122"/>
                <a:cs typeface="Source Serif Pro" pitchFamily="34" charset="-120"/>
              </a:rPr>
              <a:t>: This method computes an appropriate gripping force based on the object's stiffness and displacement. It provides a soft and adaptive control mechanism that reacts to external forces.</a:t>
            </a:r>
            <a:endParaRPr lang="en-US" sz="1750" dirty="0"/>
          </a:p>
        </p:txBody>
      </p:sp>
      <p:sp>
        <p:nvSpPr>
          <p:cNvPr id="5" name="Text 3"/>
          <p:cNvSpPr/>
          <p:nvPr/>
        </p:nvSpPr>
        <p:spPr>
          <a:xfrm>
            <a:off x="793790" y="5216128"/>
            <a:ext cx="6244709" cy="1814513"/>
          </a:xfrm>
          <a:prstGeom prst="rect">
            <a:avLst/>
          </a:prstGeom>
          <a:noFill/>
          <a:ln/>
        </p:spPr>
        <p:txBody>
          <a:bodyPr wrap="square" lIns="0" tIns="0" rIns="0" bIns="0" rtlCol="0" anchor="t"/>
          <a:lstStyle/>
          <a:p>
            <a:pPr marL="0" indent="0">
              <a:lnSpc>
                <a:spcPts val="2850"/>
              </a:lnSpc>
              <a:buNone/>
            </a:pPr>
            <a:r>
              <a:rPr lang="en-US" sz="1750" b="1" dirty="0">
                <a:solidFill>
                  <a:srgbClr val="504C49"/>
                </a:solidFill>
                <a:latin typeface="Source Serif Pro" pitchFamily="34" charset="0"/>
                <a:ea typeface="Source Serif Pro" pitchFamily="34" charset="-122"/>
                <a:cs typeface="Source Serif Pro" pitchFamily="34" charset="-120"/>
              </a:rPr>
              <a:t>Current Feedback-Based Force Estimation</a:t>
            </a:r>
            <a:r>
              <a:rPr lang="en-US" sz="1750" dirty="0">
                <a:solidFill>
                  <a:srgbClr val="504C49"/>
                </a:solidFill>
                <a:latin typeface="Source Serif Pro" pitchFamily="34" charset="0"/>
                <a:ea typeface="Source Serif Pro" pitchFamily="34" charset="-122"/>
                <a:cs typeface="Source Serif Pro" pitchFamily="34" charset="-120"/>
              </a:rPr>
              <a:t>: Simultaneously, we use the </a:t>
            </a:r>
            <a:r>
              <a:rPr lang="en-US" sz="1750" b="1" dirty="0">
                <a:solidFill>
                  <a:srgbClr val="504C49"/>
                </a:solidFill>
                <a:latin typeface="Source Serif Pro" pitchFamily="34" charset="0"/>
                <a:ea typeface="Source Serif Pro" pitchFamily="34" charset="-122"/>
                <a:cs typeface="Source Serif Pro" pitchFamily="34" charset="-120"/>
              </a:rPr>
              <a:t>current sensor</a:t>
            </a:r>
            <a:r>
              <a:rPr lang="en-US" sz="1750" dirty="0">
                <a:solidFill>
                  <a:srgbClr val="504C49"/>
                </a:solidFill>
                <a:latin typeface="Source Serif Pro" pitchFamily="34" charset="0"/>
                <a:ea typeface="Source Serif Pro" pitchFamily="34" charset="-122"/>
                <a:cs typeface="Source Serif Pro" pitchFamily="34" charset="-120"/>
              </a:rPr>
              <a:t> to estimate the force being exerted on the object in real-time. Since current consumption correlates with applied force, this method serves as an effective feedback mechanism.</a:t>
            </a:r>
            <a:endParaRPr lang="en-US" sz="1750" dirty="0"/>
          </a:p>
        </p:txBody>
      </p:sp>
      <p:sp>
        <p:nvSpPr>
          <p:cNvPr id="6" name="Text 4"/>
          <p:cNvSpPr/>
          <p:nvPr/>
        </p:nvSpPr>
        <p:spPr>
          <a:xfrm>
            <a:off x="7599521" y="2979301"/>
            <a:ext cx="4153972"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Hybrid Force Control Strategy</a:t>
            </a:r>
            <a:endParaRPr lang="en-US" sz="2200" dirty="0"/>
          </a:p>
        </p:txBody>
      </p:sp>
      <p:sp>
        <p:nvSpPr>
          <p:cNvPr id="7" name="Text 5"/>
          <p:cNvSpPr/>
          <p:nvPr/>
        </p:nvSpPr>
        <p:spPr>
          <a:xfrm>
            <a:off x="7599521" y="3560445"/>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Our controller operates using a </a:t>
            </a:r>
            <a:r>
              <a:rPr lang="en-US" sz="1750" b="1" dirty="0">
                <a:solidFill>
                  <a:srgbClr val="504C49"/>
                </a:solidFill>
                <a:latin typeface="Source Serif Pro" pitchFamily="34" charset="0"/>
                <a:ea typeface="Source Serif Pro" pitchFamily="34" charset="-122"/>
                <a:cs typeface="Source Serif Pro" pitchFamily="34" charset="-120"/>
              </a:rPr>
              <a:t>hybrid force control strategy</a:t>
            </a:r>
            <a:r>
              <a:rPr lang="en-US" sz="1750" dirty="0">
                <a:solidFill>
                  <a:srgbClr val="504C49"/>
                </a:solidFill>
                <a:latin typeface="Source Serif Pro" pitchFamily="34" charset="0"/>
                <a:ea typeface="Source Serif Pro" pitchFamily="34" charset="-122"/>
                <a:cs typeface="Source Serif Pro" pitchFamily="34" charset="-120"/>
              </a:rPr>
              <a:t>, combining </a:t>
            </a:r>
            <a:r>
              <a:rPr lang="en-US" sz="1750" b="1" dirty="0">
                <a:solidFill>
                  <a:srgbClr val="504C49"/>
                </a:solidFill>
                <a:latin typeface="Source Serif Pro" pitchFamily="34" charset="0"/>
                <a:ea typeface="Source Serif Pro" pitchFamily="34" charset="-122"/>
                <a:cs typeface="Source Serif Pro" pitchFamily="34" charset="-120"/>
              </a:rPr>
              <a:t>Impedance Control</a:t>
            </a:r>
            <a:r>
              <a:rPr lang="en-US" sz="1750" dirty="0">
                <a:solidFill>
                  <a:srgbClr val="504C49"/>
                </a:solidFill>
                <a:latin typeface="Source Serif Pro" pitchFamily="34" charset="0"/>
                <a:ea typeface="Source Serif Pro" pitchFamily="34" charset="-122"/>
                <a:cs typeface="Source Serif Pro" pitchFamily="34" charset="-120"/>
              </a:rPr>
              <a:t> and </a:t>
            </a:r>
            <a:r>
              <a:rPr lang="en-US" sz="1750" b="1" dirty="0">
                <a:solidFill>
                  <a:srgbClr val="504C49"/>
                </a:solidFill>
                <a:latin typeface="Source Serif Pro" pitchFamily="34" charset="0"/>
                <a:ea typeface="Source Serif Pro" pitchFamily="34" charset="-122"/>
                <a:cs typeface="Source Serif Pro" pitchFamily="34" charset="-120"/>
              </a:rPr>
              <a:t>Current Feedback</a:t>
            </a:r>
            <a:r>
              <a:rPr lang="en-US" sz="1750" dirty="0">
                <a:solidFill>
                  <a:srgbClr val="504C49"/>
                </a:solidFill>
                <a:latin typeface="Source Serif Pro" pitchFamily="34" charset="0"/>
                <a:ea typeface="Source Serif Pro" pitchFamily="34" charset="-122"/>
                <a:cs typeface="Source Serif Pro" pitchFamily="34" charset="-120"/>
              </a:rPr>
              <a:t> to regulate the gripping force dynamically. The fundamental goal is to ensure a </a:t>
            </a:r>
            <a:r>
              <a:rPr lang="en-US" sz="1750" b="1" dirty="0">
                <a:solidFill>
                  <a:srgbClr val="504C49"/>
                </a:solidFill>
                <a:latin typeface="Source Serif Pro" pitchFamily="34" charset="0"/>
                <a:ea typeface="Source Serif Pro" pitchFamily="34" charset="-122"/>
                <a:cs typeface="Source Serif Pro" pitchFamily="34" charset="-120"/>
              </a:rPr>
              <a:t>secure yet adaptive grip</a:t>
            </a:r>
            <a:r>
              <a:rPr lang="en-US" sz="1750" dirty="0">
                <a:solidFill>
                  <a:srgbClr val="504C49"/>
                </a:solidFill>
                <a:latin typeface="Source Serif Pro" pitchFamily="34" charset="0"/>
                <a:ea typeface="Source Serif Pro" pitchFamily="34" charset="-122"/>
                <a:cs typeface="Source Serif Pro" pitchFamily="34" charset="-120"/>
              </a:rPr>
              <a:t> that prevents excessive force on fragile objects while maintaining a firm hold on sturdier items.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01635" y="743545"/>
            <a:ext cx="10626566" cy="626388"/>
          </a:xfrm>
          <a:prstGeom prst="rect">
            <a:avLst/>
          </a:prstGeom>
          <a:noFill/>
          <a:ln/>
        </p:spPr>
        <p:txBody>
          <a:bodyPr wrap="none" lIns="0" tIns="0" rIns="0" bIns="0" rtlCol="0" anchor="t"/>
          <a:lstStyle/>
          <a:p>
            <a:pPr marL="0" indent="0">
              <a:lnSpc>
                <a:spcPts val="4900"/>
              </a:lnSpc>
              <a:buNone/>
            </a:pPr>
            <a:r>
              <a:rPr lang="en-US" sz="3900" dirty="0">
                <a:solidFill>
                  <a:srgbClr val="201B18"/>
                </a:solidFill>
                <a:latin typeface="Platypi Medium" pitchFamily="34" charset="0"/>
                <a:ea typeface="Platypi Medium" pitchFamily="34" charset="-122"/>
                <a:cs typeface="Platypi Medium" pitchFamily="34" charset="-120"/>
              </a:rPr>
              <a:t>Decision-Making Policy for Gripper Control</a:t>
            </a:r>
            <a:endParaRPr lang="en-US" sz="3900" dirty="0"/>
          </a:p>
        </p:txBody>
      </p:sp>
      <p:pic>
        <p:nvPicPr>
          <p:cNvPr id="3" name="Image 0" descr="preencoded.png"/>
          <p:cNvPicPr>
            <a:picLocks noChangeAspect="1"/>
          </p:cNvPicPr>
          <p:nvPr/>
        </p:nvPicPr>
        <p:blipFill>
          <a:blip r:embed="rId3"/>
          <a:stretch>
            <a:fillRect/>
          </a:stretch>
        </p:blipFill>
        <p:spPr>
          <a:xfrm>
            <a:off x="2917150" y="1770817"/>
            <a:ext cx="2182416" cy="1475780"/>
          </a:xfrm>
          <a:prstGeom prst="rect">
            <a:avLst/>
          </a:prstGeom>
        </p:spPr>
      </p:pic>
      <p:sp>
        <p:nvSpPr>
          <p:cNvPr id="4" name="Text 1"/>
          <p:cNvSpPr/>
          <p:nvPr/>
        </p:nvSpPr>
        <p:spPr>
          <a:xfrm>
            <a:off x="3952042" y="2499360"/>
            <a:ext cx="112514" cy="401003"/>
          </a:xfrm>
          <a:prstGeom prst="rect">
            <a:avLst/>
          </a:prstGeom>
          <a:noFill/>
          <a:ln/>
        </p:spPr>
        <p:txBody>
          <a:bodyPr wrap="none" lIns="0" tIns="0" rIns="0" bIns="0" rtlCol="0" anchor="t"/>
          <a:lstStyle/>
          <a:p>
            <a:pPr marL="0" indent="0" algn="ctr">
              <a:lnSpc>
                <a:spcPts val="3150"/>
              </a:lnSpc>
              <a:buNone/>
            </a:pPr>
            <a:r>
              <a:rPr lang="en-US" sz="1950" dirty="0">
                <a:solidFill>
                  <a:srgbClr val="504C49"/>
                </a:solidFill>
                <a:latin typeface="Platypi Medium" pitchFamily="34" charset="0"/>
                <a:ea typeface="Platypi Medium" pitchFamily="34" charset="-122"/>
                <a:cs typeface="Platypi Medium" pitchFamily="34" charset="-120"/>
              </a:rPr>
              <a:t>1</a:t>
            </a:r>
            <a:endParaRPr lang="en-US" sz="1950" dirty="0"/>
          </a:p>
        </p:txBody>
      </p:sp>
      <p:sp>
        <p:nvSpPr>
          <p:cNvPr id="5" name="Text 2"/>
          <p:cNvSpPr/>
          <p:nvPr/>
        </p:nvSpPr>
        <p:spPr>
          <a:xfrm>
            <a:off x="5299948" y="1971199"/>
            <a:ext cx="2505789" cy="313253"/>
          </a:xfrm>
          <a:prstGeom prst="rect">
            <a:avLst/>
          </a:prstGeom>
          <a:noFill/>
          <a:ln/>
        </p:spPr>
        <p:txBody>
          <a:bodyPr wrap="non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Parallel Operation</a:t>
            </a:r>
            <a:endParaRPr lang="en-US" sz="1950" dirty="0"/>
          </a:p>
        </p:txBody>
      </p:sp>
      <p:sp>
        <p:nvSpPr>
          <p:cNvPr id="6" name="Text 3"/>
          <p:cNvSpPr/>
          <p:nvPr/>
        </p:nvSpPr>
        <p:spPr>
          <a:xfrm>
            <a:off x="5299948" y="2404705"/>
            <a:ext cx="8428434" cy="64150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Both force estimation methods operate in parallel, continuously calculating the required protection force.</a:t>
            </a:r>
            <a:endParaRPr lang="en-US" sz="1550" dirty="0"/>
          </a:p>
        </p:txBody>
      </p:sp>
      <p:sp>
        <p:nvSpPr>
          <p:cNvPr id="7" name="Shape 4"/>
          <p:cNvSpPr/>
          <p:nvPr/>
        </p:nvSpPr>
        <p:spPr>
          <a:xfrm>
            <a:off x="5149572" y="3262074"/>
            <a:ext cx="8729186" cy="11430"/>
          </a:xfrm>
          <a:prstGeom prst="roundRect">
            <a:avLst>
              <a:gd name="adj" fmla="val 263082"/>
            </a:avLst>
          </a:prstGeom>
          <a:solidFill>
            <a:srgbClr val="D8D4D4"/>
          </a:solidFill>
          <a:ln/>
        </p:spPr>
      </p:sp>
      <p:pic>
        <p:nvPicPr>
          <p:cNvPr id="8" name="Image 1" descr="preencoded.png"/>
          <p:cNvPicPr>
            <a:picLocks noChangeAspect="1"/>
          </p:cNvPicPr>
          <p:nvPr/>
        </p:nvPicPr>
        <p:blipFill>
          <a:blip r:embed="rId4"/>
          <a:stretch>
            <a:fillRect/>
          </a:stretch>
        </p:blipFill>
        <p:spPr>
          <a:xfrm>
            <a:off x="1825823" y="3296603"/>
            <a:ext cx="4364950" cy="1475780"/>
          </a:xfrm>
          <a:prstGeom prst="rect">
            <a:avLst/>
          </a:prstGeom>
        </p:spPr>
      </p:pic>
      <p:sp>
        <p:nvSpPr>
          <p:cNvPr id="9" name="Text 5"/>
          <p:cNvSpPr/>
          <p:nvPr/>
        </p:nvSpPr>
        <p:spPr>
          <a:xfrm>
            <a:off x="3927277" y="3833932"/>
            <a:ext cx="161925" cy="401003"/>
          </a:xfrm>
          <a:prstGeom prst="rect">
            <a:avLst/>
          </a:prstGeom>
          <a:noFill/>
          <a:ln/>
        </p:spPr>
        <p:txBody>
          <a:bodyPr wrap="none" lIns="0" tIns="0" rIns="0" bIns="0" rtlCol="0" anchor="t"/>
          <a:lstStyle/>
          <a:p>
            <a:pPr marL="0" indent="0" algn="ctr">
              <a:lnSpc>
                <a:spcPts val="3150"/>
              </a:lnSpc>
              <a:buNone/>
            </a:pPr>
            <a:r>
              <a:rPr lang="en-US" sz="1950" dirty="0">
                <a:solidFill>
                  <a:srgbClr val="504C49"/>
                </a:solidFill>
                <a:latin typeface="Platypi Medium" pitchFamily="34" charset="0"/>
                <a:ea typeface="Platypi Medium" pitchFamily="34" charset="-122"/>
                <a:cs typeface="Platypi Medium" pitchFamily="34" charset="-120"/>
              </a:rPr>
              <a:t>2</a:t>
            </a:r>
            <a:endParaRPr lang="en-US" sz="1950" dirty="0"/>
          </a:p>
        </p:txBody>
      </p:sp>
      <p:sp>
        <p:nvSpPr>
          <p:cNvPr id="10" name="Text 6"/>
          <p:cNvSpPr/>
          <p:nvPr/>
        </p:nvSpPr>
        <p:spPr>
          <a:xfrm>
            <a:off x="6391156" y="3496985"/>
            <a:ext cx="2505789" cy="313253"/>
          </a:xfrm>
          <a:prstGeom prst="rect">
            <a:avLst/>
          </a:prstGeom>
          <a:noFill/>
          <a:ln/>
        </p:spPr>
        <p:txBody>
          <a:bodyPr wrap="non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Force Comparison</a:t>
            </a:r>
            <a:endParaRPr lang="en-US" sz="1950" dirty="0"/>
          </a:p>
        </p:txBody>
      </p:sp>
      <p:sp>
        <p:nvSpPr>
          <p:cNvPr id="11" name="Text 7"/>
          <p:cNvSpPr/>
          <p:nvPr/>
        </p:nvSpPr>
        <p:spPr>
          <a:xfrm>
            <a:off x="6391156" y="3930491"/>
            <a:ext cx="7337227" cy="64150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The system compares the force predicted by Impedance Control and the force estimated from current feedback.</a:t>
            </a:r>
            <a:endParaRPr lang="en-US" sz="1550" dirty="0"/>
          </a:p>
        </p:txBody>
      </p:sp>
      <p:sp>
        <p:nvSpPr>
          <p:cNvPr id="12" name="Shape 8"/>
          <p:cNvSpPr/>
          <p:nvPr/>
        </p:nvSpPr>
        <p:spPr>
          <a:xfrm>
            <a:off x="6240780" y="4787860"/>
            <a:ext cx="7637978" cy="11430"/>
          </a:xfrm>
          <a:prstGeom prst="roundRect">
            <a:avLst>
              <a:gd name="adj" fmla="val 263082"/>
            </a:avLst>
          </a:prstGeom>
          <a:solidFill>
            <a:srgbClr val="D8D4D4"/>
          </a:solidFill>
          <a:ln/>
        </p:spPr>
      </p:sp>
      <p:pic>
        <p:nvPicPr>
          <p:cNvPr id="13" name="Image 2" descr="preencoded.png"/>
          <p:cNvPicPr>
            <a:picLocks noChangeAspect="1"/>
          </p:cNvPicPr>
          <p:nvPr/>
        </p:nvPicPr>
        <p:blipFill>
          <a:blip r:embed="rId5"/>
          <a:stretch>
            <a:fillRect/>
          </a:stretch>
        </p:blipFill>
        <p:spPr>
          <a:xfrm>
            <a:off x="734616" y="4822388"/>
            <a:ext cx="6547366" cy="1475780"/>
          </a:xfrm>
          <a:prstGeom prst="rect">
            <a:avLst/>
          </a:prstGeom>
        </p:spPr>
      </p:pic>
      <p:sp>
        <p:nvSpPr>
          <p:cNvPr id="14" name="Text 9"/>
          <p:cNvSpPr/>
          <p:nvPr/>
        </p:nvSpPr>
        <p:spPr>
          <a:xfrm>
            <a:off x="3930015" y="5359717"/>
            <a:ext cx="156329" cy="401003"/>
          </a:xfrm>
          <a:prstGeom prst="rect">
            <a:avLst/>
          </a:prstGeom>
          <a:noFill/>
          <a:ln/>
        </p:spPr>
        <p:txBody>
          <a:bodyPr wrap="none" lIns="0" tIns="0" rIns="0" bIns="0" rtlCol="0" anchor="t"/>
          <a:lstStyle/>
          <a:p>
            <a:pPr marL="0" indent="0" algn="ctr">
              <a:lnSpc>
                <a:spcPts val="3150"/>
              </a:lnSpc>
              <a:buNone/>
            </a:pPr>
            <a:r>
              <a:rPr lang="en-US" sz="1950" dirty="0">
                <a:solidFill>
                  <a:srgbClr val="504C49"/>
                </a:solidFill>
                <a:latin typeface="Platypi Medium" pitchFamily="34" charset="0"/>
                <a:ea typeface="Platypi Medium" pitchFamily="34" charset="-122"/>
                <a:cs typeface="Platypi Medium" pitchFamily="34" charset="-120"/>
              </a:rPr>
              <a:t>3</a:t>
            </a:r>
            <a:endParaRPr lang="en-US" sz="1950" dirty="0"/>
          </a:p>
        </p:txBody>
      </p:sp>
      <p:sp>
        <p:nvSpPr>
          <p:cNvPr id="15" name="Text 10"/>
          <p:cNvSpPr/>
          <p:nvPr/>
        </p:nvSpPr>
        <p:spPr>
          <a:xfrm>
            <a:off x="7482364" y="5022771"/>
            <a:ext cx="3269218" cy="313253"/>
          </a:xfrm>
          <a:prstGeom prst="rect">
            <a:avLst/>
          </a:prstGeom>
          <a:noFill/>
          <a:ln/>
        </p:spPr>
        <p:txBody>
          <a:bodyPr wrap="none" lIns="0" tIns="0" rIns="0" bIns="0" rtlCol="0" anchor="t"/>
          <a:lstStyle/>
          <a:p>
            <a:pPr marL="0" indent="0" algn="l">
              <a:lnSpc>
                <a:spcPts val="2450"/>
              </a:lnSpc>
              <a:buNone/>
            </a:pPr>
            <a:r>
              <a:rPr lang="en-US" sz="1950" dirty="0">
                <a:solidFill>
                  <a:srgbClr val="504C49"/>
                </a:solidFill>
                <a:latin typeface="Platypi Medium" pitchFamily="34" charset="0"/>
                <a:ea typeface="Platypi Medium" pitchFamily="34" charset="-122"/>
                <a:cs typeface="Platypi Medium" pitchFamily="34" charset="-120"/>
              </a:rPr>
              <a:t>Force Limit Determination</a:t>
            </a:r>
            <a:endParaRPr lang="en-US" sz="1950" dirty="0"/>
          </a:p>
        </p:txBody>
      </p:sp>
      <p:sp>
        <p:nvSpPr>
          <p:cNvPr id="16" name="Text 11"/>
          <p:cNvSpPr/>
          <p:nvPr/>
        </p:nvSpPr>
        <p:spPr>
          <a:xfrm>
            <a:off x="7482364" y="5456277"/>
            <a:ext cx="6246019" cy="641509"/>
          </a:xfrm>
          <a:prstGeom prst="rect">
            <a:avLst/>
          </a:prstGeom>
          <a:noFill/>
          <a:ln/>
        </p:spPr>
        <p:txBody>
          <a:bodyPr wrap="square" lIns="0" tIns="0" rIns="0" bIns="0" rtlCol="0" anchor="t"/>
          <a:lstStyle/>
          <a:p>
            <a:pPr marL="0" indent="0" algn="l">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The first force limit reached (either from impedance control or current monitoring) determines the maximum force applied.</a:t>
            </a:r>
            <a:endParaRPr lang="en-US" sz="1550" dirty="0"/>
          </a:p>
        </p:txBody>
      </p:sp>
      <p:sp>
        <p:nvSpPr>
          <p:cNvPr id="17" name="Text 12"/>
          <p:cNvSpPr/>
          <p:nvPr/>
        </p:nvSpPr>
        <p:spPr>
          <a:xfrm>
            <a:off x="701635" y="6523672"/>
            <a:ext cx="13227129" cy="962263"/>
          </a:xfrm>
          <a:prstGeom prst="rect">
            <a:avLst/>
          </a:prstGeom>
          <a:noFill/>
          <a:ln/>
        </p:spPr>
        <p:txBody>
          <a:bodyPr wrap="square" lIns="0" tIns="0" rIns="0" bIns="0" rtlCol="0" anchor="t"/>
          <a:lstStyle/>
          <a:p>
            <a:pPr marL="0" indent="0">
              <a:lnSpc>
                <a:spcPts val="2500"/>
              </a:lnSpc>
              <a:buNone/>
            </a:pPr>
            <a:r>
              <a:rPr lang="en-US" sz="1550" dirty="0">
                <a:solidFill>
                  <a:srgbClr val="504C49"/>
                </a:solidFill>
                <a:latin typeface="Source Serif Pro" pitchFamily="34" charset="0"/>
                <a:ea typeface="Source Serif Pro" pitchFamily="34" charset="-122"/>
                <a:cs typeface="Source Serif Pro" pitchFamily="34" charset="-120"/>
              </a:rPr>
              <a:t>This hybrid approach </a:t>
            </a:r>
            <a:r>
              <a:rPr lang="en-US" sz="1550" b="1" dirty="0">
                <a:solidFill>
                  <a:srgbClr val="504C49"/>
                </a:solidFill>
                <a:latin typeface="Source Serif Pro" pitchFamily="34" charset="0"/>
                <a:ea typeface="Source Serif Pro" pitchFamily="34" charset="-122"/>
                <a:cs typeface="Source Serif Pro" pitchFamily="34" charset="-120"/>
              </a:rPr>
              <a:t>enhances safety</a:t>
            </a:r>
            <a:r>
              <a:rPr lang="en-US" sz="1550" dirty="0">
                <a:solidFill>
                  <a:srgbClr val="504C49"/>
                </a:solidFill>
                <a:latin typeface="Source Serif Pro" pitchFamily="34" charset="0"/>
                <a:ea typeface="Source Serif Pro" pitchFamily="34" charset="-122"/>
                <a:cs typeface="Source Serif Pro" pitchFamily="34" charset="-120"/>
              </a:rPr>
              <a:t> while maintaining the versatility of the gripper. By combining </a:t>
            </a:r>
            <a:r>
              <a:rPr lang="en-US" sz="1550" b="1" dirty="0">
                <a:solidFill>
                  <a:srgbClr val="504C49"/>
                </a:solidFill>
                <a:latin typeface="Source Serif Pro" pitchFamily="34" charset="0"/>
                <a:ea typeface="Source Serif Pro" pitchFamily="34" charset="-122"/>
                <a:cs typeface="Source Serif Pro" pitchFamily="34" charset="-120"/>
              </a:rPr>
              <a:t>theoretical force computation (Impedance Control)</a:t>
            </a:r>
            <a:r>
              <a:rPr lang="en-US" sz="1550" dirty="0">
                <a:solidFill>
                  <a:srgbClr val="504C49"/>
                </a:solidFill>
                <a:latin typeface="Source Serif Pro" pitchFamily="34" charset="0"/>
                <a:ea typeface="Source Serif Pro" pitchFamily="34" charset="-122"/>
                <a:cs typeface="Source Serif Pro" pitchFamily="34" charset="-120"/>
              </a:rPr>
              <a:t> with </a:t>
            </a:r>
            <a:r>
              <a:rPr lang="en-US" sz="1550" b="1" dirty="0">
                <a:solidFill>
                  <a:srgbClr val="504C49"/>
                </a:solidFill>
                <a:latin typeface="Source Serif Pro" pitchFamily="34" charset="0"/>
                <a:ea typeface="Source Serif Pro" pitchFamily="34" charset="-122"/>
                <a:cs typeface="Source Serif Pro" pitchFamily="34" charset="-120"/>
              </a:rPr>
              <a:t>real-world feedback (Current Sensor)</a:t>
            </a:r>
            <a:r>
              <a:rPr lang="en-US" sz="1550" dirty="0">
                <a:solidFill>
                  <a:srgbClr val="504C49"/>
                </a:solidFill>
                <a:latin typeface="Source Serif Pro" pitchFamily="34" charset="0"/>
                <a:ea typeface="Source Serif Pro" pitchFamily="34" charset="-122"/>
                <a:cs typeface="Source Serif Pro" pitchFamily="34" charset="-120"/>
              </a:rPr>
              <a:t>, we achieve a robust and adaptive control system suitable for various objects and handling conditions.</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69620" y="604718"/>
            <a:ext cx="11529417" cy="687110"/>
          </a:xfrm>
          <a:prstGeom prst="rect">
            <a:avLst/>
          </a:prstGeom>
          <a:noFill/>
          <a:ln/>
        </p:spPr>
        <p:txBody>
          <a:bodyPr wrap="none" lIns="0" tIns="0" rIns="0" bIns="0" rtlCol="0" anchor="t"/>
          <a:lstStyle/>
          <a:p>
            <a:pPr marL="0" indent="0">
              <a:lnSpc>
                <a:spcPts val="5400"/>
              </a:lnSpc>
              <a:buNone/>
            </a:pPr>
            <a:r>
              <a:rPr lang="en-US" sz="4300" dirty="0">
                <a:solidFill>
                  <a:srgbClr val="201B18"/>
                </a:solidFill>
                <a:latin typeface="Platypi Medium" pitchFamily="34" charset="0"/>
                <a:ea typeface="Platypi Medium" pitchFamily="34" charset="-122"/>
                <a:cs typeface="Platypi Medium" pitchFamily="34" charset="-120"/>
              </a:rPr>
              <a:t>Impedance Controller Usage in the Gripper</a:t>
            </a:r>
            <a:endParaRPr lang="en-US" sz="4300" dirty="0"/>
          </a:p>
        </p:txBody>
      </p:sp>
      <p:sp>
        <p:nvSpPr>
          <p:cNvPr id="3" name="Shape 1"/>
          <p:cNvSpPr/>
          <p:nvPr/>
        </p:nvSpPr>
        <p:spPr>
          <a:xfrm>
            <a:off x="769620" y="1731526"/>
            <a:ext cx="6435685" cy="3641765"/>
          </a:xfrm>
          <a:prstGeom prst="roundRect">
            <a:avLst>
              <a:gd name="adj" fmla="val 906"/>
            </a:avLst>
          </a:prstGeom>
          <a:solidFill>
            <a:srgbClr val="F9F7F7"/>
          </a:solidFill>
          <a:ln/>
        </p:spPr>
      </p:sp>
      <p:sp>
        <p:nvSpPr>
          <p:cNvPr id="4" name="Text 2"/>
          <p:cNvSpPr/>
          <p:nvPr/>
        </p:nvSpPr>
        <p:spPr>
          <a:xfrm>
            <a:off x="989409" y="1951315"/>
            <a:ext cx="2748796" cy="343614"/>
          </a:xfrm>
          <a:prstGeom prst="rect">
            <a:avLst/>
          </a:prstGeom>
          <a:noFill/>
          <a:ln/>
        </p:spPr>
        <p:txBody>
          <a:bodyPr wrap="none" lIns="0" tIns="0" rIns="0" bIns="0" rtlCol="0" anchor="t"/>
          <a:lstStyle/>
          <a:p>
            <a:pPr marL="0" indent="0">
              <a:lnSpc>
                <a:spcPts val="2700"/>
              </a:lnSpc>
              <a:buNone/>
            </a:pPr>
            <a:r>
              <a:rPr lang="en-US" sz="2150" dirty="0">
                <a:solidFill>
                  <a:srgbClr val="504C49"/>
                </a:solidFill>
                <a:latin typeface="Platypi Medium" pitchFamily="34" charset="0"/>
                <a:ea typeface="Platypi Medium" pitchFamily="34" charset="-122"/>
                <a:cs typeface="Platypi Medium" pitchFamily="34" charset="-120"/>
              </a:rPr>
              <a:t>How It Works</a:t>
            </a:r>
            <a:endParaRPr lang="en-US" sz="2150" dirty="0"/>
          </a:p>
        </p:txBody>
      </p:sp>
      <p:sp>
        <p:nvSpPr>
          <p:cNvPr id="5" name="Text 3"/>
          <p:cNvSpPr/>
          <p:nvPr/>
        </p:nvSpPr>
        <p:spPr>
          <a:xfrm>
            <a:off x="989409" y="2426851"/>
            <a:ext cx="5996107" cy="1055489"/>
          </a:xfrm>
          <a:prstGeom prst="rect">
            <a:avLst/>
          </a:prstGeom>
          <a:noFill/>
          <a:ln/>
        </p:spPr>
        <p:txBody>
          <a:bodyPr wrap="square" lIns="0" tIns="0" rIns="0" bIns="0" rtlCol="0" anchor="t"/>
          <a:lstStyle/>
          <a:p>
            <a:pPr marL="0" indent="0">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The controller models the gripper's interaction as a </a:t>
            </a:r>
            <a:r>
              <a:rPr lang="en-US" sz="1700" b="1" dirty="0">
                <a:solidFill>
                  <a:srgbClr val="504C49"/>
                </a:solidFill>
                <a:latin typeface="Source Serif Pro" pitchFamily="34" charset="0"/>
                <a:ea typeface="Source Serif Pro" pitchFamily="34" charset="-122"/>
                <a:cs typeface="Source Serif Pro" pitchFamily="34" charset="-120"/>
              </a:rPr>
              <a:t>mass-spring-damper system</a:t>
            </a:r>
            <a:r>
              <a:rPr lang="en-US" sz="1700" dirty="0">
                <a:solidFill>
                  <a:srgbClr val="504C49"/>
                </a:solidFill>
                <a:latin typeface="Source Serif Pro" pitchFamily="34" charset="0"/>
                <a:ea typeface="Source Serif Pro" pitchFamily="34" charset="-122"/>
                <a:cs typeface="Source Serif Pro" pitchFamily="34" charset="-120"/>
              </a:rPr>
              <a:t>, where force is applied proportionally to displacement and resistance.</a:t>
            </a:r>
            <a:endParaRPr lang="en-US" sz="1700" dirty="0"/>
          </a:p>
        </p:txBody>
      </p:sp>
      <p:sp>
        <p:nvSpPr>
          <p:cNvPr id="6" name="Text 4"/>
          <p:cNvSpPr/>
          <p:nvPr/>
        </p:nvSpPr>
        <p:spPr>
          <a:xfrm>
            <a:off x="989409" y="3614261"/>
            <a:ext cx="5996107" cy="703659"/>
          </a:xfrm>
          <a:prstGeom prst="rect">
            <a:avLst/>
          </a:prstGeom>
          <a:noFill/>
          <a:ln/>
        </p:spPr>
        <p:txBody>
          <a:bodyPr wrap="square" lIns="0" tIns="0" rIns="0" bIns="0" rtlCol="0" anchor="t"/>
          <a:lstStyle/>
          <a:p>
            <a:pPr marL="0" indent="0">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If the object is </a:t>
            </a:r>
            <a:r>
              <a:rPr lang="en-US" sz="1700" b="1" dirty="0">
                <a:solidFill>
                  <a:srgbClr val="504C49"/>
                </a:solidFill>
                <a:latin typeface="Source Serif Pro" pitchFamily="34" charset="0"/>
                <a:ea typeface="Source Serif Pro" pitchFamily="34" charset="-122"/>
                <a:cs typeface="Source Serif Pro" pitchFamily="34" charset="-120"/>
              </a:rPr>
              <a:t>soft or fragile</a:t>
            </a:r>
            <a:r>
              <a:rPr lang="en-US" sz="1700" dirty="0">
                <a:solidFill>
                  <a:srgbClr val="504C49"/>
                </a:solidFill>
                <a:latin typeface="Source Serif Pro" pitchFamily="34" charset="0"/>
                <a:ea typeface="Source Serif Pro" pitchFamily="34" charset="-122"/>
                <a:cs typeface="Source Serif Pro" pitchFamily="34" charset="-120"/>
              </a:rPr>
              <a:t>, the controller limits force application to prevent crushing.</a:t>
            </a:r>
            <a:endParaRPr lang="en-US" sz="1700" dirty="0"/>
          </a:p>
        </p:txBody>
      </p:sp>
      <p:sp>
        <p:nvSpPr>
          <p:cNvPr id="7" name="Text 5"/>
          <p:cNvSpPr/>
          <p:nvPr/>
        </p:nvSpPr>
        <p:spPr>
          <a:xfrm>
            <a:off x="989409" y="4449842"/>
            <a:ext cx="5996107" cy="703659"/>
          </a:xfrm>
          <a:prstGeom prst="rect">
            <a:avLst/>
          </a:prstGeom>
          <a:noFill/>
          <a:ln/>
        </p:spPr>
        <p:txBody>
          <a:bodyPr wrap="square" lIns="0" tIns="0" rIns="0" bIns="0" rtlCol="0" anchor="t"/>
          <a:lstStyle/>
          <a:p>
            <a:pPr marL="0" indent="0">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If the object is </a:t>
            </a:r>
            <a:r>
              <a:rPr lang="en-US" sz="1700" b="1" dirty="0">
                <a:solidFill>
                  <a:srgbClr val="504C49"/>
                </a:solidFill>
                <a:latin typeface="Source Serif Pro" pitchFamily="34" charset="0"/>
                <a:ea typeface="Source Serif Pro" pitchFamily="34" charset="-122"/>
                <a:cs typeface="Source Serif Pro" pitchFamily="34" charset="-120"/>
              </a:rPr>
              <a:t>rigid</a:t>
            </a:r>
            <a:r>
              <a:rPr lang="en-US" sz="1700" dirty="0">
                <a:solidFill>
                  <a:srgbClr val="504C49"/>
                </a:solidFill>
                <a:latin typeface="Source Serif Pro" pitchFamily="34" charset="0"/>
                <a:ea typeface="Source Serif Pro" pitchFamily="34" charset="-122"/>
                <a:cs typeface="Source Serif Pro" pitchFamily="34" charset="-120"/>
              </a:rPr>
              <a:t>, the controller allows more force to ensure a firm grip.</a:t>
            </a:r>
            <a:endParaRPr lang="en-US" sz="1700" dirty="0"/>
          </a:p>
        </p:txBody>
      </p:sp>
      <p:sp>
        <p:nvSpPr>
          <p:cNvPr id="8" name="Shape 6"/>
          <p:cNvSpPr/>
          <p:nvPr/>
        </p:nvSpPr>
        <p:spPr>
          <a:xfrm>
            <a:off x="7425095" y="1731526"/>
            <a:ext cx="6435685" cy="3641765"/>
          </a:xfrm>
          <a:prstGeom prst="roundRect">
            <a:avLst>
              <a:gd name="adj" fmla="val 906"/>
            </a:avLst>
          </a:prstGeom>
          <a:solidFill>
            <a:srgbClr val="F9F7F7"/>
          </a:solidFill>
          <a:ln/>
        </p:spPr>
      </p:sp>
      <p:sp>
        <p:nvSpPr>
          <p:cNvPr id="9" name="Text 7"/>
          <p:cNvSpPr/>
          <p:nvPr/>
        </p:nvSpPr>
        <p:spPr>
          <a:xfrm>
            <a:off x="7644884" y="1951315"/>
            <a:ext cx="2748796" cy="343614"/>
          </a:xfrm>
          <a:prstGeom prst="rect">
            <a:avLst/>
          </a:prstGeom>
          <a:noFill/>
          <a:ln/>
        </p:spPr>
        <p:txBody>
          <a:bodyPr wrap="none" lIns="0" tIns="0" rIns="0" bIns="0" rtlCol="0" anchor="t"/>
          <a:lstStyle/>
          <a:p>
            <a:pPr marL="0" indent="0">
              <a:lnSpc>
                <a:spcPts val="2700"/>
              </a:lnSpc>
              <a:buNone/>
            </a:pPr>
            <a:r>
              <a:rPr lang="en-US" sz="2150" dirty="0">
                <a:solidFill>
                  <a:srgbClr val="504C49"/>
                </a:solidFill>
                <a:latin typeface="Platypi Medium" pitchFamily="34" charset="0"/>
                <a:ea typeface="Platypi Medium" pitchFamily="34" charset="-122"/>
                <a:cs typeface="Platypi Medium" pitchFamily="34" charset="-120"/>
              </a:rPr>
              <a:t>Why It's Useful</a:t>
            </a:r>
            <a:endParaRPr lang="en-US" sz="2150" dirty="0"/>
          </a:p>
        </p:txBody>
      </p:sp>
      <p:sp>
        <p:nvSpPr>
          <p:cNvPr id="10" name="Text 8"/>
          <p:cNvSpPr/>
          <p:nvPr/>
        </p:nvSpPr>
        <p:spPr>
          <a:xfrm>
            <a:off x="7644884" y="2426851"/>
            <a:ext cx="5996107" cy="703659"/>
          </a:xfrm>
          <a:prstGeom prst="rect">
            <a:avLst/>
          </a:prstGeom>
          <a:noFill/>
          <a:ln/>
        </p:spPr>
        <p:txBody>
          <a:bodyPr wrap="square" lIns="0" tIns="0" rIns="0" bIns="0" rtlCol="0" anchor="t"/>
          <a:lstStyle/>
          <a:p>
            <a:pPr marL="0" indent="0">
              <a:lnSpc>
                <a:spcPts val="2750"/>
              </a:lnSpc>
              <a:buNone/>
            </a:pPr>
            <a:r>
              <a:rPr lang="en-US" sz="1700" b="1" dirty="0">
                <a:solidFill>
                  <a:srgbClr val="504C49"/>
                </a:solidFill>
                <a:latin typeface="Source Serif Pro" pitchFamily="34" charset="0"/>
                <a:ea typeface="Source Serif Pro" pitchFamily="34" charset="-122"/>
                <a:cs typeface="Source Serif Pro" pitchFamily="34" charset="-120"/>
              </a:rPr>
              <a:t>Adaptive gripping:</a:t>
            </a:r>
            <a:r>
              <a:rPr lang="en-US" sz="1700" dirty="0">
                <a:solidFill>
                  <a:srgbClr val="504C49"/>
                </a:solidFill>
                <a:latin typeface="Source Serif Pro" pitchFamily="34" charset="0"/>
                <a:ea typeface="Source Serif Pro" pitchFamily="34" charset="-122"/>
                <a:cs typeface="Source Serif Pro" pitchFamily="34" charset="-120"/>
              </a:rPr>
              <a:t> Adjusts to different object properties without predefined force values.</a:t>
            </a:r>
            <a:endParaRPr lang="en-US" sz="1700" dirty="0"/>
          </a:p>
        </p:txBody>
      </p:sp>
      <p:sp>
        <p:nvSpPr>
          <p:cNvPr id="11" name="Text 9"/>
          <p:cNvSpPr/>
          <p:nvPr/>
        </p:nvSpPr>
        <p:spPr>
          <a:xfrm>
            <a:off x="7644884" y="3262432"/>
            <a:ext cx="5996107" cy="703659"/>
          </a:xfrm>
          <a:prstGeom prst="rect">
            <a:avLst/>
          </a:prstGeom>
          <a:noFill/>
          <a:ln/>
        </p:spPr>
        <p:txBody>
          <a:bodyPr wrap="square" lIns="0" tIns="0" rIns="0" bIns="0" rtlCol="0" anchor="t"/>
          <a:lstStyle/>
          <a:p>
            <a:pPr marL="0" indent="0">
              <a:lnSpc>
                <a:spcPts val="2750"/>
              </a:lnSpc>
              <a:buNone/>
            </a:pPr>
            <a:r>
              <a:rPr lang="en-US" sz="1700" b="1" dirty="0">
                <a:solidFill>
                  <a:srgbClr val="504C49"/>
                </a:solidFill>
                <a:latin typeface="Source Serif Pro" pitchFamily="34" charset="0"/>
                <a:ea typeface="Source Serif Pro" pitchFamily="34" charset="-122"/>
                <a:cs typeface="Source Serif Pro" pitchFamily="34" charset="-120"/>
              </a:rPr>
              <a:t>Safe interaction:</a:t>
            </a:r>
            <a:r>
              <a:rPr lang="en-US" sz="1700" dirty="0">
                <a:solidFill>
                  <a:srgbClr val="504C49"/>
                </a:solidFill>
                <a:latin typeface="Source Serif Pro" pitchFamily="34" charset="0"/>
                <a:ea typeface="Source Serif Pro" pitchFamily="34" charset="-122"/>
                <a:cs typeface="Source Serif Pro" pitchFamily="34" charset="-120"/>
              </a:rPr>
              <a:t> Prevents excessive force that could damage objects.</a:t>
            </a:r>
            <a:endParaRPr lang="en-US" sz="1700" dirty="0"/>
          </a:p>
        </p:txBody>
      </p:sp>
      <p:sp>
        <p:nvSpPr>
          <p:cNvPr id="12" name="Text 10"/>
          <p:cNvSpPr/>
          <p:nvPr/>
        </p:nvSpPr>
        <p:spPr>
          <a:xfrm>
            <a:off x="7644884" y="4098012"/>
            <a:ext cx="5996107" cy="703659"/>
          </a:xfrm>
          <a:prstGeom prst="rect">
            <a:avLst/>
          </a:prstGeom>
          <a:noFill/>
          <a:ln/>
        </p:spPr>
        <p:txBody>
          <a:bodyPr wrap="square" lIns="0" tIns="0" rIns="0" bIns="0" rtlCol="0" anchor="t"/>
          <a:lstStyle/>
          <a:p>
            <a:pPr marL="0" indent="0">
              <a:lnSpc>
                <a:spcPts val="2750"/>
              </a:lnSpc>
              <a:buNone/>
            </a:pPr>
            <a:r>
              <a:rPr lang="en-US" sz="1700" b="1" dirty="0">
                <a:solidFill>
                  <a:srgbClr val="504C49"/>
                </a:solidFill>
                <a:latin typeface="Source Serif Pro" pitchFamily="34" charset="0"/>
                <a:ea typeface="Source Serif Pro" pitchFamily="34" charset="-122"/>
                <a:cs typeface="Source Serif Pro" pitchFamily="34" charset="-120"/>
              </a:rPr>
              <a:t>Smooth handling:</a:t>
            </a:r>
            <a:r>
              <a:rPr lang="en-US" sz="1700" dirty="0">
                <a:solidFill>
                  <a:srgbClr val="504C49"/>
                </a:solidFill>
                <a:latin typeface="Source Serif Pro" pitchFamily="34" charset="0"/>
                <a:ea typeface="Source Serif Pro" pitchFamily="34" charset="-122"/>
                <a:cs typeface="Source Serif Pro" pitchFamily="34" charset="-120"/>
              </a:rPr>
              <a:t> Reduces sudden jerks or unstable grip forces.</a:t>
            </a:r>
            <a:endParaRPr lang="en-US" sz="1700" dirty="0"/>
          </a:p>
        </p:txBody>
      </p:sp>
      <p:sp>
        <p:nvSpPr>
          <p:cNvPr id="13" name="Text 11"/>
          <p:cNvSpPr/>
          <p:nvPr/>
        </p:nvSpPr>
        <p:spPr>
          <a:xfrm>
            <a:off x="769620" y="5620583"/>
            <a:ext cx="13091160" cy="1055489"/>
          </a:xfrm>
          <a:prstGeom prst="rect">
            <a:avLst/>
          </a:prstGeom>
          <a:noFill/>
          <a:ln/>
        </p:spPr>
        <p:txBody>
          <a:bodyPr wrap="square" lIns="0" tIns="0" rIns="0" bIns="0" rtlCol="0" anchor="t"/>
          <a:lstStyle/>
          <a:p>
            <a:pPr marL="0" indent="0">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The </a:t>
            </a:r>
            <a:r>
              <a:rPr lang="en-US" sz="1700" b="1" dirty="0">
                <a:solidFill>
                  <a:srgbClr val="504C49"/>
                </a:solidFill>
                <a:latin typeface="Source Serif Pro" pitchFamily="34" charset="0"/>
                <a:ea typeface="Source Serif Pro" pitchFamily="34" charset="-122"/>
                <a:cs typeface="Source Serif Pro" pitchFamily="34" charset="-120"/>
              </a:rPr>
              <a:t>Impedance Controller</a:t>
            </a:r>
            <a:r>
              <a:rPr lang="en-US" sz="1700" dirty="0">
                <a:solidFill>
                  <a:srgbClr val="504C49"/>
                </a:solidFill>
                <a:latin typeface="Source Serif Pro" pitchFamily="34" charset="0"/>
                <a:ea typeface="Source Serif Pro" pitchFamily="34" charset="-122"/>
                <a:cs typeface="Source Serif Pro" pitchFamily="34" charset="-120"/>
              </a:rPr>
              <a:t> in our robotic gripper is used to regulate the interaction forces between the gripper and the object in a way that mimics natural compliance. Instead of applying a fixed gripping force, the controller </a:t>
            </a:r>
            <a:r>
              <a:rPr lang="en-US" sz="1700" b="1" dirty="0">
                <a:solidFill>
                  <a:srgbClr val="504C49"/>
                </a:solidFill>
                <a:latin typeface="Source Serif Pro" pitchFamily="34" charset="0"/>
                <a:ea typeface="Source Serif Pro" pitchFamily="34" charset="-122"/>
                <a:cs typeface="Source Serif Pro" pitchFamily="34" charset="-120"/>
              </a:rPr>
              <a:t>adjusts force dynamically</a:t>
            </a:r>
            <a:r>
              <a:rPr lang="en-US" sz="1700" dirty="0">
                <a:solidFill>
                  <a:srgbClr val="504C49"/>
                </a:solidFill>
                <a:latin typeface="Source Serif Pro" pitchFamily="34" charset="0"/>
                <a:ea typeface="Source Serif Pro" pitchFamily="34" charset="-122"/>
                <a:cs typeface="Source Serif Pro" pitchFamily="34" charset="-120"/>
              </a:rPr>
              <a:t> based on the resistance (impedance) it encounters.</a:t>
            </a:r>
            <a:endParaRPr lang="en-US" sz="1700" dirty="0"/>
          </a:p>
        </p:txBody>
      </p:sp>
      <p:sp>
        <p:nvSpPr>
          <p:cNvPr id="14" name="Text 12"/>
          <p:cNvSpPr/>
          <p:nvPr/>
        </p:nvSpPr>
        <p:spPr>
          <a:xfrm>
            <a:off x="769620" y="6923365"/>
            <a:ext cx="13091160" cy="703659"/>
          </a:xfrm>
          <a:prstGeom prst="rect">
            <a:avLst/>
          </a:prstGeom>
          <a:noFill/>
          <a:ln/>
        </p:spPr>
        <p:txBody>
          <a:bodyPr wrap="square" lIns="0" tIns="0" rIns="0" bIns="0" rtlCol="0" anchor="t"/>
          <a:lstStyle/>
          <a:p>
            <a:pPr marL="0" indent="0">
              <a:lnSpc>
                <a:spcPts val="2750"/>
              </a:lnSpc>
              <a:buNone/>
            </a:pPr>
            <a:r>
              <a:rPr lang="en-US" sz="1700" dirty="0">
                <a:solidFill>
                  <a:srgbClr val="504C49"/>
                </a:solidFill>
                <a:latin typeface="Source Serif Pro" pitchFamily="34" charset="0"/>
                <a:ea typeface="Source Serif Pro" pitchFamily="34" charset="-122"/>
                <a:cs typeface="Source Serif Pro" pitchFamily="34" charset="-120"/>
              </a:rPr>
              <a:t>In our gripper, impedance control works </a:t>
            </a:r>
            <a:r>
              <a:rPr lang="en-US" sz="1700" b="1" dirty="0">
                <a:solidFill>
                  <a:srgbClr val="504C49"/>
                </a:solidFill>
                <a:latin typeface="Source Serif Pro" pitchFamily="34" charset="0"/>
                <a:ea typeface="Source Serif Pro" pitchFamily="34" charset="-122"/>
                <a:cs typeface="Source Serif Pro" pitchFamily="34" charset="-120"/>
              </a:rPr>
              <a:t>alongside current-based force feedback</a:t>
            </a:r>
            <a:r>
              <a:rPr lang="en-US" sz="1700" dirty="0">
                <a:solidFill>
                  <a:srgbClr val="504C49"/>
                </a:solidFill>
                <a:latin typeface="Source Serif Pro" pitchFamily="34" charset="0"/>
                <a:ea typeface="Source Serif Pro" pitchFamily="34" charset="-122"/>
                <a:cs typeface="Source Serif Pro" pitchFamily="34" charset="-120"/>
              </a:rPr>
              <a:t>, ensuring a </a:t>
            </a:r>
            <a:r>
              <a:rPr lang="en-US" sz="1700" b="1" dirty="0">
                <a:solidFill>
                  <a:srgbClr val="504C49"/>
                </a:solidFill>
                <a:latin typeface="Source Serif Pro" pitchFamily="34" charset="0"/>
                <a:ea typeface="Source Serif Pro" pitchFamily="34" charset="-122"/>
                <a:cs typeface="Source Serif Pro" pitchFamily="34" charset="-120"/>
              </a:rPr>
              <a:t>safe, reliable, and intelligent gripping mechanism</a:t>
            </a:r>
            <a:r>
              <a:rPr lang="en-US" sz="1700" dirty="0">
                <a:solidFill>
                  <a:srgbClr val="504C49"/>
                </a:solidFill>
                <a:latin typeface="Source Serif Pro" pitchFamily="34" charset="0"/>
                <a:ea typeface="Source Serif Pro" pitchFamily="34" charset="-122"/>
                <a:cs typeface="Source Serif Pro" pitchFamily="34" charset="-120"/>
              </a:rPr>
              <a:t>.</a:t>
            </a:r>
            <a:endParaRPr lang="en-US"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81012" y="377904"/>
            <a:ext cx="8367951" cy="429458"/>
          </a:xfrm>
          <a:prstGeom prst="rect">
            <a:avLst/>
          </a:prstGeom>
          <a:noFill/>
          <a:ln/>
        </p:spPr>
        <p:txBody>
          <a:bodyPr wrap="none" lIns="0" tIns="0" rIns="0" bIns="0" rtlCol="0" anchor="t"/>
          <a:lstStyle/>
          <a:p>
            <a:pPr marL="0" indent="0">
              <a:lnSpc>
                <a:spcPts val="3350"/>
              </a:lnSpc>
              <a:buNone/>
            </a:pPr>
            <a:r>
              <a:rPr lang="en-US" sz="2700" dirty="0">
                <a:solidFill>
                  <a:srgbClr val="201B18"/>
                </a:solidFill>
                <a:latin typeface="Platypi Medium" pitchFamily="34" charset="0"/>
                <a:ea typeface="Platypi Medium" pitchFamily="34" charset="-122"/>
                <a:cs typeface="Platypi Medium" pitchFamily="34" charset="-120"/>
              </a:rPr>
              <a:t>Code Explanation: Brief Explanation of Your Code</a:t>
            </a:r>
            <a:endParaRPr lang="en-US" sz="2700" dirty="0"/>
          </a:p>
        </p:txBody>
      </p:sp>
      <p:sp>
        <p:nvSpPr>
          <p:cNvPr id="3" name="Shape 1"/>
          <p:cNvSpPr/>
          <p:nvPr/>
        </p:nvSpPr>
        <p:spPr>
          <a:xfrm>
            <a:off x="679490" y="1082159"/>
            <a:ext cx="15240" cy="6770965"/>
          </a:xfrm>
          <a:prstGeom prst="roundRect">
            <a:avLst>
              <a:gd name="adj" fmla="val 135292"/>
            </a:avLst>
          </a:prstGeom>
          <a:solidFill>
            <a:srgbClr val="D8D4D4"/>
          </a:solidFill>
          <a:ln/>
        </p:spPr>
      </p:sp>
      <p:sp>
        <p:nvSpPr>
          <p:cNvPr id="4" name="Shape 2"/>
          <p:cNvSpPr/>
          <p:nvPr/>
        </p:nvSpPr>
        <p:spPr>
          <a:xfrm>
            <a:off x="826472" y="1383625"/>
            <a:ext cx="481012" cy="15240"/>
          </a:xfrm>
          <a:prstGeom prst="roundRect">
            <a:avLst>
              <a:gd name="adj" fmla="val 135292"/>
            </a:avLst>
          </a:prstGeom>
          <a:solidFill>
            <a:srgbClr val="D8D4D4"/>
          </a:solidFill>
          <a:ln/>
        </p:spPr>
      </p:sp>
      <p:sp>
        <p:nvSpPr>
          <p:cNvPr id="5" name="Shape 3"/>
          <p:cNvSpPr/>
          <p:nvPr/>
        </p:nvSpPr>
        <p:spPr>
          <a:xfrm>
            <a:off x="532507" y="1236702"/>
            <a:ext cx="309205" cy="309205"/>
          </a:xfrm>
          <a:prstGeom prst="roundRect">
            <a:avLst>
              <a:gd name="adj" fmla="val 6668"/>
            </a:avLst>
          </a:prstGeom>
          <a:solidFill>
            <a:srgbClr val="00B0F0"/>
          </a:solidFill>
          <a:ln/>
        </p:spPr>
      </p:sp>
      <p:sp>
        <p:nvSpPr>
          <p:cNvPr id="6" name="Text 4"/>
          <p:cNvSpPr/>
          <p:nvPr/>
        </p:nvSpPr>
        <p:spPr>
          <a:xfrm>
            <a:off x="620495" y="1288137"/>
            <a:ext cx="112872" cy="146090"/>
          </a:xfrm>
          <a:prstGeom prst="rect">
            <a:avLst/>
          </a:prstGeom>
          <a:solidFill>
            <a:srgbClr val="00B0F0"/>
          </a:solidFill>
          <a:ln/>
        </p:spPr>
        <p:txBody>
          <a:bodyPr wrap="none" lIns="0" tIns="0" rIns="0" bIns="0" rtlCol="0" anchor="t"/>
          <a:lstStyle/>
          <a:p>
            <a:pPr marL="0" indent="0" algn="ctr">
              <a:lnSpc>
                <a:spcPts val="1600"/>
              </a:lnSpc>
              <a:buNone/>
            </a:pPr>
            <a:r>
              <a:rPr lang="en-US" sz="1600" dirty="0">
                <a:solidFill>
                  <a:srgbClr val="504C49"/>
                </a:solidFill>
                <a:latin typeface="Platypi Medium" pitchFamily="34" charset="0"/>
                <a:ea typeface="Platypi Medium" pitchFamily="34" charset="-122"/>
                <a:cs typeface="Platypi Medium" pitchFamily="34" charset="-120"/>
              </a:rPr>
              <a:t>1</a:t>
            </a:r>
            <a:endParaRPr lang="en-US" sz="1600" dirty="0"/>
          </a:p>
        </p:txBody>
      </p:sp>
      <p:sp>
        <p:nvSpPr>
          <p:cNvPr id="7" name="Text 5"/>
          <p:cNvSpPr/>
          <p:nvPr/>
        </p:nvSpPr>
        <p:spPr>
          <a:xfrm>
            <a:off x="1443038" y="1219557"/>
            <a:ext cx="1718191" cy="214670"/>
          </a:xfrm>
          <a:prstGeom prst="rect">
            <a:avLst/>
          </a:prstGeom>
          <a:noFill/>
          <a:ln/>
        </p:spPr>
        <p:txBody>
          <a:bodyPr wrap="none" lIns="0" tIns="0" rIns="0" bIns="0" rtlCol="0" anchor="t"/>
          <a:lstStyle/>
          <a:p>
            <a:pPr marL="0" indent="0" algn="l">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Hardware Used</a:t>
            </a:r>
            <a:endParaRPr lang="en-US" sz="1350" dirty="0"/>
          </a:p>
        </p:txBody>
      </p:sp>
      <p:sp>
        <p:nvSpPr>
          <p:cNvPr id="8" name="Text 6"/>
          <p:cNvSpPr/>
          <p:nvPr/>
        </p:nvSpPr>
        <p:spPr>
          <a:xfrm>
            <a:off x="1443038" y="1516618"/>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b="1" dirty="0">
                <a:solidFill>
                  <a:srgbClr val="504C49"/>
                </a:solidFill>
                <a:latin typeface="Source Serif Pro" pitchFamily="34" charset="0"/>
                <a:ea typeface="Source Serif Pro" pitchFamily="34" charset="-122"/>
                <a:cs typeface="Source Serif Pro" pitchFamily="34" charset="-120"/>
              </a:rPr>
              <a:t>Servo Motor:</a:t>
            </a:r>
            <a:r>
              <a:rPr lang="en-US" sz="1050" dirty="0">
                <a:solidFill>
                  <a:srgbClr val="504C49"/>
                </a:solidFill>
                <a:latin typeface="Source Serif Pro" pitchFamily="34" charset="0"/>
                <a:ea typeface="Source Serif Pro" pitchFamily="34" charset="-122"/>
                <a:cs typeface="Source Serif Pro" pitchFamily="34" charset="-120"/>
              </a:rPr>
              <a:t> Moves the gripper to control force.</a:t>
            </a:r>
            <a:endParaRPr lang="en-US" sz="1050" dirty="0"/>
          </a:p>
        </p:txBody>
      </p:sp>
      <p:sp>
        <p:nvSpPr>
          <p:cNvPr id="9" name="Text 7"/>
          <p:cNvSpPr/>
          <p:nvPr/>
        </p:nvSpPr>
        <p:spPr>
          <a:xfrm>
            <a:off x="1443038" y="1784509"/>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b="1" dirty="0">
                <a:solidFill>
                  <a:srgbClr val="504C49"/>
                </a:solidFill>
                <a:latin typeface="Source Serif Pro" pitchFamily="34" charset="0"/>
                <a:ea typeface="Source Serif Pro" pitchFamily="34" charset="-122"/>
                <a:cs typeface="Source Serif Pro" pitchFamily="34" charset="-120"/>
              </a:rPr>
              <a:t>Adafruit INA219:</a:t>
            </a:r>
            <a:r>
              <a:rPr lang="en-US" sz="1050" dirty="0">
                <a:solidFill>
                  <a:srgbClr val="504C49"/>
                </a:solidFill>
                <a:latin typeface="Source Serif Pro" pitchFamily="34" charset="0"/>
                <a:ea typeface="Source Serif Pro" pitchFamily="34" charset="-122"/>
                <a:cs typeface="Source Serif Pro" pitchFamily="34" charset="-120"/>
              </a:rPr>
              <a:t> Measures current (which correlates with force).</a:t>
            </a:r>
            <a:endParaRPr lang="en-US" sz="1050" dirty="0"/>
          </a:p>
        </p:txBody>
      </p:sp>
      <p:sp>
        <p:nvSpPr>
          <p:cNvPr id="10" name="Text 8"/>
          <p:cNvSpPr/>
          <p:nvPr/>
        </p:nvSpPr>
        <p:spPr>
          <a:xfrm>
            <a:off x="1443038" y="2052399"/>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b="1" dirty="0">
                <a:solidFill>
                  <a:srgbClr val="504C49"/>
                </a:solidFill>
                <a:latin typeface="Source Serif Pro" pitchFamily="34" charset="0"/>
                <a:ea typeface="Source Serif Pro" pitchFamily="34" charset="-122"/>
                <a:cs typeface="Source Serif Pro" pitchFamily="34" charset="-120"/>
              </a:rPr>
              <a:t>Push Button:</a:t>
            </a:r>
            <a:r>
              <a:rPr lang="en-US" sz="1050" dirty="0">
                <a:solidFill>
                  <a:srgbClr val="504C49"/>
                </a:solidFill>
                <a:latin typeface="Source Serif Pro" pitchFamily="34" charset="0"/>
                <a:ea typeface="Source Serif Pro" pitchFamily="34" charset="-122"/>
                <a:cs typeface="Source Serif Pro" pitchFamily="34" charset="-120"/>
              </a:rPr>
              <a:t> Initiates the gripping action.</a:t>
            </a:r>
            <a:endParaRPr lang="en-US" sz="1050" dirty="0"/>
          </a:p>
        </p:txBody>
      </p:sp>
      <p:sp>
        <p:nvSpPr>
          <p:cNvPr id="11" name="Text 9"/>
          <p:cNvSpPr/>
          <p:nvPr/>
        </p:nvSpPr>
        <p:spPr>
          <a:xfrm>
            <a:off x="1443038" y="2320290"/>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b="1" dirty="0">
                <a:solidFill>
                  <a:srgbClr val="504C49"/>
                </a:solidFill>
                <a:latin typeface="Source Serif Pro" pitchFamily="34" charset="0"/>
                <a:ea typeface="Source Serif Pro" pitchFamily="34" charset="-122"/>
                <a:cs typeface="Source Serif Pro" pitchFamily="34" charset="-120"/>
              </a:rPr>
              <a:t>LCD Display:</a:t>
            </a:r>
            <a:r>
              <a:rPr lang="en-US" sz="1050" dirty="0">
                <a:solidFill>
                  <a:srgbClr val="504C49"/>
                </a:solidFill>
                <a:latin typeface="Source Serif Pro" pitchFamily="34" charset="0"/>
                <a:ea typeface="Source Serif Pro" pitchFamily="34" charset="-122"/>
                <a:cs typeface="Source Serif Pro" pitchFamily="34" charset="-120"/>
              </a:rPr>
              <a:t> Shows real-time force and impedance control data.</a:t>
            </a:r>
            <a:endParaRPr lang="en-US" sz="1050" dirty="0"/>
          </a:p>
        </p:txBody>
      </p:sp>
      <p:sp>
        <p:nvSpPr>
          <p:cNvPr id="12" name="Shape 10"/>
          <p:cNvSpPr/>
          <p:nvPr/>
        </p:nvSpPr>
        <p:spPr>
          <a:xfrm>
            <a:off x="826472" y="3116342"/>
            <a:ext cx="481012" cy="15240"/>
          </a:xfrm>
          <a:prstGeom prst="roundRect">
            <a:avLst>
              <a:gd name="adj" fmla="val 135292"/>
            </a:avLst>
          </a:prstGeom>
          <a:solidFill>
            <a:srgbClr val="D8D4D4"/>
          </a:solidFill>
          <a:ln/>
        </p:spPr>
      </p:sp>
      <p:sp>
        <p:nvSpPr>
          <p:cNvPr id="13" name="Shape 11"/>
          <p:cNvSpPr/>
          <p:nvPr/>
        </p:nvSpPr>
        <p:spPr>
          <a:xfrm>
            <a:off x="532507" y="2969419"/>
            <a:ext cx="309205" cy="309205"/>
          </a:xfrm>
          <a:prstGeom prst="roundRect">
            <a:avLst>
              <a:gd name="adj" fmla="val 6668"/>
            </a:avLst>
          </a:prstGeom>
          <a:solidFill>
            <a:srgbClr val="00B0F0"/>
          </a:solidFill>
          <a:ln/>
        </p:spPr>
      </p:sp>
      <p:sp>
        <p:nvSpPr>
          <p:cNvPr id="14" name="Text 12"/>
          <p:cNvSpPr/>
          <p:nvPr/>
        </p:nvSpPr>
        <p:spPr>
          <a:xfrm>
            <a:off x="620494" y="3020854"/>
            <a:ext cx="133231" cy="206216"/>
          </a:xfrm>
          <a:prstGeom prst="rect">
            <a:avLst/>
          </a:prstGeom>
          <a:noFill/>
          <a:ln/>
        </p:spPr>
        <p:txBody>
          <a:bodyPr wrap="none" lIns="0" tIns="0" rIns="0" bIns="0" rtlCol="0" anchor="t"/>
          <a:lstStyle/>
          <a:p>
            <a:pPr marL="0" indent="0" algn="ctr">
              <a:lnSpc>
                <a:spcPts val="1600"/>
              </a:lnSpc>
              <a:buNone/>
            </a:pPr>
            <a:r>
              <a:rPr lang="en-US" sz="1600" dirty="0">
                <a:solidFill>
                  <a:srgbClr val="504C49"/>
                </a:solidFill>
                <a:latin typeface="Platypi Medium" pitchFamily="34" charset="0"/>
                <a:ea typeface="Platypi Medium" pitchFamily="34" charset="-122"/>
                <a:cs typeface="Platypi Medium" pitchFamily="34" charset="-120"/>
              </a:rPr>
              <a:t>2</a:t>
            </a:r>
            <a:endParaRPr lang="en-US" sz="1600" dirty="0"/>
          </a:p>
        </p:txBody>
      </p:sp>
      <p:sp>
        <p:nvSpPr>
          <p:cNvPr id="15" name="Text 13"/>
          <p:cNvSpPr/>
          <p:nvPr/>
        </p:nvSpPr>
        <p:spPr>
          <a:xfrm>
            <a:off x="1443038" y="2952274"/>
            <a:ext cx="1999536" cy="214670"/>
          </a:xfrm>
          <a:prstGeom prst="rect">
            <a:avLst/>
          </a:prstGeom>
          <a:noFill/>
          <a:ln/>
        </p:spPr>
        <p:txBody>
          <a:bodyPr wrap="none" lIns="0" tIns="0" rIns="0" bIns="0" rtlCol="0" anchor="t"/>
          <a:lstStyle/>
          <a:p>
            <a:pPr marL="0" indent="0" algn="l">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Setup (setup() function)</a:t>
            </a:r>
            <a:endParaRPr lang="en-US" sz="1350" dirty="0"/>
          </a:p>
        </p:txBody>
      </p:sp>
      <p:sp>
        <p:nvSpPr>
          <p:cNvPr id="16" name="Text 14"/>
          <p:cNvSpPr/>
          <p:nvPr/>
        </p:nvSpPr>
        <p:spPr>
          <a:xfrm>
            <a:off x="1443038" y="3249335"/>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Initializes </a:t>
            </a:r>
            <a:r>
              <a:rPr lang="en-US" sz="1050" b="1" dirty="0">
                <a:solidFill>
                  <a:srgbClr val="504C49"/>
                </a:solidFill>
                <a:latin typeface="Source Serif Pro" pitchFamily="34" charset="0"/>
                <a:ea typeface="Source Serif Pro" pitchFamily="34" charset="-122"/>
                <a:cs typeface="Source Serif Pro" pitchFamily="34" charset="-120"/>
              </a:rPr>
              <a:t>Serial Monitor</a:t>
            </a:r>
            <a:r>
              <a:rPr lang="en-US" sz="1050" dirty="0">
                <a:solidFill>
                  <a:srgbClr val="504C49"/>
                </a:solidFill>
                <a:latin typeface="Source Serif Pro" pitchFamily="34" charset="0"/>
                <a:ea typeface="Source Serif Pro" pitchFamily="34" charset="-122"/>
                <a:cs typeface="Source Serif Pro" pitchFamily="34" charset="-120"/>
              </a:rPr>
              <a:t> for debugging.</a:t>
            </a:r>
            <a:endParaRPr lang="en-US" sz="1050" dirty="0"/>
          </a:p>
        </p:txBody>
      </p:sp>
      <p:sp>
        <p:nvSpPr>
          <p:cNvPr id="17" name="Text 15"/>
          <p:cNvSpPr/>
          <p:nvPr/>
        </p:nvSpPr>
        <p:spPr>
          <a:xfrm>
            <a:off x="1443038" y="3517225"/>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Sets up </a:t>
            </a:r>
            <a:r>
              <a:rPr lang="en-US" sz="1050" b="1" dirty="0">
                <a:solidFill>
                  <a:srgbClr val="504C49"/>
                </a:solidFill>
                <a:latin typeface="Source Serif Pro" pitchFamily="34" charset="0"/>
                <a:ea typeface="Source Serif Pro" pitchFamily="34" charset="-122"/>
                <a:cs typeface="Source Serif Pro" pitchFamily="34" charset="-120"/>
              </a:rPr>
              <a:t>INA219</a:t>
            </a:r>
            <a:r>
              <a:rPr lang="en-US" sz="1050" dirty="0">
                <a:solidFill>
                  <a:srgbClr val="504C49"/>
                </a:solidFill>
                <a:latin typeface="Source Serif Pro" pitchFamily="34" charset="0"/>
                <a:ea typeface="Source Serif Pro" pitchFamily="34" charset="-122"/>
                <a:cs typeface="Source Serif Pro" pitchFamily="34" charset="-120"/>
              </a:rPr>
              <a:t> for current sensing.</a:t>
            </a:r>
            <a:endParaRPr lang="en-US" sz="1050" dirty="0"/>
          </a:p>
        </p:txBody>
      </p:sp>
      <p:sp>
        <p:nvSpPr>
          <p:cNvPr id="18" name="Text 16"/>
          <p:cNvSpPr/>
          <p:nvPr/>
        </p:nvSpPr>
        <p:spPr>
          <a:xfrm>
            <a:off x="1443038" y="3785116"/>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Attaches the </a:t>
            </a:r>
            <a:r>
              <a:rPr lang="en-US" sz="1050" b="1" dirty="0">
                <a:solidFill>
                  <a:srgbClr val="504C49"/>
                </a:solidFill>
                <a:latin typeface="Source Serif Pro" pitchFamily="34" charset="0"/>
                <a:ea typeface="Source Serif Pro" pitchFamily="34" charset="-122"/>
                <a:cs typeface="Source Serif Pro" pitchFamily="34" charset="-120"/>
              </a:rPr>
              <a:t>servo motor</a:t>
            </a:r>
            <a:r>
              <a:rPr lang="en-US" sz="1050" dirty="0">
                <a:solidFill>
                  <a:srgbClr val="504C49"/>
                </a:solidFill>
                <a:latin typeface="Source Serif Pro" pitchFamily="34" charset="0"/>
                <a:ea typeface="Source Serif Pro" pitchFamily="34" charset="-122"/>
                <a:cs typeface="Source Serif Pro" pitchFamily="34" charset="-120"/>
              </a:rPr>
              <a:t> to pin 9.</a:t>
            </a:r>
            <a:endParaRPr lang="en-US" sz="1050" dirty="0"/>
          </a:p>
        </p:txBody>
      </p:sp>
      <p:sp>
        <p:nvSpPr>
          <p:cNvPr id="19" name="Text 17"/>
          <p:cNvSpPr/>
          <p:nvPr/>
        </p:nvSpPr>
        <p:spPr>
          <a:xfrm>
            <a:off x="1443038" y="4053007"/>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Initializes the </a:t>
            </a:r>
            <a:r>
              <a:rPr lang="en-US" sz="1050" b="1" dirty="0">
                <a:solidFill>
                  <a:srgbClr val="504C49"/>
                </a:solidFill>
                <a:latin typeface="Source Serif Pro" pitchFamily="34" charset="0"/>
                <a:ea typeface="Source Serif Pro" pitchFamily="34" charset="-122"/>
                <a:cs typeface="Source Serif Pro" pitchFamily="34" charset="-120"/>
              </a:rPr>
              <a:t>LCD</a:t>
            </a:r>
            <a:r>
              <a:rPr lang="en-US" sz="1050" dirty="0">
                <a:solidFill>
                  <a:srgbClr val="504C49"/>
                </a:solidFill>
                <a:latin typeface="Source Serif Pro" pitchFamily="34" charset="0"/>
                <a:ea typeface="Source Serif Pro" pitchFamily="34" charset="-122"/>
                <a:cs typeface="Source Serif Pro" pitchFamily="34" charset="-120"/>
              </a:rPr>
              <a:t> for displaying force values.</a:t>
            </a:r>
            <a:endParaRPr lang="en-US" sz="1050" dirty="0"/>
          </a:p>
        </p:txBody>
      </p:sp>
      <p:sp>
        <p:nvSpPr>
          <p:cNvPr id="20" name="Text 18"/>
          <p:cNvSpPr/>
          <p:nvPr/>
        </p:nvSpPr>
        <p:spPr>
          <a:xfrm>
            <a:off x="1443038" y="4320897"/>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Configures the </a:t>
            </a:r>
            <a:r>
              <a:rPr lang="en-US" sz="1050" b="1" dirty="0">
                <a:solidFill>
                  <a:srgbClr val="504C49"/>
                </a:solidFill>
                <a:latin typeface="Source Serif Pro" pitchFamily="34" charset="0"/>
                <a:ea typeface="Source Serif Pro" pitchFamily="34" charset="-122"/>
                <a:cs typeface="Source Serif Pro" pitchFamily="34" charset="-120"/>
              </a:rPr>
              <a:t>push button</a:t>
            </a:r>
            <a:r>
              <a:rPr lang="en-US" sz="1050" dirty="0">
                <a:solidFill>
                  <a:srgbClr val="504C49"/>
                </a:solidFill>
                <a:latin typeface="Source Serif Pro" pitchFamily="34" charset="0"/>
                <a:ea typeface="Source Serif Pro" pitchFamily="34" charset="-122"/>
                <a:cs typeface="Source Serif Pro" pitchFamily="34" charset="-120"/>
              </a:rPr>
              <a:t> with INPUT_PULLUP mode.</a:t>
            </a:r>
            <a:endParaRPr lang="en-US" sz="1050" dirty="0"/>
          </a:p>
        </p:txBody>
      </p:sp>
      <p:sp>
        <p:nvSpPr>
          <p:cNvPr id="21" name="Shape 19"/>
          <p:cNvSpPr/>
          <p:nvPr/>
        </p:nvSpPr>
        <p:spPr>
          <a:xfrm>
            <a:off x="826472" y="5116949"/>
            <a:ext cx="481012" cy="15240"/>
          </a:xfrm>
          <a:prstGeom prst="roundRect">
            <a:avLst>
              <a:gd name="adj" fmla="val 135292"/>
            </a:avLst>
          </a:prstGeom>
          <a:solidFill>
            <a:srgbClr val="D8D4D4"/>
          </a:solidFill>
          <a:ln/>
        </p:spPr>
      </p:sp>
      <p:sp>
        <p:nvSpPr>
          <p:cNvPr id="22" name="Shape 20"/>
          <p:cNvSpPr/>
          <p:nvPr/>
        </p:nvSpPr>
        <p:spPr>
          <a:xfrm>
            <a:off x="532507" y="4970026"/>
            <a:ext cx="309205" cy="309205"/>
          </a:xfrm>
          <a:prstGeom prst="roundRect">
            <a:avLst>
              <a:gd name="adj" fmla="val 6668"/>
            </a:avLst>
          </a:prstGeom>
          <a:solidFill>
            <a:srgbClr val="00B0F0"/>
          </a:solidFill>
          <a:ln/>
        </p:spPr>
      </p:sp>
      <p:sp>
        <p:nvSpPr>
          <p:cNvPr id="23" name="Text 21"/>
          <p:cNvSpPr/>
          <p:nvPr/>
        </p:nvSpPr>
        <p:spPr>
          <a:xfrm>
            <a:off x="622756" y="5021461"/>
            <a:ext cx="128707" cy="206216"/>
          </a:xfrm>
          <a:prstGeom prst="rect">
            <a:avLst/>
          </a:prstGeom>
          <a:noFill/>
          <a:ln/>
        </p:spPr>
        <p:txBody>
          <a:bodyPr wrap="none" lIns="0" tIns="0" rIns="0" bIns="0" rtlCol="0" anchor="t"/>
          <a:lstStyle/>
          <a:p>
            <a:pPr marL="0" indent="0" algn="ctr">
              <a:lnSpc>
                <a:spcPts val="1600"/>
              </a:lnSpc>
              <a:buNone/>
            </a:pPr>
            <a:r>
              <a:rPr lang="en-US" sz="1600" dirty="0">
                <a:solidFill>
                  <a:srgbClr val="504C49"/>
                </a:solidFill>
                <a:latin typeface="Platypi Medium" pitchFamily="34" charset="0"/>
                <a:ea typeface="Platypi Medium" pitchFamily="34" charset="-122"/>
                <a:cs typeface="Platypi Medium" pitchFamily="34" charset="-120"/>
              </a:rPr>
              <a:t>3</a:t>
            </a:r>
            <a:endParaRPr lang="en-US" sz="1600" dirty="0"/>
          </a:p>
        </p:txBody>
      </p:sp>
      <p:sp>
        <p:nvSpPr>
          <p:cNvPr id="24" name="Text 22"/>
          <p:cNvSpPr/>
          <p:nvPr/>
        </p:nvSpPr>
        <p:spPr>
          <a:xfrm>
            <a:off x="1443038" y="4952881"/>
            <a:ext cx="1841778" cy="214670"/>
          </a:xfrm>
          <a:prstGeom prst="rect">
            <a:avLst/>
          </a:prstGeom>
          <a:noFill/>
          <a:ln/>
        </p:spPr>
        <p:txBody>
          <a:bodyPr wrap="none" lIns="0" tIns="0" rIns="0" bIns="0" rtlCol="0" anchor="t"/>
          <a:lstStyle/>
          <a:p>
            <a:pPr marL="0" indent="0" algn="l">
              <a:lnSpc>
                <a:spcPts val="1650"/>
              </a:lnSpc>
              <a:buNone/>
            </a:pPr>
            <a:r>
              <a:rPr lang="en-US" sz="1350" dirty="0">
                <a:solidFill>
                  <a:srgbClr val="504C49"/>
                </a:solidFill>
                <a:latin typeface="Platypi Medium" pitchFamily="34" charset="0"/>
                <a:ea typeface="Platypi Medium" pitchFamily="34" charset="-122"/>
                <a:cs typeface="Platypi Medium" pitchFamily="34" charset="-120"/>
              </a:rPr>
              <a:t>Loop (loop() function)</a:t>
            </a:r>
            <a:endParaRPr lang="en-US" sz="1350" dirty="0"/>
          </a:p>
        </p:txBody>
      </p:sp>
      <p:sp>
        <p:nvSpPr>
          <p:cNvPr id="25" name="Text 23"/>
          <p:cNvSpPr/>
          <p:nvPr/>
        </p:nvSpPr>
        <p:spPr>
          <a:xfrm>
            <a:off x="1443038" y="5249942"/>
            <a:ext cx="12706350" cy="219789"/>
          </a:xfrm>
          <a:prstGeom prst="rect">
            <a:avLst/>
          </a:prstGeom>
          <a:noFill/>
          <a:ln/>
        </p:spPr>
        <p:txBody>
          <a:bodyPr wrap="none" lIns="0" tIns="0" rIns="0" bIns="0" rtlCol="0" anchor="t"/>
          <a:lstStyle/>
          <a:p>
            <a:pPr marL="0" indent="0" algn="l">
              <a:lnSpc>
                <a:spcPts val="1700"/>
              </a:lnSpc>
              <a:buNone/>
            </a:pPr>
            <a:r>
              <a:rPr lang="en-US" sz="1050" b="1" dirty="0">
                <a:solidFill>
                  <a:srgbClr val="504C49"/>
                </a:solidFill>
                <a:latin typeface="Source Serif Pro" pitchFamily="34" charset="0"/>
                <a:ea typeface="Source Serif Pro" pitchFamily="34" charset="-122"/>
                <a:cs typeface="Source Serif Pro" pitchFamily="34" charset="-120"/>
              </a:rPr>
              <a:t>Phase 1: Closing the Gripper</a:t>
            </a:r>
            <a:endParaRPr lang="en-US" sz="1050" dirty="0"/>
          </a:p>
        </p:txBody>
      </p:sp>
      <p:sp>
        <p:nvSpPr>
          <p:cNvPr id="26" name="Text 24"/>
          <p:cNvSpPr/>
          <p:nvPr/>
        </p:nvSpPr>
        <p:spPr>
          <a:xfrm>
            <a:off x="1443038" y="5552123"/>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The servo gradually moves to </a:t>
            </a:r>
            <a:r>
              <a:rPr lang="en-US" sz="1050" b="1" dirty="0">
                <a:solidFill>
                  <a:srgbClr val="504C49"/>
                </a:solidFill>
                <a:latin typeface="Source Serif Pro" pitchFamily="34" charset="0"/>
                <a:ea typeface="Source Serif Pro" pitchFamily="34" charset="-122"/>
                <a:cs typeface="Source Serif Pro" pitchFamily="34" charset="-120"/>
              </a:rPr>
              <a:t>increase grip force</a:t>
            </a:r>
            <a:r>
              <a:rPr lang="en-US" sz="1050" dirty="0">
                <a:solidFill>
                  <a:srgbClr val="504C49"/>
                </a:solidFill>
                <a:latin typeface="Source Serif Pro" pitchFamily="34" charset="0"/>
                <a:ea typeface="Source Serif Pro" pitchFamily="34" charset="-122"/>
                <a:cs typeface="Source Serif Pro" pitchFamily="34" charset="-120"/>
              </a:rPr>
              <a:t>.</a:t>
            </a:r>
            <a:endParaRPr lang="en-US" sz="1050" dirty="0"/>
          </a:p>
        </p:txBody>
      </p:sp>
      <p:sp>
        <p:nvSpPr>
          <p:cNvPr id="27" name="Text 25"/>
          <p:cNvSpPr/>
          <p:nvPr/>
        </p:nvSpPr>
        <p:spPr>
          <a:xfrm>
            <a:off x="1443038" y="5820013"/>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The system continuously reads current from INA219 and calculates </a:t>
            </a:r>
            <a:r>
              <a:rPr lang="en-US" sz="1050" b="1" dirty="0">
                <a:solidFill>
                  <a:srgbClr val="504C49"/>
                </a:solidFill>
                <a:latin typeface="Source Serif Pro" pitchFamily="34" charset="0"/>
                <a:ea typeface="Source Serif Pro" pitchFamily="34" charset="-122"/>
                <a:cs typeface="Source Serif Pro" pitchFamily="34" charset="-120"/>
              </a:rPr>
              <a:t>force</a:t>
            </a:r>
            <a:r>
              <a:rPr lang="en-US" sz="1050" dirty="0">
                <a:solidFill>
                  <a:srgbClr val="504C49"/>
                </a:solidFill>
                <a:latin typeface="Source Serif Pro" pitchFamily="34" charset="0"/>
                <a:ea typeface="Source Serif Pro" pitchFamily="34" charset="-122"/>
                <a:cs typeface="Source Serif Pro" pitchFamily="34" charset="-120"/>
              </a:rPr>
              <a:t>.</a:t>
            </a:r>
            <a:endParaRPr lang="en-US" sz="1050" dirty="0"/>
          </a:p>
        </p:txBody>
      </p:sp>
      <p:sp>
        <p:nvSpPr>
          <p:cNvPr id="28" name="Text 26"/>
          <p:cNvSpPr/>
          <p:nvPr/>
        </p:nvSpPr>
        <p:spPr>
          <a:xfrm>
            <a:off x="1443038" y="6087904"/>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It stops increasing grip when </a:t>
            </a:r>
            <a:r>
              <a:rPr lang="en-US" sz="1050" b="1" dirty="0">
                <a:solidFill>
                  <a:srgbClr val="504C49"/>
                </a:solidFill>
                <a:latin typeface="Source Serif Pro" pitchFamily="34" charset="0"/>
                <a:ea typeface="Source Serif Pro" pitchFamily="34" charset="-122"/>
                <a:cs typeface="Source Serif Pro" pitchFamily="34" charset="-120"/>
              </a:rPr>
              <a:t>force_raw ≥ 0.4N</a:t>
            </a:r>
            <a:r>
              <a:rPr lang="en-US" sz="1050" dirty="0">
                <a:solidFill>
                  <a:srgbClr val="504C49"/>
                </a:solidFill>
                <a:latin typeface="Source Serif Pro" pitchFamily="34" charset="0"/>
                <a:ea typeface="Source Serif Pro" pitchFamily="34" charset="-122"/>
                <a:cs typeface="Source Serif Pro" pitchFamily="34" charset="-120"/>
              </a:rPr>
              <a:t> or </a:t>
            </a:r>
            <a:r>
              <a:rPr lang="en-US" sz="1050" b="1" dirty="0">
                <a:solidFill>
                  <a:srgbClr val="504C49"/>
                </a:solidFill>
                <a:latin typeface="Source Serif Pro" pitchFamily="34" charset="0"/>
                <a:ea typeface="Source Serif Pro" pitchFamily="34" charset="-122"/>
                <a:cs typeface="Source Serif Pro" pitchFamily="34" charset="-120"/>
              </a:rPr>
              <a:t>max servo angle is reached</a:t>
            </a:r>
            <a:r>
              <a:rPr lang="en-US" sz="1050" dirty="0">
                <a:solidFill>
                  <a:srgbClr val="504C49"/>
                </a:solidFill>
                <a:latin typeface="Source Serif Pro" pitchFamily="34" charset="0"/>
                <a:ea typeface="Source Serif Pro" pitchFamily="34" charset="-122"/>
                <a:cs typeface="Source Serif Pro" pitchFamily="34" charset="-120"/>
              </a:rPr>
              <a:t>.</a:t>
            </a:r>
            <a:endParaRPr lang="en-US" sz="1050" dirty="0"/>
          </a:p>
        </p:txBody>
      </p:sp>
      <p:sp>
        <p:nvSpPr>
          <p:cNvPr id="29" name="Text 27"/>
          <p:cNvSpPr/>
          <p:nvPr/>
        </p:nvSpPr>
        <p:spPr>
          <a:xfrm>
            <a:off x="1443038" y="6390084"/>
            <a:ext cx="12706350" cy="219789"/>
          </a:xfrm>
          <a:prstGeom prst="rect">
            <a:avLst/>
          </a:prstGeom>
          <a:noFill/>
          <a:ln/>
        </p:spPr>
        <p:txBody>
          <a:bodyPr wrap="none" lIns="0" tIns="0" rIns="0" bIns="0" rtlCol="0" anchor="t"/>
          <a:lstStyle/>
          <a:p>
            <a:pPr marL="0" indent="0" algn="l">
              <a:lnSpc>
                <a:spcPts val="1700"/>
              </a:lnSpc>
              <a:buNone/>
            </a:pPr>
            <a:r>
              <a:rPr lang="en-US" sz="1050" b="1" dirty="0">
                <a:solidFill>
                  <a:srgbClr val="504C49"/>
                </a:solidFill>
                <a:latin typeface="Source Serif Pro" pitchFamily="34" charset="0"/>
                <a:ea typeface="Source Serif Pro" pitchFamily="34" charset="-122"/>
                <a:cs typeface="Source Serif Pro" pitchFamily="34" charset="-120"/>
              </a:rPr>
              <a:t>Phase 2: Impedance Control</a:t>
            </a:r>
            <a:endParaRPr lang="en-US" sz="1050" dirty="0"/>
          </a:p>
        </p:txBody>
      </p:sp>
      <p:sp>
        <p:nvSpPr>
          <p:cNvPr id="30" name="Text 28"/>
          <p:cNvSpPr/>
          <p:nvPr/>
        </p:nvSpPr>
        <p:spPr>
          <a:xfrm>
            <a:off x="1443038" y="6692265"/>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If force </a:t>
            </a:r>
            <a:r>
              <a:rPr lang="en-US" sz="1050" b="1" dirty="0">
                <a:solidFill>
                  <a:srgbClr val="504C49"/>
                </a:solidFill>
                <a:latin typeface="Source Serif Pro" pitchFamily="34" charset="0"/>
                <a:ea typeface="Source Serif Pro" pitchFamily="34" charset="-122"/>
                <a:cs typeface="Source Serif Pro" pitchFamily="34" charset="-120"/>
              </a:rPr>
              <a:t>≥ 0.4N</a:t>
            </a:r>
            <a:r>
              <a:rPr lang="en-US" sz="1050" dirty="0">
                <a:solidFill>
                  <a:srgbClr val="504C49"/>
                </a:solidFill>
                <a:latin typeface="Source Serif Pro" pitchFamily="34" charset="0"/>
                <a:ea typeface="Source Serif Pro" pitchFamily="34" charset="-122"/>
                <a:cs typeface="Source Serif Pro" pitchFamily="34" charset="-120"/>
              </a:rPr>
              <a:t>, impedance-based force control starts.</a:t>
            </a:r>
            <a:endParaRPr lang="en-US" sz="1050" dirty="0"/>
          </a:p>
        </p:txBody>
      </p:sp>
      <p:sp>
        <p:nvSpPr>
          <p:cNvPr id="31" name="Text 29"/>
          <p:cNvSpPr/>
          <p:nvPr/>
        </p:nvSpPr>
        <p:spPr>
          <a:xfrm>
            <a:off x="1443038" y="6960156"/>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It calculates </a:t>
            </a:r>
            <a:r>
              <a:rPr lang="en-US" sz="1050" b="1" dirty="0">
                <a:solidFill>
                  <a:srgbClr val="504C49"/>
                </a:solidFill>
                <a:latin typeface="Source Serif Pro" pitchFamily="34" charset="0"/>
                <a:ea typeface="Source Serif Pro" pitchFamily="34" charset="-122"/>
                <a:cs typeface="Source Serif Pro" pitchFamily="34" charset="-120"/>
              </a:rPr>
              <a:t>displacement (X)</a:t>
            </a:r>
            <a:r>
              <a:rPr lang="en-US" sz="1050" dirty="0">
                <a:solidFill>
                  <a:srgbClr val="504C49"/>
                </a:solidFill>
                <a:latin typeface="Source Serif Pro" pitchFamily="34" charset="0"/>
                <a:ea typeface="Source Serif Pro" pitchFamily="34" charset="-122"/>
                <a:cs typeface="Source Serif Pro" pitchFamily="34" charset="-120"/>
              </a:rPr>
              <a:t> and </a:t>
            </a:r>
            <a:r>
              <a:rPr lang="en-US" sz="1050" b="1" dirty="0">
                <a:solidFill>
                  <a:srgbClr val="504C49"/>
                </a:solidFill>
                <a:latin typeface="Source Serif Pro" pitchFamily="34" charset="0"/>
                <a:ea typeface="Source Serif Pro" pitchFamily="34" charset="-122"/>
                <a:cs typeface="Source Serif Pro" pitchFamily="34" charset="-120"/>
              </a:rPr>
              <a:t>velocity (X_dot)</a:t>
            </a:r>
            <a:r>
              <a:rPr lang="en-US" sz="1050" dirty="0">
                <a:solidFill>
                  <a:srgbClr val="504C49"/>
                </a:solidFill>
                <a:latin typeface="Source Serif Pro" pitchFamily="34" charset="0"/>
                <a:ea typeface="Source Serif Pro" pitchFamily="34" charset="-122"/>
                <a:cs typeface="Source Serif Pro" pitchFamily="34" charset="-120"/>
              </a:rPr>
              <a:t> using servo position.</a:t>
            </a:r>
            <a:endParaRPr lang="en-US" sz="1050" dirty="0"/>
          </a:p>
        </p:txBody>
      </p:sp>
      <p:sp>
        <p:nvSpPr>
          <p:cNvPr id="32" name="Text 30"/>
          <p:cNvSpPr/>
          <p:nvPr/>
        </p:nvSpPr>
        <p:spPr>
          <a:xfrm>
            <a:off x="1443038" y="7228046"/>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Uses </a:t>
            </a:r>
            <a:r>
              <a:rPr lang="en-US" sz="1050" b="1" dirty="0">
                <a:solidFill>
                  <a:srgbClr val="504C49"/>
                </a:solidFill>
                <a:latin typeface="Source Serif Pro" pitchFamily="34" charset="0"/>
                <a:ea typeface="Source Serif Pro" pitchFamily="34" charset="-122"/>
                <a:cs typeface="Source Serif Pro" pitchFamily="34" charset="-120"/>
              </a:rPr>
              <a:t>impedance model</a:t>
            </a:r>
            <a:r>
              <a:rPr lang="en-US" sz="1050" dirty="0">
                <a:solidFill>
                  <a:srgbClr val="504C49"/>
                </a:solidFill>
                <a:latin typeface="Source Serif Pro" pitchFamily="34" charset="0"/>
                <a:ea typeface="Source Serif Pro" pitchFamily="34" charset="-122"/>
                <a:cs typeface="Source Serif Pro" pitchFamily="34" charset="-120"/>
              </a:rPr>
              <a:t>: F=C⋅X_dot+K⋅X</a:t>
            </a:r>
            <a:endParaRPr lang="en-US" sz="1050" dirty="0"/>
          </a:p>
        </p:txBody>
      </p:sp>
      <p:sp>
        <p:nvSpPr>
          <p:cNvPr id="33" name="Text 31"/>
          <p:cNvSpPr/>
          <p:nvPr/>
        </p:nvSpPr>
        <p:spPr>
          <a:xfrm>
            <a:off x="1443038" y="7495937"/>
            <a:ext cx="12706350" cy="219789"/>
          </a:xfrm>
          <a:prstGeom prst="rect">
            <a:avLst/>
          </a:prstGeom>
          <a:noFill/>
          <a:ln/>
        </p:spPr>
        <p:txBody>
          <a:bodyPr wrap="none" lIns="0" tIns="0" rIns="0" bIns="0" rtlCol="0" anchor="t"/>
          <a:lstStyle/>
          <a:p>
            <a:pPr marL="342900" indent="-342900">
              <a:lnSpc>
                <a:spcPts val="1700"/>
              </a:lnSpc>
              <a:buSzPct val="100000"/>
              <a:buChar char="•"/>
            </a:pPr>
            <a:r>
              <a:rPr lang="en-US" sz="1050" dirty="0">
                <a:solidFill>
                  <a:srgbClr val="504C49"/>
                </a:solidFill>
                <a:latin typeface="Source Serif Pro" pitchFamily="34" charset="0"/>
                <a:ea typeface="Source Serif Pro" pitchFamily="34" charset="-122"/>
                <a:cs typeface="Source Serif Pro" pitchFamily="34" charset="-120"/>
              </a:rPr>
              <a:t>If force exceeds a </a:t>
            </a:r>
            <a:r>
              <a:rPr lang="en-US" sz="1050" b="1" dirty="0">
                <a:solidFill>
                  <a:srgbClr val="504C49"/>
                </a:solidFill>
                <a:latin typeface="Source Serif Pro" pitchFamily="34" charset="0"/>
                <a:ea typeface="Source Serif Pro" pitchFamily="34" charset="-122"/>
                <a:cs typeface="Source Serif Pro" pitchFamily="34" charset="-120"/>
              </a:rPr>
              <a:t>saturation limit (3.7N)</a:t>
            </a:r>
            <a:r>
              <a:rPr lang="en-US" sz="1050" dirty="0">
                <a:solidFill>
                  <a:srgbClr val="504C49"/>
                </a:solidFill>
                <a:latin typeface="Source Serif Pro" pitchFamily="34" charset="0"/>
                <a:ea typeface="Source Serif Pro" pitchFamily="34" charset="-122"/>
                <a:cs typeface="Source Serif Pro" pitchFamily="34" charset="-120"/>
              </a:rPr>
              <a:t>, the servo </a:t>
            </a:r>
            <a:r>
              <a:rPr lang="en-US" sz="1050" b="1" dirty="0">
                <a:solidFill>
                  <a:srgbClr val="504C49"/>
                </a:solidFill>
                <a:latin typeface="Source Serif Pro" pitchFamily="34" charset="0"/>
                <a:ea typeface="Source Serif Pro" pitchFamily="34" charset="-122"/>
                <a:cs typeface="Source Serif Pro" pitchFamily="34" charset="-120"/>
              </a:rPr>
              <a:t>pauses for 10 seconds</a:t>
            </a:r>
            <a:r>
              <a:rPr lang="en-US" sz="1050" dirty="0">
                <a:solidFill>
                  <a:srgbClr val="504C49"/>
                </a:solidFill>
                <a:latin typeface="Source Serif Pro" pitchFamily="34" charset="0"/>
                <a:ea typeface="Source Serif Pro" pitchFamily="34" charset="-122"/>
                <a:cs typeface="Source Serif Pro" pitchFamily="34" charset="-120"/>
              </a:rPr>
              <a:t> and </a:t>
            </a:r>
            <a:r>
              <a:rPr lang="en-US" sz="1050" b="1" dirty="0">
                <a:solidFill>
                  <a:srgbClr val="504C49"/>
                </a:solidFill>
                <a:latin typeface="Source Serif Pro" pitchFamily="34" charset="0"/>
                <a:ea typeface="Source Serif Pro" pitchFamily="34" charset="-122"/>
                <a:cs typeface="Source Serif Pro" pitchFamily="34" charset="-120"/>
              </a:rPr>
              <a:t>returns to the home position (8°)</a:t>
            </a:r>
            <a:r>
              <a:rPr lang="en-US" sz="1050" dirty="0">
                <a:solidFill>
                  <a:srgbClr val="504C49"/>
                </a:solidFill>
                <a:latin typeface="Source Serif Pro" pitchFamily="34" charset="0"/>
                <a:ea typeface="Source Serif Pro" pitchFamily="34" charset="-122"/>
                <a:cs typeface="Source Serif Pro" pitchFamily="34" charset="-120"/>
              </a:rPr>
              <a:t>.</a:t>
            </a:r>
            <a:endParaRPr lang="en-US" sz="10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2058114"/>
            <a:ext cx="8195667" cy="708779"/>
          </a:xfrm>
          <a:prstGeom prst="rect">
            <a:avLst/>
          </a:prstGeom>
          <a:noFill/>
          <a:ln/>
        </p:spPr>
        <p:txBody>
          <a:bodyPr wrap="none" lIns="0" tIns="0" rIns="0" bIns="0" rtlCol="0" anchor="t"/>
          <a:lstStyle/>
          <a:p>
            <a:pPr marL="0" indent="0">
              <a:lnSpc>
                <a:spcPts val="5550"/>
              </a:lnSpc>
              <a:buNone/>
            </a:pPr>
            <a:r>
              <a:rPr lang="en-US" sz="4450" dirty="0">
                <a:solidFill>
                  <a:srgbClr val="201B18"/>
                </a:solidFill>
                <a:latin typeface="Platypi Medium" pitchFamily="34" charset="0"/>
                <a:ea typeface="Platypi Medium" pitchFamily="34" charset="-122"/>
                <a:cs typeface="Platypi Medium" pitchFamily="34" charset="-120"/>
              </a:rPr>
              <a:t>Force Calculation and Display</a:t>
            </a:r>
            <a:endParaRPr lang="en-US" sz="4450" dirty="0"/>
          </a:p>
        </p:txBody>
      </p:sp>
      <p:sp>
        <p:nvSpPr>
          <p:cNvPr id="3" name="Text 1"/>
          <p:cNvSpPr/>
          <p:nvPr/>
        </p:nvSpPr>
        <p:spPr>
          <a:xfrm>
            <a:off x="793790" y="333386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Force Calculation</a:t>
            </a:r>
            <a:endParaRPr lang="en-US" sz="2200" dirty="0"/>
          </a:p>
        </p:txBody>
      </p:sp>
      <p:sp>
        <p:nvSpPr>
          <p:cNvPr id="4" name="Text 2"/>
          <p:cNvSpPr/>
          <p:nvPr/>
        </p:nvSpPr>
        <p:spPr>
          <a:xfrm>
            <a:off x="793790" y="3915013"/>
            <a:ext cx="3978116" cy="1088708"/>
          </a:xfrm>
          <a:prstGeom prst="rect">
            <a:avLst/>
          </a:prstGeom>
          <a:noFill/>
          <a:ln/>
        </p:spPr>
        <p:txBody>
          <a:bodyPr wrap="squar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The force is estimated from current using: F=41.871×I−0.414 (where </a:t>
            </a:r>
            <a:r>
              <a:rPr lang="en-US" sz="1750" b="1" dirty="0">
                <a:solidFill>
                  <a:srgbClr val="504C49"/>
                </a:solidFill>
                <a:latin typeface="Source Serif Pro" pitchFamily="34" charset="0"/>
                <a:ea typeface="Source Serif Pro" pitchFamily="34" charset="-122"/>
                <a:cs typeface="Source Serif Pro" pitchFamily="34" charset="-120"/>
              </a:rPr>
              <a:t>I</a:t>
            </a:r>
            <a:r>
              <a:rPr lang="en-US" sz="1750" dirty="0">
                <a:solidFill>
                  <a:srgbClr val="504C49"/>
                </a:solidFill>
                <a:latin typeface="Source Serif Pro" pitchFamily="34" charset="0"/>
                <a:ea typeface="Source Serif Pro" pitchFamily="34" charset="-122"/>
                <a:cs typeface="Source Serif Pro" pitchFamily="34" charset="-120"/>
              </a:rPr>
              <a:t> is the current in amperes)</a:t>
            </a:r>
            <a:endParaRPr lang="en-US" sz="1750" dirty="0"/>
          </a:p>
        </p:txBody>
      </p:sp>
      <p:sp>
        <p:nvSpPr>
          <p:cNvPr id="5" name="Text 3"/>
          <p:cNvSpPr/>
          <p:nvPr/>
        </p:nvSpPr>
        <p:spPr>
          <a:xfrm>
            <a:off x="5332928" y="3333869"/>
            <a:ext cx="2835235"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LCD Display Output</a:t>
            </a:r>
            <a:endParaRPr lang="en-US" sz="2200" dirty="0"/>
          </a:p>
        </p:txBody>
      </p:sp>
      <p:sp>
        <p:nvSpPr>
          <p:cNvPr id="6" name="Text 4"/>
          <p:cNvSpPr/>
          <p:nvPr/>
        </p:nvSpPr>
        <p:spPr>
          <a:xfrm>
            <a:off x="5332928" y="3915013"/>
            <a:ext cx="3978116"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04C49"/>
                </a:solidFill>
                <a:latin typeface="Source Serif Pro" pitchFamily="34" charset="0"/>
                <a:ea typeface="Source Serif Pro" pitchFamily="34" charset="-122"/>
                <a:cs typeface="Source Serif Pro" pitchFamily="34" charset="-120"/>
              </a:rPr>
              <a:t>Line 1:</a:t>
            </a:r>
            <a:r>
              <a:rPr lang="en-US" sz="1750" dirty="0">
                <a:solidFill>
                  <a:srgbClr val="504C49"/>
                </a:solidFill>
                <a:latin typeface="Source Serif Pro" pitchFamily="34" charset="0"/>
                <a:ea typeface="Source Serif Pro" pitchFamily="34" charset="-122"/>
                <a:cs typeface="Source Serif Pro" pitchFamily="34" charset="-120"/>
              </a:rPr>
              <a:t> Shows </a:t>
            </a:r>
            <a:r>
              <a:rPr lang="en-US" sz="1750" b="1" dirty="0">
                <a:solidFill>
                  <a:srgbClr val="504C49"/>
                </a:solidFill>
                <a:latin typeface="Source Serif Pro" pitchFamily="34" charset="0"/>
                <a:ea typeface="Source Serif Pro" pitchFamily="34" charset="-122"/>
                <a:cs typeface="Source Serif Pro" pitchFamily="34" charset="-120"/>
              </a:rPr>
              <a:t>current force (F_cur)</a:t>
            </a:r>
            <a:r>
              <a:rPr lang="en-US" sz="1750" dirty="0">
                <a:solidFill>
                  <a:srgbClr val="504C49"/>
                </a:solidFill>
                <a:latin typeface="Source Serif Pro" pitchFamily="34" charset="0"/>
                <a:ea typeface="Source Serif Pro" pitchFamily="34" charset="-122"/>
                <a:cs typeface="Source Serif Pro" pitchFamily="34" charset="-120"/>
              </a:rPr>
              <a:t> from current reading.</a:t>
            </a:r>
            <a:endParaRPr lang="en-US" sz="1750" dirty="0"/>
          </a:p>
        </p:txBody>
      </p:sp>
      <p:sp>
        <p:nvSpPr>
          <p:cNvPr id="7" name="Text 5"/>
          <p:cNvSpPr/>
          <p:nvPr/>
        </p:nvSpPr>
        <p:spPr>
          <a:xfrm>
            <a:off x="5332928" y="4720114"/>
            <a:ext cx="3978116" cy="1088708"/>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04C49"/>
                </a:solidFill>
                <a:latin typeface="Source Serif Pro" pitchFamily="34" charset="0"/>
                <a:ea typeface="Source Serif Pro" pitchFamily="34" charset="-122"/>
                <a:cs typeface="Source Serif Pro" pitchFamily="34" charset="-120"/>
              </a:rPr>
              <a:t>Line 2:</a:t>
            </a:r>
            <a:r>
              <a:rPr lang="en-US" sz="1750" dirty="0">
                <a:solidFill>
                  <a:srgbClr val="504C49"/>
                </a:solidFill>
                <a:latin typeface="Source Serif Pro" pitchFamily="34" charset="0"/>
                <a:ea typeface="Source Serif Pro" pitchFamily="34" charset="-122"/>
                <a:cs typeface="Source Serif Pro" pitchFamily="34" charset="-120"/>
              </a:rPr>
              <a:t> Shows </a:t>
            </a:r>
            <a:r>
              <a:rPr lang="en-US" sz="1750" b="1" dirty="0">
                <a:solidFill>
                  <a:srgbClr val="504C49"/>
                </a:solidFill>
                <a:latin typeface="Source Serif Pro" pitchFamily="34" charset="0"/>
                <a:ea typeface="Source Serif Pro" pitchFamily="34" charset="-122"/>
                <a:cs typeface="Source Serif Pro" pitchFamily="34" charset="-120"/>
              </a:rPr>
              <a:t>impedance force (F_imp)</a:t>
            </a:r>
            <a:r>
              <a:rPr lang="en-US" sz="1750" dirty="0">
                <a:solidFill>
                  <a:srgbClr val="504C49"/>
                </a:solidFill>
                <a:latin typeface="Source Serif Pro" pitchFamily="34" charset="0"/>
                <a:ea typeface="Source Serif Pro" pitchFamily="34" charset="-122"/>
                <a:cs typeface="Source Serif Pro" pitchFamily="34" charset="-120"/>
              </a:rPr>
              <a:t> based on displacement &amp; velocity.</a:t>
            </a:r>
            <a:endParaRPr lang="en-US" sz="1750" dirty="0"/>
          </a:p>
        </p:txBody>
      </p:sp>
      <p:sp>
        <p:nvSpPr>
          <p:cNvPr id="8" name="Text 6"/>
          <p:cNvSpPr/>
          <p:nvPr/>
        </p:nvSpPr>
        <p:spPr>
          <a:xfrm>
            <a:off x="9872067" y="3333869"/>
            <a:ext cx="2835712" cy="354330"/>
          </a:xfrm>
          <a:prstGeom prst="rect">
            <a:avLst/>
          </a:prstGeom>
          <a:noFill/>
          <a:ln/>
        </p:spPr>
        <p:txBody>
          <a:bodyPr wrap="none" lIns="0" tIns="0" rIns="0" bIns="0" rtlCol="0" anchor="t"/>
          <a:lstStyle/>
          <a:p>
            <a:pPr marL="0" indent="0">
              <a:lnSpc>
                <a:spcPts val="2750"/>
              </a:lnSpc>
              <a:buNone/>
            </a:pPr>
            <a:r>
              <a:rPr lang="en-US" sz="2200" dirty="0">
                <a:solidFill>
                  <a:srgbClr val="201B18"/>
                </a:solidFill>
                <a:latin typeface="Platypi Medium" pitchFamily="34" charset="0"/>
                <a:ea typeface="Platypi Medium" pitchFamily="34" charset="-122"/>
                <a:cs typeface="Platypi Medium" pitchFamily="34" charset="-120"/>
              </a:rPr>
              <a:t>Saturation Handling</a:t>
            </a:r>
            <a:endParaRPr lang="en-US" sz="2200" dirty="0"/>
          </a:p>
        </p:txBody>
      </p:sp>
      <p:sp>
        <p:nvSpPr>
          <p:cNvPr id="9" name="Text 7"/>
          <p:cNvSpPr/>
          <p:nvPr/>
        </p:nvSpPr>
        <p:spPr>
          <a:xfrm>
            <a:off x="9872067" y="3915013"/>
            <a:ext cx="3978116" cy="362903"/>
          </a:xfrm>
          <a:prstGeom prst="rect">
            <a:avLst/>
          </a:prstGeom>
          <a:noFill/>
          <a:ln/>
        </p:spPr>
        <p:txBody>
          <a:bodyPr wrap="none" lIns="0" tIns="0" rIns="0" bIns="0" rtlCol="0" anchor="t"/>
          <a:lstStyle/>
          <a:p>
            <a:pPr marL="0" indent="0">
              <a:lnSpc>
                <a:spcPts val="2850"/>
              </a:lnSpc>
              <a:buNone/>
            </a:pPr>
            <a:r>
              <a:rPr lang="en-US" sz="1750" dirty="0">
                <a:solidFill>
                  <a:srgbClr val="504C49"/>
                </a:solidFill>
                <a:latin typeface="Source Serif Pro" pitchFamily="34" charset="0"/>
                <a:ea typeface="Source Serif Pro" pitchFamily="34" charset="-122"/>
                <a:cs typeface="Source Serif Pro" pitchFamily="34" charset="-120"/>
              </a:rPr>
              <a:t>If force exceeds </a:t>
            </a:r>
            <a:r>
              <a:rPr lang="en-US" sz="1750" b="1" dirty="0">
                <a:solidFill>
                  <a:srgbClr val="504C49"/>
                </a:solidFill>
                <a:latin typeface="Source Serif Pro" pitchFamily="34" charset="0"/>
                <a:ea typeface="Source Serif Pro" pitchFamily="34" charset="-122"/>
                <a:cs typeface="Source Serif Pro" pitchFamily="34" charset="-120"/>
              </a:rPr>
              <a:t>3.7N</a:t>
            </a:r>
            <a:r>
              <a:rPr lang="en-US" sz="1750" dirty="0">
                <a:solidFill>
                  <a:srgbClr val="504C49"/>
                </a:solidFill>
                <a:latin typeface="Source Serif Pro" pitchFamily="34" charset="0"/>
                <a:ea typeface="Source Serif Pro" pitchFamily="34" charset="-122"/>
                <a:cs typeface="Source Serif Pro" pitchFamily="34" charset="-120"/>
              </a:rPr>
              <a:t>, the system:</a:t>
            </a:r>
            <a:endParaRPr lang="en-US" sz="1750" dirty="0"/>
          </a:p>
        </p:txBody>
      </p:sp>
      <p:sp>
        <p:nvSpPr>
          <p:cNvPr id="10" name="Text 8"/>
          <p:cNvSpPr/>
          <p:nvPr/>
        </p:nvSpPr>
        <p:spPr>
          <a:xfrm>
            <a:off x="9872067" y="4481989"/>
            <a:ext cx="3978116" cy="362903"/>
          </a:xfrm>
          <a:prstGeom prst="rect">
            <a:avLst/>
          </a:prstGeom>
          <a:noFill/>
          <a:ln/>
        </p:spPr>
        <p:txBody>
          <a:bodyPr wrap="none" lIns="0" tIns="0" rIns="0" bIns="0" rtlCol="0" anchor="t"/>
          <a:lstStyle/>
          <a:p>
            <a:pPr marL="342900" indent="-342900">
              <a:lnSpc>
                <a:spcPts val="2850"/>
              </a:lnSpc>
              <a:buSzPct val="100000"/>
              <a:buChar char="•"/>
            </a:pPr>
            <a:r>
              <a:rPr lang="en-US" sz="1750" b="1" dirty="0">
                <a:solidFill>
                  <a:srgbClr val="504C49"/>
                </a:solidFill>
                <a:latin typeface="Source Serif Pro" pitchFamily="34" charset="0"/>
                <a:ea typeface="Source Serif Pro" pitchFamily="34" charset="-122"/>
                <a:cs typeface="Source Serif Pro" pitchFamily="34" charset="-120"/>
              </a:rPr>
              <a:t>Pauses for 10 seconds.</a:t>
            </a:r>
            <a:endParaRPr lang="en-US" sz="1750" dirty="0"/>
          </a:p>
        </p:txBody>
      </p:sp>
      <p:sp>
        <p:nvSpPr>
          <p:cNvPr id="11" name="Text 9"/>
          <p:cNvSpPr/>
          <p:nvPr/>
        </p:nvSpPr>
        <p:spPr>
          <a:xfrm>
            <a:off x="9872067" y="4924187"/>
            <a:ext cx="3978116" cy="362903"/>
          </a:xfrm>
          <a:prstGeom prst="rect">
            <a:avLst/>
          </a:prstGeom>
          <a:noFill/>
          <a:ln/>
        </p:spPr>
        <p:txBody>
          <a:bodyPr wrap="none" lIns="0" tIns="0" rIns="0" bIns="0" rtlCol="0" anchor="t"/>
          <a:lstStyle/>
          <a:p>
            <a:pPr marL="342900" indent="-342900">
              <a:lnSpc>
                <a:spcPts val="2850"/>
              </a:lnSpc>
              <a:buSzPct val="100000"/>
              <a:buChar char="•"/>
            </a:pPr>
            <a:r>
              <a:rPr lang="en-US" sz="1750" b="1" dirty="0">
                <a:solidFill>
                  <a:srgbClr val="504C49"/>
                </a:solidFill>
                <a:latin typeface="Source Serif Pro" pitchFamily="34" charset="0"/>
                <a:ea typeface="Source Serif Pro" pitchFamily="34" charset="-122"/>
                <a:cs typeface="Source Serif Pro" pitchFamily="34" charset="-120"/>
              </a:rPr>
              <a:t>Returns servo to home angle (8°).</a:t>
            </a:r>
            <a:endParaRPr lang="en-US" sz="1750" dirty="0"/>
          </a:p>
        </p:txBody>
      </p:sp>
      <p:sp>
        <p:nvSpPr>
          <p:cNvPr id="12" name="Text 10"/>
          <p:cNvSpPr/>
          <p:nvPr/>
        </p:nvSpPr>
        <p:spPr>
          <a:xfrm>
            <a:off x="9872067" y="5366385"/>
            <a:ext cx="3978116" cy="725805"/>
          </a:xfrm>
          <a:prstGeom prst="rect">
            <a:avLst/>
          </a:prstGeom>
          <a:noFill/>
          <a:ln/>
        </p:spPr>
        <p:txBody>
          <a:bodyPr wrap="square" lIns="0" tIns="0" rIns="0" bIns="0" rtlCol="0" anchor="t"/>
          <a:lstStyle/>
          <a:p>
            <a:pPr marL="342900" indent="-342900">
              <a:lnSpc>
                <a:spcPts val="2850"/>
              </a:lnSpc>
              <a:buSzPct val="100000"/>
              <a:buChar char="•"/>
            </a:pPr>
            <a:r>
              <a:rPr lang="en-US" sz="1750" b="1" dirty="0">
                <a:solidFill>
                  <a:srgbClr val="504C49"/>
                </a:solidFill>
                <a:latin typeface="Source Serif Pro" pitchFamily="34" charset="0"/>
                <a:ea typeface="Source Serif Pro" pitchFamily="34" charset="-122"/>
                <a:cs typeface="Source Serif Pro" pitchFamily="34" charset="-120"/>
              </a:rPr>
              <a:t>Resets impedance variables</a:t>
            </a:r>
            <a:r>
              <a:rPr lang="en-US" sz="1750" dirty="0">
                <a:solidFill>
                  <a:srgbClr val="504C49"/>
                </a:solidFill>
                <a:latin typeface="Source Serif Pro" pitchFamily="34" charset="0"/>
                <a:ea typeface="Source Serif Pro" pitchFamily="34" charset="-122"/>
                <a:cs typeface="Source Serif Pro" pitchFamily="34" charset="-120"/>
              </a:rPr>
              <a:t> for a fresh start.</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1374</Words>
  <Application>Microsoft Office PowerPoint</Application>
  <PresentationFormat>Custom</PresentationFormat>
  <Paragraphs>107</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Platypi Medium</vt:lpstr>
      <vt:lpstr>Source Serif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artin1382mokhtariha@gmail.com</cp:lastModifiedBy>
  <cp:revision>3</cp:revision>
  <dcterms:created xsi:type="dcterms:W3CDTF">2025-01-29T05:11:18Z</dcterms:created>
  <dcterms:modified xsi:type="dcterms:W3CDTF">2025-01-29T05:25:13Z</dcterms:modified>
</cp:coreProperties>
</file>