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3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11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16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75" r:id="rId3"/>
    <p:sldId id="274" r:id="rId4"/>
    <p:sldId id="276" r:id="rId5"/>
    <p:sldId id="261" r:id="rId6"/>
    <p:sldId id="282" r:id="rId7"/>
    <p:sldId id="272" r:id="rId8"/>
    <p:sldId id="283" r:id="rId9"/>
    <p:sldId id="279" r:id="rId10"/>
    <p:sldId id="273" r:id="rId11"/>
    <p:sldId id="280" r:id="rId12"/>
    <p:sldId id="269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7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7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1T11:09:16.719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1,'16348'0,"-16056"0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1T11:14:31.819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1,'4216'0,"-4141"0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1T11:14:30.599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1,'16348'0,"-16056"0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1T12:20:07.846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1,'11699'0,"-11490"0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1T12:20:28.251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1,'6029'0,"-5921"0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1T12:28:49.747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1,'8410'0,"-8260"0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1T12:29:02.669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1,'16348'0,"-16056"0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1T12:29:12.272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1,'3658'0,"-3592"0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2T08:20:23.089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1,'935'0,"-897"0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2T08:21:11.01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1,'935'0,"-897"0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2T08:22:19.116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1,'937'0,"-902"0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1T11:09:28.579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1,'16348'0,"-16056"0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2T08:22:35.360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1,'937'0,"-902"0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2T08:24:43.62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0,'945'0,"-917"0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2T08:24:57.51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0,'945'0,"-917"0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2T02:34:03.393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0,'694'0,"-659"0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2T02:34:48.744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1,'8'0,"11"0,11 0,8 0,6 0,4 0,2 0,1 0,0 0,0 0,-1 0,0 0,-1 0,0 0,0 0,0 0,-8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2T09:06:45.22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1,'935'0,"-897"0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2T09:06:45.22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1,'935'0,"-897"0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2T09:06:45.226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1,'937'0,"-902"0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2T09:06:45.227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1,'937'0,"-902"0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2T09:06:45.22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0,'945'0,"-917"0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1T11:09:31.051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1,'16348'0,"-16056"0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2T09:06:45.22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0,'945'0,"-917"0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2T09:12:43.150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0,'694'0,"-659"0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2T09:12:43.151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1,'8'0,"11"0,11 0,8 0,6 0,4 0,2 0,1 0,0 0,0 0,-1 0,0 0,-1 0,0 0,0 0,0 0,-8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1T11:09:33.379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1,'4351'0,"-4273"0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1T11:09:16.719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1,'11391'0,"-11187"0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1T11:09:28.579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1,'7571'0,"-7436"0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1T11:09:31.051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1,'16348'0,"-16056"0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1T11:14:28.372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1,'12326'0,"-12106"0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1T11:14:30.599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1,'16348'0,"-16056"0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E4BE3-8BAF-4AB2-B763-B2B0EEBAA584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05F2B-A05B-4B20-A529-84F1817F1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93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E9511-B7A7-40C9-B7FC-142AE393749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72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E9511-B7A7-40C9-B7FC-142AE393749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41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E9511-B7A7-40C9-B7FC-142AE393749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960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E9511-B7A7-40C9-B7FC-142AE393749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252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E9511-B7A7-40C9-B7FC-142AE393749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360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E9511-B7A7-40C9-B7FC-142AE393749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742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E9511-B7A7-40C9-B7FC-142AE393749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412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E9511-B7A7-40C9-B7FC-142AE393749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469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E9511-B7A7-40C9-B7FC-142AE393749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811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E9511-B7A7-40C9-B7FC-142AE393749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717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E9511-B7A7-40C9-B7FC-142AE393749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48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E9511-B7A7-40C9-B7FC-142AE393749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249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E9511-B7A7-40C9-B7FC-142AE393749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674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E9511-B7A7-40C9-B7FC-142AE393749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748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E9511-B7A7-40C9-B7FC-142AE393749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511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E9511-B7A7-40C9-B7FC-142AE393749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E9511-B7A7-40C9-B7FC-142AE393749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296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E9511-B7A7-40C9-B7FC-142AE393749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260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E9511-B7A7-40C9-B7FC-142AE393749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863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B6E6B-601D-67F7-1A43-A6A9EED1A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D1735F-4FC8-B474-D08B-5FBA6F8C8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A88358-4963-2A3B-B156-5A78303B1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5DB-781F-4229-B18D-0652CD45529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CE8F2-ECBD-8E9F-BC80-CE010027C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725F0B-7337-580B-97DA-8D1D314A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5044-5E87-42E1-984A-BF49B19092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28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F1563-B4AE-8A2E-B961-60A99A6A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76D3E6-39F5-A1CB-10A0-CD66949D0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37A4C7-015E-0FF4-9BF2-8211B829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5DB-781F-4229-B18D-0652CD45529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E2F40-BAA1-B893-B91D-DC71867AA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EBEC5-06BB-E7A1-3862-3E25CD52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5044-5E87-42E1-984A-BF49B19092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80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531311-B04C-4366-F53A-11E0A398E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82F5A4-0AC0-4B10-5589-F1A473886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FDA0A9-2957-E7EE-21FA-6DCB683D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5DB-781F-4229-B18D-0652CD45529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1A72D-25CE-1C07-73EA-0A1FA4712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B0C0FC-B965-8066-D079-19205D779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5044-5E87-42E1-984A-BF49B19092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75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1D2BC-F4A7-7395-FD3F-978971C2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4A861C-BE9B-8AFF-ACCD-C85431900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88D3E9-FA09-1E42-2BA0-312FC9A9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5DB-781F-4229-B18D-0652CD45529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67243D-E3BE-3775-A730-1C9D406F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F7F12C-EE56-52E6-1516-B6CCBE719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5044-5E87-42E1-984A-BF49B19092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73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C50F6-6D47-E0E7-AE69-B94A971B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237270-76C6-A0C5-EF3B-A0169A5C1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C19F2-53CD-9EDB-0741-05CA2BAA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5DB-781F-4229-B18D-0652CD45529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3F2D9-9575-B40D-3B24-88D4D19A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78D6F-D9D9-17DE-FFFF-671DA355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5044-5E87-42E1-984A-BF49B19092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62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DC2EC-3B37-4408-70BA-E8B16DD8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C645D9-95F5-3987-0274-9F59816F6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964AFA-2C42-DB17-5CBF-EF09F18A4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5EF1A9-76FC-ED15-DDE8-F6C6E429F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5DB-781F-4229-B18D-0652CD45529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984F53-99C0-F0BA-AE9D-0D3F2A80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799619-C4FE-557D-D0E1-32D4ED40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5044-5E87-42E1-984A-BF49B19092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7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CA748-0A54-DDBA-D373-7DC740ECE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7A875F-16C0-8086-D655-6CCB0E05D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C928BF-3EE5-C187-77F3-6758816BB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4FB9D8-039E-3C47-5EFE-80C19152B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971A58-D4B8-1C08-F947-B3409088D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490526-4716-04FB-8D36-0F294FCA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5DB-781F-4229-B18D-0652CD45529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81EF92-31A3-2C2C-9768-E6696A29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1B415-0186-AD10-B4AB-46E5A8B0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5044-5E87-42E1-984A-BF49B19092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F457D-7CD9-CCD1-8FBE-85975535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8EEB43-57E8-8EFD-774D-F9CF51515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5DB-781F-4229-B18D-0652CD45529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2F45C9-7F47-87B8-383A-F512B9D7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A076C2-FBC9-F6E7-08B3-35D7490B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5044-5E87-42E1-984A-BF49B19092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66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ED9887-A9E2-6DFE-4010-D026E6DD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5DB-781F-4229-B18D-0652CD45529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309D28-E3E3-EAB1-0169-62A8D85A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F3BF54-64FE-E013-DCFC-219A6334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5044-5E87-42E1-984A-BF49B19092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62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EA785-D82C-ADA1-66A8-14022C71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E8A2FC-09CC-5411-30F8-DFA0311F6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57CC22-D383-93A7-8B5A-DD5835603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062E56-14E3-6693-83BD-359A69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5DB-781F-4229-B18D-0652CD45529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848B73-A3E0-706A-7EB2-0A7E5A78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45CAFB-A54D-8015-F9D8-94BD4EE9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5044-5E87-42E1-984A-BF49B19092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85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29E19-2809-297B-BECD-2317FC8DB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EF1737-DED8-C84F-B3B4-72803CF0D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EC9B0B-FC49-CCE7-A9A2-6BE32FE6F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D9B450-ACED-F8F9-738B-D6F8DC32F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5DB-781F-4229-B18D-0652CD45529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8BCB04-0162-FB04-F9A9-DF9AEF406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A0F72A-7EB5-9677-62F0-20DDAFB1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5044-5E87-42E1-984A-BF49B19092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90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DB75AC-90AA-07AC-5173-C2D64A16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0533F3-BDB0-570B-48E0-619A51BE1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F2F3B4-2F30-B651-60AA-841F53A31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6E5DB-781F-4229-B18D-0652CD45529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EEEAE-6CF3-DC8F-7B5E-A5C2BFE37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45A034-9CB2-2591-A556-88B2867BC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15044-5E87-42E1-984A-BF49B19092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71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customXml" Target="../ink/ink19.xml"/><Relationship Id="rId12" Type="http://schemas.openxmlformats.org/officeDocument/2006/relationships/customXml" Target="../ink/ink2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8.xml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customXml" Target="../ink/ink21.xml"/><Relationship Id="rId4" Type="http://schemas.openxmlformats.org/officeDocument/2006/relationships/customXml" Target="../ink/ink17.xml"/><Relationship Id="rId9" Type="http://schemas.openxmlformats.org/officeDocument/2006/relationships/customXml" Target="../ink/ink2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customXml" Target="../ink/ink2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customXml" Target="../ink/ink2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customXml" Target="../ink/ink27.xml"/><Relationship Id="rId12" Type="http://schemas.openxmlformats.org/officeDocument/2006/relationships/customXml" Target="../ink/ink3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6.xml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customXml" Target="../ink/ink29.xml"/><Relationship Id="rId4" Type="http://schemas.openxmlformats.org/officeDocument/2006/relationships/customXml" Target="../ink/ink25.xml"/><Relationship Id="rId9" Type="http://schemas.openxmlformats.org/officeDocument/2006/relationships/customXml" Target="../ink/ink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2.xml"/><Relationship Id="rId5" Type="http://schemas.openxmlformats.org/officeDocument/2006/relationships/image" Target="../media/image19.png"/><Relationship Id="rId4" Type="http://schemas.openxmlformats.org/officeDocument/2006/relationships/customXml" Target="../ink/ink3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11" Type="http://schemas.openxmlformats.org/officeDocument/2006/relationships/customXml" Target="../ink/ink10.xml"/><Relationship Id="rId5" Type="http://schemas.openxmlformats.org/officeDocument/2006/relationships/image" Target="../media/image4.png"/><Relationship Id="rId10" Type="http://schemas.openxmlformats.org/officeDocument/2006/relationships/customXml" Target="../ink/ink9.xml"/><Relationship Id="rId4" Type="http://schemas.openxmlformats.org/officeDocument/2006/relationships/customXml" Target="../ink/ink5.xml"/><Relationship Id="rId9" Type="http://schemas.openxmlformats.org/officeDocument/2006/relationships/customXml" Target="../ink/ink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.xml"/><Relationship Id="rId11" Type="http://schemas.openxmlformats.org/officeDocument/2006/relationships/customXml" Target="../ink/ink16.xml"/><Relationship Id="rId5" Type="http://schemas.openxmlformats.org/officeDocument/2006/relationships/image" Target="../media/image2.png"/><Relationship Id="rId10" Type="http://schemas.openxmlformats.org/officeDocument/2006/relationships/customXml" Target="../ink/ink15.xml"/><Relationship Id="rId4" Type="http://schemas.openxmlformats.org/officeDocument/2006/relationships/customXml" Target="../ink/ink11.xml"/><Relationship Id="rId9" Type="http://schemas.openxmlformats.org/officeDocument/2006/relationships/customXml" Target="../ink/ink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54D9F4-B818-A884-DB65-B56C42ABF209}"/>
              </a:ext>
            </a:extLst>
          </p:cNvPr>
          <p:cNvSpPr/>
          <p:nvPr/>
        </p:nvSpPr>
        <p:spPr>
          <a:xfrm>
            <a:off x="0" y="3951515"/>
            <a:ext cx="12192000" cy="270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A431D-578B-DA4B-F1B8-A64DBE24AABD}"/>
              </a:ext>
            </a:extLst>
          </p:cNvPr>
          <p:cNvSpPr txBox="1"/>
          <p:nvPr/>
        </p:nvSpPr>
        <p:spPr>
          <a:xfrm>
            <a:off x="0" y="2613004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ALBERT: A LITE BERT FOR SELF-SUPERVISED LEARNING OF LANGUAGE REPRESENTATIONS</a:t>
            </a:r>
            <a:endParaRPr lang="en-US" altLang="ko-K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A98530-E124-7E60-842D-9B9B71866EB2}"/>
              </a:ext>
            </a:extLst>
          </p:cNvPr>
          <p:cNvSpPr txBox="1"/>
          <p:nvPr/>
        </p:nvSpPr>
        <p:spPr>
          <a:xfrm>
            <a:off x="9713166" y="4222103"/>
            <a:ext cx="247883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임근태</a:t>
            </a: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윤주환</a:t>
            </a:r>
            <a:endParaRPr lang="en-US" altLang="ko-K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July, 22, 2024</a:t>
            </a:r>
            <a:endParaRPr lang="ko-KR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589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F64697-AC5B-7E5B-1CD2-4F782EFC3325}"/>
              </a:ext>
            </a:extLst>
          </p:cNvPr>
          <p:cNvSpPr/>
          <p:nvPr/>
        </p:nvSpPr>
        <p:spPr>
          <a:xfrm>
            <a:off x="0" y="523220"/>
            <a:ext cx="8210939" cy="148584"/>
          </a:xfrm>
          <a:prstGeom prst="rect">
            <a:avLst/>
          </a:prstGeom>
          <a:solidFill>
            <a:srgbClr val="A9DB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EB8A8-C02D-1AFD-2FA7-B59869391958}"/>
              </a:ext>
            </a:extLst>
          </p:cNvPr>
          <p:cNvSpPr txBox="1"/>
          <p:nvPr/>
        </p:nvSpPr>
        <p:spPr>
          <a:xfrm>
            <a:off x="0" y="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Elements of ALBERT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1E0709-31EB-1B25-8EF1-C557DFB58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045" y="1316436"/>
            <a:ext cx="9735909" cy="32580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8EB44D-C879-3024-49AB-7C606505A52C}"/>
              </a:ext>
            </a:extLst>
          </p:cNvPr>
          <p:cNvSpPr txBox="1"/>
          <p:nvPr/>
        </p:nvSpPr>
        <p:spPr>
          <a:xfrm>
            <a:off x="70336" y="803868"/>
            <a:ext cx="12299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ko-KR" sz="20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Cross-Layer Parameter Sharing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B55B9F-2296-6C88-D57D-F41DB11BACCD}"/>
              </a:ext>
            </a:extLst>
          </p:cNvPr>
          <p:cNvSpPr txBox="1"/>
          <p:nvPr/>
        </p:nvSpPr>
        <p:spPr>
          <a:xfrm>
            <a:off x="657468" y="4853803"/>
            <a:ext cx="10731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8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BERT</a:t>
            </a:r>
            <a:r>
              <a:rPr lang="ko-KR" altLang="en-US" sz="18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와 </a:t>
            </a:r>
            <a:r>
              <a:rPr lang="en-US" altLang="ko-KR" sz="18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ALBERT</a:t>
            </a:r>
            <a:r>
              <a:rPr lang="ko-KR" altLang="en-US" sz="18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에서 각 </a:t>
            </a:r>
            <a:r>
              <a:rPr lang="en-US" altLang="ko-KR" sz="18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ko-KR" altLang="en-US" sz="18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sz="18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ko-KR" altLang="en-US" sz="18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과 </a:t>
            </a:r>
            <a:r>
              <a:rPr lang="en-US" altLang="ko-KR" sz="18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output embedding</a:t>
            </a:r>
            <a:r>
              <a:rPr lang="ko-KR" altLang="en-US" sz="18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sz="18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L2 distance</a:t>
            </a:r>
            <a:r>
              <a:rPr lang="ko-KR" altLang="en-US" sz="18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와 </a:t>
            </a:r>
            <a:r>
              <a:rPr lang="en-US" altLang="ko-KR" sz="18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</a:t>
            </a:r>
            <a:r>
              <a:rPr lang="ko-KR" altLang="en-US" sz="18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를 비교</a:t>
            </a:r>
            <a:endParaRPr lang="en-US" altLang="ko-KR" sz="1800" b="1" i="0" dirty="0">
              <a:solidFill>
                <a:srgbClr val="212529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b="1" dirty="0">
              <a:solidFill>
                <a:srgbClr val="212529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ALBERT</a:t>
            </a:r>
            <a:r>
              <a:rPr lang="ko-KR" altLang="en-US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의 경우 </a:t>
            </a:r>
            <a:r>
              <a:rPr lang="en-US" altLang="ko-KR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Layer ID</a:t>
            </a:r>
            <a:r>
              <a:rPr lang="ko-KR" altLang="en-US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에 따른 그래프 변화가 크지 않음</a:t>
            </a:r>
            <a:endParaRPr lang="en-US" altLang="ko-KR" b="1" dirty="0">
              <a:solidFill>
                <a:srgbClr val="212529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b="1" dirty="0">
              <a:solidFill>
                <a:srgbClr val="212529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여려 </a:t>
            </a:r>
            <a:r>
              <a:rPr lang="en-US" altLang="ko-KR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ko-KR" altLang="en-US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들이 균등하게 영향을 미치기 때문에 안정적인 학습 가능</a:t>
            </a:r>
            <a:endParaRPr lang="en-US" altLang="ko-KR" b="1" dirty="0">
              <a:solidFill>
                <a:srgbClr val="212529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494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F64697-AC5B-7E5B-1CD2-4F782EFC3325}"/>
              </a:ext>
            </a:extLst>
          </p:cNvPr>
          <p:cNvSpPr/>
          <p:nvPr/>
        </p:nvSpPr>
        <p:spPr>
          <a:xfrm>
            <a:off x="0" y="523220"/>
            <a:ext cx="8210939" cy="148584"/>
          </a:xfrm>
          <a:prstGeom prst="rect">
            <a:avLst/>
          </a:prstGeom>
          <a:solidFill>
            <a:srgbClr val="A9DB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EB8A8-C02D-1AFD-2FA7-B59869391958}"/>
              </a:ext>
            </a:extLst>
          </p:cNvPr>
          <p:cNvSpPr txBox="1"/>
          <p:nvPr/>
        </p:nvSpPr>
        <p:spPr>
          <a:xfrm>
            <a:off x="0" y="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Elements of ALBERT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811F82-F778-C9DF-942A-137C83E73AF6}"/>
              </a:ext>
            </a:extLst>
          </p:cNvPr>
          <p:cNvSpPr txBox="1"/>
          <p:nvPr/>
        </p:nvSpPr>
        <p:spPr>
          <a:xfrm>
            <a:off x="2494019" y="4786518"/>
            <a:ext cx="74520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shared-attention</a:t>
            </a:r>
            <a:r>
              <a:rPr lang="ko-KR" altLang="en-US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의 경우 큰 성능 저하가 발생하지 않음</a:t>
            </a:r>
            <a:endParaRPr lang="en-US" altLang="ko-KR" b="1" dirty="0">
              <a:solidFill>
                <a:srgbClr val="212529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b="1" dirty="0">
              <a:solidFill>
                <a:srgbClr val="212529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8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shared-FFN</a:t>
            </a:r>
            <a:r>
              <a:rPr lang="ko-KR" altLang="en-US" sz="18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에서 성능 저하가 크게 발생</a:t>
            </a:r>
            <a:endParaRPr lang="en-US" altLang="ko-KR" sz="1800" b="1" i="0" dirty="0">
              <a:solidFill>
                <a:srgbClr val="212529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b="1" dirty="0">
              <a:solidFill>
                <a:srgbClr val="212529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8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r>
              <a:rPr lang="ko-KR" altLang="en-US" sz="18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ko-KR" altLang="en-US" sz="18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가 </a:t>
            </a:r>
            <a:r>
              <a:rPr lang="en-US" altLang="ko-KR" sz="18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E=128</a:t>
            </a:r>
            <a:r>
              <a:rPr lang="ko-KR" altLang="en-US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인 경우가 성능 저하가 비교적 덜함</a:t>
            </a:r>
            <a:endParaRPr lang="en-US" altLang="ko-KR" b="1" dirty="0">
              <a:solidFill>
                <a:srgbClr val="212529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8EB44D-C879-3024-49AB-7C606505A52C}"/>
              </a:ext>
            </a:extLst>
          </p:cNvPr>
          <p:cNvSpPr txBox="1"/>
          <p:nvPr/>
        </p:nvSpPr>
        <p:spPr>
          <a:xfrm>
            <a:off x="70336" y="803868"/>
            <a:ext cx="12299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ko-KR" sz="20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Cross-Layer Parameter Sharing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A1724C-AC76-4DB0-4C2E-2E0E0BD03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513" y="1398719"/>
            <a:ext cx="9178974" cy="27001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E077C7-00BB-A3AC-231F-EA4B78943798}"/>
              </a:ext>
            </a:extLst>
          </p:cNvPr>
          <p:cNvSpPr txBox="1"/>
          <p:nvPr/>
        </p:nvSpPr>
        <p:spPr>
          <a:xfrm>
            <a:off x="3365500" y="2375506"/>
            <a:ext cx="11747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(BERT)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9FC985-E6EA-7686-D717-F5DB7547388D}"/>
              </a:ext>
            </a:extLst>
          </p:cNvPr>
          <p:cNvSpPr txBox="1"/>
          <p:nvPr/>
        </p:nvSpPr>
        <p:spPr>
          <a:xfrm>
            <a:off x="3365500" y="3271450"/>
            <a:ext cx="11747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(BERT)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B5F87832-1CFD-4494-3EDE-DE0D28C1BEC3}"/>
                  </a:ext>
                </a:extLst>
              </p14:cNvPr>
              <p14:cNvContentPartPr/>
              <p14:nvPr/>
            </p14:nvContentPartPr>
            <p14:xfrm>
              <a:off x="10272490" y="3194890"/>
              <a:ext cx="351059" cy="36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B5F87832-1CFD-4494-3EDE-DE0D28C1BE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18786" y="3087250"/>
                <a:ext cx="458828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B49D22B4-8FFE-FEB9-F0BA-369CA236FC61}"/>
                  </a:ext>
                </a:extLst>
              </p14:cNvPr>
              <p14:cNvContentPartPr/>
              <p14:nvPr/>
            </p14:nvContentPartPr>
            <p14:xfrm>
              <a:off x="10272490" y="2278178"/>
              <a:ext cx="351059" cy="360"/>
            </p14:xfrm>
          </p:contentPart>
        </mc:Choice>
        <mc:Fallback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B49D22B4-8FFE-FEB9-F0BA-369CA236FC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18786" y="2170538"/>
                <a:ext cx="458828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692486B0-6EAC-98FC-E561-BF15CAD79EEA}"/>
                  </a:ext>
                </a:extLst>
              </p14:cNvPr>
              <p14:cNvContentPartPr/>
              <p14:nvPr/>
            </p14:nvContentPartPr>
            <p14:xfrm>
              <a:off x="10272490" y="1849587"/>
              <a:ext cx="351059" cy="360"/>
            </p14:xfrm>
          </p:contentPart>
        </mc:Choice>
        <mc:Fallback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692486B0-6EAC-98FC-E561-BF15CAD79EE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18370" y="1741947"/>
                <a:ext cx="458938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A3BB0988-88CE-2B4C-0F7C-59EC53077D97}"/>
                  </a:ext>
                </a:extLst>
              </p14:cNvPr>
              <p14:cNvContentPartPr/>
              <p14:nvPr/>
            </p14:nvContentPartPr>
            <p14:xfrm>
              <a:off x="10272490" y="2755160"/>
              <a:ext cx="351059" cy="360"/>
            </p14:xfrm>
          </p:contentPart>
        </mc:Choice>
        <mc:Fallback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A3BB0988-88CE-2B4C-0F7C-59EC53077D9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18370" y="2647520"/>
                <a:ext cx="458938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9" name="잉크 68">
                <a:extLst>
                  <a:ext uri="{FF2B5EF4-FFF2-40B4-BE49-F238E27FC236}">
                    <a16:creationId xmlns:a16="http://schemas.microsoft.com/office/drawing/2014/main" id="{582EF573-09B7-696C-4928-8FCC3DAA6307}"/>
                  </a:ext>
                </a:extLst>
              </p14:cNvPr>
              <p14:cNvContentPartPr/>
              <p14:nvPr/>
            </p14:nvContentPartPr>
            <p14:xfrm>
              <a:off x="10270769" y="2975025"/>
              <a:ext cx="351058" cy="360"/>
            </p14:xfrm>
          </p:contentPart>
        </mc:Choice>
        <mc:Fallback>
          <p:pic>
            <p:nvPicPr>
              <p:cNvPr id="69" name="잉크 68">
                <a:extLst>
                  <a:ext uri="{FF2B5EF4-FFF2-40B4-BE49-F238E27FC236}">
                    <a16:creationId xmlns:a16="http://schemas.microsoft.com/office/drawing/2014/main" id="{582EF573-09B7-696C-4928-8FCC3DAA630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17120" y="2867025"/>
                <a:ext cx="458716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018C8F3D-74C0-AE90-D8FD-B09559D17213}"/>
                  </a:ext>
                </a:extLst>
              </p14:cNvPr>
              <p14:cNvContentPartPr/>
              <p14:nvPr/>
            </p14:nvContentPartPr>
            <p14:xfrm>
              <a:off x="10270769" y="2069452"/>
              <a:ext cx="351058" cy="360"/>
            </p14:xfrm>
          </p:contentPart>
        </mc:Choice>
        <mc:Fallback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018C8F3D-74C0-AE90-D8FD-B09559D1721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17120" y="1961452"/>
                <a:ext cx="458716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8961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F64697-AC5B-7E5B-1CD2-4F782EFC3325}"/>
              </a:ext>
            </a:extLst>
          </p:cNvPr>
          <p:cNvSpPr/>
          <p:nvPr/>
        </p:nvSpPr>
        <p:spPr>
          <a:xfrm>
            <a:off x="0" y="523220"/>
            <a:ext cx="8210939" cy="148584"/>
          </a:xfrm>
          <a:prstGeom prst="rect">
            <a:avLst/>
          </a:prstGeom>
          <a:solidFill>
            <a:srgbClr val="A9DB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9036F-2B87-72B5-6D75-CE8781637594}"/>
              </a:ext>
            </a:extLst>
          </p:cNvPr>
          <p:cNvSpPr txBox="1"/>
          <p:nvPr/>
        </p:nvSpPr>
        <p:spPr>
          <a:xfrm>
            <a:off x="0" y="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Elements of ALBERT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E849D7C-12D9-4247-AF92-BCFCDC0A6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92" y="1505173"/>
            <a:ext cx="10714616" cy="24344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46BD4C-53A0-64B4-E599-EAA21ACB0A87}"/>
              </a:ext>
            </a:extLst>
          </p:cNvPr>
          <p:cNvSpPr txBox="1"/>
          <p:nvPr/>
        </p:nvSpPr>
        <p:spPr>
          <a:xfrm>
            <a:off x="70336" y="803868"/>
            <a:ext cx="12299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Order Prediction(SOP)</a:t>
            </a:r>
            <a:endParaRPr lang="en-US" altLang="ko-KR" sz="2000" b="1" i="0" dirty="0">
              <a:solidFill>
                <a:srgbClr val="212529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979406-70C0-D8CE-8D35-E9BC02216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075" y="4573393"/>
            <a:ext cx="8959850" cy="176138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B0A3E1AF-4736-82F3-5BAE-EDF54C96BA1E}"/>
                  </a:ext>
                </a:extLst>
              </p14:cNvPr>
              <p14:cNvContentPartPr/>
              <p14:nvPr/>
            </p14:nvContentPartPr>
            <p14:xfrm>
              <a:off x="4440439" y="5501118"/>
              <a:ext cx="263121" cy="36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B0A3E1AF-4736-82F3-5BAE-EDF54C96BA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68711" y="5357118"/>
                <a:ext cx="406936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0173383C-539A-E8E0-F113-807972F2306C}"/>
                  </a:ext>
                </a:extLst>
              </p14:cNvPr>
              <p14:cNvContentPartPr/>
              <p14:nvPr/>
            </p14:nvContentPartPr>
            <p14:xfrm>
              <a:off x="3794528" y="5727430"/>
              <a:ext cx="263121" cy="36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0173383C-539A-E8E0-F113-807972F230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22603" y="5583790"/>
                <a:ext cx="407332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5F0F248F-B691-0694-3FAF-3BFE7A4EFF1C}"/>
              </a:ext>
            </a:extLst>
          </p:cNvPr>
          <p:cNvSpPr txBox="1"/>
          <p:nvPr/>
        </p:nvSpPr>
        <p:spPr>
          <a:xfrm>
            <a:off x="869950" y="5352827"/>
            <a:ext cx="11747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(BERT)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129463-B001-645A-2BC8-B97347D9AC06}"/>
              </a:ext>
            </a:extLst>
          </p:cNvPr>
          <p:cNvSpPr txBox="1"/>
          <p:nvPr/>
        </p:nvSpPr>
        <p:spPr>
          <a:xfrm>
            <a:off x="869950" y="5588930"/>
            <a:ext cx="11747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(ALBERT)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D0DF59-28E2-1D18-5C3A-245FD58970D8}"/>
              </a:ext>
            </a:extLst>
          </p:cNvPr>
          <p:cNvSpPr txBox="1"/>
          <p:nvPr/>
        </p:nvSpPr>
        <p:spPr>
          <a:xfrm>
            <a:off x="546100" y="5116724"/>
            <a:ext cx="1498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XLNet</a:t>
            </a:r>
            <a:r>
              <a:rPr lang="en-US" altLang="ko-K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886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F64697-AC5B-7E5B-1CD2-4F782EFC3325}"/>
              </a:ext>
            </a:extLst>
          </p:cNvPr>
          <p:cNvSpPr/>
          <p:nvPr/>
        </p:nvSpPr>
        <p:spPr>
          <a:xfrm>
            <a:off x="0" y="523220"/>
            <a:ext cx="8210939" cy="148584"/>
          </a:xfrm>
          <a:prstGeom prst="rect">
            <a:avLst/>
          </a:prstGeom>
          <a:solidFill>
            <a:srgbClr val="A9DB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9B549-D276-D114-6D13-B79EFCE7EBD0}"/>
              </a:ext>
            </a:extLst>
          </p:cNvPr>
          <p:cNvSpPr txBox="1"/>
          <p:nvPr/>
        </p:nvSpPr>
        <p:spPr>
          <a:xfrm>
            <a:off x="0" y="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39FBE0C-6F95-5FF2-5006-BB5A77E5C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2451352"/>
            <a:ext cx="9245600" cy="23495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5258EF-98D2-4431-9E26-75EFB10A7DCE}"/>
              </a:ext>
            </a:extLst>
          </p:cNvPr>
          <p:cNvSpPr txBox="1"/>
          <p:nvPr/>
        </p:nvSpPr>
        <p:spPr>
          <a:xfrm>
            <a:off x="70336" y="803868"/>
            <a:ext cx="12299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BERT and ALBERT</a:t>
            </a:r>
          </a:p>
        </p:txBody>
      </p:sp>
    </p:spTree>
    <p:extLst>
      <p:ext uri="{BB962C8B-B14F-4D97-AF65-F5344CB8AC3E}">
        <p14:creationId xmlns:p14="http://schemas.microsoft.com/office/powerpoint/2010/main" val="3174998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F64697-AC5B-7E5B-1CD2-4F782EFC3325}"/>
              </a:ext>
            </a:extLst>
          </p:cNvPr>
          <p:cNvSpPr/>
          <p:nvPr/>
        </p:nvSpPr>
        <p:spPr>
          <a:xfrm>
            <a:off x="0" y="523220"/>
            <a:ext cx="8210939" cy="148584"/>
          </a:xfrm>
          <a:prstGeom prst="rect">
            <a:avLst/>
          </a:prstGeom>
          <a:solidFill>
            <a:srgbClr val="A9DB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9B549-D276-D114-6D13-B79EFCE7EBD0}"/>
              </a:ext>
            </a:extLst>
          </p:cNvPr>
          <p:cNvSpPr txBox="1"/>
          <p:nvPr/>
        </p:nvSpPr>
        <p:spPr>
          <a:xfrm>
            <a:off x="0" y="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5258EF-98D2-4431-9E26-75EFB10A7DCE}"/>
              </a:ext>
            </a:extLst>
          </p:cNvPr>
          <p:cNvSpPr txBox="1"/>
          <p:nvPr/>
        </p:nvSpPr>
        <p:spPr>
          <a:xfrm>
            <a:off x="70336" y="803868"/>
            <a:ext cx="12299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BERT and ALBERT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3E481A3-93B8-6B76-C4DF-BEC9EB06876B}"/>
              </a:ext>
            </a:extLst>
          </p:cNvPr>
          <p:cNvGrpSpPr/>
          <p:nvPr/>
        </p:nvGrpSpPr>
        <p:grpSpPr>
          <a:xfrm>
            <a:off x="1996313" y="1650580"/>
            <a:ext cx="8068437" cy="2309291"/>
            <a:chOff x="637413" y="1856634"/>
            <a:chExt cx="10917174" cy="312463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6D4F011-3F9B-4579-A9CF-8E2EB050C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413" y="1856634"/>
              <a:ext cx="10917174" cy="3124636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3B32925-7F66-9696-6BBC-42F0332A0F20}"/>
                </a:ext>
              </a:extLst>
            </p:cNvPr>
            <p:cNvSpPr/>
            <p:nvPr/>
          </p:nvSpPr>
          <p:spPr>
            <a:xfrm>
              <a:off x="2100105" y="3590174"/>
              <a:ext cx="8963130" cy="30144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BB585AF-4FED-A502-C3B0-B36A3A10D6D4}"/>
              </a:ext>
            </a:extLst>
          </p:cNvPr>
          <p:cNvSpPr txBox="1"/>
          <p:nvPr/>
        </p:nvSpPr>
        <p:spPr>
          <a:xfrm>
            <a:off x="837677" y="4406473"/>
            <a:ext cx="107647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ALBERT-</a:t>
            </a:r>
            <a:r>
              <a:rPr lang="en-US" altLang="ko-KR" b="1" dirty="0" err="1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xxlarge</a:t>
            </a:r>
            <a:r>
              <a:rPr lang="ko-KR" altLang="en-US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는 </a:t>
            </a:r>
            <a:r>
              <a:rPr lang="en-US" altLang="ko-KR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BERT-large</a:t>
            </a:r>
            <a:r>
              <a:rPr lang="ko-KR" altLang="en-US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70%</a:t>
            </a:r>
            <a:r>
              <a:rPr lang="ko-KR" altLang="en-US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의 매개변수만 사용하고도 더 좋은 성능을 달성</a:t>
            </a:r>
            <a:endParaRPr lang="en-US" altLang="ko-KR" b="1" dirty="0">
              <a:solidFill>
                <a:srgbClr val="212529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b="1" dirty="0">
              <a:solidFill>
                <a:srgbClr val="212529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ALBERT-large</a:t>
            </a:r>
            <a:r>
              <a:rPr lang="ko-KR" altLang="en-US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는 </a:t>
            </a:r>
            <a:r>
              <a:rPr lang="en-US" altLang="ko-KR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BERT-large</a:t>
            </a:r>
            <a:r>
              <a:rPr lang="ko-KR" altLang="en-US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보다 데이터 처리 속도가 </a:t>
            </a:r>
            <a:r>
              <a:rPr lang="en-US" altLang="ko-KR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1.7</a:t>
            </a:r>
            <a:r>
              <a:rPr lang="ko-KR" altLang="en-US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배 빠르며 </a:t>
            </a:r>
            <a:r>
              <a:rPr lang="en-US" altLang="ko-KR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ALBERT-</a:t>
            </a:r>
            <a:r>
              <a:rPr lang="en-US" altLang="ko-KR" b="1" dirty="0" err="1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xxlarge</a:t>
            </a:r>
            <a:r>
              <a:rPr lang="ko-KR" altLang="en-US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는 </a:t>
            </a:r>
            <a:r>
              <a:rPr lang="en-US" altLang="ko-KR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ko-KR" altLang="en-US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배 더 느림</a:t>
            </a:r>
            <a:endParaRPr lang="en-US" altLang="ko-KR" b="1" dirty="0">
              <a:solidFill>
                <a:srgbClr val="212529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b="1" dirty="0">
              <a:solidFill>
                <a:srgbClr val="212529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b="1" dirty="0">
              <a:solidFill>
                <a:srgbClr val="212529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동일한 레이어 수와 </a:t>
            </a:r>
            <a:r>
              <a:rPr lang="en-US" altLang="ko-KR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hidden </a:t>
            </a:r>
            <a:r>
              <a:rPr lang="ko-KR" altLang="en-US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크기에서 </a:t>
            </a:r>
            <a:r>
              <a:rPr lang="en-US" altLang="ko-KR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ALBERT </a:t>
            </a:r>
            <a:r>
              <a:rPr lang="ko-KR" altLang="en-US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모델의 크기가 훨씬 작으며</a:t>
            </a:r>
            <a:r>
              <a:rPr lang="en-US" altLang="ko-KR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학습 속도가 훨씬 빠름</a:t>
            </a:r>
            <a:endParaRPr lang="en-US" altLang="ko-KR" b="1" dirty="0">
              <a:solidFill>
                <a:srgbClr val="212529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b="1" dirty="0">
              <a:solidFill>
                <a:srgbClr val="212529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659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F64697-AC5B-7E5B-1CD2-4F782EFC3325}"/>
              </a:ext>
            </a:extLst>
          </p:cNvPr>
          <p:cNvSpPr/>
          <p:nvPr/>
        </p:nvSpPr>
        <p:spPr>
          <a:xfrm>
            <a:off x="0" y="523220"/>
            <a:ext cx="8210939" cy="148584"/>
          </a:xfrm>
          <a:prstGeom prst="rect">
            <a:avLst/>
          </a:prstGeom>
          <a:solidFill>
            <a:srgbClr val="A9DB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9B549-D276-D114-6D13-B79EFCE7EBD0}"/>
              </a:ext>
            </a:extLst>
          </p:cNvPr>
          <p:cNvSpPr txBox="1"/>
          <p:nvPr/>
        </p:nvSpPr>
        <p:spPr>
          <a:xfrm>
            <a:off x="0" y="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5258EF-98D2-4431-9E26-75EFB10A7DCE}"/>
              </a:ext>
            </a:extLst>
          </p:cNvPr>
          <p:cNvSpPr txBox="1"/>
          <p:nvPr/>
        </p:nvSpPr>
        <p:spPr>
          <a:xfrm>
            <a:off x="70336" y="803868"/>
            <a:ext cx="12299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ko-KR" sz="20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Factorized Embedding Parameterization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11AB108-E2DE-DE37-DBA1-A5DEB9466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425" y="1842445"/>
            <a:ext cx="7423150" cy="232191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4E697E-CDA5-D3A7-118B-5E8887C298B8}"/>
              </a:ext>
            </a:extLst>
          </p:cNvPr>
          <p:cNvSpPr/>
          <p:nvPr/>
        </p:nvSpPr>
        <p:spPr>
          <a:xfrm>
            <a:off x="3534981" y="3108492"/>
            <a:ext cx="6136069" cy="1871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00C47F-3368-326D-28DC-2C37A45AE44D}"/>
              </a:ext>
            </a:extLst>
          </p:cNvPr>
          <p:cNvSpPr txBox="1"/>
          <p:nvPr/>
        </p:nvSpPr>
        <p:spPr>
          <a:xfrm>
            <a:off x="2371725" y="2713300"/>
            <a:ext cx="11747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(BERT)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3E3908-1FA6-D474-784A-9DD5C5295F86}"/>
              </a:ext>
            </a:extLst>
          </p:cNvPr>
          <p:cNvSpPr txBox="1"/>
          <p:nvPr/>
        </p:nvSpPr>
        <p:spPr>
          <a:xfrm>
            <a:off x="2371725" y="3518920"/>
            <a:ext cx="11747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(ALBERT)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F5F0A4-5E21-5DF8-178A-F4E424398836}"/>
              </a:ext>
            </a:extLst>
          </p:cNvPr>
          <p:cNvSpPr txBox="1"/>
          <p:nvPr/>
        </p:nvSpPr>
        <p:spPr>
          <a:xfrm>
            <a:off x="3441700" y="2034038"/>
            <a:ext cx="11747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(1/12)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9A5D2-1456-64D1-19F3-857DE717EB3A}"/>
              </a:ext>
            </a:extLst>
          </p:cNvPr>
          <p:cNvSpPr txBox="1"/>
          <p:nvPr/>
        </p:nvSpPr>
        <p:spPr>
          <a:xfrm>
            <a:off x="3441700" y="2232355"/>
            <a:ext cx="11747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(1/6)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AC275E-08FA-77FD-F710-877EB4FF4CE1}"/>
              </a:ext>
            </a:extLst>
          </p:cNvPr>
          <p:cNvSpPr txBox="1"/>
          <p:nvPr/>
        </p:nvSpPr>
        <p:spPr>
          <a:xfrm>
            <a:off x="3441700" y="2435580"/>
            <a:ext cx="11747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(1/3)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13DAF-6CD7-C6E2-D3FC-0C6CAF15F73B}"/>
              </a:ext>
            </a:extLst>
          </p:cNvPr>
          <p:cNvSpPr txBox="1"/>
          <p:nvPr/>
        </p:nvSpPr>
        <p:spPr>
          <a:xfrm>
            <a:off x="1408103" y="5035210"/>
            <a:ext cx="9375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BERT style</a:t>
            </a:r>
            <a:r>
              <a:rPr lang="ko-KR" altLang="en-US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에서는 </a:t>
            </a:r>
            <a:r>
              <a:rPr lang="en-US" altLang="ko-KR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Embedding size</a:t>
            </a:r>
            <a:r>
              <a:rPr lang="ko-KR" altLang="en-US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가 클수록 모델 성능이 증가하지만</a:t>
            </a:r>
            <a:r>
              <a:rPr lang="en-US" altLang="ko-KR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상승폭은 미미함</a:t>
            </a:r>
            <a:endParaRPr lang="en-US" altLang="ko-KR" b="1" dirty="0">
              <a:solidFill>
                <a:srgbClr val="212529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b="1" dirty="0">
              <a:solidFill>
                <a:srgbClr val="212529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ALBERT-style</a:t>
            </a:r>
            <a:r>
              <a:rPr lang="ko-KR" altLang="en-US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에서는 </a:t>
            </a:r>
            <a:r>
              <a:rPr lang="en-US" altLang="ko-KR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E=128</a:t>
            </a:r>
            <a:r>
              <a:rPr lang="ko-KR" altLang="en-US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에서 가장 좋은 결과를 보여줌</a:t>
            </a:r>
            <a:r>
              <a:rPr lang="en-US" altLang="ko-KR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7234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F64697-AC5B-7E5B-1CD2-4F782EFC3325}"/>
              </a:ext>
            </a:extLst>
          </p:cNvPr>
          <p:cNvSpPr/>
          <p:nvPr/>
        </p:nvSpPr>
        <p:spPr>
          <a:xfrm>
            <a:off x="0" y="523220"/>
            <a:ext cx="8210939" cy="148584"/>
          </a:xfrm>
          <a:prstGeom prst="rect">
            <a:avLst/>
          </a:prstGeom>
          <a:solidFill>
            <a:srgbClr val="A9DB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9B549-D276-D114-6D13-B79EFCE7EBD0}"/>
              </a:ext>
            </a:extLst>
          </p:cNvPr>
          <p:cNvSpPr txBox="1"/>
          <p:nvPr/>
        </p:nvSpPr>
        <p:spPr>
          <a:xfrm>
            <a:off x="0" y="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5258EF-98D2-4431-9E26-75EFB10A7DCE}"/>
              </a:ext>
            </a:extLst>
          </p:cNvPr>
          <p:cNvSpPr txBox="1"/>
          <p:nvPr/>
        </p:nvSpPr>
        <p:spPr>
          <a:xfrm>
            <a:off x="70336" y="803868"/>
            <a:ext cx="12299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ko-KR" sz="20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Cross-Layer Parameter Sharing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13DAF-6CD7-C6E2-D3FC-0C6CAF15F73B}"/>
              </a:ext>
            </a:extLst>
          </p:cNvPr>
          <p:cNvSpPr txBox="1"/>
          <p:nvPr/>
        </p:nvSpPr>
        <p:spPr>
          <a:xfrm>
            <a:off x="1532171" y="5035210"/>
            <a:ext cx="9375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all-shared</a:t>
            </a:r>
            <a:r>
              <a:rPr lang="ko-KR" altLang="en-US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와 </a:t>
            </a:r>
            <a:r>
              <a:rPr lang="en-US" altLang="ko-KR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shared-FFN</a:t>
            </a:r>
            <a:r>
              <a:rPr lang="ko-KR" altLang="en-US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에서 성능이 제일 떨어짐</a:t>
            </a:r>
            <a:endParaRPr lang="en-US" altLang="ko-KR" b="1" dirty="0">
              <a:solidFill>
                <a:srgbClr val="212529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b="1" dirty="0">
              <a:solidFill>
                <a:srgbClr val="212529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그러나 </a:t>
            </a:r>
            <a:r>
              <a:rPr lang="en-US" altLang="ko-KR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ko-KR" altLang="en-US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가 감소되는 폭에 비해 성능이 많이 떨어지지 않기에 </a:t>
            </a:r>
            <a:r>
              <a:rPr lang="en-US" altLang="ko-KR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all-shared </a:t>
            </a:r>
            <a:r>
              <a:rPr lang="ko-KR" altLang="en-US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사용</a:t>
            </a:r>
            <a:endParaRPr lang="en-US" altLang="ko-KR" b="1" dirty="0">
              <a:solidFill>
                <a:srgbClr val="212529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02B204-DAC5-89DB-7B4B-516B9A968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513" y="1654269"/>
            <a:ext cx="9178974" cy="27001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10A62A-BC1D-325B-13D7-8A523D4F83AB}"/>
              </a:ext>
            </a:extLst>
          </p:cNvPr>
          <p:cNvSpPr txBox="1"/>
          <p:nvPr/>
        </p:nvSpPr>
        <p:spPr>
          <a:xfrm>
            <a:off x="3365500" y="2631056"/>
            <a:ext cx="11747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(BERT)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FE06A2-F7F0-1B4D-0F48-D6F09286C659}"/>
              </a:ext>
            </a:extLst>
          </p:cNvPr>
          <p:cNvSpPr txBox="1"/>
          <p:nvPr/>
        </p:nvSpPr>
        <p:spPr>
          <a:xfrm>
            <a:off x="3365500" y="3527000"/>
            <a:ext cx="11747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(BERT)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47232D3D-7BC3-77DF-DB9D-5F9E0F90AD7D}"/>
                  </a:ext>
                </a:extLst>
              </p14:cNvPr>
              <p14:cNvContentPartPr/>
              <p14:nvPr/>
            </p14:nvContentPartPr>
            <p14:xfrm>
              <a:off x="10272490" y="3450440"/>
              <a:ext cx="351059" cy="3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47232D3D-7BC3-77DF-DB9D-5F9E0F90AD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18786" y="3342800"/>
                <a:ext cx="458828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5CDF13E0-397C-438A-7BF7-1858C4F970D3}"/>
                  </a:ext>
                </a:extLst>
              </p14:cNvPr>
              <p14:cNvContentPartPr/>
              <p14:nvPr/>
            </p14:nvContentPartPr>
            <p14:xfrm>
              <a:off x="10272490" y="2533728"/>
              <a:ext cx="351059" cy="36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5CDF13E0-397C-438A-7BF7-1858C4F970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18786" y="2426088"/>
                <a:ext cx="458828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90A194BE-22D3-8127-12D8-30CD89C1824D}"/>
                  </a:ext>
                </a:extLst>
              </p14:cNvPr>
              <p14:cNvContentPartPr/>
              <p14:nvPr/>
            </p14:nvContentPartPr>
            <p14:xfrm>
              <a:off x="10272490" y="2105137"/>
              <a:ext cx="351059" cy="36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90A194BE-22D3-8127-12D8-30CD89C1824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18370" y="1997497"/>
                <a:ext cx="458938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6768FC4C-30B9-EB99-6489-6EBE8BF80597}"/>
                  </a:ext>
                </a:extLst>
              </p14:cNvPr>
              <p14:cNvContentPartPr/>
              <p14:nvPr/>
            </p14:nvContentPartPr>
            <p14:xfrm>
              <a:off x="10272490" y="3010710"/>
              <a:ext cx="351059" cy="36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6768FC4C-30B9-EB99-6489-6EBE8BF8059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18370" y="2903070"/>
                <a:ext cx="458938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D032F0EF-3E41-4C6C-E9F0-9E48CEE6E94E}"/>
                  </a:ext>
                </a:extLst>
              </p14:cNvPr>
              <p14:cNvContentPartPr/>
              <p14:nvPr/>
            </p14:nvContentPartPr>
            <p14:xfrm>
              <a:off x="10270769" y="3230575"/>
              <a:ext cx="351058" cy="36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D032F0EF-3E41-4C6C-E9F0-9E48CEE6E94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17120" y="3122575"/>
                <a:ext cx="458716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627E8B7C-36BE-F041-491C-8D002BEDB177}"/>
                  </a:ext>
                </a:extLst>
              </p14:cNvPr>
              <p14:cNvContentPartPr/>
              <p14:nvPr/>
            </p14:nvContentPartPr>
            <p14:xfrm>
              <a:off x="10270769" y="2325002"/>
              <a:ext cx="351058" cy="36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627E8B7C-36BE-F041-491C-8D002BEDB17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17120" y="2217002"/>
                <a:ext cx="458716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1516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F64697-AC5B-7E5B-1CD2-4F782EFC3325}"/>
              </a:ext>
            </a:extLst>
          </p:cNvPr>
          <p:cNvSpPr/>
          <p:nvPr/>
        </p:nvSpPr>
        <p:spPr>
          <a:xfrm>
            <a:off x="0" y="523220"/>
            <a:ext cx="8210939" cy="148584"/>
          </a:xfrm>
          <a:prstGeom prst="rect">
            <a:avLst/>
          </a:prstGeom>
          <a:solidFill>
            <a:srgbClr val="A9DB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9B549-D276-D114-6D13-B79EFCE7EBD0}"/>
              </a:ext>
            </a:extLst>
          </p:cNvPr>
          <p:cNvSpPr txBox="1"/>
          <p:nvPr/>
        </p:nvSpPr>
        <p:spPr>
          <a:xfrm>
            <a:off x="0" y="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5258EF-98D2-4431-9E26-75EFB10A7DCE}"/>
              </a:ext>
            </a:extLst>
          </p:cNvPr>
          <p:cNvSpPr txBox="1"/>
          <p:nvPr/>
        </p:nvSpPr>
        <p:spPr>
          <a:xfrm>
            <a:off x="70336" y="803868"/>
            <a:ext cx="12299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ko-KR" sz="20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Sentence Order Prediction(</a:t>
            </a:r>
            <a:r>
              <a:rPr lang="en-US" altLang="ko-KR" sz="2000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SOP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13DAF-6CD7-C6E2-D3FC-0C6CAF15F73B}"/>
              </a:ext>
            </a:extLst>
          </p:cNvPr>
          <p:cNvSpPr txBox="1"/>
          <p:nvPr/>
        </p:nvSpPr>
        <p:spPr>
          <a:xfrm>
            <a:off x="2131047" y="4825660"/>
            <a:ext cx="7946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NSP : SOP </a:t>
            </a:r>
            <a:r>
              <a:rPr lang="ko-KR" altLang="en-US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해결 </a:t>
            </a:r>
            <a:r>
              <a:rPr lang="en-US" altLang="ko-KR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 → Modeling Only Topic Shift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b="1" dirty="0">
              <a:solidFill>
                <a:srgbClr val="212529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SOP</a:t>
            </a:r>
            <a:r>
              <a:rPr lang="ko-KR" altLang="en-US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ko-KR" altLang="en-US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NSP</a:t>
            </a:r>
            <a:r>
              <a:rPr lang="ko-KR" altLang="en-US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해결 </a:t>
            </a:r>
            <a:r>
              <a:rPr lang="en-US" altLang="ko-KR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O, Multi-Sentence Encoding Task</a:t>
            </a:r>
            <a:r>
              <a:rPr lang="ko-KR" altLang="en-US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에 대해 성능 개선을 보임</a:t>
            </a:r>
            <a:endParaRPr lang="en-US" altLang="ko-KR" b="1" dirty="0">
              <a:solidFill>
                <a:srgbClr val="212529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787D172-EB4F-3D5B-CA60-8514012C2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075" y="1887343"/>
            <a:ext cx="8959850" cy="17613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56C2E9-91F9-A45B-E771-879CD070CB22}"/>
              </a:ext>
            </a:extLst>
          </p:cNvPr>
          <p:cNvSpPr txBox="1"/>
          <p:nvPr/>
        </p:nvSpPr>
        <p:spPr>
          <a:xfrm>
            <a:off x="869950" y="2666777"/>
            <a:ext cx="11747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(BERT)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86BE87-2C10-9462-5AFE-CCE3FC4EA138}"/>
              </a:ext>
            </a:extLst>
          </p:cNvPr>
          <p:cNvSpPr txBox="1"/>
          <p:nvPr/>
        </p:nvSpPr>
        <p:spPr>
          <a:xfrm>
            <a:off x="869950" y="2902880"/>
            <a:ext cx="11747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(ALBERT)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9E19D0-A11B-9C3A-0B29-BE81CAE89DB1}"/>
              </a:ext>
            </a:extLst>
          </p:cNvPr>
          <p:cNvSpPr txBox="1"/>
          <p:nvPr/>
        </p:nvSpPr>
        <p:spPr>
          <a:xfrm>
            <a:off x="546100" y="2430674"/>
            <a:ext cx="1498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XLNet</a:t>
            </a:r>
            <a:r>
              <a:rPr lang="en-US" altLang="ko-K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A9BB71DA-58FB-E6F2-4C4E-09291BB5130F}"/>
                  </a:ext>
                </a:extLst>
              </p14:cNvPr>
              <p14:cNvContentPartPr/>
              <p14:nvPr/>
            </p14:nvContentPartPr>
            <p14:xfrm>
              <a:off x="4440439" y="2807237"/>
              <a:ext cx="263121" cy="36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A9BB71DA-58FB-E6F2-4C4E-09291BB513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68711" y="2663237"/>
                <a:ext cx="406936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F78978B9-CD1B-BC6D-08C6-2DC8F57913AC}"/>
                  </a:ext>
                </a:extLst>
              </p14:cNvPr>
              <p14:cNvContentPartPr/>
              <p14:nvPr/>
            </p14:nvContentPartPr>
            <p14:xfrm>
              <a:off x="3794528" y="3052599"/>
              <a:ext cx="263121" cy="36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F78978B9-CD1B-BC6D-08C6-2DC8F57913A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22603" y="2908959"/>
                <a:ext cx="407332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279F76-ECF9-0BC0-FAEE-91D9FC2E82A7}"/>
              </a:ext>
            </a:extLst>
          </p:cNvPr>
          <p:cNvSpPr/>
          <p:nvPr/>
        </p:nvSpPr>
        <p:spPr>
          <a:xfrm>
            <a:off x="1971099" y="2911308"/>
            <a:ext cx="8277802" cy="277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821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F64697-AC5B-7E5B-1CD2-4F782EFC3325}"/>
              </a:ext>
            </a:extLst>
          </p:cNvPr>
          <p:cNvSpPr/>
          <p:nvPr/>
        </p:nvSpPr>
        <p:spPr>
          <a:xfrm>
            <a:off x="0" y="523220"/>
            <a:ext cx="8210939" cy="148584"/>
          </a:xfrm>
          <a:prstGeom prst="rect">
            <a:avLst/>
          </a:prstGeom>
          <a:solidFill>
            <a:srgbClr val="A9DB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9B549-D276-D114-6D13-B79EFCE7EBD0}"/>
              </a:ext>
            </a:extLst>
          </p:cNvPr>
          <p:cNvSpPr txBox="1"/>
          <p:nvPr/>
        </p:nvSpPr>
        <p:spPr>
          <a:xfrm>
            <a:off x="0" y="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5258EF-98D2-4431-9E26-75EFB10A7DCE}"/>
              </a:ext>
            </a:extLst>
          </p:cNvPr>
          <p:cNvSpPr txBox="1"/>
          <p:nvPr/>
        </p:nvSpPr>
        <p:spPr>
          <a:xfrm>
            <a:off x="70336" y="803868"/>
            <a:ext cx="12299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ko-KR" sz="2000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Train with same amount of time</a:t>
            </a:r>
            <a:endParaRPr lang="en-US" altLang="ko-KR" sz="2000" b="1" i="0" dirty="0">
              <a:solidFill>
                <a:srgbClr val="212529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13DAF-6CD7-C6E2-D3FC-0C6CAF15F73B}"/>
              </a:ext>
            </a:extLst>
          </p:cNvPr>
          <p:cNvSpPr txBox="1"/>
          <p:nvPr/>
        </p:nvSpPr>
        <p:spPr>
          <a:xfrm>
            <a:off x="1843975" y="4349410"/>
            <a:ext cx="87719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동일한 시간동안 학습시켰을 때</a:t>
            </a:r>
            <a:r>
              <a:rPr lang="en-US" altLang="ko-KR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BERT-large</a:t>
            </a:r>
            <a:r>
              <a:rPr lang="ko-KR" altLang="en-US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와 </a:t>
            </a:r>
            <a:r>
              <a:rPr lang="en-US" altLang="ko-KR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ALBERT-</a:t>
            </a:r>
            <a:r>
              <a:rPr lang="en-US" altLang="ko-KR" b="1" dirty="0" err="1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xxlarge</a:t>
            </a:r>
            <a:r>
              <a:rPr lang="ko-KR" altLang="en-US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의 성능을 비교</a:t>
            </a:r>
            <a:br>
              <a:rPr lang="en-US" altLang="ko-KR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ko-KR" b="1" dirty="0">
              <a:solidFill>
                <a:srgbClr val="212529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BERT-large : 400k training steps &amp; 34h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b="1" dirty="0">
              <a:solidFill>
                <a:srgbClr val="212529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ALBERT-</a:t>
            </a:r>
            <a:r>
              <a:rPr lang="en-US" altLang="ko-KR" b="1" dirty="0" err="1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xxlarge</a:t>
            </a:r>
            <a:r>
              <a:rPr lang="en-US" altLang="ko-KR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: 125k training step &amp; 32h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8BF270C-0A36-E16C-C4A8-A556499D78DC}"/>
              </a:ext>
            </a:extLst>
          </p:cNvPr>
          <p:cNvGrpSpPr/>
          <p:nvPr/>
        </p:nvGrpSpPr>
        <p:grpSpPr>
          <a:xfrm>
            <a:off x="732676" y="1923840"/>
            <a:ext cx="10726647" cy="1505160"/>
            <a:chOff x="732676" y="1531111"/>
            <a:chExt cx="10726647" cy="150516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101FA34-00CB-B1E8-929A-06A8AAC41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2676" y="1531111"/>
              <a:ext cx="10726647" cy="150516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F0E6521-6541-BE7A-2130-2F1A4006C216}"/>
                </a:ext>
              </a:extLst>
            </p:cNvPr>
            <p:cNvSpPr/>
            <p:nvPr/>
          </p:nvSpPr>
          <p:spPr>
            <a:xfrm>
              <a:off x="1413164" y="2216727"/>
              <a:ext cx="9633527" cy="2770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0831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F64697-AC5B-7E5B-1CD2-4F782EFC3325}"/>
              </a:ext>
            </a:extLst>
          </p:cNvPr>
          <p:cNvSpPr/>
          <p:nvPr/>
        </p:nvSpPr>
        <p:spPr>
          <a:xfrm>
            <a:off x="0" y="523220"/>
            <a:ext cx="8210939" cy="148584"/>
          </a:xfrm>
          <a:prstGeom prst="rect">
            <a:avLst/>
          </a:prstGeom>
          <a:solidFill>
            <a:srgbClr val="A9DB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9B549-D276-D114-6D13-B79EFCE7EBD0}"/>
              </a:ext>
            </a:extLst>
          </p:cNvPr>
          <p:cNvSpPr txBox="1"/>
          <p:nvPr/>
        </p:nvSpPr>
        <p:spPr>
          <a:xfrm>
            <a:off x="0" y="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5258EF-98D2-4431-9E26-75EFB10A7DCE}"/>
              </a:ext>
            </a:extLst>
          </p:cNvPr>
          <p:cNvSpPr txBox="1"/>
          <p:nvPr/>
        </p:nvSpPr>
        <p:spPr>
          <a:xfrm>
            <a:off x="70336" y="803868"/>
            <a:ext cx="12299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training data and dropout effects</a:t>
            </a:r>
            <a:endParaRPr lang="en-US" altLang="ko-KR" sz="2000" b="1" i="0" dirty="0">
              <a:solidFill>
                <a:srgbClr val="212529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13DAF-6CD7-C6E2-D3FC-0C6CAF15F73B}"/>
              </a:ext>
            </a:extLst>
          </p:cNvPr>
          <p:cNvSpPr txBox="1"/>
          <p:nvPr/>
        </p:nvSpPr>
        <p:spPr>
          <a:xfrm>
            <a:off x="6472095" y="2259022"/>
            <a:ext cx="5592905" cy="355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Additional Training Data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ko-KR" altLang="en-US" sz="1400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를 추가시켰을 때 성능이 더 좋음</a:t>
            </a:r>
            <a:endParaRPr lang="en-US" altLang="ko-KR" sz="1400" b="1" dirty="0">
              <a:solidFill>
                <a:srgbClr val="212529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Wikipedia </a:t>
            </a:r>
            <a:r>
              <a:rPr lang="ko-KR" altLang="en-US" sz="1400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기반의 </a:t>
            </a:r>
            <a:r>
              <a:rPr lang="en-US" altLang="ko-KR" sz="1400" b="1" dirty="0" err="1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SQuAD</a:t>
            </a:r>
            <a:r>
              <a:rPr lang="ko-KR" altLang="en-US" sz="1400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는</a:t>
            </a:r>
            <a:r>
              <a:rPr lang="en-US" altLang="ko-KR" sz="1400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성능 하락</a:t>
            </a:r>
            <a:endParaRPr lang="en-US" altLang="ko-KR" sz="1400" b="1" dirty="0">
              <a:solidFill>
                <a:srgbClr val="212529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ko-KR" sz="1400" b="1" dirty="0">
              <a:solidFill>
                <a:srgbClr val="212529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Dropout Effects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ALBERT</a:t>
            </a:r>
            <a:r>
              <a:rPr lang="ko-KR" altLang="en-US" sz="1400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를 </a:t>
            </a:r>
            <a:r>
              <a:rPr lang="en-US" altLang="ko-KR" sz="1400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1M steps</a:t>
            </a:r>
            <a:r>
              <a:rPr lang="ko-KR" altLang="en-US" sz="1400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이상 학습시켰음에도 </a:t>
            </a:r>
            <a:r>
              <a:rPr lang="en-US" altLang="ko-KR" sz="1400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Overfitting X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ko-KR" altLang="en-US" sz="1400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sz="1400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r>
              <a:rPr lang="ko-KR" altLang="en-US" sz="1400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를 늘리기 위해 </a:t>
            </a:r>
            <a:r>
              <a:rPr lang="en-US" altLang="ko-KR" sz="1400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Dropout </a:t>
            </a:r>
            <a:r>
              <a:rPr lang="ko-KR" altLang="en-US" sz="1400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제거 후 학습</a:t>
            </a:r>
            <a:endParaRPr lang="en-US" altLang="ko-KR" sz="1400" b="1" dirty="0">
              <a:solidFill>
                <a:srgbClr val="212529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  <a:r>
              <a:rPr lang="ko-KR" altLang="en-US" sz="1400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을 제거했을 때 성능이 향상</a:t>
            </a:r>
            <a:br>
              <a:rPr lang="en-US" altLang="ko-KR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ko-KR" b="1" dirty="0">
              <a:solidFill>
                <a:srgbClr val="212529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b="1" dirty="0">
              <a:solidFill>
                <a:srgbClr val="212529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6AA8E0-2656-4639-D179-CC051065AF51}"/>
              </a:ext>
            </a:extLst>
          </p:cNvPr>
          <p:cNvGrpSpPr/>
          <p:nvPr/>
        </p:nvGrpSpPr>
        <p:grpSpPr>
          <a:xfrm>
            <a:off x="317347" y="1651001"/>
            <a:ext cx="6016425" cy="4159250"/>
            <a:chOff x="2819248" y="1130754"/>
            <a:chExt cx="6553504" cy="453054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3362D8D-9FF2-71C8-1266-BEC77544E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9248" y="1130754"/>
              <a:ext cx="6553504" cy="1034763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841A4A6-409E-391A-FAC6-2B11CCE30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6841" y="2165517"/>
              <a:ext cx="5918318" cy="249254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4DDEA76-438A-E39A-B296-89BA72D2E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19248" y="4745214"/>
              <a:ext cx="6553504" cy="9160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633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F64697-AC5B-7E5B-1CD2-4F782EFC3325}"/>
              </a:ext>
            </a:extLst>
          </p:cNvPr>
          <p:cNvSpPr/>
          <p:nvPr/>
        </p:nvSpPr>
        <p:spPr>
          <a:xfrm>
            <a:off x="0" y="523220"/>
            <a:ext cx="8210939" cy="148584"/>
          </a:xfrm>
          <a:prstGeom prst="rect">
            <a:avLst/>
          </a:prstGeom>
          <a:solidFill>
            <a:srgbClr val="A9DB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E1C674-5CBE-1569-EA89-30D082B373ED}"/>
              </a:ext>
            </a:extLst>
          </p:cNvPr>
          <p:cNvSpPr txBox="1"/>
          <p:nvPr/>
        </p:nvSpPr>
        <p:spPr>
          <a:xfrm>
            <a:off x="0" y="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5AF2BF-E8C3-5078-012C-ADFEC6454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65" y="1832613"/>
            <a:ext cx="6277927" cy="31927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35D0B4-35DE-1BA0-D680-A6274ECAE01C}"/>
              </a:ext>
            </a:extLst>
          </p:cNvPr>
          <p:cNvSpPr txBox="1"/>
          <p:nvPr/>
        </p:nvSpPr>
        <p:spPr>
          <a:xfrm>
            <a:off x="6772242" y="2618722"/>
            <a:ext cx="541975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배경 </a:t>
            </a:r>
            <a:r>
              <a:rPr lang="en-US" altLang="ko-KR" sz="1400" b="1" dirty="0"/>
              <a:t>(Background)</a:t>
            </a:r>
          </a:p>
          <a:p>
            <a:endParaRPr lang="en-US" altLang="ko-KR" sz="1400" b="1" dirty="0"/>
          </a:p>
          <a:p>
            <a:r>
              <a:rPr lang="ko-KR" altLang="en-US" sz="1400" dirty="0"/>
              <a:t>모델 크기를 증가시키면 자연어 표현을 사전 학습할 때</a:t>
            </a:r>
            <a:endParaRPr lang="en-US" altLang="ko-KR" sz="1400" dirty="0"/>
          </a:p>
          <a:p>
            <a:r>
              <a:rPr lang="ko-KR" altLang="en-US" sz="1400" dirty="0" err="1"/>
              <a:t>다운스트림</a:t>
            </a:r>
            <a:r>
              <a:rPr lang="ko-KR" altLang="en-US" sz="1400" dirty="0"/>
              <a:t> 작업 과정에서 성능이 향상되는 경우가 종종 있음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그러나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GPU/TPU </a:t>
            </a:r>
            <a:r>
              <a:rPr lang="ko-KR" altLang="en-US" sz="1400" b="1" dirty="0">
                <a:solidFill>
                  <a:srgbClr val="FF0000"/>
                </a:solidFill>
              </a:rPr>
              <a:t>메모리 제한 </a:t>
            </a:r>
            <a:r>
              <a:rPr lang="en-US" altLang="ko-KR" sz="1400" b="1" dirty="0">
                <a:solidFill>
                  <a:srgbClr val="FF0000"/>
                </a:solidFill>
              </a:rPr>
              <a:t>&amp;</a:t>
            </a:r>
            <a:r>
              <a:rPr lang="ko-KR" altLang="en-US" sz="1400" b="1" dirty="0">
                <a:solidFill>
                  <a:srgbClr val="FF0000"/>
                </a:solidFill>
              </a:rPr>
              <a:t> 학습 시간 증가</a:t>
            </a:r>
            <a:r>
              <a:rPr lang="ko-KR" altLang="en-US" sz="1400" b="1" dirty="0"/>
              <a:t>로 인해</a:t>
            </a:r>
            <a:endParaRPr lang="en-US" altLang="ko-KR" sz="1400" b="1" dirty="0"/>
          </a:p>
          <a:p>
            <a:r>
              <a:rPr lang="ko-KR" altLang="en-US" sz="1400" b="1" dirty="0"/>
              <a:t>일정 시점 이후에는 모델 크기를 더 늘리는 것에 대한 </a:t>
            </a:r>
            <a:r>
              <a:rPr lang="ko-KR" altLang="en-US" sz="1400" b="1" dirty="0">
                <a:solidFill>
                  <a:srgbClr val="FF0000"/>
                </a:solidFill>
              </a:rPr>
              <a:t>한계 존재</a:t>
            </a:r>
            <a:r>
              <a:rPr lang="en-US" altLang="ko-KR" sz="1400" dirty="0"/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D707EE32-F67D-EE9B-9BFC-5BA58B3B97BC}"/>
                  </a:ext>
                </a:extLst>
              </p14:cNvPr>
              <p14:cNvContentPartPr/>
              <p14:nvPr/>
            </p14:nvContentPartPr>
            <p14:xfrm>
              <a:off x="467870" y="2437516"/>
              <a:ext cx="599643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D707EE32-F67D-EE9B-9BFC-5BA58B3B97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1836" y="2365516"/>
                <a:ext cx="6068138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229CDC36-107B-653D-740B-E07F1A3A4ED8}"/>
                  </a:ext>
                </a:extLst>
              </p14:cNvPr>
              <p14:cNvContentPartPr/>
              <p14:nvPr/>
            </p14:nvContentPartPr>
            <p14:xfrm>
              <a:off x="467870" y="2618722"/>
              <a:ext cx="599643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229CDC36-107B-653D-740B-E07F1A3A4E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1836" y="2546722"/>
                <a:ext cx="6068138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E47B1935-3BE7-9B23-52E2-5027718F2420}"/>
                  </a:ext>
                </a:extLst>
              </p14:cNvPr>
              <p14:cNvContentPartPr/>
              <p14:nvPr/>
            </p14:nvContentPartPr>
            <p14:xfrm>
              <a:off x="467870" y="2834200"/>
              <a:ext cx="599643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E47B1935-3BE7-9B23-52E2-5027718F24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1836" y="2762200"/>
                <a:ext cx="6068138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5779BBAE-41AE-79F5-C3E8-138A79D19897}"/>
                  </a:ext>
                </a:extLst>
              </p14:cNvPr>
              <p14:cNvContentPartPr/>
              <p14:nvPr/>
            </p14:nvContentPartPr>
            <p14:xfrm>
              <a:off x="467870" y="3030628"/>
              <a:ext cx="1595880" cy="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5779BBAE-41AE-79F5-C3E8-138A79D1989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1846" y="2958628"/>
                <a:ext cx="1667569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0724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573A4E5-DF7E-DAF7-05FA-A226C37EAEB4}"/>
              </a:ext>
            </a:extLst>
          </p:cNvPr>
          <p:cNvGrpSpPr/>
          <p:nvPr/>
        </p:nvGrpSpPr>
        <p:grpSpPr>
          <a:xfrm>
            <a:off x="63062" y="1438425"/>
            <a:ext cx="5971959" cy="3111340"/>
            <a:chOff x="708860" y="1312301"/>
            <a:chExt cx="10774279" cy="490606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6877259-9E49-A69D-686D-4514B0EC0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8860" y="1312301"/>
              <a:ext cx="10774279" cy="490606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8AA79C-94DF-ED69-3F65-D97AF111C5ED}"/>
                </a:ext>
              </a:extLst>
            </p:cNvPr>
            <p:cNvSpPr/>
            <p:nvPr/>
          </p:nvSpPr>
          <p:spPr>
            <a:xfrm>
              <a:off x="1145627" y="2900854"/>
              <a:ext cx="10163504" cy="2942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2479557-FD1B-29E7-D583-DA2FB4A4AE0E}"/>
                </a:ext>
              </a:extLst>
            </p:cNvPr>
            <p:cNvSpPr/>
            <p:nvPr/>
          </p:nvSpPr>
          <p:spPr>
            <a:xfrm>
              <a:off x="1145627" y="4731142"/>
              <a:ext cx="10163504" cy="2942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F64697-AC5B-7E5B-1CD2-4F782EFC3325}"/>
              </a:ext>
            </a:extLst>
          </p:cNvPr>
          <p:cNvSpPr/>
          <p:nvPr/>
        </p:nvSpPr>
        <p:spPr>
          <a:xfrm>
            <a:off x="0" y="523220"/>
            <a:ext cx="8210939" cy="148584"/>
          </a:xfrm>
          <a:prstGeom prst="rect">
            <a:avLst/>
          </a:prstGeom>
          <a:solidFill>
            <a:srgbClr val="A9DB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22D0E5-49C6-0802-E905-82840143F51D}"/>
              </a:ext>
            </a:extLst>
          </p:cNvPr>
          <p:cNvSpPr txBox="1"/>
          <p:nvPr/>
        </p:nvSpPr>
        <p:spPr>
          <a:xfrm>
            <a:off x="0" y="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DC32447-3195-9DDA-8CD8-50C67FC5D1FF}"/>
              </a:ext>
            </a:extLst>
          </p:cNvPr>
          <p:cNvGrpSpPr/>
          <p:nvPr/>
        </p:nvGrpSpPr>
        <p:grpSpPr>
          <a:xfrm>
            <a:off x="6232636" y="1396385"/>
            <a:ext cx="5770178" cy="2896215"/>
            <a:chOff x="6232636" y="1396385"/>
            <a:chExt cx="5770178" cy="437379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5F6F9D1-4131-10E4-F37A-43583D280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2636" y="1396385"/>
              <a:ext cx="5770178" cy="4373796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D1C0883-F7FB-92B8-B0D3-DEBF68582322}"/>
                </a:ext>
              </a:extLst>
            </p:cNvPr>
            <p:cNvSpPr/>
            <p:nvPr/>
          </p:nvSpPr>
          <p:spPr>
            <a:xfrm>
              <a:off x="6243146" y="3352451"/>
              <a:ext cx="5562053" cy="2623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5F560DB-3AE7-215F-CD0E-283C32B9B03E}"/>
                </a:ext>
              </a:extLst>
            </p:cNvPr>
            <p:cNvSpPr/>
            <p:nvPr/>
          </p:nvSpPr>
          <p:spPr>
            <a:xfrm>
              <a:off x="6248402" y="5007829"/>
              <a:ext cx="5562053" cy="2623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CD7BF7B-D721-F0FA-F668-5EE14489A563}"/>
              </a:ext>
            </a:extLst>
          </p:cNvPr>
          <p:cNvSpPr txBox="1"/>
          <p:nvPr/>
        </p:nvSpPr>
        <p:spPr>
          <a:xfrm>
            <a:off x="1627210" y="4908135"/>
            <a:ext cx="89375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ALBERT</a:t>
            </a:r>
            <a:r>
              <a:rPr lang="ko-KR" altLang="en-US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는 기존 </a:t>
            </a:r>
            <a:r>
              <a:rPr lang="en-US" altLang="ko-KR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NLP Task</a:t>
            </a:r>
            <a:r>
              <a:rPr lang="ko-KR" altLang="en-US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에서 모두 </a:t>
            </a:r>
            <a:r>
              <a:rPr lang="en-US" altLang="ko-KR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SOTA</a:t>
            </a:r>
            <a:r>
              <a:rPr lang="ko-KR" altLang="en-US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와 동일하거나 더 높은 성능 달성</a:t>
            </a:r>
            <a:endParaRPr lang="en-US" altLang="ko-KR" b="1" dirty="0">
              <a:solidFill>
                <a:srgbClr val="212529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b="1" dirty="0">
              <a:solidFill>
                <a:srgbClr val="212529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기존 </a:t>
            </a:r>
            <a:r>
              <a:rPr lang="en-US" altLang="ko-KR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ko-KR" altLang="en-US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대비 훨씬 적은 </a:t>
            </a:r>
            <a:r>
              <a:rPr lang="en-US" altLang="ko-KR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Training Time</a:t>
            </a:r>
            <a:r>
              <a:rPr lang="ko-KR" altLang="en-US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과 </a:t>
            </a:r>
            <a:r>
              <a:rPr lang="en-US" altLang="ko-KR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ko-KR" altLang="en-US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로 좋은 성능 달성</a:t>
            </a:r>
            <a:endParaRPr lang="en-US" altLang="ko-KR" b="1" dirty="0">
              <a:solidFill>
                <a:srgbClr val="212529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b="1" dirty="0">
              <a:solidFill>
                <a:srgbClr val="212529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모델을 경량화 함으로써</a:t>
            </a:r>
            <a:r>
              <a:rPr lang="en-US" altLang="ko-KR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모델 크기 증가를 막는 </a:t>
            </a:r>
            <a:r>
              <a:rPr lang="en-US" altLang="ko-KR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Memory Limitation</a:t>
            </a:r>
            <a:r>
              <a:rPr lang="ko-KR" altLang="en-US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을 극복</a:t>
            </a:r>
            <a:endParaRPr lang="en-US" altLang="ko-KR" b="1" dirty="0">
              <a:solidFill>
                <a:srgbClr val="212529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2A2ABA-04D3-D4A5-2D2D-46978448E565}"/>
              </a:ext>
            </a:extLst>
          </p:cNvPr>
          <p:cNvSpPr txBox="1"/>
          <p:nvPr/>
        </p:nvSpPr>
        <p:spPr>
          <a:xfrm>
            <a:off x="70336" y="803868"/>
            <a:ext cx="12299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State-Of-The-Art on NLU Tasks</a:t>
            </a:r>
            <a:endParaRPr lang="en-US" altLang="ko-KR" sz="2000" b="1" i="0" dirty="0">
              <a:solidFill>
                <a:srgbClr val="212529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90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F64697-AC5B-7E5B-1CD2-4F782EFC3325}"/>
              </a:ext>
            </a:extLst>
          </p:cNvPr>
          <p:cNvSpPr/>
          <p:nvPr/>
        </p:nvSpPr>
        <p:spPr>
          <a:xfrm>
            <a:off x="0" y="523220"/>
            <a:ext cx="8210939" cy="148584"/>
          </a:xfrm>
          <a:prstGeom prst="rect">
            <a:avLst/>
          </a:prstGeom>
          <a:solidFill>
            <a:srgbClr val="A9DB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E1C674-5CBE-1569-EA89-30D082B373ED}"/>
              </a:ext>
            </a:extLst>
          </p:cNvPr>
          <p:cNvSpPr txBox="1"/>
          <p:nvPr/>
        </p:nvSpPr>
        <p:spPr>
          <a:xfrm>
            <a:off x="0" y="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5AF2BF-E8C3-5078-012C-ADFEC6454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65" y="1832613"/>
            <a:ext cx="6277927" cy="31927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35D0B4-35DE-1BA0-D680-A6274ECAE01C}"/>
              </a:ext>
            </a:extLst>
          </p:cNvPr>
          <p:cNvSpPr txBox="1"/>
          <p:nvPr/>
        </p:nvSpPr>
        <p:spPr>
          <a:xfrm>
            <a:off x="6772242" y="2618722"/>
            <a:ext cx="541975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방법 </a:t>
            </a:r>
            <a:r>
              <a:rPr lang="en-US" altLang="ko-KR" sz="1400" b="1" dirty="0"/>
              <a:t>(Methods)</a:t>
            </a:r>
          </a:p>
          <a:p>
            <a:endParaRPr lang="en-US" altLang="ko-KR" sz="1400" b="1" dirty="0"/>
          </a:p>
          <a:p>
            <a:r>
              <a:rPr lang="ko-KR" altLang="en-US" sz="1400" dirty="0"/>
              <a:t>이러한 문제를 해결하기 위해</a:t>
            </a:r>
            <a:r>
              <a:rPr lang="en-US" altLang="ko-KR" sz="1400" dirty="0"/>
              <a:t>, </a:t>
            </a:r>
            <a:r>
              <a:rPr lang="ko-KR" altLang="en-US" sz="1400" dirty="0"/>
              <a:t>본 논문에서는 </a:t>
            </a:r>
            <a:r>
              <a:rPr lang="en-US" altLang="ko-KR" sz="1400" b="1" dirty="0"/>
              <a:t>BERT(Devlin et al., 2019)</a:t>
            </a:r>
            <a:r>
              <a:rPr lang="ko-KR" altLang="en-US" sz="1400" b="1" dirty="0"/>
              <a:t>의 메모리 소비를 줄이고 학습 속도를 높이기 위한 </a:t>
            </a:r>
            <a:r>
              <a:rPr lang="ko-KR" altLang="en-US" sz="1400" b="1" dirty="0">
                <a:solidFill>
                  <a:srgbClr val="FF0000"/>
                </a:solidFill>
              </a:rPr>
              <a:t>두 가지 매개변수 축소 기법</a:t>
            </a:r>
            <a:r>
              <a:rPr lang="ko-KR" altLang="en-US" sz="1400" b="1" dirty="0"/>
              <a:t>을 제안하고</a:t>
            </a:r>
            <a:r>
              <a:rPr lang="en-US" altLang="ko-KR" sz="1400" b="1" dirty="0"/>
              <a:t>, </a:t>
            </a:r>
          </a:p>
          <a:p>
            <a:endParaRPr lang="en-US" altLang="ko-KR" sz="1400" b="1" dirty="0"/>
          </a:p>
          <a:p>
            <a:r>
              <a:rPr lang="ko-KR" altLang="en-US" sz="1400" dirty="0"/>
              <a:t>문장 간 일관성을 모델링하는 데 중점을 둔 </a:t>
            </a:r>
            <a:r>
              <a:rPr lang="ko-KR" altLang="en-US" sz="1400" b="1" dirty="0">
                <a:solidFill>
                  <a:srgbClr val="FF0000"/>
                </a:solidFill>
              </a:rPr>
              <a:t>자가 지도 손실</a:t>
            </a:r>
            <a:r>
              <a:rPr lang="en-US" altLang="ko-KR" sz="1400" b="1" dirty="0">
                <a:solidFill>
                  <a:srgbClr val="FF0000"/>
                </a:solidFill>
              </a:rPr>
              <a:t>(self-supervised loss)</a:t>
            </a:r>
            <a:r>
              <a:rPr lang="ko-KR" altLang="en-US" sz="1400" b="1" dirty="0"/>
              <a:t>을 사용하여 다중 문장 입력이 있는 </a:t>
            </a:r>
            <a:r>
              <a:rPr lang="ko-KR" altLang="en-US" sz="1400" b="1" dirty="0" err="1"/>
              <a:t>다운스트림</a:t>
            </a:r>
            <a:r>
              <a:rPr lang="ko-KR" altLang="en-US" sz="1400" b="1" dirty="0"/>
              <a:t> 작업에서 일관되게 도움이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된다는 것을 보여주었음</a:t>
            </a:r>
            <a:endParaRPr lang="en-US" altLang="ko-KR" sz="14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D707EE32-F67D-EE9B-9BFC-5BA58B3B97BC}"/>
                  </a:ext>
                </a:extLst>
              </p14:cNvPr>
              <p14:cNvContentPartPr/>
              <p14:nvPr/>
            </p14:nvContentPartPr>
            <p14:xfrm>
              <a:off x="2286000" y="3043284"/>
              <a:ext cx="417830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D707EE32-F67D-EE9B-9BFC-5BA58B3B97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9968" y="2971284"/>
                <a:ext cx="4250004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229CDC36-107B-653D-740B-E07F1A3A4ED8}"/>
                  </a:ext>
                </a:extLst>
              </p14:cNvPr>
              <p14:cNvContentPartPr/>
              <p14:nvPr/>
            </p14:nvContentPartPr>
            <p14:xfrm>
              <a:off x="467870" y="3428639"/>
              <a:ext cx="277698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229CDC36-107B-653D-740B-E07F1A3A4ED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1838" y="3356639"/>
                <a:ext cx="2848684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E47B1935-3BE7-9B23-52E2-5027718F2420}"/>
                  </a:ext>
                </a:extLst>
              </p14:cNvPr>
              <p14:cNvContentPartPr/>
              <p14:nvPr/>
            </p14:nvContentPartPr>
            <p14:xfrm>
              <a:off x="467870" y="3237047"/>
              <a:ext cx="599643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E47B1935-3BE7-9B23-52E2-5027718F242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1836" y="3165047"/>
                <a:ext cx="6068138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F312AF6D-E9FB-A5B4-BC24-D25F4F65A6C3}"/>
                  </a:ext>
                </a:extLst>
              </p14:cNvPr>
              <p14:cNvContentPartPr/>
              <p14:nvPr/>
            </p14:nvContentPartPr>
            <p14:xfrm>
              <a:off x="1943100" y="3840129"/>
              <a:ext cx="4521200" cy="3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F312AF6D-E9FB-A5B4-BC24-D25F4F65A6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07066" y="3768129"/>
                <a:ext cx="4592908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CAB93DE8-638B-8207-BF6B-345D7B348CCA}"/>
                  </a:ext>
                </a:extLst>
              </p14:cNvPr>
              <p14:cNvContentPartPr/>
              <p14:nvPr/>
            </p14:nvContentPartPr>
            <p14:xfrm>
              <a:off x="467870" y="4049360"/>
              <a:ext cx="5996430" cy="3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CAB93DE8-638B-8207-BF6B-345D7B348CC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1836" y="3977360"/>
                <a:ext cx="6068138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E17E486-E749-4BD9-3123-A1F724146B04}"/>
                  </a:ext>
                </a:extLst>
              </p14:cNvPr>
              <p14:cNvContentPartPr/>
              <p14:nvPr/>
            </p14:nvContentPartPr>
            <p14:xfrm>
              <a:off x="467870" y="4254315"/>
              <a:ext cx="1546368" cy="3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E17E486-E749-4BD9-3123-A1F724146B0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1841" y="4182315"/>
                <a:ext cx="1618066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768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F64697-AC5B-7E5B-1CD2-4F782EFC3325}"/>
              </a:ext>
            </a:extLst>
          </p:cNvPr>
          <p:cNvSpPr/>
          <p:nvPr/>
        </p:nvSpPr>
        <p:spPr>
          <a:xfrm>
            <a:off x="0" y="523220"/>
            <a:ext cx="8210939" cy="148584"/>
          </a:xfrm>
          <a:prstGeom prst="rect">
            <a:avLst/>
          </a:prstGeom>
          <a:solidFill>
            <a:srgbClr val="A9DB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E1C674-5CBE-1569-EA89-30D082B373ED}"/>
              </a:ext>
            </a:extLst>
          </p:cNvPr>
          <p:cNvSpPr txBox="1"/>
          <p:nvPr/>
        </p:nvSpPr>
        <p:spPr>
          <a:xfrm>
            <a:off x="0" y="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5AF2BF-E8C3-5078-012C-ADFEC6454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65" y="1832613"/>
            <a:ext cx="6277927" cy="31927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35D0B4-35DE-1BA0-D680-A6274ECAE01C}"/>
              </a:ext>
            </a:extLst>
          </p:cNvPr>
          <p:cNvSpPr txBox="1"/>
          <p:nvPr/>
        </p:nvSpPr>
        <p:spPr>
          <a:xfrm>
            <a:off x="6772242" y="2618722"/>
            <a:ext cx="541975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결과 </a:t>
            </a:r>
            <a:r>
              <a:rPr lang="en-US" altLang="ko-KR" sz="1400" b="1" dirty="0"/>
              <a:t>(Results)</a:t>
            </a:r>
          </a:p>
          <a:p>
            <a:endParaRPr lang="en-US" altLang="ko-KR" sz="1400" b="1" dirty="0"/>
          </a:p>
          <a:p>
            <a:r>
              <a:rPr lang="ko-KR" altLang="en-US" sz="1400" dirty="0"/>
              <a:t>그 결과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ko-KR" altLang="en-US" sz="1400" b="1" dirty="0"/>
              <a:t>본 논문에서 제안한 방법들이 기존 </a:t>
            </a:r>
            <a:r>
              <a:rPr lang="en-US" altLang="ko-KR" sz="1400" b="1" dirty="0"/>
              <a:t>BERT model</a:t>
            </a:r>
            <a:r>
              <a:rPr lang="ko-KR" altLang="en-US" sz="1400" b="1" dirty="0"/>
              <a:t>에 비해</a:t>
            </a:r>
            <a:endParaRPr lang="en-US" altLang="ko-KR" sz="1400" b="1" dirty="0"/>
          </a:p>
          <a:p>
            <a:r>
              <a:rPr lang="ko-KR" altLang="en-US" sz="1400" b="1" dirty="0"/>
              <a:t>훨씬 더 잘 확장되는 모델로 이어진다는 것을 검증</a:t>
            </a:r>
            <a:r>
              <a:rPr lang="ko-KR" altLang="en-US" sz="1400" dirty="0"/>
              <a:t>하였으며</a:t>
            </a:r>
            <a:r>
              <a:rPr lang="en-US" altLang="ko-KR" sz="1400" dirty="0"/>
              <a:t>,</a:t>
            </a:r>
          </a:p>
          <a:p>
            <a:endParaRPr lang="en-US" altLang="ko-KR" sz="1400" dirty="0"/>
          </a:p>
          <a:p>
            <a:r>
              <a:rPr lang="ko-KR" altLang="en-US" sz="1400" dirty="0"/>
              <a:t>결과적으로</a:t>
            </a:r>
            <a:r>
              <a:rPr lang="en-US" altLang="ko-KR" sz="1400" dirty="0"/>
              <a:t>, </a:t>
            </a:r>
            <a:r>
              <a:rPr lang="en-US" altLang="ko-KR" sz="1400" b="1" dirty="0"/>
              <a:t>BERT-large</a:t>
            </a:r>
            <a:r>
              <a:rPr lang="ko-KR" altLang="en-US" sz="1400" b="1" dirty="0"/>
              <a:t>보다 적은 매개변수로 </a:t>
            </a:r>
            <a:r>
              <a:rPr lang="en-US" altLang="ko-KR" sz="1400" dirty="0"/>
              <a:t>GLUE, RACE </a:t>
            </a:r>
            <a:r>
              <a:rPr lang="ko-KR" altLang="en-US" sz="1400" dirty="0"/>
              <a:t>및 </a:t>
            </a:r>
            <a:r>
              <a:rPr lang="en-US" altLang="ko-KR" sz="1400" dirty="0" err="1"/>
              <a:t>SQuAD</a:t>
            </a:r>
            <a:r>
              <a:rPr lang="en-US" altLang="ko-KR" sz="1400" dirty="0"/>
              <a:t> </a:t>
            </a:r>
            <a:r>
              <a:rPr lang="ko-KR" altLang="en-US" sz="1400" dirty="0"/>
              <a:t>벤치마크에서 새로운 </a:t>
            </a:r>
            <a:r>
              <a:rPr lang="en-US" altLang="ko-KR" sz="1400" dirty="0"/>
              <a:t>SOTA </a:t>
            </a:r>
            <a:r>
              <a:rPr lang="ko-KR" altLang="en-US" sz="1400" dirty="0"/>
              <a:t>결과를 수립함</a:t>
            </a:r>
            <a:endParaRPr lang="en-US" altLang="ko-KR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CAB93DE8-638B-8207-BF6B-345D7B348CCA}"/>
                  </a:ext>
                </a:extLst>
              </p14:cNvPr>
              <p14:cNvContentPartPr/>
              <p14:nvPr/>
            </p14:nvContentPartPr>
            <p14:xfrm>
              <a:off x="467870" y="4460180"/>
              <a:ext cx="5996430" cy="3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CAB93DE8-638B-8207-BF6B-345D7B348C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1836" y="4388180"/>
                <a:ext cx="6068138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899736B0-244A-5433-0382-010E2A6070C2}"/>
                  </a:ext>
                </a:extLst>
              </p14:cNvPr>
              <p14:cNvContentPartPr/>
              <p14:nvPr/>
            </p14:nvContentPartPr>
            <p14:xfrm>
              <a:off x="2172988" y="4254315"/>
              <a:ext cx="4291312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899736B0-244A-5433-0382-010E2A6070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36954" y="4182315"/>
                <a:ext cx="43630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65BE5CD-72FC-769D-56A3-2F6840560D64}"/>
                  </a:ext>
                </a:extLst>
              </p14:cNvPr>
              <p14:cNvContentPartPr/>
              <p14:nvPr/>
            </p14:nvContentPartPr>
            <p14:xfrm>
              <a:off x="467870" y="4665685"/>
              <a:ext cx="2211386" cy="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65BE5CD-72FC-769D-56A3-2F6840560D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1842" y="4593685"/>
                <a:ext cx="2283081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52224B50-B5C4-9B44-393B-B10EE4234BF4}"/>
                  </a:ext>
                </a:extLst>
              </p14:cNvPr>
              <p14:cNvContentPartPr/>
              <p14:nvPr/>
            </p14:nvContentPartPr>
            <p14:xfrm>
              <a:off x="3379488" y="3428999"/>
              <a:ext cx="3084812" cy="36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52224B50-B5C4-9B44-393B-B10EE4234B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43455" y="3356999"/>
                <a:ext cx="3156518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FE8D84AF-0945-7985-C23A-34DFDA4DB858}"/>
                  </a:ext>
                </a:extLst>
              </p14:cNvPr>
              <p14:cNvContentPartPr/>
              <p14:nvPr/>
            </p14:nvContentPartPr>
            <p14:xfrm>
              <a:off x="467870" y="3650451"/>
              <a:ext cx="5996430" cy="36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FE8D84AF-0945-7985-C23A-34DFDA4DB8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1836" y="3578451"/>
                <a:ext cx="6068138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8E4E0AF0-8078-9254-3C45-C802E4D2245C}"/>
                  </a:ext>
                </a:extLst>
              </p14:cNvPr>
              <p14:cNvContentPartPr/>
              <p14:nvPr/>
            </p14:nvContentPartPr>
            <p14:xfrm>
              <a:off x="467870" y="3847681"/>
              <a:ext cx="1341880" cy="36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8E4E0AF0-8078-9254-3C45-C802E4D224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1846" y="3775681"/>
                <a:ext cx="1413567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462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F64697-AC5B-7E5B-1CD2-4F782EFC3325}"/>
              </a:ext>
            </a:extLst>
          </p:cNvPr>
          <p:cNvSpPr/>
          <p:nvPr/>
        </p:nvSpPr>
        <p:spPr>
          <a:xfrm>
            <a:off x="0" y="523220"/>
            <a:ext cx="8210939" cy="148584"/>
          </a:xfrm>
          <a:prstGeom prst="rect">
            <a:avLst/>
          </a:prstGeom>
          <a:solidFill>
            <a:srgbClr val="A9DB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5A7F5F-23E0-1B1A-5CAD-AE1205792C0D}"/>
              </a:ext>
            </a:extLst>
          </p:cNvPr>
          <p:cNvSpPr txBox="1"/>
          <p:nvPr/>
        </p:nvSpPr>
        <p:spPr>
          <a:xfrm>
            <a:off x="0" y="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937EFB-FB3C-D493-1958-85DF4907C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72" y="1657839"/>
            <a:ext cx="5759596" cy="27096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C4E90B-9076-9DCE-7021-35E99E3F5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303" y="1657839"/>
            <a:ext cx="4471260" cy="26843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EF2F9E-C0DF-60C0-B4A5-EFE6521A5F81}"/>
              </a:ext>
            </a:extLst>
          </p:cNvPr>
          <p:cNvSpPr txBox="1"/>
          <p:nvPr/>
        </p:nvSpPr>
        <p:spPr>
          <a:xfrm>
            <a:off x="70336" y="803868"/>
            <a:ext cx="12299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기존 연구의 한계점 </a:t>
            </a:r>
            <a:r>
              <a:rPr lang="en-US" altLang="ko-KR" sz="2000" b="1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b="1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Pre-training </a:t>
            </a:r>
            <a:r>
              <a:rPr lang="ko-KR" altLang="en-US" b="1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시 모델의 크기가 커지면 성능이 향상되지만</a:t>
            </a:r>
            <a:r>
              <a:rPr lang="en-US" altLang="ko-KR" b="1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메모리 제한 </a:t>
            </a:r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&amp; </a:t>
            </a:r>
            <a:r>
              <a:rPr lang="ko-KR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연산 시간 증가</a:t>
            </a:r>
            <a:endParaRPr lang="en-US" altLang="ko-KR" b="1" dirty="0">
              <a:solidFill>
                <a:srgbClr val="FF0000"/>
              </a:solidFill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D083FB-D5FF-AC16-77B0-A7233D736924}"/>
              </a:ext>
            </a:extLst>
          </p:cNvPr>
          <p:cNvSpPr txBox="1"/>
          <p:nvPr/>
        </p:nvSpPr>
        <p:spPr>
          <a:xfrm>
            <a:off x="414708" y="5358062"/>
            <a:ext cx="120588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600" b="1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→ </a:t>
            </a:r>
            <a:r>
              <a:rPr lang="en-US" altLang="ko-KR" sz="16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GPT3 or BERT </a:t>
            </a:r>
            <a:r>
              <a:rPr lang="ko-KR" altLang="en-US" sz="16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등의 모델은 수억 개</a:t>
            </a:r>
            <a:r>
              <a:rPr lang="ko-KR" altLang="en-US" sz="1600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에</a:t>
            </a:r>
            <a:r>
              <a:rPr lang="ko-KR" altLang="en-US" sz="16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 달하는 파라미터를 사용하기 때문에 </a:t>
            </a:r>
            <a:r>
              <a:rPr lang="en-US" altLang="ko-KR" sz="16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OOM(Out-Of Memory)</a:t>
            </a:r>
            <a:r>
              <a:rPr lang="en-US" altLang="ko-KR" sz="16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문제를 자주 직면함</a:t>
            </a:r>
            <a:r>
              <a:rPr lang="en-US" altLang="ko-KR" sz="16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altLang="ko-KR" sz="1600" b="1" i="0" dirty="0">
              <a:solidFill>
                <a:srgbClr val="212529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r>
              <a:rPr lang="ko-KR" altLang="en-US" sz="1600" b="1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→ </a:t>
            </a:r>
            <a:r>
              <a:rPr lang="ko-KR" altLang="en-US" sz="16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분산 학습을 통해 해결하려고 해도</a:t>
            </a:r>
            <a:r>
              <a:rPr lang="en-US" altLang="ko-KR" sz="16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분산된 장비 간의 통신과정에서 학습속도가 저하되기 때문에</a:t>
            </a:r>
            <a:r>
              <a:rPr lang="en-US" altLang="ko-KR" sz="16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문제가 있음</a:t>
            </a:r>
            <a:r>
              <a:rPr lang="en-US" altLang="ko-KR" sz="16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.</a:t>
            </a:r>
            <a:endParaRPr lang="ko-KR" altLang="en-US" sz="1600" b="1" i="0" dirty="0">
              <a:solidFill>
                <a:srgbClr val="212529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B9E55B-F746-5956-603B-58AD5EFD25B7}"/>
              </a:ext>
            </a:extLst>
          </p:cNvPr>
          <p:cNvSpPr txBox="1"/>
          <p:nvPr/>
        </p:nvSpPr>
        <p:spPr>
          <a:xfrm>
            <a:off x="0" y="4367457"/>
            <a:ext cx="629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12GB</a:t>
            </a:r>
            <a:r>
              <a:rPr lang="ko-KR" altLang="en-US" sz="1100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GPU</a:t>
            </a:r>
            <a:r>
              <a:rPr lang="ko-KR" altLang="en-US" sz="1100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 기준</a:t>
            </a:r>
            <a:r>
              <a:rPr lang="en-US" altLang="ko-KR" sz="1100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, OOM</a:t>
            </a:r>
            <a:r>
              <a:rPr lang="ko-KR" altLang="en-US" sz="1100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이 발생하지 않기 위한 </a:t>
            </a:r>
            <a:r>
              <a:rPr lang="en-US" altLang="ko-KR" sz="1100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Input Sequence Length</a:t>
            </a:r>
            <a:r>
              <a:rPr lang="ko-KR" altLang="en-US" sz="1100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에 따른 </a:t>
            </a:r>
            <a:r>
              <a:rPr lang="en-US" altLang="ko-KR" sz="1100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Maximum Batch Size </a:t>
            </a:r>
            <a:r>
              <a:rPr lang="en-US" altLang="ko-KR" sz="1100" b="1" dirty="0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&lt;┘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3E294D-8F48-2230-0B5C-F097E1451EFF}"/>
              </a:ext>
            </a:extLst>
          </p:cNvPr>
          <p:cNvSpPr/>
          <p:nvPr/>
        </p:nvSpPr>
        <p:spPr>
          <a:xfrm>
            <a:off x="4241800" y="3911600"/>
            <a:ext cx="1854200" cy="374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15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F64697-AC5B-7E5B-1CD2-4F782EFC3325}"/>
              </a:ext>
            </a:extLst>
          </p:cNvPr>
          <p:cNvSpPr/>
          <p:nvPr/>
        </p:nvSpPr>
        <p:spPr>
          <a:xfrm>
            <a:off x="0" y="523220"/>
            <a:ext cx="8210939" cy="148584"/>
          </a:xfrm>
          <a:prstGeom prst="rect">
            <a:avLst/>
          </a:prstGeom>
          <a:solidFill>
            <a:srgbClr val="A9DB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5A7F5F-23E0-1B1A-5CAD-AE1205792C0D}"/>
              </a:ext>
            </a:extLst>
          </p:cNvPr>
          <p:cNvSpPr txBox="1"/>
          <p:nvPr/>
        </p:nvSpPr>
        <p:spPr>
          <a:xfrm>
            <a:off x="0" y="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937EFB-FB3C-D493-1958-85DF4907C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72" y="1657839"/>
            <a:ext cx="5759596" cy="27096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C4E90B-9076-9DCE-7021-35E99E3F5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303" y="1657839"/>
            <a:ext cx="4471260" cy="26843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EF2F9E-C0DF-60C0-B4A5-EFE6521A5F81}"/>
              </a:ext>
            </a:extLst>
          </p:cNvPr>
          <p:cNvSpPr txBox="1"/>
          <p:nvPr/>
        </p:nvSpPr>
        <p:spPr>
          <a:xfrm>
            <a:off x="70336" y="803868"/>
            <a:ext cx="12299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ALBERT</a:t>
            </a:r>
            <a:r>
              <a: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문제 접근</a:t>
            </a:r>
            <a:endParaRPr lang="en-US" altLang="ko-KR" b="1" dirty="0">
              <a:solidFill>
                <a:srgbClr val="FF0000"/>
              </a:solidFill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B9E55B-F746-5956-603B-58AD5EFD25B7}"/>
              </a:ext>
            </a:extLst>
          </p:cNvPr>
          <p:cNvSpPr txBox="1"/>
          <p:nvPr/>
        </p:nvSpPr>
        <p:spPr>
          <a:xfrm>
            <a:off x="0" y="4367457"/>
            <a:ext cx="629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12GB</a:t>
            </a:r>
            <a:r>
              <a:rPr lang="ko-KR" altLang="en-US" sz="1100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GPU</a:t>
            </a:r>
            <a:r>
              <a:rPr lang="ko-KR" altLang="en-US" sz="1100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 기준</a:t>
            </a:r>
            <a:r>
              <a:rPr lang="en-US" altLang="ko-KR" sz="1100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, OOM</a:t>
            </a:r>
            <a:r>
              <a:rPr lang="ko-KR" altLang="en-US" sz="1100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이 발생하지 않기 위한 </a:t>
            </a:r>
            <a:r>
              <a:rPr lang="en-US" altLang="ko-KR" sz="1100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Input Sequence Length</a:t>
            </a:r>
            <a:r>
              <a:rPr lang="ko-KR" altLang="en-US" sz="1100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에 따른 </a:t>
            </a:r>
            <a:r>
              <a:rPr lang="en-US" altLang="ko-KR" sz="1100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Maximum Batch Size </a:t>
            </a:r>
            <a:r>
              <a:rPr lang="en-US" altLang="ko-KR" sz="1100" b="1" dirty="0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&lt;┘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3E294D-8F48-2230-0B5C-F097E1451EFF}"/>
              </a:ext>
            </a:extLst>
          </p:cNvPr>
          <p:cNvSpPr/>
          <p:nvPr/>
        </p:nvSpPr>
        <p:spPr>
          <a:xfrm>
            <a:off x="4241800" y="3911600"/>
            <a:ext cx="1854200" cy="374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B3B7A-2974-12D3-962D-FF8BE0D43A47}"/>
              </a:ext>
            </a:extLst>
          </p:cNvPr>
          <p:cNvSpPr txBox="1"/>
          <p:nvPr/>
        </p:nvSpPr>
        <p:spPr>
          <a:xfrm>
            <a:off x="570701" y="4899631"/>
            <a:ext cx="5837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ko-K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Factorized embedding parameterization</a:t>
            </a:r>
            <a:endParaRPr lang="en-US" altLang="ko-KR" sz="1800" b="1" i="0" dirty="0">
              <a:solidFill>
                <a:srgbClr val="212529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ko-KR" sz="18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Cross-Layer Parameter Sharing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ko-K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Order Prediction(SOP)</a:t>
            </a:r>
            <a:endParaRPr lang="en-US" altLang="ko-KR" sz="1800" b="1" i="0" dirty="0">
              <a:solidFill>
                <a:srgbClr val="212529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93C872C-5A05-626F-BF09-EB555F96776D}"/>
              </a:ext>
            </a:extLst>
          </p:cNvPr>
          <p:cNvSpPr/>
          <p:nvPr/>
        </p:nvSpPr>
        <p:spPr>
          <a:xfrm>
            <a:off x="5667375" y="5425985"/>
            <a:ext cx="857250" cy="42461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7871D0-D357-4F08-600D-FB30E553EDB9}"/>
              </a:ext>
            </a:extLst>
          </p:cNvPr>
          <p:cNvSpPr txBox="1"/>
          <p:nvPr/>
        </p:nvSpPr>
        <p:spPr>
          <a:xfrm>
            <a:off x="7103458" y="4899631"/>
            <a:ext cx="3740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ko-KR" altLang="en-US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전체 </a:t>
            </a:r>
            <a:r>
              <a:rPr lang="en-US" altLang="ko-KR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Parameter </a:t>
            </a:r>
            <a:r>
              <a:rPr lang="ko-KR" altLang="en-US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수 감소</a:t>
            </a:r>
            <a:endParaRPr lang="en-US" altLang="ko-KR" b="1" i="0" dirty="0">
              <a:solidFill>
                <a:srgbClr val="212529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altLang="ko-KR" b="1" dirty="0">
              <a:solidFill>
                <a:srgbClr val="212529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ko-KR" altLang="en-US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효율 개선</a:t>
            </a:r>
            <a:endParaRPr lang="en-US" altLang="ko-KR" b="1" dirty="0">
              <a:solidFill>
                <a:srgbClr val="212529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altLang="ko-KR" b="1" i="0" dirty="0">
              <a:solidFill>
                <a:srgbClr val="212529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학습 안정화</a:t>
            </a:r>
            <a:endParaRPr lang="en-US" altLang="ko-KR" sz="1800" b="1" i="0" dirty="0">
              <a:solidFill>
                <a:srgbClr val="212529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78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F64697-AC5B-7E5B-1CD2-4F782EFC3325}"/>
              </a:ext>
            </a:extLst>
          </p:cNvPr>
          <p:cNvSpPr/>
          <p:nvPr/>
        </p:nvSpPr>
        <p:spPr>
          <a:xfrm>
            <a:off x="0" y="523220"/>
            <a:ext cx="8210939" cy="148584"/>
          </a:xfrm>
          <a:prstGeom prst="rect">
            <a:avLst/>
          </a:prstGeom>
          <a:solidFill>
            <a:srgbClr val="A9DB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22D0E5-49C6-0802-E905-82840143F51D}"/>
              </a:ext>
            </a:extLst>
          </p:cNvPr>
          <p:cNvSpPr txBox="1"/>
          <p:nvPr/>
        </p:nvSpPr>
        <p:spPr>
          <a:xfrm>
            <a:off x="0" y="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Elements of ALBERT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11FFD7-5571-F0C9-56A9-6B960D609DF0}"/>
              </a:ext>
            </a:extLst>
          </p:cNvPr>
          <p:cNvSpPr txBox="1"/>
          <p:nvPr/>
        </p:nvSpPr>
        <p:spPr>
          <a:xfrm>
            <a:off x="-1" y="6661340"/>
            <a:ext cx="821093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/>
              <a:t>https://velog.io/@9e0na/%EB%85%BC%EB%AC%B8%EB%A6%AC%EB%B7%B0-NLP-ALBERT-A-Lite-BERT-for-Self-supervised-Learning-of-Language-Representations-2020-Summary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EE4E97-CA51-9011-188F-3EE4F6A1446B}"/>
              </a:ext>
            </a:extLst>
          </p:cNvPr>
          <p:cNvSpPr txBox="1"/>
          <p:nvPr/>
        </p:nvSpPr>
        <p:spPr>
          <a:xfrm>
            <a:off x="7237946" y="2092399"/>
            <a:ext cx="48143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 : Vocabulary size, 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모델의 어휘력</a:t>
            </a:r>
            <a:endParaRPr lang="en-US" altLang="ko-KR" sz="1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 : Hidden state dimension, 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모델 내부의 벡터</a:t>
            </a:r>
            <a:endParaRPr lang="en-US" altLang="ko-KR" sz="1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: Word embedding dimension, 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단어의 초기 표현</a:t>
            </a:r>
            <a:endParaRPr lang="en-US" altLang="ko-KR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6E8AFE-CE37-0EE7-1508-832E070697B9}"/>
              </a:ext>
            </a:extLst>
          </p:cNvPr>
          <p:cNvSpPr txBox="1"/>
          <p:nvPr/>
        </p:nvSpPr>
        <p:spPr>
          <a:xfrm>
            <a:off x="70336" y="803868"/>
            <a:ext cx="12299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Factorized embedding parameterization</a:t>
            </a:r>
            <a:endParaRPr lang="en-US" altLang="ko-KR" sz="2000" b="1" i="0" dirty="0">
              <a:solidFill>
                <a:srgbClr val="212529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F3835A-06D5-D821-A638-22CFDCA0A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1488908"/>
            <a:ext cx="5187950" cy="247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68417DF-30A4-9BE7-CA49-3CE602135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173" y="4184617"/>
            <a:ext cx="6319654" cy="215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451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F64697-AC5B-7E5B-1CD2-4F782EFC3325}"/>
              </a:ext>
            </a:extLst>
          </p:cNvPr>
          <p:cNvSpPr/>
          <p:nvPr/>
        </p:nvSpPr>
        <p:spPr>
          <a:xfrm>
            <a:off x="0" y="523220"/>
            <a:ext cx="8210939" cy="148584"/>
          </a:xfrm>
          <a:prstGeom prst="rect">
            <a:avLst/>
          </a:prstGeom>
          <a:solidFill>
            <a:srgbClr val="A9DB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22D0E5-49C6-0802-E905-82840143F51D}"/>
              </a:ext>
            </a:extLst>
          </p:cNvPr>
          <p:cNvSpPr txBox="1"/>
          <p:nvPr/>
        </p:nvSpPr>
        <p:spPr>
          <a:xfrm>
            <a:off x="0" y="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Elements of ALBERT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11FFD7-5571-F0C9-56A9-6B960D609DF0}"/>
              </a:ext>
            </a:extLst>
          </p:cNvPr>
          <p:cNvSpPr txBox="1"/>
          <p:nvPr/>
        </p:nvSpPr>
        <p:spPr>
          <a:xfrm>
            <a:off x="-1" y="6661340"/>
            <a:ext cx="821093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/>
              <a:t>https://velog.io/@9e0na/%EB%85%BC%EB%AC%B8%EB%A6%AC%EB%B7%B0-NLP-ALBERT-A-Lite-BERT-for-Self-supervised-Learning-of-Language-Representations-2020-Summary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6E8AFE-CE37-0EE7-1508-832E070697B9}"/>
              </a:ext>
            </a:extLst>
          </p:cNvPr>
          <p:cNvSpPr txBox="1"/>
          <p:nvPr/>
        </p:nvSpPr>
        <p:spPr>
          <a:xfrm>
            <a:off x="70336" y="803868"/>
            <a:ext cx="12299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Factorized embedding parameterization</a:t>
            </a:r>
            <a:endParaRPr lang="en-US" altLang="ko-KR" sz="2000" b="1" i="0" dirty="0">
              <a:solidFill>
                <a:srgbClr val="212529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EB14987-AB6A-7EC6-F975-BD111E63D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425" y="4103045"/>
            <a:ext cx="7423150" cy="2321910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81EF437-A804-2399-04CE-2945F69CF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1488908"/>
            <a:ext cx="5187950" cy="247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9618A28-B88F-1956-3E0D-03C3B2A05B42}"/>
              </a:ext>
            </a:extLst>
          </p:cNvPr>
          <p:cNvSpPr/>
          <p:nvPr/>
        </p:nvSpPr>
        <p:spPr>
          <a:xfrm>
            <a:off x="3534981" y="5369092"/>
            <a:ext cx="6136069" cy="1871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0D1068-0E7A-5E2A-A8B8-F6FD01F83F57}"/>
              </a:ext>
            </a:extLst>
          </p:cNvPr>
          <p:cNvSpPr txBox="1"/>
          <p:nvPr/>
        </p:nvSpPr>
        <p:spPr>
          <a:xfrm>
            <a:off x="2371725" y="4973900"/>
            <a:ext cx="11747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(BERT)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710F43-00A9-1DCD-9E16-22DBF287514B}"/>
              </a:ext>
            </a:extLst>
          </p:cNvPr>
          <p:cNvSpPr txBox="1"/>
          <p:nvPr/>
        </p:nvSpPr>
        <p:spPr>
          <a:xfrm>
            <a:off x="2371725" y="5779520"/>
            <a:ext cx="11747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(ALBERT)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73B6D5-9FD3-DB86-B844-9FBFFE37A0C2}"/>
              </a:ext>
            </a:extLst>
          </p:cNvPr>
          <p:cNvSpPr txBox="1"/>
          <p:nvPr/>
        </p:nvSpPr>
        <p:spPr>
          <a:xfrm>
            <a:off x="3441700" y="4294638"/>
            <a:ext cx="11747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(1/12)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9771AA-2AD1-B8B1-E4CA-476BA6870547}"/>
              </a:ext>
            </a:extLst>
          </p:cNvPr>
          <p:cNvSpPr txBox="1"/>
          <p:nvPr/>
        </p:nvSpPr>
        <p:spPr>
          <a:xfrm>
            <a:off x="3441700" y="4492955"/>
            <a:ext cx="11747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(1/6)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5D09C1-21F7-06DE-D857-2F71D2D5B2FF}"/>
              </a:ext>
            </a:extLst>
          </p:cNvPr>
          <p:cNvSpPr txBox="1"/>
          <p:nvPr/>
        </p:nvSpPr>
        <p:spPr>
          <a:xfrm>
            <a:off x="3441700" y="4696180"/>
            <a:ext cx="11747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(1/3)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6B6399-25DD-C7B8-B197-7517E6A99FBE}"/>
              </a:ext>
            </a:extLst>
          </p:cNvPr>
          <p:cNvSpPr txBox="1"/>
          <p:nvPr/>
        </p:nvSpPr>
        <p:spPr>
          <a:xfrm>
            <a:off x="7237946" y="2092399"/>
            <a:ext cx="48143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 : Vocabulary size, 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모델의 어휘력</a:t>
            </a:r>
            <a:endParaRPr lang="en-US" altLang="ko-KR" sz="1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 : Hidden state dimension, 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모델 내부의 벡터</a:t>
            </a:r>
            <a:endParaRPr lang="en-US" altLang="ko-KR" sz="1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: Word embedding dimension, 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단어의 초기 표현</a:t>
            </a:r>
            <a:endParaRPr lang="en-US" altLang="ko-KR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511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F64697-AC5B-7E5B-1CD2-4F782EFC3325}"/>
              </a:ext>
            </a:extLst>
          </p:cNvPr>
          <p:cNvSpPr/>
          <p:nvPr/>
        </p:nvSpPr>
        <p:spPr>
          <a:xfrm>
            <a:off x="0" y="523220"/>
            <a:ext cx="8210939" cy="148584"/>
          </a:xfrm>
          <a:prstGeom prst="rect">
            <a:avLst/>
          </a:prstGeom>
          <a:solidFill>
            <a:srgbClr val="A9DB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EB8A8-C02D-1AFD-2FA7-B59869391958}"/>
              </a:ext>
            </a:extLst>
          </p:cNvPr>
          <p:cNvSpPr txBox="1"/>
          <p:nvPr/>
        </p:nvSpPr>
        <p:spPr>
          <a:xfrm>
            <a:off x="0" y="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Elements of ALBERT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811F82-F778-C9DF-942A-137C83E73AF6}"/>
              </a:ext>
            </a:extLst>
          </p:cNvPr>
          <p:cNvSpPr txBox="1"/>
          <p:nvPr/>
        </p:nvSpPr>
        <p:spPr>
          <a:xfrm>
            <a:off x="5780281" y="2136338"/>
            <a:ext cx="5837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Parameter Sharing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Feed-Forward Parameter Sharing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ALBERT : </a:t>
            </a:r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Parameter Sharing</a:t>
            </a:r>
            <a:endParaRPr lang="ko-KR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8EB44D-C879-3024-49AB-7C606505A52C}"/>
              </a:ext>
            </a:extLst>
          </p:cNvPr>
          <p:cNvSpPr txBox="1"/>
          <p:nvPr/>
        </p:nvSpPr>
        <p:spPr>
          <a:xfrm>
            <a:off x="70336" y="803868"/>
            <a:ext cx="12299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ko-KR" sz="20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Cross-Layer Parameter Sharing</a:t>
            </a:r>
          </a:p>
        </p:txBody>
      </p:sp>
      <p:pic>
        <p:nvPicPr>
          <p:cNvPr id="2050" name="Picture 2" descr="딥러닝 사전학습 언어모델 기술 동향">
            <a:extLst>
              <a:ext uri="{FF2B5EF4-FFF2-40B4-BE49-F238E27FC236}">
                <a16:creationId xmlns:a16="http://schemas.microsoft.com/office/drawing/2014/main" id="{0CA385B9-DC17-C2AF-55B9-9D4C4FC28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1726600"/>
            <a:ext cx="269557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668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886</Words>
  <Application>Microsoft Office PowerPoint</Application>
  <PresentationFormat>와이드스크린</PresentationFormat>
  <Paragraphs>169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주환 윤</dc:creator>
  <cp:lastModifiedBy>임근태</cp:lastModifiedBy>
  <cp:revision>14</cp:revision>
  <dcterms:created xsi:type="dcterms:W3CDTF">2024-07-20T02:08:44Z</dcterms:created>
  <dcterms:modified xsi:type="dcterms:W3CDTF">2024-07-22T10:37:18Z</dcterms:modified>
</cp:coreProperties>
</file>