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6" r:id="rId11"/>
    <p:sldId id="264" r:id="rId12"/>
    <p:sldId id="267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3300CC"/>
    <a:srgbClr val="19CC19"/>
    <a:srgbClr val="FF00FF"/>
    <a:srgbClr val="00FFFF"/>
    <a:srgbClr val="660099"/>
    <a:srgbClr val="0033CC"/>
    <a:srgbClr val="CC191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 autoAdjust="0"/>
    <p:restoredTop sz="90248" autoAdjust="0"/>
  </p:normalViewPr>
  <p:slideViewPr>
    <p:cSldViewPr snapToGrid="0">
      <p:cViewPr>
        <p:scale>
          <a:sx n="150" d="100"/>
          <a:sy n="150" d="100"/>
        </p:scale>
        <p:origin x="66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323B-96C2-41F5-A9D4-1ABF166CD90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8E86C-3499-4EA1-9351-E2DF6E2BB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8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0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8E86C-3499-4EA1-9351-E2DF6E2BB6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1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6C569-016F-CA20-78A3-44594731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088E0-17DD-C05C-F3B8-EA89B9EF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46FBD-F3CD-F0F4-6BB6-A5F9EA23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C2E69-934A-BE84-F80D-ECAA04DC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CD467-A3D5-2E21-195A-995A957C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63A9-68EB-84E4-3D2F-5343BE3E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6B74D-508D-1533-1922-4FECBEEE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E325-7083-CC9E-3758-6EC204E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84492-08F8-5E54-E515-DC4F1AF9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ABE75-D710-4DDB-DD85-B072247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6E317-9352-E826-80DB-E6BC4E598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51A21-395F-03BB-BA2D-FB927A11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EBF37-BACA-D01B-1F90-36A9B0E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15B65-1E69-A328-1709-CF2E6598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522B7-084E-F093-8317-0FFDABC2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C3A6-417D-D4EE-8A80-ABD99E33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5385A-B08D-952B-0B95-2E5EDEB5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41DB8-5E67-3347-0B54-7F9C30BC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CE000-F96D-AFDD-4BEE-9BFE909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92D94-FD7A-9AAE-880B-D6AA66F0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FD9EF-93CA-ADFC-925D-FC6EB3A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FCFA-97AA-FA84-3AB5-3EB73FD5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D6135-AE2E-EE96-8B97-62F4D6D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EBFA3-7E03-BE06-1D3C-DA54930E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96D71-2596-5C3C-DC0A-5F75564A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063C1-8878-07F8-8767-00817C01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5B10-84E4-4F75-F3F7-5A1D2AA98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FBAFD-BC4E-0105-50BE-2ADA8CAD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025E7-1BC5-FAFE-05D6-0DF02D49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52804-1D88-1171-44DF-395D3509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A6904-9368-81B1-CEDC-E231B5B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4C92-649B-1CA2-D5B5-0A86DA4E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6B4AB-C451-09BC-71C3-FE2B2C01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AECC-D08B-6EEF-0CF0-815463CF9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C7540-CF8E-4880-9A15-272A39108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6F6EC-A917-45A1-C8E0-2436C8F4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3059C-F666-779E-4CC2-288AE007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6D87C-CA8C-BE8A-6B57-A47E03E3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0D8593-ADEF-737C-0939-243BEB05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ACA4-9540-3EBD-5468-C380D35C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12451-748F-A0D9-A61C-570915A3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9993D8-94D6-FED6-3901-D24066A1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20CD5-ADB9-B9EB-694A-F38DCE27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DB94D-D6FE-541F-D577-AA994FDE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63E5E-31E8-8905-ECF5-C2375B9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0F42E-FF6B-12C3-8ABE-B8EF63B0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9446F-E294-10E7-CC96-BEE8AA81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2911E-119B-0354-12B7-9DF65525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9C371-C1D4-2928-A248-9A9669CB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E1B5D-6277-3201-F761-F145CB8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45A0B-6091-2B85-2702-9BA66CE9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E8F7B-5F24-8A02-B985-08B6E789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6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DE7C6-D637-1044-1A9D-1601C29A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6FBD9-6726-175E-E895-FEB32F016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B8DCE-8208-E5E9-A71A-C8C850C3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93A66-80D4-90EB-31ED-26AAE28F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612E3-CFD6-1D20-5FA8-DDEACCD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986EF-97B1-F197-F76B-95C232B6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B9CBB-17C5-EBEA-298A-0184852D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03856-1DBB-F918-D587-3DCF1174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E3A30-F1A5-EF75-4E77-7525DAC87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ABDFD-0524-48C2-9C5E-92D532F05CF5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5056D-606F-6E50-929D-DA14F070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1792F-6CE4-29E4-19CF-957C01D7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4CD88-EFEB-4F63-B227-01802CBB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A3323-DB9E-B4B4-8C22-16AB1CF0C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Seq2Seq with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6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2040184" y="209006"/>
            <a:ext cx="8331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Step.3 – Evaluate Attention Value</a:t>
            </a:r>
            <a:endParaRPr lang="ko-KR" altLang="en-US" sz="40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74874DD-6719-28C3-9043-385A4FB1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519101"/>
            <a:ext cx="73628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7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136963" y="209006"/>
            <a:ext cx="1191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Step.4 – Evaluate New hidden State and Output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/>
              <p:nvPr/>
            </p:nvSpPr>
            <p:spPr>
              <a:xfrm>
                <a:off x="2073104" y="5129548"/>
                <a:ext cx="8045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Concatenation of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Attention Value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) and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Hidden State of Decoder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04" y="5129548"/>
                <a:ext cx="8045792" cy="276999"/>
              </a:xfrm>
              <a:prstGeom prst="rect">
                <a:avLst/>
              </a:prstGeom>
              <a:blipFill>
                <a:blip r:embed="rId3"/>
                <a:stretch>
                  <a:fillRect l="-758" t="-28261" r="-128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2257CFC3-EF29-0F06-BF51-C35216AA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20" y="1347788"/>
            <a:ext cx="9476559" cy="335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F5821B-4005-B236-269C-0A4E4FC50B25}"/>
              </a:ext>
            </a:extLst>
          </p:cNvPr>
          <p:cNvSpPr txBox="1"/>
          <p:nvPr/>
        </p:nvSpPr>
        <p:spPr>
          <a:xfrm>
            <a:off x="7561754" y="1589952"/>
            <a:ext cx="34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Feedforward Neural Network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5B342F-461F-B41C-B06F-20E9007D7CBE}"/>
              </a:ext>
            </a:extLst>
          </p:cNvPr>
          <p:cNvSpPr/>
          <p:nvPr/>
        </p:nvSpPr>
        <p:spPr>
          <a:xfrm>
            <a:off x="7132320" y="2018211"/>
            <a:ext cx="4265023" cy="25603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1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B9B6D-EFB6-19E9-B8DE-54DEFB9254EB}"/>
              </a:ext>
            </a:extLst>
          </p:cNvPr>
          <p:cNvSpPr txBox="1"/>
          <p:nvPr/>
        </p:nvSpPr>
        <p:spPr>
          <a:xfrm>
            <a:off x="4840879" y="209006"/>
            <a:ext cx="251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Summary</a:t>
            </a:r>
            <a:endParaRPr lang="ko-KR" altLang="en-US" sz="4000" b="1" dirty="0"/>
          </a:p>
        </p:txBody>
      </p:sp>
      <p:pic>
        <p:nvPicPr>
          <p:cNvPr id="7" name="seq2seq_attention_tensor_dance">
            <a:hlinkClick r:id="" action="ppaction://media"/>
            <a:extLst>
              <a:ext uri="{FF2B5EF4-FFF2-40B4-BE49-F238E27FC236}">
                <a16:creationId xmlns:a16="http://schemas.microsoft.com/office/drawing/2014/main" id="{7D47FFBC-4988-D399-D7CB-873F1CD23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5346" y="1337775"/>
            <a:ext cx="7604453" cy="41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B9B6D-EFB6-19E9-B8DE-54DEFB9254EB}"/>
              </a:ext>
            </a:extLst>
          </p:cNvPr>
          <p:cNvSpPr txBox="1"/>
          <p:nvPr/>
        </p:nvSpPr>
        <p:spPr>
          <a:xfrm>
            <a:off x="4840879" y="209006"/>
            <a:ext cx="251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Summary</a:t>
            </a:r>
            <a:endParaRPr lang="ko-KR" altLang="en-US" sz="4000" b="1" dirty="0"/>
          </a:p>
        </p:txBody>
      </p:sp>
      <p:pic>
        <p:nvPicPr>
          <p:cNvPr id="2" name="seq2seq_9">
            <a:hlinkClick r:id="" action="ppaction://media"/>
            <a:extLst>
              <a:ext uri="{FF2B5EF4-FFF2-40B4-BE49-F238E27FC236}">
                <a16:creationId xmlns:a16="http://schemas.microsoft.com/office/drawing/2014/main" id="{EB021615-8AE5-744B-EE5F-5EF879DDE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8248" y="1529489"/>
            <a:ext cx="9715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3D27535-F9D3-758A-6164-186EE5855937}"/>
              </a:ext>
            </a:extLst>
          </p:cNvPr>
          <p:cNvGrpSpPr/>
          <p:nvPr/>
        </p:nvGrpSpPr>
        <p:grpSpPr>
          <a:xfrm>
            <a:off x="2176328" y="2493573"/>
            <a:ext cx="7839343" cy="3177139"/>
            <a:chOff x="300446" y="1489166"/>
            <a:chExt cx="11377748" cy="4611188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6C086EA4-91D8-EE38-EB2C-7B7F6629C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4" t="21714" r="4214" b="11048"/>
            <a:stretch/>
          </p:blipFill>
          <p:spPr bwMode="auto">
            <a:xfrm>
              <a:off x="300446" y="1489166"/>
              <a:ext cx="11377748" cy="46111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CEBFC8-FDC8-9BB9-CBA8-7915EFFED595}"/>
                </a:ext>
              </a:extLst>
            </p:cNvPr>
            <p:cNvSpPr/>
            <p:nvPr/>
          </p:nvSpPr>
          <p:spPr>
            <a:xfrm>
              <a:off x="548640" y="1489166"/>
              <a:ext cx="7426234" cy="920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CBC38F-5F1A-286E-EABB-ACBED6674FA7}"/>
              </a:ext>
            </a:extLst>
          </p:cNvPr>
          <p:cNvSpPr txBox="1"/>
          <p:nvPr/>
        </p:nvSpPr>
        <p:spPr>
          <a:xfrm>
            <a:off x="1735992" y="209006"/>
            <a:ext cx="8720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seq2seq</a:t>
            </a:r>
            <a:r>
              <a:rPr lang="en-US" altLang="ko-KR" sz="4000" b="1" dirty="0"/>
              <a:t> vs </a:t>
            </a:r>
            <a:r>
              <a:rPr lang="en-US" altLang="ko-KR" sz="4000" b="1" dirty="0">
                <a:solidFill>
                  <a:srgbClr val="FF0000"/>
                </a:solidFill>
              </a:rPr>
              <a:t>seq2seq with attention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56B55B-08D5-F407-1C15-3FFBDBA81034}"/>
              </a:ext>
            </a:extLst>
          </p:cNvPr>
          <p:cNvCxnSpPr/>
          <p:nvPr/>
        </p:nvCxnSpPr>
        <p:spPr>
          <a:xfrm flipV="1">
            <a:off x="2919549" y="3226526"/>
            <a:ext cx="0" cy="287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074784-07FB-2F27-504C-78C43D841DF0}"/>
              </a:ext>
            </a:extLst>
          </p:cNvPr>
          <p:cNvCxnSpPr/>
          <p:nvPr/>
        </p:nvCxnSpPr>
        <p:spPr>
          <a:xfrm flipV="1">
            <a:off x="3709852" y="3226526"/>
            <a:ext cx="0" cy="287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4590E6-BDA3-52F3-14DC-C3778A88C764}"/>
              </a:ext>
            </a:extLst>
          </p:cNvPr>
          <p:cNvCxnSpPr/>
          <p:nvPr/>
        </p:nvCxnSpPr>
        <p:spPr>
          <a:xfrm flipV="1">
            <a:off x="4552407" y="3226526"/>
            <a:ext cx="0" cy="287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CF8E36-6C78-8BA0-39F3-369D753855E4}"/>
              </a:ext>
            </a:extLst>
          </p:cNvPr>
          <p:cNvCxnSpPr/>
          <p:nvPr/>
        </p:nvCxnSpPr>
        <p:spPr>
          <a:xfrm flipV="1">
            <a:off x="5349241" y="3226526"/>
            <a:ext cx="0" cy="287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85F7CFA-0D9F-2259-F373-146497DF4D3B}"/>
              </a:ext>
            </a:extLst>
          </p:cNvPr>
          <p:cNvCxnSpPr>
            <a:cxnSpLocks/>
          </p:cNvCxnSpPr>
          <p:nvPr/>
        </p:nvCxnSpPr>
        <p:spPr>
          <a:xfrm flipH="1">
            <a:off x="2919549" y="3226526"/>
            <a:ext cx="24296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FA0AD0-CA99-F105-A9D7-A313E4D5BAF6}"/>
              </a:ext>
            </a:extLst>
          </p:cNvPr>
          <p:cNvSpPr/>
          <p:nvPr/>
        </p:nvSpPr>
        <p:spPr>
          <a:xfrm>
            <a:off x="2834003" y="1819532"/>
            <a:ext cx="1932025" cy="424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Weight Vector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207D642-6DE3-191F-8369-DD31AABBC471}"/>
              </a:ext>
            </a:extLst>
          </p:cNvPr>
          <p:cNvSpPr/>
          <p:nvPr/>
        </p:nvSpPr>
        <p:spPr>
          <a:xfrm>
            <a:off x="3409406" y="2351314"/>
            <a:ext cx="4232365" cy="1338943"/>
          </a:xfrm>
          <a:custGeom>
            <a:avLst/>
            <a:gdLst>
              <a:gd name="connsiteX0" fmla="*/ 2717007 w 2717007"/>
              <a:gd name="connsiteY0" fmla="*/ 1338943 h 1338943"/>
              <a:gd name="connsiteX1" fmla="*/ 254659 w 2717007"/>
              <a:gd name="connsiteY1" fmla="*/ 986246 h 1338943"/>
              <a:gd name="connsiteX2" fmla="*/ 202407 w 2717007"/>
              <a:gd name="connsiteY2" fmla="*/ 0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007" h="1338943">
                <a:moveTo>
                  <a:pt x="2717007" y="1338943"/>
                </a:moveTo>
                <a:cubicBezTo>
                  <a:pt x="1695383" y="1274173"/>
                  <a:pt x="673759" y="1209403"/>
                  <a:pt x="254659" y="986246"/>
                </a:cubicBezTo>
                <a:cubicBezTo>
                  <a:pt x="-164441" y="763089"/>
                  <a:pt x="18983" y="381544"/>
                  <a:pt x="202407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10F7F-147C-266A-022A-69B423A089F8}"/>
              </a:ext>
            </a:extLst>
          </p:cNvPr>
          <p:cNvSpPr/>
          <p:nvPr/>
        </p:nvSpPr>
        <p:spPr>
          <a:xfrm>
            <a:off x="2731414" y="2733403"/>
            <a:ext cx="2805962" cy="4245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Hidden State of Encoder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1B1C51-F0AD-5ABF-B012-B3B0B2588CF6}"/>
              </a:ext>
            </a:extLst>
          </p:cNvPr>
          <p:cNvSpPr/>
          <p:nvPr/>
        </p:nvSpPr>
        <p:spPr>
          <a:xfrm>
            <a:off x="6733267" y="1819532"/>
            <a:ext cx="3639283" cy="424543"/>
          </a:xfrm>
          <a:prstGeom prst="rect">
            <a:avLst/>
          </a:prstGeom>
          <a:noFill/>
          <a:ln>
            <a:solidFill>
              <a:srgbClr val="19CC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9CC19"/>
                </a:solidFill>
              </a:rPr>
              <a:t>Attention Value(Context Vector)</a:t>
            </a:r>
            <a:endParaRPr lang="ko-KR" altLang="en-US" dirty="0">
              <a:solidFill>
                <a:srgbClr val="19CC19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3CB4C78-B390-B94C-9793-C3F5D47E9F18}"/>
              </a:ext>
            </a:extLst>
          </p:cNvPr>
          <p:cNvCxnSpPr>
            <a:cxnSpLocks/>
          </p:cNvCxnSpPr>
          <p:nvPr/>
        </p:nvCxnSpPr>
        <p:spPr>
          <a:xfrm flipV="1">
            <a:off x="4702703" y="2074064"/>
            <a:ext cx="783278" cy="560914"/>
          </a:xfrm>
          <a:prstGeom prst="straightConnector1">
            <a:avLst/>
          </a:prstGeom>
          <a:ln>
            <a:solidFill>
              <a:srgbClr val="19CC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0E5431-2B3B-B7CE-EC01-3A2BC650FAFF}"/>
              </a:ext>
            </a:extLst>
          </p:cNvPr>
          <p:cNvCxnSpPr>
            <a:cxnSpLocks/>
          </p:cNvCxnSpPr>
          <p:nvPr/>
        </p:nvCxnSpPr>
        <p:spPr>
          <a:xfrm>
            <a:off x="4901492" y="2053294"/>
            <a:ext cx="584489" cy="0"/>
          </a:xfrm>
          <a:prstGeom prst="straightConnector1">
            <a:avLst/>
          </a:prstGeom>
          <a:ln>
            <a:solidFill>
              <a:srgbClr val="19CC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5D50A1-D20E-C45E-2A5B-4B0E21F99438}"/>
              </a:ext>
            </a:extLst>
          </p:cNvPr>
          <p:cNvCxnSpPr>
            <a:cxnSpLocks/>
          </p:cNvCxnSpPr>
          <p:nvPr/>
        </p:nvCxnSpPr>
        <p:spPr>
          <a:xfrm>
            <a:off x="6013549" y="2053294"/>
            <a:ext cx="584489" cy="0"/>
          </a:xfrm>
          <a:prstGeom prst="straightConnector1">
            <a:avLst/>
          </a:prstGeom>
          <a:ln>
            <a:solidFill>
              <a:srgbClr val="19CC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64E42D7-7A07-F92C-732C-8D731BE3EAB4}"/>
              </a:ext>
            </a:extLst>
          </p:cNvPr>
          <p:cNvSpPr/>
          <p:nvPr/>
        </p:nvSpPr>
        <p:spPr>
          <a:xfrm>
            <a:off x="5961920" y="3183166"/>
            <a:ext cx="1692916" cy="513623"/>
          </a:xfrm>
          <a:custGeom>
            <a:avLst/>
            <a:gdLst>
              <a:gd name="connsiteX0" fmla="*/ 266561 w 266561"/>
              <a:gd name="connsiteY0" fmla="*/ 470263 h 470263"/>
              <a:gd name="connsiteX1" fmla="*/ 5304 w 266561"/>
              <a:gd name="connsiteY1" fmla="*/ 235132 h 470263"/>
              <a:gd name="connsiteX2" fmla="*/ 116338 w 266561"/>
              <a:gd name="connsiteY2" fmla="*/ 0 h 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61" h="470263">
                <a:moveTo>
                  <a:pt x="266561" y="470263"/>
                </a:moveTo>
                <a:cubicBezTo>
                  <a:pt x="148451" y="391886"/>
                  <a:pt x="30341" y="313509"/>
                  <a:pt x="5304" y="235132"/>
                </a:cubicBezTo>
                <a:cubicBezTo>
                  <a:pt x="-19733" y="156755"/>
                  <a:pt x="48302" y="78377"/>
                  <a:pt x="116338" y="0"/>
                </a:cubicBezTo>
              </a:path>
            </a:pathLst>
          </a:custGeom>
          <a:noFill/>
          <a:ln>
            <a:solidFill>
              <a:srgbClr val="33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1D6C18B-90E7-0260-CD1D-CB65CEF536E1}"/>
              </a:ext>
            </a:extLst>
          </p:cNvPr>
          <p:cNvSpPr/>
          <p:nvPr/>
        </p:nvSpPr>
        <p:spPr>
          <a:xfrm>
            <a:off x="6804475" y="2976833"/>
            <a:ext cx="424543" cy="424543"/>
          </a:xfrm>
          <a:prstGeom prst="ellipse">
            <a:avLst/>
          </a:prstGeom>
          <a:solidFill>
            <a:srgbClr val="33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✚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1DD085-6906-3649-F09D-050C84B388DE}"/>
              </a:ext>
            </a:extLst>
          </p:cNvPr>
          <p:cNvCxnSpPr>
            <a:cxnSpLocks/>
          </p:cNvCxnSpPr>
          <p:nvPr/>
        </p:nvCxnSpPr>
        <p:spPr>
          <a:xfrm>
            <a:off x="7289074" y="3198901"/>
            <a:ext cx="242338" cy="0"/>
          </a:xfrm>
          <a:prstGeom prst="straightConnector1">
            <a:avLst/>
          </a:prstGeom>
          <a:ln>
            <a:solidFill>
              <a:srgbClr val="3300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83ED1F4-289E-358A-5740-57671F4B76C0}"/>
              </a:ext>
            </a:extLst>
          </p:cNvPr>
          <p:cNvSpPr/>
          <p:nvPr/>
        </p:nvSpPr>
        <p:spPr>
          <a:xfrm>
            <a:off x="6243337" y="2299140"/>
            <a:ext cx="561138" cy="828962"/>
          </a:xfrm>
          <a:custGeom>
            <a:avLst/>
            <a:gdLst>
              <a:gd name="connsiteX0" fmla="*/ 542817 w 542817"/>
              <a:gd name="connsiteY0" fmla="*/ 0 h 947057"/>
              <a:gd name="connsiteX1" fmla="*/ 709 w 542817"/>
              <a:gd name="connsiteY1" fmla="*/ 352697 h 947057"/>
              <a:gd name="connsiteX2" fmla="*/ 451377 w 542817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17" h="947057">
                <a:moveTo>
                  <a:pt x="542817" y="0"/>
                </a:moveTo>
                <a:cubicBezTo>
                  <a:pt x="279383" y="97427"/>
                  <a:pt x="15949" y="194854"/>
                  <a:pt x="709" y="352697"/>
                </a:cubicBezTo>
                <a:cubicBezTo>
                  <a:pt x="-14531" y="510540"/>
                  <a:pt x="218423" y="728798"/>
                  <a:pt x="451377" y="947057"/>
                </a:cubicBezTo>
              </a:path>
            </a:pathLst>
          </a:custGeom>
          <a:noFill/>
          <a:ln>
            <a:solidFill>
              <a:srgbClr val="33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12E18F3-2DE3-5912-51B5-610702CB72CB}"/>
              </a:ext>
            </a:extLst>
          </p:cNvPr>
          <p:cNvGrpSpPr/>
          <p:nvPr/>
        </p:nvGrpSpPr>
        <p:grpSpPr>
          <a:xfrm>
            <a:off x="5485941" y="1802022"/>
            <a:ext cx="501548" cy="424543"/>
            <a:chOff x="5485941" y="1802022"/>
            <a:chExt cx="501548" cy="42454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10B60FD-4903-5454-6AED-220B14F68695}"/>
                </a:ext>
              </a:extLst>
            </p:cNvPr>
            <p:cNvSpPr/>
            <p:nvPr/>
          </p:nvSpPr>
          <p:spPr>
            <a:xfrm>
              <a:off x="5537376" y="1802022"/>
              <a:ext cx="424543" cy="424543"/>
            </a:xfrm>
            <a:prstGeom prst="ellipse">
              <a:avLst/>
            </a:prstGeom>
            <a:solidFill>
              <a:srgbClr val="19CC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448A10-471A-E82F-B704-41555019E8EB}"/>
                </a:ext>
              </a:extLst>
            </p:cNvPr>
            <p:cNvSpPr txBox="1"/>
            <p:nvPr/>
          </p:nvSpPr>
          <p:spPr>
            <a:xfrm>
              <a:off x="5485941" y="1862283"/>
              <a:ext cx="501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W.S</a:t>
              </a:r>
              <a:endParaRPr lang="ko-KR" altLang="en-US" sz="14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8335B1-8CE1-90B5-19AA-7E80B878D06C}"/>
              </a:ext>
            </a:extLst>
          </p:cNvPr>
          <p:cNvSpPr/>
          <p:nvPr/>
        </p:nvSpPr>
        <p:spPr>
          <a:xfrm>
            <a:off x="7531412" y="2566851"/>
            <a:ext cx="600215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4" grpId="0" animBg="1"/>
      <p:bldP spid="34" grpId="0" animBg="1"/>
      <p:bldP spid="46" grpId="0" animBg="1"/>
      <p:bldP spid="47" grpId="0" animBg="1"/>
      <p:bldP spid="5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B9B6D-EFB6-19E9-B8DE-54DEFB9254EB}"/>
              </a:ext>
            </a:extLst>
          </p:cNvPr>
          <p:cNvSpPr txBox="1"/>
          <p:nvPr/>
        </p:nvSpPr>
        <p:spPr>
          <a:xfrm>
            <a:off x="5258078" y="209006"/>
            <a:ext cx="167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Result</a:t>
            </a:r>
            <a:endParaRPr lang="ko-KR" altLang="en-US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03353C-A422-C900-0878-7B5C271F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9" y="2089512"/>
            <a:ext cx="9698161" cy="35862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CCE0-61DE-4C30-D950-40161E4D2EEB}"/>
              </a:ext>
            </a:extLst>
          </p:cNvPr>
          <p:cNvSpPr/>
          <p:nvPr/>
        </p:nvSpPr>
        <p:spPr>
          <a:xfrm>
            <a:off x="2057400" y="4114802"/>
            <a:ext cx="1587137" cy="437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5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B9B6D-EFB6-19E9-B8DE-54DEFB9254EB}"/>
              </a:ext>
            </a:extLst>
          </p:cNvPr>
          <p:cNvSpPr txBox="1"/>
          <p:nvPr/>
        </p:nvSpPr>
        <p:spPr>
          <a:xfrm>
            <a:off x="2570194" y="209006"/>
            <a:ext cx="7051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Result - Qualitative Analysis</a:t>
            </a:r>
            <a:endParaRPr lang="ko-KR" altLang="en-US" sz="4000" b="1" dirty="0"/>
          </a:p>
        </p:txBody>
      </p:sp>
      <p:pic>
        <p:nvPicPr>
          <p:cNvPr id="14338" name="Picture 2" descr="seq2seq">
            <a:extLst>
              <a:ext uri="{FF2B5EF4-FFF2-40B4-BE49-F238E27FC236}">
                <a16:creationId xmlns:a16="http://schemas.microsoft.com/office/drawing/2014/main" id="{F0AE9BFB-F382-8D7A-6E21-3456D75C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0" y="1149530"/>
            <a:ext cx="5058293" cy="53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6D6525-0474-C2B1-D125-3A2E9394D3A8}"/>
              </a:ext>
            </a:extLst>
          </p:cNvPr>
          <p:cNvSpPr/>
          <p:nvPr/>
        </p:nvSpPr>
        <p:spPr>
          <a:xfrm>
            <a:off x="4565469" y="4918166"/>
            <a:ext cx="261257" cy="339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5C4AF-9C90-4079-68C4-16718E08B8E0}"/>
              </a:ext>
            </a:extLst>
          </p:cNvPr>
          <p:cNvSpPr/>
          <p:nvPr/>
        </p:nvSpPr>
        <p:spPr>
          <a:xfrm>
            <a:off x="4898572" y="5355773"/>
            <a:ext cx="378822" cy="222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EEDD1-9D7E-6AE7-A8DF-0B6CA38FAE6F}"/>
              </a:ext>
            </a:extLst>
          </p:cNvPr>
          <p:cNvSpPr/>
          <p:nvPr/>
        </p:nvSpPr>
        <p:spPr>
          <a:xfrm>
            <a:off x="4434840" y="1939834"/>
            <a:ext cx="463732" cy="69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17815-60C1-E336-5A52-13063A007A62}"/>
              </a:ext>
            </a:extLst>
          </p:cNvPr>
          <p:cNvSpPr txBox="1"/>
          <p:nvPr/>
        </p:nvSpPr>
        <p:spPr>
          <a:xfrm>
            <a:off x="4843060" y="4212706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Architecture of seq2seq</a:t>
            </a:r>
            <a:endParaRPr lang="ko-KR" altLang="en-US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23F268-86A5-C7D4-AEB1-939AF8DA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21" y="997231"/>
            <a:ext cx="8892155" cy="321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EE1927-CA5F-DE55-7CAD-B5930C55CE43}"/>
              </a:ext>
            </a:extLst>
          </p:cNvPr>
          <p:cNvSpPr txBox="1"/>
          <p:nvPr/>
        </p:nvSpPr>
        <p:spPr>
          <a:xfrm>
            <a:off x="3295840" y="4944292"/>
            <a:ext cx="560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Problem : Bottle Neck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202A1-45A1-D345-7983-EB3E3F1C4D63}"/>
              </a:ext>
            </a:extLst>
          </p:cNvPr>
          <p:cNvSpPr txBox="1"/>
          <p:nvPr/>
        </p:nvSpPr>
        <p:spPr>
          <a:xfrm>
            <a:off x="8687605" y="4944292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5BC870-B902-91B7-99F7-386788FF38BC}"/>
              </a:ext>
            </a:extLst>
          </p:cNvPr>
          <p:cNvSpPr/>
          <p:nvPr/>
        </p:nvSpPr>
        <p:spPr>
          <a:xfrm>
            <a:off x="2286000" y="4490355"/>
            <a:ext cx="7119257" cy="4572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펼쳐진 책 이모티콘 📖">
            <a:extLst>
              <a:ext uri="{FF2B5EF4-FFF2-40B4-BE49-F238E27FC236}">
                <a16:creationId xmlns:a16="http://schemas.microsoft.com/office/drawing/2014/main" id="{26BD26CB-710E-FD0D-3BF8-88DA9D1D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6" y="4245425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8391C9-080B-9A2E-F08C-5A2798839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79" b="16449"/>
          <a:stretch/>
        </p:blipFill>
        <p:spPr>
          <a:xfrm>
            <a:off x="2501537" y="5310050"/>
            <a:ext cx="6368143" cy="1175658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3B3D2470-5708-8EB6-3E7F-82170D97AD24}"/>
              </a:ext>
            </a:extLst>
          </p:cNvPr>
          <p:cNvSpPr/>
          <p:nvPr/>
        </p:nvSpPr>
        <p:spPr>
          <a:xfrm>
            <a:off x="2687683" y="3977636"/>
            <a:ext cx="744583" cy="26778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Amasis MT Pro Medium" panose="02040604050005020304" pitchFamily="18" charset="0"/>
              </a:rPr>
              <a:t>Axxx</a:t>
            </a:r>
            <a:r>
              <a:rPr lang="en-US" altLang="ko-KR" sz="1200" b="1" dirty="0">
                <a:latin typeface="Amasis MT Pro Medium" panose="02040604050005020304" pitchFamily="18" charset="0"/>
              </a:rPr>
              <a:t>…</a:t>
            </a:r>
            <a:endParaRPr lang="ko-KR" altLang="en-US" sz="1200" b="1" dirty="0">
              <a:latin typeface="Amasis MT Pro Medium" panose="02040604050005020304" pitchFamily="18" charset="0"/>
            </a:endParaRPr>
          </a:p>
        </p:txBody>
      </p:sp>
      <p:pic>
        <p:nvPicPr>
          <p:cNvPr id="18" name="Picture 2" descr="펼쳐진 책 이모티콘 📖">
            <a:extLst>
              <a:ext uri="{FF2B5EF4-FFF2-40B4-BE49-F238E27FC236}">
                <a16:creationId xmlns:a16="http://schemas.microsoft.com/office/drawing/2014/main" id="{04874FF7-1949-4E11-0660-C7D41CD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60" y="4245425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0B5FC030-2F49-54FF-E5DC-1208D0D29597}"/>
              </a:ext>
            </a:extLst>
          </p:cNvPr>
          <p:cNvSpPr/>
          <p:nvPr/>
        </p:nvSpPr>
        <p:spPr>
          <a:xfrm>
            <a:off x="4000497" y="3977636"/>
            <a:ext cx="744583" cy="26778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Amasis MT Pro Medium" panose="02040604050005020304" pitchFamily="18" charset="0"/>
              </a:rPr>
              <a:t>Bxxx</a:t>
            </a:r>
            <a:r>
              <a:rPr lang="en-US" altLang="ko-KR" sz="1200" b="1" dirty="0">
                <a:latin typeface="Amasis MT Pro Medium" panose="02040604050005020304" pitchFamily="18" charset="0"/>
              </a:rPr>
              <a:t>…</a:t>
            </a:r>
            <a:endParaRPr lang="ko-KR" altLang="en-US" sz="1200" b="1" dirty="0">
              <a:latin typeface="Amasis MT Pro Medium" panose="02040604050005020304" pitchFamily="18" charset="0"/>
            </a:endParaRPr>
          </a:p>
        </p:txBody>
      </p:sp>
      <p:pic>
        <p:nvPicPr>
          <p:cNvPr id="30" name="Picture 2" descr="펼쳐진 책 이모티콘 📖">
            <a:extLst>
              <a:ext uri="{FF2B5EF4-FFF2-40B4-BE49-F238E27FC236}">
                <a16:creationId xmlns:a16="http://schemas.microsoft.com/office/drawing/2014/main" id="{48A8A184-4CA3-C5AF-FDB3-F03CA57F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0" y="4245425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C945FA9E-CC09-590E-341D-DD10AE2B5A23}"/>
              </a:ext>
            </a:extLst>
          </p:cNvPr>
          <p:cNvSpPr/>
          <p:nvPr/>
        </p:nvSpPr>
        <p:spPr>
          <a:xfrm>
            <a:off x="5313307" y="3977636"/>
            <a:ext cx="744583" cy="26778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Amasis MT Pro Medium" panose="02040604050005020304" pitchFamily="18" charset="0"/>
              </a:rPr>
              <a:t>Cxxx</a:t>
            </a:r>
            <a:r>
              <a:rPr lang="en-US" altLang="ko-KR" sz="1200" b="1" dirty="0">
                <a:latin typeface="Amasis MT Pro Medium" panose="02040604050005020304" pitchFamily="18" charset="0"/>
              </a:rPr>
              <a:t>…</a:t>
            </a:r>
            <a:endParaRPr lang="ko-KR" altLang="en-US" sz="1200" b="1" dirty="0">
              <a:latin typeface="Amasis MT Pro Medium" panose="02040604050005020304" pitchFamily="18" charset="0"/>
            </a:endParaRPr>
          </a:p>
        </p:txBody>
      </p:sp>
      <p:pic>
        <p:nvPicPr>
          <p:cNvPr id="32" name="Picture 2" descr="펼쳐진 책 이모티콘 📖">
            <a:extLst>
              <a:ext uri="{FF2B5EF4-FFF2-40B4-BE49-F238E27FC236}">
                <a16:creationId xmlns:a16="http://schemas.microsoft.com/office/drawing/2014/main" id="{44C7CD41-C9E2-8F6D-B49C-9A6AFACA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76" y="4245425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2D97B61E-7D9B-E2BD-C0FC-1ED12EC85E98}"/>
              </a:ext>
            </a:extLst>
          </p:cNvPr>
          <p:cNvSpPr/>
          <p:nvPr/>
        </p:nvSpPr>
        <p:spPr>
          <a:xfrm>
            <a:off x="6626113" y="3977636"/>
            <a:ext cx="744583" cy="26778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Amasis MT Pro Medium" panose="02040604050005020304" pitchFamily="18" charset="0"/>
              </a:rPr>
              <a:t>Dxxx</a:t>
            </a:r>
            <a:r>
              <a:rPr lang="en-US" altLang="ko-KR" sz="1200" b="1" dirty="0">
                <a:latin typeface="Amasis MT Pro Medium" panose="02040604050005020304" pitchFamily="18" charset="0"/>
              </a:rPr>
              <a:t>…</a:t>
            </a:r>
            <a:endParaRPr lang="ko-KR" altLang="en-US" sz="1200" b="1" dirty="0">
              <a:latin typeface="Amasis MT Pro Medium" panose="02040604050005020304" pitchFamily="18" charset="0"/>
            </a:endParaRPr>
          </a:p>
        </p:txBody>
      </p:sp>
      <p:pic>
        <p:nvPicPr>
          <p:cNvPr id="34" name="Picture 2" descr="펼쳐진 책 이모티콘 📖">
            <a:extLst>
              <a:ext uri="{FF2B5EF4-FFF2-40B4-BE49-F238E27FC236}">
                <a16:creationId xmlns:a16="http://schemas.microsoft.com/office/drawing/2014/main" id="{0621B99E-FAC0-D975-0756-3FC3AB59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78" y="4245425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D968377F-24EF-726C-1FF6-DB467001F199}"/>
              </a:ext>
            </a:extLst>
          </p:cNvPr>
          <p:cNvSpPr/>
          <p:nvPr/>
        </p:nvSpPr>
        <p:spPr>
          <a:xfrm>
            <a:off x="7938915" y="3977636"/>
            <a:ext cx="744583" cy="26778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Amasis MT Pro Medium" panose="02040604050005020304" pitchFamily="18" charset="0"/>
              </a:rPr>
              <a:t>Exxx</a:t>
            </a:r>
            <a:r>
              <a:rPr lang="en-US" altLang="ko-KR" sz="1200" b="1" dirty="0">
                <a:latin typeface="Amasis MT Pro Medium" panose="02040604050005020304" pitchFamily="18" charset="0"/>
              </a:rPr>
              <a:t>…</a:t>
            </a:r>
            <a:endParaRPr lang="ko-KR" altLang="en-US" sz="1200" b="1" dirty="0">
              <a:latin typeface="Amasis MT Pro Medium" panose="02040604050005020304" pitchFamily="18" charset="0"/>
            </a:endParaRPr>
          </a:p>
        </p:txBody>
      </p:sp>
      <p:pic>
        <p:nvPicPr>
          <p:cNvPr id="2060" name="Picture 12" descr="📝 메모 Emoji">
            <a:extLst>
              <a:ext uri="{FF2B5EF4-FFF2-40B4-BE49-F238E27FC236}">
                <a16:creationId xmlns:a16="http://schemas.microsoft.com/office/drawing/2014/main" id="{6F43EAD6-8922-78A8-398A-87E9D331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6" y="2643586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D0551F7-E8B1-262C-4A8F-224562B1FCA7}"/>
              </a:ext>
            </a:extLst>
          </p:cNvPr>
          <p:cNvCxnSpPr>
            <a:endCxn id="2060" idx="2"/>
          </p:cNvCxnSpPr>
          <p:nvPr/>
        </p:nvCxnSpPr>
        <p:spPr>
          <a:xfrm flipV="1">
            <a:off x="3059974" y="3590647"/>
            <a:ext cx="3" cy="30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8D0CA924-0174-43CD-23F0-7762A17ED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884" y="4947555"/>
            <a:ext cx="1477638" cy="1404188"/>
          </a:xfrm>
          <a:prstGeom prst="rect">
            <a:avLst/>
          </a:prstGeom>
        </p:spPr>
      </p:pic>
      <p:pic>
        <p:nvPicPr>
          <p:cNvPr id="2055" name="Picture 12" descr="📝 메모 Emoji">
            <a:extLst>
              <a:ext uri="{FF2B5EF4-FFF2-40B4-BE49-F238E27FC236}">
                <a16:creationId xmlns:a16="http://schemas.microsoft.com/office/drawing/2014/main" id="{3B5C4DD1-4CC2-2C4E-9D07-F6330095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60" y="2643586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3C7FCFBC-92C8-A25B-6A39-8F879EE4FA3C}"/>
              </a:ext>
            </a:extLst>
          </p:cNvPr>
          <p:cNvCxnSpPr>
            <a:endCxn id="2055" idx="2"/>
          </p:cNvCxnSpPr>
          <p:nvPr/>
        </p:nvCxnSpPr>
        <p:spPr>
          <a:xfrm flipV="1">
            <a:off x="4372788" y="3590647"/>
            <a:ext cx="3" cy="30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9" name="Picture 12" descr="📝 메모 Emoji">
            <a:extLst>
              <a:ext uri="{FF2B5EF4-FFF2-40B4-BE49-F238E27FC236}">
                <a16:creationId xmlns:a16="http://schemas.microsoft.com/office/drawing/2014/main" id="{DA420BEE-F64A-93AB-94CE-3C3E4EBE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0" y="2643586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6DD7C36E-5E49-1148-55A2-89528ABBF6A7}"/>
              </a:ext>
            </a:extLst>
          </p:cNvPr>
          <p:cNvCxnSpPr>
            <a:endCxn id="2059" idx="2"/>
          </p:cNvCxnSpPr>
          <p:nvPr/>
        </p:nvCxnSpPr>
        <p:spPr>
          <a:xfrm flipV="1">
            <a:off x="5685598" y="3590647"/>
            <a:ext cx="3" cy="30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2" descr="📝 메모 Emoji">
            <a:extLst>
              <a:ext uri="{FF2B5EF4-FFF2-40B4-BE49-F238E27FC236}">
                <a16:creationId xmlns:a16="http://schemas.microsoft.com/office/drawing/2014/main" id="{A362B731-7893-B200-D421-9FDE3C34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30" y="2643586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직선 화살표 연결선 2064">
            <a:extLst>
              <a:ext uri="{FF2B5EF4-FFF2-40B4-BE49-F238E27FC236}">
                <a16:creationId xmlns:a16="http://schemas.microsoft.com/office/drawing/2014/main" id="{C026897A-9FA0-BDB6-8AAB-B36E82290BF6}"/>
              </a:ext>
            </a:extLst>
          </p:cNvPr>
          <p:cNvCxnSpPr>
            <a:endCxn id="2063" idx="2"/>
          </p:cNvCxnSpPr>
          <p:nvPr/>
        </p:nvCxnSpPr>
        <p:spPr>
          <a:xfrm flipV="1">
            <a:off x="7000058" y="3590647"/>
            <a:ext cx="3" cy="30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7" name="Picture 12" descr="📝 메모 Emoji">
            <a:extLst>
              <a:ext uri="{FF2B5EF4-FFF2-40B4-BE49-F238E27FC236}">
                <a16:creationId xmlns:a16="http://schemas.microsoft.com/office/drawing/2014/main" id="{FD9101B0-AFDC-848C-D709-29DCA11F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78" y="2643586"/>
            <a:ext cx="947061" cy="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직선 화살표 연결선 2067">
            <a:extLst>
              <a:ext uri="{FF2B5EF4-FFF2-40B4-BE49-F238E27FC236}">
                <a16:creationId xmlns:a16="http://schemas.microsoft.com/office/drawing/2014/main" id="{7F811E65-46B4-5754-E1C4-5A294CA2AD22}"/>
              </a:ext>
            </a:extLst>
          </p:cNvPr>
          <p:cNvCxnSpPr>
            <a:endCxn id="2067" idx="2"/>
          </p:cNvCxnSpPr>
          <p:nvPr/>
        </p:nvCxnSpPr>
        <p:spPr>
          <a:xfrm flipV="1">
            <a:off x="8311206" y="3590647"/>
            <a:ext cx="3" cy="30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71" name="그림 2070">
            <a:extLst>
              <a:ext uri="{FF2B5EF4-FFF2-40B4-BE49-F238E27FC236}">
                <a16:creationId xmlns:a16="http://schemas.microsoft.com/office/drawing/2014/main" id="{8B30C482-4E44-D0A5-A12B-B0FE57A19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884" y="3157933"/>
            <a:ext cx="1716405" cy="1716405"/>
          </a:xfrm>
          <a:prstGeom prst="rect">
            <a:avLst/>
          </a:prstGeom>
        </p:spPr>
      </p:pic>
      <p:pic>
        <p:nvPicPr>
          <p:cNvPr id="2078" name="Picture 30" descr="英語を勉強する男の子のイラスト | かわいいフリー素材集 いらすとや">
            <a:extLst>
              <a:ext uri="{FF2B5EF4-FFF2-40B4-BE49-F238E27FC236}">
                <a16:creationId xmlns:a16="http://schemas.microsoft.com/office/drawing/2014/main" id="{11530001-7620-7D0D-F56C-AD16A3B7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6" y="3742503"/>
            <a:ext cx="1876058" cy="2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TextBox 2072">
            <a:extLst>
              <a:ext uri="{FF2B5EF4-FFF2-40B4-BE49-F238E27FC236}">
                <a16:creationId xmlns:a16="http://schemas.microsoft.com/office/drawing/2014/main" id="{E30F4978-03A0-A0F1-7A5D-9B0163E70524}"/>
              </a:ext>
            </a:extLst>
          </p:cNvPr>
          <p:cNvSpPr txBox="1"/>
          <p:nvPr/>
        </p:nvSpPr>
        <p:spPr>
          <a:xfrm>
            <a:off x="3515453" y="209006"/>
            <a:ext cx="516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Problem Of seq2seq</a:t>
            </a:r>
            <a:endParaRPr lang="ko-KR" altLang="en-US" sz="4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427164-73A9-5B22-230E-0BD2C53AB99A}"/>
              </a:ext>
            </a:extLst>
          </p:cNvPr>
          <p:cNvCxnSpPr>
            <a:cxnSpLocks/>
            <a:stCxn id="2067" idx="0"/>
          </p:cNvCxnSpPr>
          <p:nvPr/>
        </p:nvCxnSpPr>
        <p:spPr>
          <a:xfrm flipH="1" flipV="1">
            <a:off x="8311206" y="2037806"/>
            <a:ext cx="3" cy="60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7AD58D-8A34-5F8D-6614-28A7942D0831}"/>
              </a:ext>
            </a:extLst>
          </p:cNvPr>
          <p:cNvSpPr txBox="1"/>
          <p:nvPr/>
        </p:nvSpPr>
        <p:spPr>
          <a:xfrm>
            <a:off x="7543800" y="1442246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seq2seq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D2B68-1687-E137-5C1E-0D0031E9E331}"/>
              </a:ext>
            </a:extLst>
          </p:cNvPr>
          <p:cNvSpPr txBox="1"/>
          <p:nvPr/>
        </p:nvSpPr>
        <p:spPr>
          <a:xfrm>
            <a:off x="8869680" y="1442246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with attention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48ADFC-DF15-46A3-AC36-84DFEC67CD34}"/>
              </a:ext>
            </a:extLst>
          </p:cNvPr>
          <p:cNvCxnSpPr>
            <a:stCxn id="2060" idx="0"/>
          </p:cNvCxnSpPr>
          <p:nvPr/>
        </p:nvCxnSpPr>
        <p:spPr>
          <a:xfrm flipH="1" flipV="1">
            <a:off x="3059974" y="2340696"/>
            <a:ext cx="3" cy="30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FEEFAD-91D5-A199-40EE-1602D16C37C3}"/>
              </a:ext>
            </a:extLst>
          </p:cNvPr>
          <p:cNvCxnSpPr/>
          <p:nvPr/>
        </p:nvCxnSpPr>
        <p:spPr>
          <a:xfrm flipH="1" flipV="1">
            <a:off x="4371122" y="2340696"/>
            <a:ext cx="3" cy="30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68F3AE-F43A-F9F4-2222-6C694AFF9F8E}"/>
              </a:ext>
            </a:extLst>
          </p:cNvPr>
          <p:cNvCxnSpPr/>
          <p:nvPr/>
        </p:nvCxnSpPr>
        <p:spPr>
          <a:xfrm flipH="1" flipV="1">
            <a:off x="5682270" y="2340696"/>
            <a:ext cx="3" cy="30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D9F345-B99C-ECBE-D629-004B2574197B}"/>
              </a:ext>
            </a:extLst>
          </p:cNvPr>
          <p:cNvCxnSpPr/>
          <p:nvPr/>
        </p:nvCxnSpPr>
        <p:spPr>
          <a:xfrm flipH="1" flipV="1">
            <a:off x="7009312" y="2340696"/>
            <a:ext cx="3" cy="30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0CE475-E3A2-0D49-5D8D-1789C4E527B4}"/>
              </a:ext>
            </a:extLst>
          </p:cNvPr>
          <p:cNvCxnSpPr/>
          <p:nvPr/>
        </p:nvCxnSpPr>
        <p:spPr>
          <a:xfrm>
            <a:off x="3059974" y="2340696"/>
            <a:ext cx="5251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1858E9-41F9-DC00-5476-BE52BD185383}"/>
              </a:ext>
            </a:extLst>
          </p:cNvPr>
          <p:cNvCxnSpPr/>
          <p:nvPr/>
        </p:nvCxnSpPr>
        <p:spPr>
          <a:xfrm flipH="1" flipV="1">
            <a:off x="8311206" y="2340696"/>
            <a:ext cx="3" cy="30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3017D9-2599-B45F-7C17-5273D4EF38E2}"/>
              </a:ext>
            </a:extLst>
          </p:cNvPr>
          <p:cNvCxnSpPr/>
          <p:nvPr/>
        </p:nvCxnSpPr>
        <p:spPr>
          <a:xfrm flipV="1">
            <a:off x="8311206" y="2037806"/>
            <a:ext cx="0" cy="302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Similarity between vectors can be estimated by calculating the cosine... |  Download Scientific Diagram">
            <a:extLst>
              <a:ext uri="{FF2B5EF4-FFF2-40B4-BE49-F238E27FC236}">
                <a16:creationId xmlns:a16="http://schemas.microsoft.com/office/drawing/2014/main" id="{22E409EF-3878-0B00-58D8-95368802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0" y="1659838"/>
            <a:ext cx="5114923" cy="353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765309-FB68-39D5-F7A6-D2270AD28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7"/>
          <a:stretch/>
        </p:blipFill>
        <p:spPr>
          <a:xfrm>
            <a:off x="5817181" y="2018363"/>
            <a:ext cx="6374819" cy="2821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726D1-1C44-D282-DDAF-7425AA7B3972}"/>
              </a:ext>
            </a:extLst>
          </p:cNvPr>
          <p:cNvSpPr txBox="1"/>
          <p:nvPr/>
        </p:nvSpPr>
        <p:spPr>
          <a:xfrm>
            <a:off x="2067076" y="209006"/>
            <a:ext cx="8057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Dot Product &amp; Cosine Similarity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B66A7-3E2F-4B7F-8555-08ED160E3F4E}"/>
              </a:ext>
            </a:extLst>
          </p:cNvPr>
          <p:cNvSpPr txBox="1"/>
          <p:nvPr/>
        </p:nvSpPr>
        <p:spPr>
          <a:xfrm>
            <a:off x="2822869" y="5793377"/>
            <a:ext cx="654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두 벡터 간의 내적이 클 수록 </a:t>
            </a:r>
            <a:r>
              <a:rPr lang="el-GR" altLang="ko-KR" sz="2000" b="1" dirty="0"/>
              <a:t>θ</a:t>
            </a:r>
            <a:r>
              <a:rPr lang="ko-KR" altLang="en-US" sz="2000" b="1" dirty="0"/>
              <a:t>가 작고</a:t>
            </a:r>
            <a:r>
              <a:rPr lang="el-GR" altLang="ko-KR" sz="2000" b="1" dirty="0"/>
              <a:t> </a:t>
            </a:r>
            <a:r>
              <a:rPr lang="ko-KR" altLang="en-US" sz="2000" b="1" dirty="0"/>
              <a:t>유사도가 크다</a:t>
            </a:r>
          </a:p>
        </p:txBody>
      </p:sp>
    </p:spTree>
    <p:extLst>
      <p:ext uri="{BB962C8B-B14F-4D97-AF65-F5344CB8AC3E}">
        <p14:creationId xmlns:p14="http://schemas.microsoft.com/office/powerpoint/2010/main" val="38951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E0AB59-2D63-6513-9775-455B1F7D3CD8}"/>
              </a:ext>
            </a:extLst>
          </p:cNvPr>
          <p:cNvSpPr/>
          <p:nvPr/>
        </p:nvSpPr>
        <p:spPr>
          <a:xfrm>
            <a:off x="3990521" y="1737134"/>
            <a:ext cx="470263" cy="4702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F512C4-F927-1FAB-5867-5FC07C212AA0}"/>
              </a:ext>
            </a:extLst>
          </p:cNvPr>
          <p:cNvSpPr/>
          <p:nvPr/>
        </p:nvSpPr>
        <p:spPr>
          <a:xfrm>
            <a:off x="5519055" y="1737134"/>
            <a:ext cx="470263" cy="470263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3A4559-D1FC-C985-DCF0-FAA03C260883}"/>
              </a:ext>
            </a:extLst>
          </p:cNvPr>
          <p:cNvSpPr/>
          <p:nvPr/>
        </p:nvSpPr>
        <p:spPr>
          <a:xfrm>
            <a:off x="7053941" y="1737134"/>
            <a:ext cx="470263" cy="47026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484595-F34E-B669-5371-0039BAA958A5}"/>
              </a:ext>
            </a:extLst>
          </p:cNvPr>
          <p:cNvSpPr/>
          <p:nvPr/>
        </p:nvSpPr>
        <p:spPr>
          <a:xfrm>
            <a:off x="3990521" y="1737134"/>
            <a:ext cx="470263" cy="4702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EF73E1-E109-56A9-9B55-1E657696961D}"/>
              </a:ext>
            </a:extLst>
          </p:cNvPr>
          <p:cNvSpPr/>
          <p:nvPr/>
        </p:nvSpPr>
        <p:spPr>
          <a:xfrm>
            <a:off x="5519055" y="1737134"/>
            <a:ext cx="470263" cy="470263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ABEF0F-C554-1A63-DA95-CB4BA28A9EA3}"/>
              </a:ext>
            </a:extLst>
          </p:cNvPr>
          <p:cNvSpPr/>
          <p:nvPr/>
        </p:nvSpPr>
        <p:spPr>
          <a:xfrm>
            <a:off x="7053941" y="1737134"/>
            <a:ext cx="470263" cy="47026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CF7D5-ED26-D2E1-B3B4-7A95EA375BF8}"/>
              </a:ext>
            </a:extLst>
          </p:cNvPr>
          <p:cNvSpPr/>
          <p:nvPr/>
        </p:nvSpPr>
        <p:spPr>
          <a:xfrm>
            <a:off x="2152105" y="1728273"/>
            <a:ext cx="470263" cy="470263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B4C775-5CDB-EEE0-4EA4-7B133ECF8410}"/>
              </a:ext>
            </a:extLst>
          </p:cNvPr>
          <p:cNvSpPr/>
          <p:nvPr/>
        </p:nvSpPr>
        <p:spPr>
          <a:xfrm>
            <a:off x="2152103" y="1739915"/>
            <a:ext cx="470263" cy="4702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DDD771-ED07-F5E3-8C94-7F025CE2770B}"/>
              </a:ext>
            </a:extLst>
          </p:cNvPr>
          <p:cNvSpPr/>
          <p:nvPr/>
        </p:nvSpPr>
        <p:spPr>
          <a:xfrm>
            <a:off x="2152104" y="1734094"/>
            <a:ext cx="470263" cy="47026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F663E-6AF3-F87E-3E61-B172D08B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6" y="1276891"/>
            <a:ext cx="1378132" cy="1378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7789D-D174-12DE-3C0A-0F1D91CDB91E}"/>
              </a:ext>
            </a:extLst>
          </p:cNvPr>
          <p:cNvSpPr txBox="1"/>
          <p:nvPr/>
        </p:nvSpPr>
        <p:spPr>
          <a:xfrm>
            <a:off x="4454434" y="1784559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× 0.8 </a:t>
            </a:r>
            <a:r>
              <a:rPr lang="en-US" altLang="ko-KR" dirty="0"/>
              <a:t>+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9EDCD-5F41-0787-6F37-AD7EAAD8C473}"/>
              </a:ext>
            </a:extLst>
          </p:cNvPr>
          <p:cNvSpPr txBox="1"/>
          <p:nvPr/>
        </p:nvSpPr>
        <p:spPr>
          <a:xfrm>
            <a:off x="5989320" y="1784559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× 0.1</a:t>
            </a:r>
            <a:r>
              <a:rPr lang="en-US" altLang="ko-KR" dirty="0"/>
              <a:t> +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86473-4B5D-A3ED-BEC4-4AE0CD48315A}"/>
              </a:ext>
            </a:extLst>
          </p:cNvPr>
          <p:cNvSpPr txBox="1"/>
          <p:nvPr/>
        </p:nvSpPr>
        <p:spPr>
          <a:xfrm>
            <a:off x="7524206" y="1781292"/>
            <a:ext cx="7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× 0.1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F0DE16-B2C9-11BB-9E86-6B24C737D9A3}"/>
              </a:ext>
            </a:extLst>
          </p:cNvPr>
          <p:cNvSpPr/>
          <p:nvPr/>
        </p:nvSpPr>
        <p:spPr>
          <a:xfrm>
            <a:off x="9569632" y="1730826"/>
            <a:ext cx="470263" cy="470263"/>
          </a:xfrm>
          <a:prstGeom prst="rect">
            <a:avLst/>
          </a:prstGeom>
          <a:solidFill>
            <a:srgbClr val="CC19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6AF7D-40DC-E7FA-B475-217AB4EA9D34}"/>
              </a:ext>
            </a:extLst>
          </p:cNvPr>
          <p:cNvSpPr txBox="1"/>
          <p:nvPr/>
        </p:nvSpPr>
        <p:spPr>
          <a:xfrm>
            <a:off x="4454434" y="2790399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0.1 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E9211-8424-5769-BFA8-440805083140}"/>
              </a:ext>
            </a:extLst>
          </p:cNvPr>
          <p:cNvSpPr txBox="1"/>
          <p:nvPr/>
        </p:nvSpPr>
        <p:spPr>
          <a:xfrm>
            <a:off x="5989320" y="2790399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0.8 +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E7B3F-44CA-1462-E034-ADE65C41E4C9}"/>
              </a:ext>
            </a:extLst>
          </p:cNvPr>
          <p:cNvSpPr txBox="1"/>
          <p:nvPr/>
        </p:nvSpPr>
        <p:spPr>
          <a:xfrm>
            <a:off x="7524206" y="2787132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37B92D-BF3A-7C30-EF7F-D64ED46D3FFD}"/>
              </a:ext>
            </a:extLst>
          </p:cNvPr>
          <p:cNvSpPr/>
          <p:nvPr/>
        </p:nvSpPr>
        <p:spPr>
          <a:xfrm>
            <a:off x="9569632" y="2736666"/>
            <a:ext cx="470263" cy="470263"/>
          </a:xfrm>
          <a:prstGeom prst="rect">
            <a:avLst/>
          </a:prstGeom>
          <a:solidFill>
            <a:srgbClr val="19CC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D2C960-6A68-F64F-174D-7FD03CCCC1B3}"/>
              </a:ext>
            </a:extLst>
          </p:cNvPr>
          <p:cNvSpPr/>
          <p:nvPr/>
        </p:nvSpPr>
        <p:spPr>
          <a:xfrm>
            <a:off x="9569632" y="3735971"/>
            <a:ext cx="470263" cy="470263"/>
          </a:xfrm>
          <a:prstGeom prst="rect">
            <a:avLst/>
          </a:prstGeom>
          <a:solidFill>
            <a:srgbClr val="66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4F68F-C867-C100-9C0A-5D48AB24C8CD}"/>
              </a:ext>
            </a:extLst>
          </p:cNvPr>
          <p:cNvSpPr txBox="1"/>
          <p:nvPr/>
        </p:nvSpPr>
        <p:spPr>
          <a:xfrm>
            <a:off x="4555772" y="209006"/>
            <a:ext cx="393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Weighted Sum</a:t>
            </a:r>
            <a:endParaRPr lang="ko-KR" altLang="en-US" sz="4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0665A-5EFE-E43E-5447-D4907CC6DBA2}"/>
              </a:ext>
            </a:extLst>
          </p:cNvPr>
          <p:cNvSpPr txBox="1"/>
          <p:nvPr/>
        </p:nvSpPr>
        <p:spPr>
          <a:xfrm>
            <a:off x="3330372" y="5440680"/>
            <a:ext cx="638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weigh</a:t>
            </a:r>
            <a:r>
              <a:rPr lang="ko-KR" altLang="en-US" sz="2000" b="1" dirty="0"/>
              <a:t>는 항상 양수이며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모든 </a:t>
            </a:r>
            <a:r>
              <a:rPr lang="en-US" altLang="ko-KR" sz="2000" b="1" dirty="0"/>
              <a:t>weight</a:t>
            </a:r>
            <a:r>
              <a:rPr lang="ko-KR" altLang="en-US" sz="2000" b="1" dirty="0"/>
              <a:t>의 합은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5CF9B-2410-6719-510C-5ADE21A1F26C}"/>
              </a:ext>
            </a:extLst>
          </p:cNvPr>
          <p:cNvSpPr txBox="1"/>
          <p:nvPr/>
        </p:nvSpPr>
        <p:spPr>
          <a:xfrm>
            <a:off x="4454433" y="1791094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0.8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E6ABC-655D-1B67-E63B-5B3B64C1AEDF}"/>
              </a:ext>
            </a:extLst>
          </p:cNvPr>
          <p:cNvSpPr txBox="1"/>
          <p:nvPr/>
        </p:nvSpPr>
        <p:spPr>
          <a:xfrm>
            <a:off x="5989318" y="1791094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86DF9-534F-616C-D0F8-07EBD5865062}"/>
              </a:ext>
            </a:extLst>
          </p:cNvPr>
          <p:cNvSpPr txBox="1"/>
          <p:nvPr/>
        </p:nvSpPr>
        <p:spPr>
          <a:xfrm>
            <a:off x="7524202" y="1791094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0.1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71432E8-B68B-A013-34D0-28B08AD576FD}"/>
              </a:ext>
            </a:extLst>
          </p:cNvPr>
          <p:cNvSpPr/>
          <p:nvPr/>
        </p:nvSpPr>
        <p:spPr>
          <a:xfrm>
            <a:off x="8588825" y="1831168"/>
            <a:ext cx="600791" cy="26957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6693527-39F7-95D1-D9CF-437D4E92B146}"/>
              </a:ext>
            </a:extLst>
          </p:cNvPr>
          <p:cNvSpPr/>
          <p:nvPr/>
        </p:nvSpPr>
        <p:spPr>
          <a:xfrm>
            <a:off x="8588825" y="2837008"/>
            <a:ext cx="600791" cy="26957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E4050C-26C1-1AA9-A097-72F70383B3E1}"/>
              </a:ext>
            </a:extLst>
          </p:cNvPr>
          <p:cNvSpPr txBox="1"/>
          <p:nvPr/>
        </p:nvSpPr>
        <p:spPr>
          <a:xfrm>
            <a:off x="4454434" y="3780840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0.4 +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291579-5267-8C49-CF2D-EBA31D2EBDCC}"/>
              </a:ext>
            </a:extLst>
          </p:cNvPr>
          <p:cNvSpPr txBox="1"/>
          <p:nvPr/>
        </p:nvSpPr>
        <p:spPr>
          <a:xfrm>
            <a:off x="5989320" y="3780840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0.0 +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F38A1-8A8D-0659-DC8E-A09CBFEAA26C}"/>
              </a:ext>
            </a:extLst>
          </p:cNvPr>
          <p:cNvSpPr txBox="1"/>
          <p:nvPr/>
        </p:nvSpPr>
        <p:spPr>
          <a:xfrm>
            <a:off x="7524206" y="3777573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× 0.6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49FF712F-787B-595C-7D41-052315FFF595}"/>
              </a:ext>
            </a:extLst>
          </p:cNvPr>
          <p:cNvSpPr/>
          <p:nvPr/>
        </p:nvSpPr>
        <p:spPr>
          <a:xfrm>
            <a:off x="8588825" y="3827449"/>
            <a:ext cx="600791" cy="26957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7396 0.04005 C 0.08946 0.04908 0.1125 0.05394 0.13685 0.05394 C 0.16446 0.05394 0.18659 0.04908 0.20209 0.04005 L 0.27618 -2.59259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7 L 0.10795 0.04051 C 0.13034 0.04954 0.16407 0.0544 0.19935 0.0544 C 0.23946 0.0544 0.27175 0.04954 0.29414 0.04051 L 0.40196 0.00047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4024 0.04005 C 0.04857 0.04908 0.06133 0.05394 0.07461 0.05394 C 0.08959 0.05394 0.10183 0.04908 0.11016 0.04005 L 0.15065 -2.96296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1439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9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1439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9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1439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2914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2914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3.54167E-6 0.2914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5" grpId="0" animBg="1"/>
      <p:bldP spid="4" grpId="0" animBg="1"/>
      <p:bldP spid="6" grpId="0" animBg="1"/>
      <p:bldP spid="8" grpId="1"/>
      <p:bldP spid="9" grpId="1"/>
      <p:bldP spid="11" grpId="0" animBg="1"/>
      <p:bldP spid="17" grpId="0"/>
      <p:bldP spid="18" grpId="0"/>
      <p:bldP spid="19" grpId="0"/>
      <p:bldP spid="20" grpId="0" animBg="1"/>
      <p:bldP spid="41" grpId="0" animBg="1"/>
      <p:bldP spid="43" grpId="0"/>
      <p:bldP spid="2" grpId="0"/>
      <p:bldP spid="3" grpId="0"/>
      <p:bldP spid="12" grpId="0"/>
      <p:bldP spid="21" grpId="0" animBg="1"/>
      <p:bldP spid="44" grpId="0" animBg="1"/>
      <p:bldP spid="46" grpId="0"/>
      <p:bldP spid="47" grpId="0"/>
      <p:bldP spid="48" grpId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1919536" y="209006"/>
            <a:ext cx="8352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Step.1 – Evaluate Attention Score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/>
              <p:nvPr/>
            </p:nvSpPr>
            <p:spPr>
              <a:xfrm>
                <a:off x="4748322" y="5398623"/>
                <a:ext cx="2781146" cy="835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322" y="5398623"/>
                <a:ext cx="2781146" cy="835165"/>
              </a:xfrm>
              <a:prstGeom prst="rect">
                <a:avLst/>
              </a:prstGeom>
              <a:blipFill>
                <a:blip r:embed="rId3"/>
                <a:stretch>
                  <a:fillRect r="-877" b="-12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F5F205-C1ED-4B3A-A182-663B15918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798" y="1203944"/>
            <a:ext cx="6600403" cy="3735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F13F5-2498-7F83-1513-B5EBEAC35271}"/>
                  </a:ext>
                </a:extLst>
              </p:cNvPr>
              <p:cNvSpPr txBox="1"/>
              <p:nvPr/>
            </p:nvSpPr>
            <p:spPr>
              <a:xfrm>
                <a:off x="7282543" y="1652445"/>
                <a:ext cx="2405199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=[2.4, 3.6, -1.7, 0.5]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F13F5-2498-7F83-1513-B5EBEAC3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43" y="1652445"/>
                <a:ext cx="2405199" cy="371577"/>
              </a:xfrm>
              <a:prstGeom prst="rect">
                <a:avLst/>
              </a:prstGeom>
              <a:blipFill>
                <a:blip r:embed="rId5"/>
                <a:stretch>
                  <a:fillRect t="-8197" r="-177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3A7998-7086-385D-F127-7429EEA6FF9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14554" y="1838234"/>
            <a:ext cx="1867989" cy="87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1919536" y="209006"/>
            <a:ext cx="8352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Step.1 – Evaluate Attention Score</a:t>
            </a:r>
            <a:endParaRPr lang="ko-KR" altLang="en-US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B9481C-1B32-F917-5049-F70BF194C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01" y="1866899"/>
            <a:ext cx="7706198" cy="384265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E6D1CA-7497-8881-9C68-890C295D697E}"/>
              </a:ext>
            </a:extLst>
          </p:cNvPr>
          <p:cNvCxnSpPr/>
          <p:nvPr/>
        </p:nvCxnSpPr>
        <p:spPr>
          <a:xfrm>
            <a:off x="2018212" y="2645229"/>
            <a:ext cx="3069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CFAB6CE-B54C-6082-3A6C-F96C37C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02177"/>
            <a:ext cx="99345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6F8326-6F5B-F103-3143-6D875ABF4775}"/>
              </a:ext>
            </a:extLst>
          </p:cNvPr>
          <p:cNvSpPr/>
          <p:nvPr/>
        </p:nvSpPr>
        <p:spPr>
          <a:xfrm>
            <a:off x="4095206" y="2299062"/>
            <a:ext cx="2429691" cy="33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1136757" y="209006"/>
            <a:ext cx="9918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Step.2 – Evaluate Attention Distribution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/>
              <p:nvPr/>
            </p:nvSpPr>
            <p:spPr>
              <a:xfrm>
                <a:off x="4589497" y="5354279"/>
                <a:ext cx="3013004" cy="1146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97" y="5354279"/>
                <a:ext cx="3013004" cy="1146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7B7B3398-1D3E-50C5-6B8E-7C9EA059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41" y="1240957"/>
            <a:ext cx="6878317" cy="35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2224D-1B82-EE2D-A776-124959AFA5BA}"/>
                  </a:ext>
                </a:extLst>
              </p:cNvPr>
              <p:cNvSpPr txBox="1"/>
              <p:nvPr/>
            </p:nvSpPr>
            <p:spPr>
              <a:xfrm>
                <a:off x="7400108" y="1412851"/>
                <a:ext cx="289342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=[2.4, 3.6, -1.7, 0.5]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=[0.22, 0.74, 0.00, 0.03]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2224D-1B82-EE2D-A776-124959AF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08" y="1412851"/>
                <a:ext cx="2893423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6D29CC-C8D9-A147-1636-FE05D198D94A}"/>
              </a:ext>
            </a:extLst>
          </p:cNvPr>
          <p:cNvCxnSpPr>
            <a:cxnSpLocks/>
          </p:cNvCxnSpPr>
          <p:nvPr/>
        </p:nvCxnSpPr>
        <p:spPr>
          <a:xfrm flipH="1">
            <a:off x="6466114" y="1690116"/>
            <a:ext cx="816429" cy="29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5660D-848E-EA2D-14F2-1C7DB01DF184}"/>
              </a:ext>
            </a:extLst>
          </p:cNvPr>
          <p:cNvCxnSpPr>
            <a:cxnSpLocks/>
          </p:cNvCxnSpPr>
          <p:nvPr/>
        </p:nvCxnSpPr>
        <p:spPr>
          <a:xfrm>
            <a:off x="6524896" y="2188022"/>
            <a:ext cx="757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78E8506-2BA5-63D7-60E8-B4D0576C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21" y="1240968"/>
            <a:ext cx="6101357" cy="38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03DCF-454E-5FCD-45A2-872AB87AC3B0}"/>
              </a:ext>
            </a:extLst>
          </p:cNvPr>
          <p:cNvSpPr txBox="1"/>
          <p:nvPr/>
        </p:nvSpPr>
        <p:spPr>
          <a:xfrm>
            <a:off x="2040184" y="209006"/>
            <a:ext cx="8331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Step.3 – Evaluate Attention Value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/>
              <p:nvPr/>
            </p:nvSpPr>
            <p:spPr>
              <a:xfrm>
                <a:off x="3497538" y="5388428"/>
                <a:ext cx="541699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𝑪𝒐𝒏𝒕𝒆𝒙𝒕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𝑽𝒆𝒄𝒕𝒐𝒓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416F5-762D-C87C-BFF6-5F77B6A9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38" y="5388428"/>
                <a:ext cx="541699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257</Words>
  <Application>Microsoft Office PowerPoint</Application>
  <PresentationFormat>와이드스크린</PresentationFormat>
  <Paragraphs>64</Paragraphs>
  <Slides>16</Slides>
  <Notes>7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Amasis MT Pro Medium</vt:lpstr>
      <vt:lpstr>Arial</vt:lpstr>
      <vt:lpstr>Cambria Math</vt:lpstr>
      <vt:lpstr>Office 테마</vt:lpstr>
      <vt:lpstr>Seq2Seq with Attention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with Attention</dc:title>
  <dc:creator>근태 임</dc:creator>
  <cp:lastModifiedBy>근태 임</cp:lastModifiedBy>
  <cp:revision>6</cp:revision>
  <dcterms:created xsi:type="dcterms:W3CDTF">2024-04-03T07:05:04Z</dcterms:created>
  <dcterms:modified xsi:type="dcterms:W3CDTF">2024-04-08T06:27:42Z</dcterms:modified>
</cp:coreProperties>
</file>