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8"/>
  </p:notesMasterIdLst>
  <p:sldIdLst>
    <p:sldId id="529" r:id="rId2"/>
    <p:sldId id="530" r:id="rId3"/>
    <p:sldId id="589" r:id="rId4"/>
    <p:sldId id="587" r:id="rId5"/>
    <p:sldId id="582" r:id="rId6"/>
    <p:sldId id="588" r:id="rId7"/>
    <p:sldId id="595" r:id="rId8"/>
    <p:sldId id="596" r:id="rId9"/>
    <p:sldId id="531" r:id="rId10"/>
    <p:sldId id="532" r:id="rId11"/>
    <p:sldId id="533" r:id="rId12"/>
    <p:sldId id="534" r:id="rId13"/>
    <p:sldId id="535" r:id="rId14"/>
    <p:sldId id="536" r:id="rId15"/>
    <p:sldId id="540" r:id="rId16"/>
    <p:sldId id="527" r:id="rId17"/>
    <p:sldId id="528" r:id="rId18"/>
    <p:sldId id="541" r:id="rId19"/>
    <p:sldId id="542" r:id="rId20"/>
    <p:sldId id="543" r:id="rId21"/>
    <p:sldId id="544" r:id="rId22"/>
    <p:sldId id="545" r:id="rId23"/>
    <p:sldId id="502" r:id="rId24"/>
    <p:sldId id="537" r:id="rId25"/>
    <p:sldId id="538" r:id="rId26"/>
    <p:sldId id="539" r:id="rId27"/>
    <p:sldId id="494" r:id="rId28"/>
    <p:sldId id="497" r:id="rId29"/>
    <p:sldId id="496" r:id="rId30"/>
    <p:sldId id="498" r:id="rId31"/>
    <p:sldId id="584" r:id="rId32"/>
    <p:sldId id="585" r:id="rId33"/>
    <p:sldId id="586" r:id="rId34"/>
    <p:sldId id="503" r:id="rId35"/>
    <p:sldId id="504" r:id="rId36"/>
    <p:sldId id="505" r:id="rId37"/>
    <p:sldId id="507" r:id="rId38"/>
    <p:sldId id="508" r:id="rId39"/>
    <p:sldId id="509" r:id="rId40"/>
    <p:sldId id="512" r:id="rId41"/>
    <p:sldId id="515" r:id="rId42"/>
    <p:sldId id="517" r:id="rId43"/>
    <p:sldId id="519" r:id="rId44"/>
    <p:sldId id="521" r:id="rId45"/>
    <p:sldId id="549" r:id="rId46"/>
    <p:sldId id="550" r:id="rId47"/>
    <p:sldId id="551" r:id="rId48"/>
    <p:sldId id="552" r:id="rId49"/>
    <p:sldId id="553" r:id="rId50"/>
    <p:sldId id="566" r:id="rId51"/>
    <p:sldId id="567" r:id="rId52"/>
    <p:sldId id="560" r:id="rId53"/>
    <p:sldId id="562" r:id="rId54"/>
    <p:sldId id="563" r:id="rId55"/>
    <p:sldId id="564" r:id="rId56"/>
    <p:sldId id="565" r:id="rId57"/>
    <p:sldId id="556" r:id="rId58"/>
    <p:sldId id="557" r:id="rId59"/>
    <p:sldId id="568" r:id="rId60"/>
    <p:sldId id="558" r:id="rId61"/>
    <p:sldId id="559" r:id="rId62"/>
    <p:sldId id="570" r:id="rId63"/>
    <p:sldId id="569" r:id="rId64"/>
    <p:sldId id="571" r:id="rId65"/>
    <p:sldId id="572" r:id="rId66"/>
    <p:sldId id="573" r:id="rId67"/>
    <p:sldId id="574" r:id="rId68"/>
    <p:sldId id="575" r:id="rId69"/>
    <p:sldId id="580" r:id="rId70"/>
    <p:sldId id="579" r:id="rId71"/>
    <p:sldId id="578" r:id="rId72"/>
    <p:sldId id="448" r:id="rId73"/>
    <p:sldId id="377" r:id="rId74"/>
    <p:sldId id="446" r:id="rId75"/>
    <p:sldId id="447" r:id="rId76"/>
    <p:sldId id="378" r:id="rId77"/>
    <p:sldId id="439" r:id="rId78"/>
    <p:sldId id="445" r:id="rId79"/>
    <p:sldId id="486" r:id="rId80"/>
    <p:sldId id="487" r:id="rId81"/>
    <p:sldId id="488" r:id="rId82"/>
    <p:sldId id="451" r:id="rId83"/>
    <p:sldId id="452" r:id="rId84"/>
    <p:sldId id="453" r:id="rId85"/>
    <p:sldId id="454" r:id="rId86"/>
    <p:sldId id="455" r:id="rId87"/>
    <p:sldId id="485" r:id="rId88"/>
    <p:sldId id="456" r:id="rId89"/>
    <p:sldId id="457" r:id="rId90"/>
    <p:sldId id="458" r:id="rId91"/>
    <p:sldId id="459" r:id="rId92"/>
    <p:sldId id="460" r:id="rId93"/>
    <p:sldId id="461" r:id="rId94"/>
    <p:sldId id="462" r:id="rId95"/>
    <p:sldId id="463" r:id="rId96"/>
    <p:sldId id="464" r:id="rId97"/>
    <p:sldId id="402" r:id="rId98"/>
    <p:sldId id="581" r:id="rId99"/>
    <p:sldId id="597" r:id="rId100"/>
    <p:sldId id="590" r:id="rId101"/>
    <p:sldId id="438" r:id="rId102"/>
    <p:sldId id="524" r:id="rId103"/>
    <p:sldId id="591" r:id="rId104"/>
    <p:sldId id="525" r:id="rId105"/>
    <p:sldId id="592" r:id="rId106"/>
    <p:sldId id="593" r:id="rId107"/>
  </p:sldIdLst>
  <p:sldSz cx="9144000" cy="6858000" type="screen4x3"/>
  <p:notesSz cx="6858000" cy="9144000"/>
  <p:custDataLst>
    <p:tags r:id="rId109"/>
  </p:custDataLst>
  <p:defaultTextStyle>
    <a:defPPr>
      <a:defRPr lang="ro-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474" y="48"/>
      </p:cViewPr>
      <p:guideLst>
        <p:guide orient="horz" pos="2160"/>
        <p:guide pos="2880"/>
      </p:guideLst>
    </p:cSldViewPr>
  </p:slideViewPr>
  <p:notesTextViewPr>
    <p:cViewPr>
      <p:scale>
        <a:sx n="1" d="1"/>
        <a:sy n="1" d="1"/>
      </p:scale>
      <p:origin x="0" y="0"/>
    </p:cViewPr>
  </p:notesTextViewPr>
  <p:notesViewPr>
    <p:cSldViewPr>
      <p:cViewPr>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tags" Target="tags/tag1.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o-RO"/>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8893EC6-C9AE-417D-A8A9-3A919134578D}" type="datetimeFigureOut">
              <a:rPr lang="ro-RO" smtClean="0"/>
              <a:pPr/>
              <a:t>26.10.2021</a:t>
            </a:fld>
            <a:endParaRPr lang="ro-RO"/>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ro-RO"/>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o-RO"/>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502BD6A-4840-49D3-AF71-30B4FE51BD70}" type="slidenum">
              <a:rPr lang="ro-RO" smtClean="0"/>
              <a:pPr/>
              <a:t>‹#›</a:t>
            </a:fld>
            <a:endParaRPr lang="ro-RO"/>
          </a:p>
        </p:txBody>
      </p:sp>
    </p:spTree>
    <p:extLst>
      <p:ext uri="{BB962C8B-B14F-4D97-AF65-F5344CB8AC3E}">
        <p14:creationId xmlns:p14="http://schemas.microsoft.com/office/powerpoint/2010/main" val="8260244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B502BD6A-4840-49D3-AF71-30B4FE51BD70}" type="slidenum">
              <a:rPr lang="ro-RO" smtClean="0"/>
              <a:pPr/>
              <a:t>1</a:t>
            </a:fld>
            <a:endParaRPr lang="ro-RO"/>
          </a:p>
        </p:txBody>
      </p:sp>
    </p:spTree>
    <p:extLst>
      <p:ext uri="{BB962C8B-B14F-4D97-AF65-F5344CB8AC3E}">
        <p14:creationId xmlns:p14="http://schemas.microsoft.com/office/powerpoint/2010/main" val="25064840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6" name="Text Box 2"/>
          <p:cNvSpPr txBox="1">
            <a:spLocks noChangeArrowheads="1"/>
          </p:cNvSpPr>
          <p:nvPr/>
        </p:nvSpPr>
        <p:spPr bwMode="auto">
          <a:xfrm>
            <a:off x="1143000" y="695325"/>
            <a:ext cx="4572000" cy="3429000"/>
          </a:xfrm>
          <a:prstGeom prst="rect">
            <a:avLst/>
          </a:prstGeom>
          <a:solidFill>
            <a:srgbClr val="FFFFFF"/>
          </a:solidFill>
          <a:ln w="9525">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Tx/>
              <a:buFont typeface="Times New Roman" panose="02020603050405020304" pitchFamily="18" charset="0"/>
              <a:buNone/>
            </a:pPr>
            <a:endParaRPr lang="ro-RO" altLang="en-US"/>
          </a:p>
        </p:txBody>
      </p:sp>
      <p:sp>
        <p:nvSpPr>
          <p:cNvPr id="6147" name="Rectangle 3"/>
          <p:cNvSpPr>
            <a:spLocks noGrp="1" noChangeArrowheads="1"/>
          </p:cNvSpPr>
          <p:nvPr>
            <p:ph type="body"/>
          </p:nvPr>
        </p:nvSpPr>
        <p:spPr>
          <a:xfrm>
            <a:off x="685800" y="4343400"/>
            <a:ext cx="5484813" cy="4114800"/>
          </a:xfrm>
          <a:noFill/>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1" hangingPunct="1"/>
            <a:endParaRPr lang="ru-RU" altLang="en-US"/>
          </a:p>
        </p:txBody>
      </p:sp>
    </p:spTree>
    <p:extLst>
      <p:ext uri="{BB962C8B-B14F-4D97-AF65-F5344CB8AC3E}">
        <p14:creationId xmlns:p14="http://schemas.microsoft.com/office/powerpoint/2010/main" val="7976854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6" name="Text Box 2"/>
          <p:cNvSpPr txBox="1">
            <a:spLocks noChangeArrowheads="1"/>
          </p:cNvSpPr>
          <p:nvPr/>
        </p:nvSpPr>
        <p:spPr bwMode="auto">
          <a:xfrm>
            <a:off x="1143000" y="695325"/>
            <a:ext cx="4572000" cy="3429000"/>
          </a:xfrm>
          <a:prstGeom prst="rect">
            <a:avLst/>
          </a:prstGeom>
          <a:solidFill>
            <a:srgbClr val="FFFFFF"/>
          </a:solidFill>
          <a:ln w="9525">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Tx/>
              <a:buFont typeface="Times New Roman" panose="02020603050405020304" pitchFamily="18" charset="0"/>
              <a:buNone/>
            </a:pPr>
            <a:endParaRPr lang="ro-RO" altLang="en-US"/>
          </a:p>
        </p:txBody>
      </p:sp>
      <p:sp>
        <p:nvSpPr>
          <p:cNvPr id="6147" name="Rectangle 3"/>
          <p:cNvSpPr>
            <a:spLocks noGrp="1" noChangeArrowheads="1"/>
          </p:cNvSpPr>
          <p:nvPr>
            <p:ph type="body"/>
          </p:nvPr>
        </p:nvSpPr>
        <p:spPr>
          <a:xfrm>
            <a:off x="685800" y="4343400"/>
            <a:ext cx="5484813" cy="4114800"/>
          </a:xfrm>
          <a:noFill/>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1" hangingPunct="1"/>
            <a:endParaRPr lang="ru-RU" altLang="en-US"/>
          </a:p>
        </p:txBody>
      </p:sp>
    </p:spTree>
    <p:extLst>
      <p:ext uri="{BB962C8B-B14F-4D97-AF65-F5344CB8AC3E}">
        <p14:creationId xmlns:p14="http://schemas.microsoft.com/office/powerpoint/2010/main" val="7976854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6" name="Text Box 2"/>
          <p:cNvSpPr txBox="1">
            <a:spLocks noChangeArrowheads="1"/>
          </p:cNvSpPr>
          <p:nvPr/>
        </p:nvSpPr>
        <p:spPr bwMode="auto">
          <a:xfrm>
            <a:off x="1143000" y="695325"/>
            <a:ext cx="4572000" cy="3429000"/>
          </a:xfrm>
          <a:prstGeom prst="rect">
            <a:avLst/>
          </a:prstGeom>
          <a:solidFill>
            <a:srgbClr val="FFFFFF"/>
          </a:solidFill>
          <a:ln w="9525">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Tx/>
              <a:buFont typeface="Times New Roman" panose="02020603050405020304" pitchFamily="18" charset="0"/>
              <a:buNone/>
            </a:pPr>
            <a:endParaRPr lang="ro-RO" altLang="en-US"/>
          </a:p>
        </p:txBody>
      </p:sp>
      <p:sp>
        <p:nvSpPr>
          <p:cNvPr id="6147" name="Rectangle 3"/>
          <p:cNvSpPr>
            <a:spLocks noGrp="1" noChangeArrowheads="1"/>
          </p:cNvSpPr>
          <p:nvPr>
            <p:ph type="body"/>
          </p:nvPr>
        </p:nvSpPr>
        <p:spPr>
          <a:xfrm>
            <a:off x="685800" y="4343400"/>
            <a:ext cx="5484813" cy="4114800"/>
          </a:xfrm>
          <a:noFill/>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1" hangingPunct="1"/>
            <a:endParaRPr lang="ru-RU" altLang="en-US"/>
          </a:p>
        </p:txBody>
      </p:sp>
    </p:spTree>
    <p:extLst>
      <p:ext uri="{BB962C8B-B14F-4D97-AF65-F5344CB8AC3E}">
        <p14:creationId xmlns:p14="http://schemas.microsoft.com/office/powerpoint/2010/main" val="7976854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6" name="Text Box 2"/>
          <p:cNvSpPr txBox="1">
            <a:spLocks noChangeArrowheads="1"/>
          </p:cNvSpPr>
          <p:nvPr/>
        </p:nvSpPr>
        <p:spPr bwMode="auto">
          <a:xfrm>
            <a:off x="1143000" y="695325"/>
            <a:ext cx="4572000" cy="3429000"/>
          </a:xfrm>
          <a:prstGeom prst="rect">
            <a:avLst/>
          </a:prstGeom>
          <a:solidFill>
            <a:srgbClr val="FFFFFF"/>
          </a:solidFill>
          <a:ln w="9525">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Tx/>
              <a:buFont typeface="Times New Roman" panose="02020603050405020304" pitchFamily="18" charset="0"/>
              <a:buNone/>
            </a:pPr>
            <a:endParaRPr lang="ro-RO" altLang="en-US"/>
          </a:p>
        </p:txBody>
      </p:sp>
      <p:sp>
        <p:nvSpPr>
          <p:cNvPr id="6147" name="Rectangle 3"/>
          <p:cNvSpPr>
            <a:spLocks noGrp="1" noChangeArrowheads="1"/>
          </p:cNvSpPr>
          <p:nvPr>
            <p:ph type="body"/>
          </p:nvPr>
        </p:nvSpPr>
        <p:spPr>
          <a:xfrm>
            <a:off x="685800" y="4343400"/>
            <a:ext cx="5484813" cy="4114800"/>
          </a:xfrm>
          <a:noFill/>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1" hangingPunct="1"/>
            <a:endParaRPr lang="ru-RU" altLang="en-US"/>
          </a:p>
        </p:txBody>
      </p:sp>
    </p:spTree>
    <p:extLst>
      <p:ext uri="{BB962C8B-B14F-4D97-AF65-F5344CB8AC3E}">
        <p14:creationId xmlns:p14="http://schemas.microsoft.com/office/powerpoint/2010/main" val="7976854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6" name="Text Box 2"/>
          <p:cNvSpPr txBox="1">
            <a:spLocks noChangeArrowheads="1"/>
          </p:cNvSpPr>
          <p:nvPr/>
        </p:nvSpPr>
        <p:spPr bwMode="auto">
          <a:xfrm>
            <a:off x="1143000" y="695325"/>
            <a:ext cx="4572000" cy="3429000"/>
          </a:xfrm>
          <a:prstGeom prst="rect">
            <a:avLst/>
          </a:prstGeom>
          <a:solidFill>
            <a:srgbClr val="FFFFFF"/>
          </a:solidFill>
          <a:ln w="9525">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Tx/>
              <a:buFont typeface="Times New Roman" panose="02020603050405020304" pitchFamily="18" charset="0"/>
              <a:buNone/>
            </a:pPr>
            <a:endParaRPr lang="ro-RO" altLang="en-US"/>
          </a:p>
        </p:txBody>
      </p:sp>
      <p:sp>
        <p:nvSpPr>
          <p:cNvPr id="6147" name="Rectangle 3"/>
          <p:cNvSpPr>
            <a:spLocks noGrp="1" noChangeArrowheads="1"/>
          </p:cNvSpPr>
          <p:nvPr>
            <p:ph type="body"/>
          </p:nvPr>
        </p:nvSpPr>
        <p:spPr>
          <a:xfrm>
            <a:off x="685800" y="4343400"/>
            <a:ext cx="5484813" cy="4114800"/>
          </a:xfrm>
          <a:noFill/>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1" hangingPunct="1"/>
            <a:endParaRPr lang="ru-RU" altLang="en-US"/>
          </a:p>
        </p:txBody>
      </p:sp>
    </p:spTree>
    <p:extLst>
      <p:ext uri="{BB962C8B-B14F-4D97-AF65-F5344CB8AC3E}">
        <p14:creationId xmlns:p14="http://schemas.microsoft.com/office/powerpoint/2010/main" val="7976854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6" name="Text Box 2"/>
          <p:cNvSpPr txBox="1">
            <a:spLocks noChangeArrowheads="1"/>
          </p:cNvSpPr>
          <p:nvPr/>
        </p:nvSpPr>
        <p:spPr bwMode="auto">
          <a:xfrm>
            <a:off x="1143000" y="695325"/>
            <a:ext cx="4572000" cy="3429000"/>
          </a:xfrm>
          <a:prstGeom prst="rect">
            <a:avLst/>
          </a:prstGeom>
          <a:solidFill>
            <a:srgbClr val="FFFFFF"/>
          </a:solidFill>
          <a:ln w="9525">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Tx/>
              <a:buFont typeface="Times New Roman" panose="02020603050405020304" pitchFamily="18" charset="0"/>
              <a:buNone/>
            </a:pPr>
            <a:endParaRPr lang="ro-RO" altLang="en-US"/>
          </a:p>
        </p:txBody>
      </p:sp>
      <p:sp>
        <p:nvSpPr>
          <p:cNvPr id="6147" name="Rectangle 3"/>
          <p:cNvSpPr>
            <a:spLocks noGrp="1" noChangeArrowheads="1"/>
          </p:cNvSpPr>
          <p:nvPr>
            <p:ph type="body"/>
          </p:nvPr>
        </p:nvSpPr>
        <p:spPr>
          <a:xfrm>
            <a:off x="685800" y="4343400"/>
            <a:ext cx="5484813" cy="4114800"/>
          </a:xfrm>
          <a:noFill/>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1" hangingPunct="1"/>
            <a:endParaRPr lang="ru-RU" altLang="en-US"/>
          </a:p>
        </p:txBody>
      </p:sp>
    </p:spTree>
    <p:extLst>
      <p:ext uri="{BB962C8B-B14F-4D97-AF65-F5344CB8AC3E}">
        <p14:creationId xmlns:p14="http://schemas.microsoft.com/office/powerpoint/2010/main" val="14083254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6" name="Text Box 2"/>
          <p:cNvSpPr txBox="1">
            <a:spLocks noChangeArrowheads="1"/>
          </p:cNvSpPr>
          <p:nvPr/>
        </p:nvSpPr>
        <p:spPr bwMode="auto">
          <a:xfrm>
            <a:off x="1143000" y="695325"/>
            <a:ext cx="4572000" cy="3429000"/>
          </a:xfrm>
          <a:prstGeom prst="rect">
            <a:avLst/>
          </a:prstGeom>
          <a:solidFill>
            <a:srgbClr val="FFFFFF"/>
          </a:solidFill>
          <a:ln w="9525">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Tx/>
              <a:buFont typeface="Times New Roman" panose="02020603050405020304" pitchFamily="18" charset="0"/>
              <a:buNone/>
            </a:pPr>
            <a:endParaRPr lang="ro-RO" altLang="en-US"/>
          </a:p>
        </p:txBody>
      </p:sp>
      <p:sp>
        <p:nvSpPr>
          <p:cNvPr id="6147" name="Rectangle 3"/>
          <p:cNvSpPr>
            <a:spLocks noGrp="1" noChangeArrowheads="1"/>
          </p:cNvSpPr>
          <p:nvPr>
            <p:ph type="body"/>
          </p:nvPr>
        </p:nvSpPr>
        <p:spPr>
          <a:xfrm>
            <a:off x="685800" y="4343400"/>
            <a:ext cx="5484813" cy="4114800"/>
          </a:xfrm>
          <a:noFill/>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1" hangingPunct="1"/>
            <a:endParaRPr lang="ru-RU" altLang="en-US"/>
          </a:p>
        </p:txBody>
      </p:sp>
    </p:spTree>
    <p:extLst>
      <p:ext uri="{BB962C8B-B14F-4D97-AF65-F5344CB8AC3E}">
        <p14:creationId xmlns:p14="http://schemas.microsoft.com/office/powerpoint/2010/main" val="12103816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502BD6A-4840-49D3-AF71-30B4FE51BD70}" type="slidenum">
              <a:rPr lang="ro-RO" smtClean="0"/>
              <a:pPr/>
              <a:t>30</a:t>
            </a:fld>
            <a:endParaRPr lang="ro-RO"/>
          </a:p>
        </p:txBody>
      </p:sp>
    </p:spTree>
    <p:extLst>
      <p:ext uri="{BB962C8B-B14F-4D97-AF65-F5344CB8AC3E}">
        <p14:creationId xmlns:p14="http://schemas.microsoft.com/office/powerpoint/2010/main" val="258202480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2"/>
          <a:srcRect t="33333"/>
          <a:stretch>
            <a:fillRect/>
          </a:stretch>
        </p:blipFill>
        <p:spPr>
          <a:xfrm>
            <a:off x="0" y="0"/>
            <a:ext cx="9144000" cy="4572000"/>
          </a:xfrm>
          <a:prstGeom prst="rect">
            <a:avLst/>
          </a:prstGeom>
        </p:spPr>
      </p:pic>
      <p:sp>
        <p:nvSpPr>
          <p:cNvPr id="4" name="Date Placeholder 3"/>
          <p:cNvSpPr>
            <a:spLocks noGrp="1"/>
          </p:cNvSpPr>
          <p:nvPr>
            <p:ph type="dt" sz="half" idx="10"/>
          </p:nvPr>
        </p:nvSpPr>
        <p:spPr/>
        <p:txBody>
          <a:bodyPr/>
          <a:lstStyle/>
          <a:p>
            <a:fld id="{B728038C-9907-4B4A-877C-DCAB3F4F8E60}" type="datetime1">
              <a:rPr lang="ro-RO" smtClean="0"/>
              <a:pPr/>
              <a:t>26.10.2021</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0D7C0DE4-7E64-43A0-A74B-D33512260F37}" type="slidenum">
              <a:rPr lang="ro-RO" smtClean="0"/>
              <a:pPr/>
              <a:t>‹#›</a:t>
            </a:fld>
            <a:endParaRPr lang="ro-RO"/>
          </a:p>
        </p:txBody>
      </p:sp>
      <p:sp>
        <p:nvSpPr>
          <p:cNvPr id="3" name="Subtitle 2"/>
          <p:cNvSpPr>
            <a:spLocks noGrp="1"/>
          </p:cNvSpPr>
          <p:nvPr>
            <p:ph type="subTitle" idx="1"/>
          </p:nvPr>
        </p:nvSpPr>
        <p:spPr>
          <a:xfrm>
            <a:off x="1219200" y="3886200"/>
            <a:ext cx="6400800" cy="1752600"/>
          </a:xfrm>
        </p:spPr>
        <p:txBody>
          <a:bodyPr>
            <a:normAutofit/>
          </a:bodyPr>
          <a:lstStyle>
            <a:lvl1pPr marL="0" indent="0" algn="ctr">
              <a:buNone/>
              <a:defRPr sz="1700"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a:t>Образец подзаголовка</a:t>
            </a:r>
            <a:endParaRPr lang="en-US"/>
          </a:p>
        </p:txBody>
      </p:sp>
      <p:sp>
        <p:nvSpPr>
          <p:cNvPr id="2" name="Title 1"/>
          <p:cNvSpPr>
            <a:spLocks noGrp="1"/>
          </p:cNvSpPr>
          <p:nvPr>
            <p:ph type="ctrTitle"/>
          </p:nvPr>
        </p:nvSpPr>
        <p:spPr>
          <a:xfrm>
            <a:off x="685800" y="2007888"/>
            <a:ext cx="7772400" cy="1470025"/>
          </a:xfrm>
        </p:spPr>
        <p:txBody>
          <a:bodyPr/>
          <a:lstStyle>
            <a:lvl1pPr algn="ctr">
              <a:defRPr sz="3200"/>
            </a:lvl1pPr>
          </a:lstStyle>
          <a:p>
            <a:r>
              <a:rPr lang="ru-RU"/>
              <a:t>Образец заголовка</a:t>
            </a:r>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a:p>
        </p:txBody>
      </p:sp>
      <p:sp>
        <p:nvSpPr>
          <p:cNvPr id="3" name="Vertical Text Placeholder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Date Placeholder 3"/>
          <p:cNvSpPr>
            <a:spLocks noGrp="1"/>
          </p:cNvSpPr>
          <p:nvPr>
            <p:ph type="dt" sz="half" idx="10"/>
          </p:nvPr>
        </p:nvSpPr>
        <p:spPr/>
        <p:txBody>
          <a:bodyPr/>
          <a:lstStyle/>
          <a:p>
            <a:fld id="{FF72B6C5-2404-4258-AB79-F72871FB2990}" type="datetime1">
              <a:rPr lang="ro-RO" smtClean="0"/>
              <a:pPr/>
              <a:t>26.10.2021</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0D7C0DE4-7E64-43A0-A74B-D33512260F37}" type="slidenum">
              <a:rPr lang="ro-RO" smtClean="0"/>
              <a:pPr/>
              <a:t>‹#›</a:t>
            </a:fld>
            <a:endParaRPr lang="ro-RO"/>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ru-RU"/>
              <a:t>Образец заголовка</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Date Placeholder 3"/>
          <p:cNvSpPr>
            <a:spLocks noGrp="1"/>
          </p:cNvSpPr>
          <p:nvPr>
            <p:ph type="dt" sz="half" idx="10"/>
          </p:nvPr>
        </p:nvSpPr>
        <p:spPr/>
        <p:txBody>
          <a:bodyPr/>
          <a:lstStyle/>
          <a:p>
            <a:fld id="{FDFFAA35-3F61-497F-9F40-FF0311025326}" type="datetime1">
              <a:rPr lang="ro-RO" smtClean="0"/>
              <a:pPr/>
              <a:t>26.10.2021</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0D7C0DE4-7E64-43A0-A74B-D33512260F37}" type="slidenum">
              <a:rPr lang="ro-RO" smtClean="0"/>
              <a:pPr/>
              <a:t>‹#›</a:t>
            </a:fld>
            <a:endParaRPr lang="ro-RO"/>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ru-RU"/>
              <a:t>Образец заголовка</a:t>
            </a:r>
            <a:endParaRPr lang="en-US"/>
          </a:p>
        </p:txBody>
      </p:sp>
      <p:sp>
        <p:nvSpPr>
          <p:cNvPr id="4" name="Date Placeholder 3"/>
          <p:cNvSpPr>
            <a:spLocks noGrp="1"/>
          </p:cNvSpPr>
          <p:nvPr>
            <p:ph type="dt" sz="half" idx="10"/>
          </p:nvPr>
        </p:nvSpPr>
        <p:spPr/>
        <p:txBody>
          <a:bodyPr/>
          <a:lstStyle/>
          <a:p>
            <a:fld id="{DAFF3A15-5926-48F2-8E15-D068B3FACB03}" type="datetime1">
              <a:rPr lang="ro-RO" smtClean="0"/>
              <a:pPr/>
              <a:t>26.10.2021</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0D7C0DE4-7E64-43A0-A74B-D33512260F37}" type="slidenum">
              <a:rPr lang="ro-RO" smtClean="0"/>
              <a:pPr/>
              <a:t>‹#›</a:t>
            </a:fld>
            <a:endParaRPr lang="ro-RO"/>
          </a:p>
        </p:txBody>
      </p:sp>
      <p:sp>
        <p:nvSpPr>
          <p:cNvPr id="8" name="Content Placeholder 7"/>
          <p:cNvSpPr>
            <a:spLocks noGrp="1"/>
          </p:cNvSpPr>
          <p:nvPr>
            <p:ph sz="quarter" idx="13"/>
          </p:nvPr>
        </p:nvSpPr>
        <p:spPr>
          <a:xfrm>
            <a:off x="609600" y="1600200"/>
            <a:ext cx="7924800" cy="411480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609600" y="4962525"/>
            <a:ext cx="7885113" cy="1362075"/>
          </a:xfrm>
        </p:spPr>
        <p:txBody>
          <a:bodyPr anchor="t"/>
          <a:lstStyle>
            <a:lvl1pPr algn="l">
              <a:defRPr sz="3200" b="0" i="0" cap="all" baseline="0"/>
            </a:lvl1pPr>
          </a:lstStyle>
          <a:p>
            <a:r>
              <a:rPr lang="ru-RU"/>
              <a:t>Образец заголовка</a:t>
            </a:r>
            <a:endParaRPr lang="en-US"/>
          </a:p>
        </p:txBody>
      </p:sp>
      <p:sp>
        <p:nvSpPr>
          <p:cNvPr id="3" name="Text Placeholder 2"/>
          <p:cNvSpPr>
            <a:spLocks noGrp="1"/>
          </p:cNvSpPr>
          <p:nvPr>
            <p:ph type="body" idx="1"/>
          </p:nvPr>
        </p:nvSpPr>
        <p:spPr>
          <a:xfrm>
            <a:off x="609600" y="3462338"/>
            <a:ext cx="7885113" cy="1500187"/>
          </a:xfrm>
        </p:spPr>
        <p:txBody>
          <a:bodyPr anchor="b">
            <a:normAutofit/>
          </a:bodyPr>
          <a:lstStyle>
            <a:lvl1pPr marL="0" indent="0">
              <a:buNone/>
              <a:defRPr sz="17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203356A4-9FDA-40AC-B2DF-55BC32BA31E1}" type="datetime1">
              <a:rPr lang="ro-RO" smtClean="0"/>
              <a:pPr/>
              <a:t>26.10.2021</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0D7C0DE4-7E64-43A0-A74B-D33512260F37}" type="slidenum">
              <a:rPr lang="ro-RO" smtClean="0"/>
              <a:pPr/>
              <a:t>‹#›</a:t>
            </a:fld>
            <a:endParaRPr lang="ro-RO"/>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11" name="Content Placeholder 10"/>
          <p:cNvSpPr>
            <a:spLocks noGrp="1"/>
          </p:cNvSpPr>
          <p:nvPr>
            <p:ph sz="quarter" idx="13"/>
          </p:nvPr>
        </p:nvSpPr>
        <p:spPr>
          <a:xfrm>
            <a:off x="609600" y="1600200"/>
            <a:ext cx="3733800" cy="4114800"/>
          </a:xfrm>
        </p:spPr>
        <p:txBody>
          <a:bodyPr/>
          <a:lstStyle>
            <a:lvl5pPr>
              <a:defRPr/>
            </a:lvl5pPr>
            <a:lvl6pPr>
              <a:buClr>
                <a:schemeClr val="tx2"/>
              </a:buClr>
              <a:buFont typeface="Arial" pitchFamily="34" charset="0"/>
              <a:buChar char="•"/>
              <a:defRPr/>
            </a:lvl6pPr>
            <a:lvl7pPr>
              <a:buClr>
                <a:schemeClr val="tx2"/>
              </a:buClr>
              <a:buFont typeface="Arial" pitchFamily="34" charset="0"/>
              <a:buChar char="•"/>
              <a:defRPr/>
            </a:lvl7pPr>
            <a:lvl8pPr>
              <a:buClr>
                <a:schemeClr val="tx2"/>
              </a:buClr>
              <a:buFont typeface="Arial" pitchFamily="34" charset="0"/>
              <a:buChar char="•"/>
              <a:defRPr/>
            </a:lvl8pPr>
            <a:lvl9pPr>
              <a:buClr>
                <a:schemeClr val="tx2"/>
              </a:buClr>
              <a:buFont typeface="Arial" pitchFamily="34" charset="0"/>
              <a:buChar char="•"/>
              <a:defRPr/>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13" name="Content Placeholder 12"/>
          <p:cNvSpPr>
            <a:spLocks noGrp="1"/>
          </p:cNvSpPr>
          <p:nvPr>
            <p:ph sz="quarter" idx="14"/>
          </p:nvPr>
        </p:nvSpPr>
        <p:spPr>
          <a:xfrm>
            <a:off x="4800600" y="1600200"/>
            <a:ext cx="3733800" cy="41148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2" name="Title 1"/>
          <p:cNvSpPr>
            <a:spLocks noGrp="1"/>
          </p:cNvSpPr>
          <p:nvPr>
            <p:ph type="title"/>
          </p:nvPr>
        </p:nvSpPr>
        <p:spPr>
          <a:xfrm>
            <a:off x="609600" y="274638"/>
            <a:ext cx="7924800" cy="1143000"/>
          </a:xfrm>
        </p:spPr>
        <p:txBody>
          <a:bodyPr/>
          <a:lstStyle/>
          <a:p>
            <a:r>
              <a:rPr lang="ru-RU"/>
              <a:t>Образец заголовка</a:t>
            </a:r>
            <a:endParaRPr lang="en-US"/>
          </a:p>
        </p:txBody>
      </p:sp>
      <p:sp>
        <p:nvSpPr>
          <p:cNvPr id="5" name="Date Placeholder 4"/>
          <p:cNvSpPr>
            <a:spLocks noGrp="1"/>
          </p:cNvSpPr>
          <p:nvPr>
            <p:ph type="dt" sz="half" idx="10"/>
          </p:nvPr>
        </p:nvSpPr>
        <p:spPr/>
        <p:txBody>
          <a:bodyPr/>
          <a:lstStyle/>
          <a:p>
            <a:fld id="{496D5E56-5FD4-43C4-8155-806F84699640}" type="datetime1">
              <a:rPr lang="ro-RO" smtClean="0"/>
              <a:pPr/>
              <a:t>26.10.2021</a:t>
            </a:fld>
            <a:endParaRPr lang="ro-RO"/>
          </a:p>
        </p:txBody>
      </p:sp>
      <p:sp>
        <p:nvSpPr>
          <p:cNvPr id="6" name="Footer Placeholder 5"/>
          <p:cNvSpPr>
            <a:spLocks noGrp="1"/>
          </p:cNvSpPr>
          <p:nvPr>
            <p:ph type="ftr" sz="quarter" idx="11"/>
          </p:nvPr>
        </p:nvSpPr>
        <p:spPr/>
        <p:txBody>
          <a:bodyPr/>
          <a:lstStyle/>
          <a:p>
            <a:endParaRPr lang="ro-RO"/>
          </a:p>
        </p:txBody>
      </p:sp>
      <p:sp>
        <p:nvSpPr>
          <p:cNvPr id="7" name="Slide Number Placeholder 6"/>
          <p:cNvSpPr>
            <a:spLocks noGrp="1"/>
          </p:cNvSpPr>
          <p:nvPr>
            <p:ph type="sldNum" sz="quarter" idx="12"/>
          </p:nvPr>
        </p:nvSpPr>
        <p:spPr/>
        <p:txBody>
          <a:bodyPr/>
          <a:lstStyle/>
          <a:p>
            <a:fld id="{0D7C0DE4-7E64-43A0-A74B-D33512260F37}" type="slidenum">
              <a:rPr lang="ro-RO" smtClean="0"/>
              <a:pPr/>
              <a:t>‹#›</a:t>
            </a:fld>
            <a:endParaRPr lang="ro-RO"/>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13" name="Content Placeholder 12"/>
          <p:cNvSpPr>
            <a:spLocks noGrp="1"/>
          </p:cNvSpPr>
          <p:nvPr>
            <p:ph sz="quarter" idx="14"/>
          </p:nvPr>
        </p:nvSpPr>
        <p:spPr>
          <a:xfrm>
            <a:off x="4800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11" name="Content Placeholder 10"/>
          <p:cNvSpPr>
            <a:spLocks noGrp="1"/>
          </p:cNvSpPr>
          <p:nvPr>
            <p:ph sz="quarter" idx="13"/>
          </p:nvPr>
        </p:nvSpPr>
        <p:spPr>
          <a:xfrm>
            <a:off x="609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2" name="Title 1"/>
          <p:cNvSpPr>
            <a:spLocks noGrp="1"/>
          </p:cNvSpPr>
          <p:nvPr>
            <p:ph type="title"/>
          </p:nvPr>
        </p:nvSpPr>
        <p:spPr>
          <a:xfrm>
            <a:off x="609600" y="274638"/>
            <a:ext cx="7924800" cy="1143000"/>
          </a:xfrm>
        </p:spPr>
        <p:txBody>
          <a:bodyPr/>
          <a:lstStyle>
            <a:lvl1pPr>
              <a:defRPr/>
            </a:lvl1pPr>
          </a:lstStyle>
          <a:p>
            <a:r>
              <a:rPr lang="ru-RU"/>
              <a:t>Образец заголовка</a:t>
            </a:r>
            <a:endParaRPr lang="en-US"/>
          </a:p>
        </p:txBody>
      </p:sp>
      <p:sp>
        <p:nvSpPr>
          <p:cNvPr id="3" name="Text Placeholder 2"/>
          <p:cNvSpPr>
            <a:spLocks noGrp="1"/>
          </p:cNvSpPr>
          <p:nvPr>
            <p:ph type="body" idx="1"/>
          </p:nvPr>
        </p:nvSpPr>
        <p:spPr>
          <a:xfrm>
            <a:off x="609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5" name="Text Placeholder 4"/>
          <p:cNvSpPr>
            <a:spLocks noGrp="1"/>
          </p:cNvSpPr>
          <p:nvPr>
            <p:ph type="body" sz="quarter" idx="3"/>
          </p:nvPr>
        </p:nvSpPr>
        <p:spPr>
          <a:xfrm>
            <a:off x="4800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7" name="Date Placeholder 6"/>
          <p:cNvSpPr>
            <a:spLocks noGrp="1"/>
          </p:cNvSpPr>
          <p:nvPr>
            <p:ph type="dt" sz="half" idx="10"/>
          </p:nvPr>
        </p:nvSpPr>
        <p:spPr/>
        <p:txBody>
          <a:bodyPr/>
          <a:lstStyle/>
          <a:p>
            <a:fld id="{07CB3A64-E8D0-498D-90FA-35B1D9C7BF06}" type="datetime1">
              <a:rPr lang="ro-RO" smtClean="0"/>
              <a:pPr/>
              <a:t>26.10.2021</a:t>
            </a:fld>
            <a:endParaRPr lang="ro-RO"/>
          </a:p>
        </p:txBody>
      </p:sp>
      <p:sp>
        <p:nvSpPr>
          <p:cNvPr id="8" name="Footer Placeholder 7"/>
          <p:cNvSpPr>
            <a:spLocks noGrp="1"/>
          </p:cNvSpPr>
          <p:nvPr>
            <p:ph type="ftr" sz="quarter" idx="11"/>
          </p:nvPr>
        </p:nvSpPr>
        <p:spPr/>
        <p:txBody>
          <a:bodyPr/>
          <a:lstStyle/>
          <a:p>
            <a:endParaRPr lang="ro-RO"/>
          </a:p>
        </p:txBody>
      </p:sp>
      <p:sp>
        <p:nvSpPr>
          <p:cNvPr id="9" name="Slide Number Placeholder 8"/>
          <p:cNvSpPr>
            <a:spLocks noGrp="1"/>
          </p:cNvSpPr>
          <p:nvPr>
            <p:ph type="sldNum" sz="quarter" idx="12"/>
          </p:nvPr>
        </p:nvSpPr>
        <p:spPr/>
        <p:txBody>
          <a:bodyPr/>
          <a:lstStyle/>
          <a:p>
            <a:fld id="{0D7C0DE4-7E64-43A0-A74B-D33512260F37}" type="slidenum">
              <a:rPr lang="ro-RO" smtClean="0"/>
              <a:pPr/>
              <a:t>‹#›</a:t>
            </a:fld>
            <a:endParaRPr lang="ro-RO"/>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ru-RU"/>
              <a:t>Образец заголовка</a:t>
            </a:r>
            <a:endParaRPr lang="en-US"/>
          </a:p>
        </p:txBody>
      </p:sp>
      <p:sp>
        <p:nvSpPr>
          <p:cNvPr id="3" name="Date Placeholder 2"/>
          <p:cNvSpPr>
            <a:spLocks noGrp="1"/>
          </p:cNvSpPr>
          <p:nvPr>
            <p:ph type="dt" sz="half" idx="10"/>
          </p:nvPr>
        </p:nvSpPr>
        <p:spPr/>
        <p:txBody>
          <a:bodyPr/>
          <a:lstStyle/>
          <a:p>
            <a:fld id="{CE538C27-6E46-49ED-B51D-2BCDEDA09614}" type="datetime1">
              <a:rPr lang="ro-RO" smtClean="0"/>
              <a:pPr/>
              <a:t>26.10.2021</a:t>
            </a:fld>
            <a:endParaRPr lang="ro-RO"/>
          </a:p>
        </p:txBody>
      </p:sp>
      <p:sp>
        <p:nvSpPr>
          <p:cNvPr id="4" name="Footer Placeholder 3"/>
          <p:cNvSpPr>
            <a:spLocks noGrp="1"/>
          </p:cNvSpPr>
          <p:nvPr>
            <p:ph type="ftr" sz="quarter" idx="11"/>
          </p:nvPr>
        </p:nvSpPr>
        <p:spPr/>
        <p:txBody>
          <a:bodyPr/>
          <a:lstStyle/>
          <a:p>
            <a:endParaRPr lang="ro-RO"/>
          </a:p>
        </p:txBody>
      </p:sp>
      <p:sp>
        <p:nvSpPr>
          <p:cNvPr id="5" name="Slide Number Placeholder 4"/>
          <p:cNvSpPr>
            <a:spLocks noGrp="1"/>
          </p:cNvSpPr>
          <p:nvPr>
            <p:ph type="sldNum" sz="quarter" idx="12"/>
          </p:nvPr>
        </p:nvSpPr>
        <p:spPr/>
        <p:txBody>
          <a:bodyPr/>
          <a:lstStyle/>
          <a:p>
            <a:fld id="{0D7C0DE4-7E64-43A0-A74B-D33512260F37}" type="slidenum">
              <a:rPr lang="ro-RO" smtClean="0"/>
              <a:pPr/>
              <a:t>‹#›</a:t>
            </a:fld>
            <a:endParaRPr lang="ro-RO"/>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83F00F-77FB-4C95-BA88-4DBAF84E4C74}" type="datetime1">
              <a:rPr lang="ro-RO" smtClean="0"/>
              <a:pPr/>
              <a:t>26.10.2021</a:t>
            </a:fld>
            <a:endParaRPr lang="ro-RO"/>
          </a:p>
        </p:txBody>
      </p:sp>
      <p:sp>
        <p:nvSpPr>
          <p:cNvPr id="3" name="Footer Placeholder 2"/>
          <p:cNvSpPr>
            <a:spLocks noGrp="1"/>
          </p:cNvSpPr>
          <p:nvPr>
            <p:ph type="ftr" sz="quarter" idx="11"/>
          </p:nvPr>
        </p:nvSpPr>
        <p:spPr/>
        <p:txBody>
          <a:bodyPr/>
          <a:lstStyle/>
          <a:p>
            <a:endParaRPr lang="ro-RO"/>
          </a:p>
        </p:txBody>
      </p:sp>
      <p:sp>
        <p:nvSpPr>
          <p:cNvPr id="4" name="Slide Number Placeholder 3"/>
          <p:cNvSpPr>
            <a:spLocks noGrp="1"/>
          </p:cNvSpPr>
          <p:nvPr>
            <p:ph type="sldNum" sz="quarter" idx="12"/>
          </p:nvPr>
        </p:nvSpPr>
        <p:spPr/>
        <p:txBody>
          <a:bodyPr/>
          <a:lstStyle/>
          <a:p>
            <a:fld id="{0D7C0DE4-7E64-43A0-A74B-D33512260F37}" type="slidenum">
              <a:rPr lang="ro-RO" smtClean="0"/>
              <a:pPr/>
              <a:t>‹#›</a:t>
            </a:fld>
            <a:endParaRPr lang="ro-RO"/>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9" name="Content Placeholder 8"/>
          <p:cNvSpPr>
            <a:spLocks noGrp="1"/>
          </p:cNvSpPr>
          <p:nvPr>
            <p:ph sz="quarter" idx="13"/>
          </p:nvPr>
        </p:nvSpPr>
        <p:spPr>
          <a:xfrm>
            <a:off x="3962400" y="1447800"/>
            <a:ext cx="4648200" cy="426720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2" name="Title 1"/>
          <p:cNvSpPr>
            <a:spLocks noGrp="1"/>
          </p:cNvSpPr>
          <p:nvPr>
            <p:ph type="title"/>
          </p:nvPr>
        </p:nvSpPr>
        <p:spPr>
          <a:xfrm>
            <a:off x="612648" y="1447800"/>
            <a:ext cx="2971800" cy="1097280"/>
          </a:xfrm>
        </p:spPr>
        <p:txBody>
          <a:bodyPr anchor="b"/>
          <a:lstStyle>
            <a:lvl1pPr algn="l">
              <a:defRPr sz="1800" b="0" i="0" cap="none" baseline="0">
                <a:solidFill>
                  <a:schemeClr val="tx2"/>
                </a:solidFill>
              </a:defRPr>
            </a:lvl1pPr>
          </a:lstStyle>
          <a:p>
            <a:r>
              <a:rPr lang="ru-RU"/>
              <a:t>Образец заголовка</a:t>
            </a:r>
            <a:endParaRPr lang="en-US"/>
          </a:p>
        </p:txBody>
      </p:sp>
      <p:sp>
        <p:nvSpPr>
          <p:cNvPr id="4" name="Text Placeholder 3"/>
          <p:cNvSpPr>
            <a:spLocks noGrp="1"/>
          </p:cNvSpPr>
          <p:nvPr>
            <p:ph type="body" sz="half" idx="2"/>
          </p:nvPr>
        </p:nvSpPr>
        <p:spPr>
          <a:xfrm>
            <a:off x="612648" y="2547891"/>
            <a:ext cx="2971800" cy="3167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2E817047-E7BA-41B3-A6DF-1AD01A839CB6}" type="datetime1">
              <a:rPr lang="ro-RO" smtClean="0"/>
              <a:pPr/>
              <a:t>26.10.2021</a:t>
            </a:fld>
            <a:endParaRPr lang="ro-RO"/>
          </a:p>
        </p:txBody>
      </p:sp>
      <p:sp>
        <p:nvSpPr>
          <p:cNvPr id="6" name="Footer Placeholder 5"/>
          <p:cNvSpPr>
            <a:spLocks noGrp="1"/>
          </p:cNvSpPr>
          <p:nvPr>
            <p:ph type="ftr" sz="quarter" idx="11"/>
          </p:nvPr>
        </p:nvSpPr>
        <p:spPr/>
        <p:txBody>
          <a:bodyPr/>
          <a:lstStyle/>
          <a:p>
            <a:endParaRPr lang="ro-RO"/>
          </a:p>
        </p:txBody>
      </p:sp>
      <p:sp>
        <p:nvSpPr>
          <p:cNvPr id="7" name="Slide Number Placeholder 6"/>
          <p:cNvSpPr>
            <a:spLocks noGrp="1"/>
          </p:cNvSpPr>
          <p:nvPr>
            <p:ph type="sldNum" sz="quarter" idx="12"/>
          </p:nvPr>
        </p:nvSpPr>
        <p:spPr/>
        <p:txBody>
          <a:bodyPr/>
          <a:lstStyle/>
          <a:p>
            <a:fld id="{0D7C0DE4-7E64-43A0-A74B-D33512260F37}" type="slidenum">
              <a:rPr lang="ro-RO" smtClean="0"/>
              <a:pPr/>
              <a:t>‹#›</a:t>
            </a:fld>
            <a:endParaRPr lang="ro-RO"/>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pic>
        <p:nvPicPr>
          <p:cNvPr id="11" name="Picture 10" descr="horizon.png"/>
          <p:cNvPicPr>
            <a:picLocks noChangeAspect="1"/>
          </p:cNvPicPr>
          <p:nvPr/>
        </p:nvPicPr>
        <p:blipFill>
          <a:blip r:embed="rId2"/>
          <a:stretch>
            <a:fillRect/>
          </a:stretch>
        </p:blipFill>
        <p:spPr>
          <a:xfrm>
            <a:off x="0" y="0"/>
            <a:ext cx="9144000" cy="6858000"/>
          </a:xfrm>
          <a:prstGeom prst="rect">
            <a:avLst/>
          </a:prstGeom>
        </p:spPr>
      </p:pic>
      <p:sp>
        <p:nvSpPr>
          <p:cNvPr id="2" name="Title 1"/>
          <p:cNvSpPr>
            <a:spLocks noGrp="1"/>
          </p:cNvSpPr>
          <p:nvPr>
            <p:ph type="title"/>
          </p:nvPr>
        </p:nvSpPr>
        <p:spPr>
          <a:xfrm>
            <a:off x="609600" y="1447800"/>
            <a:ext cx="2971800" cy="1097280"/>
          </a:xfrm>
        </p:spPr>
        <p:txBody>
          <a:bodyPr anchor="b"/>
          <a:lstStyle>
            <a:lvl1pPr algn="l">
              <a:defRPr sz="1800" b="0" i="0" cap="none" baseline="0">
                <a:solidFill>
                  <a:schemeClr val="tx2"/>
                </a:solidFill>
              </a:defRPr>
            </a:lvl1pPr>
          </a:lstStyle>
          <a:p>
            <a:r>
              <a:rPr lang="ru-RU"/>
              <a:t>Образец заголовка</a:t>
            </a:r>
            <a:endParaRPr lang="en-US"/>
          </a:p>
        </p:txBody>
      </p:sp>
      <p:sp>
        <p:nvSpPr>
          <p:cNvPr id="3" name="Picture Placeholder 2"/>
          <p:cNvSpPr>
            <a:spLocks noGrp="1"/>
          </p:cNvSpPr>
          <p:nvPr>
            <p:ph type="pic" idx="1"/>
          </p:nvPr>
        </p:nvSpPr>
        <p:spPr>
          <a:xfrm>
            <a:off x="4657344" y="1447800"/>
            <a:ext cx="3419856" cy="3474720"/>
          </a:xfrm>
          <a:custGeom>
            <a:avLst/>
            <a:gdLst>
              <a:gd name="connsiteX0" fmla="*/ 0 w 3419856"/>
              <a:gd name="connsiteY0" fmla="*/ 74450 h 3354550"/>
              <a:gd name="connsiteX1" fmla="*/ 21806 w 3419856"/>
              <a:gd name="connsiteY1" fmla="*/ 21806 h 3354550"/>
              <a:gd name="connsiteX2" fmla="*/ 74450 w 3419856"/>
              <a:gd name="connsiteY2" fmla="*/ 0 h 3354550"/>
              <a:gd name="connsiteX3" fmla="*/ 3345406 w 3419856"/>
              <a:gd name="connsiteY3" fmla="*/ 0 h 3354550"/>
              <a:gd name="connsiteX4" fmla="*/ 3398050 w 3419856"/>
              <a:gd name="connsiteY4" fmla="*/ 21806 h 3354550"/>
              <a:gd name="connsiteX5" fmla="*/ 3419856 w 3419856"/>
              <a:gd name="connsiteY5" fmla="*/ 74450 h 3354550"/>
              <a:gd name="connsiteX6" fmla="*/ 3419856 w 3419856"/>
              <a:gd name="connsiteY6" fmla="*/ 3354550 h 3354550"/>
              <a:gd name="connsiteX7" fmla="*/ 0 w 3419856"/>
              <a:gd name="connsiteY7" fmla="*/ 3354550 h 3354550"/>
              <a:gd name="connsiteX8" fmla="*/ 0 w 3419856"/>
              <a:gd name="connsiteY8" fmla="*/ 74450 h 3354550"/>
              <a:gd name="connsiteX9" fmla="*/ 0 w 3968026"/>
              <a:gd name="connsiteY9" fmla="*/ 74450 h 3910007"/>
              <a:gd name="connsiteX10" fmla="*/ 0 w 3964392"/>
              <a:gd name="connsiteY10" fmla="*/ 74450 h 3415968"/>
              <a:gd name="connsiteX11" fmla="*/ 0 w 3419856"/>
              <a:gd name="connsiteY11" fmla="*/ 74450 h 3429000"/>
              <a:gd name="connsiteX12" fmla="*/ 0 w 3419856"/>
              <a:gd name="connsiteY12" fmla="*/ 74450 h 342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19855" h="3354550">
                <a:moveTo>
                  <a:pt x="0" y="74450"/>
                </a:moveTo>
                <a:cubicBezTo>
                  <a:pt x="0" y="54705"/>
                  <a:pt x="7844" y="35768"/>
                  <a:pt x="21806" y="21806"/>
                </a:cubicBezTo>
                <a:cubicBezTo>
                  <a:pt x="35768" y="7844"/>
                  <a:pt x="54705" y="0"/>
                  <a:pt x="74450" y="0"/>
                </a:cubicBezTo>
                <a:lnTo>
                  <a:pt x="3345406" y="0"/>
                </a:lnTo>
                <a:cubicBezTo>
                  <a:pt x="3365151" y="0"/>
                  <a:pt x="3384088" y="7844"/>
                  <a:pt x="3398050" y="21806"/>
                </a:cubicBezTo>
                <a:cubicBezTo>
                  <a:pt x="3412012" y="35768"/>
                  <a:pt x="3419856" y="54705"/>
                  <a:pt x="3419856" y="74450"/>
                </a:cubicBezTo>
                <a:lnTo>
                  <a:pt x="3419856" y="3354550"/>
                </a:lnTo>
                <a:lnTo>
                  <a:pt x="0" y="3354550"/>
                </a:lnTo>
                <a:lnTo>
                  <a:pt x="0" y="74450"/>
                </a:lnTo>
                <a:close/>
              </a:path>
            </a:pathLst>
          </a:custGeom>
        </p:spPr>
        <p:txBody>
          <a:bodyPr>
            <a:normAutofit/>
          </a:bodyPr>
          <a:lstStyle>
            <a:lvl1pPr marL="0" indent="0" algn="ctr">
              <a:buNone/>
              <a:defRPr sz="2000" baseline="0">
                <a:solidFill>
                  <a:schemeClr val="tx1">
                    <a:lumMod val="6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endParaRPr lang="en-US"/>
          </a:p>
        </p:txBody>
      </p:sp>
      <p:sp>
        <p:nvSpPr>
          <p:cNvPr id="4" name="Text Placeholder 3"/>
          <p:cNvSpPr>
            <a:spLocks noGrp="1"/>
          </p:cNvSpPr>
          <p:nvPr>
            <p:ph type="body" sz="half" idx="2"/>
          </p:nvPr>
        </p:nvSpPr>
        <p:spPr>
          <a:xfrm>
            <a:off x="609600" y="2547890"/>
            <a:ext cx="2971800" cy="2405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80DEC8AE-41BD-4D84-84C4-DF8E9C9A08CA}" type="datetime1">
              <a:rPr lang="ro-RO" smtClean="0"/>
              <a:pPr/>
              <a:t>26.10.2021</a:t>
            </a:fld>
            <a:endParaRPr lang="ro-RO"/>
          </a:p>
        </p:txBody>
      </p:sp>
      <p:sp>
        <p:nvSpPr>
          <p:cNvPr id="6" name="Footer Placeholder 5"/>
          <p:cNvSpPr>
            <a:spLocks noGrp="1"/>
          </p:cNvSpPr>
          <p:nvPr>
            <p:ph type="ftr" sz="quarter" idx="11"/>
          </p:nvPr>
        </p:nvSpPr>
        <p:spPr/>
        <p:txBody>
          <a:bodyPr/>
          <a:lstStyle/>
          <a:p>
            <a:endParaRPr lang="ro-RO"/>
          </a:p>
        </p:txBody>
      </p:sp>
      <p:sp>
        <p:nvSpPr>
          <p:cNvPr id="7" name="Slide Number Placeholder 6"/>
          <p:cNvSpPr>
            <a:spLocks noGrp="1"/>
          </p:cNvSpPr>
          <p:nvPr>
            <p:ph type="sldNum" sz="quarter" idx="12"/>
          </p:nvPr>
        </p:nvSpPr>
        <p:spPr/>
        <p:txBody>
          <a:bodyPr/>
          <a:lstStyle/>
          <a:p>
            <a:fld id="{0D7C0DE4-7E64-43A0-A74B-D33512260F37}" type="slidenum">
              <a:rPr lang="ro-RO" smtClean="0"/>
              <a:pPr/>
              <a:t>‹#›</a:t>
            </a:fld>
            <a:endParaRPr lang="ro-RO"/>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13"/>
          <a:stretch>
            <a:fillRect/>
          </a:stretch>
        </p:blipFill>
        <p:spPr>
          <a:xfrm>
            <a:off x="0" y="0"/>
            <a:ext cx="9144000" cy="6858000"/>
          </a:xfrm>
          <a:prstGeom prst="rect">
            <a:avLst/>
          </a:prstGeom>
        </p:spPr>
      </p:pic>
      <p:sp>
        <p:nvSpPr>
          <p:cNvPr id="2" name="Title Placeholder 1"/>
          <p:cNvSpPr>
            <a:spLocks noGrp="1"/>
          </p:cNvSpPr>
          <p:nvPr>
            <p:ph type="title"/>
          </p:nvPr>
        </p:nvSpPr>
        <p:spPr>
          <a:xfrm>
            <a:off x="609600" y="274638"/>
            <a:ext cx="7924800" cy="1143000"/>
          </a:xfrm>
          <a:prstGeom prst="rect">
            <a:avLst/>
          </a:prstGeom>
        </p:spPr>
        <p:txBody>
          <a:bodyPr vert="horz" lIns="91440" tIns="45720" rIns="91440" bIns="45720" rtlCol="0" anchor="b" anchorCtr="0">
            <a:noAutofit/>
          </a:bodyPr>
          <a:lstStyle/>
          <a:p>
            <a:r>
              <a:rPr lang="ru-RU"/>
              <a:t>Образец заголовка</a:t>
            </a:r>
            <a:endParaRPr lang="en-US"/>
          </a:p>
        </p:txBody>
      </p:sp>
      <p:sp>
        <p:nvSpPr>
          <p:cNvPr id="3" name="Text Placeholder 2"/>
          <p:cNvSpPr>
            <a:spLocks noGrp="1"/>
          </p:cNvSpPr>
          <p:nvPr>
            <p:ph type="body" idx="1"/>
          </p:nvPr>
        </p:nvSpPr>
        <p:spPr>
          <a:xfrm>
            <a:off x="609600" y="1600200"/>
            <a:ext cx="7924800" cy="4525963"/>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Date Placeholder 3"/>
          <p:cNvSpPr>
            <a:spLocks noGrp="1"/>
          </p:cNvSpPr>
          <p:nvPr>
            <p:ph type="dt" sz="half" idx="2"/>
          </p:nvPr>
        </p:nvSpPr>
        <p:spPr>
          <a:xfrm>
            <a:off x="5715000" y="6356350"/>
            <a:ext cx="1524000" cy="365125"/>
          </a:xfrm>
          <a:prstGeom prst="rect">
            <a:avLst/>
          </a:prstGeom>
        </p:spPr>
        <p:txBody>
          <a:bodyPr vert="horz" lIns="91440" tIns="45720" rIns="91440" bIns="45720" rtlCol="0" anchor="ctr"/>
          <a:lstStyle>
            <a:lvl1pPr algn="r">
              <a:defRPr sz="1000" strike="noStrike" spc="60" baseline="0">
                <a:solidFill>
                  <a:schemeClr val="tx1"/>
                </a:solidFill>
              </a:defRPr>
            </a:lvl1pPr>
          </a:lstStyle>
          <a:p>
            <a:fld id="{362F9D12-4B5E-4E93-9BD8-BCD14BA011D1}" type="datetime1">
              <a:rPr lang="ro-RO" smtClean="0"/>
              <a:pPr/>
              <a:t>26.10.2021</a:t>
            </a:fld>
            <a:endParaRPr lang="ro-RO"/>
          </a:p>
        </p:txBody>
      </p:sp>
      <p:sp>
        <p:nvSpPr>
          <p:cNvPr id="5" name="Footer Placeholder 4"/>
          <p:cNvSpPr>
            <a:spLocks noGrp="1"/>
          </p:cNvSpPr>
          <p:nvPr>
            <p:ph type="ftr" sz="quarter" idx="3"/>
          </p:nvPr>
        </p:nvSpPr>
        <p:spPr>
          <a:xfrm>
            <a:off x="609600" y="6356350"/>
            <a:ext cx="2895600" cy="365125"/>
          </a:xfrm>
          <a:prstGeom prst="rect">
            <a:avLst/>
          </a:prstGeom>
        </p:spPr>
        <p:txBody>
          <a:bodyPr vert="horz" lIns="91440" tIns="45720" rIns="91440" bIns="45720" rtlCol="0" anchor="ctr"/>
          <a:lstStyle>
            <a:lvl1pPr algn="l">
              <a:defRPr sz="1000" cap="all" spc="60" baseline="0">
                <a:solidFill>
                  <a:schemeClr val="tx1"/>
                </a:solidFill>
              </a:defRPr>
            </a:lvl1pPr>
          </a:lstStyle>
          <a:p>
            <a:endParaRPr lang="ro-RO"/>
          </a:p>
        </p:txBody>
      </p:sp>
      <p:sp>
        <p:nvSpPr>
          <p:cNvPr id="6" name="Slide Number Placeholder 5"/>
          <p:cNvSpPr>
            <a:spLocks noGrp="1"/>
          </p:cNvSpPr>
          <p:nvPr>
            <p:ph type="sldNum" sz="quarter" idx="4"/>
          </p:nvPr>
        </p:nvSpPr>
        <p:spPr>
          <a:xfrm>
            <a:off x="7543800" y="6356350"/>
            <a:ext cx="990600" cy="365125"/>
          </a:xfrm>
          <a:prstGeom prst="rect">
            <a:avLst/>
          </a:prstGeom>
        </p:spPr>
        <p:txBody>
          <a:bodyPr vert="horz" lIns="91440" tIns="45720" rIns="91440" bIns="45720" rtlCol="0" anchor="ctr"/>
          <a:lstStyle>
            <a:lvl1pPr algn="r">
              <a:defRPr sz="1100" baseline="0">
                <a:solidFill>
                  <a:schemeClr val="tx1"/>
                </a:solidFill>
              </a:defRPr>
            </a:lvl1pPr>
          </a:lstStyle>
          <a:p>
            <a:fld id="{0D7C0DE4-7E64-43A0-A74B-D33512260F37}" type="slidenum">
              <a:rPr lang="ro-RO" smtClean="0"/>
              <a:pPr/>
              <a:t>‹#›</a:t>
            </a:fld>
            <a:endParaRPr lang="ro-RO"/>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hf hdr="0" ftr="0" dt="0"/>
  <p:txStyles>
    <p:title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hyperlink" Target="http://www.ci.ru/inform10_99/p_08_9.htm" TargetMode="External"/><Relationship Id="rId2" Type="http://schemas.openxmlformats.org/officeDocument/2006/relationships/hyperlink" Target="http://ru.wikipedia.org/wiki" TargetMode="External"/><Relationship Id="rId1" Type="http://schemas.openxmlformats.org/officeDocument/2006/relationships/slideLayout" Target="../slideLayouts/slideLayout2.xml"/><Relationship Id="rId6" Type="http://schemas.openxmlformats.org/officeDocument/2006/relationships/hyperlink" Target="http://www.computer-museum.ru/technlgy/klaster.htm" TargetMode="External"/><Relationship Id="rId5" Type="http://schemas.openxmlformats.org/officeDocument/2006/relationships/hyperlink" Target="https://www.osp.ru/os/2014/08/13043493/" TargetMode="External"/><Relationship Id="rId4" Type="http://schemas.openxmlformats.org/officeDocument/2006/relationships/hyperlink" Target="https://www.itweek.ru/idea/article/detail.php?ID=53849" TargetMode="Externa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ru.wikipedia.org/wiki/%D0%90%D0%BD%D0%B3%D0%BB%D0%B8%D0%B9%D1%81%D0%BA%D0%B8%D0%B9_%D1%8F%D0%B7%D1%8B%D0%BA" TargetMode="Externa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hyperlink" Target="https://docs.microsoft.com/ru-ru/windows-server/failover-clustering/deploy-cloud-witness" TargetMode="External"/><Relationship Id="rId2" Type="http://schemas.openxmlformats.org/officeDocument/2006/relationships/hyperlink" Target="https://windowsnotes.ru/windows-server-2012/kvorumnye-modeli-v-windows-server-2012-r2/" TargetMode="External"/><Relationship Id="rId1" Type="http://schemas.openxmlformats.org/officeDocument/2006/relationships/slideLayout" Target="../slideLayouts/slideLayout2.xml"/><Relationship Id="rId4" Type="http://schemas.openxmlformats.org/officeDocument/2006/relationships/hyperlink" Target="http://www.team.ru/server/stbl_article.shtml" TargetMode="Externa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251520" y="2348880"/>
            <a:ext cx="8740079" cy="2282919"/>
          </a:xfrm>
        </p:spPr>
        <p:txBody>
          <a:bodyPr>
            <a:normAutofit/>
          </a:bodyPr>
          <a:lstStyle/>
          <a:p>
            <a:r>
              <a:rPr lang="ru-RU" sz="4000" b="1" dirty="0">
                <a:solidFill>
                  <a:srgbClr val="FFFF00"/>
                </a:solidFill>
              </a:rPr>
              <a:t>Глава </a:t>
            </a:r>
            <a:r>
              <a:rPr lang="en-US" sz="4000" b="1" dirty="0">
                <a:solidFill>
                  <a:srgbClr val="FFFF00"/>
                </a:solidFill>
              </a:rPr>
              <a:t>7</a:t>
            </a:r>
            <a:r>
              <a:rPr lang="ru-RU" sz="4000" b="1" dirty="0">
                <a:solidFill>
                  <a:srgbClr val="FFFF00"/>
                </a:solidFill>
              </a:rPr>
              <a:t>.</a:t>
            </a:r>
            <a:r>
              <a:rPr lang="ru-RU" altLang="en-US" sz="4000" b="1" dirty="0">
                <a:solidFill>
                  <a:srgbClr val="FFFF00"/>
                </a:solidFill>
              </a:rPr>
              <a:t> Классификация кластерных систем</a:t>
            </a:r>
            <a:r>
              <a:rPr lang="ro-RO" altLang="en-US" sz="4000" b="1" dirty="0">
                <a:solidFill>
                  <a:srgbClr val="FFFF00"/>
                </a:solidFill>
              </a:rPr>
              <a:t>.</a:t>
            </a:r>
            <a:r>
              <a:rPr lang="ru-RU" altLang="en-US" sz="4000" b="1" dirty="0">
                <a:solidFill>
                  <a:srgbClr val="FFFF00"/>
                </a:solidFill>
              </a:rPr>
              <a:t> </a:t>
            </a:r>
            <a:r>
              <a:rPr lang="ru-RU" sz="4000" b="1" dirty="0">
                <a:solidFill>
                  <a:srgbClr val="FFFF00"/>
                </a:solidFill>
              </a:rPr>
              <a:t>Отказоустойчивые кластеры</a:t>
            </a:r>
            <a:r>
              <a:rPr lang="en-US" sz="4000" b="1" dirty="0">
                <a:solidFill>
                  <a:srgbClr val="FFFF00"/>
                </a:solidFill>
              </a:rPr>
              <a:t>.</a:t>
            </a:r>
            <a:endParaRPr lang="en-GB" sz="4000" b="1" dirty="0">
              <a:solidFill>
                <a:srgbClr val="FFFF00"/>
              </a:solidFill>
            </a:endParaRPr>
          </a:p>
        </p:txBody>
      </p:sp>
      <p:sp>
        <p:nvSpPr>
          <p:cNvPr id="3" name="Title 2"/>
          <p:cNvSpPr>
            <a:spLocks noGrp="1"/>
          </p:cNvSpPr>
          <p:nvPr>
            <p:ph type="ctrTitle"/>
          </p:nvPr>
        </p:nvSpPr>
        <p:spPr>
          <a:xfrm>
            <a:off x="876300" y="332656"/>
            <a:ext cx="7772400" cy="1470025"/>
          </a:xfrm>
        </p:spPr>
        <p:txBody>
          <a:bodyPr/>
          <a:lstStyle/>
          <a:p>
            <a:r>
              <a:rPr lang="ru-RU" b="1">
                <a:solidFill>
                  <a:schemeClr val="accent1">
                    <a:lumMod val="75000"/>
                  </a:schemeClr>
                </a:solidFill>
              </a:rPr>
              <a:t>КУРС </a:t>
            </a:r>
            <a:r>
              <a:rPr lang="en-CA" b="1">
                <a:solidFill>
                  <a:schemeClr val="accent1">
                    <a:lumMod val="75000"/>
                  </a:schemeClr>
                </a:solidFill>
              </a:rPr>
              <a:t>“</a:t>
            </a:r>
            <a:r>
              <a:rPr lang="ru-RU" b="1">
                <a:solidFill>
                  <a:schemeClr val="accent1">
                    <a:lumMod val="75000"/>
                  </a:schemeClr>
                </a:solidFill>
              </a:rPr>
              <a:t>Введение в </a:t>
            </a:r>
            <a:r>
              <a:rPr lang="en-US" b="1">
                <a:solidFill>
                  <a:schemeClr val="accent1">
                    <a:lumMod val="75000"/>
                  </a:schemeClr>
                </a:solidFill>
              </a:rPr>
              <a:t>Cloud Computing. </a:t>
            </a:r>
            <a:r>
              <a:rPr lang="ru-RU" b="1">
                <a:solidFill>
                  <a:schemeClr val="accent1">
                    <a:lumMod val="75000"/>
                  </a:schemeClr>
                </a:solidFill>
              </a:rPr>
              <a:t>Распределенные операционные системы</a:t>
            </a:r>
            <a:r>
              <a:rPr lang="en-CA" b="1">
                <a:solidFill>
                  <a:schemeClr val="accent1">
                    <a:lumMod val="75000"/>
                  </a:schemeClr>
                </a:solidFill>
              </a:rPr>
              <a:t>”</a:t>
            </a:r>
            <a:endParaRPr lang="en-GB"/>
          </a:p>
        </p:txBody>
      </p:sp>
      <p:sp>
        <p:nvSpPr>
          <p:cNvPr id="4" name="Rectangle 1"/>
          <p:cNvSpPr txBox="1">
            <a:spLocks noChangeArrowheads="1"/>
          </p:cNvSpPr>
          <p:nvPr/>
        </p:nvSpPr>
        <p:spPr>
          <a:xfrm>
            <a:off x="-1692696" y="233326"/>
            <a:ext cx="8458200" cy="4076625"/>
          </a:xfrm>
          <a:prstGeom prst="rect">
            <a:avLst/>
          </a:prstGeom>
        </p:spPr>
        <p:txBody>
          <a:bodyPr vert="horz" lIns="91440" tIns="45720" rIns="91440" bIns="45720" rtlCol="0" anchor="b" anchorCtr="0">
            <a:noAutofit/>
          </a:bodyPr>
          <a:lstStyle>
            <a:lvl1pPr algn="ctr" defTabSz="914400" rtl="0" eaLnBrk="1" latinLnBrk="0" hangingPunct="1">
              <a:spcBef>
                <a:spcPct val="0"/>
              </a:spcBef>
              <a:buNone/>
              <a:defRPr sz="32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br>
              <a:rPr lang="en-CA" sz="4000" b="1">
                <a:solidFill>
                  <a:schemeClr val="accent1">
                    <a:lumMod val="75000"/>
                  </a:schemeClr>
                </a:solidFill>
              </a:rPr>
            </a:br>
            <a:br>
              <a:rPr lang="ro-RO" sz="4800" b="1">
                <a:solidFill>
                  <a:schemeClr val="accent1"/>
                </a:solidFill>
              </a:rPr>
            </a:br>
            <a:endParaRPr lang="en-US" sz="3600" b="1"/>
          </a:p>
        </p:txBody>
      </p:sp>
      <p:sp>
        <p:nvSpPr>
          <p:cNvPr id="5" name="Rectangle 2"/>
          <p:cNvSpPr txBox="1">
            <a:spLocks noChangeArrowheads="1"/>
          </p:cNvSpPr>
          <p:nvPr/>
        </p:nvSpPr>
        <p:spPr>
          <a:xfrm>
            <a:off x="5029200" y="5181600"/>
            <a:ext cx="3962400" cy="874958"/>
          </a:xfrm>
          <a:prstGeom prst="rect">
            <a:avLst/>
          </a:prstGeom>
        </p:spPr>
        <p:txBody>
          <a:bodyPr vert="horz" lIns="90000" tIns="46800" rIns="90000" bIns="46800" rtlCol="0">
            <a:normAutofit fontScale="85000" lnSpcReduction="20000"/>
          </a:bodyPr>
          <a:lst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a:lstStyle>
          <a:p>
            <a:pPr marL="0" indent="0" algn="ctr">
              <a:spcBef>
                <a:spcPts val="600"/>
              </a:spcBef>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2800"/>
              <a:t>Aurelia Prepelita,</a:t>
            </a:r>
          </a:p>
          <a:p>
            <a:pPr marL="0" indent="0" algn="ctr">
              <a:spcBef>
                <a:spcPts val="600"/>
              </a:spcBef>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2800"/>
              <a:t>conf. univ., dr., USM</a:t>
            </a:r>
          </a:p>
        </p:txBody>
      </p:sp>
      <p:sp>
        <p:nvSpPr>
          <p:cNvPr id="6" name="Text Box 3"/>
          <p:cNvSpPr txBox="1">
            <a:spLocks noChangeArrowheads="1"/>
          </p:cNvSpPr>
          <p:nvPr/>
        </p:nvSpPr>
        <p:spPr bwMode="auto">
          <a:xfrm>
            <a:off x="3276600" y="6394450"/>
            <a:ext cx="2971800" cy="1025538"/>
          </a:xfrm>
          <a:prstGeom prst="rect">
            <a:avLst/>
          </a:prstGeom>
          <a:noFill/>
          <a:ln w="9525">
            <a:noFill/>
            <a:round/>
          </a:ln>
          <a:effectLst/>
        </p:spPr>
        <p:txBody>
          <a:bodyPr lIns="90000" tIns="46800" rIns="90000" bIns="46800">
            <a:spAutoFit/>
          </a:bodyPr>
          <a:lstStyle/>
          <a:p>
            <a:pPr>
              <a:spcBef>
                <a:spcPts val="1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2400" dirty="0">
                <a:solidFill>
                  <a:srgbClr val="FFFFFF"/>
                </a:solidFill>
                <a:latin typeface="Tahoma" pitchFamily="34" charset="0"/>
              </a:rPr>
              <a:t>Chisinau, 201</a:t>
            </a:r>
            <a:r>
              <a:rPr lang="ro-RO" sz="2400" dirty="0">
                <a:solidFill>
                  <a:srgbClr val="FFFFFF"/>
                </a:solidFill>
                <a:latin typeface="Tahoma" pitchFamily="34" charset="0"/>
              </a:rPr>
              <a:t>9</a:t>
            </a:r>
          </a:p>
          <a:p>
            <a:pPr>
              <a:spcBef>
                <a:spcPts val="1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ro-RO" sz="2400" dirty="0">
              <a:solidFill>
                <a:srgbClr val="FFFFFF"/>
              </a:solidFill>
              <a:latin typeface="Tahoma" pitchFamily="34" charset="0"/>
            </a:endParaRPr>
          </a:p>
        </p:txBody>
      </p:sp>
      <p:sp>
        <p:nvSpPr>
          <p:cNvPr id="7" name="Slide Number Placeholder 6"/>
          <p:cNvSpPr>
            <a:spLocks noGrp="1"/>
          </p:cNvSpPr>
          <p:nvPr>
            <p:ph type="sldNum" sz="quarter" idx="12"/>
          </p:nvPr>
        </p:nvSpPr>
        <p:spPr/>
        <p:txBody>
          <a:bodyPr/>
          <a:lstStyle/>
          <a:p>
            <a:fld id="{0D7C0DE4-7E64-43A0-A74B-D33512260F37}" type="slidenum">
              <a:rPr lang="ro-RO" smtClean="0"/>
              <a:pPr/>
              <a:t>1</a:t>
            </a:fld>
            <a:endParaRPr lang="ro-RO"/>
          </a:p>
        </p:txBody>
      </p:sp>
    </p:spTree>
    <p:extLst>
      <p:ext uri="{BB962C8B-B14F-4D97-AF65-F5344CB8AC3E}">
        <p14:creationId xmlns:p14="http://schemas.microsoft.com/office/powerpoint/2010/main" val="3685389430"/>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608012" y="188640"/>
            <a:ext cx="7924800" cy="652934"/>
          </a:xfrm>
        </p:spPr>
        <p:txBody>
          <a:bodyPr/>
          <a:lstStyle/>
          <a:p>
            <a:pPr eaLnBrk="1" hangingPunct="1"/>
            <a:r>
              <a:rPr lang="ru-RU" altLang="en-US" sz="3600" b="1">
                <a:effectLst/>
              </a:rPr>
              <a:t>Классификация кластеров</a:t>
            </a:r>
          </a:p>
        </p:txBody>
      </p:sp>
      <p:sp>
        <p:nvSpPr>
          <p:cNvPr id="7171" name="Rectangle 3"/>
          <p:cNvSpPr>
            <a:spLocks noGrp="1" noChangeArrowheads="1"/>
          </p:cNvSpPr>
          <p:nvPr>
            <p:ph type="body" idx="4294967295"/>
          </p:nvPr>
        </p:nvSpPr>
        <p:spPr>
          <a:xfrm>
            <a:off x="457199" y="1196752"/>
            <a:ext cx="8226425" cy="5400600"/>
          </a:xfrm>
          <a:prstGeom prst="rect">
            <a:avLst/>
          </a:prstGeom>
        </p:spPr>
        <p:txBody>
          <a:bodyPr/>
          <a:lstStyle/>
          <a:p>
            <a:pPr marL="0" indent="0" eaLnBrk="1" hangingPunct="1">
              <a:lnSpc>
                <a:spcPct val="80000"/>
              </a:lnSpc>
              <a:buNone/>
            </a:pPr>
            <a:endParaRPr lang="en-US" altLang="en-US" sz="2000" b="1">
              <a:solidFill>
                <a:schemeClr val="accent1"/>
              </a:solidFill>
              <a:effectLst/>
            </a:endParaRPr>
          </a:p>
          <a:p>
            <a:pPr marL="0" indent="0" eaLnBrk="1" hangingPunct="1">
              <a:lnSpc>
                <a:spcPct val="80000"/>
              </a:lnSpc>
              <a:buNone/>
            </a:pPr>
            <a:r>
              <a:rPr lang="ru-RU" altLang="en-US" sz="2000" b="1">
                <a:solidFill>
                  <a:schemeClr val="accent1"/>
                </a:solidFill>
                <a:effectLst/>
              </a:rPr>
              <a:t>Кластер</a:t>
            </a:r>
            <a:r>
              <a:rPr lang="ru-RU" altLang="en-US" sz="2000">
                <a:effectLst/>
              </a:rPr>
              <a:t> — группа компьютеров, объединённых высокоскоростными каналами связи и представляющая с точки зрения пользователя единый аппаратный ресурс.</a:t>
            </a:r>
            <a:endParaRPr lang="en-US" altLang="en-US" sz="2000">
              <a:effectLst/>
            </a:endParaRPr>
          </a:p>
          <a:p>
            <a:pPr marL="0" indent="0" eaLnBrk="1" hangingPunct="1">
              <a:lnSpc>
                <a:spcPct val="80000"/>
              </a:lnSpc>
              <a:buNone/>
            </a:pPr>
            <a:endParaRPr lang="en-US" altLang="en-US" sz="2000"/>
          </a:p>
          <a:p>
            <a:pPr marL="0" indent="0" eaLnBrk="1" hangingPunct="1">
              <a:lnSpc>
                <a:spcPct val="80000"/>
              </a:lnSpc>
              <a:buNone/>
            </a:pPr>
            <a:endParaRPr lang="ru-RU" altLang="en-US" sz="2000">
              <a:effectLst/>
            </a:endParaRPr>
          </a:p>
          <a:p>
            <a:pPr marL="0" indent="0" eaLnBrk="1" hangingPunct="1">
              <a:lnSpc>
                <a:spcPct val="80000"/>
              </a:lnSpc>
              <a:buNone/>
            </a:pPr>
            <a:r>
              <a:rPr lang="ru-RU" altLang="en-US" sz="2000">
                <a:effectLst/>
              </a:rPr>
              <a:t>Один из первых архитекторов кластерной технологии Грегори Пфистер (</a:t>
            </a:r>
            <a:r>
              <a:rPr lang="ru-RU" altLang="en-US" sz="2000" i="1" err="1">
                <a:effectLst/>
              </a:rPr>
              <a:t>Gregory F. Pfister</a:t>
            </a:r>
            <a:r>
              <a:rPr lang="ru-RU" altLang="en-US" sz="2000">
                <a:effectLst/>
              </a:rPr>
              <a:t>) дал кластеру следующее определение: </a:t>
            </a:r>
            <a:endParaRPr lang="en-US" altLang="en-US" sz="2000">
              <a:effectLst/>
            </a:endParaRPr>
          </a:p>
          <a:p>
            <a:pPr marL="0" indent="0" eaLnBrk="1" hangingPunct="1">
              <a:lnSpc>
                <a:spcPct val="80000"/>
              </a:lnSpc>
              <a:buNone/>
            </a:pPr>
            <a:r>
              <a:rPr lang="ru-RU" altLang="en-US" sz="2000">
                <a:effectLst/>
              </a:rPr>
              <a:t>«</a:t>
            </a:r>
            <a:r>
              <a:rPr lang="ru-RU" altLang="en-US" sz="2000" b="1">
                <a:solidFill>
                  <a:srgbClr val="00B0F0"/>
                </a:solidFill>
                <a:effectLst/>
              </a:rPr>
              <a:t>Кластер</a:t>
            </a:r>
            <a:r>
              <a:rPr lang="ru-RU" altLang="en-US" sz="2000">
                <a:effectLst/>
              </a:rPr>
              <a:t> — это разновидность параллельной или распределённой системы, которая:</a:t>
            </a:r>
          </a:p>
          <a:p>
            <a:pPr lvl="1">
              <a:lnSpc>
                <a:spcPct val="80000"/>
              </a:lnSpc>
              <a:buClr>
                <a:srgbClr val="FFFF00"/>
              </a:buClr>
            </a:pPr>
            <a:r>
              <a:rPr lang="ru-RU" altLang="en-US" sz="2000">
                <a:effectLst/>
              </a:rPr>
              <a:t>состоит из нескольких связанных между собой компьютеров; </a:t>
            </a:r>
          </a:p>
          <a:p>
            <a:pPr lvl="1">
              <a:lnSpc>
                <a:spcPct val="80000"/>
              </a:lnSpc>
              <a:buClr>
                <a:srgbClr val="FFFF00"/>
              </a:buClr>
            </a:pPr>
            <a:r>
              <a:rPr lang="ru-RU" altLang="en-US" sz="2000">
                <a:effectLst/>
              </a:rPr>
              <a:t>используется как единый, унифицированный компьютерный ресурс». </a:t>
            </a:r>
          </a:p>
          <a:p>
            <a:pPr marL="0" indent="0" eaLnBrk="1" hangingPunct="1">
              <a:lnSpc>
                <a:spcPct val="80000"/>
              </a:lnSpc>
              <a:buNone/>
            </a:pPr>
            <a:endParaRPr lang="ru-RU" altLang="en-US" sz="2000">
              <a:effectLst/>
            </a:endParaRPr>
          </a:p>
        </p:txBody>
      </p:sp>
    </p:spTree>
    <p:extLst>
      <p:ext uri="{BB962C8B-B14F-4D97-AF65-F5344CB8AC3E}">
        <p14:creationId xmlns:p14="http://schemas.microsoft.com/office/powerpoint/2010/main" val="160347415"/>
      </p:ext>
    </p:extLst>
  </p:cSld>
  <p:clrMapOvr>
    <a:masterClrMapping/>
  </p:clrMapOvr>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Вопросы</a:t>
            </a:r>
            <a:endParaRPr lang="en-US" dirty="0"/>
          </a:p>
        </p:txBody>
      </p:sp>
      <p:sp>
        <p:nvSpPr>
          <p:cNvPr id="3" name="Content Placeholder 2"/>
          <p:cNvSpPr>
            <a:spLocks noGrp="1"/>
          </p:cNvSpPr>
          <p:nvPr>
            <p:ph idx="4294967295"/>
          </p:nvPr>
        </p:nvSpPr>
        <p:spPr>
          <a:xfrm>
            <a:off x="457200" y="1600200"/>
            <a:ext cx="8229600" cy="4525963"/>
          </a:xfrm>
          <a:prstGeom prst="rect">
            <a:avLst/>
          </a:prstGeom>
        </p:spPr>
        <p:txBody>
          <a:bodyPr>
            <a:normAutofit lnSpcReduction="10000"/>
          </a:bodyPr>
          <a:lstStyle/>
          <a:p>
            <a:pPr marL="457200">
              <a:buClr>
                <a:srgbClr val="FFFF00"/>
              </a:buClr>
            </a:pPr>
            <a:r>
              <a:rPr lang="ru-RU" altLang="en-US" sz="2200" dirty="0"/>
              <a:t>Опишите основные характеристики кластеров с балансировкой нагрузки (Load balancing clusters) </a:t>
            </a:r>
          </a:p>
          <a:p>
            <a:pPr marL="457200">
              <a:buClr>
                <a:srgbClr val="FFFF00"/>
              </a:buClr>
            </a:pPr>
            <a:r>
              <a:rPr lang="ru-RU" altLang="en-US" sz="2200" dirty="0"/>
              <a:t>Опишите основные характеристики вычислительных кластеров (</a:t>
            </a:r>
            <a:r>
              <a:rPr lang="ru-RU" altLang="en-US" sz="2200" dirty="0" err="1"/>
              <a:t>Computing</a:t>
            </a:r>
            <a:r>
              <a:rPr lang="ru-RU" altLang="en-US" sz="2200" dirty="0"/>
              <a:t> </a:t>
            </a:r>
            <a:r>
              <a:rPr lang="ru-RU" altLang="en-US" sz="2200" dirty="0" err="1"/>
              <a:t>clusters</a:t>
            </a:r>
            <a:r>
              <a:rPr lang="ru-RU" altLang="en-US" sz="2200" dirty="0"/>
              <a:t>) </a:t>
            </a:r>
          </a:p>
          <a:p>
            <a:pPr marL="457200">
              <a:buClr>
                <a:srgbClr val="FFFF00"/>
              </a:buClr>
            </a:pPr>
            <a:r>
              <a:rPr lang="ru-RU" altLang="en-US" sz="2200" dirty="0"/>
              <a:t>Опишите основные характеристики кластеров </a:t>
            </a:r>
            <a:r>
              <a:rPr lang="en-CA" altLang="en-US" sz="2200" dirty="0"/>
              <a:t>Beowulf</a:t>
            </a:r>
            <a:endParaRPr lang="ru-RU" altLang="en-US" sz="2200" dirty="0"/>
          </a:p>
          <a:p>
            <a:pPr marL="457200">
              <a:buClr>
                <a:srgbClr val="FFFF00"/>
              </a:buClr>
            </a:pPr>
            <a:r>
              <a:rPr lang="ru-RU" altLang="en-US" sz="2200" dirty="0"/>
              <a:t>Опишите основные характеристики </a:t>
            </a:r>
            <a:r>
              <a:rPr lang="en-CA" altLang="en-US" sz="2200" dirty="0"/>
              <a:t>GRID </a:t>
            </a:r>
            <a:r>
              <a:rPr lang="ru-RU" altLang="en-US" sz="2200" dirty="0"/>
              <a:t>систем</a:t>
            </a:r>
          </a:p>
          <a:p>
            <a:pPr marL="457200">
              <a:buClr>
                <a:srgbClr val="FFCC00"/>
              </a:buClr>
              <a:buSzPct val="65000"/>
              <a:tabLst>
                <a:tab pos="739775"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 pos="9596438" algn="l"/>
              </a:tabLst>
              <a:defRPr/>
            </a:pPr>
            <a:r>
              <a:rPr lang="ru-RU" altLang="en-US" sz="2200" dirty="0"/>
              <a:t>Опишите к</a:t>
            </a:r>
            <a:r>
              <a:rPr lang="ru-RU" sz="2200" dirty="0"/>
              <a:t>лассы научных задач – HPC (High</a:t>
            </a:r>
            <a:r>
              <a:rPr lang="en-US" sz="2200" dirty="0"/>
              <a:t> Performance Computing</a:t>
            </a:r>
            <a:r>
              <a:rPr lang="ru-RU" sz="2200" dirty="0"/>
              <a:t>), HTC (</a:t>
            </a:r>
            <a:r>
              <a:rPr lang="ru-RU" sz="2200" dirty="0" err="1"/>
              <a:t>High</a:t>
            </a:r>
            <a:r>
              <a:rPr lang="ru-RU" sz="2200" dirty="0"/>
              <a:t> </a:t>
            </a:r>
            <a:r>
              <a:rPr lang="ru-RU" sz="2200" dirty="0" err="1"/>
              <a:t>Throughput</a:t>
            </a:r>
            <a:r>
              <a:rPr lang="ru-RU" sz="2200" dirty="0"/>
              <a:t> </a:t>
            </a:r>
            <a:r>
              <a:rPr lang="ru-RU" sz="2200" dirty="0" err="1"/>
              <a:t>Computing</a:t>
            </a:r>
            <a:r>
              <a:rPr lang="ru-RU" sz="2200" dirty="0"/>
              <a:t>), MTC (</a:t>
            </a:r>
            <a:r>
              <a:rPr lang="ru-RU" sz="2200" dirty="0" err="1"/>
              <a:t>Many</a:t>
            </a:r>
            <a:r>
              <a:rPr lang="ru-RU" sz="2200" dirty="0"/>
              <a:t> </a:t>
            </a:r>
            <a:r>
              <a:rPr lang="ru-RU" sz="2200" dirty="0" err="1"/>
              <a:t>Tasks</a:t>
            </a:r>
            <a:r>
              <a:rPr lang="ru-RU" sz="2200" dirty="0"/>
              <a:t> </a:t>
            </a:r>
            <a:r>
              <a:rPr lang="ru-RU" sz="2200" dirty="0" err="1"/>
              <a:t>Computing</a:t>
            </a:r>
            <a:r>
              <a:rPr lang="ru-RU" sz="2200" dirty="0"/>
              <a:t>). </a:t>
            </a:r>
            <a:r>
              <a:rPr lang="ru-RU" sz="2200" dirty="0" err="1"/>
              <a:t>Cycle</a:t>
            </a:r>
            <a:r>
              <a:rPr lang="ru-RU" sz="2200" dirty="0"/>
              <a:t> </a:t>
            </a:r>
            <a:r>
              <a:rPr lang="ru-RU" sz="2200" dirty="0" err="1"/>
              <a:t>Computing</a:t>
            </a:r>
            <a:r>
              <a:rPr lang="ru-RU" sz="2200" dirty="0"/>
              <a:t>.</a:t>
            </a:r>
            <a:endParaRPr lang="en-US" sz="2200" dirty="0"/>
          </a:p>
          <a:p>
            <a:r>
              <a:rPr lang="ru-RU" altLang="en-US" sz="2200" dirty="0"/>
              <a:t>Опишите т</a:t>
            </a:r>
            <a:r>
              <a:rPr lang="ru-RU" sz="2200" dirty="0"/>
              <a:t>ипы </a:t>
            </a:r>
            <a:r>
              <a:rPr lang="ru-RU" sz="2200" dirty="0" err="1"/>
              <a:t>грид</a:t>
            </a:r>
            <a:r>
              <a:rPr lang="ru-RU" sz="2200" dirty="0"/>
              <a:t>-систем - добровольные </a:t>
            </a:r>
            <a:r>
              <a:rPr lang="ru-RU" sz="2200" dirty="0" err="1"/>
              <a:t>гриды</a:t>
            </a:r>
            <a:r>
              <a:rPr lang="en-US" sz="2200" dirty="0"/>
              <a:t>, </a:t>
            </a:r>
            <a:r>
              <a:rPr lang="ru-RU" sz="2200" dirty="0"/>
              <a:t>научные </a:t>
            </a:r>
            <a:r>
              <a:rPr lang="ru-RU" sz="2200" dirty="0" err="1"/>
              <a:t>гриды</a:t>
            </a:r>
            <a:r>
              <a:rPr lang="en-US" sz="2200" dirty="0"/>
              <a:t>, </a:t>
            </a:r>
            <a:r>
              <a:rPr lang="ru-RU" sz="2200" dirty="0"/>
              <a:t>коммерческий </a:t>
            </a:r>
            <a:r>
              <a:rPr lang="ru-RU" sz="2200" dirty="0" err="1"/>
              <a:t>грид</a:t>
            </a:r>
            <a:r>
              <a:rPr lang="en-US" sz="2200" dirty="0"/>
              <a:t> (E</a:t>
            </a:r>
            <a:r>
              <a:rPr lang="ru-RU" sz="2200" dirty="0" err="1"/>
              <a:t>nterprise</a:t>
            </a:r>
            <a:r>
              <a:rPr lang="ru-RU" sz="2200" dirty="0"/>
              <a:t> </a:t>
            </a:r>
            <a:r>
              <a:rPr lang="ru-RU" sz="2200" dirty="0" err="1"/>
              <a:t>grid</a:t>
            </a:r>
            <a:r>
              <a:rPr lang="en-US" sz="2200" dirty="0"/>
              <a:t>).</a:t>
            </a:r>
            <a:endParaRPr lang="ru-RU" sz="2200" dirty="0"/>
          </a:p>
          <a:p>
            <a:pPr marL="1828800" lvl="3" indent="-457200">
              <a:buClr>
                <a:srgbClr val="FFFF00"/>
              </a:buClr>
              <a:buFont typeface="Wingdings" pitchFamily="2" charset="2"/>
              <a:buChar char="§"/>
            </a:pPr>
            <a:endParaRPr lang="ru-RU" altLang="en-US" dirty="0"/>
          </a:p>
          <a:p>
            <a:endParaRPr lang="en-US" dirty="0"/>
          </a:p>
        </p:txBody>
      </p:sp>
    </p:spTree>
    <p:extLst>
      <p:ext uri="{BB962C8B-B14F-4D97-AF65-F5344CB8AC3E}">
        <p14:creationId xmlns:p14="http://schemas.microsoft.com/office/powerpoint/2010/main" val="270770962"/>
      </p:ext>
    </p:extLst>
  </p:cSld>
  <p:clrMapOvr>
    <a:masterClrMapping/>
  </p:clrMapOvr>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7090" name="Rectangle 2"/>
          <p:cNvSpPr>
            <a:spLocks noGrp="1" noChangeArrowheads="1"/>
          </p:cNvSpPr>
          <p:nvPr>
            <p:ph type="title"/>
          </p:nvPr>
        </p:nvSpPr>
        <p:spPr/>
        <p:txBody>
          <a:bodyPr/>
          <a:lstStyle/>
          <a:p>
            <a:pPr eaLnBrk="1" hangingPunct="1">
              <a:defRPr/>
            </a:pPr>
            <a:r>
              <a:rPr lang="ru-RU" dirty="0"/>
              <a:t>Литература</a:t>
            </a:r>
          </a:p>
        </p:txBody>
      </p:sp>
      <p:sp>
        <p:nvSpPr>
          <p:cNvPr id="72707" name="Rectangle 3"/>
          <p:cNvSpPr>
            <a:spLocks noGrp="1" noChangeArrowheads="1"/>
          </p:cNvSpPr>
          <p:nvPr>
            <p:ph type="body" idx="4294967295"/>
          </p:nvPr>
        </p:nvSpPr>
        <p:spPr>
          <a:xfrm>
            <a:off x="457200" y="1981200"/>
            <a:ext cx="8226425" cy="4111625"/>
          </a:xfrm>
          <a:prstGeom prst="rect">
            <a:avLst/>
          </a:prstGeom>
        </p:spPr>
        <p:txBody>
          <a:bodyPr/>
          <a:lstStyle/>
          <a:p>
            <a:pPr marL="0" indent="0" eaLnBrk="1" hangingPunct="1">
              <a:buNone/>
            </a:pPr>
            <a:r>
              <a:rPr lang="ru-RU" altLang="en-US" sz="2000">
                <a:effectLst/>
              </a:rPr>
              <a:t>Кластер (группа компьютеров). Материал из Википедии — </a:t>
            </a:r>
          </a:p>
          <a:p>
            <a:pPr marL="0" indent="0" eaLnBrk="1" hangingPunct="1">
              <a:buNone/>
            </a:pPr>
            <a:r>
              <a:rPr lang="ru-RU" altLang="en-US" sz="2000">
                <a:effectLst/>
              </a:rPr>
              <a:t>свободной энциклопедии </a:t>
            </a:r>
            <a:r>
              <a:rPr lang="ru-RU" altLang="en-US" sz="2000">
                <a:effectLst/>
                <a:hlinkClick r:id="rId2"/>
              </a:rPr>
              <a:t>http://ru.wikipedia.org/wiki</a:t>
            </a:r>
            <a:endParaRPr lang="ru-RU" altLang="en-US" sz="2000">
              <a:effectLst/>
            </a:endParaRPr>
          </a:p>
          <a:p>
            <a:pPr marL="0" indent="0" eaLnBrk="1" hangingPunct="1">
              <a:buNone/>
            </a:pPr>
            <a:r>
              <a:rPr lang="ru-RU" altLang="en-US" sz="2000">
                <a:effectLst/>
              </a:rPr>
              <a:t>Кластеры на ОС Linux как системы высокой доступности </a:t>
            </a:r>
            <a:r>
              <a:rPr lang="ru-RU" altLang="en-US" sz="2000">
                <a:effectLst/>
                <a:hlinkClick r:id="rId3"/>
              </a:rPr>
              <a:t>http://www.ci.ru/inform10_99/p_08_9.htm</a:t>
            </a:r>
            <a:endParaRPr lang="en-US" altLang="en-US" sz="2000">
              <a:effectLst/>
            </a:endParaRPr>
          </a:p>
          <a:p>
            <a:pPr marL="0" indent="0">
              <a:buNone/>
            </a:pPr>
            <a:r>
              <a:rPr lang="en-US" altLang="en-US" sz="2000">
                <a:hlinkClick r:id="rId4"/>
              </a:rPr>
              <a:t>https://www.itweek.ru/idea/article/detail.php?ID=53849</a:t>
            </a:r>
            <a:endParaRPr lang="en-US" altLang="en-US" sz="2000">
              <a:effectLst/>
            </a:endParaRPr>
          </a:p>
          <a:p>
            <a:pPr marL="0" indent="0">
              <a:buNone/>
            </a:pPr>
            <a:r>
              <a:rPr lang="en-US" altLang="en-US" sz="2000">
                <a:hlinkClick r:id="rId5"/>
              </a:rPr>
              <a:t>https://www.osp.ru/os/2014/08/13043493/</a:t>
            </a:r>
            <a:endParaRPr lang="en-US" altLang="en-US" sz="2000">
              <a:effectLst/>
            </a:endParaRPr>
          </a:p>
          <a:p>
            <a:pPr marL="0" indent="0">
              <a:buNone/>
            </a:pPr>
            <a:r>
              <a:rPr lang="en-US" altLang="en-US" sz="2000">
                <a:hlinkClick r:id="rId6"/>
              </a:rPr>
              <a:t>http://www.computer-museum.ru/technlgy/klaster.htm</a:t>
            </a:r>
            <a:endParaRPr lang="en-US" altLang="en-US" sz="2000">
              <a:effectLst/>
            </a:endParaRPr>
          </a:p>
          <a:p>
            <a:pPr marL="0" indent="0">
              <a:buNone/>
            </a:pPr>
            <a:endParaRPr lang="en-US" altLang="en-US" sz="2000">
              <a:effectLst/>
            </a:endParaRPr>
          </a:p>
          <a:p>
            <a:pPr marL="0" indent="0">
              <a:buNone/>
            </a:pPr>
            <a:endParaRPr lang="en-US" altLang="en-US" sz="2000">
              <a:effectLst/>
            </a:endParaRPr>
          </a:p>
          <a:p>
            <a:pPr marL="0" indent="0">
              <a:buNone/>
            </a:pPr>
            <a:endParaRPr lang="en-US" altLang="en-US" sz="2000">
              <a:effectLst/>
            </a:endParaRPr>
          </a:p>
          <a:p>
            <a:pPr marL="0" indent="0" eaLnBrk="1" hangingPunct="1">
              <a:buNone/>
            </a:pPr>
            <a:endParaRPr lang="ru-RU" altLang="en-US" sz="2000">
              <a:effectLst/>
            </a:endParaRPr>
          </a:p>
          <a:p>
            <a:pPr marL="0" indent="0" eaLnBrk="1" hangingPunct="1">
              <a:buNone/>
            </a:pPr>
            <a:endParaRPr lang="ru-RU" altLang="en-US" sz="2000">
              <a:effectLst/>
            </a:endParaRPr>
          </a:p>
        </p:txBody>
      </p:sp>
    </p:spTree>
    <p:extLst>
      <p:ext uri="{BB962C8B-B14F-4D97-AF65-F5344CB8AC3E}">
        <p14:creationId xmlns:p14="http://schemas.microsoft.com/office/powerpoint/2010/main" val="2602311013"/>
      </p:ext>
    </p:extLst>
  </p:cSld>
  <p:clrMapOvr>
    <a:masterClrMapping/>
  </p:clrMapOvr>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Вопросы</a:t>
            </a:r>
            <a:endParaRPr lang="en-US" dirty="0"/>
          </a:p>
        </p:txBody>
      </p:sp>
      <p:sp>
        <p:nvSpPr>
          <p:cNvPr id="3" name="Content Placeholder 2"/>
          <p:cNvSpPr>
            <a:spLocks noGrp="1"/>
          </p:cNvSpPr>
          <p:nvPr>
            <p:ph idx="4294967295"/>
          </p:nvPr>
        </p:nvSpPr>
        <p:spPr>
          <a:xfrm>
            <a:off x="457200" y="1600200"/>
            <a:ext cx="8229600" cy="4525963"/>
          </a:xfrm>
          <a:prstGeom prst="rect">
            <a:avLst/>
          </a:prstGeom>
        </p:spPr>
        <p:txBody>
          <a:bodyPr>
            <a:normAutofit/>
          </a:bodyPr>
          <a:lstStyle/>
          <a:p>
            <a:pPr marL="457200">
              <a:buClr>
                <a:srgbClr val="FFFF00"/>
              </a:buClr>
            </a:pPr>
            <a:r>
              <a:rPr lang="ru-RU" altLang="en-US" sz="2200" dirty="0"/>
              <a:t>Опишите основные характеристики отказоустойчивых кластеров </a:t>
            </a:r>
            <a:r>
              <a:rPr lang="en-US" altLang="en-US" sz="2200" dirty="0"/>
              <a:t>(</a:t>
            </a:r>
            <a:r>
              <a:rPr lang="ru-RU" altLang="en-US" sz="2200" dirty="0"/>
              <a:t>HA, кластеры высокой доступности) </a:t>
            </a:r>
          </a:p>
          <a:p>
            <a:pPr marL="457200">
              <a:buClr>
                <a:srgbClr val="FFCC00"/>
              </a:buClr>
              <a:buSzPct val="65000"/>
              <a:tabLst>
                <a:tab pos="739775"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 pos="9596438" algn="l"/>
              </a:tabLst>
              <a:defRPr/>
            </a:pPr>
            <a:r>
              <a:rPr lang="ru-RU" altLang="en-US" sz="2200" dirty="0"/>
              <a:t>Опишите </a:t>
            </a:r>
            <a:r>
              <a:rPr lang="ru-RU" sz="2200" dirty="0"/>
              <a:t>схему построения кластера начального уровня.</a:t>
            </a:r>
            <a:endParaRPr lang="en-CA" sz="2200" dirty="0"/>
          </a:p>
          <a:p>
            <a:pPr marL="457200">
              <a:buClr>
                <a:srgbClr val="FFCC00"/>
              </a:buClr>
              <a:buSzPct val="65000"/>
              <a:tabLst>
                <a:tab pos="739775"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 pos="9596438" algn="l"/>
              </a:tabLst>
              <a:defRPr/>
            </a:pPr>
            <a:r>
              <a:rPr lang="ru-RU" altLang="en-US" sz="2200" dirty="0"/>
              <a:t>Опишите </a:t>
            </a:r>
            <a:r>
              <a:rPr lang="ru-RU" sz="2200" dirty="0"/>
              <a:t>схему построения кластера с интенсивными запросами</a:t>
            </a:r>
          </a:p>
          <a:p>
            <a:pPr marL="457200">
              <a:buClr>
                <a:srgbClr val="FFCC00"/>
              </a:buClr>
              <a:buSzPct val="65000"/>
              <a:tabLst>
                <a:tab pos="739775"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 pos="9596438" algn="l"/>
              </a:tabLst>
              <a:defRPr/>
            </a:pPr>
            <a:r>
              <a:rPr lang="ru-RU" altLang="en-US" sz="2200" dirty="0"/>
              <a:t>Опишите </a:t>
            </a:r>
            <a:r>
              <a:rPr lang="ru-RU" sz="2200" dirty="0"/>
              <a:t>схему построения высокопроизводительного кластера с возможностью масштабирования</a:t>
            </a:r>
            <a:endParaRPr lang="ru-RU" altLang="en-US" dirty="0"/>
          </a:p>
          <a:p>
            <a:endParaRPr lang="en-US" dirty="0"/>
          </a:p>
        </p:txBody>
      </p:sp>
    </p:spTree>
    <p:extLst>
      <p:ext uri="{BB962C8B-B14F-4D97-AF65-F5344CB8AC3E}">
        <p14:creationId xmlns:p14="http://schemas.microsoft.com/office/powerpoint/2010/main" val="4007763101"/>
      </p:ext>
    </p:extLst>
  </p:cSld>
  <p:clrMapOvr>
    <a:masterClrMapping/>
  </p:clrMapOvr>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Вопросы</a:t>
            </a:r>
            <a:endParaRPr lang="en-US" dirty="0"/>
          </a:p>
        </p:txBody>
      </p:sp>
      <p:sp>
        <p:nvSpPr>
          <p:cNvPr id="3" name="Content Placeholder 2"/>
          <p:cNvSpPr>
            <a:spLocks noGrp="1"/>
          </p:cNvSpPr>
          <p:nvPr>
            <p:ph idx="4294967295"/>
          </p:nvPr>
        </p:nvSpPr>
        <p:spPr>
          <a:xfrm>
            <a:off x="457200" y="1600200"/>
            <a:ext cx="8229600" cy="4525963"/>
          </a:xfrm>
          <a:prstGeom prst="rect">
            <a:avLst/>
          </a:prstGeom>
        </p:spPr>
        <p:txBody>
          <a:bodyPr>
            <a:normAutofit fontScale="70000" lnSpcReduction="20000"/>
          </a:bodyPr>
          <a:lstStyle/>
          <a:p>
            <a:r>
              <a:rPr lang="en-US" sz="2400" dirty="0" err="1"/>
              <a:t>Dati</a:t>
            </a:r>
            <a:r>
              <a:rPr lang="en-US" sz="2400" dirty="0"/>
              <a:t> </a:t>
            </a:r>
            <a:r>
              <a:rPr lang="en-US" sz="2400" dirty="0" err="1"/>
              <a:t>definitia</a:t>
            </a:r>
            <a:r>
              <a:rPr lang="en-US" sz="2400" dirty="0"/>
              <a:t> </a:t>
            </a:r>
            <a:r>
              <a:rPr lang="en-US" sz="2400" dirty="0" err="1"/>
              <a:t>clusterului</a:t>
            </a:r>
            <a:r>
              <a:rPr lang="en-US" sz="2400" dirty="0"/>
              <a:t>.</a:t>
            </a:r>
          </a:p>
          <a:p>
            <a:r>
              <a:rPr lang="en-US" sz="2400" dirty="0"/>
              <a:t>In </a:t>
            </a:r>
            <a:r>
              <a:rPr lang="en-US" sz="2400" dirty="0" err="1"/>
              <a:t>ce</a:t>
            </a:r>
            <a:r>
              <a:rPr lang="en-US" sz="2400" dirty="0"/>
              <a:t> an </a:t>
            </a:r>
            <a:r>
              <a:rPr lang="en-US" sz="2400" dirty="0" err="1"/>
              <a:t>si</a:t>
            </a:r>
            <a:r>
              <a:rPr lang="en-US" sz="2400" dirty="0"/>
              <a:t> </a:t>
            </a:r>
            <a:r>
              <a:rPr lang="en-US" sz="2400" dirty="0" err="1"/>
              <a:t>ce</a:t>
            </a:r>
            <a:r>
              <a:rPr lang="en-US" sz="2400" dirty="0"/>
              <a:t> </a:t>
            </a:r>
            <a:r>
              <a:rPr lang="en-US" sz="2400" dirty="0" err="1"/>
              <a:t>firma</a:t>
            </a:r>
            <a:r>
              <a:rPr lang="en-US" sz="2400" dirty="0"/>
              <a:t> a </a:t>
            </a:r>
            <a:r>
              <a:rPr lang="en-US" sz="2400" dirty="0" err="1"/>
              <a:t>creat</a:t>
            </a:r>
            <a:r>
              <a:rPr lang="en-US" sz="2400" dirty="0"/>
              <a:t> </a:t>
            </a:r>
            <a:r>
              <a:rPr lang="en-US" sz="2400" dirty="0" err="1"/>
              <a:t>primul</a:t>
            </a:r>
            <a:r>
              <a:rPr lang="en-US" sz="2400" dirty="0"/>
              <a:t> cluster?</a:t>
            </a:r>
          </a:p>
          <a:p>
            <a:r>
              <a:rPr lang="en-US" sz="2400" dirty="0"/>
              <a:t>In </a:t>
            </a:r>
            <a:r>
              <a:rPr lang="en-US" sz="2400" dirty="0" err="1"/>
              <a:t>ce</a:t>
            </a:r>
            <a:r>
              <a:rPr lang="en-US" sz="2400" dirty="0"/>
              <a:t> an  </a:t>
            </a:r>
            <a:r>
              <a:rPr lang="en-US" sz="2400" dirty="0" err="1"/>
              <a:t>si</a:t>
            </a:r>
            <a:r>
              <a:rPr lang="en-US" sz="2400" dirty="0"/>
              <a:t> </a:t>
            </a:r>
            <a:r>
              <a:rPr lang="en-US" altLang="en-US" sz="2400" dirty="0" err="1"/>
              <a:t>ce</a:t>
            </a:r>
            <a:r>
              <a:rPr lang="en-US" altLang="en-US" sz="2400" dirty="0"/>
              <a:t> </a:t>
            </a:r>
            <a:r>
              <a:rPr lang="en-US" altLang="en-US" sz="2400" dirty="0" err="1"/>
              <a:t>firma</a:t>
            </a:r>
            <a:r>
              <a:rPr lang="en-US" altLang="en-US" sz="2400" dirty="0"/>
              <a:t> </a:t>
            </a:r>
            <a:r>
              <a:rPr lang="en-US" sz="2400" dirty="0"/>
              <a:t>a </a:t>
            </a:r>
            <a:r>
              <a:rPr lang="en-US" sz="2400" dirty="0" err="1"/>
              <a:t>creat</a:t>
            </a:r>
            <a:r>
              <a:rPr lang="en-US" sz="2400" dirty="0"/>
              <a:t> </a:t>
            </a:r>
            <a:r>
              <a:rPr lang="en-US" sz="2400" dirty="0" err="1"/>
              <a:t>clusteruil</a:t>
            </a:r>
            <a:r>
              <a:rPr lang="en-US" sz="2400" dirty="0"/>
              <a:t> </a:t>
            </a:r>
            <a:r>
              <a:rPr lang="ru-RU" altLang="en-US" sz="2400" dirty="0"/>
              <a:t>VAXcluster</a:t>
            </a:r>
            <a:r>
              <a:rPr lang="en-US" altLang="en-US" sz="2400" dirty="0"/>
              <a:t>?</a:t>
            </a:r>
          </a:p>
          <a:p>
            <a:r>
              <a:rPr lang="en-US" sz="2400" dirty="0"/>
              <a:t>In </a:t>
            </a:r>
            <a:r>
              <a:rPr lang="en-US" sz="2400" dirty="0" err="1"/>
              <a:t>ce</a:t>
            </a:r>
            <a:r>
              <a:rPr lang="en-US" sz="2400" dirty="0"/>
              <a:t> an  </a:t>
            </a:r>
            <a:r>
              <a:rPr lang="en-US" sz="2400" dirty="0" err="1"/>
              <a:t>si</a:t>
            </a:r>
            <a:r>
              <a:rPr lang="en-US" sz="2400" dirty="0"/>
              <a:t> </a:t>
            </a:r>
            <a:r>
              <a:rPr lang="en-US" altLang="en-US" sz="2400" dirty="0" err="1"/>
              <a:t>ce</a:t>
            </a:r>
            <a:r>
              <a:rPr lang="en-US" altLang="en-US" sz="2400" dirty="0"/>
              <a:t> </a:t>
            </a:r>
            <a:r>
              <a:rPr lang="en-US" altLang="en-US" sz="2400" dirty="0" err="1"/>
              <a:t>firma</a:t>
            </a:r>
            <a:r>
              <a:rPr lang="en-US" altLang="en-US" sz="2400" dirty="0"/>
              <a:t> </a:t>
            </a:r>
            <a:r>
              <a:rPr lang="en-US" sz="2400" dirty="0"/>
              <a:t>a </a:t>
            </a:r>
            <a:r>
              <a:rPr lang="en-US" sz="2400" dirty="0" err="1"/>
              <a:t>creat</a:t>
            </a:r>
            <a:r>
              <a:rPr lang="en-US" sz="2400" dirty="0"/>
              <a:t> </a:t>
            </a:r>
            <a:r>
              <a:rPr lang="en-US" sz="2400" dirty="0" err="1"/>
              <a:t>clusteruil</a:t>
            </a:r>
            <a:r>
              <a:rPr lang="en-US" sz="2400" dirty="0"/>
              <a:t> </a:t>
            </a:r>
            <a:r>
              <a:rPr lang="en-US" altLang="en-US" sz="2400" dirty="0"/>
              <a:t>PVM?</a:t>
            </a:r>
          </a:p>
          <a:p>
            <a:r>
              <a:rPr lang="en-US" sz="2400" dirty="0"/>
              <a:t>In </a:t>
            </a:r>
            <a:r>
              <a:rPr lang="en-US" sz="2400" dirty="0" err="1"/>
              <a:t>ce</a:t>
            </a:r>
            <a:r>
              <a:rPr lang="en-US" sz="2400" dirty="0"/>
              <a:t> an  </a:t>
            </a:r>
            <a:r>
              <a:rPr lang="en-US" sz="2400" dirty="0" err="1"/>
              <a:t>si</a:t>
            </a:r>
            <a:r>
              <a:rPr lang="en-US" sz="2400" dirty="0"/>
              <a:t> </a:t>
            </a:r>
            <a:r>
              <a:rPr lang="en-US" altLang="en-US" sz="2400" dirty="0" err="1"/>
              <a:t>ce</a:t>
            </a:r>
            <a:r>
              <a:rPr lang="en-US" altLang="en-US" sz="2400" dirty="0"/>
              <a:t> </a:t>
            </a:r>
            <a:r>
              <a:rPr lang="en-US" altLang="en-US" sz="2400" dirty="0" err="1"/>
              <a:t>firma</a:t>
            </a:r>
            <a:r>
              <a:rPr lang="en-US" altLang="en-US" sz="2400" dirty="0"/>
              <a:t> </a:t>
            </a:r>
            <a:r>
              <a:rPr lang="en-US" sz="2400" dirty="0"/>
              <a:t>a </a:t>
            </a:r>
            <a:r>
              <a:rPr lang="en-US" sz="2400" dirty="0" err="1"/>
              <a:t>creat</a:t>
            </a:r>
            <a:r>
              <a:rPr lang="en-US" sz="2400" dirty="0"/>
              <a:t> </a:t>
            </a:r>
            <a:r>
              <a:rPr lang="en-US" sz="2400" dirty="0" err="1"/>
              <a:t>clusteruil</a:t>
            </a:r>
            <a:r>
              <a:rPr lang="en-US" sz="2400" dirty="0"/>
              <a:t> </a:t>
            </a:r>
            <a:r>
              <a:rPr lang="en-US" altLang="en-US" sz="2400" dirty="0"/>
              <a:t>Beowulf?</a:t>
            </a:r>
          </a:p>
          <a:p>
            <a:r>
              <a:rPr lang="ru-RU" altLang="en-US" sz="2400" dirty="0"/>
              <a:t>Опишите основные виды кластеров</a:t>
            </a:r>
            <a:r>
              <a:rPr lang="en-US" altLang="en-US" sz="2400" dirty="0"/>
              <a:t>?</a:t>
            </a:r>
          </a:p>
          <a:p>
            <a:r>
              <a:rPr lang="ru-RU" sz="2400" dirty="0"/>
              <a:t>Промежуточный уровень</a:t>
            </a:r>
            <a:r>
              <a:rPr lang="en-US" sz="2400" dirty="0"/>
              <a:t> </a:t>
            </a:r>
            <a:r>
              <a:rPr lang="ru-RU" sz="2400" dirty="0"/>
              <a:t>к</a:t>
            </a:r>
            <a:r>
              <a:rPr lang="ru-RU" altLang="en-US" sz="2400" dirty="0"/>
              <a:t>ластера высокой готовности</a:t>
            </a:r>
            <a:r>
              <a:rPr lang="en-US" altLang="en-US" sz="2400" dirty="0"/>
              <a:t> </a:t>
            </a:r>
            <a:r>
              <a:rPr lang="ru-RU" altLang="en-US" sz="2400" dirty="0"/>
              <a:t>за что </a:t>
            </a:r>
            <a:r>
              <a:rPr lang="ru-RU" sz="2400" dirty="0"/>
              <a:t>отвечает в первую очередь?</a:t>
            </a:r>
            <a:endParaRPr lang="en-US" sz="2400" dirty="0"/>
          </a:p>
          <a:p>
            <a:r>
              <a:rPr lang="ru-RU" altLang="en-US" sz="2400" dirty="0"/>
              <a:t>Опишите как и для чего в </a:t>
            </a:r>
            <a:r>
              <a:rPr lang="ru-RU" sz="2400" dirty="0"/>
              <a:t>к</a:t>
            </a:r>
            <a:r>
              <a:rPr lang="ru-RU" altLang="en-US" sz="2400" dirty="0"/>
              <a:t>ластере высокой готовности</a:t>
            </a:r>
            <a:r>
              <a:rPr lang="en-US" altLang="en-US" sz="2400" dirty="0"/>
              <a:t> </a:t>
            </a:r>
            <a:r>
              <a:rPr lang="ru-RU" altLang="en-US" sz="2400" dirty="0"/>
              <a:t>используются </a:t>
            </a:r>
            <a:r>
              <a:rPr lang="ru-RU" sz="2400" dirty="0"/>
              <a:t>сигналы “сердцебиения” (heartbeat)</a:t>
            </a:r>
            <a:r>
              <a:rPr lang="en-US" sz="2400" dirty="0"/>
              <a:t>?</a:t>
            </a:r>
          </a:p>
          <a:p>
            <a:r>
              <a:rPr lang="ru-RU" altLang="en-US" sz="2400" dirty="0"/>
              <a:t>Для таких сервисов обычно</a:t>
            </a:r>
            <a:r>
              <a:rPr lang="en-US" altLang="en-US" sz="2400" dirty="0"/>
              <a:t> </a:t>
            </a:r>
            <a:r>
              <a:rPr lang="ru-RU" altLang="en-US" sz="2400" dirty="0"/>
              <a:t>используются кластеры высокой готовности?</a:t>
            </a:r>
            <a:endParaRPr lang="en-US" altLang="en-US" sz="2400" dirty="0"/>
          </a:p>
          <a:p>
            <a:r>
              <a:rPr lang="ru-RU" altLang="en-US" sz="2400" dirty="0"/>
              <a:t>Опишите о</a:t>
            </a:r>
            <a:r>
              <a:rPr lang="ru-RU" sz="2400" dirty="0"/>
              <a:t>тказоустойчивые кластеры</a:t>
            </a:r>
            <a:r>
              <a:rPr lang="en-US" sz="2400" dirty="0"/>
              <a:t>: </a:t>
            </a:r>
            <a:r>
              <a:rPr lang="ru-RU" sz="2400" dirty="0"/>
              <a:t>с холодным резервом </a:t>
            </a:r>
            <a:endParaRPr lang="en-US" sz="2400" dirty="0"/>
          </a:p>
          <a:p>
            <a:r>
              <a:rPr lang="ru-RU" altLang="en-US" sz="2400" dirty="0"/>
              <a:t>Опишите о</a:t>
            </a:r>
            <a:r>
              <a:rPr lang="ru-RU" sz="2400" dirty="0"/>
              <a:t>тказоустойчивые кластеры </a:t>
            </a:r>
            <a:r>
              <a:rPr lang="en-US" sz="2400" dirty="0"/>
              <a:t>: </a:t>
            </a:r>
            <a:r>
              <a:rPr lang="ru-RU" sz="2400" dirty="0"/>
              <a:t>с горячим резервом </a:t>
            </a:r>
            <a:endParaRPr lang="en-US" sz="2400" dirty="0"/>
          </a:p>
          <a:p>
            <a:r>
              <a:rPr lang="ru-RU" altLang="en-US" sz="2400" dirty="0"/>
              <a:t>Опишите о</a:t>
            </a:r>
            <a:r>
              <a:rPr lang="ru-RU" sz="2400" dirty="0"/>
              <a:t>тказоустойчивые кластеры </a:t>
            </a:r>
            <a:r>
              <a:rPr lang="en-US" sz="2400" dirty="0"/>
              <a:t>: </a:t>
            </a:r>
            <a:r>
              <a:rPr lang="ru-RU" sz="2400" dirty="0"/>
              <a:t>с модульной избыточностью</a:t>
            </a:r>
            <a:endParaRPr lang="en-US" sz="2400" dirty="0"/>
          </a:p>
          <a:p>
            <a:pPr marL="457200">
              <a:buClr>
                <a:srgbClr val="FFCC00"/>
              </a:buClr>
              <a:buSzPct val="65000"/>
              <a:tabLst>
                <a:tab pos="739775"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 pos="9596438" algn="l"/>
              </a:tabLst>
              <a:defRPr/>
            </a:pPr>
            <a:endParaRPr lang="ru-RU" sz="2200" dirty="0"/>
          </a:p>
        </p:txBody>
      </p:sp>
    </p:spTree>
    <p:extLst>
      <p:ext uri="{BB962C8B-B14F-4D97-AF65-F5344CB8AC3E}">
        <p14:creationId xmlns:p14="http://schemas.microsoft.com/office/powerpoint/2010/main" val="3696679766"/>
      </p:ext>
    </p:extLst>
  </p:cSld>
  <p:clrMapOvr>
    <a:masterClrMapping/>
  </p:clrMapOvr>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Вопросы</a:t>
            </a:r>
            <a:endParaRPr lang="en-US" dirty="0"/>
          </a:p>
        </p:txBody>
      </p:sp>
      <p:sp>
        <p:nvSpPr>
          <p:cNvPr id="3" name="Content Placeholder 2"/>
          <p:cNvSpPr>
            <a:spLocks noGrp="1"/>
          </p:cNvSpPr>
          <p:nvPr>
            <p:ph idx="4294967295"/>
          </p:nvPr>
        </p:nvSpPr>
        <p:spPr>
          <a:xfrm>
            <a:off x="457200" y="1600200"/>
            <a:ext cx="8229600" cy="4525963"/>
          </a:xfrm>
          <a:prstGeom prst="rect">
            <a:avLst/>
          </a:prstGeom>
        </p:spPr>
        <p:txBody>
          <a:bodyPr>
            <a:normAutofit fontScale="92500"/>
          </a:bodyPr>
          <a:lstStyle/>
          <a:p>
            <a:r>
              <a:rPr lang="ru-RU" sz="2000" dirty="0"/>
              <a:t>Определение кластера</a:t>
            </a:r>
          </a:p>
          <a:p>
            <a:r>
              <a:rPr lang="ru-RU" altLang="en-US" sz="2000" dirty="0"/>
              <a:t>Опишите основные функции промежуточного программного обеспечения кластера</a:t>
            </a:r>
          </a:p>
          <a:p>
            <a:r>
              <a:rPr lang="ru-RU" altLang="en-US" sz="2000" dirty="0"/>
              <a:t>Опишите схему </a:t>
            </a:r>
            <a:r>
              <a:rPr lang="ru-RU" sz="2000" dirty="0"/>
              <a:t>построения отказоустойчивого кластера с холодным резервом</a:t>
            </a:r>
          </a:p>
          <a:p>
            <a:r>
              <a:rPr lang="ru-RU" altLang="en-US" sz="2000" dirty="0"/>
              <a:t>Опишите схему </a:t>
            </a:r>
            <a:r>
              <a:rPr lang="ru-RU" sz="2000" dirty="0"/>
              <a:t>построения отказоустойчивого кластера с горячим</a:t>
            </a:r>
            <a:r>
              <a:rPr lang="ru-RU" sz="2000" b="1" dirty="0"/>
              <a:t> </a:t>
            </a:r>
            <a:r>
              <a:rPr lang="ru-RU" sz="2000" dirty="0"/>
              <a:t>резервом</a:t>
            </a:r>
          </a:p>
          <a:p>
            <a:r>
              <a:rPr lang="ru-RU" altLang="en-US" sz="2000" dirty="0"/>
              <a:t>Опишите схему </a:t>
            </a:r>
            <a:r>
              <a:rPr lang="ru-RU" sz="2000" dirty="0"/>
              <a:t>построения отказоустойчивого кластера с  модульной избыточностью</a:t>
            </a:r>
          </a:p>
          <a:p>
            <a:r>
              <a:rPr lang="ru-RU" altLang="en-US" sz="2000" dirty="0">
                <a:effectLst/>
              </a:rPr>
              <a:t>Для каких сервисов как правило используются кластеры высокой готовности</a:t>
            </a:r>
            <a:r>
              <a:rPr lang="en-US" altLang="zh-TW" sz="2000" dirty="0"/>
              <a:t>?</a:t>
            </a:r>
            <a:endParaRPr lang="ru-RU" altLang="zh-TW" sz="2000" dirty="0"/>
          </a:p>
          <a:p>
            <a:r>
              <a:rPr lang="ru-RU" altLang="en-US" sz="2000" dirty="0"/>
              <a:t>Опишите м</a:t>
            </a:r>
            <a:r>
              <a:rPr lang="ru-RU" altLang="en-US" sz="2000" dirty="0">
                <a:effectLst/>
              </a:rPr>
              <a:t>етоды кластеризации</a:t>
            </a:r>
            <a:r>
              <a:rPr lang="en-US" altLang="en-US" sz="2000" dirty="0">
                <a:effectLst/>
              </a:rPr>
              <a:t> HP</a:t>
            </a:r>
            <a:r>
              <a:rPr lang="ru-RU" altLang="en-US" sz="2000" dirty="0">
                <a:effectLst/>
              </a:rPr>
              <a:t>: достоинства и ограничения – пассивное резервирование, активный вторичный сервер, отдельные серверы, серверы соединены с дисками, серверы </a:t>
            </a:r>
            <a:r>
              <a:rPr lang="ru-RU" altLang="en-US" sz="2000" dirty="0" err="1">
                <a:effectLst/>
              </a:rPr>
              <a:t>совмено</a:t>
            </a:r>
            <a:r>
              <a:rPr lang="ru-RU" altLang="en-US" sz="2000" dirty="0">
                <a:effectLst/>
              </a:rPr>
              <a:t> используют диски</a:t>
            </a:r>
            <a:endParaRPr lang="en-US" sz="2000" dirty="0"/>
          </a:p>
        </p:txBody>
      </p:sp>
    </p:spTree>
    <p:extLst>
      <p:ext uri="{BB962C8B-B14F-4D97-AF65-F5344CB8AC3E}">
        <p14:creationId xmlns:p14="http://schemas.microsoft.com/office/powerpoint/2010/main" val="2670885903"/>
      </p:ext>
    </p:extLst>
  </p:cSld>
  <p:clrMapOvr>
    <a:masterClrMapping/>
  </p:clrMapOvr>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Вопросы</a:t>
            </a:r>
            <a:endParaRPr lang="en-US" dirty="0"/>
          </a:p>
        </p:txBody>
      </p:sp>
      <p:sp>
        <p:nvSpPr>
          <p:cNvPr id="3" name="Content Placeholder 2"/>
          <p:cNvSpPr>
            <a:spLocks noGrp="1"/>
          </p:cNvSpPr>
          <p:nvPr>
            <p:ph idx="4294967295"/>
          </p:nvPr>
        </p:nvSpPr>
        <p:spPr>
          <a:xfrm>
            <a:off x="457200" y="1600200"/>
            <a:ext cx="8229600" cy="4525963"/>
          </a:xfrm>
          <a:prstGeom prst="rect">
            <a:avLst/>
          </a:prstGeom>
        </p:spPr>
        <p:txBody>
          <a:bodyPr>
            <a:normAutofit/>
          </a:bodyPr>
          <a:lstStyle/>
          <a:p>
            <a:r>
              <a:rPr lang="ru-RU" altLang="en-US" sz="2400" dirty="0"/>
              <a:t>Методы кластеризации</a:t>
            </a:r>
            <a:r>
              <a:rPr lang="en-US" altLang="en-US" sz="2400" dirty="0"/>
              <a:t> HP</a:t>
            </a:r>
            <a:r>
              <a:rPr lang="ru-RU" altLang="en-US" sz="2400" dirty="0"/>
              <a:t>: достоинства и ограничения</a:t>
            </a:r>
            <a:endParaRPr lang="en-US" altLang="en-US" sz="2400" dirty="0"/>
          </a:p>
          <a:p>
            <a:r>
              <a:rPr lang="ru-RU" sz="2400" dirty="0"/>
              <a:t>Схемы построения кластеров Active / passive</a:t>
            </a:r>
          </a:p>
          <a:p>
            <a:r>
              <a:rPr lang="ru-RU" sz="2400" dirty="0"/>
              <a:t>Схемы построения кластеров Active / active</a:t>
            </a:r>
            <a:endParaRPr lang="en-US" sz="2400" dirty="0"/>
          </a:p>
          <a:p>
            <a:r>
              <a:rPr lang="ru-RU" sz="2400" dirty="0"/>
              <a:t>Схемы построения кластеров  N + 1</a:t>
            </a:r>
            <a:endParaRPr lang="en-US" sz="2400" dirty="0"/>
          </a:p>
          <a:p>
            <a:r>
              <a:rPr lang="ru-RU" sz="2400" dirty="0"/>
              <a:t>Схемы построения кластеров  N + M</a:t>
            </a:r>
            <a:endParaRPr lang="en-US" sz="2400" dirty="0"/>
          </a:p>
          <a:p>
            <a:r>
              <a:rPr lang="ru-RU" sz="2400" dirty="0"/>
              <a:t>Схемы построения кластеров  N-к-1</a:t>
            </a:r>
            <a:endParaRPr lang="en-US" sz="2400" dirty="0"/>
          </a:p>
        </p:txBody>
      </p:sp>
    </p:spTree>
    <p:extLst>
      <p:ext uri="{BB962C8B-B14F-4D97-AF65-F5344CB8AC3E}">
        <p14:creationId xmlns:p14="http://schemas.microsoft.com/office/powerpoint/2010/main" val="1897566803"/>
      </p:ext>
    </p:extLst>
  </p:cSld>
  <p:clrMapOvr>
    <a:masterClrMapping/>
  </p:clrMapOvr>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Вопросы</a:t>
            </a:r>
            <a:endParaRPr lang="en-US" dirty="0"/>
          </a:p>
        </p:txBody>
      </p:sp>
      <p:sp>
        <p:nvSpPr>
          <p:cNvPr id="3" name="Content Placeholder 2"/>
          <p:cNvSpPr>
            <a:spLocks noGrp="1"/>
          </p:cNvSpPr>
          <p:nvPr>
            <p:ph idx="4294967295"/>
          </p:nvPr>
        </p:nvSpPr>
        <p:spPr>
          <a:xfrm>
            <a:off x="457200" y="1600200"/>
            <a:ext cx="8229600" cy="4525963"/>
          </a:xfrm>
          <a:prstGeom prst="rect">
            <a:avLst/>
          </a:prstGeom>
        </p:spPr>
        <p:txBody>
          <a:bodyPr>
            <a:normAutofit fontScale="77500" lnSpcReduction="20000"/>
          </a:bodyPr>
          <a:lstStyle/>
          <a:p>
            <a:pPr marL="400050" lvl="1" indent="0">
              <a:tabLst>
                <a:tab pos="739775"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 pos="9596438" algn="l"/>
              </a:tabLst>
              <a:defRPr/>
            </a:pPr>
            <a:r>
              <a:rPr lang="ru-RU" altLang="en-US" sz="2100" dirty="0"/>
              <a:t>Опишите </a:t>
            </a:r>
            <a:r>
              <a:rPr lang="ru-RU" sz="2100" dirty="0"/>
              <a:t>примеры кластеризации</a:t>
            </a:r>
            <a:endParaRPr lang="en-US" sz="2100" dirty="0"/>
          </a:p>
          <a:p>
            <a:pPr lvl="3"/>
            <a:r>
              <a:rPr lang="ru-RU" altLang="en-US" sz="2100" dirty="0"/>
              <a:t>Passive Standby</a:t>
            </a:r>
            <a:endParaRPr lang="en-US" altLang="en-US" sz="2100" dirty="0"/>
          </a:p>
          <a:p>
            <a:pPr lvl="3"/>
            <a:r>
              <a:rPr lang="ru-RU" altLang="en-US" sz="2100" dirty="0"/>
              <a:t>Active Secondary</a:t>
            </a:r>
            <a:endParaRPr lang="en-US" altLang="en-US" sz="2100" dirty="0"/>
          </a:p>
          <a:p>
            <a:pPr lvl="3"/>
            <a:r>
              <a:rPr lang="ru-RU" altLang="en-US" sz="2100" dirty="0"/>
              <a:t>Опишите кластер типа </a:t>
            </a:r>
            <a:r>
              <a:rPr lang="ru-RU" sz="2100" dirty="0"/>
              <a:t>Резервный сервер без разделения ресурсов</a:t>
            </a:r>
            <a:endParaRPr lang="en-US" sz="2100" dirty="0"/>
          </a:p>
          <a:p>
            <a:pPr lvl="3"/>
            <a:r>
              <a:rPr lang="ru-RU" altLang="en-US" sz="2100" dirty="0"/>
              <a:t>Опишите кластер типа Shared Storage Cluster and WAN Failover</a:t>
            </a:r>
            <a:endParaRPr lang="en-US" altLang="en-US" sz="2100" dirty="0"/>
          </a:p>
          <a:p>
            <a:pPr lvl="3"/>
            <a:r>
              <a:rPr lang="ru-RU" altLang="en-US" sz="2100" dirty="0"/>
              <a:t>Опишите к</a:t>
            </a:r>
            <a:r>
              <a:rPr lang="ru-RU" altLang="en-US" sz="2100" b="1" dirty="0"/>
              <a:t>атастрофо-устойчивый к</a:t>
            </a:r>
            <a:r>
              <a:rPr lang="ru-RU" altLang="en-US" sz="2100" dirty="0"/>
              <a:t>ластер с </a:t>
            </a:r>
            <a:r>
              <a:rPr lang="ru-RU" altLang="en-US" sz="2100" b="1" dirty="0"/>
              <a:t>непрерывной защитой данных</a:t>
            </a:r>
            <a:endParaRPr lang="en-US" altLang="en-US" sz="2100" dirty="0"/>
          </a:p>
          <a:p>
            <a:pPr lvl="3"/>
            <a:r>
              <a:rPr lang="ru-RU" altLang="en-US" sz="2100" dirty="0"/>
              <a:t>Опишите кластер типа </a:t>
            </a:r>
            <a:r>
              <a:rPr lang="ru-RU" sz="2100" dirty="0"/>
              <a:t>Резервный сервер с разделенными дисками</a:t>
            </a:r>
            <a:r>
              <a:rPr lang="en-US" sz="2100" dirty="0"/>
              <a:t>, </a:t>
            </a:r>
            <a:r>
              <a:rPr lang="ru-RU" sz="2100" dirty="0"/>
              <a:t>Servers Connected to</a:t>
            </a:r>
            <a:r>
              <a:rPr lang="en-CA" sz="2100" dirty="0"/>
              <a:t> </a:t>
            </a:r>
            <a:r>
              <a:rPr lang="ru-RU" sz="2100" dirty="0"/>
              <a:t>Disks</a:t>
            </a:r>
            <a:endParaRPr lang="en-US" sz="2100" dirty="0"/>
          </a:p>
          <a:p>
            <a:pPr lvl="3"/>
            <a:r>
              <a:rPr lang="ru-RU" altLang="en-US" sz="2100" dirty="0"/>
              <a:t>Опишите кластер типа Servers Share Disks</a:t>
            </a:r>
            <a:endParaRPr lang="en-US" altLang="en-US" sz="2100" dirty="0"/>
          </a:p>
          <a:p>
            <a:pPr marL="457200" indent="-457200">
              <a:buClr>
                <a:srgbClr val="FFCC00"/>
              </a:buClr>
              <a:buSzPct val="65000"/>
              <a:buFont typeface="Wingdings" pitchFamily="2" charset="2"/>
              <a:buChar char="§"/>
              <a:tabLst>
                <a:tab pos="739775"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 pos="9596438" algn="l"/>
              </a:tabLst>
              <a:defRPr/>
            </a:pPr>
            <a:r>
              <a:rPr lang="ru-RU" sz="2100" dirty="0"/>
              <a:t>Основные схемы построения кластеров</a:t>
            </a:r>
            <a:r>
              <a:rPr lang="en-US" sz="2100" dirty="0"/>
              <a:t> MS</a:t>
            </a:r>
            <a:endParaRPr lang="en-CA" sz="2100" dirty="0"/>
          </a:p>
          <a:p>
            <a:pPr marL="838200" lvl="1" indent="-381000">
              <a:buClr>
                <a:srgbClr val="FFCC00"/>
              </a:buClr>
              <a:buSzPct val="65000"/>
              <a:buFont typeface="Wingdings" pitchFamily="2" charset="2"/>
              <a:buChar char="§"/>
              <a:tabLst>
                <a:tab pos="739775"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 pos="9596438" algn="l"/>
              </a:tabLst>
              <a:defRPr/>
            </a:pPr>
            <a:r>
              <a:rPr lang="ru-RU" sz="2100" dirty="0"/>
              <a:t>Кластер начального уровня: два узла, внешний массив данных отсутствует</a:t>
            </a:r>
            <a:endParaRPr lang="en-CA" sz="2100" dirty="0"/>
          </a:p>
          <a:p>
            <a:pPr marL="838200" lvl="1" indent="-381000">
              <a:buClr>
                <a:srgbClr val="FFCC00"/>
              </a:buClr>
              <a:buSzPct val="65000"/>
              <a:buFont typeface="Wingdings" pitchFamily="2" charset="2"/>
              <a:buChar char="§"/>
              <a:tabLst>
                <a:tab pos="739775"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 pos="9596438" algn="l"/>
              </a:tabLst>
              <a:defRPr/>
            </a:pPr>
            <a:r>
              <a:rPr lang="ru-RU" sz="2100" dirty="0"/>
              <a:t>Кластер с интенсивными запросами: два узла и внешний массив</a:t>
            </a:r>
            <a:endParaRPr lang="en-CA" sz="2100" dirty="0"/>
          </a:p>
          <a:p>
            <a:pPr marL="838200" lvl="1" indent="-381000">
              <a:buClr>
                <a:srgbClr val="FFCC00"/>
              </a:buClr>
              <a:buSzPct val="65000"/>
              <a:buFont typeface="Wingdings" pitchFamily="2" charset="2"/>
              <a:buChar char="§"/>
              <a:tabLst>
                <a:tab pos="739775"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 pos="9596438" algn="l"/>
              </a:tabLst>
              <a:defRPr/>
            </a:pPr>
            <a:r>
              <a:rPr lang="ru-RU" sz="2100" dirty="0"/>
              <a:t>Высокопроизводительный кластер с возможностью масштабирования: несколько узлов и сеть хранения данных</a:t>
            </a:r>
            <a:endParaRPr lang="en-CA" sz="2100" dirty="0"/>
          </a:p>
          <a:p>
            <a:endParaRPr lang="en-US" dirty="0"/>
          </a:p>
          <a:p>
            <a:endParaRPr lang="en-US" sz="3200" dirty="0"/>
          </a:p>
        </p:txBody>
      </p:sp>
    </p:spTree>
    <p:extLst>
      <p:ext uri="{BB962C8B-B14F-4D97-AF65-F5344CB8AC3E}">
        <p14:creationId xmlns:p14="http://schemas.microsoft.com/office/powerpoint/2010/main" val="1197694219"/>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609600" y="274638"/>
            <a:ext cx="7924800" cy="634082"/>
          </a:xfrm>
        </p:spPr>
        <p:txBody>
          <a:bodyPr/>
          <a:lstStyle/>
          <a:p>
            <a:r>
              <a:rPr lang="ru-RU" altLang="en-US" dirty="0">
                <a:effectLst/>
              </a:rPr>
              <a:t>История</a:t>
            </a:r>
            <a:r>
              <a:rPr lang="en-US" altLang="en-US" dirty="0">
                <a:effectLst/>
              </a:rPr>
              <a:t> </a:t>
            </a:r>
            <a:r>
              <a:rPr lang="ru-RU" altLang="en-US" sz="3200" dirty="0"/>
              <a:t>создания кластеров </a:t>
            </a:r>
            <a:endParaRPr lang="ru-RU" altLang="en-US" dirty="0"/>
          </a:p>
        </p:txBody>
      </p:sp>
      <p:sp>
        <p:nvSpPr>
          <p:cNvPr id="15363" name="Rectangle 3"/>
          <p:cNvSpPr>
            <a:spLocks noGrp="1" noChangeArrowheads="1"/>
          </p:cNvSpPr>
          <p:nvPr>
            <p:ph type="body" idx="4294967295"/>
          </p:nvPr>
        </p:nvSpPr>
        <p:spPr>
          <a:xfrm>
            <a:off x="539552" y="1484784"/>
            <a:ext cx="7992889" cy="4274436"/>
          </a:xfrm>
          <a:prstGeom prst="rect">
            <a:avLst/>
          </a:prstGeom>
        </p:spPr>
        <p:txBody>
          <a:bodyPr>
            <a:noAutofit/>
          </a:bodyPr>
          <a:lstStyle/>
          <a:p>
            <a:pPr marL="0" indent="0" eaLnBrk="1" hangingPunct="1">
              <a:lnSpc>
                <a:spcPct val="80000"/>
              </a:lnSpc>
              <a:buNone/>
            </a:pPr>
            <a:r>
              <a:rPr lang="ru-RU" altLang="en-US" sz="2400" dirty="0">
                <a:effectLst/>
              </a:rPr>
              <a:t>История создания кластеров неразрывно связана с ранними разработками в области компьютерных сетей. Одной из причин для появления скоростной связи между компьютерами стали надежды на объединение вычислительных ресурсов. В начале </a:t>
            </a:r>
            <a:r>
              <a:rPr lang="ru-RU" altLang="en-US" sz="2400" b="1" dirty="0">
                <a:solidFill>
                  <a:srgbClr val="FFFF00"/>
                </a:solidFill>
                <a:effectLst/>
              </a:rPr>
              <a:t>1970-х</a:t>
            </a:r>
            <a:r>
              <a:rPr lang="ru-RU" altLang="en-US" sz="2400" dirty="0">
                <a:effectLst/>
              </a:rPr>
              <a:t> гг. группой разработчиков протокола TCP/IP и лабораторией Xerox PARC были закреплены стандарты сетевого взаимодействия. Появилась и операционная система Hydra («Гидра») для компьютеров PDP-11</a:t>
            </a:r>
            <a:r>
              <a:rPr lang="en-US" altLang="en-US" sz="2400" dirty="0"/>
              <a:t> </a:t>
            </a:r>
            <a:r>
              <a:rPr lang="ru-RU" altLang="en-US" sz="2400" dirty="0">
                <a:effectLst/>
              </a:rPr>
              <a:t>производства </a:t>
            </a:r>
            <a:r>
              <a:rPr lang="ru-RU" altLang="en-US" sz="2400" b="1" dirty="0">
                <a:solidFill>
                  <a:srgbClr val="FFFF00"/>
                </a:solidFill>
                <a:effectLst/>
              </a:rPr>
              <a:t>DEC</a:t>
            </a:r>
            <a:r>
              <a:rPr lang="en-US" altLang="en-US" sz="2400" b="1" dirty="0">
                <a:solidFill>
                  <a:srgbClr val="FFFF00"/>
                </a:solidFill>
                <a:effectLst/>
              </a:rPr>
              <a:t> (from 2002 -  HP</a:t>
            </a:r>
            <a:r>
              <a:rPr lang="en-US" altLang="en-US" sz="2400" dirty="0">
                <a:effectLst/>
              </a:rPr>
              <a:t>)</a:t>
            </a:r>
            <a:r>
              <a:rPr lang="ru-RU" altLang="en-US" sz="2400" dirty="0">
                <a:effectLst/>
              </a:rPr>
              <a:t>, созданный на этой основе кластер был </a:t>
            </a:r>
            <a:r>
              <a:rPr lang="ru-RU" altLang="en-US" sz="2400" b="1" dirty="0">
                <a:solidFill>
                  <a:srgbClr val="FFFF00"/>
                </a:solidFill>
                <a:effectLst/>
              </a:rPr>
              <a:t>назван C.mpp </a:t>
            </a:r>
            <a:r>
              <a:rPr lang="ru-RU" altLang="en-US" sz="2400" dirty="0">
                <a:effectLst/>
              </a:rPr>
              <a:t>(Питтсбург, шт. Пенсильвания, США, 1971). Тем не менее, только около </a:t>
            </a:r>
            <a:r>
              <a:rPr lang="ru-RU" altLang="en-US" sz="2400" b="1" dirty="0">
                <a:solidFill>
                  <a:srgbClr val="FFFF00"/>
                </a:solidFill>
                <a:effectLst/>
              </a:rPr>
              <a:t>1983</a:t>
            </a:r>
            <a:r>
              <a:rPr lang="ru-RU" altLang="en-US" sz="2400" dirty="0">
                <a:effectLst/>
              </a:rPr>
              <a:t> г. были созданы механизмы, позволяющие с лёгкостью пользоваться распределением задач и файлов через сеть, по большей части это были </a:t>
            </a:r>
            <a:r>
              <a:rPr lang="ru-RU" altLang="en-US" sz="2400" b="1" dirty="0">
                <a:solidFill>
                  <a:srgbClr val="FFFF00"/>
                </a:solidFill>
                <a:effectLst/>
              </a:rPr>
              <a:t>разработки в SunOS </a:t>
            </a:r>
            <a:r>
              <a:rPr lang="ru-RU" altLang="en-US" sz="2400" dirty="0">
                <a:effectLst/>
              </a:rPr>
              <a:t>(операционной системе на основе BSD от компании Sun Microsystems).</a:t>
            </a:r>
          </a:p>
        </p:txBody>
      </p:sp>
    </p:spTree>
    <p:extLst>
      <p:ext uri="{BB962C8B-B14F-4D97-AF65-F5344CB8AC3E}">
        <p14:creationId xmlns:p14="http://schemas.microsoft.com/office/powerpoint/2010/main" val="1247410666"/>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609600" y="274638"/>
            <a:ext cx="7924800" cy="634082"/>
          </a:xfrm>
        </p:spPr>
        <p:txBody>
          <a:bodyPr/>
          <a:lstStyle/>
          <a:p>
            <a:r>
              <a:rPr lang="ru-RU" altLang="en-US">
                <a:effectLst/>
              </a:rPr>
              <a:t>История</a:t>
            </a:r>
            <a:r>
              <a:rPr lang="en-US" altLang="en-US">
                <a:effectLst/>
              </a:rPr>
              <a:t> </a:t>
            </a:r>
            <a:r>
              <a:rPr lang="ru-RU" altLang="en-US" sz="3200"/>
              <a:t>создания кластеров </a:t>
            </a:r>
            <a:endParaRPr lang="ru-RU" altLang="en-US"/>
          </a:p>
        </p:txBody>
      </p:sp>
      <p:sp>
        <p:nvSpPr>
          <p:cNvPr id="15363" name="Rectangle 3"/>
          <p:cNvSpPr>
            <a:spLocks noGrp="1" noChangeArrowheads="1"/>
          </p:cNvSpPr>
          <p:nvPr>
            <p:ph type="body" idx="4294967295"/>
          </p:nvPr>
        </p:nvSpPr>
        <p:spPr>
          <a:xfrm>
            <a:off x="827584" y="1196752"/>
            <a:ext cx="7704857" cy="5181600"/>
          </a:xfrm>
          <a:prstGeom prst="rect">
            <a:avLst/>
          </a:prstGeom>
        </p:spPr>
        <p:txBody>
          <a:bodyPr>
            <a:noAutofit/>
          </a:bodyPr>
          <a:lstStyle/>
          <a:p>
            <a:pPr marL="0" indent="0">
              <a:lnSpc>
                <a:spcPct val="80000"/>
              </a:lnSpc>
              <a:buNone/>
            </a:pPr>
            <a:r>
              <a:rPr lang="ru-RU" altLang="en-US" sz="2400" dirty="0">
                <a:effectLst/>
              </a:rPr>
              <a:t>Первым коммерческим проектом кластера стал </a:t>
            </a:r>
            <a:r>
              <a:rPr lang="ru-RU" altLang="en-US" sz="2400" b="1" dirty="0">
                <a:solidFill>
                  <a:srgbClr val="FFFF00"/>
                </a:solidFill>
                <a:effectLst/>
              </a:rPr>
              <a:t>ARCNet</a:t>
            </a:r>
            <a:r>
              <a:rPr lang="ru-RU" altLang="en-US" sz="2400" dirty="0">
                <a:effectLst/>
              </a:rPr>
              <a:t>, созданный компанией Datapoint в </a:t>
            </a:r>
            <a:r>
              <a:rPr lang="ru-RU" altLang="en-US" sz="2400" b="1" dirty="0">
                <a:solidFill>
                  <a:srgbClr val="FFFF00"/>
                </a:solidFill>
                <a:effectLst/>
              </a:rPr>
              <a:t>1977</a:t>
            </a:r>
            <a:r>
              <a:rPr lang="ru-RU" altLang="en-US" sz="2400" dirty="0">
                <a:effectLst/>
              </a:rPr>
              <a:t> г. Прибыльным он не стал, и поэтому строительство кластеров не развивалось до </a:t>
            </a:r>
            <a:r>
              <a:rPr lang="ru-RU" altLang="en-US" sz="2400" b="1" dirty="0">
                <a:solidFill>
                  <a:srgbClr val="FFFF00"/>
                </a:solidFill>
                <a:effectLst/>
              </a:rPr>
              <a:t>1984</a:t>
            </a:r>
            <a:r>
              <a:rPr lang="ru-RU" altLang="en-US" sz="2400" dirty="0">
                <a:effectLst/>
              </a:rPr>
              <a:t> г., когда </a:t>
            </a:r>
            <a:r>
              <a:rPr lang="ru-RU" altLang="en-US" sz="2400" b="1" dirty="0">
                <a:solidFill>
                  <a:srgbClr val="FFFF00"/>
                </a:solidFill>
                <a:effectLst/>
              </a:rPr>
              <a:t>DEC</a:t>
            </a:r>
            <a:r>
              <a:rPr lang="ru-RU" altLang="en-US" sz="2400" dirty="0">
                <a:effectLst/>
              </a:rPr>
              <a:t> построила свой </a:t>
            </a:r>
            <a:r>
              <a:rPr lang="ru-RU" altLang="en-US" sz="2400" b="1" dirty="0">
                <a:solidFill>
                  <a:srgbClr val="FFFF00"/>
                </a:solidFill>
                <a:effectLst/>
              </a:rPr>
              <a:t>VAXcluster</a:t>
            </a:r>
            <a:r>
              <a:rPr lang="ru-RU" altLang="en-US" sz="2400" dirty="0">
                <a:solidFill>
                  <a:srgbClr val="FFFF00"/>
                </a:solidFill>
                <a:effectLst/>
              </a:rPr>
              <a:t> </a:t>
            </a:r>
            <a:r>
              <a:rPr lang="ru-RU" altLang="en-US" sz="2400" dirty="0">
                <a:effectLst/>
              </a:rPr>
              <a:t>на основе операционной системы VAX/VMS</a:t>
            </a:r>
            <a:r>
              <a:rPr lang="en-US" altLang="en-US" sz="2400" dirty="0">
                <a:effectLst/>
              </a:rPr>
              <a:t> (</a:t>
            </a:r>
            <a:r>
              <a:rPr lang="en-GB" sz="2400" i="1" dirty="0">
                <a:solidFill>
                  <a:srgbClr val="FFFF00"/>
                </a:solidFill>
              </a:rPr>
              <a:t>virtual memory system</a:t>
            </a:r>
            <a:r>
              <a:rPr lang="en-US" altLang="en-US" sz="2400" dirty="0">
                <a:effectLst/>
              </a:rPr>
              <a:t>)</a:t>
            </a:r>
            <a:r>
              <a:rPr lang="ru-RU" altLang="en-US" sz="2400" dirty="0">
                <a:effectLst/>
              </a:rPr>
              <a:t>. ARCNet и VAXcluster были рассчитаны не только на совместные вычисления, но и совместное использование файловой системы и периферии с учётом сохранения целостности и однозначности данных. VAXCluster (называемый теперь </a:t>
            </a:r>
            <a:r>
              <a:rPr lang="ru-RU" altLang="en-US" sz="2400" b="1" dirty="0">
                <a:solidFill>
                  <a:srgbClr val="FFFF00"/>
                </a:solidFill>
                <a:effectLst/>
              </a:rPr>
              <a:t>VMSCluster</a:t>
            </a:r>
            <a:r>
              <a:rPr lang="ru-RU" altLang="en-US" sz="2400" dirty="0">
                <a:effectLst/>
              </a:rPr>
              <a:t>) — является неотьемлемой компонентой операционной системы HP OpenVMS, использующих процессоры Alpha и Itanium.</a:t>
            </a:r>
          </a:p>
          <a:p>
            <a:pPr marL="0" indent="0" eaLnBrk="1" hangingPunct="1">
              <a:lnSpc>
                <a:spcPct val="80000"/>
              </a:lnSpc>
              <a:buNone/>
            </a:pPr>
            <a:r>
              <a:rPr lang="ru-RU" altLang="en-US" sz="2400" dirty="0">
                <a:effectLst/>
              </a:rPr>
              <a:t>Два других ранних кластерных продукта, получивших признание, включают Tandem Hymalaya (</a:t>
            </a:r>
            <a:r>
              <a:rPr lang="ru-RU" altLang="en-US" sz="2400" b="1" dirty="0">
                <a:solidFill>
                  <a:srgbClr val="FFFF00"/>
                </a:solidFill>
                <a:effectLst/>
              </a:rPr>
              <a:t>1994</a:t>
            </a:r>
            <a:r>
              <a:rPr lang="ru-RU" altLang="en-US" sz="2400" dirty="0">
                <a:effectLst/>
              </a:rPr>
              <a:t>, класс HA) и </a:t>
            </a:r>
            <a:r>
              <a:rPr lang="ru-RU" altLang="en-US" sz="2400" b="1" dirty="0">
                <a:solidFill>
                  <a:srgbClr val="FFFF00"/>
                </a:solidFill>
                <a:effectLst/>
              </a:rPr>
              <a:t>IBM</a:t>
            </a:r>
            <a:r>
              <a:rPr lang="ru-RU" altLang="en-US" sz="2400" dirty="0">
                <a:solidFill>
                  <a:srgbClr val="FFFF00"/>
                </a:solidFill>
                <a:effectLst/>
              </a:rPr>
              <a:t> </a:t>
            </a:r>
            <a:r>
              <a:rPr lang="ru-RU" altLang="en-US" sz="2400" dirty="0">
                <a:effectLst/>
              </a:rPr>
              <a:t>S/390 Parallel Sysplex (</a:t>
            </a:r>
            <a:r>
              <a:rPr lang="ru-RU" altLang="en-US" sz="2400" b="1" dirty="0">
                <a:solidFill>
                  <a:srgbClr val="FFFF00"/>
                </a:solidFill>
                <a:effectLst/>
              </a:rPr>
              <a:t>1994</a:t>
            </a:r>
            <a:r>
              <a:rPr lang="ru-RU" altLang="en-US" sz="2400" dirty="0">
                <a:effectLst/>
              </a:rPr>
              <a:t>).</a:t>
            </a:r>
          </a:p>
        </p:txBody>
      </p:sp>
    </p:spTree>
    <p:extLst>
      <p:ext uri="{BB962C8B-B14F-4D97-AF65-F5344CB8AC3E}">
        <p14:creationId xmlns:p14="http://schemas.microsoft.com/office/powerpoint/2010/main" val="2931595558"/>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ru-RU" altLang="en-US" dirty="0">
                <a:effectLst/>
              </a:rPr>
              <a:t>История</a:t>
            </a:r>
            <a:r>
              <a:rPr lang="en-US" altLang="en-US" dirty="0">
                <a:effectLst/>
              </a:rPr>
              <a:t> </a:t>
            </a:r>
            <a:r>
              <a:rPr lang="ru-RU" altLang="en-US" sz="3200" dirty="0"/>
              <a:t>кластеров из </a:t>
            </a:r>
            <a:r>
              <a:rPr lang="en-US" altLang="en-US" sz="3200" dirty="0"/>
              <a:t>PC</a:t>
            </a:r>
            <a:endParaRPr lang="ru-RU" altLang="en-US" dirty="0"/>
          </a:p>
        </p:txBody>
      </p:sp>
      <p:sp>
        <p:nvSpPr>
          <p:cNvPr id="16387" name="Rectangle 3"/>
          <p:cNvSpPr>
            <a:spLocks noGrp="1" noChangeArrowheads="1"/>
          </p:cNvSpPr>
          <p:nvPr>
            <p:ph type="body" idx="4294967295"/>
          </p:nvPr>
        </p:nvSpPr>
        <p:spPr>
          <a:xfrm>
            <a:off x="458787" y="1600200"/>
            <a:ext cx="8226425" cy="5334000"/>
          </a:xfrm>
          <a:prstGeom prst="rect">
            <a:avLst/>
          </a:prstGeom>
        </p:spPr>
        <p:txBody>
          <a:bodyPr>
            <a:noAutofit/>
          </a:bodyPr>
          <a:lstStyle/>
          <a:p>
            <a:pPr>
              <a:lnSpc>
                <a:spcPct val="80000"/>
              </a:lnSpc>
            </a:pPr>
            <a:r>
              <a:rPr lang="ru-RU" altLang="en-US" sz="2400" dirty="0">
                <a:effectLst/>
              </a:rPr>
              <a:t>История создания кластеров из обыкновенных персональных компьютеров во многом обязана проекту </a:t>
            </a:r>
            <a:r>
              <a:rPr lang="ru-RU" altLang="en-US" sz="2400" b="1" dirty="0">
                <a:solidFill>
                  <a:srgbClr val="92D050"/>
                </a:solidFill>
                <a:effectLst/>
              </a:rPr>
              <a:t>Parallel Virtual Machine</a:t>
            </a:r>
            <a:r>
              <a:rPr lang="ro-RO" altLang="en-US" sz="2400" b="1" dirty="0">
                <a:solidFill>
                  <a:srgbClr val="92D050"/>
                </a:solidFill>
                <a:effectLst/>
              </a:rPr>
              <a:t> </a:t>
            </a:r>
            <a:r>
              <a:rPr lang="ro-RO" altLang="en-US" sz="2400" b="1" dirty="0">
                <a:solidFill>
                  <a:srgbClr val="FFFF00"/>
                </a:solidFill>
                <a:effectLst/>
              </a:rPr>
              <a:t>(</a:t>
            </a:r>
            <a:r>
              <a:rPr lang="en-US" altLang="en-US" sz="2400" b="1" dirty="0"/>
              <a:t>University of Tennessee, Oak Ridge National Laboratory and Emory University</a:t>
            </a:r>
            <a:r>
              <a:rPr lang="ro-RO" altLang="en-US" sz="2400" b="1" dirty="0"/>
              <a:t>, USA</a:t>
            </a:r>
            <a:r>
              <a:rPr lang="ro-RO" altLang="en-US" sz="2400" b="1" dirty="0">
                <a:solidFill>
                  <a:srgbClr val="FFFF00"/>
                </a:solidFill>
                <a:effectLst/>
              </a:rPr>
              <a:t>)</a:t>
            </a:r>
            <a:r>
              <a:rPr lang="ru-RU" altLang="en-US" sz="2400" dirty="0">
                <a:effectLst/>
              </a:rPr>
              <a:t>. В </a:t>
            </a:r>
            <a:r>
              <a:rPr lang="ru-RU" altLang="en-US" sz="2400" b="1" dirty="0">
                <a:solidFill>
                  <a:srgbClr val="FFFF00"/>
                </a:solidFill>
                <a:effectLst/>
              </a:rPr>
              <a:t>1989</a:t>
            </a:r>
            <a:r>
              <a:rPr lang="ru-RU" altLang="en-US" sz="2400" dirty="0">
                <a:effectLst/>
              </a:rPr>
              <a:t> г. это ПО для объединения компьютеров в виртуальный суперкомпьютер открыло возможность мгновенного создания кластеров. В результате суммарная производительность всех созданных тогда дешёвых кластеров обогнала по производительности сумму мощностей «серьёзных» коммерческих систем.</a:t>
            </a:r>
          </a:p>
          <a:p>
            <a:pPr eaLnBrk="1" hangingPunct="1">
              <a:lnSpc>
                <a:spcPct val="80000"/>
              </a:lnSpc>
            </a:pPr>
            <a:r>
              <a:rPr lang="ru-RU" altLang="en-US" sz="2400" dirty="0">
                <a:effectLst/>
              </a:rPr>
              <a:t>Создание кластеров на основе дешёвых персональных компьютеров, объединённых сетью передачи данных, продолжилось в </a:t>
            </a:r>
            <a:r>
              <a:rPr lang="ru-RU" altLang="en-US" sz="2400" b="1" dirty="0">
                <a:solidFill>
                  <a:srgbClr val="FFFF00"/>
                </a:solidFill>
                <a:effectLst/>
              </a:rPr>
              <a:t>1993</a:t>
            </a:r>
            <a:r>
              <a:rPr lang="ru-RU" altLang="en-US" sz="2400" dirty="0">
                <a:effectLst/>
              </a:rPr>
              <a:t> г. силами Американского аэрокосмического агентства (</a:t>
            </a:r>
            <a:r>
              <a:rPr lang="ru-RU" altLang="en-US" sz="2400" b="1" dirty="0">
                <a:solidFill>
                  <a:srgbClr val="FFFF00"/>
                </a:solidFill>
                <a:effectLst/>
              </a:rPr>
              <a:t>NASA</a:t>
            </a:r>
            <a:r>
              <a:rPr lang="ru-RU" altLang="en-US" sz="2400" dirty="0">
                <a:effectLst/>
              </a:rPr>
              <a:t>), затем в </a:t>
            </a:r>
            <a:r>
              <a:rPr lang="ru-RU" altLang="en-US" sz="2400" b="1" dirty="0">
                <a:solidFill>
                  <a:srgbClr val="FFFF00"/>
                </a:solidFill>
                <a:effectLst/>
              </a:rPr>
              <a:t>1995</a:t>
            </a:r>
            <a:r>
              <a:rPr lang="ru-RU" altLang="en-US" sz="2400" dirty="0">
                <a:effectLst/>
              </a:rPr>
              <a:t> г. получили развитие кластеры </a:t>
            </a:r>
            <a:r>
              <a:rPr lang="ru-RU" altLang="en-US" sz="2400" b="1" dirty="0">
                <a:solidFill>
                  <a:srgbClr val="92D050"/>
                </a:solidFill>
                <a:effectLst/>
              </a:rPr>
              <a:t>Beowulf</a:t>
            </a:r>
            <a:r>
              <a:rPr lang="ru-RU" altLang="en-US" sz="2400" dirty="0">
                <a:effectLst/>
              </a:rPr>
              <a:t>, специально разработанные на основе этого принципа. Успехи таких систем подтолкнули развитие </a:t>
            </a:r>
            <a:r>
              <a:rPr lang="ru-RU" altLang="en-US" sz="2400" b="1" dirty="0">
                <a:solidFill>
                  <a:srgbClr val="92D050"/>
                </a:solidFill>
                <a:effectLst/>
              </a:rPr>
              <a:t>grid-сетей</a:t>
            </a:r>
            <a:r>
              <a:rPr lang="ru-RU" altLang="en-US" sz="2400" dirty="0">
                <a:effectLst/>
              </a:rPr>
              <a:t>, которые существовали ещё с момента создания UNIX.</a:t>
            </a:r>
          </a:p>
        </p:txBody>
      </p:sp>
    </p:spTree>
    <p:extLst>
      <p:ext uri="{BB962C8B-B14F-4D97-AF65-F5344CB8AC3E}">
        <p14:creationId xmlns:p14="http://schemas.microsoft.com/office/powerpoint/2010/main" val="3243028510"/>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ru-RU" altLang="en-US" sz="3600" b="1" dirty="0">
                <a:effectLst/>
              </a:rPr>
              <a:t>Классификация кластеров</a:t>
            </a:r>
          </a:p>
        </p:txBody>
      </p:sp>
      <p:sp>
        <p:nvSpPr>
          <p:cNvPr id="8195" name="Rectangle 3"/>
          <p:cNvSpPr>
            <a:spLocks noGrp="1" noChangeArrowheads="1"/>
          </p:cNvSpPr>
          <p:nvPr>
            <p:ph type="body" idx="4294967295"/>
          </p:nvPr>
        </p:nvSpPr>
        <p:spPr>
          <a:xfrm>
            <a:off x="457200" y="1981200"/>
            <a:ext cx="8226425" cy="4111625"/>
          </a:xfrm>
          <a:prstGeom prst="rect">
            <a:avLst/>
          </a:prstGeom>
        </p:spPr>
        <p:txBody>
          <a:bodyPr/>
          <a:lstStyle/>
          <a:p>
            <a:pPr marL="0" indent="0" eaLnBrk="1" hangingPunct="1">
              <a:buNone/>
            </a:pPr>
            <a:r>
              <a:rPr lang="ru-RU" altLang="en-US" sz="2000" dirty="0">
                <a:effectLst/>
              </a:rPr>
              <a:t>Обычно различают следующие основные виды кластеров:</a:t>
            </a:r>
          </a:p>
          <a:p>
            <a:pPr marL="1371600" lvl="2" indent="-457200" eaLnBrk="1" hangingPunct="1">
              <a:buClr>
                <a:srgbClr val="FFFF00"/>
              </a:buClr>
              <a:buFont typeface="Wingdings" pitchFamily="2" charset="2"/>
              <a:buChar char="§"/>
            </a:pPr>
            <a:r>
              <a:rPr lang="ru-RU" altLang="en-US" sz="2000" dirty="0">
                <a:solidFill>
                  <a:schemeClr val="accent1"/>
                </a:solidFill>
                <a:effectLst/>
              </a:rPr>
              <a:t>отказоустойчивые кластеры</a:t>
            </a:r>
            <a:r>
              <a:rPr lang="ru-RU" altLang="en-US" sz="2000" dirty="0">
                <a:effectLst/>
              </a:rPr>
              <a:t> (High-availability clusters, HA, кластеры высокой доступности) </a:t>
            </a:r>
          </a:p>
          <a:p>
            <a:pPr marL="1371600" lvl="2" indent="-457200" eaLnBrk="1" hangingPunct="1">
              <a:buClr>
                <a:srgbClr val="FFFF00"/>
              </a:buClr>
              <a:buFont typeface="Wingdings" pitchFamily="2" charset="2"/>
              <a:buChar char="§"/>
            </a:pPr>
            <a:r>
              <a:rPr lang="ru-RU" altLang="en-US" sz="2000" dirty="0">
                <a:solidFill>
                  <a:schemeClr val="accent1"/>
                </a:solidFill>
                <a:effectLst/>
              </a:rPr>
              <a:t>кластеры с балансировкой нагрузки</a:t>
            </a:r>
            <a:r>
              <a:rPr lang="ru-RU" altLang="en-US" sz="2000" dirty="0">
                <a:effectLst/>
              </a:rPr>
              <a:t> (Load balancing clusters) </a:t>
            </a:r>
          </a:p>
          <a:p>
            <a:pPr marL="1371600" lvl="2" indent="-457200" eaLnBrk="1" hangingPunct="1">
              <a:buClr>
                <a:srgbClr val="FFFF00"/>
              </a:buClr>
              <a:buFont typeface="Wingdings" pitchFamily="2" charset="2"/>
              <a:buChar char="§"/>
            </a:pPr>
            <a:r>
              <a:rPr lang="ru-RU" altLang="en-US" sz="2000" dirty="0">
                <a:solidFill>
                  <a:schemeClr val="accent1"/>
                </a:solidFill>
                <a:effectLst/>
              </a:rPr>
              <a:t>вычислительные кластеры</a:t>
            </a:r>
            <a:r>
              <a:rPr lang="ru-RU" altLang="en-US" sz="2000" dirty="0">
                <a:effectLst/>
              </a:rPr>
              <a:t> (Computing clusters) </a:t>
            </a:r>
          </a:p>
          <a:p>
            <a:pPr marL="1371600" lvl="2" indent="-457200">
              <a:buClr>
                <a:srgbClr val="FFFF00"/>
              </a:buClr>
              <a:buFont typeface="Wingdings" pitchFamily="2" charset="2"/>
              <a:buChar char="§"/>
            </a:pPr>
            <a:r>
              <a:rPr lang="ru-RU" sz="2000" dirty="0">
                <a:solidFill>
                  <a:schemeClr val="accent1"/>
                </a:solidFill>
              </a:rPr>
              <a:t>системы распределенных вычислений</a:t>
            </a:r>
            <a:r>
              <a:rPr lang="en-US" sz="2000" dirty="0">
                <a:solidFill>
                  <a:schemeClr val="accent1"/>
                </a:solidFill>
              </a:rPr>
              <a:t> </a:t>
            </a:r>
            <a:r>
              <a:rPr lang="en-US" sz="2000" dirty="0"/>
              <a:t>-</a:t>
            </a:r>
            <a:r>
              <a:rPr lang="en-CA" altLang="en-US" sz="2000" dirty="0">
                <a:solidFill>
                  <a:schemeClr val="accent1"/>
                </a:solidFill>
                <a:effectLst/>
              </a:rPr>
              <a:t>GRID </a:t>
            </a:r>
            <a:r>
              <a:rPr lang="ru-RU" altLang="en-US" sz="2000" dirty="0">
                <a:solidFill>
                  <a:schemeClr val="accent1"/>
                </a:solidFill>
                <a:effectLst/>
              </a:rPr>
              <a:t>системы</a:t>
            </a:r>
          </a:p>
        </p:txBody>
      </p:sp>
    </p:spTree>
    <p:extLst>
      <p:ext uri="{BB962C8B-B14F-4D97-AF65-F5344CB8AC3E}">
        <p14:creationId xmlns:p14="http://schemas.microsoft.com/office/powerpoint/2010/main" val="1811377819"/>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ru-RU" altLang="en-US" dirty="0">
                <a:effectLst/>
              </a:rPr>
              <a:t>Кластеры высокой готовности (</a:t>
            </a:r>
            <a:r>
              <a:rPr lang="en-CA" altLang="en-US" dirty="0">
                <a:effectLst/>
              </a:rPr>
              <a:t>HA</a:t>
            </a:r>
            <a:r>
              <a:rPr lang="ru-RU" altLang="en-US" dirty="0">
                <a:effectLst/>
              </a:rPr>
              <a:t>)</a:t>
            </a:r>
          </a:p>
        </p:txBody>
      </p:sp>
      <p:sp>
        <p:nvSpPr>
          <p:cNvPr id="18435" name="Rectangle 3"/>
          <p:cNvSpPr>
            <a:spLocks noGrp="1" noChangeArrowheads="1"/>
          </p:cNvSpPr>
          <p:nvPr>
            <p:ph type="body" idx="4294967295"/>
          </p:nvPr>
        </p:nvSpPr>
        <p:spPr>
          <a:xfrm>
            <a:off x="457200" y="1981200"/>
            <a:ext cx="8226425" cy="4111625"/>
          </a:xfrm>
          <a:prstGeom prst="rect">
            <a:avLst/>
          </a:prstGeom>
        </p:spPr>
        <p:txBody>
          <a:bodyPr>
            <a:normAutofit fontScale="92500" lnSpcReduction="10000"/>
          </a:bodyPr>
          <a:lstStyle/>
          <a:p>
            <a:pPr marL="0" indent="0" eaLnBrk="1" hangingPunct="1">
              <a:buNone/>
            </a:pPr>
            <a:r>
              <a:rPr lang="en-CA" altLang="en-US" sz="2400" dirty="0">
                <a:solidFill>
                  <a:schemeClr val="accent1"/>
                </a:solidFill>
                <a:effectLst/>
              </a:rPr>
              <a:t>	</a:t>
            </a:r>
            <a:r>
              <a:rPr lang="ru-RU" altLang="en-US" sz="2400" dirty="0">
                <a:solidFill>
                  <a:schemeClr val="accent1"/>
                </a:solidFill>
                <a:effectLst/>
              </a:rPr>
              <a:t>Кластер высокой готовности</a:t>
            </a:r>
            <a:r>
              <a:rPr lang="ru-RU" altLang="en-US" sz="2400" dirty="0">
                <a:effectLst/>
              </a:rPr>
              <a:t> – это группа серверов, работающих как единая система для предоставления высокой доступности сервисов и приложений для клиентов.</a:t>
            </a:r>
            <a:endParaRPr lang="en-US" altLang="en-US" sz="2400" dirty="0"/>
          </a:p>
          <a:p>
            <a:pPr marL="0" indent="0">
              <a:buNone/>
            </a:pPr>
            <a:r>
              <a:rPr lang="en-US" sz="2400" dirty="0"/>
              <a:t>	</a:t>
            </a:r>
            <a:r>
              <a:rPr lang="ru-RU" sz="2400" dirty="0"/>
              <a:t>Специальное программное обеспечение объединяет серверы в кластеры. Многие современные корпоративные приложения и операционные системы имеют встроенную поддержку кластеризации, но бесперебойное функционирование и прозрачность кластера может гарантировать специальное ПО </a:t>
            </a:r>
            <a:r>
              <a:rPr lang="ru-RU" sz="2400" dirty="0">
                <a:solidFill>
                  <a:srgbClr val="FFFF00"/>
                </a:solidFill>
              </a:rPr>
              <a:t>промежуточного уровня</a:t>
            </a:r>
            <a:r>
              <a:rPr lang="ru-RU" sz="2400" dirty="0"/>
              <a:t>. Это ПО отвечает в первую очередь за слаженную работу всех серверов и разрешение возникающих в системе конфликтов, обеспечивая формирование и реконфигурацию кластера после сбоев.</a:t>
            </a:r>
            <a:endParaRPr lang="en-CA" altLang="en-US" sz="2400" dirty="0">
              <a:effectLst/>
            </a:endParaRPr>
          </a:p>
          <a:p>
            <a:pPr marL="0" indent="0" eaLnBrk="1" hangingPunct="1">
              <a:buNone/>
            </a:pPr>
            <a:r>
              <a:rPr lang="en-CA" altLang="en-US" sz="2400" dirty="0">
                <a:effectLst/>
              </a:rPr>
              <a:t>	</a:t>
            </a:r>
            <a:endParaRPr lang="ru-RU" altLang="en-US" sz="2400" dirty="0">
              <a:effectLst/>
            </a:endParaRPr>
          </a:p>
        </p:txBody>
      </p:sp>
    </p:spTree>
    <p:extLst>
      <p:ext uri="{BB962C8B-B14F-4D97-AF65-F5344CB8AC3E}">
        <p14:creationId xmlns:p14="http://schemas.microsoft.com/office/powerpoint/2010/main" val="2146054306"/>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ru-RU" altLang="en-US" dirty="0"/>
              <a:t>Службы и функции промежуточного программного обеспечения кластера</a:t>
            </a:r>
          </a:p>
        </p:txBody>
      </p:sp>
      <p:sp>
        <p:nvSpPr>
          <p:cNvPr id="57347" name="Rectangle 3"/>
          <p:cNvSpPr>
            <a:spLocks noGrp="1" noChangeArrowheads="1"/>
          </p:cNvSpPr>
          <p:nvPr>
            <p:ph type="body" idx="4294967295"/>
          </p:nvPr>
        </p:nvSpPr>
        <p:spPr>
          <a:xfrm>
            <a:off x="457200" y="1981200"/>
            <a:ext cx="8226425" cy="4111625"/>
          </a:xfrm>
          <a:prstGeom prst="rect">
            <a:avLst/>
          </a:prstGeom>
        </p:spPr>
        <p:txBody>
          <a:bodyPr>
            <a:normAutofit/>
          </a:bodyPr>
          <a:lstStyle/>
          <a:p>
            <a:pPr lvl="1">
              <a:buFont typeface="Times New Roman" panose="02020603050405020304" pitchFamily="18" charset="0"/>
              <a:buChar char="–"/>
            </a:pPr>
            <a:r>
              <a:rPr lang="ru-RU" altLang="en-US" sz="2400"/>
              <a:t>Единая точка входа </a:t>
            </a:r>
            <a:endParaRPr lang="en-US" altLang="en-US" sz="2400"/>
          </a:p>
          <a:p>
            <a:pPr lvl="1">
              <a:buFont typeface="Times New Roman" panose="02020603050405020304" pitchFamily="18" charset="0"/>
              <a:buChar char="–"/>
            </a:pPr>
            <a:r>
              <a:rPr lang="ru-RU" altLang="en-US" sz="2400"/>
              <a:t>Единая Иерархия  файлов </a:t>
            </a:r>
            <a:endParaRPr lang="en-US" altLang="en-US" sz="2400"/>
          </a:p>
          <a:p>
            <a:pPr lvl="1">
              <a:buFont typeface="Times New Roman" panose="02020603050405020304" pitchFamily="18" charset="0"/>
              <a:buChar char="–"/>
            </a:pPr>
            <a:r>
              <a:rPr lang="ru-RU" altLang="en-US" sz="2400"/>
              <a:t>Единая контрольная точка</a:t>
            </a:r>
            <a:endParaRPr lang="en-US" altLang="en-US" sz="2400"/>
          </a:p>
          <a:p>
            <a:pPr lvl="1">
              <a:buFont typeface="Times New Roman" panose="02020603050405020304" pitchFamily="18" charset="0"/>
              <a:buChar char="–"/>
            </a:pPr>
            <a:r>
              <a:rPr lang="ru-RU" altLang="en-US" sz="2400"/>
              <a:t>Единая виртуальная сеть</a:t>
            </a:r>
          </a:p>
          <a:p>
            <a:pPr lvl="1">
              <a:buFont typeface="Times New Roman" panose="02020603050405020304" pitchFamily="18" charset="0"/>
              <a:buChar char="–"/>
            </a:pPr>
            <a:r>
              <a:rPr lang="ru-RU" altLang="en-US" sz="2400"/>
              <a:t>Единое пространство памяти</a:t>
            </a:r>
          </a:p>
          <a:p>
            <a:pPr lvl="1">
              <a:buFont typeface="Times New Roman" panose="02020603050405020304" pitchFamily="18" charset="0"/>
              <a:buChar char="–"/>
            </a:pPr>
            <a:r>
              <a:rPr lang="ru-RU" altLang="en-US" sz="2400"/>
              <a:t>Единая система управления </a:t>
            </a:r>
            <a:endParaRPr lang="ru-RU" altLang="en-US" sz="2400">
              <a:effectLst/>
            </a:endParaRPr>
          </a:p>
        </p:txBody>
      </p:sp>
    </p:spTree>
    <p:extLst>
      <p:ext uri="{BB962C8B-B14F-4D97-AF65-F5344CB8AC3E}">
        <p14:creationId xmlns:p14="http://schemas.microsoft.com/office/powerpoint/2010/main" val="3406893826"/>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ru-RU" altLang="en-US"/>
              <a:t>Службы и функции промежуточного программного обеспечения кластера</a:t>
            </a:r>
          </a:p>
        </p:txBody>
      </p:sp>
      <p:sp>
        <p:nvSpPr>
          <p:cNvPr id="58371" name="Rectangle 3"/>
          <p:cNvSpPr>
            <a:spLocks noGrp="1" noChangeArrowheads="1"/>
          </p:cNvSpPr>
          <p:nvPr>
            <p:ph type="body" idx="4294967295"/>
          </p:nvPr>
        </p:nvSpPr>
        <p:spPr>
          <a:xfrm>
            <a:off x="457200" y="1981200"/>
            <a:ext cx="8226425" cy="4111625"/>
          </a:xfrm>
          <a:prstGeom prst="rect">
            <a:avLst/>
          </a:prstGeom>
        </p:spPr>
        <p:txBody>
          <a:bodyPr>
            <a:normAutofit/>
          </a:bodyPr>
          <a:lstStyle/>
          <a:p>
            <a:pPr lvl="1">
              <a:buFont typeface="Times New Roman" panose="02020603050405020304" pitchFamily="18" charset="0"/>
              <a:buChar char="–"/>
            </a:pPr>
            <a:r>
              <a:rPr lang="ru-RU" altLang="en-US" sz="2400"/>
              <a:t>Единый пользовательский интерфейс</a:t>
            </a:r>
          </a:p>
          <a:p>
            <a:pPr lvl="1">
              <a:buFont typeface="Times New Roman" panose="02020603050405020304" pitchFamily="18" charset="0"/>
              <a:buChar char="–"/>
            </a:pPr>
            <a:r>
              <a:rPr lang="ru-RU" altLang="en-US" sz="2400"/>
              <a:t>Единое пространство ввода / вывода</a:t>
            </a:r>
          </a:p>
          <a:p>
            <a:pPr lvl="1">
              <a:buFont typeface="Times New Roman" panose="02020603050405020304" pitchFamily="18" charset="0"/>
              <a:buChar char="–"/>
            </a:pPr>
            <a:r>
              <a:rPr lang="ru-RU" altLang="en-US" sz="2400"/>
              <a:t>Единое пространство процесса</a:t>
            </a:r>
          </a:p>
          <a:p>
            <a:pPr lvl="1">
              <a:buFont typeface="Times New Roman" panose="02020603050405020304" pitchFamily="18" charset="0"/>
              <a:buChar char="–"/>
            </a:pPr>
            <a:r>
              <a:rPr lang="ru-RU" altLang="en-US" sz="2400"/>
              <a:t>Контрольные точки</a:t>
            </a:r>
          </a:p>
          <a:p>
            <a:pPr lvl="1">
              <a:buFont typeface="Times New Roman" panose="02020603050405020304" pitchFamily="18" charset="0"/>
              <a:buChar char="–"/>
            </a:pPr>
            <a:r>
              <a:rPr lang="ru-RU" altLang="en-US" sz="2400"/>
              <a:t>Процесс миграции</a:t>
            </a:r>
            <a:endParaRPr lang="ru-RU" altLang="en-US" sz="2400">
              <a:effectLst/>
            </a:endParaRPr>
          </a:p>
        </p:txBody>
      </p:sp>
    </p:spTree>
    <p:extLst>
      <p:ext uri="{BB962C8B-B14F-4D97-AF65-F5344CB8AC3E}">
        <p14:creationId xmlns:p14="http://schemas.microsoft.com/office/powerpoint/2010/main" val="1499530209"/>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ru-RU" altLang="en-US">
                <a:effectLst/>
              </a:rPr>
              <a:t>Кластеры высокой готовности (</a:t>
            </a:r>
            <a:r>
              <a:rPr lang="en-CA" altLang="en-US">
                <a:effectLst/>
              </a:rPr>
              <a:t>HA</a:t>
            </a:r>
            <a:r>
              <a:rPr lang="ru-RU" altLang="en-US">
                <a:effectLst/>
              </a:rPr>
              <a:t>)</a:t>
            </a:r>
          </a:p>
        </p:txBody>
      </p:sp>
      <p:sp>
        <p:nvSpPr>
          <p:cNvPr id="19459" name="Rectangle 3"/>
          <p:cNvSpPr>
            <a:spLocks noGrp="1" noChangeArrowheads="1"/>
          </p:cNvSpPr>
          <p:nvPr>
            <p:ph type="body" idx="4294967295"/>
          </p:nvPr>
        </p:nvSpPr>
        <p:spPr>
          <a:xfrm>
            <a:off x="457200" y="1981200"/>
            <a:ext cx="8226425" cy="4111625"/>
          </a:xfrm>
          <a:prstGeom prst="rect">
            <a:avLst/>
          </a:prstGeom>
        </p:spPr>
        <p:txBody>
          <a:bodyPr/>
          <a:lstStyle/>
          <a:p>
            <a:pPr marL="0" indent="0" eaLnBrk="1" hangingPunct="1">
              <a:lnSpc>
                <a:spcPct val="90000"/>
              </a:lnSpc>
              <a:buNone/>
            </a:pPr>
            <a:r>
              <a:rPr lang="ru-RU" altLang="en-US" sz="2400">
                <a:effectLst/>
              </a:rPr>
              <a:t>Кластерная система характеризуется высокой надежностью, производительностью, гибким масштабированием и легкостью в управлении. Высокая надежность достигается </a:t>
            </a:r>
            <a:r>
              <a:rPr lang="ru-RU" altLang="en-US" sz="2400" b="1">
                <a:solidFill>
                  <a:schemeClr val="accent1"/>
                </a:solidFill>
                <a:effectLst/>
              </a:rPr>
              <a:t>путем дублирования всех критически важных для работы компонентов</a:t>
            </a:r>
            <a:r>
              <a:rPr lang="ru-RU" altLang="en-US" sz="2400">
                <a:effectLst/>
              </a:rPr>
              <a:t>. Высокая производительность и масштабируемость – за счет </a:t>
            </a:r>
            <a:r>
              <a:rPr lang="ru-RU" altLang="en-US" sz="2400">
                <a:solidFill>
                  <a:schemeClr val="accent1"/>
                </a:solidFill>
                <a:effectLst/>
              </a:rPr>
              <a:t>распределения нагрузки между узлами (серверами) кластера</a:t>
            </a:r>
            <a:r>
              <a:rPr lang="ru-RU" altLang="en-US" sz="2400">
                <a:effectLst/>
              </a:rPr>
              <a:t>. Легкость управления подразумевает собой возможность управлять как централизованно всем кластером, так и отдельными серверами, входящими в его состав.</a:t>
            </a:r>
            <a:r>
              <a:rPr lang="en-CA" altLang="en-US" sz="1800">
                <a:effectLst/>
              </a:rPr>
              <a:t>	</a:t>
            </a:r>
            <a:endParaRPr lang="ru-RU" altLang="en-US" sz="1800">
              <a:effectLst/>
            </a:endParaRPr>
          </a:p>
        </p:txBody>
      </p:sp>
    </p:spTree>
    <p:extLst>
      <p:ext uri="{BB962C8B-B14F-4D97-AF65-F5344CB8AC3E}">
        <p14:creationId xmlns:p14="http://schemas.microsoft.com/office/powerpoint/2010/main" val="2403443449"/>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ru-RU" altLang="en-US">
                <a:effectLst/>
              </a:rPr>
              <a:t>Кластеры высокой готовности (</a:t>
            </a:r>
            <a:r>
              <a:rPr lang="en-CA" altLang="en-US">
                <a:effectLst/>
              </a:rPr>
              <a:t>HA</a:t>
            </a:r>
            <a:r>
              <a:rPr lang="ru-RU" altLang="en-US">
                <a:effectLst/>
              </a:rPr>
              <a:t>)</a:t>
            </a:r>
          </a:p>
        </p:txBody>
      </p:sp>
      <p:sp>
        <p:nvSpPr>
          <p:cNvPr id="19459" name="Rectangle 3"/>
          <p:cNvSpPr>
            <a:spLocks noGrp="1" noChangeArrowheads="1"/>
          </p:cNvSpPr>
          <p:nvPr>
            <p:ph type="body" idx="4294967295"/>
          </p:nvPr>
        </p:nvSpPr>
        <p:spPr>
          <a:xfrm>
            <a:off x="457200" y="1981200"/>
            <a:ext cx="8226425" cy="4111625"/>
          </a:xfrm>
          <a:prstGeom prst="rect">
            <a:avLst/>
          </a:prstGeom>
        </p:spPr>
        <p:txBody>
          <a:bodyPr>
            <a:normAutofit lnSpcReduction="10000"/>
          </a:bodyPr>
          <a:lstStyle/>
          <a:p>
            <a:pPr marL="0" indent="0">
              <a:lnSpc>
                <a:spcPct val="90000"/>
              </a:lnSpc>
              <a:buNone/>
            </a:pPr>
            <a:r>
              <a:rPr lang="ru-RU" sz="2400" dirty="0"/>
              <a:t>Серверы в кластере общаются, уведомляя друг друга о своей работоспособности, с помощью сигналов “сердцебиения” (</a:t>
            </a:r>
            <a:r>
              <a:rPr lang="ru-RU" sz="2400" b="1" dirty="0">
                <a:solidFill>
                  <a:srgbClr val="FFFF00"/>
                </a:solidFill>
              </a:rPr>
              <a:t>heartbeat</a:t>
            </a:r>
            <a:r>
              <a:rPr lang="ru-RU" sz="2400" dirty="0"/>
              <a:t>). Если в небольших кластерах heartbeat-сигналы передаются по тем же каналам, что и данные, то в крупных для этого выделяются специальные линии, так как кластерное ПО должно получать сигнал “сердцебиения” каждого сервера с определенным временным интервалом и в случае его неполучения (например, из-за занятости линии) сервер считается неработающим и кластер автоматически переконфигурируется. Также автоматически разрешаются конфликты между серверами, когда при запуске кластера возникает проблема выбора “ведущего” сервера или группы серверов, задача которых - сформировать новый кластер</a:t>
            </a:r>
            <a:r>
              <a:rPr lang="ro-RO" sz="2400" dirty="0"/>
              <a:t> (</a:t>
            </a:r>
            <a:r>
              <a:rPr lang="en-US" sz="2400" b="1" dirty="0">
                <a:solidFill>
                  <a:srgbClr val="FFFF00"/>
                </a:solidFill>
              </a:rPr>
              <a:t>A quorum-based </a:t>
            </a:r>
            <a:r>
              <a:rPr lang="en-US" sz="2400" b="1" dirty="0" err="1">
                <a:solidFill>
                  <a:srgbClr val="FFFF00"/>
                </a:solidFill>
              </a:rPr>
              <a:t>techniqu</a:t>
            </a:r>
            <a:r>
              <a:rPr lang="ro-RO" sz="2400" b="1" dirty="0">
                <a:solidFill>
                  <a:srgbClr val="FFFF00"/>
                </a:solidFill>
              </a:rPr>
              <a:t>e</a:t>
            </a:r>
            <a:r>
              <a:rPr lang="ro-RO" sz="2400" dirty="0"/>
              <a:t>)</a:t>
            </a:r>
            <a:r>
              <a:rPr lang="ru-RU" sz="2400" dirty="0"/>
              <a:t>.</a:t>
            </a:r>
            <a:endParaRPr lang="en-US" sz="2400" dirty="0"/>
          </a:p>
          <a:p>
            <a:pPr marL="0" indent="0">
              <a:lnSpc>
                <a:spcPct val="90000"/>
              </a:lnSpc>
              <a:buNone/>
            </a:pPr>
            <a:endParaRPr lang="en-US" altLang="en-US" sz="1800" dirty="0">
              <a:effectLst/>
            </a:endParaRPr>
          </a:p>
        </p:txBody>
      </p:sp>
    </p:spTree>
    <p:extLst>
      <p:ext uri="{BB962C8B-B14F-4D97-AF65-F5344CB8AC3E}">
        <p14:creationId xmlns:p14="http://schemas.microsoft.com/office/powerpoint/2010/main" val="3222701343"/>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6610" name="Rectangle 2"/>
          <p:cNvSpPr>
            <a:spLocks noGrp="1" noChangeArrowheads="1"/>
          </p:cNvSpPr>
          <p:nvPr>
            <p:ph type="body" idx="4294967295"/>
          </p:nvPr>
        </p:nvSpPr>
        <p:spPr>
          <a:xfrm>
            <a:off x="228600" y="762000"/>
            <a:ext cx="8915400" cy="6096000"/>
          </a:xfrm>
          <a:prstGeom prst="rect">
            <a:avLst/>
          </a:prstGeom>
        </p:spPr>
        <p:txBody>
          <a:bodyPr>
            <a:normAutofit fontScale="92500" lnSpcReduction="10000"/>
          </a:bodyPr>
          <a:lstStyle/>
          <a:p>
            <a:pPr marL="0" indent="0" eaLnBrk="1" hangingPunct="1">
              <a:buNone/>
              <a:tabLst>
                <a:tab pos="739775"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 pos="9596438" algn="l"/>
              </a:tabLst>
              <a:defRPr/>
            </a:pPr>
            <a:r>
              <a:rPr lang="ru-RU" sz="2400" b="1" dirty="0">
                <a:solidFill>
                  <a:srgbClr val="FFFF00"/>
                </a:solidFill>
                <a:effectLst/>
              </a:rPr>
              <a:t>Глава </a:t>
            </a:r>
            <a:r>
              <a:rPr lang="en-US" sz="2400" b="1" dirty="0">
                <a:solidFill>
                  <a:srgbClr val="FFFF00"/>
                </a:solidFill>
                <a:effectLst/>
              </a:rPr>
              <a:t>7</a:t>
            </a:r>
            <a:r>
              <a:rPr lang="ro-RO" sz="2400" b="1" dirty="0">
                <a:solidFill>
                  <a:srgbClr val="FFFF00"/>
                </a:solidFill>
              </a:rPr>
              <a:t>. </a:t>
            </a:r>
            <a:r>
              <a:rPr lang="ru-RU" sz="2400" b="1" dirty="0">
                <a:solidFill>
                  <a:srgbClr val="FFFF00"/>
                </a:solidFill>
                <a:effectLst/>
              </a:rPr>
              <a:t> Классификация кластерных систем</a:t>
            </a:r>
            <a:r>
              <a:rPr lang="ro-RO" sz="2400" b="1" dirty="0">
                <a:solidFill>
                  <a:srgbClr val="FFFF00"/>
                </a:solidFill>
                <a:effectLst/>
              </a:rPr>
              <a:t>.</a:t>
            </a:r>
            <a:r>
              <a:rPr lang="en-US" sz="2400" b="1" dirty="0">
                <a:solidFill>
                  <a:srgbClr val="FFFF00"/>
                </a:solidFill>
                <a:effectLst/>
              </a:rPr>
              <a:t> </a:t>
            </a:r>
            <a:r>
              <a:rPr lang="ru-RU" sz="2400" b="1" dirty="0">
                <a:solidFill>
                  <a:srgbClr val="FFFF00"/>
                </a:solidFill>
              </a:rPr>
              <a:t>Отказоустойчивые кластеры</a:t>
            </a:r>
            <a:r>
              <a:rPr lang="ru-RU" sz="2400" b="1" dirty="0">
                <a:solidFill>
                  <a:srgbClr val="FFFF00"/>
                </a:solidFill>
                <a:effectLst/>
              </a:rPr>
              <a:t> </a:t>
            </a:r>
            <a:endParaRPr lang="en-US" sz="2400" b="1" dirty="0">
              <a:solidFill>
                <a:srgbClr val="FFFF00"/>
              </a:solidFill>
              <a:effectLst/>
            </a:endParaRPr>
          </a:p>
          <a:p>
            <a:pPr lvl="1">
              <a:tabLst>
                <a:tab pos="739775"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 pos="9596438" algn="l"/>
              </a:tabLst>
              <a:defRPr/>
            </a:pPr>
            <a:r>
              <a:rPr lang="ru-RU" altLang="en-US" sz="1800" dirty="0"/>
              <a:t>История</a:t>
            </a:r>
            <a:r>
              <a:rPr lang="en-US" altLang="en-US" sz="1800" dirty="0"/>
              <a:t> </a:t>
            </a:r>
            <a:r>
              <a:rPr lang="ru-RU" altLang="en-US" sz="1800" dirty="0"/>
              <a:t>создания кластеров </a:t>
            </a:r>
            <a:endParaRPr lang="en-US" altLang="en-US" sz="1800" dirty="0"/>
          </a:p>
          <a:p>
            <a:pPr lvl="1"/>
            <a:r>
              <a:rPr lang="ru-RU" altLang="en-US" sz="1800" dirty="0"/>
              <a:t>История</a:t>
            </a:r>
            <a:r>
              <a:rPr lang="en-US" altLang="en-US" sz="1800" dirty="0"/>
              <a:t> </a:t>
            </a:r>
            <a:r>
              <a:rPr lang="ru-RU" altLang="en-US" sz="1800" dirty="0"/>
              <a:t>кластеров из </a:t>
            </a:r>
            <a:r>
              <a:rPr lang="en-US" altLang="en-US" sz="1800" dirty="0"/>
              <a:t>PC</a:t>
            </a:r>
          </a:p>
          <a:p>
            <a:pPr lvl="1"/>
            <a:r>
              <a:rPr lang="ru-RU" altLang="en-US" sz="1800" dirty="0"/>
              <a:t>Классификация кластеров</a:t>
            </a:r>
            <a:endParaRPr lang="en-US" altLang="en-US" sz="1800" dirty="0"/>
          </a:p>
          <a:p>
            <a:pPr lvl="1"/>
            <a:r>
              <a:rPr lang="ru-RU" altLang="en-US" sz="1800" dirty="0"/>
              <a:t>Кластеры высокой готовности </a:t>
            </a:r>
            <a:r>
              <a:rPr lang="en-US" altLang="en-US" sz="1800" dirty="0"/>
              <a:t> </a:t>
            </a:r>
            <a:r>
              <a:rPr lang="ru-RU" altLang="en-US" sz="1800" dirty="0"/>
              <a:t>(</a:t>
            </a:r>
            <a:r>
              <a:rPr lang="en-CA" altLang="en-US" sz="1800" dirty="0"/>
              <a:t>HA</a:t>
            </a:r>
            <a:r>
              <a:rPr lang="ru-RU" altLang="en-US" sz="1800" dirty="0"/>
              <a:t>)</a:t>
            </a:r>
            <a:endParaRPr lang="en-US" altLang="en-US" sz="1800" dirty="0"/>
          </a:p>
          <a:p>
            <a:pPr lvl="1"/>
            <a:r>
              <a:rPr lang="ru-RU" altLang="en-US" sz="1800" dirty="0"/>
              <a:t>Microsoft</a:t>
            </a:r>
            <a:r>
              <a:rPr lang="ro-RO" altLang="en-US" sz="1800" dirty="0"/>
              <a:t>, K</a:t>
            </a:r>
            <a:r>
              <a:rPr lang="ru-RU" altLang="en-US" sz="1800" dirty="0"/>
              <a:t>ластеры высокой готовности </a:t>
            </a:r>
            <a:r>
              <a:rPr lang="en-US" altLang="en-US" sz="1800" dirty="0"/>
              <a:t> </a:t>
            </a:r>
            <a:r>
              <a:rPr lang="ru-RU" altLang="en-US" sz="1800" dirty="0"/>
              <a:t>(</a:t>
            </a:r>
            <a:r>
              <a:rPr lang="en-CA" altLang="en-US" sz="1800" dirty="0"/>
              <a:t>HA</a:t>
            </a:r>
            <a:r>
              <a:rPr lang="ru-RU" altLang="en-US" sz="1800" dirty="0"/>
              <a:t>)</a:t>
            </a:r>
            <a:endParaRPr lang="en-US" altLang="en-US" sz="1800" dirty="0"/>
          </a:p>
          <a:p>
            <a:pPr lvl="2"/>
            <a:r>
              <a:rPr lang="ru-RU" sz="1800" dirty="0"/>
              <a:t>Отказоустойчивые кластеры</a:t>
            </a:r>
            <a:r>
              <a:rPr lang="en-US" sz="1800" dirty="0"/>
              <a:t>: </a:t>
            </a:r>
            <a:r>
              <a:rPr lang="ru-RU" sz="1800" dirty="0"/>
              <a:t>с холодным резервом </a:t>
            </a:r>
            <a:endParaRPr lang="en-US" sz="1800" dirty="0"/>
          </a:p>
          <a:p>
            <a:pPr lvl="2"/>
            <a:r>
              <a:rPr lang="ru-RU" sz="1800" dirty="0"/>
              <a:t>Отказоустойчивые кластеры</a:t>
            </a:r>
            <a:r>
              <a:rPr lang="en-US" sz="1800" dirty="0"/>
              <a:t>: </a:t>
            </a:r>
            <a:r>
              <a:rPr lang="ru-RU" sz="1800" dirty="0"/>
              <a:t>с горячим резервом </a:t>
            </a:r>
            <a:endParaRPr lang="en-US" sz="1800" dirty="0"/>
          </a:p>
          <a:p>
            <a:pPr lvl="2"/>
            <a:r>
              <a:rPr lang="ru-RU" sz="1800" dirty="0"/>
              <a:t>Отказоустойчивые кластеры</a:t>
            </a:r>
            <a:r>
              <a:rPr lang="en-US" sz="1800" dirty="0"/>
              <a:t>: </a:t>
            </a:r>
            <a:r>
              <a:rPr lang="ru-RU" sz="1800" dirty="0"/>
              <a:t>с модульной избыточностью</a:t>
            </a:r>
            <a:endParaRPr lang="en-US" sz="1800" dirty="0"/>
          </a:p>
          <a:p>
            <a:pPr lvl="2"/>
            <a:r>
              <a:rPr lang="ru-RU" altLang="en-US" sz="1800" dirty="0"/>
              <a:t>Методы кластеризации</a:t>
            </a:r>
            <a:r>
              <a:rPr lang="en-US" altLang="en-US" sz="1800" dirty="0"/>
              <a:t> HP</a:t>
            </a:r>
            <a:r>
              <a:rPr lang="ru-RU" altLang="en-US" sz="1800" dirty="0"/>
              <a:t>: достоинства и ограничения</a:t>
            </a:r>
            <a:endParaRPr lang="en-US" altLang="en-US" sz="1800" dirty="0"/>
          </a:p>
          <a:p>
            <a:pPr lvl="2"/>
            <a:r>
              <a:rPr lang="ru-RU" sz="1800" dirty="0"/>
              <a:t>Схемы построения</a:t>
            </a:r>
            <a:endParaRPr lang="en-US" sz="1800" dirty="0"/>
          </a:p>
          <a:p>
            <a:pPr lvl="3"/>
            <a:r>
              <a:rPr lang="ru-RU" sz="1400" dirty="0"/>
              <a:t>Active / passive</a:t>
            </a:r>
          </a:p>
          <a:p>
            <a:pPr lvl="3"/>
            <a:r>
              <a:rPr lang="ru-RU" sz="1400" dirty="0"/>
              <a:t>Active / active</a:t>
            </a:r>
            <a:endParaRPr lang="en-US" sz="1400" dirty="0"/>
          </a:p>
          <a:p>
            <a:pPr lvl="3"/>
            <a:r>
              <a:rPr lang="ru-RU" sz="1400" dirty="0"/>
              <a:t>N + 1</a:t>
            </a:r>
            <a:endParaRPr lang="en-US" sz="1400" dirty="0"/>
          </a:p>
          <a:p>
            <a:pPr lvl="3"/>
            <a:r>
              <a:rPr lang="ru-RU" sz="1400" dirty="0"/>
              <a:t>N + M</a:t>
            </a:r>
            <a:endParaRPr lang="en-US" sz="1400" dirty="0"/>
          </a:p>
          <a:p>
            <a:pPr lvl="3"/>
            <a:r>
              <a:rPr lang="ru-RU" sz="1400" dirty="0"/>
              <a:t>N-к-1</a:t>
            </a:r>
            <a:endParaRPr lang="en-US" sz="1400" dirty="0"/>
          </a:p>
          <a:p>
            <a:pPr lvl="1">
              <a:buNone/>
            </a:pPr>
            <a:endParaRPr lang="en-US" altLang="en-US" sz="1800" dirty="0"/>
          </a:p>
          <a:p>
            <a:pPr marL="1371600" lvl="2" indent="-457200" eaLnBrk="1" hangingPunct="1">
              <a:spcBef>
                <a:spcPts val="500"/>
              </a:spcBef>
              <a:buClr>
                <a:srgbClr val="FFCC00"/>
              </a:buClr>
              <a:buSzPct val="65000"/>
              <a:buFont typeface="Wingdings" pitchFamily="2" charset="2"/>
              <a:buChar char="§"/>
              <a:tabLst>
                <a:tab pos="739775"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 pos="9596438" algn="l"/>
              </a:tabLst>
              <a:defRPr/>
            </a:pPr>
            <a:endParaRPr lang="en-CA" sz="2000" dirty="0">
              <a:effectLst/>
            </a:endParaRPr>
          </a:p>
          <a:p>
            <a:pPr marL="1371600" lvl="2" indent="-457200" eaLnBrk="1" hangingPunct="1">
              <a:spcBef>
                <a:spcPts val="500"/>
              </a:spcBef>
              <a:buClr>
                <a:srgbClr val="FFCC00"/>
              </a:buClr>
              <a:buSzPct val="65000"/>
              <a:buFont typeface="Wingdings" pitchFamily="2" charset="2"/>
              <a:buChar char="§"/>
              <a:tabLst>
                <a:tab pos="739775"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 pos="9596438" algn="l"/>
              </a:tabLst>
              <a:defRPr/>
            </a:pPr>
            <a:endParaRPr lang="ru-RU" dirty="0">
              <a:solidFill>
                <a:schemeClr val="bg1"/>
              </a:solidFill>
              <a:effectLst/>
            </a:endParaRPr>
          </a:p>
        </p:txBody>
      </p:sp>
      <p:sp>
        <p:nvSpPr>
          <p:cNvPr id="836611" name="Rectangle 3"/>
          <p:cNvSpPr>
            <a:spLocks noGrp="1" noChangeArrowheads="1"/>
          </p:cNvSpPr>
          <p:nvPr>
            <p:ph type="title"/>
          </p:nvPr>
        </p:nvSpPr>
        <p:spPr>
          <a:xfrm>
            <a:off x="457200" y="76200"/>
            <a:ext cx="8229600" cy="663575"/>
          </a:xfrm>
        </p:spPr>
        <p:txBody>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ru-RU" b="1"/>
              <a:t>Оглавление</a:t>
            </a:r>
            <a:r>
              <a:rPr lang="en-US" b="1"/>
              <a:t>:</a:t>
            </a:r>
          </a:p>
        </p:txBody>
      </p:sp>
    </p:spTree>
    <p:extLst>
      <p:ext uri="{BB962C8B-B14F-4D97-AF65-F5344CB8AC3E}">
        <p14:creationId xmlns:p14="http://schemas.microsoft.com/office/powerpoint/2010/main" val="319655600"/>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ru-RU" altLang="en-US">
                <a:effectLst/>
              </a:rPr>
              <a:t>Кластеры высокой готовности (</a:t>
            </a:r>
            <a:r>
              <a:rPr lang="en-CA" altLang="en-US">
                <a:effectLst/>
              </a:rPr>
              <a:t>HA</a:t>
            </a:r>
            <a:r>
              <a:rPr lang="ru-RU" altLang="en-US">
                <a:effectLst/>
              </a:rPr>
              <a:t>)</a:t>
            </a:r>
          </a:p>
        </p:txBody>
      </p:sp>
      <p:sp>
        <p:nvSpPr>
          <p:cNvPr id="19459" name="Rectangle 3"/>
          <p:cNvSpPr>
            <a:spLocks noGrp="1" noChangeArrowheads="1"/>
          </p:cNvSpPr>
          <p:nvPr>
            <p:ph type="body" idx="4294967295"/>
          </p:nvPr>
        </p:nvSpPr>
        <p:spPr>
          <a:xfrm>
            <a:off x="457200" y="1981200"/>
            <a:ext cx="8226425" cy="4111625"/>
          </a:xfrm>
          <a:prstGeom prst="rect">
            <a:avLst/>
          </a:prstGeom>
        </p:spPr>
        <p:txBody>
          <a:bodyPr>
            <a:normAutofit/>
          </a:bodyPr>
          <a:lstStyle/>
          <a:p>
            <a:pPr marL="0" indent="0">
              <a:lnSpc>
                <a:spcPct val="90000"/>
              </a:lnSpc>
              <a:buNone/>
            </a:pPr>
            <a:endParaRPr lang="en-US" altLang="en-US" sz="1800" dirty="0">
              <a:effectLst/>
            </a:endParaRPr>
          </a:p>
          <a:p>
            <a:pPr marL="0" indent="0">
              <a:lnSpc>
                <a:spcPct val="90000"/>
              </a:lnSpc>
              <a:buNone/>
            </a:pPr>
            <a:r>
              <a:rPr lang="ru-RU" sz="2400" dirty="0"/>
              <a:t>Кроме того, ПО промежуточного уровня обеспечивает распределение нагрузки по узлам кластера, восстановление работы приложений сбойных серверов на доступных узлах (</a:t>
            </a:r>
            <a:r>
              <a:rPr lang="ru-RU" sz="2400" b="1" dirty="0"/>
              <a:t>failover</a:t>
            </a:r>
            <a:r>
              <a:rPr lang="ru-RU" sz="2400" dirty="0"/>
              <a:t>), а также мониторинг состояния аппаратной и программной сред. Существует и еще одно важное достоинство этого ПО: оно позволяет запускать на кластере любое приложение без предварительной адаптации к новой аппаратной архитектуре.</a:t>
            </a:r>
            <a:r>
              <a:rPr lang="en-CA" altLang="en-US" sz="2400" dirty="0">
                <a:effectLst/>
              </a:rPr>
              <a:t>	</a:t>
            </a:r>
            <a:endParaRPr lang="ru-RU" altLang="en-US" sz="2400" dirty="0">
              <a:effectLst/>
            </a:endParaRPr>
          </a:p>
        </p:txBody>
      </p:sp>
    </p:spTree>
    <p:extLst>
      <p:ext uri="{BB962C8B-B14F-4D97-AF65-F5344CB8AC3E}">
        <p14:creationId xmlns:p14="http://schemas.microsoft.com/office/powerpoint/2010/main" val="3660811038"/>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ru-RU" altLang="en-US">
                <a:effectLst/>
              </a:rPr>
              <a:t>Кластеры высокой готовности (</a:t>
            </a:r>
            <a:r>
              <a:rPr lang="en-CA" altLang="en-US">
                <a:effectLst/>
              </a:rPr>
              <a:t>HA</a:t>
            </a:r>
            <a:r>
              <a:rPr lang="ru-RU" altLang="en-US">
                <a:effectLst/>
              </a:rPr>
              <a:t>)</a:t>
            </a:r>
          </a:p>
        </p:txBody>
      </p:sp>
      <p:sp>
        <p:nvSpPr>
          <p:cNvPr id="21507" name="Rectangle 3"/>
          <p:cNvSpPr>
            <a:spLocks noGrp="1" noChangeArrowheads="1"/>
          </p:cNvSpPr>
          <p:nvPr>
            <p:ph type="body" idx="4294967295"/>
          </p:nvPr>
        </p:nvSpPr>
        <p:spPr>
          <a:xfrm>
            <a:off x="457200" y="1981200"/>
            <a:ext cx="8226425" cy="4111625"/>
          </a:xfrm>
          <a:prstGeom prst="rect">
            <a:avLst/>
          </a:prstGeom>
        </p:spPr>
        <p:txBody>
          <a:bodyPr/>
          <a:lstStyle/>
          <a:p>
            <a:pPr marL="0" indent="0" eaLnBrk="1" hangingPunct="1">
              <a:lnSpc>
                <a:spcPct val="90000"/>
              </a:lnSpc>
              <a:buNone/>
            </a:pPr>
            <a:r>
              <a:rPr lang="ru-RU" altLang="en-US" sz="2400" dirty="0">
                <a:effectLst/>
              </a:rPr>
              <a:t>Кластеры высокой готовности используются в тех ситуациях, когда отказы информационной системы недопустимы и доступ клиентов к приложениям и сервисам должен быть непрерывен. Как правило, они используются для таких сервисов, как</a:t>
            </a:r>
            <a:r>
              <a:rPr lang="en-CA" altLang="en-US" sz="2400" dirty="0">
                <a:effectLst/>
              </a:rPr>
              <a:t>:</a:t>
            </a:r>
          </a:p>
          <a:p>
            <a:pPr lvl="1" eaLnBrk="1" hangingPunct="1">
              <a:lnSpc>
                <a:spcPct val="90000"/>
              </a:lnSpc>
              <a:buClr>
                <a:srgbClr val="FFFF00"/>
              </a:buClr>
              <a:buFont typeface="Wingdings" pitchFamily="2" charset="2"/>
              <a:buChar char="§"/>
            </a:pPr>
            <a:r>
              <a:rPr lang="ru-RU" altLang="en-US" sz="2000" dirty="0">
                <a:effectLst/>
              </a:rPr>
              <a:t>системы управления предприятием</a:t>
            </a:r>
            <a:endParaRPr lang="en-CA" altLang="en-US" sz="2000" dirty="0">
              <a:effectLst/>
            </a:endParaRPr>
          </a:p>
          <a:p>
            <a:pPr lvl="1" eaLnBrk="1" hangingPunct="1">
              <a:lnSpc>
                <a:spcPct val="90000"/>
              </a:lnSpc>
              <a:buClr>
                <a:srgbClr val="FFFF00"/>
              </a:buClr>
              <a:buFont typeface="Wingdings" pitchFamily="2" charset="2"/>
              <a:buChar char="§"/>
            </a:pPr>
            <a:r>
              <a:rPr lang="ru-RU" altLang="en-US" sz="2000" dirty="0">
                <a:effectLst/>
              </a:rPr>
              <a:t>системы управления баз данных</a:t>
            </a:r>
            <a:endParaRPr lang="en-CA" altLang="en-US" sz="2000" dirty="0">
              <a:effectLst/>
            </a:endParaRPr>
          </a:p>
          <a:p>
            <a:pPr lvl="1" eaLnBrk="1" hangingPunct="1">
              <a:lnSpc>
                <a:spcPct val="90000"/>
              </a:lnSpc>
              <a:buClr>
                <a:srgbClr val="FFFF00"/>
              </a:buClr>
              <a:buFont typeface="Wingdings" pitchFamily="2" charset="2"/>
              <a:buChar char="§"/>
            </a:pPr>
            <a:r>
              <a:rPr lang="ru-RU" altLang="en-US" sz="2000" dirty="0">
                <a:effectLst/>
              </a:rPr>
              <a:t>серверы почты и мобильных сообщений</a:t>
            </a:r>
            <a:endParaRPr lang="en-CA" altLang="en-US" sz="2000" dirty="0">
              <a:effectLst/>
            </a:endParaRPr>
          </a:p>
          <a:p>
            <a:pPr lvl="1" eaLnBrk="1" hangingPunct="1">
              <a:lnSpc>
                <a:spcPct val="90000"/>
              </a:lnSpc>
              <a:buClr>
                <a:srgbClr val="FFFF00"/>
              </a:buClr>
              <a:buFont typeface="Wingdings" pitchFamily="2" charset="2"/>
              <a:buChar char="§"/>
            </a:pPr>
            <a:r>
              <a:rPr lang="ru-RU" altLang="en-US" sz="2000" dirty="0">
                <a:effectLst/>
              </a:rPr>
              <a:t>файловые серверы</a:t>
            </a:r>
            <a:endParaRPr lang="en-CA" altLang="en-US" sz="2000" dirty="0">
              <a:effectLst/>
            </a:endParaRPr>
          </a:p>
          <a:p>
            <a:pPr lvl="1" eaLnBrk="1" hangingPunct="1">
              <a:lnSpc>
                <a:spcPct val="90000"/>
              </a:lnSpc>
              <a:buClr>
                <a:srgbClr val="FFFF00"/>
              </a:buClr>
              <a:buFont typeface="Wingdings" pitchFamily="2" charset="2"/>
              <a:buChar char="§"/>
            </a:pPr>
            <a:r>
              <a:rPr lang="ru-RU" altLang="en-US" sz="2000" dirty="0">
                <a:effectLst/>
              </a:rPr>
              <a:t>серверы </a:t>
            </a:r>
            <a:r>
              <a:rPr lang="ru-RU" altLang="en-US" sz="2000" dirty="0" err="1">
                <a:effectLst/>
              </a:rPr>
              <a:t>web</a:t>
            </a:r>
            <a:r>
              <a:rPr lang="ru-RU" altLang="en-US" sz="2000" dirty="0">
                <a:effectLst/>
              </a:rPr>
              <a:t>-приложений</a:t>
            </a:r>
            <a:endParaRPr lang="en-CA" altLang="en-US" sz="2000" dirty="0">
              <a:effectLst/>
            </a:endParaRPr>
          </a:p>
          <a:p>
            <a:pPr lvl="1" eaLnBrk="1" hangingPunct="1">
              <a:lnSpc>
                <a:spcPct val="90000"/>
              </a:lnSpc>
              <a:buClr>
                <a:srgbClr val="FFFF00"/>
              </a:buClr>
              <a:buFont typeface="Wingdings" pitchFamily="2" charset="2"/>
              <a:buChar char="§"/>
            </a:pPr>
            <a:r>
              <a:rPr lang="ru-RU" altLang="en-US" sz="2000" dirty="0">
                <a:effectLst/>
              </a:rPr>
              <a:t>серверы печати</a:t>
            </a:r>
          </a:p>
        </p:txBody>
      </p:sp>
    </p:spTree>
    <p:extLst>
      <p:ext uri="{BB962C8B-B14F-4D97-AF65-F5344CB8AC3E}">
        <p14:creationId xmlns:p14="http://schemas.microsoft.com/office/powerpoint/2010/main" val="56843378"/>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ru-RU" altLang="en-US">
                <a:effectLst/>
              </a:rPr>
              <a:t>Кластеры высокой готовности (</a:t>
            </a:r>
            <a:r>
              <a:rPr lang="en-CA" altLang="en-US">
                <a:effectLst/>
              </a:rPr>
              <a:t>HA</a:t>
            </a:r>
            <a:r>
              <a:rPr lang="ru-RU" altLang="en-US">
                <a:effectLst/>
              </a:rPr>
              <a:t>)</a:t>
            </a:r>
          </a:p>
        </p:txBody>
      </p:sp>
      <p:sp>
        <p:nvSpPr>
          <p:cNvPr id="22531" name="Rectangle 3"/>
          <p:cNvSpPr>
            <a:spLocks noGrp="1" noChangeArrowheads="1"/>
          </p:cNvSpPr>
          <p:nvPr>
            <p:ph type="body" idx="4294967295"/>
          </p:nvPr>
        </p:nvSpPr>
        <p:spPr>
          <a:xfrm>
            <a:off x="457200" y="1981200"/>
            <a:ext cx="8226425" cy="4111625"/>
          </a:xfrm>
          <a:prstGeom prst="rect">
            <a:avLst/>
          </a:prstGeom>
        </p:spPr>
        <p:txBody>
          <a:bodyPr/>
          <a:lstStyle/>
          <a:p>
            <a:pPr marL="0" indent="0" eaLnBrk="1" hangingPunct="1">
              <a:lnSpc>
                <a:spcPct val="90000"/>
              </a:lnSpc>
              <a:buNone/>
            </a:pPr>
            <a:r>
              <a:rPr lang="ru-RU" altLang="en-US" sz="2400" dirty="0">
                <a:effectLst/>
              </a:rPr>
              <a:t>Высокая доступность ресурсов кластерной системы в случае сбоя одного из серверов или при проведении профилактических работ обеспечивается за счет </a:t>
            </a:r>
            <a:r>
              <a:rPr lang="ru-RU" altLang="en-US" sz="2400" b="1" dirty="0">
                <a:effectLst/>
              </a:rPr>
              <a:t>перемещения</a:t>
            </a:r>
            <a:r>
              <a:rPr lang="ru-RU" altLang="en-US" sz="2400" dirty="0">
                <a:effectLst/>
              </a:rPr>
              <a:t> служб или приложений между узлами</a:t>
            </a:r>
            <a:r>
              <a:rPr lang="ro-RO" altLang="en-US" sz="2400" dirty="0">
                <a:effectLst/>
              </a:rPr>
              <a:t> (migration)</a:t>
            </a:r>
            <a:r>
              <a:rPr lang="ru-RU" altLang="en-US" sz="2400" dirty="0">
                <a:effectLst/>
              </a:rPr>
              <a:t>. </a:t>
            </a:r>
            <a:endParaRPr lang="ro-RO" altLang="en-US" sz="2400" dirty="0">
              <a:effectLst/>
            </a:endParaRPr>
          </a:p>
          <a:p>
            <a:pPr marL="0" indent="0" eaLnBrk="1" hangingPunct="1">
              <a:lnSpc>
                <a:spcPct val="90000"/>
              </a:lnSpc>
              <a:buNone/>
            </a:pPr>
            <a:r>
              <a:rPr lang="ru-RU" altLang="en-US" sz="2400" dirty="0">
                <a:effectLst/>
              </a:rPr>
              <a:t>Для клиента кластер выглядит как единое целое и его неполадки могут выразиться в кратковременном снижении производительности или недоступности какого-либо ресурса на время от </a:t>
            </a:r>
            <a:r>
              <a:rPr lang="ru-RU" altLang="en-US" sz="2400" b="1" dirty="0">
                <a:effectLst/>
              </a:rPr>
              <a:t>нескольких секунд до нескольких минут </a:t>
            </a:r>
            <a:r>
              <a:rPr lang="ru-RU" altLang="en-US" sz="2400" dirty="0">
                <a:effectLst/>
              </a:rPr>
              <a:t>в зависимости от конфигурации.</a:t>
            </a:r>
          </a:p>
        </p:txBody>
      </p:sp>
    </p:spTree>
    <p:extLst>
      <p:ext uri="{BB962C8B-B14F-4D97-AF65-F5344CB8AC3E}">
        <p14:creationId xmlns:p14="http://schemas.microsoft.com/office/powerpoint/2010/main" val="2439398580"/>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457200" y="349250"/>
            <a:ext cx="8226425" cy="717550"/>
          </a:xfrm>
        </p:spPr>
        <p:txBody>
          <a:bodyPr/>
          <a:lstStyle/>
          <a:p>
            <a:pPr eaLnBrk="1" hangingPunct="1"/>
            <a:r>
              <a:rPr lang="ru-RU" altLang="en-US" sz="3200" dirty="0">
                <a:effectLst/>
              </a:rPr>
              <a:t>Методы кластеризации</a:t>
            </a:r>
            <a:r>
              <a:rPr lang="en-US" altLang="en-US" sz="3200" dirty="0">
                <a:effectLst/>
              </a:rPr>
              <a:t> HP</a:t>
            </a:r>
            <a:r>
              <a:rPr lang="ru-RU" altLang="en-US" sz="3200" dirty="0">
                <a:effectLst/>
              </a:rPr>
              <a:t>: достоинства и ограничения</a:t>
            </a:r>
          </a:p>
        </p:txBody>
      </p:sp>
      <p:pic>
        <p:nvPicPr>
          <p:cNvPr id="39939" name="Picture 4"/>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371600" y="1524000"/>
            <a:ext cx="6324600" cy="532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12489647"/>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467544" y="0"/>
            <a:ext cx="7924800" cy="724942"/>
          </a:xfrm>
        </p:spPr>
        <p:txBody>
          <a:bodyPr/>
          <a:lstStyle/>
          <a:p>
            <a:pPr eaLnBrk="1" hangingPunct="1"/>
            <a:r>
              <a:rPr lang="ru-RU" altLang="en-US" sz="3600" b="1">
                <a:effectLst/>
              </a:rPr>
              <a:t>Классификация кластеров</a:t>
            </a:r>
          </a:p>
        </p:txBody>
      </p:sp>
      <p:sp>
        <p:nvSpPr>
          <p:cNvPr id="9219" name="Rectangle 3"/>
          <p:cNvSpPr>
            <a:spLocks noGrp="1" noChangeArrowheads="1"/>
          </p:cNvSpPr>
          <p:nvPr>
            <p:ph type="body" idx="4294967295"/>
          </p:nvPr>
        </p:nvSpPr>
        <p:spPr>
          <a:xfrm>
            <a:off x="179512" y="4114527"/>
            <a:ext cx="8712968" cy="2743473"/>
          </a:xfrm>
          <a:prstGeom prst="rect">
            <a:avLst/>
          </a:prstGeom>
        </p:spPr>
        <p:txBody>
          <a:bodyPr>
            <a:normAutofit fontScale="92500" lnSpcReduction="20000"/>
          </a:bodyPr>
          <a:lstStyle/>
          <a:p>
            <a:pPr marL="0" indent="0" eaLnBrk="1" hangingPunct="1">
              <a:lnSpc>
                <a:spcPct val="80000"/>
              </a:lnSpc>
              <a:buNone/>
            </a:pPr>
            <a:r>
              <a:rPr lang="ru-RU" altLang="en-US" sz="2400" b="1" dirty="0">
                <a:solidFill>
                  <a:schemeClr val="accent1"/>
                </a:solidFill>
                <a:effectLst/>
              </a:rPr>
              <a:t>	Кластеры высокой доступности</a:t>
            </a:r>
          </a:p>
          <a:p>
            <a:pPr marL="0" indent="0" eaLnBrk="1" hangingPunct="1">
              <a:lnSpc>
                <a:spcPct val="80000"/>
              </a:lnSpc>
              <a:buNone/>
            </a:pPr>
            <a:r>
              <a:rPr lang="en-CA" altLang="en-US" sz="2400" dirty="0">
                <a:effectLst/>
              </a:rPr>
              <a:t>	</a:t>
            </a:r>
            <a:r>
              <a:rPr lang="ru-RU" altLang="en-US" sz="2400" dirty="0">
                <a:effectLst/>
              </a:rPr>
              <a:t>Обозначаются аббревиатурой HA (англ. </a:t>
            </a:r>
            <a:r>
              <a:rPr lang="ro-RO" altLang="en-US" sz="2400" i="1" dirty="0">
                <a:effectLst/>
              </a:rPr>
              <a:t>High Availability</a:t>
            </a:r>
            <a:r>
              <a:rPr lang="ru-RU" altLang="en-US" sz="2400" dirty="0">
                <a:effectLst/>
              </a:rPr>
              <a:t> — высокая доступность). Создаются для обеспечения высокой доступности сервиса, предоставляемого кластером</a:t>
            </a:r>
            <a:r>
              <a:rPr lang="ru-RU" altLang="en-US" sz="2400" b="1" dirty="0">
                <a:effectLst/>
              </a:rPr>
              <a:t>. Избыточное число узлов</a:t>
            </a:r>
            <a:r>
              <a:rPr lang="ru-RU" altLang="en-US" sz="2400" dirty="0">
                <a:effectLst/>
              </a:rPr>
              <a:t>, входящих в кластер, гарантирует предоставление сервиса в случае отказа одного или нескольких серверов. Типичное число узлов — два, это минимальное количество, приводящее к повышению доступности. </a:t>
            </a:r>
            <a:endParaRPr lang="en-US" altLang="en-US" sz="2400" dirty="0"/>
          </a:p>
          <a:p>
            <a:pPr marL="0" indent="0" eaLnBrk="1" hangingPunct="1">
              <a:lnSpc>
                <a:spcPct val="80000"/>
              </a:lnSpc>
              <a:buNone/>
            </a:pPr>
            <a:endParaRPr lang="en-US" altLang="en-US" sz="2400" dirty="0"/>
          </a:p>
          <a:p>
            <a:pPr marL="0" indent="0" eaLnBrk="1" hangingPunct="1">
              <a:lnSpc>
                <a:spcPct val="80000"/>
              </a:lnSpc>
              <a:buNone/>
            </a:pPr>
            <a:r>
              <a:rPr lang="ru-RU" altLang="en-US" sz="2400" dirty="0">
                <a:effectLst/>
              </a:rPr>
              <a:t>Создано множество программных решений для построения такого рода кластеров.</a:t>
            </a:r>
          </a:p>
        </p:txBody>
      </p:sp>
      <p:pic>
        <p:nvPicPr>
          <p:cNvPr id="2" name="Picture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1680" y="932844"/>
            <a:ext cx="4824536" cy="3028445"/>
          </a:xfrm>
          <a:prstGeom prst="rect">
            <a:avLst/>
          </a:prstGeom>
        </p:spPr>
      </p:pic>
    </p:spTree>
    <p:extLst>
      <p:ext uri="{BB962C8B-B14F-4D97-AF65-F5344CB8AC3E}">
        <p14:creationId xmlns:p14="http://schemas.microsoft.com/office/powerpoint/2010/main" val="1237332449"/>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490066"/>
          </a:xfrm>
        </p:spPr>
        <p:txBody>
          <a:bodyPr/>
          <a:lstStyle/>
          <a:p>
            <a:r>
              <a:rPr lang="ru-RU" sz="2400" dirty="0"/>
              <a:t>Отказоустойчивые кластеры</a:t>
            </a:r>
            <a:r>
              <a:rPr lang="en-US" sz="2400" dirty="0"/>
              <a:t>: </a:t>
            </a:r>
            <a:r>
              <a:rPr lang="ru-RU" sz="2400" dirty="0"/>
              <a:t>с </a:t>
            </a:r>
            <a:r>
              <a:rPr lang="ru-RU" sz="2400" b="1" dirty="0">
                <a:solidFill>
                  <a:srgbClr val="FFFF00"/>
                </a:solidFill>
              </a:rPr>
              <a:t>холодным резервом </a:t>
            </a:r>
            <a:endParaRPr lang="en-GB" sz="2400" dirty="0"/>
          </a:p>
        </p:txBody>
      </p:sp>
      <p:sp>
        <p:nvSpPr>
          <p:cNvPr id="3" name="Slide Number Placeholder 2"/>
          <p:cNvSpPr>
            <a:spLocks noGrp="1"/>
          </p:cNvSpPr>
          <p:nvPr>
            <p:ph type="sldNum" sz="quarter" idx="12"/>
          </p:nvPr>
        </p:nvSpPr>
        <p:spPr/>
        <p:txBody>
          <a:bodyPr/>
          <a:lstStyle/>
          <a:p>
            <a:fld id="{0D7C0DE4-7E64-43A0-A74B-D33512260F37}" type="slidenum">
              <a:rPr lang="ro-RO" smtClean="0"/>
              <a:pPr/>
              <a:t>25</a:t>
            </a:fld>
            <a:endParaRPr lang="ro-RO"/>
          </a:p>
        </p:txBody>
      </p:sp>
      <p:sp>
        <p:nvSpPr>
          <p:cNvPr id="4" name="Content Placeholder 3"/>
          <p:cNvSpPr>
            <a:spLocks noGrp="1"/>
          </p:cNvSpPr>
          <p:nvPr>
            <p:ph sz="quarter" idx="13"/>
          </p:nvPr>
        </p:nvSpPr>
        <p:spPr>
          <a:xfrm>
            <a:off x="251520" y="764704"/>
            <a:ext cx="4608512" cy="6093296"/>
          </a:xfrm>
        </p:spPr>
        <p:txBody>
          <a:bodyPr>
            <a:noAutofit/>
          </a:bodyPr>
          <a:lstStyle/>
          <a:p>
            <a:pPr marL="0" indent="0">
              <a:buNone/>
            </a:pPr>
            <a:endParaRPr lang="en-US" sz="2000" dirty="0">
              <a:effectLst/>
            </a:endParaRPr>
          </a:p>
          <a:p>
            <a:pPr marL="0" indent="0">
              <a:buNone/>
            </a:pPr>
            <a:r>
              <a:rPr lang="ru-RU" sz="2000" dirty="0"/>
              <a:t>Отказоустойчивые кластеры и системы разделяются на 3 основных типа:</a:t>
            </a:r>
          </a:p>
          <a:p>
            <a:pPr marL="0" indent="0">
              <a:buNone/>
            </a:pPr>
            <a:endParaRPr lang="ru-RU" sz="2000" dirty="0"/>
          </a:p>
          <a:p>
            <a:pPr marL="0" indent="0">
              <a:buNone/>
            </a:pPr>
            <a:r>
              <a:rPr lang="en-US" sz="2000" dirty="0"/>
              <a:t>1) </a:t>
            </a:r>
            <a:r>
              <a:rPr lang="ru-RU" sz="2000" dirty="0"/>
              <a:t>с </a:t>
            </a:r>
            <a:r>
              <a:rPr lang="ru-RU" sz="2000" b="1" dirty="0">
                <a:solidFill>
                  <a:srgbClr val="FFFF00"/>
                </a:solidFill>
              </a:rPr>
              <a:t>холодным резервом </a:t>
            </a:r>
            <a:r>
              <a:rPr lang="ru-RU" sz="2000" dirty="0"/>
              <a:t>или активный/пассивный. Активный узел выполняет запросы, а пассивный ждет его отказа и включается в работу, когда таковой произойдет. Пример — резервные сетевые соединения, в частности, Алгоритм связующего дерева. Например, связка DRBD и </a:t>
            </a:r>
            <a:r>
              <a:rPr lang="ru-RU" sz="2000" dirty="0" err="1"/>
              <a:t>HeartBeat</a:t>
            </a:r>
            <a:r>
              <a:rPr lang="ru-RU" sz="2000" dirty="0"/>
              <a:t>/</a:t>
            </a:r>
            <a:r>
              <a:rPr lang="ru-RU" sz="2000" dirty="0" err="1"/>
              <a:t>Corosync</a:t>
            </a:r>
            <a:r>
              <a:rPr lang="ru-RU" sz="2000" dirty="0"/>
              <a:t>.</a:t>
            </a:r>
            <a:endParaRPr lang="en-US" sz="2000" dirty="0">
              <a:effectLst/>
            </a:endParaRPr>
          </a:p>
          <a:p>
            <a:endParaRPr lang="ru-RU" sz="2000" dirty="0"/>
          </a:p>
        </p:txBody>
      </p:sp>
      <p:pic>
        <p:nvPicPr>
          <p:cNvPr id="7" name="Picture 6"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19209" y="1124744"/>
            <a:ext cx="3873272" cy="5231606"/>
          </a:xfrm>
          <a:prstGeom prst="rect">
            <a:avLst/>
          </a:prstGeom>
        </p:spPr>
      </p:pic>
    </p:spTree>
    <p:extLst>
      <p:ext uri="{BB962C8B-B14F-4D97-AF65-F5344CB8AC3E}">
        <p14:creationId xmlns:p14="http://schemas.microsoft.com/office/powerpoint/2010/main" val="1216452816"/>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0D7C0DE4-7E64-43A0-A74B-D33512260F37}" type="slidenum">
              <a:rPr lang="ro-RO" smtClean="0"/>
              <a:pPr/>
              <a:t>26</a:t>
            </a:fld>
            <a:endParaRPr lang="ro-RO"/>
          </a:p>
        </p:txBody>
      </p:sp>
      <p:sp>
        <p:nvSpPr>
          <p:cNvPr id="4" name="Content Placeholder 3"/>
          <p:cNvSpPr>
            <a:spLocks noGrp="1"/>
          </p:cNvSpPr>
          <p:nvPr>
            <p:ph sz="quarter" idx="13"/>
          </p:nvPr>
        </p:nvSpPr>
        <p:spPr/>
        <p:txBody>
          <a:bodyPr>
            <a:normAutofit/>
          </a:bodyPr>
          <a:lstStyle/>
          <a:p>
            <a:pPr marL="0" indent="0">
              <a:buNone/>
            </a:pPr>
            <a:r>
              <a:rPr lang="ru-RU" sz="2000" dirty="0"/>
              <a:t>Схема “</a:t>
            </a:r>
            <a:r>
              <a:rPr lang="ru-RU" sz="2000" b="1" dirty="0">
                <a:solidFill>
                  <a:srgbClr val="FFFF00"/>
                </a:solidFill>
              </a:rPr>
              <a:t>активный - резервный</a:t>
            </a:r>
            <a:r>
              <a:rPr lang="ru-RU" sz="2000" dirty="0"/>
              <a:t>” представляет собой решение для компании, имеющей интегрированную информационную систему, где лишь часть ресурсов задействована для выполнения критичных по надежности приложений. В такую систему в простейшем случае входят</a:t>
            </a:r>
            <a:r>
              <a:rPr lang="ru-RU" sz="2000" i="1" dirty="0"/>
              <a:t> активный сервер, выполняющий наиболее важные приложения, и резервная машина, которая может находиться в режиме ожидания или решать менее ответственные задачи</a:t>
            </a:r>
            <a:r>
              <a:rPr lang="ru-RU" sz="2000" dirty="0"/>
              <a:t>. При сбое активного сервера все его приложения автоматически переносятся на резервный, где приложения с низшим приоритетом прекращают функционировать. Такая конфигурация позволяет исключить замедление работы критичных приложений: пользователи просто не заметят никаких изменений. Остальные схемы этого не обеспечивают.</a:t>
            </a:r>
          </a:p>
          <a:p>
            <a:pPr marL="0" indent="0">
              <a:buNone/>
            </a:pPr>
            <a:endParaRPr lang="en-GB" sz="2000" dirty="0"/>
          </a:p>
        </p:txBody>
      </p:sp>
      <p:sp>
        <p:nvSpPr>
          <p:cNvPr id="6" name="Title 1"/>
          <p:cNvSpPr>
            <a:spLocks noGrp="1"/>
          </p:cNvSpPr>
          <p:nvPr>
            <p:ph type="title"/>
          </p:nvPr>
        </p:nvSpPr>
        <p:spPr>
          <a:xfrm>
            <a:off x="609600" y="274638"/>
            <a:ext cx="7924800" cy="490066"/>
          </a:xfrm>
        </p:spPr>
        <p:txBody>
          <a:bodyPr/>
          <a:lstStyle/>
          <a:p>
            <a:r>
              <a:rPr lang="ru-RU" sz="2400"/>
              <a:t>Отказоустойчивые кластеры</a:t>
            </a:r>
            <a:r>
              <a:rPr lang="en-US" sz="2400"/>
              <a:t>: </a:t>
            </a:r>
            <a:r>
              <a:rPr lang="ru-RU" sz="2400"/>
              <a:t>с </a:t>
            </a:r>
            <a:r>
              <a:rPr lang="ru-RU" sz="2400" b="1">
                <a:solidFill>
                  <a:srgbClr val="FFFF00"/>
                </a:solidFill>
              </a:rPr>
              <a:t>холодным резервом </a:t>
            </a:r>
            <a:endParaRPr lang="en-GB" sz="2400"/>
          </a:p>
        </p:txBody>
      </p:sp>
    </p:spTree>
    <p:extLst>
      <p:ext uri="{BB962C8B-B14F-4D97-AF65-F5344CB8AC3E}">
        <p14:creationId xmlns:p14="http://schemas.microsoft.com/office/powerpoint/2010/main" val="3733541105"/>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490066"/>
          </a:xfrm>
        </p:spPr>
        <p:txBody>
          <a:bodyPr/>
          <a:lstStyle/>
          <a:p>
            <a:r>
              <a:rPr lang="ru-RU" sz="2400" dirty="0"/>
              <a:t>Отказоустойчивые кластеры</a:t>
            </a:r>
            <a:r>
              <a:rPr lang="en-US" sz="2400" dirty="0"/>
              <a:t>: </a:t>
            </a:r>
            <a:r>
              <a:rPr lang="ru-RU" sz="2400" dirty="0"/>
              <a:t>с </a:t>
            </a:r>
            <a:r>
              <a:rPr lang="ru-RU" sz="2400" b="1" dirty="0">
                <a:solidFill>
                  <a:srgbClr val="FFFF00"/>
                </a:solidFill>
              </a:rPr>
              <a:t>горячим резервом </a:t>
            </a:r>
            <a:endParaRPr lang="en-GB" sz="2400" dirty="0"/>
          </a:p>
        </p:txBody>
      </p:sp>
      <p:sp>
        <p:nvSpPr>
          <p:cNvPr id="3" name="Slide Number Placeholder 2"/>
          <p:cNvSpPr>
            <a:spLocks noGrp="1"/>
          </p:cNvSpPr>
          <p:nvPr>
            <p:ph type="sldNum" sz="quarter" idx="12"/>
          </p:nvPr>
        </p:nvSpPr>
        <p:spPr/>
        <p:txBody>
          <a:bodyPr/>
          <a:lstStyle/>
          <a:p>
            <a:fld id="{0D7C0DE4-7E64-43A0-A74B-D33512260F37}" type="slidenum">
              <a:rPr lang="ro-RO" smtClean="0"/>
              <a:pPr/>
              <a:t>27</a:t>
            </a:fld>
            <a:endParaRPr lang="ro-RO"/>
          </a:p>
        </p:txBody>
      </p:sp>
      <p:sp>
        <p:nvSpPr>
          <p:cNvPr id="4" name="Content Placeholder 3"/>
          <p:cNvSpPr>
            <a:spLocks noGrp="1"/>
          </p:cNvSpPr>
          <p:nvPr>
            <p:ph sz="quarter" idx="13"/>
          </p:nvPr>
        </p:nvSpPr>
        <p:spPr>
          <a:xfrm>
            <a:off x="4929190" y="764704"/>
            <a:ext cx="3963290" cy="6093296"/>
          </a:xfrm>
        </p:spPr>
        <p:txBody>
          <a:bodyPr>
            <a:noAutofit/>
          </a:bodyPr>
          <a:lstStyle/>
          <a:p>
            <a:pPr marL="0" indent="0">
              <a:buNone/>
            </a:pPr>
            <a:r>
              <a:rPr lang="ru-RU" sz="2000" dirty="0"/>
              <a:t>Отказоустойчивые кластеры и системы разделяются на 3 основных типа:</a:t>
            </a:r>
          </a:p>
          <a:p>
            <a:pPr marL="0" indent="0">
              <a:buNone/>
            </a:pPr>
            <a:endParaRPr lang="ru-RU" sz="2000" dirty="0"/>
          </a:p>
          <a:p>
            <a:pPr>
              <a:buNone/>
            </a:pPr>
            <a:r>
              <a:rPr lang="en-US" sz="2000" dirty="0"/>
              <a:t>	2) </a:t>
            </a:r>
            <a:r>
              <a:rPr lang="ru-RU" sz="2000" dirty="0"/>
              <a:t>с </a:t>
            </a:r>
            <a:r>
              <a:rPr lang="ru-RU" sz="2000" b="1" dirty="0">
                <a:solidFill>
                  <a:srgbClr val="FFFF00"/>
                </a:solidFill>
              </a:rPr>
              <a:t>горячим резервом </a:t>
            </a:r>
            <a:r>
              <a:rPr lang="ru-RU" sz="2000" dirty="0"/>
              <a:t>или активный/активный. Все узлы выполняют запросы, в случае отказа одного нагрузка перераспределяется между оставшимися. То есть кластер распределения нагрузки с поддержкой перераспределения запросов при отказе. Примеры — практически все кластерные технологии, например, </a:t>
            </a:r>
            <a:r>
              <a:rPr lang="ru-RU" sz="2000" dirty="0" err="1"/>
              <a:t>Microsoft</a:t>
            </a:r>
            <a:r>
              <a:rPr lang="ru-RU" sz="2000" dirty="0"/>
              <a:t> </a:t>
            </a:r>
            <a:r>
              <a:rPr lang="ru-RU" sz="2000" dirty="0" err="1"/>
              <a:t>Cluster</a:t>
            </a:r>
            <a:r>
              <a:rPr lang="ru-RU" sz="2000" dirty="0"/>
              <a:t> </a:t>
            </a:r>
            <a:r>
              <a:rPr lang="ru-RU" sz="2000" dirty="0" err="1"/>
              <a:t>Server</a:t>
            </a:r>
            <a:r>
              <a:rPr lang="ru-RU" sz="2000" dirty="0"/>
              <a:t>. </a:t>
            </a:r>
            <a:r>
              <a:rPr lang="ru-RU" sz="2000" dirty="0" err="1"/>
              <a:t>OpenSource</a:t>
            </a:r>
            <a:r>
              <a:rPr lang="ru-RU" sz="2000" dirty="0"/>
              <a:t> проект </a:t>
            </a:r>
            <a:r>
              <a:rPr lang="ru-RU" sz="2000" dirty="0" err="1"/>
              <a:t>OpenMosix</a:t>
            </a:r>
            <a:r>
              <a:rPr lang="ru-RU" sz="2000" dirty="0"/>
              <a:t>.</a:t>
            </a:r>
          </a:p>
        </p:txBody>
      </p:sp>
      <p:pic>
        <p:nvPicPr>
          <p:cNvPr id="1026" name="Picture 2"/>
          <p:cNvPicPr>
            <a:picLocks noChangeAspect="1" noChangeArrowheads="1"/>
          </p:cNvPicPr>
          <p:nvPr/>
        </p:nvPicPr>
        <p:blipFill>
          <a:blip r:embed="rId2"/>
          <a:stretch>
            <a:fillRect/>
          </a:stretch>
        </p:blipFill>
        <p:spPr bwMode="auto">
          <a:xfrm>
            <a:off x="642910" y="1142984"/>
            <a:ext cx="3714776" cy="4991403"/>
          </a:xfrm>
          <a:prstGeom prst="rect">
            <a:avLst/>
          </a:prstGeom>
          <a:noFill/>
          <a:ln w="9525">
            <a:noFill/>
            <a:miter lim="800000"/>
          </a:ln>
        </p:spPr>
      </p:pic>
    </p:spTree>
    <p:extLst>
      <p:ext uri="{BB962C8B-B14F-4D97-AF65-F5344CB8AC3E}">
        <p14:creationId xmlns:p14="http://schemas.microsoft.com/office/powerpoint/2010/main" val="2956874826"/>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8357" y="620688"/>
            <a:ext cx="7924800" cy="490066"/>
          </a:xfrm>
        </p:spPr>
        <p:txBody>
          <a:bodyPr/>
          <a:lstStyle/>
          <a:p>
            <a:r>
              <a:rPr lang="ru-RU" sz="2400"/>
              <a:t>Отказоустойчивые кластеры</a:t>
            </a:r>
            <a:r>
              <a:rPr lang="en-US" sz="2400"/>
              <a:t>: </a:t>
            </a:r>
            <a:r>
              <a:rPr lang="ru-RU" sz="2400"/>
              <a:t>Конфигурация </a:t>
            </a:r>
            <a:r>
              <a:rPr lang="ru-RU" sz="2400">
                <a:solidFill>
                  <a:srgbClr val="FFFF00"/>
                </a:solidFill>
              </a:rPr>
              <a:t>“</a:t>
            </a:r>
            <a:r>
              <a:rPr lang="ru-RU" sz="2400" b="1">
                <a:solidFill>
                  <a:srgbClr val="FFFF00"/>
                </a:solidFill>
              </a:rPr>
              <a:t>активный</a:t>
            </a:r>
            <a:r>
              <a:rPr lang="ru-RU" sz="2400">
                <a:solidFill>
                  <a:srgbClr val="FFFF00"/>
                </a:solidFill>
              </a:rPr>
              <a:t> - </a:t>
            </a:r>
            <a:r>
              <a:rPr lang="ru-RU" sz="2400" b="1">
                <a:solidFill>
                  <a:srgbClr val="FFFF00"/>
                </a:solidFill>
              </a:rPr>
              <a:t>активный</a:t>
            </a:r>
            <a:r>
              <a:rPr lang="ru-RU" sz="2400">
                <a:solidFill>
                  <a:srgbClr val="FFFF00"/>
                </a:solidFill>
              </a:rPr>
              <a:t>” </a:t>
            </a:r>
            <a:endParaRPr lang="en-GB" sz="2400">
              <a:solidFill>
                <a:srgbClr val="FFFF00"/>
              </a:solidFill>
            </a:endParaRPr>
          </a:p>
        </p:txBody>
      </p:sp>
      <p:sp>
        <p:nvSpPr>
          <p:cNvPr id="3" name="Slide Number Placeholder 2"/>
          <p:cNvSpPr>
            <a:spLocks noGrp="1"/>
          </p:cNvSpPr>
          <p:nvPr>
            <p:ph type="sldNum" sz="quarter" idx="12"/>
          </p:nvPr>
        </p:nvSpPr>
        <p:spPr/>
        <p:txBody>
          <a:bodyPr/>
          <a:lstStyle/>
          <a:p>
            <a:fld id="{0D7C0DE4-7E64-43A0-A74B-D33512260F37}" type="slidenum">
              <a:rPr lang="ro-RO" smtClean="0"/>
              <a:pPr/>
              <a:t>28</a:t>
            </a:fld>
            <a:endParaRPr lang="ro-RO"/>
          </a:p>
        </p:txBody>
      </p:sp>
      <p:sp>
        <p:nvSpPr>
          <p:cNvPr id="4" name="Content Placeholder 3"/>
          <p:cNvSpPr>
            <a:spLocks noGrp="1"/>
          </p:cNvSpPr>
          <p:nvPr>
            <p:ph sz="quarter" idx="13"/>
          </p:nvPr>
        </p:nvSpPr>
        <p:spPr>
          <a:xfrm>
            <a:off x="1357290" y="1643050"/>
            <a:ext cx="6929486" cy="5214950"/>
          </a:xfrm>
        </p:spPr>
        <p:txBody>
          <a:bodyPr>
            <a:noAutofit/>
          </a:bodyPr>
          <a:lstStyle/>
          <a:p>
            <a:pPr marL="0" indent="0">
              <a:buNone/>
            </a:pPr>
            <a:r>
              <a:rPr lang="ru-RU" sz="2400" dirty="0"/>
              <a:t>Конфигурация “</a:t>
            </a:r>
            <a:r>
              <a:rPr lang="ru-RU" sz="2400" b="1" dirty="0">
                <a:solidFill>
                  <a:srgbClr val="FFFF00"/>
                </a:solidFill>
              </a:rPr>
              <a:t>активный</a:t>
            </a:r>
            <a:r>
              <a:rPr lang="ru-RU" sz="2400" dirty="0"/>
              <a:t> - </a:t>
            </a:r>
            <a:r>
              <a:rPr lang="ru-RU" sz="2400" b="1" dirty="0">
                <a:solidFill>
                  <a:srgbClr val="FFFF00"/>
                </a:solidFill>
              </a:rPr>
              <a:t>активный</a:t>
            </a:r>
            <a:r>
              <a:rPr lang="ru-RU" sz="2400" dirty="0"/>
              <a:t>” подразумевает исполнение всеми серверами кластера отдельных приложений одинаково высокого приоритета. </a:t>
            </a:r>
            <a:r>
              <a:rPr lang="ru-RU" sz="2400" i="1" dirty="0"/>
              <a:t>В случае сбоя приложения с неработающей машины распределяются по оставшимся, что, конечно, сказывается на общей производительности</a:t>
            </a:r>
            <a:r>
              <a:rPr lang="ru-RU" sz="2400" dirty="0"/>
              <a:t>. Кластеры “активный - активный” могут существовать только в качестве выделенных систем, на которых нельзя запускать низкоприоритетные задачи типа поддержки офисной работы.</a:t>
            </a:r>
          </a:p>
        </p:txBody>
      </p:sp>
    </p:spTree>
    <p:extLst>
      <p:ext uri="{BB962C8B-B14F-4D97-AF65-F5344CB8AC3E}">
        <p14:creationId xmlns:p14="http://schemas.microsoft.com/office/powerpoint/2010/main" val="2956874826"/>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490066"/>
          </a:xfrm>
        </p:spPr>
        <p:txBody>
          <a:bodyPr/>
          <a:lstStyle/>
          <a:p>
            <a:r>
              <a:rPr lang="ru-RU" sz="2400" dirty="0"/>
              <a:t>Отказоустойчивые кластеры</a:t>
            </a:r>
            <a:r>
              <a:rPr lang="en-US" sz="2400" dirty="0"/>
              <a:t>: </a:t>
            </a:r>
            <a:r>
              <a:rPr lang="ru-RU" sz="2400" dirty="0"/>
              <a:t>с </a:t>
            </a:r>
            <a:r>
              <a:rPr lang="ru-RU" sz="2400" b="1" dirty="0">
                <a:solidFill>
                  <a:srgbClr val="FFFF00"/>
                </a:solidFill>
              </a:rPr>
              <a:t>модульной избыточностью</a:t>
            </a:r>
            <a:endParaRPr lang="en-GB" sz="2400" dirty="0"/>
          </a:p>
        </p:txBody>
      </p:sp>
      <p:sp>
        <p:nvSpPr>
          <p:cNvPr id="3" name="Slide Number Placeholder 2"/>
          <p:cNvSpPr>
            <a:spLocks noGrp="1"/>
          </p:cNvSpPr>
          <p:nvPr>
            <p:ph type="sldNum" sz="quarter" idx="12"/>
          </p:nvPr>
        </p:nvSpPr>
        <p:spPr/>
        <p:txBody>
          <a:bodyPr/>
          <a:lstStyle/>
          <a:p>
            <a:fld id="{0D7C0DE4-7E64-43A0-A74B-D33512260F37}" type="slidenum">
              <a:rPr lang="ro-RO" smtClean="0"/>
              <a:pPr/>
              <a:t>29</a:t>
            </a:fld>
            <a:endParaRPr lang="ro-RO"/>
          </a:p>
        </p:txBody>
      </p:sp>
      <p:sp>
        <p:nvSpPr>
          <p:cNvPr id="4" name="Content Placeholder 3"/>
          <p:cNvSpPr>
            <a:spLocks noGrp="1"/>
          </p:cNvSpPr>
          <p:nvPr>
            <p:ph sz="quarter" idx="13"/>
          </p:nvPr>
        </p:nvSpPr>
        <p:spPr>
          <a:xfrm>
            <a:off x="857224" y="764704"/>
            <a:ext cx="8035256" cy="6093296"/>
          </a:xfrm>
        </p:spPr>
        <p:txBody>
          <a:bodyPr>
            <a:noAutofit/>
          </a:bodyPr>
          <a:lstStyle/>
          <a:p>
            <a:pPr marL="0" indent="0">
              <a:buNone/>
            </a:pPr>
            <a:r>
              <a:rPr lang="ru-RU" sz="2000" dirty="0"/>
              <a:t>Отказоустойчивые кластеры и системы разделяются на 3 основных типа:</a:t>
            </a:r>
          </a:p>
          <a:p>
            <a:pPr marL="0" indent="0">
              <a:buNone/>
            </a:pPr>
            <a:endParaRPr lang="ru-RU" sz="2000" dirty="0"/>
          </a:p>
          <a:p>
            <a:pPr marL="0" indent="0">
              <a:buNone/>
            </a:pPr>
            <a:r>
              <a:rPr lang="en-US" sz="2000" dirty="0"/>
              <a:t>3) </a:t>
            </a:r>
            <a:r>
              <a:rPr lang="ru-RU" sz="2000" dirty="0"/>
              <a:t>с </a:t>
            </a:r>
            <a:r>
              <a:rPr lang="ru-RU" sz="2000" b="1" dirty="0">
                <a:solidFill>
                  <a:srgbClr val="FFFF00"/>
                </a:solidFill>
              </a:rPr>
              <a:t>модульной избыточностью</a:t>
            </a:r>
            <a:r>
              <a:rPr lang="ru-RU" sz="2000" dirty="0"/>
              <a:t>. Применяется только в случае, когда </a:t>
            </a:r>
            <a:r>
              <a:rPr lang="ru-RU" sz="2000" b="1" i="1" dirty="0"/>
              <a:t>простой системы совершенно недопустим</a:t>
            </a:r>
            <a:r>
              <a:rPr lang="ru-RU" sz="2000" b="1" dirty="0"/>
              <a:t>. Все узлы одновременно выполняют один и тот же запрос</a:t>
            </a:r>
            <a:r>
              <a:rPr lang="ru-RU" sz="2000" dirty="0"/>
              <a:t> (либо части его, но так, что результат достижим и при отказе любого узла), из результатов берется любой. Необходимо гарантировать, что результаты разных узлов всегда будут одинаковы (либо различия гарантированно не повлияют на дальнейшую работу). Примеры — </a:t>
            </a:r>
            <a:r>
              <a:rPr lang="ru-RU" sz="2000" b="1" dirty="0"/>
              <a:t>RAID</a:t>
            </a:r>
            <a:r>
              <a:rPr lang="ru-RU" sz="2000" dirty="0"/>
              <a:t> и </a:t>
            </a:r>
            <a:r>
              <a:rPr lang="ru-RU" sz="2000" dirty="0" err="1"/>
              <a:t>Triple</a:t>
            </a:r>
            <a:r>
              <a:rPr lang="ru-RU" sz="2000" dirty="0"/>
              <a:t> </a:t>
            </a:r>
            <a:r>
              <a:rPr lang="ru-RU" sz="2000" dirty="0" err="1"/>
              <a:t>modular</a:t>
            </a:r>
            <a:r>
              <a:rPr lang="ru-RU" sz="2000" dirty="0"/>
              <a:t> </a:t>
            </a:r>
            <a:r>
              <a:rPr lang="ru-RU" sz="2000" dirty="0" err="1"/>
              <a:t>redundancy</a:t>
            </a:r>
            <a:r>
              <a:rPr lang="ru-RU" sz="2000" dirty="0"/>
              <a:t>.</a:t>
            </a:r>
          </a:p>
          <a:p>
            <a:pPr marL="0" indent="0">
              <a:buNone/>
            </a:pPr>
            <a:r>
              <a:rPr lang="ru-RU" sz="2000" dirty="0"/>
              <a:t>Конкретная технология может </a:t>
            </a:r>
            <a:r>
              <a:rPr lang="ru-RU" sz="2000" b="1" dirty="0"/>
              <a:t>сочетать</a:t>
            </a:r>
            <a:r>
              <a:rPr lang="ru-RU" sz="2000" dirty="0"/>
              <a:t> данные принципы в любой комбинации. Например, </a:t>
            </a:r>
            <a:r>
              <a:rPr lang="ru-RU" sz="2000" b="1" dirty="0" err="1"/>
              <a:t>Linux</a:t>
            </a:r>
            <a:r>
              <a:rPr lang="ru-RU" sz="2000" b="1" dirty="0"/>
              <a:t>-HA</a:t>
            </a:r>
            <a:r>
              <a:rPr lang="ru-RU" sz="2000" dirty="0"/>
              <a:t> поддерживает режим обоюдной поглощающей конфигурации (англ. </a:t>
            </a:r>
            <a:r>
              <a:rPr lang="ru-RU" sz="2000" dirty="0" err="1"/>
              <a:t>takeover</a:t>
            </a:r>
            <a:r>
              <a:rPr lang="ru-RU" sz="2000" dirty="0"/>
              <a:t>), в котором </a:t>
            </a:r>
            <a:r>
              <a:rPr lang="ru-RU" sz="2000" b="1" dirty="0"/>
              <a:t>критические запросы выполняются всеми узлами вмест</a:t>
            </a:r>
            <a:r>
              <a:rPr lang="ru-RU" sz="2000" dirty="0"/>
              <a:t>е, прочие же равномерно распределяются между ними.</a:t>
            </a:r>
            <a:endParaRPr lang="en-GB" sz="2000" dirty="0"/>
          </a:p>
        </p:txBody>
      </p:sp>
    </p:spTree>
    <p:extLst>
      <p:ext uri="{BB962C8B-B14F-4D97-AF65-F5344CB8AC3E}">
        <p14:creationId xmlns:p14="http://schemas.microsoft.com/office/powerpoint/2010/main" val="2956874826"/>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6610" name="Rectangle 2"/>
          <p:cNvSpPr>
            <a:spLocks noGrp="1" noChangeArrowheads="1"/>
          </p:cNvSpPr>
          <p:nvPr>
            <p:ph type="body" idx="4294967295"/>
          </p:nvPr>
        </p:nvSpPr>
        <p:spPr>
          <a:xfrm>
            <a:off x="228600" y="762000"/>
            <a:ext cx="8915400" cy="6096000"/>
          </a:xfrm>
          <a:prstGeom prst="rect">
            <a:avLst/>
          </a:prstGeom>
        </p:spPr>
        <p:txBody>
          <a:bodyPr>
            <a:normAutofit/>
          </a:bodyPr>
          <a:lstStyle/>
          <a:p>
            <a:pPr marL="0" indent="0" eaLnBrk="1" hangingPunct="1">
              <a:buNone/>
              <a:tabLst>
                <a:tab pos="739775"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 pos="9596438" algn="l"/>
              </a:tabLst>
              <a:defRPr/>
            </a:pPr>
            <a:r>
              <a:rPr lang="ru-RU" sz="2400" b="1" dirty="0">
                <a:solidFill>
                  <a:srgbClr val="FFFF00"/>
                </a:solidFill>
                <a:effectLst/>
              </a:rPr>
              <a:t>Глава </a:t>
            </a:r>
            <a:r>
              <a:rPr lang="en-US" sz="2400" b="1" dirty="0">
                <a:solidFill>
                  <a:srgbClr val="FFFF00"/>
                </a:solidFill>
                <a:effectLst/>
              </a:rPr>
              <a:t>7</a:t>
            </a:r>
            <a:r>
              <a:rPr lang="ro-RO" sz="2400" b="1" dirty="0">
                <a:solidFill>
                  <a:srgbClr val="FFFF00"/>
                </a:solidFill>
              </a:rPr>
              <a:t>. </a:t>
            </a:r>
            <a:r>
              <a:rPr lang="ru-RU" sz="2400" b="1" dirty="0">
                <a:solidFill>
                  <a:srgbClr val="FFFF00"/>
                </a:solidFill>
                <a:effectLst/>
              </a:rPr>
              <a:t> Классификация кластерных систем</a:t>
            </a:r>
            <a:r>
              <a:rPr lang="ro-RO" sz="2400" b="1" dirty="0">
                <a:solidFill>
                  <a:srgbClr val="FFFF00"/>
                </a:solidFill>
                <a:effectLst/>
              </a:rPr>
              <a:t>.</a:t>
            </a:r>
            <a:r>
              <a:rPr lang="en-US" sz="2400" b="1" dirty="0">
                <a:solidFill>
                  <a:srgbClr val="FFFF00"/>
                </a:solidFill>
                <a:effectLst/>
              </a:rPr>
              <a:t> </a:t>
            </a:r>
            <a:r>
              <a:rPr lang="ru-RU" sz="2400" b="1" dirty="0">
                <a:solidFill>
                  <a:srgbClr val="FFFF00"/>
                </a:solidFill>
              </a:rPr>
              <a:t>Отказоустойчивые кластеры</a:t>
            </a:r>
            <a:r>
              <a:rPr lang="ru-RU" sz="2400" b="1" dirty="0">
                <a:solidFill>
                  <a:srgbClr val="FFFF00"/>
                </a:solidFill>
                <a:effectLst/>
              </a:rPr>
              <a:t> </a:t>
            </a:r>
            <a:endParaRPr lang="en-US" sz="2400" b="1" dirty="0">
              <a:solidFill>
                <a:srgbClr val="FFFF00"/>
              </a:solidFill>
              <a:effectLst/>
            </a:endParaRPr>
          </a:p>
          <a:p>
            <a:pPr lvl="1">
              <a:tabLst>
                <a:tab pos="739775"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 pos="9596438" algn="l"/>
              </a:tabLst>
              <a:defRPr/>
            </a:pPr>
            <a:r>
              <a:rPr lang="ru-RU" sz="2200" dirty="0"/>
              <a:t>Примеры кластеризации</a:t>
            </a:r>
            <a:endParaRPr lang="en-US" sz="2200" dirty="0">
              <a:effectLst/>
            </a:endParaRPr>
          </a:p>
          <a:p>
            <a:pPr lvl="3"/>
            <a:r>
              <a:rPr lang="ru-RU" altLang="en-US" sz="1800" dirty="0"/>
              <a:t>Passive Standby</a:t>
            </a:r>
            <a:endParaRPr lang="en-US" altLang="en-US" sz="1800" dirty="0"/>
          </a:p>
          <a:p>
            <a:pPr lvl="3"/>
            <a:r>
              <a:rPr lang="ru-RU" altLang="en-US" sz="1800" dirty="0"/>
              <a:t>Active Secondary</a:t>
            </a:r>
            <a:endParaRPr lang="en-US" altLang="en-US" sz="1800" dirty="0"/>
          </a:p>
          <a:p>
            <a:pPr lvl="2"/>
            <a:r>
              <a:rPr lang="ru-RU" sz="1800" dirty="0"/>
              <a:t>Separate Servers</a:t>
            </a:r>
            <a:endParaRPr lang="en-US" altLang="en-US" sz="1800" dirty="0"/>
          </a:p>
          <a:p>
            <a:pPr lvl="3"/>
            <a:r>
              <a:rPr lang="ru-RU" sz="1400" dirty="0"/>
              <a:t>Резервный сервер без разделения ресурсов</a:t>
            </a:r>
            <a:r>
              <a:rPr lang="en-US" sz="1400" dirty="0"/>
              <a:t>,  </a:t>
            </a:r>
            <a:r>
              <a:rPr lang="ru-RU" sz="1400" dirty="0"/>
              <a:t>Separate Servers</a:t>
            </a:r>
            <a:endParaRPr lang="en-US" sz="1400" dirty="0"/>
          </a:p>
          <a:p>
            <a:pPr lvl="3"/>
            <a:r>
              <a:rPr lang="ru-RU" altLang="en-US" sz="1400" dirty="0"/>
              <a:t>Shared Storage Cluster and WAN Failover</a:t>
            </a:r>
            <a:r>
              <a:rPr lang="en-US" altLang="en-US" sz="1400" dirty="0"/>
              <a:t>, </a:t>
            </a:r>
            <a:r>
              <a:rPr lang="ru-RU" altLang="en-US" sz="1400" dirty="0"/>
              <a:t>Separate Servers</a:t>
            </a:r>
            <a:r>
              <a:rPr lang="en-US" altLang="en-US" sz="1400" dirty="0"/>
              <a:t> </a:t>
            </a:r>
          </a:p>
          <a:p>
            <a:pPr lvl="3"/>
            <a:r>
              <a:rPr lang="ru-RU" altLang="en-US" sz="1400" dirty="0"/>
              <a:t>Linux High Availability, Disaster Recovery and Continuous Data Protection</a:t>
            </a:r>
            <a:r>
              <a:rPr lang="en-US" altLang="en-US" sz="1400" dirty="0"/>
              <a:t>,  </a:t>
            </a:r>
            <a:r>
              <a:rPr lang="ru-RU" altLang="en-US" sz="1400" dirty="0"/>
              <a:t>Separate Servers</a:t>
            </a:r>
            <a:endParaRPr lang="en-US" altLang="en-US" sz="1400" dirty="0"/>
          </a:p>
          <a:p>
            <a:pPr lvl="3"/>
            <a:r>
              <a:rPr lang="ru-RU" altLang="en-US" sz="1400" dirty="0"/>
              <a:t>Резервная непрерывная репликация в Exchange Server 2007</a:t>
            </a:r>
            <a:r>
              <a:rPr lang="en-US" altLang="en-US" sz="1400" dirty="0"/>
              <a:t>, </a:t>
            </a:r>
            <a:r>
              <a:rPr lang="en-CA" altLang="en-US" sz="1400" dirty="0"/>
              <a:t> </a:t>
            </a:r>
            <a:r>
              <a:rPr lang="ru-RU" altLang="en-US" sz="1400" dirty="0"/>
              <a:t>Separate Servers</a:t>
            </a:r>
            <a:endParaRPr lang="en-US" altLang="en-US" sz="1400" dirty="0"/>
          </a:p>
          <a:p>
            <a:pPr lvl="3"/>
            <a:r>
              <a:rPr lang="ru-RU" sz="1400" dirty="0"/>
              <a:t>Резервная непрерывная репликация в Exchange Server 2007</a:t>
            </a:r>
            <a:r>
              <a:rPr lang="en-US" sz="1400" dirty="0"/>
              <a:t>, </a:t>
            </a:r>
            <a:r>
              <a:rPr lang="ru-RU" sz="1400" dirty="0"/>
              <a:t>Separate Servers</a:t>
            </a:r>
            <a:endParaRPr lang="en-US" sz="1400" dirty="0"/>
          </a:p>
          <a:p>
            <a:pPr lvl="2"/>
            <a:r>
              <a:rPr lang="ru-RU" sz="1800" dirty="0"/>
              <a:t>Резервный сервер с разделенными дисками</a:t>
            </a:r>
            <a:r>
              <a:rPr lang="en-US" sz="1800" dirty="0"/>
              <a:t>, </a:t>
            </a:r>
            <a:r>
              <a:rPr lang="ru-RU" sz="1800" dirty="0"/>
              <a:t>Servers Connected to</a:t>
            </a:r>
            <a:r>
              <a:rPr lang="en-CA" sz="1800" dirty="0"/>
              <a:t> </a:t>
            </a:r>
            <a:r>
              <a:rPr lang="ru-RU" sz="1800" dirty="0"/>
              <a:t>Disks</a:t>
            </a:r>
            <a:endParaRPr lang="en-US" sz="1800" dirty="0"/>
          </a:p>
          <a:p>
            <a:pPr lvl="2"/>
            <a:r>
              <a:rPr lang="ru-RU" altLang="en-US" sz="1800" dirty="0"/>
              <a:t>Servers Share Disks</a:t>
            </a:r>
            <a:endParaRPr lang="en-US" altLang="en-US" sz="1800" dirty="0"/>
          </a:p>
          <a:p>
            <a:pPr lvl="1">
              <a:buNone/>
            </a:pPr>
            <a:endParaRPr lang="en-US" altLang="en-US" sz="1800" dirty="0"/>
          </a:p>
          <a:p>
            <a:pPr marL="1371600" lvl="2" indent="-457200" eaLnBrk="1" hangingPunct="1">
              <a:spcBef>
                <a:spcPts val="500"/>
              </a:spcBef>
              <a:buClr>
                <a:srgbClr val="FFCC00"/>
              </a:buClr>
              <a:buSzPct val="65000"/>
              <a:buFont typeface="Wingdings" pitchFamily="2" charset="2"/>
              <a:buChar char="§"/>
              <a:tabLst>
                <a:tab pos="739775"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 pos="9596438" algn="l"/>
              </a:tabLst>
              <a:defRPr/>
            </a:pPr>
            <a:endParaRPr lang="en-CA" sz="2000" dirty="0">
              <a:effectLst/>
            </a:endParaRPr>
          </a:p>
          <a:p>
            <a:pPr marL="1371600" lvl="2" indent="-457200" eaLnBrk="1" hangingPunct="1">
              <a:spcBef>
                <a:spcPts val="500"/>
              </a:spcBef>
              <a:buClr>
                <a:srgbClr val="FFCC00"/>
              </a:buClr>
              <a:buSzPct val="65000"/>
              <a:buFont typeface="Wingdings" pitchFamily="2" charset="2"/>
              <a:buChar char="§"/>
              <a:tabLst>
                <a:tab pos="739775"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 pos="9596438" algn="l"/>
              </a:tabLst>
              <a:defRPr/>
            </a:pPr>
            <a:endParaRPr lang="ru-RU" dirty="0">
              <a:solidFill>
                <a:schemeClr val="bg1"/>
              </a:solidFill>
              <a:effectLst/>
            </a:endParaRPr>
          </a:p>
        </p:txBody>
      </p:sp>
      <p:sp>
        <p:nvSpPr>
          <p:cNvPr id="836611" name="Rectangle 3"/>
          <p:cNvSpPr>
            <a:spLocks noGrp="1" noChangeArrowheads="1"/>
          </p:cNvSpPr>
          <p:nvPr>
            <p:ph type="title"/>
          </p:nvPr>
        </p:nvSpPr>
        <p:spPr>
          <a:xfrm>
            <a:off x="457200" y="76200"/>
            <a:ext cx="8229600" cy="663575"/>
          </a:xfrm>
        </p:spPr>
        <p:txBody>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ru-RU" b="1"/>
              <a:t>Оглавление</a:t>
            </a:r>
            <a:r>
              <a:rPr lang="en-US" b="1"/>
              <a:t>:</a:t>
            </a:r>
          </a:p>
        </p:txBody>
      </p:sp>
    </p:spTree>
    <p:extLst>
      <p:ext uri="{BB962C8B-B14F-4D97-AF65-F5344CB8AC3E}">
        <p14:creationId xmlns:p14="http://schemas.microsoft.com/office/powerpoint/2010/main" val="319655600"/>
      </p:ext>
    </p:extLst>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0D7C0DE4-7E64-43A0-A74B-D33512260F37}" type="slidenum">
              <a:rPr lang="ro-RO" smtClean="0"/>
              <a:pPr/>
              <a:t>30</a:t>
            </a:fld>
            <a:endParaRPr lang="ro-RO"/>
          </a:p>
        </p:txBody>
      </p:sp>
      <p:pic>
        <p:nvPicPr>
          <p:cNvPr id="7" name="Content Placeholder 6" descr="Screen Clipping"/>
          <p:cNvPicPr>
            <a:picLocks noGrp="1" noChangeAspect="1"/>
          </p:cNvPicPr>
          <p:nvPr>
            <p:ph sz="quarter" idx="13"/>
          </p:nvPr>
        </p:nvPicPr>
        <p:blipFill>
          <a:blip r:embed="rId3">
            <a:extLst>
              <a:ext uri="{28A0092B-C50C-407E-A947-70E740481C1C}">
                <a14:useLocalDpi xmlns:a14="http://schemas.microsoft.com/office/drawing/2010/main" val="0"/>
              </a:ext>
            </a:extLst>
          </a:blip>
          <a:stretch>
            <a:fillRect/>
          </a:stretch>
        </p:blipFill>
        <p:spPr>
          <a:xfrm>
            <a:off x="1336431" y="1600200"/>
            <a:ext cx="6471138" cy="4114800"/>
          </a:xfrm>
        </p:spPr>
      </p:pic>
      <p:sp>
        <p:nvSpPr>
          <p:cNvPr id="8" name="Rectangle 7"/>
          <p:cNvSpPr/>
          <p:nvPr/>
        </p:nvSpPr>
        <p:spPr>
          <a:xfrm>
            <a:off x="1619672" y="6135773"/>
            <a:ext cx="4764446" cy="646331"/>
          </a:xfrm>
          <a:prstGeom prst="rect">
            <a:avLst/>
          </a:prstGeom>
        </p:spPr>
        <p:txBody>
          <a:bodyPr wrap="none">
            <a:spAutoFit/>
          </a:bodyPr>
          <a:lstStyle/>
          <a:p>
            <a:r>
              <a:rPr lang="en-GB" b="1" dirty="0">
                <a:latin typeface="Arial" pitchFamily="34" charset="0"/>
              </a:rPr>
              <a:t>SAN - storage area network, </a:t>
            </a:r>
          </a:p>
          <a:p>
            <a:r>
              <a:rPr lang="en-US" dirty="0"/>
              <a:t>SANs are used for structured data stored in databases</a:t>
            </a:r>
            <a:endParaRPr lang="en-GB" dirty="0"/>
          </a:p>
        </p:txBody>
      </p:sp>
      <p:sp>
        <p:nvSpPr>
          <p:cNvPr id="6" name="Title 1"/>
          <p:cNvSpPr>
            <a:spLocks noGrp="1"/>
          </p:cNvSpPr>
          <p:nvPr>
            <p:ph type="title"/>
          </p:nvPr>
        </p:nvSpPr>
        <p:spPr>
          <a:xfrm>
            <a:off x="609600" y="544426"/>
            <a:ext cx="7924800" cy="490066"/>
          </a:xfrm>
        </p:spPr>
        <p:txBody>
          <a:bodyPr/>
          <a:lstStyle/>
          <a:p>
            <a:r>
              <a:rPr lang="ru-RU" sz="2400" dirty="0"/>
              <a:t>Отказоустойчивые кластеры</a:t>
            </a:r>
            <a:r>
              <a:rPr lang="en-US" sz="2400" dirty="0"/>
              <a:t>: </a:t>
            </a:r>
            <a:r>
              <a:rPr lang="ru-RU" sz="2400" dirty="0"/>
              <a:t>с </a:t>
            </a:r>
            <a:r>
              <a:rPr lang="ru-RU" sz="2400" b="1" dirty="0">
                <a:solidFill>
                  <a:srgbClr val="FFFF00"/>
                </a:solidFill>
              </a:rPr>
              <a:t>модульной избыточностью</a:t>
            </a:r>
            <a:endParaRPr lang="en-GB" sz="2400" dirty="0"/>
          </a:p>
        </p:txBody>
      </p:sp>
    </p:spTree>
    <p:extLst>
      <p:ext uri="{BB962C8B-B14F-4D97-AF65-F5344CB8AC3E}">
        <p14:creationId xmlns:p14="http://schemas.microsoft.com/office/powerpoint/2010/main" val="3054593477"/>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b="1" dirty="0"/>
              <a:t>Схемы построения</a:t>
            </a:r>
            <a:endParaRPr lang="en-US" dirty="0"/>
          </a:p>
        </p:txBody>
      </p:sp>
      <p:sp>
        <p:nvSpPr>
          <p:cNvPr id="3" name="Slide Number Placeholder 2"/>
          <p:cNvSpPr>
            <a:spLocks noGrp="1"/>
          </p:cNvSpPr>
          <p:nvPr>
            <p:ph type="sldNum" sz="quarter" idx="12"/>
          </p:nvPr>
        </p:nvSpPr>
        <p:spPr/>
        <p:txBody>
          <a:bodyPr/>
          <a:lstStyle/>
          <a:p>
            <a:fld id="{0D7C0DE4-7E64-43A0-A74B-D33512260F37}" type="slidenum">
              <a:rPr lang="ro-RO" smtClean="0"/>
              <a:pPr/>
              <a:t>31</a:t>
            </a:fld>
            <a:endParaRPr lang="ro-RO"/>
          </a:p>
        </p:txBody>
      </p:sp>
      <p:sp>
        <p:nvSpPr>
          <p:cNvPr id="4" name="Content Placeholder 3"/>
          <p:cNvSpPr>
            <a:spLocks noGrp="1"/>
          </p:cNvSpPr>
          <p:nvPr>
            <p:ph sz="quarter" idx="13"/>
          </p:nvPr>
        </p:nvSpPr>
        <p:spPr/>
        <p:txBody>
          <a:bodyPr>
            <a:normAutofit/>
          </a:bodyPr>
          <a:lstStyle/>
          <a:p>
            <a:pPr>
              <a:buNone/>
            </a:pPr>
            <a:r>
              <a:rPr lang="ru-RU" dirty="0"/>
              <a:t>Чаще всего встречаются двухузловые HA-кластеры - это минимальная конфигурация, необходимая для обеспечения отказоустойчивости. Но часто кластеры содержат намного больше, иногда десятки узлов. Все эти конфигурации, как правило, могут быть описаны одной из следующих моделей: </a:t>
            </a:r>
            <a:endParaRPr lang="en-US" dirty="0"/>
          </a:p>
          <a:p>
            <a:r>
              <a:rPr lang="ru-RU" b="1" dirty="0">
                <a:solidFill>
                  <a:srgbClr val="FFFF00"/>
                </a:solidFill>
              </a:rPr>
              <a:t>Active / passive </a:t>
            </a:r>
            <a:r>
              <a:rPr lang="ru-RU" dirty="0"/>
              <a:t>— Имеет полное резервирование (работоспособную копию) каждого узла. Резерв включается в работу только тогда, когда отказывает соответствующий основной узел. Эта конфигурация требует значительных избыточных аппаратных средств.</a:t>
            </a:r>
          </a:p>
          <a:p>
            <a:r>
              <a:rPr lang="ru-RU" b="1" dirty="0">
                <a:solidFill>
                  <a:srgbClr val="FFFF00"/>
                </a:solidFill>
              </a:rPr>
              <a:t>Active / active </a:t>
            </a:r>
            <a:r>
              <a:rPr lang="ru-RU" dirty="0"/>
              <a:t>— Часть трафика, обрабатывавшаяся отказавшим узлом, перенаправляется какому-либо работающему узлу или распределяется между несколькими работающими узлами. Такая схема используется в случае, когда узлы имеют однородную конфигурацию программного обеспечения и выполняют одинаковую задачу.</a:t>
            </a:r>
          </a:p>
          <a:p>
            <a:pPr>
              <a:buNone/>
            </a:pPr>
            <a:endParaRPr lang="en-US" dirty="0"/>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b="1" dirty="0"/>
              <a:t>Схемы построения</a:t>
            </a:r>
            <a:endParaRPr lang="en-US" dirty="0"/>
          </a:p>
        </p:txBody>
      </p:sp>
      <p:sp>
        <p:nvSpPr>
          <p:cNvPr id="3" name="Slide Number Placeholder 2"/>
          <p:cNvSpPr>
            <a:spLocks noGrp="1"/>
          </p:cNvSpPr>
          <p:nvPr>
            <p:ph type="sldNum" sz="quarter" idx="12"/>
          </p:nvPr>
        </p:nvSpPr>
        <p:spPr/>
        <p:txBody>
          <a:bodyPr/>
          <a:lstStyle/>
          <a:p>
            <a:fld id="{0D7C0DE4-7E64-43A0-A74B-D33512260F37}" type="slidenum">
              <a:rPr lang="ro-RO" smtClean="0"/>
              <a:pPr/>
              <a:t>32</a:t>
            </a:fld>
            <a:endParaRPr lang="ro-RO"/>
          </a:p>
        </p:txBody>
      </p:sp>
      <p:sp>
        <p:nvSpPr>
          <p:cNvPr id="4" name="Content Placeholder 3"/>
          <p:cNvSpPr>
            <a:spLocks noGrp="1"/>
          </p:cNvSpPr>
          <p:nvPr>
            <p:ph sz="quarter" idx="13"/>
          </p:nvPr>
        </p:nvSpPr>
        <p:spPr/>
        <p:txBody>
          <a:bodyPr>
            <a:noAutofit/>
          </a:bodyPr>
          <a:lstStyle/>
          <a:p>
            <a:r>
              <a:rPr lang="ru-RU" sz="2100" b="1" dirty="0">
                <a:solidFill>
                  <a:srgbClr val="FFFF00"/>
                </a:solidFill>
              </a:rPr>
              <a:t>N + 1 </a:t>
            </a:r>
            <a:r>
              <a:rPr lang="ru-RU" sz="2100" dirty="0"/>
              <a:t>— Имеет один полноценный резервный узел, к которому в момент отказа переходит роль отказавшего узла. В случае гетерогенной программной конфигурации основных узлов дополнительный узел должен быть способен взять на себя роль любого из основных, за резервирование которых он отвечает. Такая схема применяется в кластерах, обслуживающих несколько разнородных сервисов, работающих одновременно; в случае единственного сервиса такая конфигурация вырождается в Active / passive. </a:t>
            </a:r>
            <a:endParaRPr lang="en-US" sz="2100" dirty="0"/>
          </a:p>
          <a:p>
            <a:r>
              <a:rPr lang="ru-RU" sz="2100" b="1" dirty="0">
                <a:solidFill>
                  <a:srgbClr val="FFFF00"/>
                </a:solidFill>
              </a:rPr>
              <a:t>N + M </a:t>
            </a:r>
            <a:r>
              <a:rPr lang="ru-RU" sz="2100" dirty="0"/>
              <a:t>— Если один кластер обслуживает несколько сервисов, включение в него единственного резервного узла может оказаться недостаточным для надлежащего уровня резервирования. В таких случаях в кластер включается несколько резервных серверов, количество которых является компромиссом между ценой решения и требуемой надёжностью. </a:t>
            </a:r>
            <a:endParaRPr lang="en-US" sz="2100" dirty="0"/>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b="1" dirty="0"/>
              <a:t>Схемы построения</a:t>
            </a:r>
            <a:endParaRPr lang="en-US" dirty="0"/>
          </a:p>
        </p:txBody>
      </p:sp>
      <p:sp>
        <p:nvSpPr>
          <p:cNvPr id="3" name="Slide Number Placeholder 2"/>
          <p:cNvSpPr>
            <a:spLocks noGrp="1"/>
          </p:cNvSpPr>
          <p:nvPr>
            <p:ph type="sldNum" sz="quarter" idx="12"/>
          </p:nvPr>
        </p:nvSpPr>
        <p:spPr/>
        <p:txBody>
          <a:bodyPr/>
          <a:lstStyle/>
          <a:p>
            <a:fld id="{0D7C0DE4-7E64-43A0-A74B-D33512260F37}" type="slidenum">
              <a:rPr lang="ro-RO" smtClean="0"/>
              <a:pPr/>
              <a:t>33</a:t>
            </a:fld>
            <a:endParaRPr lang="ro-RO"/>
          </a:p>
        </p:txBody>
      </p:sp>
      <p:sp>
        <p:nvSpPr>
          <p:cNvPr id="4" name="Content Placeholder 3"/>
          <p:cNvSpPr>
            <a:spLocks noGrp="1"/>
          </p:cNvSpPr>
          <p:nvPr>
            <p:ph sz="quarter" idx="13"/>
          </p:nvPr>
        </p:nvSpPr>
        <p:spPr/>
        <p:txBody>
          <a:bodyPr>
            <a:noAutofit/>
          </a:bodyPr>
          <a:lstStyle/>
          <a:p>
            <a:pPr>
              <a:buNone/>
            </a:pPr>
            <a:r>
              <a:rPr lang="ru-RU" sz="2100" b="1" dirty="0">
                <a:solidFill>
                  <a:srgbClr val="FFFF00"/>
                </a:solidFill>
              </a:rPr>
              <a:t>N-к-1 </a:t>
            </a:r>
            <a:r>
              <a:rPr lang="ru-RU" sz="2100" dirty="0"/>
              <a:t>— Позволяет резервному узлу включаться в работу временно, пока отказавший узел не будет восстановлен, после чего исходная нагрузка возвращается на основной узел для сохранения исходного уровня доступности системы. N-к-N — это сочетание active / active и N + M кластеров. В N-к-N кластере сервисы, экземпляры систем или соединения от отказавшего узла перераспределяются между остальными активными узлами. Тем самым устраняется (как в схеме active / active) необходимость отдельного резервного узла, но при этом все узлы кластера должны обладать некоторой избыточной мощностью сверх минимально необходимой.</a:t>
            </a:r>
            <a:endParaRPr lang="en-US" sz="2100" dirty="0"/>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ru-RU" altLang="en-US" b="1" dirty="0">
                <a:solidFill>
                  <a:srgbClr val="D75FBD"/>
                </a:solidFill>
                <a:effectLst/>
              </a:rPr>
              <a:t>Passive Standby</a:t>
            </a:r>
            <a:endParaRPr lang="ru-RU" altLang="en-US" dirty="0">
              <a:solidFill>
                <a:srgbClr val="D75FBD"/>
              </a:solidFill>
              <a:effectLst/>
            </a:endParaRPr>
          </a:p>
        </p:txBody>
      </p:sp>
      <p:sp>
        <p:nvSpPr>
          <p:cNvPr id="911363" name="Rectangle 3"/>
          <p:cNvSpPr>
            <a:spLocks noGrp="1" noChangeArrowheads="1"/>
          </p:cNvSpPr>
          <p:nvPr>
            <p:ph type="body" idx="4294967295"/>
          </p:nvPr>
        </p:nvSpPr>
        <p:spPr>
          <a:xfrm>
            <a:off x="5029200" y="1981200"/>
            <a:ext cx="3654425" cy="4111625"/>
          </a:xfrm>
          <a:prstGeom prst="rect">
            <a:avLst/>
          </a:prstGeom>
        </p:spPr>
        <p:txBody>
          <a:bodyPr>
            <a:normAutofit lnSpcReduction="10000"/>
          </a:bodyPr>
          <a:lstStyle/>
          <a:p>
            <a:pPr eaLnBrk="1" hangingPunct="1">
              <a:lnSpc>
                <a:spcPct val="80000"/>
              </a:lnSpc>
              <a:defRPr/>
            </a:pPr>
            <a:r>
              <a:rPr lang="ru-RU" sz="2400">
                <a:effectLst/>
              </a:rPr>
              <a:t>A secondary server</a:t>
            </a:r>
          </a:p>
          <a:p>
            <a:pPr marL="0" indent="0" eaLnBrk="1" hangingPunct="1">
              <a:lnSpc>
                <a:spcPct val="80000"/>
              </a:lnSpc>
              <a:buNone/>
              <a:defRPr/>
            </a:pPr>
            <a:r>
              <a:rPr lang="ru-RU" sz="2400" err="1">
                <a:effectLst/>
              </a:rPr>
              <a:t>takes over in case of</a:t>
            </a:r>
            <a:endParaRPr lang="ru-RU" sz="2400">
              <a:effectLst/>
            </a:endParaRPr>
          </a:p>
          <a:p>
            <a:pPr marL="0" indent="0" eaLnBrk="1" hangingPunct="1">
              <a:lnSpc>
                <a:spcPct val="80000"/>
              </a:lnSpc>
              <a:buNone/>
              <a:defRPr/>
            </a:pPr>
            <a:r>
              <a:rPr lang="ru-RU" sz="2400" err="1">
                <a:effectLst/>
              </a:rPr>
              <a:t>primary server failure.</a:t>
            </a:r>
            <a:endParaRPr lang="en-US" sz="2400">
              <a:effectLst/>
            </a:endParaRPr>
          </a:p>
          <a:p>
            <a:pPr eaLnBrk="1" hangingPunct="1">
              <a:lnSpc>
                <a:spcPct val="80000"/>
              </a:lnSpc>
              <a:defRPr/>
            </a:pPr>
            <a:endParaRPr lang="en-US" sz="2400">
              <a:effectLst/>
            </a:endParaRPr>
          </a:p>
          <a:p>
            <a:pPr eaLnBrk="1" hangingPunct="1">
              <a:lnSpc>
                <a:spcPct val="80000"/>
              </a:lnSpc>
              <a:defRPr/>
            </a:pPr>
            <a:r>
              <a:rPr lang="ru-RU" sz="2400" err="1">
                <a:effectLst/>
              </a:rPr>
              <a:t>Easy to implement.</a:t>
            </a:r>
          </a:p>
          <a:p>
            <a:pPr eaLnBrk="1" hangingPunct="1">
              <a:lnSpc>
                <a:spcPct val="80000"/>
              </a:lnSpc>
              <a:defRPr/>
            </a:pPr>
            <a:endParaRPr lang="en-US" sz="2400">
              <a:effectLst/>
            </a:endParaRPr>
          </a:p>
          <a:p>
            <a:pPr eaLnBrk="1" hangingPunct="1">
              <a:lnSpc>
                <a:spcPct val="80000"/>
              </a:lnSpc>
              <a:defRPr/>
            </a:pPr>
            <a:r>
              <a:rPr lang="ru-RU" sz="2400" err="1">
                <a:effectLst/>
              </a:rPr>
              <a:t>High cost because the</a:t>
            </a:r>
            <a:endParaRPr lang="ru-RU" sz="2400">
              <a:effectLst/>
            </a:endParaRPr>
          </a:p>
          <a:p>
            <a:pPr marL="0" indent="0" eaLnBrk="1" hangingPunct="1">
              <a:lnSpc>
                <a:spcPct val="80000"/>
              </a:lnSpc>
              <a:buNone/>
              <a:defRPr/>
            </a:pPr>
            <a:r>
              <a:rPr lang="ru-RU" sz="2400" err="1">
                <a:effectLst/>
              </a:rPr>
              <a:t>secondary server is</a:t>
            </a:r>
            <a:endParaRPr lang="ru-RU" sz="2400">
              <a:effectLst/>
            </a:endParaRPr>
          </a:p>
          <a:p>
            <a:pPr marL="0" indent="0" eaLnBrk="1" hangingPunct="1">
              <a:lnSpc>
                <a:spcPct val="80000"/>
              </a:lnSpc>
              <a:buNone/>
              <a:defRPr/>
            </a:pPr>
            <a:r>
              <a:rPr lang="ru-RU" sz="2400" err="1">
                <a:effectLst/>
              </a:rPr>
              <a:t>unavailable for other</a:t>
            </a:r>
            <a:endParaRPr lang="ru-RU" sz="2400">
              <a:effectLst/>
            </a:endParaRPr>
          </a:p>
          <a:p>
            <a:pPr marL="0" indent="0" eaLnBrk="1" hangingPunct="1">
              <a:lnSpc>
                <a:spcPct val="80000"/>
              </a:lnSpc>
              <a:buNone/>
              <a:defRPr/>
            </a:pPr>
            <a:r>
              <a:rPr lang="ru-RU" sz="2400" err="1">
                <a:effectLst/>
              </a:rPr>
              <a:t>processing tasks.</a:t>
            </a:r>
          </a:p>
          <a:p>
            <a:pPr eaLnBrk="1" hangingPunct="1">
              <a:lnSpc>
                <a:spcPct val="80000"/>
              </a:lnSpc>
              <a:defRPr/>
            </a:pPr>
            <a:endParaRPr lang="ru-RU" sz="2400">
              <a:effectLst/>
            </a:endParaRPr>
          </a:p>
          <a:p>
            <a:pPr eaLnBrk="1" hangingPunct="1">
              <a:lnSpc>
                <a:spcPct val="80000"/>
              </a:lnSpc>
              <a:defRPr/>
            </a:pPr>
            <a:endParaRPr lang="ru-RU" sz="2400">
              <a:effectLst/>
            </a:endParaRPr>
          </a:p>
        </p:txBody>
      </p:sp>
      <p:pic>
        <p:nvPicPr>
          <p:cNvPr id="40964" name="Picture 4" descr="failover-protection"/>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28600" y="2209800"/>
            <a:ext cx="4581525" cy="360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11126910"/>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ru-RU" altLang="en-US" b="1">
                <a:solidFill>
                  <a:srgbClr val="D75FBD"/>
                </a:solidFill>
                <a:effectLst/>
              </a:rPr>
              <a:t>Passive Standby</a:t>
            </a:r>
            <a:endParaRPr lang="ru-RU" altLang="en-US">
              <a:solidFill>
                <a:srgbClr val="D75FBD"/>
              </a:solidFill>
              <a:effectLst/>
            </a:endParaRPr>
          </a:p>
        </p:txBody>
      </p:sp>
      <p:sp>
        <p:nvSpPr>
          <p:cNvPr id="41987" name="Rectangle 6"/>
          <p:cNvSpPr>
            <a:spLocks noChangeArrowheads="1"/>
          </p:cNvSpPr>
          <p:nvPr/>
        </p:nvSpPr>
        <p:spPr bwMode="auto">
          <a:xfrm>
            <a:off x="0" y="338138"/>
            <a:ext cx="9144000" cy="0"/>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1" hangingPunct="1">
              <a:buClr>
                <a:srgbClr val="000000"/>
              </a:buClr>
              <a:buSzTx/>
              <a:buFont typeface="Times New Roman" panose="02020603050405020304" pitchFamily="18" charset="0"/>
              <a:buNone/>
            </a:pPr>
            <a:endParaRPr lang="ro-RO" altLang="en-US"/>
          </a:p>
        </p:txBody>
      </p:sp>
      <p:pic>
        <p:nvPicPr>
          <p:cNvPr id="41988" name="Picture 8"/>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051720" y="1417638"/>
            <a:ext cx="58674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251520" y="2204864"/>
            <a:ext cx="1512168" cy="2893100"/>
          </a:xfrm>
          <a:prstGeom prst="rect">
            <a:avLst/>
          </a:prstGeom>
        </p:spPr>
        <p:txBody>
          <a:bodyPr wrap="square">
            <a:spAutoFit/>
          </a:bodyPr>
          <a:lstStyle/>
          <a:p>
            <a:r>
              <a:rPr lang="ru-RU" sz="1400" b="1">
                <a:latin typeface="Arial" pitchFamily="34" charset="0"/>
              </a:rPr>
              <a:t>NAS</a:t>
            </a:r>
            <a:r>
              <a:rPr lang="ru-RU" sz="1400">
                <a:latin typeface="Arial" pitchFamily="34" charset="0"/>
              </a:rPr>
              <a:t> </a:t>
            </a:r>
            <a:endParaRPr lang="en-US" sz="1400">
              <a:latin typeface="Arial" pitchFamily="34" charset="0"/>
            </a:endParaRPr>
          </a:p>
          <a:p>
            <a:r>
              <a:rPr lang="en-US" sz="1400">
                <a:latin typeface="Arial" pitchFamily="34" charset="0"/>
                <a:hlinkClick r:id="rId3" tooltip="Английский язык"/>
              </a:rPr>
              <a:t>(</a:t>
            </a:r>
            <a:r>
              <a:rPr lang="ru-RU" sz="1400">
                <a:latin typeface="Arial" pitchFamily="34" charset="0"/>
                <a:hlinkClick r:id="rId3" tooltip="Английский язык"/>
              </a:rPr>
              <a:t>англ.</a:t>
            </a:r>
            <a:r>
              <a:rPr lang="ru-RU" sz="1400">
                <a:latin typeface="Arial" pitchFamily="34" charset="0"/>
              </a:rPr>
              <a:t> </a:t>
            </a:r>
            <a:r>
              <a:rPr lang="ru-RU" sz="1400" i="1" u="sng" err="1">
                <a:latin typeface="Arial" pitchFamily="34" charset="0"/>
              </a:rPr>
              <a:t>N</a:t>
            </a:r>
            <a:r>
              <a:rPr lang="ru-RU" sz="1400" i="1" err="1">
                <a:latin typeface="Arial" pitchFamily="34" charset="0"/>
              </a:rPr>
              <a:t>etwork </a:t>
            </a:r>
            <a:r>
              <a:rPr lang="ru-RU" sz="1400" i="1" u="sng" err="1">
                <a:latin typeface="Arial" pitchFamily="34" charset="0"/>
              </a:rPr>
              <a:t>A</a:t>
            </a:r>
            <a:r>
              <a:rPr lang="ru-RU" sz="1400" i="1" err="1">
                <a:latin typeface="Arial" pitchFamily="34" charset="0"/>
              </a:rPr>
              <a:t>ttached </a:t>
            </a:r>
            <a:endParaRPr lang="en-US" sz="1400" i="1">
              <a:latin typeface="Arial" pitchFamily="34" charset="0"/>
            </a:endParaRPr>
          </a:p>
          <a:p>
            <a:r>
              <a:rPr lang="ru-RU" sz="1400" i="1" u="sng" err="1">
                <a:latin typeface="Arial" pitchFamily="34" charset="0"/>
              </a:rPr>
              <a:t>S</a:t>
            </a:r>
            <a:r>
              <a:rPr lang="ru-RU" sz="1400" i="1" err="1">
                <a:latin typeface="Arial" pitchFamily="34" charset="0"/>
              </a:rPr>
              <a:t>torage</a:t>
            </a:r>
            <a:r>
              <a:rPr lang="ru-RU" sz="1400">
                <a:latin typeface="Arial" pitchFamily="34" charset="0"/>
              </a:rPr>
              <a:t>) — является сервером для хранения данных на файловом уровне.</a:t>
            </a:r>
            <a:endParaRPr lang="en-US" sz="1400">
              <a:latin typeface="Arial" pitchFamily="34" charset="0"/>
            </a:endParaRPr>
          </a:p>
          <a:p>
            <a:endParaRPr lang="en-US" sz="1400">
              <a:latin typeface="Arial" pitchFamily="34" charset="0"/>
            </a:endParaRPr>
          </a:p>
          <a:p>
            <a:r>
              <a:rPr lang="en-US" sz="1400"/>
              <a:t>AFS, NFS,  FTP, DFS</a:t>
            </a:r>
            <a:endParaRPr lang="en-GB" sz="1400"/>
          </a:p>
        </p:txBody>
      </p:sp>
    </p:spTree>
    <p:extLst>
      <p:ext uri="{BB962C8B-B14F-4D97-AF65-F5344CB8AC3E}">
        <p14:creationId xmlns:p14="http://schemas.microsoft.com/office/powerpoint/2010/main" val="1406666367"/>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ru-RU" altLang="en-US" b="1" dirty="0">
                <a:solidFill>
                  <a:srgbClr val="D75FBD"/>
                </a:solidFill>
                <a:effectLst/>
              </a:rPr>
              <a:t>Active Secondary</a:t>
            </a:r>
            <a:endParaRPr lang="ru-RU" altLang="en-US" dirty="0">
              <a:solidFill>
                <a:srgbClr val="D75FBD"/>
              </a:solidFill>
              <a:effectLst/>
            </a:endParaRPr>
          </a:p>
        </p:txBody>
      </p:sp>
      <p:sp>
        <p:nvSpPr>
          <p:cNvPr id="913411" name="Rectangle 3"/>
          <p:cNvSpPr>
            <a:spLocks noGrp="1" noChangeArrowheads="1"/>
          </p:cNvSpPr>
          <p:nvPr>
            <p:ph type="body" idx="4294967295"/>
          </p:nvPr>
        </p:nvSpPr>
        <p:spPr>
          <a:xfrm>
            <a:off x="6248400" y="1981200"/>
            <a:ext cx="2895600" cy="4111625"/>
          </a:xfrm>
          <a:prstGeom prst="rect">
            <a:avLst/>
          </a:prstGeom>
        </p:spPr>
        <p:txBody>
          <a:bodyPr/>
          <a:lstStyle/>
          <a:p>
            <a:pPr eaLnBrk="1" hangingPunct="1">
              <a:lnSpc>
                <a:spcPct val="80000"/>
              </a:lnSpc>
              <a:defRPr/>
            </a:pPr>
            <a:r>
              <a:rPr lang="ru-RU" sz="2000" err="1">
                <a:effectLst/>
              </a:rPr>
              <a:t>The secondary server</a:t>
            </a:r>
            <a:endParaRPr lang="ru-RU" sz="2000">
              <a:effectLst/>
            </a:endParaRPr>
          </a:p>
          <a:p>
            <a:pPr marL="457200" lvl="1" indent="0">
              <a:lnSpc>
                <a:spcPct val="80000"/>
              </a:lnSpc>
              <a:buNone/>
              <a:defRPr/>
            </a:pPr>
            <a:r>
              <a:rPr lang="ru-RU" sz="2000" err="1">
                <a:effectLst/>
              </a:rPr>
              <a:t>is also used for</a:t>
            </a:r>
            <a:endParaRPr lang="ru-RU" sz="2000">
              <a:effectLst/>
            </a:endParaRPr>
          </a:p>
          <a:p>
            <a:pPr marL="457200" lvl="1" indent="0">
              <a:lnSpc>
                <a:spcPct val="80000"/>
              </a:lnSpc>
              <a:buNone/>
              <a:defRPr/>
            </a:pPr>
            <a:r>
              <a:rPr lang="ru-RU" sz="2000" err="1">
                <a:effectLst/>
              </a:rPr>
              <a:t>processing tasks.</a:t>
            </a:r>
          </a:p>
          <a:p>
            <a:pPr eaLnBrk="1" hangingPunct="1">
              <a:lnSpc>
                <a:spcPct val="80000"/>
              </a:lnSpc>
              <a:defRPr/>
            </a:pPr>
            <a:endParaRPr lang="en-US" sz="2000">
              <a:effectLst/>
            </a:endParaRPr>
          </a:p>
          <a:p>
            <a:pPr eaLnBrk="1" hangingPunct="1">
              <a:lnSpc>
                <a:spcPct val="80000"/>
              </a:lnSpc>
              <a:defRPr/>
            </a:pPr>
            <a:r>
              <a:rPr lang="ru-RU" sz="2000" err="1">
                <a:effectLst/>
              </a:rPr>
              <a:t>Reduced cost because</a:t>
            </a:r>
            <a:endParaRPr lang="ru-RU" sz="2000">
              <a:effectLst/>
            </a:endParaRPr>
          </a:p>
          <a:p>
            <a:pPr marL="400050" lvl="1" indent="0">
              <a:lnSpc>
                <a:spcPct val="80000"/>
              </a:lnSpc>
              <a:buNone/>
              <a:defRPr/>
            </a:pPr>
            <a:r>
              <a:rPr lang="ru-RU" sz="2000" err="1">
                <a:effectLst/>
              </a:rPr>
              <a:t>secondary servers can</a:t>
            </a:r>
            <a:endParaRPr lang="ru-RU" sz="2000">
              <a:effectLst/>
            </a:endParaRPr>
          </a:p>
          <a:p>
            <a:pPr marL="400050" lvl="1" indent="0">
              <a:lnSpc>
                <a:spcPct val="80000"/>
              </a:lnSpc>
              <a:buNone/>
              <a:defRPr/>
            </a:pPr>
            <a:r>
              <a:rPr lang="ru-RU" sz="2000" err="1">
                <a:effectLst/>
              </a:rPr>
              <a:t>be used for processing.</a:t>
            </a:r>
          </a:p>
          <a:p>
            <a:pPr eaLnBrk="1" hangingPunct="1">
              <a:lnSpc>
                <a:spcPct val="80000"/>
              </a:lnSpc>
              <a:defRPr/>
            </a:pPr>
            <a:endParaRPr lang="en-US" sz="2000">
              <a:effectLst/>
            </a:endParaRPr>
          </a:p>
          <a:p>
            <a:pPr eaLnBrk="1" hangingPunct="1">
              <a:lnSpc>
                <a:spcPct val="80000"/>
              </a:lnSpc>
              <a:defRPr/>
            </a:pPr>
            <a:r>
              <a:rPr lang="ru-RU" sz="2000" err="1">
                <a:effectLst/>
              </a:rPr>
              <a:t>Increased complexity.</a:t>
            </a:r>
          </a:p>
          <a:p>
            <a:pPr eaLnBrk="1" hangingPunct="1">
              <a:lnSpc>
                <a:spcPct val="80000"/>
              </a:lnSpc>
              <a:defRPr/>
            </a:pPr>
            <a:endParaRPr lang="ru-RU" sz="2000">
              <a:effectLst/>
            </a:endParaRPr>
          </a:p>
        </p:txBody>
      </p:sp>
      <p:pic>
        <p:nvPicPr>
          <p:cNvPr id="43012" name="Picture 4" descr="cls001"/>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28600" y="2209800"/>
            <a:ext cx="6019800" cy="381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4329483"/>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5458" name="Rectangle 2"/>
          <p:cNvSpPr>
            <a:spLocks noGrp="1" noChangeArrowheads="1"/>
          </p:cNvSpPr>
          <p:nvPr>
            <p:ph type="title"/>
          </p:nvPr>
        </p:nvSpPr>
        <p:spPr/>
        <p:txBody>
          <a:bodyPr/>
          <a:lstStyle/>
          <a:p>
            <a:pPr eaLnBrk="1" hangingPunct="1">
              <a:defRPr/>
            </a:pPr>
            <a:r>
              <a:rPr lang="ru-RU" sz="3200" dirty="0">
                <a:effectLst>
                  <a:outerShdw blurRad="38100" dist="38100" dir="2700000" algn="tl">
                    <a:srgbClr val="000000">
                      <a:alpha val="43137"/>
                    </a:srgbClr>
                  </a:outerShdw>
                </a:effectLst>
              </a:rPr>
              <a:t>Резервный сервер без разделения ресурсов</a:t>
            </a:r>
            <a:endParaRPr lang="ru-RU" sz="3200" dirty="0">
              <a:solidFill>
                <a:srgbClr val="D75FBD"/>
              </a:solidFill>
              <a:effectLst>
                <a:outerShdw blurRad="38100" dist="38100" dir="2700000" algn="tl">
                  <a:srgbClr val="000000">
                    <a:alpha val="43137"/>
                  </a:srgbClr>
                </a:outerShdw>
              </a:effectLst>
            </a:endParaRPr>
          </a:p>
        </p:txBody>
      </p:sp>
      <p:sp>
        <p:nvSpPr>
          <p:cNvPr id="915459" name="Rectangle 3"/>
          <p:cNvSpPr>
            <a:spLocks noGrp="1" noChangeArrowheads="1"/>
          </p:cNvSpPr>
          <p:nvPr>
            <p:ph type="body" idx="4294967295"/>
          </p:nvPr>
        </p:nvSpPr>
        <p:spPr>
          <a:xfrm>
            <a:off x="304800" y="5791200"/>
            <a:ext cx="5410200" cy="377825"/>
          </a:xfrm>
          <a:prstGeom prst="rect">
            <a:avLst/>
          </a:prstGeom>
        </p:spPr>
        <p:txBody>
          <a:bodyPr/>
          <a:lstStyle/>
          <a:p>
            <a:pPr marL="0" indent="0" eaLnBrk="1" hangingPunct="1">
              <a:lnSpc>
                <a:spcPct val="80000"/>
              </a:lnSpc>
              <a:buNone/>
              <a:defRPr/>
            </a:pPr>
            <a:r>
              <a:rPr lang="ru-RU" sz="2000">
                <a:effectLst>
                  <a:outerShdw blurRad="38100" dist="38100" dir="2700000" algn="tl">
                    <a:srgbClr val="000000">
                      <a:alpha val="43137"/>
                    </a:srgbClr>
                  </a:outerShdw>
                </a:effectLst>
              </a:rPr>
              <a:t>Резервный сервер без разделения ресурсов</a:t>
            </a:r>
          </a:p>
        </p:txBody>
      </p:sp>
      <p:pic>
        <p:nvPicPr>
          <p:cNvPr id="45060" name="Picture 4"/>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09600" y="2438400"/>
            <a:ext cx="4953000" cy="318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15461" name="Rectangle 5"/>
          <p:cNvSpPr>
            <a:spLocks noChangeArrowheads="1"/>
          </p:cNvSpPr>
          <p:nvPr/>
        </p:nvSpPr>
        <p:spPr bwMode="auto">
          <a:xfrm>
            <a:off x="5715000" y="1905000"/>
            <a:ext cx="3276600" cy="4416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marL="342900" indent="-342900" eaLnBrk="1" hangingPunct="1">
              <a:lnSpc>
                <a:spcPct val="80000"/>
              </a:lnSpc>
              <a:spcBef>
                <a:spcPts val="800"/>
              </a:spcBef>
              <a:buClr>
                <a:srgbClr val="000000"/>
              </a:buClr>
              <a:buSzTx/>
              <a:buFont typeface="Times New Roman" panose="02020603050405020304" pitchFamily="18" charset="0"/>
              <a:buNone/>
              <a:defRPr/>
            </a:pPr>
            <a:r>
              <a:rPr lang="en-US" sz="2000">
                <a:solidFill>
                  <a:srgbClr val="FFFFFF"/>
                </a:solidFill>
                <a:effectLst>
                  <a:outerShdw blurRad="38100" dist="38100" dir="2700000" algn="tl">
                    <a:srgbClr val="000000">
                      <a:alpha val="43137"/>
                    </a:srgbClr>
                  </a:outerShdw>
                </a:effectLst>
                <a:latin typeface="Tahoma" pitchFamily="34" charset="0"/>
              </a:rPr>
              <a:t>Each computer is a</a:t>
            </a:r>
            <a:endParaRPr lang="ru-RU" sz="2000">
              <a:solidFill>
                <a:srgbClr val="FFFFFF"/>
              </a:solidFill>
              <a:effectLst>
                <a:outerShdw blurRad="38100" dist="38100" dir="2700000" algn="tl">
                  <a:srgbClr val="000000">
                    <a:alpha val="43137"/>
                  </a:srgbClr>
                </a:outerShdw>
              </a:effectLst>
              <a:latin typeface="Tahoma" pitchFamily="34" charset="0"/>
            </a:endParaRPr>
          </a:p>
          <a:p>
            <a:pPr marL="342900" indent="-342900" eaLnBrk="1" hangingPunct="1">
              <a:spcBef>
                <a:spcPts val="800"/>
              </a:spcBef>
              <a:buClr>
                <a:srgbClr val="000000"/>
              </a:buClr>
              <a:buSzTx/>
              <a:buFont typeface="Times New Roman" panose="02020603050405020304" pitchFamily="18" charset="0"/>
              <a:buNone/>
              <a:defRPr/>
            </a:pPr>
            <a:r>
              <a:rPr lang="en-US" sz="2000">
                <a:solidFill>
                  <a:srgbClr val="FFFFFF"/>
                </a:solidFill>
                <a:effectLst>
                  <a:outerShdw blurRad="38100" dist="38100" dir="2700000" algn="tl">
                    <a:srgbClr val="000000">
                      <a:alpha val="43137"/>
                    </a:srgbClr>
                  </a:outerShdw>
                </a:effectLst>
                <a:latin typeface="Tahoma" pitchFamily="34" charset="0"/>
              </a:rPr>
              <a:t>separate server</a:t>
            </a:r>
          </a:p>
          <a:p>
            <a:pPr marL="342900" indent="-342900" eaLnBrk="1" hangingPunct="1">
              <a:spcBef>
                <a:spcPts val="800"/>
              </a:spcBef>
              <a:buClr>
                <a:srgbClr val="000000"/>
              </a:buClr>
              <a:buSzTx/>
              <a:buFont typeface="Times New Roman" panose="02020603050405020304" pitchFamily="18" charset="0"/>
              <a:buNone/>
              <a:defRPr/>
            </a:pPr>
            <a:r>
              <a:rPr lang="en-US" sz="2000">
                <a:solidFill>
                  <a:srgbClr val="FFFFFF"/>
                </a:solidFill>
                <a:effectLst>
                  <a:outerShdw blurRad="38100" dist="38100" dir="2700000" algn="tl">
                    <a:srgbClr val="000000">
                      <a:alpha val="43137"/>
                    </a:srgbClr>
                  </a:outerShdw>
                </a:effectLst>
                <a:latin typeface="Tahoma" pitchFamily="34" charset="0"/>
              </a:rPr>
              <a:t>No shared disks</a:t>
            </a:r>
            <a:r>
              <a:rPr lang="ru-RU" sz="2000">
                <a:solidFill>
                  <a:srgbClr val="FFFFFF"/>
                </a:solidFill>
                <a:effectLst>
                  <a:outerShdw blurRad="38100" dist="38100" dir="2700000" algn="tl">
                    <a:srgbClr val="000000">
                      <a:alpha val="43137"/>
                    </a:srgbClr>
                  </a:outerShdw>
                </a:effectLst>
                <a:latin typeface="Tahoma" pitchFamily="34" charset="0"/>
              </a:rPr>
              <a:t> </a:t>
            </a:r>
          </a:p>
          <a:p>
            <a:pPr marL="342900" indent="-342900" eaLnBrk="1" hangingPunct="1">
              <a:spcBef>
                <a:spcPts val="800"/>
              </a:spcBef>
              <a:buClr>
                <a:srgbClr val="000000"/>
              </a:buClr>
              <a:buSzTx/>
              <a:buFont typeface="Times New Roman" panose="02020603050405020304" pitchFamily="18" charset="0"/>
              <a:buNone/>
              <a:defRPr/>
            </a:pPr>
            <a:r>
              <a:rPr lang="ru-RU" sz="2000" err="1">
                <a:solidFill>
                  <a:srgbClr val="FFFFFF"/>
                </a:solidFill>
                <a:effectLst>
                  <a:outerShdw blurRad="38100" dist="38100" dir="2700000" algn="tl">
                    <a:srgbClr val="000000">
                      <a:alpha val="43137"/>
                    </a:srgbClr>
                  </a:outerShdw>
                </a:effectLst>
                <a:latin typeface="Tahoma" pitchFamily="34" charset="0"/>
              </a:rPr>
              <a:t>Separate servers have</a:t>
            </a:r>
            <a:endParaRPr lang="ru-RU" sz="2000">
              <a:solidFill>
                <a:srgbClr val="FFFFFF"/>
              </a:solidFill>
              <a:effectLst>
                <a:outerShdw blurRad="38100" dist="38100" dir="2700000" algn="tl">
                  <a:srgbClr val="000000">
                    <a:alpha val="43137"/>
                  </a:srgbClr>
                </a:outerShdw>
              </a:effectLst>
              <a:latin typeface="Tahoma" pitchFamily="34" charset="0"/>
            </a:endParaRPr>
          </a:p>
          <a:p>
            <a:pPr marL="342900" indent="-342900" eaLnBrk="1" hangingPunct="1">
              <a:lnSpc>
                <a:spcPct val="80000"/>
              </a:lnSpc>
              <a:spcBef>
                <a:spcPts val="800"/>
              </a:spcBef>
              <a:buClr>
                <a:srgbClr val="000000"/>
              </a:buClr>
              <a:buSzTx/>
              <a:buFont typeface="Times New Roman" panose="02020603050405020304" pitchFamily="18" charset="0"/>
              <a:buNone/>
              <a:defRPr/>
            </a:pPr>
            <a:r>
              <a:rPr lang="ru-RU" sz="2000" err="1">
                <a:solidFill>
                  <a:srgbClr val="FFFFFF"/>
                </a:solidFill>
                <a:effectLst>
                  <a:outerShdw blurRad="38100" dist="38100" dir="2700000" algn="tl">
                    <a:srgbClr val="000000">
                      <a:alpha val="43137"/>
                    </a:srgbClr>
                  </a:outerShdw>
                </a:effectLst>
                <a:latin typeface="Tahoma" pitchFamily="34" charset="0"/>
              </a:rPr>
              <a:t>their own disks. </a:t>
            </a:r>
            <a:r>
              <a:rPr lang="ru-RU" sz="2000" err="1">
                <a:solidFill>
                  <a:srgbClr val="FFFF00"/>
                </a:solidFill>
                <a:effectLst>
                  <a:outerShdw blurRad="38100" dist="38100" dir="2700000" algn="tl">
                    <a:srgbClr val="000000">
                      <a:alpha val="43137"/>
                    </a:srgbClr>
                  </a:outerShdw>
                </a:effectLst>
                <a:latin typeface="Tahoma" pitchFamily="34" charset="0"/>
              </a:rPr>
              <a:t>Data</a:t>
            </a:r>
            <a:endParaRPr lang="ru-RU" sz="2000">
              <a:solidFill>
                <a:srgbClr val="FFFF00"/>
              </a:solidFill>
              <a:effectLst>
                <a:outerShdw blurRad="38100" dist="38100" dir="2700000" algn="tl">
                  <a:srgbClr val="000000">
                    <a:alpha val="43137"/>
                  </a:srgbClr>
                </a:outerShdw>
              </a:effectLst>
              <a:latin typeface="Tahoma" pitchFamily="34" charset="0"/>
            </a:endParaRPr>
          </a:p>
          <a:p>
            <a:pPr marL="342900" indent="-342900" eaLnBrk="1" hangingPunct="1">
              <a:lnSpc>
                <a:spcPct val="80000"/>
              </a:lnSpc>
              <a:spcBef>
                <a:spcPts val="800"/>
              </a:spcBef>
              <a:buClr>
                <a:srgbClr val="000000"/>
              </a:buClr>
              <a:buSzTx/>
              <a:buFont typeface="Times New Roman" panose="02020603050405020304" pitchFamily="18" charset="0"/>
              <a:buNone/>
              <a:defRPr/>
            </a:pPr>
            <a:r>
              <a:rPr lang="ru-RU" sz="2000" err="1">
                <a:solidFill>
                  <a:srgbClr val="FFFF00"/>
                </a:solidFill>
                <a:effectLst>
                  <a:outerShdw blurRad="38100" dist="38100" dir="2700000" algn="tl">
                    <a:srgbClr val="000000">
                      <a:alpha val="43137"/>
                    </a:srgbClr>
                  </a:outerShdw>
                </a:effectLst>
                <a:latin typeface="Tahoma" pitchFamily="34" charset="0"/>
              </a:rPr>
              <a:t>is continuously copied</a:t>
            </a:r>
            <a:endParaRPr lang="ru-RU" sz="2000">
              <a:solidFill>
                <a:srgbClr val="FFFF00"/>
              </a:solidFill>
              <a:effectLst>
                <a:outerShdw blurRad="38100" dist="38100" dir="2700000" algn="tl">
                  <a:srgbClr val="000000">
                    <a:alpha val="43137"/>
                  </a:srgbClr>
                </a:outerShdw>
              </a:effectLst>
              <a:latin typeface="Tahoma" pitchFamily="34" charset="0"/>
            </a:endParaRPr>
          </a:p>
          <a:p>
            <a:pPr marL="342900" indent="-342900" eaLnBrk="1" hangingPunct="1">
              <a:lnSpc>
                <a:spcPct val="80000"/>
              </a:lnSpc>
              <a:spcBef>
                <a:spcPts val="800"/>
              </a:spcBef>
              <a:buClr>
                <a:srgbClr val="000000"/>
              </a:buClr>
              <a:buSzTx/>
              <a:buFont typeface="Times New Roman" panose="02020603050405020304" pitchFamily="18" charset="0"/>
              <a:buNone/>
              <a:defRPr/>
            </a:pPr>
            <a:r>
              <a:rPr lang="ru-RU" sz="2000" err="1">
                <a:solidFill>
                  <a:srgbClr val="FFFF00"/>
                </a:solidFill>
                <a:effectLst>
                  <a:outerShdw blurRad="38100" dist="38100" dir="2700000" algn="tl">
                    <a:srgbClr val="000000">
                      <a:alpha val="43137"/>
                    </a:srgbClr>
                  </a:outerShdw>
                </a:effectLst>
                <a:latin typeface="Tahoma" pitchFamily="34" charset="0"/>
              </a:rPr>
              <a:t>from primary to</a:t>
            </a:r>
            <a:endParaRPr lang="ru-RU" sz="2000">
              <a:solidFill>
                <a:srgbClr val="FFFF00"/>
              </a:solidFill>
              <a:effectLst>
                <a:outerShdw blurRad="38100" dist="38100" dir="2700000" algn="tl">
                  <a:srgbClr val="000000">
                    <a:alpha val="43137"/>
                  </a:srgbClr>
                </a:outerShdw>
              </a:effectLst>
              <a:latin typeface="Tahoma" pitchFamily="34" charset="0"/>
            </a:endParaRPr>
          </a:p>
          <a:p>
            <a:pPr marL="342900" indent="-342900" eaLnBrk="1" hangingPunct="1">
              <a:lnSpc>
                <a:spcPct val="80000"/>
              </a:lnSpc>
              <a:spcBef>
                <a:spcPts val="800"/>
              </a:spcBef>
              <a:buClr>
                <a:srgbClr val="000000"/>
              </a:buClr>
              <a:buSzTx/>
              <a:buFont typeface="Times New Roman" panose="02020603050405020304" pitchFamily="18" charset="0"/>
              <a:buNone/>
              <a:defRPr/>
            </a:pPr>
            <a:r>
              <a:rPr lang="ru-RU" sz="2000" err="1">
                <a:solidFill>
                  <a:srgbClr val="FFFF00"/>
                </a:solidFill>
                <a:effectLst>
                  <a:outerShdw blurRad="38100" dist="38100" dir="2700000" algn="tl">
                    <a:srgbClr val="000000">
                      <a:alpha val="43137"/>
                    </a:srgbClr>
                  </a:outerShdw>
                </a:effectLst>
                <a:latin typeface="Tahoma" pitchFamily="34" charset="0"/>
              </a:rPr>
              <a:t>secondary server</a:t>
            </a:r>
            <a:r>
              <a:rPr lang="ru-RU" sz="2000">
                <a:solidFill>
                  <a:srgbClr val="FFFFFF"/>
                </a:solidFill>
                <a:effectLst>
                  <a:outerShdw blurRad="38100" dist="38100" dir="2700000" algn="tl">
                    <a:srgbClr val="000000">
                      <a:alpha val="43137"/>
                    </a:srgbClr>
                  </a:outerShdw>
                </a:effectLst>
                <a:latin typeface="Tahoma" pitchFamily="34" charset="0"/>
              </a:rPr>
              <a:t>. </a:t>
            </a:r>
          </a:p>
          <a:p>
            <a:pPr marL="342900" indent="-342900" eaLnBrk="1" hangingPunct="1">
              <a:lnSpc>
                <a:spcPct val="80000"/>
              </a:lnSpc>
              <a:spcBef>
                <a:spcPts val="800"/>
              </a:spcBef>
              <a:buClr>
                <a:srgbClr val="000000"/>
              </a:buClr>
              <a:buSzTx/>
              <a:buFont typeface="Times New Roman" panose="02020603050405020304" pitchFamily="18" charset="0"/>
              <a:buNone/>
              <a:defRPr/>
            </a:pPr>
            <a:r>
              <a:rPr lang="ru-RU" sz="2000" err="1">
                <a:solidFill>
                  <a:srgbClr val="FFFFFF"/>
                </a:solidFill>
                <a:effectLst>
                  <a:outerShdw blurRad="38100" dist="38100" dir="2700000" algn="tl">
                    <a:srgbClr val="000000">
                      <a:alpha val="43137"/>
                    </a:srgbClr>
                  </a:outerShdw>
                </a:effectLst>
                <a:latin typeface="Tahoma" pitchFamily="34" charset="0"/>
              </a:rPr>
              <a:t>High availability.</a:t>
            </a:r>
          </a:p>
          <a:p>
            <a:pPr marL="342900" indent="-342900" eaLnBrk="1" hangingPunct="1">
              <a:lnSpc>
                <a:spcPct val="80000"/>
              </a:lnSpc>
              <a:spcBef>
                <a:spcPts val="800"/>
              </a:spcBef>
              <a:buClr>
                <a:srgbClr val="000000"/>
              </a:buClr>
              <a:buSzTx/>
              <a:buFont typeface="Times New Roman" panose="02020603050405020304" pitchFamily="18" charset="0"/>
              <a:buNone/>
              <a:defRPr/>
            </a:pPr>
            <a:r>
              <a:rPr lang="ru-RU" sz="2000" err="1">
                <a:solidFill>
                  <a:srgbClr val="FFFFFF"/>
                </a:solidFill>
                <a:effectLst>
                  <a:outerShdw blurRad="38100" dist="38100" dir="2700000" algn="tl">
                    <a:srgbClr val="000000">
                      <a:alpha val="43137"/>
                    </a:srgbClr>
                  </a:outerShdw>
                </a:effectLst>
                <a:latin typeface="Tahoma" pitchFamily="34" charset="0"/>
              </a:rPr>
              <a:t>High network and</a:t>
            </a:r>
            <a:endParaRPr lang="ru-RU" sz="2000">
              <a:solidFill>
                <a:srgbClr val="FFFFFF"/>
              </a:solidFill>
              <a:effectLst>
                <a:outerShdw blurRad="38100" dist="38100" dir="2700000" algn="tl">
                  <a:srgbClr val="000000">
                    <a:alpha val="43137"/>
                  </a:srgbClr>
                </a:outerShdw>
              </a:effectLst>
              <a:latin typeface="Tahoma" pitchFamily="34" charset="0"/>
            </a:endParaRPr>
          </a:p>
          <a:p>
            <a:pPr marL="342900" indent="-342900" eaLnBrk="1" hangingPunct="1">
              <a:lnSpc>
                <a:spcPct val="80000"/>
              </a:lnSpc>
              <a:spcBef>
                <a:spcPts val="800"/>
              </a:spcBef>
              <a:buClr>
                <a:srgbClr val="000000"/>
              </a:buClr>
              <a:buSzTx/>
              <a:buFont typeface="Times New Roman" panose="02020603050405020304" pitchFamily="18" charset="0"/>
              <a:buNone/>
              <a:defRPr/>
            </a:pPr>
            <a:r>
              <a:rPr lang="ru-RU" sz="2000" err="1">
                <a:solidFill>
                  <a:srgbClr val="FFFFFF"/>
                </a:solidFill>
                <a:effectLst>
                  <a:outerShdw blurRad="38100" dist="38100" dir="2700000" algn="tl">
                    <a:srgbClr val="000000">
                      <a:alpha val="43137"/>
                    </a:srgbClr>
                  </a:outerShdw>
                </a:effectLst>
                <a:latin typeface="Tahoma" pitchFamily="34" charset="0"/>
              </a:rPr>
              <a:t>server overhead due</a:t>
            </a:r>
            <a:endParaRPr lang="ru-RU" sz="2000">
              <a:solidFill>
                <a:srgbClr val="FFFFFF"/>
              </a:solidFill>
              <a:effectLst>
                <a:outerShdw blurRad="38100" dist="38100" dir="2700000" algn="tl">
                  <a:srgbClr val="000000">
                    <a:alpha val="43137"/>
                  </a:srgbClr>
                </a:outerShdw>
              </a:effectLst>
              <a:latin typeface="Tahoma" pitchFamily="34" charset="0"/>
            </a:endParaRPr>
          </a:p>
          <a:p>
            <a:pPr marL="342900" indent="-342900" eaLnBrk="1" hangingPunct="1">
              <a:lnSpc>
                <a:spcPct val="80000"/>
              </a:lnSpc>
              <a:spcBef>
                <a:spcPts val="800"/>
              </a:spcBef>
              <a:buClr>
                <a:srgbClr val="000000"/>
              </a:buClr>
              <a:buSzTx/>
              <a:buFont typeface="Times New Roman" panose="02020603050405020304" pitchFamily="18" charset="0"/>
              <a:buNone/>
              <a:defRPr/>
            </a:pPr>
            <a:r>
              <a:rPr lang="ru-RU" sz="2000" err="1">
                <a:solidFill>
                  <a:srgbClr val="FFFFFF"/>
                </a:solidFill>
                <a:effectLst>
                  <a:outerShdw blurRad="38100" dist="38100" dir="2700000" algn="tl">
                    <a:srgbClr val="000000">
                      <a:alpha val="43137"/>
                    </a:srgbClr>
                  </a:outerShdw>
                </a:effectLst>
                <a:latin typeface="Tahoma" pitchFamily="34" charset="0"/>
              </a:rPr>
              <a:t>to </a:t>
            </a:r>
            <a:r>
              <a:rPr lang="ru-RU" sz="2000" b="1" err="1">
                <a:solidFill>
                  <a:srgbClr val="D75FBD"/>
                </a:solidFill>
                <a:effectLst>
                  <a:outerShdw blurRad="38100" dist="38100" dir="2700000" algn="tl">
                    <a:srgbClr val="000000">
                      <a:alpha val="43137"/>
                    </a:srgbClr>
                  </a:outerShdw>
                </a:effectLst>
                <a:latin typeface="Tahoma" pitchFamily="34" charset="0"/>
              </a:rPr>
              <a:t>copying operations</a:t>
            </a:r>
            <a:r>
              <a:rPr lang="ru-RU" sz="2000">
                <a:solidFill>
                  <a:srgbClr val="FFFFFF"/>
                </a:solidFill>
                <a:effectLst>
                  <a:outerShdw blurRad="38100" dist="38100" dir="2700000" algn="tl">
                    <a:srgbClr val="000000">
                      <a:alpha val="43137"/>
                    </a:srgbClr>
                  </a:outerShdw>
                </a:effectLst>
                <a:latin typeface="Tahoma" pitchFamily="34" charset="0"/>
              </a:rPr>
              <a:t>.</a:t>
            </a:r>
          </a:p>
          <a:p>
            <a:pPr marL="342900" indent="-342900" eaLnBrk="1" hangingPunct="1">
              <a:lnSpc>
                <a:spcPct val="80000"/>
              </a:lnSpc>
              <a:spcBef>
                <a:spcPts val="800"/>
              </a:spcBef>
              <a:buClr>
                <a:srgbClr val="000000"/>
              </a:buClr>
              <a:buSzTx/>
              <a:buFont typeface="Times New Roman" panose="02020603050405020304" pitchFamily="18" charset="0"/>
              <a:buNone/>
              <a:defRPr/>
            </a:pPr>
            <a:endParaRPr lang="ru-RU" sz="2000">
              <a:solidFill>
                <a:srgbClr val="FFFFFF"/>
              </a:solidFill>
              <a:effectLst>
                <a:outerShdw blurRad="38100" dist="38100" dir="2700000" algn="tl">
                  <a:srgbClr val="000000">
                    <a:alpha val="43137"/>
                  </a:srgbClr>
                </a:outerShdw>
              </a:effectLst>
              <a:latin typeface="Tahoma" pitchFamily="34" charset="0"/>
            </a:endParaRPr>
          </a:p>
        </p:txBody>
      </p:sp>
    </p:spTree>
    <p:extLst>
      <p:ext uri="{BB962C8B-B14F-4D97-AF65-F5344CB8AC3E}">
        <p14:creationId xmlns:p14="http://schemas.microsoft.com/office/powerpoint/2010/main" val="359582255"/>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ru-RU" sz="3200" dirty="0"/>
              <a:t>Кластер общего хранилища и WAN Failover</a:t>
            </a:r>
            <a:endParaRPr lang="ru-RU" altLang="en-US" sz="4000" dirty="0">
              <a:effectLst/>
            </a:endParaRPr>
          </a:p>
        </p:txBody>
      </p:sp>
      <p:sp>
        <p:nvSpPr>
          <p:cNvPr id="46083" name="Rectangle 3"/>
          <p:cNvSpPr>
            <a:spLocks noGrp="1" noChangeArrowheads="1"/>
          </p:cNvSpPr>
          <p:nvPr>
            <p:ph type="body" idx="4294967295"/>
          </p:nvPr>
        </p:nvSpPr>
        <p:spPr>
          <a:xfrm>
            <a:off x="457200" y="4724400"/>
            <a:ext cx="8226425" cy="1752600"/>
          </a:xfrm>
          <a:prstGeom prst="rect">
            <a:avLst/>
          </a:prstGeom>
        </p:spPr>
        <p:txBody>
          <a:bodyPr>
            <a:normAutofit fontScale="47500" lnSpcReduction="20000"/>
          </a:bodyPr>
          <a:lstStyle/>
          <a:p>
            <a:pPr marL="0" indent="0">
              <a:lnSpc>
                <a:spcPct val="80000"/>
              </a:lnSpc>
              <a:buNone/>
            </a:pPr>
            <a:r>
              <a:rPr lang="en-US" sz="2800" dirty="0"/>
              <a:t>             </a:t>
            </a:r>
            <a:r>
              <a:rPr lang="ru-RU" sz="2800" dirty="0"/>
              <a:t>Кластер общего хранилища и WAN Failover</a:t>
            </a:r>
            <a:endParaRPr lang="en-US" sz="2800" dirty="0"/>
          </a:p>
          <a:p>
            <a:pPr marL="533400" indent="-533400">
              <a:lnSpc>
                <a:spcPct val="80000"/>
              </a:lnSpc>
            </a:pPr>
            <a:r>
              <a:rPr lang="ru-RU" sz="2800" b="1" dirty="0">
                <a:solidFill>
                  <a:srgbClr val="FFFF00"/>
                </a:solidFill>
              </a:rPr>
              <a:t>Конфигурации общего хранилища </a:t>
            </a:r>
            <a:r>
              <a:rPr lang="ru-RU" sz="2800" dirty="0"/>
              <a:t>обычно ограничиваются одним географическим местоположением, что приводит к неоптимальному аварийному восстановлению или плану обеспечения непрерывности бизнеса. Компании должны убедиться, что данные и приложения доступны, если что-то произойдет, что приведет к потере основного сервера.</a:t>
            </a:r>
            <a:endParaRPr lang="en-US" sz="2800" dirty="0"/>
          </a:p>
          <a:p>
            <a:pPr marL="533400" indent="-533400">
              <a:lnSpc>
                <a:spcPct val="80000"/>
              </a:lnSpc>
            </a:pPr>
            <a:r>
              <a:rPr lang="ru-RU" sz="2800" b="1" dirty="0">
                <a:solidFill>
                  <a:srgbClr val="FFFF00"/>
                </a:solidFill>
              </a:rPr>
              <a:t>Кластеры с поддержкой репликации данных </a:t>
            </a:r>
            <a:r>
              <a:rPr lang="ru-RU" sz="2800" dirty="0"/>
              <a:t>позволяют организациям расширяться за пределы одного местоположения или локального центра обработки данных. Это решение позволяет развертывать HA для поддержки планов обеспечения непрерывности бизнеса, которые допускают конфигурации, которые охватывают многие мили, штаты, страны или континенты, если это необходимо.</a:t>
            </a:r>
            <a:endParaRPr lang="en-US" sz="2800" dirty="0"/>
          </a:p>
          <a:p>
            <a:pPr marL="533400" indent="-533400">
              <a:lnSpc>
                <a:spcPct val="80000"/>
              </a:lnSpc>
              <a:buNone/>
            </a:pPr>
            <a:r>
              <a:rPr lang="en-US" sz="1200" i="1" dirty="0"/>
              <a:t>WAN- Wide Area Network</a:t>
            </a:r>
            <a:endParaRPr lang="ru-RU" altLang="en-US" sz="1200" dirty="0">
              <a:effectLst/>
            </a:endParaRPr>
          </a:p>
        </p:txBody>
      </p:sp>
      <p:pic>
        <p:nvPicPr>
          <p:cNvPr id="46084" name="Picture 5" descr="Two types of Clusters"/>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600200" y="1981200"/>
            <a:ext cx="5715000" cy="2671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88066158"/>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457200" y="349250"/>
            <a:ext cx="8226425" cy="565150"/>
          </a:xfrm>
        </p:spPr>
        <p:txBody>
          <a:bodyPr/>
          <a:lstStyle/>
          <a:p>
            <a:r>
              <a:rPr lang="ru-RU" altLang="en-US" sz="2000" b="1" dirty="0"/>
              <a:t>Катастрофо-устойчивость и непрерывная защита данных</a:t>
            </a:r>
            <a:endParaRPr lang="ru-RU" altLang="en-US" sz="2000" dirty="0">
              <a:solidFill>
                <a:srgbClr val="D75FBD"/>
              </a:solidFill>
              <a:effectLst/>
            </a:endParaRPr>
          </a:p>
        </p:txBody>
      </p:sp>
      <p:sp>
        <p:nvSpPr>
          <p:cNvPr id="47107" name="Rectangle 3"/>
          <p:cNvSpPr>
            <a:spLocks noGrp="1" noChangeArrowheads="1"/>
          </p:cNvSpPr>
          <p:nvPr>
            <p:ph type="body" idx="4294967295"/>
          </p:nvPr>
        </p:nvSpPr>
        <p:spPr>
          <a:xfrm>
            <a:off x="228600" y="4495800"/>
            <a:ext cx="8226425" cy="2209800"/>
          </a:xfrm>
          <a:prstGeom prst="rect">
            <a:avLst/>
          </a:prstGeom>
        </p:spPr>
        <p:txBody>
          <a:bodyPr>
            <a:normAutofit fontScale="92500" lnSpcReduction="10000"/>
          </a:bodyPr>
          <a:lstStyle/>
          <a:p>
            <a:pPr eaLnBrk="1" hangingPunct="1">
              <a:lnSpc>
                <a:spcPct val="80000"/>
              </a:lnSpc>
            </a:pPr>
            <a:endParaRPr lang="en-US" altLang="en-US" sz="1200" dirty="0">
              <a:effectLst/>
            </a:endParaRPr>
          </a:p>
          <a:p>
            <a:pPr marL="0" indent="0" eaLnBrk="1" hangingPunct="1">
              <a:lnSpc>
                <a:spcPct val="80000"/>
              </a:lnSpc>
              <a:buNone/>
            </a:pPr>
            <a:r>
              <a:rPr lang="ru-RU" altLang="en-US" sz="1200" dirty="0">
                <a:effectLst/>
              </a:rPr>
              <a:t>Benefits:</a:t>
            </a:r>
          </a:p>
          <a:p>
            <a:pPr lvl="1" eaLnBrk="1" hangingPunct="1">
              <a:lnSpc>
                <a:spcPct val="80000"/>
              </a:lnSpc>
              <a:buClr>
                <a:srgbClr val="FFFF00"/>
              </a:buClr>
              <a:buFont typeface="Wingdings" pitchFamily="2" charset="2"/>
              <a:buChar char="§"/>
            </a:pPr>
            <a:r>
              <a:rPr lang="ru-RU" altLang="en-US" sz="1200" dirty="0">
                <a:effectLst/>
              </a:rPr>
              <a:t>Replicate and monitor your Linux Servers</a:t>
            </a:r>
          </a:p>
          <a:p>
            <a:pPr lvl="1" eaLnBrk="1" hangingPunct="1">
              <a:lnSpc>
                <a:spcPct val="80000"/>
              </a:lnSpc>
              <a:buClr>
                <a:srgbClr val="FFFF00"/>
              </a:buClr>
              <a:buFont typeface="Wingdings" pitchFamily="2" charset="2"/>
              <a:buChar char="§"/>
            </a:pPr>
            <a:r>
              <a:rPr lang="ru-RU" altLang="en-US" sz="1200" dirty="0">
                <a:effectLst/>
              </a:rPr>
              <a:t>Failover automatically in case of data, server or application downtime</a:t>
            </a:r>
          </a:p>
          <a:p>
            <a:pPr lvl="1" eaLnBrk="1" hangingPunct="1">
              <a:lnSpc>
                <a:spcPct val="80000"/>
              </a:lnSpc>
              <a:buClr>
                <a:srgbClr val="FFFF00"/>
              </a:buClr>
              <a:buFont typeface="Wingdings" pitchFamily="2" charset="2"/>
              <a:buChar char="§"/>
            </a:pPr>
            <a:r>
              <a:rPr lang="ru-RU" altLang="en-US" sz="1200" dirty="0">
                <a:effectLst/>
              </a:rPr>
              <a:t>Email and/or text is sent to the administrator when an event happens</a:t>
            </a:r>
          </a:p>
          <a:p>
            <a:pPr lvl="1" eaLnBrk="1" hangingPunct="1">
              <a:lnSpc>
                <a:spcPct val="80000"/>
              </a:lnSpc>
              <a:buClr>
                <a:srgbClr val="FFFF00"/>
              </a:buClr>
              <a:buFont typeface="Wingdings" pitchFamily="2" charset="2"/>
              <a:buChar char="§"/>
            </a:pPr>
            <a:r>
              <a:rPr lang="ru-RU" altLang="en-US" sz="1200" dirty="0">
                <a:effectLst/>
              </a:rPr>
              <a:t>Automatic resynchronisation when a server is brought back into service</a:t>
            </a:r>
          </a:p>
          <a:p>
            <a:pPr lvl="1" eaLnBrk="1" hangingPunct="1">
              <a:lnSpc>
                <a:spcPct val="80000"/>
              </a:lnSpc>
              <a:buClr>
                <a:srgbClr val="FFFF00"/>
              </a:buClr>
              <a:buFont typeface="Wingdings" pitchFamily="2" charset="2"/>
              <a:buChar char="§"/>
            </a:pPr>
            <a:r>
              <a:rPr lang="ru-RU" altLang="en-US" sz="1200" dirty="0">
                <a:effectLst/>
              </a:rPr>
              <a:t>Return to service is seamless and easy</a:t>
            </a:r>
          </a:p>
          <a:p>
            <a:pPr lvl="1" eaLnBrk="1" hangingPunct="1">
              <a:lnSpc>
                <a:spcPct val="80000"/>
              </a:lnSpc>
              <a:buClr>
                <a:srgbClr val="FFFF00"/>
              </a:buClr>
              <a:buFont typeface="Wingdings" pitchFamily="2" charset="2"/>
              <a:buChar char="§"/>
            </a:pPr>
            <a:r>
              <a:rPr lang="ru-RU" altLang="en-US" sz="1200" dirty="0">
                <a:effectLst/>
              </a:rPr>
              <a:t>Easy to use and configure</a:t>
            </a:r>
          </a:p>
          <a:p>
            <a:pPr lvl="1" eaLnBrk="1" hangingPunct="1">
              <a:lnSpc>
                <a:spcPct val="80000"/>
              </a:lnSpc>
              <a:buClr>
                <a:srgbClr val="FFFF00"/>
              </a:buClr>
              <a:buFont typeface="Wingdings" pitchFamily="2" charset="2"/>
              <a:buChar char="§"/>
            </a:pPr>
            <a:r>
              <a:rPr lang="ru-RU" altLang="en-US" sz="1200" dirty="0">
                <a:effectLst/>
              </a:rPr>
              <a:t>Recover all of your standard and non-standard applications with our generic recovery kit </a:t>
            </a:r>
          </a:p>
          <a:p>
            <a:pPr eaLnBrk="1" hangingPunct="1">
              <a:lnSpc>
                <a:spcPct val="80000"/>
              </a:lnSpc>
            </a:pPr>
            <a:endParaRPr lang="ru-RU" altLang="en-US" sz="2800" dirty="0">
              <a:effectLst/>
            </a:endParaRPr>
          </a:p>
        </p:txBody>
      </p:sp>
      <p:pic>
        <p:nvPicPr>
          <p:cNvPr id="47108" name="Picture 5" descr="LifeKeeper monitors hardware and data replication"/>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28600" y="1219200"/>
            <a:ext cx="3171825" cy="317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09" name="Text Box 7"/>
          <p:cNvSpPr txBox="1">
            <a:spLocks noChangeArrowheads="1"/>
          </p:cNvSpPr>
          <p:nvPr/>
        </p:nvSpPr>
        <p:spPr bwMode="auto">
          <a:xfrm>
            <a:off x="3581400" y="1143000"/>
            <a:ext cx="5334000" cy="2523768"/>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buClr>
                <a:srgbClr val="000000"/>
              </a:buClr>
              <a:buSzTx/>
              <a:buFont typeface="Times New Roman" panose="02020603050405020304" pitchFamily="18" charset="0"/>
              <a:buNone/>
            </a:pPr>
            <a:r>
              <a:rPr lang="ru-RU" altLang="en-US" b="1" dirty="0">
                <a:solidFill>
                  <a:srgbClr val="FFFFFF"/>
                </a:solidFill>
              </a:rPr>
              <a:t>Recovering </a:t>
            </a:r>
            <a:r>
              <a:rPr lang="ru-RU" altLang="en-US" b="1" dirty="0">
                <a:solidFill>
                  <a:srgbClr val="FFFF00"/>
                </a:solidFill>
              </a:rPr>
              <a:t>Linux</a:t>
            </a:r>
            <a:r>
              <a:rPr lang="ru-RU" altLang="en-US" b="1" dirty="0">
                <a:solidFill>
                  <a:srgbClr val="FFFFFF"/>
                </a:solidFill>
              </a:rPr>
              <a:t> Servers in around a minute</a:t>
            </a:r>
          </a:p>
          <a:p>
            <a:pPr eaLnBrk="1" hangingPunct="1">
              <a:buClr>
                <a:srgbClr val="000000"/>
              </a:buClr>
              <a:buSzTx/>
              <a:buFont typeface="Times New Roman" panose="02020603050405020304" pitchFamily="18" charset="0"/>
              <a:buNone/>
            </a:pPr>
            <a:r>
              <a:rPr lang="ru-RU" altLang="en-US" sz="1400" b="1" dirty="0">
                <a:solidFill>
                  <a:srgbClr val="FFFFFF"/>
                </a:solidFill>
              </a:rPr>
              <a:t>Replicate changes of data to a backup server in real-time, and monitor all your applications continuously. The backup server can be on a LAN (for local recovery) or a WAN for disaster recovery.</a:t>
            </a:r>
            <a:br>
              <a:rPr lang="ru-RU" altLang="en-US" sz="1400" b="1" dirty="0">
                <a:solidFill>
                  <a:srgbClr val="FFFFFF"/>
                </a:solidFill>
              </a:rPr>
            </a:br>
            <a:br>
              <a:rPr lang="ru-RU" altLang="en-US" sz="1400" b="1" dirty="0">
                <a:solidFill>
                  <a:srgbClr val="FFFFFF"/>
                </a:solidFill>
              </a:rPr>
            </a:br>
            <a:r>
              <a:rPr lang="ru-RU" altLang="en-US" sz="1400" b="1" dirty="0">
                <a:solidFill>
                  <a:srgbClr val="FFFFFF"/>
                </a:solidFill>
              </a:rPr>
              <a:t>When a server or application dies, or is required for system maintenance, the backup server is brought online, and users automatically connected to it.</a:t>
            </a:r>
            <a:br>
              <a:rPr lang="ru-RU" altLang="en-US" sz="1400" b="1" dirty="0">
                <a:solidFill>
                  <a:srgbClr val="FFFFFF"/>
                </a:solidFill>
              </a:rPr>
            </a:br>
            <a:br>
              <a:rPr lang="ru-RU" altLang="en-US" sz="1400" b="1" dirty="0">
                <a:solidFill>
                  <a:srgbClr val="FFFFFF"/>
                </a:solidFill>
              </a:rPr>
            </a:br>
            <a:r>
              <a:rPr lang="ru-RU" altLang="en-US" sz="1400" b="1" dirty="0">
                <a:solidFill>
                  <a:srgbClr val="FFFFFF"/>
                </a:solidFill>
              </a:rPr>
              <a:t>When the main server is returned to service, changes in data are automatically resynchronised and recovery is seamless and stress-free.</a:t>
            </a:r>
          </a:p>
        </p:txBody>
      </p:sp>
    </p:spTree>
    <p:extLst>
      <p:ext uri="{BB962C8B-B14F-4D97-AF65-F5344CB8AC3E}">
        <p14:creationId xmlns:p14="http://schemas.microsoft.com/office/powerpoint/2010/main" val="2604325479"/>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6610" name="Rectangle 2"/>
          <p:cNvSpPr>
            <a:spLocks noGrp="1" noChangeArrowheads="1"/>
          </p:cNvSpPr>
          <p:nvPr>
            <p:ph type="body" idx="4294967295"/>
          </p:nvPr>
        </p:nvSpPr>
        <p:spPr>
          <a:xfrm>
            <a:off x="228600" y="762000"/>
            <a:ext cx="8915400" cy="6096000"/>
          </a:xfrm>
          <a:prstGeom prst="rect">
            <a:avLst/>
          </a:prstGeom>
        </p:spPr>
        <p:txBody>
          <a:bodyPr>
            <a:normAutofit/>
          </a:bodyPr>
          <a:lstStyle/>
          <a:p>
            <a:pPr marL="0" indent="0" eaLnBrk="1" hangingPunct="1">
              <a:buNone/>
              <a:tabLst>
                <a:tab pos="739775"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 pos="9596438" algn="l"/>
              </a:tabLst>
              <a:defRPr/>
            </a:pPr>
            <a:endParaRPr lang="en-US" sz="2400" b="1" dirty="0">
              <a:solidFill>
                <a:srgbClr val="FFFF00"/>
              </a:solidFill>
              <a:effectLst/>
            </a:endParaRPr>
          </a:p>
          <a:p>
            <a:pPr marL="0" indent="0" eaLnBrk="1" hangingPunct="1">
              <a:buNone/>
              <a:tabLst>
                <a:tab pos="739775"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 pos="9596438" algn="l"/>
              </a:tabLst>
              <a:defRPr/>
            </a:pPr>
            <a:r>
              <a:rPr lang="ru-RU" sz="2400" b="1" dirty="0">
                <a:solidFill>
                  <a:srgbClr val="FFFF00"/>
                </a:solidFill>
                <a:effectLst/>
              </a:rPr>
              <a:t>Глава </a:t>
            </a:r>
            <a:r>
              <a:rPr lang="en-US" sz="2400" b="1" dirty="0">
                <a:solidFill>
                  <a:srgbClr val="FFFF00"/>
                </a:solidFill>
                <a:effectLst/>
              </a:rPr>
              <a:t>7</a:t>
            </a:r>
            <a:r>
              <a:rPr lang="ro-RO" sz="2400" b="1" dirty="0">
                <a:solidFill>
                  <a:srgbClr val="FFFF00"/>
                </a:solidFill>
              </a:rPr>
              <a:t>. </a:t>
            </a:r>
            <a:r>
              <a:rPr lang="ru-RU" sz="2400" b="1" dirty="0">
                <a:solidFill>
                  <a:srgbClr val="FFFF00"/>
                </a:solidFill>
                <a:effectLst/>
              </a:rPr>
              <a:t> Классификация кластерных систем</a:t>
            </a:r>
            <a:r>
              <a:rPr lang="ro-RO" sz="2400" b="1" dirty="0">
                <a:solidFill>
                  <a:srgbClr val="FFFF00"/>
                </a:solidFill>
                <a:effectLst/>
              </a:rPr>
              <a:t>.</a:t>
            </a:r>
            <a:r>
              <a:rPr lang="en-US" sz="2400" b="1" dirty="0">
                <a:solidFill>
                  <a:srgbClr val="FFFF00"/>
                </a:solidFill>
                <a:effectLst/>
              </a:rPr>
              <a:t> </a:t>
            </a:r>
            <a:r>
              <a:rPr lang="ru-RU" sz="2400" b="1" dirty="0">
                <a:solidFill>
                  <a:srgbClr val="FFFF00"/>
                </a:solidFill>
              </a:rPr>
              <a:t>Отказоустойчивые кластеры</a:t>
            </a:r>
            <a:r>
              <a:rPr lang="ru-RU" sz="2400" b="1" dirty="0">
                <a:solidFill>
                  <a:srgbClr val="FFFF00"/>
                </a:solidFill>
                <a:effectLst/>
              </a:rPr>
              <a:t> </a:t>
            </a:r>
            <a:endParaRPr lang="en-US" sz="2400" b="1" dirty="0">
              <a:solidFill>
                <a:srgbClr val="FFFF00"/>
              </a:solidFill>
              <a:effectLst/>
            </a:endParaRPr>
          </a:p>
          <a:p>
            <a:pPr marL="1371600" lvl="2" indent="-457200" eaLnBrk="1" hangingPunct="1">
              <a:spcBef>
                <a:spcPts val="500"/>
              </a:spcBef>
              <a:buClr>
                <a:srgbClr val="FFCC00"/>
              </a:buClr>
              <a:buSzPct val="65000"/>
              <a:buFont typeface="Wingdings" pitchFamily="2" charset="2"/>
              <a:buChar char="§"/>
              <a:tabLst>
                <a:tab pos="739775"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 pos="9596438" algn="l"/>
              </a:tabLst>
              <a:defRPr/>
            </a:pPr>
            <a:r>
              <a:rPr lang="ru-RU" sz="2000" dirty="0">
                <a:effectLst/>
              </a:rPr>
              <a:t>Основные схемы построения кластеров</a:t>
            </a:r>
            <a:r>
              <a:rPr lang="en-US" sz="2000" dirty="0">
                <a:effectLst/>
              </a:rPr>
              <a:t> MS</a:t>
            </a:r>
            <a:endParaRPr lang="en-CA" sz="2000" dirty="0">
              <a:effectLst/>
            </a:endParaRPr>
          </a:p>
          <a:p>
            <a:pPr marL="1752600" lvl="3" indent="-381000" eaLnBrk="1" hangingPunct="1">
              <a:buClr>
                <a:srgbClr val="FFCC00"/>
              </a:buClr>
              <a:buSzPct val="65000"/>
              <a:buFont typeface="Wingdings" pitchFamily="2" charset="2"/>
              <a:buChar char="§"/>
              <a:tabLst>
                <a:tab pos="739775"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 pos="9596438" algn="l"/>
              </a:tabLst>
              <a:defRPr/>
            </a:pPr>
            <a:r>
              <a:rPr lang="ru-RU" sz="2000" dirty="0">
                <a:effectLst/>
              </a:rPr>
              <a:t>Кластер начального уровня: два узла, внешний массив данных отсутствует</a:t>
            </a:r>
            <a:endParaRPr lang="en-CA" sz="2000" dirty="0">
              <a:effectLst/>
            </a:endParaRPr>
          </a:p>
          <a:p>
            <a:pPr marL="1752600" lvl="3" indent="-381000" eaLnBrk="1" hangingPunct="1">
              <a:buClr>
                <a:srgbClr val="FFCC00"/>
              </a:buClr>
              <a:buSzPct val="65000"/>
              <a:buFont typeface="Wingdings" pitchFamily="2" charset="2"/>
              <a:buChar char="§"/>
              <a:tabLst>
                <a:tab pos="739775"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 pos="9596438" algn="l"/>
              </a:tabLst>
              <a:defRPr/>
            </a:pPr>
            <a:r>
              <a:rPr lang="ru-RU" sz="2000" dirty="0">
                <a:effectLst/>
              </a:rPr>
              <a:t>Кластер с интенсивными запросами: два узла и внешний массив</a:t>
            </a:r>
            <a:endParaRPr lang="en-CA" sz="2000" dirty="0">
              <a:effectLst/>
            </a:endParaRPr>
          </a:p>
          <a:p>
            <a:pPr marL="1752600" lvl="3" indent="-381000" eaLnBrk="1" hangingPunct="1">
              <a:buClr>
                <a:srgbClr val="FFCC00"/>
              </a:buClr>
              <a:buSzPct val="65000"/>
              <a:buFont typeface="Wingdings" pitchFamily="2" charset="2"/>
              <a:buChar char="§"/>
              <a:tabLst>
                <a:tab pos="739775"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 pos="9596438" algn="l"/>
              </a:tabLst>
              <a:defRPr/>
            </a:pPr>
            <a:r>
              <a:rPr lang="ru-RU" sz="2000" dirty="0">
                <a:effectLst/>
              </a:rPr>
              <a:t>Высокопроизводительный кластер с возможностью масштабирования: несколько узлов и сеть хранения данных</a:t>
            </a:r>
            <a:endParaRPr lang="en-CA" sz="2000" dirty="0">
              <a:effectLst/>
            </a:endParaRPr>
          </a:p>
          <a:p>
            <a:pPr marL="1371600" lvl="2" indent="-457200" eaLnBrk="1" hangingPunct="1">
              <a:spcBef>
                <a:spcPts val="500"/>
              </a:spcBef>
              <a:buClr>
                <a:srgbClr val="FFCC00"/>
              </a:buClr>
              <a:buSzPct val="65000"/>
              <a:buFont typeface="Wingdings" pitchFamily="2" charset="2"/>
              <a:buChar char="§"/>
              <a:tabLst>
                <a:tab pos="739775"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 pos="9596438" algn="l"/>
              </a:tabLst>
              <a:defRPr/>
            </a:pPr>
            <a:endParaRPr lang="ru-RU" dirty="0">
              <a:solidFill>
                <a:schemeClr val="bg1"/>
              </a:solidFill>
              <a:effectLst/>
            </a:endParaRPr>
          </a:p>
        </p:txBody>
      </p:sp>
      <p:sp>
        <p:nvSpPr>
          <p:cNvPr id="836611" name="Rectangle 3"/>
          <p:cNvSpPr>
            <a:spLocks noGrp="1" noChangeArrowheads="1"/>
          </p:cNvSpPr>
          <p:nvPr>
            <p:ph type="title"/>
          </p:nvPr>
        </p:nvSpPr>
        <p:spPr>
          <a:xfrm>
            <a:off x="457200" y="76200"/>
            <a:ext cx="8229600" cy="663575"/>
          </a:xfrm>
        </p:spPr>
        <p:txBody>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ru-RU" b="1"/>
              <a:t>Оглавление</a:t>
            </a:r>
            <a:r>
              <a:rPr lang="en-US" b="1"/>
              <a:t>:</a:t>
            </a:r>
          </a:p>
        </p:txBody>
      </p:sp>
    </p:spTree>
    <p:extLst>
      <p:ext uri="{BB962C8B-B14F-4D97-AF65-F5344CB8AC3E}">
        <p14:creationId xmlns:p14="http://schemas.microsoft.com/office/powerpoint/2010/main" val="319655600"/>
      </p:ext>
    </p:extLst>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7506" name="Rectangle 2"/>
          <p:cNvSpPr>
            <a:spLocks noGrp="1" noChangeArrowheads="1"/>
          </p:cNvSpPr>
          <p:nvPr>
            <p:ph type="title"/>
          </p:nvPr>
        </p:nvSpPr>
        <p:spPr>
          <a:xfrm>
            <a:off x="457200" y="349250"/>
            <a:ext cx="8534400" cy="946150"/>
          </a:xfrm>
        </p:spPr>
        <p:txBody>
          <a:bodyPr/>
          <a:lstStyle/>
          <a:p>
            <a:pPr eaLnBrk="1" hangingPunct="1">
              <a:defRPr/>
            </a:pPr>
            <a:r>
              <a:rPr lang="ru-RU" sz="2800" dirty="0">
                <a:effectLst>
                  <a:outerShdw blurRad="38100" dist="38100" dir="2700000" algn="tl">
                    <a:srgbClr val="000000">
                      <a:alpha val="43137"/>
                    </a:srgbClr>
                  </a:outerShdw>
                </a:effectLst>
              </a:rPr>
              <a:t>Резервный сервер с разделенными дисками</a:t>
            </a:r>
            <a:br>
              <a:rPr lang="en-CA" sz="2800" dirty="0">
                <a:effectLst>
                  <a:outerShdw blurRad="38100" dist="38100" dir="2700000" algn="tl">
                    <a:srgbClr val="000000">
                      <a:alpha val="43137"/>
                    </a:srgbClr>
                  </a:outerShdw>
                </a:effectLst>
              </a:rPr>
            </a:br>
            <a:r>
              <a:rPr lang="ru-RU" sz="2800" dirty="0">
                <a:solidFill>
                  <a:srgbClr val="D75FBD"/>
                </a:solidFill>
                <a:effectLst>
                  <a:outerShdw blurRad="38100" dist="38100" dir="2700000" algn="tl">
                    <a:srgbClr val="000000">
                      <a:alpha val="43137"/>
                    </a:srgbClr>
                  </a:outerShdw>
                </a:effectLst>
              </a:rPr>
              <a:t>Servers Connected to</a:t>
            </a:r>
            <a:r>
              <a:rPr lang="en-CA" sz="2800" dirty="0">
                <a:solidFill>
                  <a:srgbClr val="D75FBD"/>
                </a:solidFill>
                <a:effectLst>
                  <a:outerShdw blurRad="38100" dist="38100" dir="2700000" algn="tl">
                    <a:srgbClr val="000000">
                      <a:alpha val="43137"/>
                    </a:srgbClr>
                  </a:outerShdw>
                </a:effectLst>
              </a:rPr>
              <a:t> </a:t>
            </a:r>
            <a:r>
              <a:rPr lang="ru-RU" sz="2800" dirty="0">
                <a:solidFill>
                  <a:srgbClr val="D75FBD"/>
                </a:solidFill>
                <a:effectLst>
                  <a:outerShdw blurRad="38100" dist="38100" dir="2700000" algn="tl">
                    <a:srgbClr val="000000">
                      <a:alpha val="43137"/>
                    </a:srgbClr>
                  </a:outerShdw>
                </a:effectLst>
              </a:rPr>
              <a:t>Disks</a:t>
            </a:r>
          </a:p>
        </p:txBody>
      </p:sp>
      <p:sp>
        <p:nvSpPr>
          <p:cNvPr id="917507" name="Rectangle 3"/>
          <p:cNvSpPr>
            <a:spLocks noGrp="1" noChangeArrowheads="1"/>
          </p:cNvSpPr>
          <p:nvPr>
            <p:ph type="body" idx="4294967295"/>
          </p:nvPr>
        </p:nvSpPr>
        <p:spPr>
          <a:xfrm>
            <a:off x="990600" y="6172200"/>
            <a:ext cx="5410200" cy="377825"/>
          </a:xfrm>
          <a:prstGeom prst="rect">
            <a:avLst/>
          </a:prstGeom>
        </p:spPr>
        <p:txBody>
          <a:bodyPr/>
          <a:lstStyle/>
          <a:p>
            <a:pPr marL="0" indent="0" eaLnBrk="1" hangingPunct="1">
              <a:lnSpc>
                <a:spcPct val="80000"/>
              </a:lnSpc>
              <a:buNone/>
              <a:defRPr/>
            </a:pPr>
            <a:r>
              <a:rPr lang="ru-RU" sz="2000">
                <a:effectLst>
                  <a:outerShdw blurRad="38100" dist="38100" dir="2700000" algn="tl">
                    <a:srgbClr val="000000">
                      <a:alpha val="43137"/>
                    </a:srgbClr>
                  </a:outerShdw>
                </a:effectLst>
              </a:rPr>
              <a:t>Резервный сервер с разделенными дисками</a:t>
            </a:r>
          </a:p>
        </p:txBody>
      </p:sp>
      <p:pic>
        <p:nvPicPr>
          <p:cNvPr id="50180" name="Picture 4"/>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57200" y="1752600"/>
            <a:ext cx="6570663" cy="422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17509" name="Text Box 5"/>
          <p:cNvSpPr txBox="1">
            <a:spLocks noChangeArrowheads="1"/>
          </p:cNvSpPr>
          <p:nvPr/>
        </p:nvSpPr>
        <p:spPr bwMode="auto">
          <a:xfrm>
            <a:off x="7162800" y="1981200"/>
            <a:ext cx="1828800" cy="3477875"/>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buClr>
                <a:srgbClr val="000000"/>
              </a:buClr>
              <a:buSzTx/>
              <a:buFont typeface="Times New Roman" panose="02020603050405020304" pitchFamily="18" charset="0"/>
              <a:buNone/>
              <a:defRPr/>
            </a:pPr>
            <a:r>
              <a:rPr lang="ru-RU" sz="2000" dirty="0">
                <a:latin typeface="Arial"/>
              </a:rPr>
              <a:t>Обычно требуется применение технологии  </a:t>
            </a:r>
            <a:r>
              <a:rPr lang="en-CA" sz="2000" dirty="0">
                <a:latin typeface="Arial"/>
              </a:rPr>
              <a:t>RAID </a:t>
            </a:r>
            <a:r>
              <a:rPr lang="ru-RU" sz="2000" dirty="0">
                <a:latin typeface="Arial"/>
              </a:rPr>
              <a:t>или отображения дисков для снижения риска возможных сбоев.</a:t>
            </a:r>
          </a:p>
        </p:txBody>
      </p:sp>
    </p:spTree>
    <p:extLst>
      <p:ext uri="{BB962C8B-B14F-4D97-AF65-F5344CB8AC3E}">
        <p14:creationId xmlns:p14="http://schemas.microsoft.com/office/powerpoint/2010/main" val="1912800261"/>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ru-RU" altLang="en-US" sz="3200" b="1" dirty="0">
                <a:effectLst/>
              </a:rPr>
              <a:t>Основные схемы построения кластеров</a:t>
            </a:r>
            <a:r>
              <a:rPr lang="en-US" altLang="en-US" sz="3200" b="1" dirty="0">
                <a:effectLst/>
              </a:rPr>
              <a:t> MS</a:t>
            </a:r>
            <a:endParaRPr lang="ru-RU" altLang="en-US" sz="3200" b="1" dirty="0">
              <a:effectLst/>
            </a:endParaRPr>
          </a:p>
        </p:txBody>
      </p:sp>
      <p:sp>
        <p:nvSpPr>
          <p:cNvPr id="27651" name="Rectangle 3"/>
          <p:cNvSpPr>
            <a:spLocks noGrp="1" noChangeArrowheads="1"/>
          </p:cNvSpPr>
          <p:nvPr>
            <p:ph type="body" idx="4294967295"/>
          </p:nvPr>
        </p:nvSpPr>
        <p:spPr>
          <a:xfrm>
            <a:off x="457200" y="1981200"/>
            <a:ext cx="8226425" cy="4111625"/>
          </a:xfrm>
          <a:prstGeom prst="rect">
            <a:avLst/>
          </a:prstGeom>
        </p:spPr>
        <p:txBody>
          <a:bodyPr>
            <a:normAutofit lnSpcReduction="10000"/>
          </a:bodyPr>
          <a:lstStyle/>
          <a:p>
            <a:pPr marL="0" indent="0" eaLnBrk="1" hangingPunct="1">
              <a:buNone/>
            </a:pPr>
            <a:r>
              <a:rPr lang="ru-RU" altLang="en-US" sz="2800" dirty="0">
                <a:effectLst/>
              </a:rPr>
              <a:t>В зависимости от количества узлов кластера, а также возможностей его масштабирования и уровня требований к доступности данных, можно выделить несколько типичных конфигураций кластера высокой готовности:</a:t>
            </a:r>
          </a:p>
          <a:p>
            <a:pPr lvl="1" eaLnBrk="1" hangingPunct="1">
              <a:buClr>
                <a:srgbClr val="FFFF00"/>
              </a:buClr>
              <a:buFont typeface="Wingdings" pitchFamily="2" charset="2"/>
              <a:buChar char="§"/>
            </a:pPr>
            <a:r>
              <a:rPr lang="ru-RU" altLang="en-US" sz="2400" dirty="0">
                <a:effectLst/>
              </a:rPr>
              <a:t>Кластер начального уровня;</a:t>
            </a:r>
          </a:p>
          <a:p>
            <a:pPr lvl="1" eaLnBrk="1" hangingPunct="1">
              <a:buClr>
                <a:srgbClr val="FFFF00"/>
              </a:buClr>
              <a:buFont typeface="Wingdings" pitchFamily="2" charset="2"/>
              <a:buChar char="§"/>
            </a:pPr>
            <a:r>
              <a:rPr lang="ru-RU" altLang="en-US" sz="2400" dirty="0">
                <a:effectLst/>
              </a:rPr>
              <a:t>Кластер с интенсивными запросами данных;</a:t>
            </a:r>
          </a:p>
          <a:p>
            <a:pPr lvl="1" eaLnBrk="1" hangingPunct="1">
              <a:buClr>
                <a:srgbClr val="FFFF00"/>
              </a:buClr>
              <a:buFont typeface="Wingdings" pitchFamily="2" charset="2"/>
              <a:buChar char="§"/>
            </a:pPr>
            <a:r>
              <a:rPr lang="ru-RU" altLang="en-US" sz="2400" dirty="0">
                <a:effectLst/>
              </a:rPr>
              <a:t>Высокопроизводительный кластер с широкой возможностью масштабирования.</a:t>
            </a:r>
          </a:p>
        </p:txBody>
      </p:sp>
    </p:spTree>
    <p:extLst>
      <p:ext uri="{BB962C8B-B14F-4D97-AF65-F5344CB8AC3E}">
        <p14:creationId xmlns:p14="http://schemas.microsoft.com/office/powerpoint/2010/main" val="3536842148"/>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marL="838200" indent="-838200" eaLnBrk="1" hangingPunct="1"/>
            <a:r>
              <a:rPr lang="ru-RU" altLang="en-US" sz="2800" b="1" dirty="0">
                <a:effectLst/>
              </a:rPr>
              <a:t>Кластер начального уровня: два узла, внешний массив данных отсутствует</a:t>
            </a:r>
          </a:p>
        </p:txBody>
      </p:sp>
      <p:sp>
        <p:nvSpPr>
          <p:cNvPr id="29699" name="Rectangle 3"/>
          <p:cNvSpPr>
            <a:spLocks noGrp="1" noChangeArrowheads="1"/>
          </p:cNvSpPr>
          <p:nvPr>
            <p:ph type="body" idx="4294967295"/>
          </p:nvPr>
        </p:nvSpPr>
        <p:spPr>
          <a:xfrm>
            <a:off x="3962400" y="5257800"/>
            <a:ext cx="5181600" cy="606425"/>
          </a:xfrm>
          <a:prstGeom prst="rect">
            <a:avLst/>
          </a:prstGeom>
        </p:spPr>
        <p:txBody>
          <a:bodyPr>
            <a:normAutofit/>
          </a:bodyPr>
          <a:lstStyle/>
          <a:p>
            <a:pPr marL="0" indent="0" eaLnBrk="1" hangingPunct="1">
              <a:lnSpc>
                <a:spcPct val="80000"/>
              </a:lnSpc>
              <a:buNone/>
            </a:pPr>
            <a:r>
              <a:rPr lang="ru-RU" altLang="en-US" sz="1600" dirty="0">
                <a:effectLst/>
              </a:rPr>
              <a:t>Кластер начального уровня: два узла, внешний массив данных отсутствует</a:t>
            </a:r>
          </a:p>
        </p:txBody>
      </p:sp>
      <p:pic>
        <p:nvPicPr>
          <p:cNvPr id="29700" name="Picture 4" descr="cls001"/>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886200" y="2286000"/>
            <a:ext cx="5048475" cy="280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3"/>
          <p:cNvSpPr txBox="1">
            <a:spLocks noChangeArrowheads="1"/>
          </p:cNvSpPr>
          <p:nvPr/>
        </p:nvSpPr>
        <p:spPr>
          <a:xfrm>
            <a:off x="381000" y="1828800"/>
            <a:ext cx="3276600" cy="4492625"/>
          </a:xfrm>
          <a:prstGeom prst="rect">
            <a:avLst/>
          </a:prstGeom>
        </p:spPr>
        <p:txBody>
          <a:bodyPr vert="horz" lIns="91440" tIns="45720" rIns="91440" bIns="45720" rtlCol="0">
            <a:noAutofit/>
          </a:bodyPr>
          <a:lstStyle/>
          <a:p>
            <a:pPr marL="0" marR="0" lvl="0" indent="0" algn="l" defTabSz="914400" rtl="0" eaLnBrk="1" fontAlgn="auto" latinLnBrk="0" hangingPunct="1">
              <a:lnSpc>
                <a:spcPct val="100000"/>
              </a:lnSpc>
              <a:spcBef>
                <a:spcPct val="20000"/>
              </a:spcBef>
              <a:spcAft>
                <a:spcPts val="600"/>
              </a:spcAft>
              <a:buClr>
                <a:schemeClr val="tx2"/>
              </a:buClr>
              <a:buSzTx/>
              <a:buFont typeface="Arial" pitchFamily="34" charset="0"/>
              <a:buNone/>
              <a:tabLst/>
              <a:defRPr/>
            </a:pPr>
            <a:r>
              <a:rPr kumimoji="0" lang="ru-RU" altLang="en-US" sz="2000" i="0" u="none" strike="noStrike" kern="1200" cap="none" spc="30" normalizeH="0" baseline="0" noProof="0" dirty="0">
                <a:ln>
                  <a:noFill/>
                </a:ln>
                <a:solidFill>
                  <a:schemeClr val="tx1"/>
                </a:solidFill>
                <a:effectLst/>
                <a:uLnTx/>
                <a:uFillTx/>
                <a:latin typeface="+mn-lt"/>
                <a:ea typeface="+mn-ea"/>
                <a:cs typeface="+mn-cs"/>
              </a:rPr>
              <a:t>Преимуществами такой схемы являются простота организации, настройки и сравнительно невысокая стоимость решения. К недостаткам можно причислить невысокую производительность при обращении к данным и ограниченный набор приложений и служб с возможностью работы в кластерном режиме без внешней системы хранения данных</a:t>
            </a:r>
          </a:p>
        </p:txBody>
      </p:sp>
    </p:spTree>
    <p:extLst>
      <p:ext uri="{BB962C8B-B14F-4D97-AF65-F5344CB8AC3E}">
        <p14:creationId xmlns:p14="http://schemas.microsoft.com/office/powerpoint/2010/main" val="1461666583"/>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ru-RU" altLang="en-US" sz="3200" b="1" dirty="0">
                <a:effectLst/>
              </a:rPr>
              <a:t>Кластер с интенсивными запросами: два узла и внешний массив</a:t>
            </a:r>
          </a:p>
        </p:txBody>
      </p:sp>
      <p:pic>
        <p:nvPicPr>
          <p:cNvPr id="31747" name="Picture 4" descr="cls00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800600" y="2362200"/>
            <a:ext cx="4188815" cy="3252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txBox="1">
            <a:spLocks noChangeArrowheads="1"/>
          </p:cNvSpPr>
          <p:nvPr/>
        </p:nvSpPr>
        <p:spPr>
          <a:xfrm>
            <a:off x="457201" y="1981200"/>
            <a:ext cx="4419600" cy="4111625"/>
          </a:xfrm>
          <a:prstGeom prst="rect">
            <a:avLst/>
          </a:prstGeom>
        </p:spPr>
        <p:txBody>
          <a:bodyPr vert="horz" lIns="91440" tIns="45720" rIns="91440" bIns="45720" rtlCol="0">
            <a:normAutofit fontScale="85000" lnSpcReduction="10000"/>
          </a:bodyPr>
          <a:lstStyle/>
          <a:p>
            <a:pPr marL="0" marR="0" lvl="0" indent="0" algn="l" defTabSz="914400" rtl="0" eaLnBrk="1" fontAlgn="auto" latinLnBrk="0" hangingPunct="1">
              <a:lnSpc>
                <a:spcPct val="100000"/>
              </a:lnSpc>
              <a:spcBef>
                <a:spcPct val="20000"/>
              </a:spcBef>
              <a:spcAft>
                <a:spcPts val="600"/>
              </a:spcAft>
              <a:buClr>
                <a:schemeClr val="tx2"/>
              </a:buClr>
              <a:buSzTx/>
              <a:buFont typeface="Arial" pitchFamily="34" charset="0"/>
              <a:buNone/>
              <a:tabLst/>
              <a:defRPr/>
            </a:pPr>
            <a:r>
              <a:rPr kumimoji="0" lang="ru-RU" altLang="en-US" sz="2800" b="0" i="0" u="none" strike="noStrike" kern="1200" cap="none" spc="30" normalizeH="0" baseline="0" noProof="0" dirty="0">
                <a:ln>
                  <a:noFill/>
                </a:ln>
                <a:solidFill>
                  <a:schemeClr val="tx1"/>
                </a:solidFill>
                <a:effectLst/>
                <a:uLnTx/>
                <a:uFillTx/>
                <a:latin typeface="+mn-lt"/>
                <a:ea typeface="+mn-ea"/>
                <a:cs typeface="+mn-cs"/>
              </a:rPr>
              <a:t>Эта схема представляет собой несколько усложненный вариант предыдущей. Внешняя система хранения данных обычно подключается по интерфейсу SCSI или Fiber Channel (FC). При использовании SCSI интерфейса существует ограничение по количеству узлов, обусловленное количеством SCSI портов массива.</a:t>
            </a:r>
          </a:p>
        </p:txBody>
      </p:sp>
    </p:spTree>
    <p:extLst>
      <p:ext uri="{BB962C8B-B14F-4D97-AF65-F5344CB8AC3E}">
        <p14:creationId xmlns:p14="http://schemas.microsoft.com/office/powerpoint/2010/main" val="3038569785"/>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611560" y="620688"/>
            <a:ext cx="7924800" cy="1143000"/>
          </a:xfrm>
        </p:spPr>
        <p:txBody>
          <a:bodyPr/>
          <a:lstStyle/>
          <a:p>
            <a:pPr marL="838200" indent="-838200" eaLnBrk="1" hangingPunct="1"/>
            <a:r>
              <a:rPr lang="ru-RU" altLang="en-US" sz="2400" b="1" dirty="0">
                <a:effectLst/>
              </a:rPr>
              <a:t>Высокопроизводительный кластер с возможностью масштабирования: несколько узлов и сеть хранения данных</a:t>
            </a:r>
          </a:p>
        </p:txBody>
      </p:sp>
      <p:pic>
        <p:nvPicPr>
          <p:cNvPr id="33795" name="Picture 4" descr="cls003"/>
          <p:cNvPicPr>
            <a:picLocks noGrp="1" noChangeAspect="1" noChangeArrowheads="1"/>
          </p:cNvPicPr>
          <p:nvPr>
            <p:ph type="body" idx="4294967295"/>
          </p:nvPr>
        </p:nvPicPr>
        <p:blipFill>
          <a:blip r:embed="rId2">
            <a:extLst>
              <a:ext uri="{28A0092B-C50C-407E-A947-70E740481C1C}">
                <a14:useLocalDpi xmlns:a14="http://schemas.microsoft.com/office/drawing/2010/main" val="0"/>
              </a:ext>
            </a:extLst>
          </a:blip>
          <a:stretch>
            <a:fillRect/>
          </a:stretch>
        </p:blipFill>
        <p:spPr>
          <a:xfrm>
            <a:off x="4572000" y="2362200"/>
            <a:ext cx="3951781" cy="3200400"/>
          </a:xfrm>
          <a:prstGeom prst="rect">
            <a:avLst/>
          </a:prstGeom>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 name="Rectangle 3"/>
          <p:cNvSpPr txBox="1">
            <a:spLocks noChangeArrowheads="1"/>
          </p:cNvSpPr>
          <p:nvPr/>
        </p:nvSpPr>
        <p:spPr>
          <a:xfrm>
            <a:off x="457201" y="1981200"/>
            <a:ext cx="3657600" cy="4111625"/>
          </a:xfrm>
          <a:prstGeom prst="rect">
            <a:avLst/>
          </a:prstGeom>
        </p:spPr>
        <p:txBody>
          <a:bodyPr vert="horz" lIns="91440" tIns="45720" rIns="91440" bIns="45720" rtlCol="0">
            <a:normAutofit/>
          </a:bodyPr>
          <a:lstStyle/>
          <a:p>
            <a:pPr marL="0" marR="0" lvl="0" indent="0" algn="l" defTabSz="914400" rtl="0" eaLnBrk="1" fontAlgn="auto" latinLnBrk="0" hangingPunct="1">
              <a:lnSpc>
                <a:spcPct val="80000"/>
              </a:lnSpc>
              <a:spcBef>
                <a:spcPct val="20000"/>
              </a:spcBef>
              <a:spcAft>
                <a:spcPts val="600"/>
              </a:spcAft>
              <a:buClr>
                <a:schemeClr val="tx2"/>
              </a:buClr>
              <a:buSzTx/>
              <a:buFont typeface="Arial" pitchFamily="34" charset="0"/>
              <a:buNone/>
              <a:tabLst/>
              <a:defRPr/>
            </a:pPr>
            <a:r>
              <a:rPr kumimoji="0" lang="ru-RU" altLang="en-US" sz="2000" b="0" i="0" u="none" strike="noStrike" kern="1200" cap="none" spc="30" normalizeH="0" baseline="0" noProof="0" dirty="0">
                <a:ln>
                  <a:noFill/>
                </a:ln>
                <a:solidFill>
                  <a:schemeClr val="tx1"/>
                </a:solidFill>
                <a:effectLst/>
                <a:uLnTx/>
                <a:uFillTx/>
                <a:latin typeface="+mn-lt"/>
                <a:ea typeface="+mn-ea"/>
                <a:cs typeface="+mn-cs"/>
              </a:rPr>
              <a:t>В этой конфигурации в качестве системы хранения данных применена схема с SAN (Storage Area Network). Широкие возможности масштабирования такого решения </a:t>
            </a:r>
            <a:r>
              <a:rPr kumimoji="0" lang="ru-RU" altLang="en-US" sz="2000" b="0" i="1" u="none" strike="noStrike" kern="1200" cap="none" spc="30" normalizeH="0" baseline="0" noProof="0" dirty="0">
                <a:ln>
                  <a:noFill/>
                </a:ln>
                <a:solidFill>
                  <a:schemeClr val="tx1"/>
                </a:solidFill>
                <a:effectLst/>
                <a:uLnTx/>
                <a:uFillTx/>
                <a:latin typeface="+mn-lt"/>
                <a:ea typeface="+mn-ea"/>
                <a:cs typeface="+mn-cs"/>
              </a:rPr>
              <a:t>позволяют добавлять как дополнительные </a:t>
            </a:r>
            <a:r>
              <a:rPr kumimoji="0" lang="ru-RU" altLang="en-US" sz="2000" b="1" i="1" u="none" strike="noStrike" kern="1200" cap="none" spc="30" normalizeH="0" baseline="0" noProof="0" dirty="0">
                <a:ln>
                  <a:noFill/>
                </a:ln>
                <a:solidFill>
                  <a:schemeClr val="tx1"/>
                </a:solidFill>
                <a:effectLst/>
                <a:uLnTx/>
                <a:uFillTx/>
                <a:latin typeface="+mn-lt"/>
                <a:ea typeface="+mn-ea"/>
                <a:cs typeface="+mn-cs"/>
              </a:rPr>
              <a:t>дисковые массивы</a:t>
            </a:r>
            <a:r>
              <a:rPr kumimoji="0" lang="ru-RU" altLang="en-US" sz="2000" b="0" i="1" u="none" strike="noStrike" kern="1200" cap="none" spc="30" normalizeH="0" baseline="0" noProof="0" dirty="0">
                <a:ln>
                  <a:noFill/>
                </a:ln>
                <a:solidFill>
                  <a:schemeClr val="tx1"/>
                </a:solidFill>
                <a:effectLst/>
                <a:uLnTx/>
                <a:uFillTx/>
                <a:latin typeface="+mn-lt"/>
                <a:ea typeface="+mn-ea"/>
                <a:cs typeface="+mn-cs"/>
              </a:rPr>
              <a:t>, подключая их к коммутаторам или фабрикам Fiber Channel, так и </a:t>
            </a:r>
            <a:r>
              <a:rPr kumimoji="0" lang="ru-RU" altLang="en-US" sz="2000" b="1" i="1" u="none" strike="noStrike" kern="1200" cap="none" spc="30" normalizeH="0" baseline="0" noProof="0" dirty="0">
                <a:ln>
                  <a:noFill/>
                </a:ln>
                <a:solidFill>
                  <a:schemeClr val="tx1"/>
                </a:solidFill>
                <a:effectLst/>
                <a:uLnTx/>
                <a:uFillTx/>
                <a:latin typeface="+mn-lt"/>
                <a:ea typeface="+mn-ea"/>
                <a:cs typeface="+mn-cs"/>
              </a:rPr>
              <a:t>дополнительные кластера </a:t>
            </a:r>
            <a:r>
              <a:rPr kumimoji="0" lang="ru-RU" altLang="en-US" sz="2000" b="0" i="1" u="none" strike="noStrike" kern="1200" cap="none" spc="30" normalizeH="0" baseline="0" noProof="0" dirty="0">
                <a:ln>
                  <a:noFill/>
                </a:ln>
                <a:solidFill>
                  <a:schemeClr val="tx1"/>
                </a:solidFill>
                <a:effectLst/>
                <a:uLnTx/>
                <a:uFillTx/>
                <a:latin typeface="+mn-lt"/>
                <a:ea typeface="+mn-ea"/>
                <a:cs typeface="+mn-cs"/>
              </a:rPr>
              <a:t>или же просто отдельные </a:t>
            </a:r>
            <a:r>
              <a:rPr kumimoji="0" lang="ru-RU" altLang="en-US" sz="2000" b="1" i="1" u="none" strike="noStrike" kern="1200" cap="none" spc="30" normalizeH="0" baseline="0" noProof="0" dirty="0">
                <a:ln>
                  <a:noFill/>
                </a:ln>
                <a:solidFill>
                  <a:schemeClr val="tx1"/>
                </a:solidFill>
                <a:effectLst/>
                <a:uLnTx/>
                <a:uFillTx/>
                <a:latin typeface="+mn-lt"/>
                <a:ea typeface="+mn-ea"/>
                <a:cs typeface="+mn-cs"/>
              </a:rPr>
              <a:t>серверы</a:t>
            </a:r>
            <a:r>
              <a:rPr kumimoji="0" lang="ru-RU" altLang="en-US" sz="2000" b="0" i="0" u="none" strike="noStrike" kern="1200" cap="none" spc="30" normalizeH="0" baseline="0" noProof="0" dirty="0">
                <a:ln>
                  <a:noFill/>
                </a:ln>
                <a:solidFill>
                  <a:schemeClr val="tx1"/>
                </a:solidFill>
                <a:effectLst/>
                <a:uLnTx/>
                <a:uFillTx/>
                <a:latin typeface="+mn-lt"/>
                <a:ea typeface="+mn-ea"/>
                <a:cs typeface="+mn-cs"/>
              </a:rPr>
              <a:t>. Этим обеспечивается высокий уровень консолидации данных и удобство администрирования серверов.</a:t>
            </a:r>
          </a:p>
        </p:txBody>
      </p:sp>
    </p:spTree>
    <p:extLst>
      <p:ext uri="{BB962C8B-B14F-4D97-AF65-F5344CB8AC3E}">
        <p14:creationId xmlns:p14="http://schemas.microsoft.com/office/powerpoint/2010/main" val="2053220514"/>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кворумные модели</a:t>
            </a:r>
            <a:r>
              <a:rPr lang="en-US" dirty="0"/>
              <a:t> MS</a:t>
            </a:r>
          </a:p>
        </p:txBody>
      </p:sp>
      <p:sp>
        <p:nvSpPr>
          <p:cNvPr id="3" name="Slide Number Placeholder 2"/>
          <p:cNvSpPr>
            <a:spLocks noGrp="1"/>
          </p:cNvSpPr>
          <p:nvPr>
            <p:ph type="sldNum" sz="quarter" idx="12"/>
          </p:nvPr>
        </p:nvSpPr>
        <p:spPr/>
        <p:txBody>
          <a:bodyPr/>
          <a:lstStyle/>
          <a:p>
            <a:fld id="{0D7C0DE4-7E64-43A0-A74B-D33512260F37}" type="slidenum">
              <a:rPr lang="ro-RO" smtClean="0"/>
              <a:pPr/>
              <a:t>45</a:t>
            </a:fld>
            <a:endParaRPr lang="ro-RO"/>
          </a:p>
        </p:txBody>
      </p:sp>
      <p:sp>
        <p:nvSpPr>
          <p:cNvPr id="4" name="Content Placeholder 3"/>
          <p:cNvSpPr>
            <a:spLocks noGrp="1"/>
          </p:cNvSpPr>
          <p:nvPr>
            <p:ph sz="quarter" idx="13"/>
          </p:nvPr>
        </p:nvSpPr>
        <p:spPr/>
        <p:txBody>
          <a:bodyPr>
            <a:normAutofit/>
          </a:bodyPr>
          <a:lstStyle/>
          <a:p>
            <a:r>
              <a:rPr lang="ru-RU" sz="2400" dirty="0"/>
              <a:t>Кворум (Quorum) в переводе с латыни означает большинство, а кворумные модели используется в отказоустойчивых кластерах Windows для определения работоспособности кластера. При выходе из строя одного или нескольких узлов кластера среди оставшихся проводится голосование, и если они набирают большинство голосов (кворум), то кластер продолжает работу, если же не набирают — кластер останавливается.</a:t>
            </a:r>
          </a:p>
          <a:p>
            <a:endParaRPr lang="en-US" sz="2400" dirty="0"/>
          </a:p>
        </p:txBody>
      </p:sp>
    </p:spTree>
    <p:extLst>
      <p:ext uri="{BB962C8B-B14F-4D97-AF65-F5344CB8AC3E}">
        <p14:creationId xmlns:p14="http://schemas.microsoft.com/office/powerpoint/2010/main" val="3238008161"/>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кворумные модели</a:t>
            </a:r>
            <a:r>
              <a:rPr lang="ro-RO" dirty="0"/>
              <a:t>. </a:t>
            </a:r>
            <a:r>
              <a:rPr lang="ru-RU" sz="3200" b="1" dirty="0"/>
              <a:t>Disk Only</a:t>
            </a:r>
            <a:endParaRPr lang="en-US" dirty="0"/>
          </a:p>
        </p:txBody>
      </p:sp>
      <p:sp>
        <p:nvSpPr>
          <p:cNvPr id="3" name="Slide Number Placeholder 2"/>
          <p:cNvSpPr>
            <a:spLocks noGrp="1"/>
          </p:cNvSpPr>
          <p:nvPr>
            <p:ph type="sldNum" sz="quarter" idx="12"/>
          </p:nvPr>
        </p:nvSpPr>
        <p:spPr/>
        <p:txBody>
          <a:bodyPr/>
          <a:lstStyle/>
          <a:p>
            <a:fld id="{0D7C0DE4-7E64-43A0-A74B-D33512260F37}" type="slidenum">
              <a:rPr lang="ro-RO" smtClean="0"/>
              <a:pPr/>
              <a:t>46</a:t>
            </a:fld>
            <a:endParaRPr lang="ro-RO"/>
          </a:p>
        </p:txBody>
      </p:sp>
      <p:sp>
        <p:nvSpPr>
          <p:cNvPr id="4" name="Content Placeholder 3"/>
          <p:cNvSpPr>
            <a:spLocks noGrp="1"/>
          </p:cNvSpPr>
          <p:nvPr>
            <p:ph sz="quarter" idx="13"/>
          </p:nvPr>
        </p:nvSpPr>
        <p:spPr>
          <a:xfrm>
            <a:off x="251520" y="1556792"/>
            <a:ext cx="4968552" cy="5112568"/>
          </a:xfrm>
        </p:spPr>
        <p:txBody>
          <a:bodyPr>
            <a:normAutofit lnSpcReduction="10000"/>
          </a:bodyPr>
          <a:lstStyle/>
          <a:p>
            <a:pPr algn="just"/>
            <a:r>
              <a:rPr lang="ru-RU" sz="2200" dirty="0"/>
              <a:t>Служба кластера (Failover Clustering) появилась еще в </a:t>
            </a:r>
            <a:r>
              <a:rPr lang="ru-RU" sz="2200" b="1" dirty="0"/>
              <a:t>Windows NT 4.0</a:t>
            </a:r>
            <a:r>
              <a:rPr lang="en-US" sz="2200" b="1" dirty="0"/>
              <a:t> (1996)</a:t>
            </a:r>
            <a:r>
              <a:rPr lang="ru-RU" sz="2200" dirty="0"/>
              <a:t>. Тогда под кластером подразумевалось два узла (Node), объединенные вместе и имеющие доступ к общему хранилищу, на котором располагался кворумный диск, или диск-свидетель (Disk Witness). Голосования как такового не было, а работоспособность кластера определялась доступностью кворумного диска. При выходе из строя одного из узлов второй захватывал диск и продолжал работу.</a:t>
            </a:r>
          </a:p>
          <a:p>
            <a:br>
              <a:rPr lang="ru-RU" dirty="0"/>
            </a:br>
            <a:endParaRPr lang="en-US" dirty="0"/>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36096" y="1698152"/>
            <a:ext cx="3410426" cy="3391373"/>
          </a:xfrm>
          <a:prstGeom prst="rect">
            <a:avLst/>
          </a:prstGeom>
        </p:spPr>
      </p:pic>
    </p:spTree>
    <p:extLst>
      <p:ext uri="{BB962C8B-B14F-4D97-AF65-F5344CB8AC3E}">
        <p14:creationId xmlns:p14="http://schemas.microsoft.com/office/powerpoint/2010/main" val="3956263730"/>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кворумные модели</a:t>
            </a:r>
            <a:r>
              <a:rPr lang="ro-RO" dirty="0"/>
              <a:t>. </a:t>
            </a:r>
            <a:r>
              <a:rPr lang="ru-RU" sz="3200" b="1" dirty="0"/>
              <a:t>Disk Only</a:t>
            </a:r>
            <a:endParaRPr lang="en-US" dirty="0"/>
          </a:p>
        </p:txBody>
      </p:sp>
      <p:sp>
        <p:nvSpPr>
          <p:cNvPr id="3" name="Slide Number Placeholder 2"/>
          <p:cNvSpPr>
            <a:spLocks noGrp="1"/>
          </p:cNvSpPr>
          <p:nvPr>
            <p:ph type="sldNum" sz="quarter" idx="12"/>
          </p:nvPr>
        </p:nvSpPr>
        <p:spPr/>
        <p:txBody>
          <a:bodyPr/>
          <a:lstStyle/>
          <a:p>
            <a:fld id="{0D7C0DE4-7E64-43A0-A74B-D33512260F37}" type="slidenum">
              <a:rPr lang="ro-RO" smtClean="0"/>
              <a:pPr/>
              <a:t>47</a:t>
            </a:fld>
            <a:endParaRPr lang="ro-RO"/>
          </a:p>
        </p:txBody>
      </p:sp>
      <p:sp>
        <p:nvSpPr>
          <p:cNvPr id="4" name="Content Placeholder 3"/>
          <p:cNvSpPr>
            <a:spLocks noGrp="1"/>
          </p:cNvSpPr>
          <p:nvPr>
            <p:ph sz="quarter" idx="13"/>
          </p:nvPr>
        </p:nvSpPr>
        <p:spPr/>
        <p:txBody>
          <a:bodyPr>
            <a:normAutofit/>
          </a:bodyPr>
          <a:lstStyle/>
          <a:p>
            <a:pPr marL="0" indent="0">
              <a:buNone/>
            </a:pPr>
            <a:r>
              <a:rPr lang="ru-RU" sz="2400" dirty="0"/>
              <a:t>Такая модель кворума сохранилась и до сих пор под названием </a:t>
            </a:r>
            <a:r>
              <a:rPr lang="ru-RU" sz="2400" b="1" dirty="0"/>
              <a:t>Disk Only</a:t>
            </a:r>
            <a:r>
              <a:rPr lang="ru-RU" sz="2400" dirty="0"/>
              <a:t>. При использовании этой модели кластер </a:t>
            </a:r>
            <a:r>
              <a:rPr lang="ru-RU" sz="2400" i="1" dirty="0"/>
              <a:t>может пережить потерю всех узлов кластера кроме одного</a:t>
            </a:r>
            <a:r>
              <a:rPr lang="ru-RU" sz="2400" dirty="0"/>
              <a:t>, который владеет кворумным диском. Как вы понимаете, здесь </a:t>
            </a:r>
            <a:r>
              <a:rPr lang="ru-RU" sz="2400" b="1" i="1" dirty="0"/>
              <a:t>диск является единой точкой отказа </a:t>
            </a:r>
            <a:r>
              <a:rPr lang="ru-RU" sz="2400" dirty="0"/>
              <a:t>и при его отказе весь кластер становится неработоспособным.</a:t>
            </a:r>
          </a:p>
          <a:p>
            <a:pPr marL="0" indent="0">
              <a:buNone/>
            </a:pPr>
            <a:br>
              <a:rPr lang="ru-RU" sz="2400" dirty="0"/>
            </a:br>
            <a:endParaRPr lang="en-US" sz="2400" dirty="0"/>
          </a:p>
        </p:txBody>
      </p:sp>
    </p:spTree>
    <p:extLst>
      <p:ext uri="{BB962C8B-B14F-4D97-AF65-F5344CB8AC3E}">
        <p14:creationId xmlns:p14="http://schemas.microsoft.com/office/powerpoint/2010/main" val="3730060439"/>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кворумные модели</a:t>
            </a:r>
            <a:endParaRPr lang="en-US" dirty="0"/>
          </a:p>
        </p:txBody>
      </p:sp>
      <p:sp>
        <p:nvSpPr>
          <p:cNvPr id="3" name="Slide Number Placeholder 2"/>
          <p:cNvSpPr>
            <a:spLocks noGrp="1"/>
          </p:cNvSpPr>
          <p:nvPr>
            <p:ph type="sldNum" sz="quarter" idx="12"/>
          </p:nvPr>
        </p:nvSpPr>
        <p:spPr/>
        <p:txBody>
          <a:bodyPr/>
          <a:lstStyle/>
          <a:p>
            <a:fld id="{0D7C0DE4-7E64-43A0-A74B-D33512260F37}" type="slidenum">
              <a:rPr lang="ro-RO" smtClean="0"/>
              <a:pPr/>
              <a:t>48</a:t>
            </a:fld>
            <a:endParaRPr lang="ro-RO"/>
          </a:p>
        </p:txBody>
      </p:sp>
      <p:sp>
        <p:nvSpPr>
          <p:cNvPr id="4" name="Content Placeholder 3"/>
          <p:cNvSpPr>
            <a:spLocks noGrp="1"/>
          </p:cNvSpPr>
          <p:nvPr>
            <p:ph sz="quarter" idx="13"/>
          </p:nvPr>
        </p:nvSpPr>
        <p:spPr/>
        <p:txBody>
          <a:bodyPr>
            <a:normAutofit fontScale="92500" lnSpcReduction="10000"/>
          </a:bodyPr>
          <a:lstStyle/>
          <a:p>
            <a:pPr marL="0" indent="0">
              <a:buNone/>
            </a:pPr>
            <a:r>
              <a:rPr lang="ru-RU" sz="2400" dirty="0"/>
              <a:t>В </a:t>
            </a:r>
            <a:r>
              <a:rPr lang="ru-RU" sz="2400" b="1" dirty="0"/>
              <a:t>Windows Server 2003 </a:t>
            </a:r>
            <a:r>
              <a:rPr lang="ru-RU" sz="2400" dirty="0"/>
              <a:t>появились две новые модели кворума, основанные на голосовании:</a:t>
            </a:r>
          </a:p>
          <a:p>
            <a:pPr marL="0" indent="0">
              <a:buNone/>
            </a:pPr>
            <a:r>
              <a:rPr lang="ru-RU" sz="2400" b="1" dirty="0"/>
              <a:t>Node Majority</a:t>
            </a:r>
            <a:r>
              <a:rPr lang="ru-RU" sz="2400" dirty="0"/>
              <a:t> (большинство узлов) — каждому узлу кластера назначается голос, диск-свидетель голоса не имеет.</a:t>
            </a:r>
            <a:br>
              <a:rPr lang="ru-RU" sz="2400" dirty="0"/>
            </a:br>
            <a:r>
              <a:rPr lang="ru-RU" sz="2400" b="1" dirty="0"/>
              <a:t>Node and Disk Majority</a:t>
            </a:r>
            <a:r>
              <a:rPr lang="ru-RU" sz="2400" dirty="0"/>
              <a:t> (большинство узлов и диск) — каждый узел кластера и диск-свидетель имеет голос и участвует в голосовании.</a:t>
            </a:r>
            <a:endParaRPr lang="ro-RO" sz="2400" dirty="0"/>
          </a:p>
          <a:p>
            <a:r>
              <a:rPr lang="ru-RU" sz="2400" dirty="0"/>
              <a:t>Выбор модели напрямую зависел от количества узлов в кластере, так Node Majority удобнее использовать при </a:t>
            </a:r>
            <a:r>
              <a:rPr lang="ru-RU" sz="2400" b="1" dirty="0">
                <a:solidFill>
                  <a:srgbClr val="FFFF00"/>
                </a:solidFill>
              </a:rPr>
              <a:t>нечетном</a:t>
            </a:r>
            <a:r>
              <a:rPr lang="ru-RU" sz="2400" dirty="0"/>
              <a:t> количестве узлов, а Node and Disk Majority при </a:t>
            </a:r>
            <a:r>
              <a:rPr lang="ru-RU" sz="2400" b="1" dirty="0">
                <a:solidFill>
                  <a:srgbClr val="FFFF00"/>
                </a:solidFill>
              </a:rPr>
              <a:t>четном</a:t>
            </a:r>
            <a:r>
              <a:rPr lang="ru-RU" sz="2400" dirty="0"/>
              <a:t>. В любом случае для продолжения работы кластера необходимо набрать большинство голосов (&gt;50%).</a:t>
            </a:r>
          </a:p>
          <a:p>
            <a:pPr marL="0" indent="0">
              <a:buNone/>
            </a:pPr>
            <a:endParaRPr lang="en-US" sz="2400" dirty="0"/>
          </a:p>
        </p:txBody>
      </p:sp>
    </p:spTree>
    <p:extLst>
      <p:ext uri="{BB962C8B-B14F-4D97-AF65-F5344CB8AC3E}">
        <p14:creationId xmlns:p14="http://schemas.microsoft.com/office/powerpoint/2010/main" val="3307180098"/>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кворумные модели</a:t>
            </a:r>
            <a:r>
              <a:rPr lang="ro-RO" dirty="0"/>
              <a:t>. </a:t>
            </a:r>
            <a:r>
              <a:rPr lang="ru-RU" sz="3200" b="1" dirty="0"/>
              <a:t>Node Majority</a:t>
            </a:r>
            <a:r>
              <a:rPr lang="en-US" sz="3200" b="1" dirty="0"/>
              <a:t> (</a:t>
            </a:r>
            <a:r>
              <a:rPr lang="ru-RU" sz="3200" dirty="0"/>
              <a:t>большинство узлов</a:t>
            </a:r>
            <a:r>
              <a:rPr lang="en-US" sz="3200" b="1" dirty="0"/>
              <a:t>)</a:t>
            </a:r>
            <a:endParaRPr lang="en-US" dirty="0"/>
          </a:p>
        </p:txBody>
      </p:sp>
      <p:sp>
        <p:nvSpPr>
          <p:cNvPr id="3" name="Slide Number Placeholder 2"/>
          <p:cNvSpPr>
            <a:spLocks noGrp="1"/>
          </p:cNvSpPr>
          <p:nvPr>
            <p:ph type="sldNum" sz="quarter" idx="12"/>
          </p:nvPr>
        </p:nvSpPr>
        <p:spPr/>
        <p:txBody>
          <a:bodyPr/>
          <a:lstStyle/>
          <a:p>
            <a:fld id="{0D7C0DE4-7E64-43A0-A74B-D33512260F37}" type="slidenum">
              <a:rPr lang="ro-RO" smtClean="0"/>
              <a:pPr/>
              <a:t>49</a:t>
            </a:fld>
            <a:endParaRPr lang="ro-RO"/>
          </a:p>
        </p:txBody>
      </p:sp>
      <p:sp>
        <p:nvSpPr>
          <p:cNvPr id="4" name="Content Placeholder 3"/>
          <p:cNvSpPr>
            <a:spLocks noGrp="1"/>
          </p:cNvSpPr>
          <p:nvPr>
            <p:ph sz="quarter" idx="13"/>
          </p:nvPr>
        </p:nvSpPr>
        <p:spPr/>
        <p:txBody>
          <a:bodyPr>
            <a:normAutofit/>
          </a:bodyPr>
          <a:lstStyle/>
          <a:p>
            <a:pPr marL="0" indent="0">
              <a:buNone/>
            </a:pPr>
            <a:r>
              <a:rPr lang="ru-RU" sz="2000" dirty="0"/>
              <a:t>Для примера возьмем 5-ти узловой кластер с кворумной моделью Node Majority. У каждого узла 1 голос, соответственно все 5 голосов составляют 100%. Для того, чтобы набрать кворум, необходимо более 50% голосов, что в данном случае составляет 3 голоса из 5. Путем несложных подсчетов  получаем, что данный кластер может перенести выход из строя не более 2 узлов. При выходе из строя третьего узла оставшиеся узлы не смогут собрать большинство и кластер будет остановлен.</a:t>
            </a:r>
          </a:p>
          <a:p>
            <a:pPr marL="0" indent="0">
              <a:buNone/>
            </a:pPr>
            <a:br>
              <a:rPr lang="ru-RU" sz="2000" dirty="0"/>
            </a:br>
            <a:endParaRPr lang="en-US" sz="2000" dirty="0"/>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2339" y="3789040"/>
            <a:ext cx="4639322" cy="2257740"/>
          </a:xfrm>
          <a:prstGeom prst="rect">
            <a:avLst/>
          </a:prstGeom>
        </p:spPr>
      </p:pic>
    </p:spTree>
    <p:extLst>
      <p:ext uri="{BB962C8B-B14F-4D97-AF65-F5344CB8AC3E}">
        <p14:creationId xmlns:p14="http://schemas.microsoft.com/office/powerpoint/2010/main" val="1936144409"/>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6610" name="Rectangle 2"/>
          <p:cNvSpPr>
            <a:spLocks noGrp="1" noChangeArrowheads="1"/>
          </p:cNvSpPr>
          <p:nvPr>
            <p:ph type="body" idx="4294967295"/>
          </p:nvPr>
        </p:nvSpPr>
        <p:spPr>
          <a:xfrm>
            <a:off x="228600" y="762000"/>
            <a:ext cx="8915400" cy="6096000"/>
          </a:xfrm>
          <a:prstGeom prst="rect">
            <a:avLst/>
          </a:prstGeom>
        </p:spPr>
        <p:txBody>
          <a:bodyPr>
            <a:normAutofit/>
          </a:bodyPr>
          <a:lstStyle/>
          <a:p>
            <a:pPr marL="0" indent="0" eaLnBrk="1" hangingPunct="1">
              <a:buNone/>
              <a:tabLst>
                <a:tab pos="739775"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 pos="9596438" algn="l"/>
              </a:tabLst>
              <a:defRPr/>
            </a:pPr>
            <a:endParaRPr lang="en-US" sz="2400" b="1" dirty="0">
              <a:solidFill>
                <a:srgbClr val="FFFF00"/>
              </a:solidFill>
              <a:effectLst/>
            </a:endParaRPr>
          </a:p>
          <a:p>
            <a:pPr marL="0" indent="0" eaLnBrk="1" hangingPunct="1">
              <a:buNone/>
              <a:tabLst>
                <a:tab pos="739775"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 pos="9596438" algn="l"/>
              </a:tabLst>
              <a:defRPr/>
            </a:pPr>
            <a:r>
              <a:rPr lang="ru-RU" sz="2400" b="1" dirty="0">
                <a:solidFill>
                  <a:srgbClr val="FFFF00"/>
                </a:solidFill>
                <a:effectLst/>
              </a:rPr>
              <a:t>Глава </a:t>
            </a:r>
            <a:r>
              <a:rPr lang="ro-RO" sz="2400" b="1" dirty="0">
                <a:solidFill>
                  <a:srgbClr val="FFFF00"/>
                </a:solidFill>
              </a:rPr>
              <a:t>6. </a:t>
            </a:r>
            <a:r>
              <a:rPr lang="ru-RU" sz="2400" b="1" dirty="0">
                <a:solidFill>
                  <a:srgbClr val="FFFF00"/>
                </a:solidFill>
                <a:effectLst/>
              </a:rPr>
              <a:t> Классификация кластерных систем</a:t>
            </a:r>
            <a:r>
              <a:rPr lang="ro-RO" sz="2400" b="1" dirty="0">
                <a:solidFill>
                  <a:srgbClr val="FFFF00"/>
                </a:solidFill>
                <a:effectLst/>
              </a:rPr>
              <a:t>.</a:t>
            </a:r>
            <a:r>
              <a:rPr lang="ru-RU" sz="2400" b="1" dirty="0">
                <a:solidFill>
                  <a:srgbClr val="FFFF00"/>
                </a:solidFill>
                <a:effectLst/>
              </a:rPr>
              <a:t> </a:t>
            </a:r>
            <a:r>
              <a:rPr lang="en-CA" sz="2400" b="1" dirty="0">
                <a:solidFill>
                  <a:srgbClr val="FFFF00"/>
                </a:solidFill>
                <a:effectLst/>
              </a:rPr>
              <a:t>GRID </a:t>
            </a:r>
            <a:r>
              <a:rPr lang="ru-RU" sz="2400" b="1" dirty="0">
                <a:solidFill>
                  <a:srgbClr val="FFFF00"/>
                </a:solidFill>
                <a:effectLst/>
              </a:rPr>
              <a:t>системы.</a:t>
            </a:r>
            <a:endParaRPr lang="en-US" sz="2400" b="1" dirty="0">
              <a:solidFill>
                <a:srgbClr val="FFFF00"/>
              </a:solidFill>
              <a:effectLst/>
            </a:endParaRPr>
          </a:p>
          <a:p>
            <a:pPr marL="0" indent="0" eaLnBrk="1" hangingPunct="1">
              <a:buNone/>
              <a:tabLst>
                <a:tab pos="739775"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 pos="9596438" algn="l"/>
              </a:tabLst>
              <a:defRPr/>
            </a:pPr>
            <a:r>
              <a:rPr lang="ru-RU" sz="2000" b="1" dirty="0">
                <a:solidFill>
                  <a:srgbClr val="FFFF00"/>
                </a:solidFill>
              </a:rPr>
              <a:t>Часть </a:t>
            </a:r>
            <a:r>
              <a:rPr lang="en-US" sz="2000" b="1" dirty="0">
                <a:solidFill>
                  <a:srgbClr val="FFFF00"/>
                </a:solidFill>
              </a:rPr>
              <a:t>I.</a:t>
            </a:r>
            <a:endParaRPr lang="en-US" sz="2000" dirty="0">
              <a:effectLst/>
            </a:endParaRPr>
          </a:p>
          <a:p>
            <a:pPr lvl="2"/>
            <a:r>
              <a:rPr lang="ru-RU" dirty="0"/>
              <a:t>Кворумные модели</a:t>
            </a:r>
            <a:r>
              <a:rPr lang="ro-RO" dirty="0"/>
              <a:t> MS </a:t>
            </a:r>
          </a:p>
          <a:p>
            <a:pPr lvl="3"/>
            <a:r>
              <a:rPr lang="ru-RU" dirty="0"/>
              <a:t>Disk Only</a:t>
            </a:r>
            <a:endParaRPr lang="ro-RO" dirty="0"/>
          </a:p>
          <a:p>
            <a:pPr lvl="3"/>
            <a:r>
              <a:rPr lang="ru-RU" dirty="0"/>
              <a:t>Node Majority (большинство узлов) </a:t>
            </a:r>
            <a:endParaRPr lang="ro-RO" dirty="0"/>
          </a:p>
          <a:p>
            <a:pPr lvl="3"/>
            <a:r>
              <a:rPr lang="ru-RU" dirty="0"/>
              <a:t>Node and Disk Majority (большинство узлов и диск)</a:t>
            </a:r>
            <a:endParaRPr lang="ro-RO" dirty="0"/>
          </a:p>
          <a:p>
            <a:pPr lvl="3"/>
            <a:r>
              <a:rPr lang="ru-RU" dirty="0"/>
              <a:t>Node Weight</a:t>
            </a:r>
            <a:endParaRPr lang="ro-RO" dirty="0"/>
          </a:p>
          <a:p>
            <a:pPr lvl="3"/>
            <a:r>
              <a:rPr lang="ru-RU" dirty="0"/>
              <a:t>Dynamic Quorum</a:t>
            </a:r>
            <a:endParaRPr lang="ro-RO" dirty="0"/>
          </a:p>
          <a:p>
            <a:pPr lvl="3"/>
            <a:r>
              <a:rPr lang="ru-RU" dirty="0"/>
              <a:t>Dynamic Witness</a:t>
            </a:r>
            <a:endParaRPr lang="ro-RO" dirty="0"/>
          </a:p>
          <a:p>
            <a:pPr lvl="3"/>
            <a:r>
              <a:rPr lang="ru-RU" dirty="0"/>
              <a:t>LowerQuorumPriorityNodeID</a:t>
            </a:r>
            <a:endParaRPr lang="ro-RO" dirty="0"/>
          </a:p>
          <a:p>
            <a:pPr lvl="3"/>
            <a:r>
              <a:rPr lang="ru-RU" dirty="0"/>
              <a:t>Force quorum resiliency</a:t>
            </a:r>
            <a:endParaRPr lang="ro-RO" dirty="0"/>
          </a:p>
          <a:p>
            <a:pPr lvl="3"/>
            <a:r>
              <a:rPr lang="ru-RU" dirty="0"/>
              <a:t>Облако-свидетель</a:t>
            </a:r>
            <a:endParaRPr lang="en-US" dirty="0"/>
          </a:p>
          <a:p>
            <a:pPr marL="1371600" lvl="2" indent="-457200" eaLnBrk="1" hangingPunct="1">
              <a:spcBef>
                <a:spcPts val="500"/>
              </a:spcBef>
              <a:buClr>
                <a:srgbClr val="FFCC00"/>
              </a:buClr>
              <a:buSzPct val="65000"/>
              <a:buFont typeface="Wingdings" pitchFamily="2" charset="2"/>
              <a:buChar char="§"/>
              <a:tabLst>
                <a:tab pos="739775"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 pos="9596438" algn="l"/>
              </a:tabLst>
              <a:defRPr/>
            </a:pPr>
            <a:endParaRPr lang="ru-RU" dirty="0">
              <a:solidFill>
                <a:schemeClr val="bg1"/>
              </a:solidFill>
              <a:effectLst/>
            </a:endParaRPr>
          </a:p>
        </p:txBody>
      </p:sp>
      <p:sp>
        <p:nvSpPr>
          <p:cNvPr id="836611" name="Rectangle 3"/>
          <p:cNvSpPr>
            <a:spLocks noGrp="1" noChangeArrowheads="1"/>
          </p:cNvSpPr>
          <p:nvPr>
            <p:ph type="title"/>
          </p:nvPr>
        </p:nvSpPr>
        <p:spPr>
          <a:xfrm>
            <a:off x="457200" y="76200"/>
            <a:ext cx="8229600" cy="663575"/>
          </a:xfrm>
        </p:spPr>
        <p:txBody>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ru-RU" b="1"/>
              <a:t>Оглавление</a:t>
            </a:r>
            <a:r>
              <a:rPr lang="en-US" b="1"/>
              <a:t>:</a:t>
            </a:r>
          </a:p>
        </p:txBody>
      </p:sp>
    </p:spTree>
    <p:extLst>
      <p:ext uri="{BB962C8B-B14F-4D97-AF65-F5344CB8AC3E}">
        <p14:creationId xmlns:p14="http://schemas.microsoft.com/office/powerpoint/2010/main" val="3078233865"/>
      </p:ext>
    </p:extLst>
  </p:cSld>
  <p:clrMapOvr>
    <a:masterClrMapping/>
  </p:clrMapOvr>
  <p:transition spd="me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кворумные модели</a:t>
            </a:r>
            <a:r>
              <a:rPr lang="ro-RO" dirty="0"/>
              <a:t>. </a:t>
            </a:r>
            <a:r>
              <a:rPr lang="ru-RU" b="1" dirty="0"/>
              <a:t>Node Weight</a:t>
            </a:r>
            <a:endParaRPr lang="en-US" dirty="0"/>
          </a:p>
        </p:txBody>
      </p:sp>
      <p:sp>
        <p:nvSpPr>
          <p:cNvPr id="3" name="Slide Number Placeholder 2"/>
          <p:cNvSpPr>
            <a:spLocks noGrp="1"/>
          </p:cNvSpPr>
          <p:nvPr>
            <p:ph type="sldNum" sz="quarter" idx="12"/>
          </p:nvPr>
        </p:nvSpPr>
        <p:spPr/>
        <p:txBody>
          <a:bodyPr/>
          <a:lstStyle/>
          <a:p>
            <a:fld id="{0D7C0DE4-7E64-43A0-A74B-D33512260F37}" type="slidenum">
              <a:rPr lang="ro-RO" smtClean="0"/>
              <a:pPr/>
              <a:t>50</a:t>
            </a:fld>
            <a:endParaRPr lang="ro-RO"/>
          </a:p>
        </p:txBody>
      </p:sp>
      <p:sp>
        <p:nvSpPr>
          <p:cNvPr id="4" name="Content Placeholder 3"/>
          <p:cNvSpPr>
            <a:spLocks noGrp="1"/>
          </p:cNvSpPr>
          <p:nvPr>
            <p:ph sz="quarter" idx="13"/>
          </p:nvPr>
        </p:nvSpPr>
        <p:spPr>
          <a:xfrm>
            <a:off x="323528" y="1600200"/>
            <a:ext cx="8568952" cy="4781128"/>
          </a:xfrm>
        </p:spPr>
        <p:txBody>
          <a:bodyPr>
            <a:noAutofit/>
          </a:bodyPr>
          <a:lstStyle/>
          <a:p>
            <a:pPr marL="0" indent="0">
              <a:buNone/>
            </a:pPr>
            <a:r>
              <a:rPr lang="ru-RU" sz="2200" dirty="0"/>
              <a:t>В Windows </a:t>
            </a:r>
            <a:r>
              <a:rPr lang="ru-RU" sz="2200" b="1" dirty="0"/>
              <a:t>Server 2003 R2 </a:t>
            </a:r>
            <a:r>
              <a:rPr lang="ru-RU" sz="2200" dirty="0"/>
              <a:t>появилась еще одна модель кворума под названием </a:t>
            </a:r>
            <a:r>
              <a:rPr lang="ru-RU" sz="2200" b="1" dirty="0">
                <a:solidFill>
                  <a:srgbClr val="FFFF00"/>
                </a:solidFill>
              </a:rPr>
              <a:t>Node and File Share Majority</a:t>
            </a:r>
            <a:r>
              <a:rPr lang="ru-RU" sz="2200" dirty="0">
                <a:solidFill>
                  <a:srgbClr val="FFFF00"/>
                </a:solidFill>
              </a:rPr>
              <a:t> </a:t>
            </a:r>
            <a:r>
              <a:rPr lang="ru-RU" sz="2200" dirty="0"/>
              <a:t>(большинство узлов и файловая шара) и стало возможным использовать в качестве свидетеля вместо диска файловую шару (Share Witness).</a:t>
            </a:r>
          </a:p>
          <a:p>
            <a:pPr marL="0" indent="0">
              <a:buNone/>
            </a:pPr>
            <a:r>
              <a:rPr lang="ru-RU" sz="2200" dirty="0"/>
              <a:t> в </a:t>
            </a:r>
            <a:r>
              <a:rPr lang="ru-RU" sz="2200" b="1" dirty="0"/>
              <a:t>Windows Server 2008 R2 SP1 </a:t>
            </a:r>
            <a:r>
              <a:rPr lang="ru-RU" sz="2200" dirty="0"/>
              <a:t>появилось понятие </a:t>
            </a:r>
            <a:r>
              <a:rPr lang="ru-RU" sz="2200" b="1" dirty="0">
                <a:solidFill>
                  <a:srgbClr val="FFFF00"/>
                </a:solidFill>
              </a:rPr>
              <a:t>веса кластерного узла</a:t>
            </a:r>
            <a:r>
              <a:rPr lang="ru-RU" sz="2200" b="1" dirty="0"/>
              <a:t> </a:t>
            </a:r>
            <a:r>
              <a:rPr lang="ru-RU" sz="2200" dirty="0"/>
              <a:t>(Node Weight) и стало возможным его изменение.</a:t>
            </a:r>
          </a:p>
          <a:p>
            <a:pPr marL="0" indent="0">
              <a:buNone/>
            </a:pPr>
            <a:r>
              <a:rPr lang="ru-RU" sz="2200" dirty="0"/>
              <a:t>Смысл изменения веса заключался в том, чтобы исключить один или несколько узлов из процесса голосования, чтобы их падение не приводило к остановке кластера. При этом узел продолжает участвовать в работе кластера и обрабатывать клиентские подключения, но не участвует в голосовании. Исключение из голосования достигалось путем установки значения параметра </a:t>
            </a:r>
            <a:r>
              <a:rPr lang="ru-RU" sz="2200" dirty="0">
                <a:solidFill>
                  <a:srgbClr val="00B0F0"/>
                </a:solidFill>
              </a:rPr>
              <a:t>NodeWeight равным 0</a:t>
            </a:r>
            <a:r>
              <a:rPr lang="ru-RU" sz="2200" dirty="0"/>
              <a:t>. Изменение веса узла производилось вручную, с помощью PowerShell или через правку реестра.</a:t>
            </a:r>
          </a:p>
          <a:p>
            <a:pPr marL="0" indent="0">
              <a:buNone/>
            </a:pPr>
            <a:endParaRPr lang="en-US" sz="2200" dirty="0"/>
          </a:p>
        </p:txBody>
      </p:sp>
    </p:spTree>
    <p:extLst>
      <p:ext uri="{BB962C8B-B14F-4D97-AF65-F5344CB8AC3E}">
        <p14:creationId xmlns:p14="http://schemas.microsoft.com/office/powerpoint/2010/main" val="3451469863"/>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кворумные модели</a:t>
            </a:r>
            <a:r>
              <a:rPr lang="ro-RO" dirty="0"/>
              <a:t>. </a:t>
            </a:r>
            <a:r>
              <a:rPr lang="ru-RU" b="1" dirty="0"/>
              <a:t>Node Weight</a:t>
            </a:r>
            <a:endParaRPr lang="en-US" dirty="0"/>
          </a:p>
        </p:txBody>
      </p:sp>
      <p:sp>
        <p:nvSpPr>
          <p:cNvPr id="3" name="Slide Number Placeholder 2"/>
          <p:cNvSpPr>
            <a:spLocks noGrp="1"/>
          </p:cNvSpPr>
          <p:nvPr>
            <p:ph type="sldNum" sz="quarter" idx="12"/>
          </p:nvPr>
        </p:nvSpPr>
        <p:spPr/>
        <p:txBody>
          <a:bodyPr/>
          <a:lstStyle/>
          <a:p>
            <a:fld id="{0D7C0DE4-7E64-43A0-A74B-D33512260F37}" type="slidenum">
              <a:rPr lang="ro-RO" smtClean="0"/>
              <a:pPr/>
              <a:t>51</a:t>
            </a:fld>
            <a:endParaRPr lang="ro-RO"/>
          </a:p>
        </p:txBody>
      </p:sp>
      <p:sp>
        <p:nvSpPr>
          <p:cNvPr id="4" name="Content Placeholder 3"/>
          <p:cNvSpPr>
            <a:spLocks noGrp="1"/>
          </p:cNvSpPr>
          <p:nvPr>
            <p:ph sz="quarter" idx="13"/>
          </p:nvPr>
        </p:nvSpPr>
        <p:spPr/>
        <p:txBody>
          <a:bodyPr/>
          <a:lstStyle/>
          <a:p>
            <a:pPr marL="0" indent="0">
              <a:buNone/>
            </a:pPr>
            <a:r>
              <a:rPr lang="ru-RU" dirty="0"/>
              <a:t>Для примера возьмем мультисайтовый кластер, состоящий из 5 узлов и использующий кворумную модель с файловой шарой (Node and File Share Majority). Три узла кластера находятся в основном сайте, два в резервном, и где-то в третьем размещена файловая шара-свидетель. При обычном подходе выход трех узлов в основном сайте из строя (напр. отключение электричества) приведет к падению всего кластера, так как оставшиеся в резервном сайте 2 узла + файловая шара не наберут больше половины голосов (3 голоса из 6).</a:t>
            </a:r>
          </a:p>
          <a:p>
            <a:pPr marL="0" indent="0">
              <a:buNone/>
            </a:pPr>
            <a:r>
              <a:rPr lang="ru-RU" dirty="0"/>
              <a:t>А вот если отобрать у одного из узлов в основном сайте голос, то мы получим 2 голоса в основном сайте и 2 в резервном. Соответственно при падении основного сайта оставшиеся узлы в резервном с помощью шары смогут набрать большинство (3 из 5) и стартовать кластер.</a:t>
            </a:r>
          </a:p>
          <a:p>
            <a:pPr marL="0" indent="0">
              <a:buNone/>
            </a:pPr>
            <a:endParaRPr lang="en-US" dirty="0"/>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7670" y="4581128"/>
            <a:ext cx="2730975" cy="1887890"/>
          </a:xfrm>
          <a:prstGeom prst="rect">
            <a:avLst/>
          </a:prstGeom>
        </p:spPr>
      </p:pic>
    </p:spTree>
    <p:extLst>
      <p:ext uri="{BB962C8B-B14F-4D97-AF65-F5344CB8AC3E}">
        <p14:creationId xmlns:p14="http://schemas.microsoft.com/office/powerpoint/2010/main" val="2142898542"/>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кворумные модели</a:t>
            </a:r>
            <a:r>
              <a:rPr lang="ro-RO" dirty="0"/>
              <a:t>, </a:t>
            </a:r>
            <a:r>
              <a:rPr lang="ru-RU" sz="3200" b="1" dirty="0"/>
              <a:t>Dynamic Quorum</a:t>
            </a:r>
            <a:endParaRPr lang="en-US" dirty="0"/>
          </a:p>
        </p:txBody>
      </p:sp>
      <p:sp>
        <p:nvSpPr>
          <p:cNvPr id="3" name="Slide Number Placeholder 2"/>
          <p:cNvSpPr>
            <a:spLocks noGrp="1"/>
          </p:cNvSpPr>
          <p:nvPr>
            <p:ph type="sldNum" sz="quarter" idx="12"/>
          </p:nvPr>
        </p:nvSpPr>
        <p:spPr/>
        <p:txBody>
          <a:bodyPr/>
          <a:lstStyle/>
          <a:p>
            <a:fld id="{0D7C0DE4-7E64-43A0-A74B-D33512260F37}" type="slidenum">
              <a:rPr lang="ro-RO" smtClean="0"/>
              <a:pPr/>
              <a:t>52</a:t>
            </a:fld>
            <a:endParaRPr lang="ro-RO"/>
          </a:p>
        </p:txBody>
      </p:sp>
      <p:sp>
        <p:nvSpPr>
          <p:cNvPr id="4" name="Content Placeholder 3"/>
          <p:cNvSpPr>
            <a:spLocks noGrp="1"/>
          </p:cNvSpPr>
          <p:nvPr>
            <p:ph sz="quarter" idx="13"/>
          </p:nvPr>
        </p:nvSpPr>
        <p:spPr>
          <a:xfrm>
            <a:off x="251520" y="1600200"/>
            <a:ext cx="8282880" cy="4114800"/>
          </a:xfrm>
        </p:spPr>
        <p:txBody>
          <a:bodyPr>
            <a:noAutofit/>
          </a:bodyPr>
          <a:lstStyle/>
          <a:p>
            <a:pPr marL="0" indent="0">
              <a:buNone/>
            </a:pPr>
            <a:r>
              <a:rPr lang="ru-RU" sz="2000" dirty="0">
                <a:solidFill>
                  <a:srgbClr val="00B0F0"/>
                </a:solidFill>
              </a:rPr>
              <a:t>Dynamic Quorum </a:t>
            </a:r>
            <a:r>
              <a:rPr lang="ru-RU" sz="2000" dirty="0"/>
              <a:t>появился в Windows </a:t>
            </a:r>
            <a:r>
              <a:rPr lang="ru-RU" sz="2000" b="1" dirty="0"/>
              <a:t>Server 2012</a:t>
            </a:r>
            <a:r>
              <a:rPr lang="ru-RU" sz="2000" dirty="0"/>
              <a:t>. Суть динамического кворума в том, что при выходе из строя узла служба кластера автоматически исключает этот узел из голосования, устанавливая его вес в 0, и пересчитывает общее количество голосов в кворуме. Проверка и пересчет голосов производится каждые </a:t>
            </a:r>
            <a:r>
              <a:rPr lang="ru-RU" sz="2000" b="1" dirty="0"/>
              <a:t>5 минут</a:t>
            </a:r>
            <a:r>
              <a:rPr lang="ru-RU" sz="2000" dirty="0"/>
              <a:t>, либо при наступлении определенных событий (напр. добавление или удаление узла). Пересчет производится в зависимости от ситуации:</a:t>
            </a:r>
          </a:p>
          <a:p>
            <a:pPr marL="400050" lvl="1" indent="0">
              <a:buNone/>
            </a:pPr>
            <a:r>
              <a:rPr lang="ru-RU" sz="2000" dirty="0"/>
              <a:t>• При выходе из строя узла — узел с наименьшим номером (Node ID) из оставшихся приводит вес узла в 0;</a:t>
            </a:r>
            <a:br>
              <a:rPr lang="ru-RU" sz="2000" dirty="0"/>
            </a:br>
            <a:r>
              <a:rPr lang="ru-RU" sz="2000" dirty="0"/>
              <a:t>• При штатном выключении узла — узел сам удаляет свой голос в процессе выключения сервера;</a:t>
            </a:r>
            <a:br>
              <a:rPr lang="ru-RU" sz="2000" dirty="0"/>
            </a:br>
            <a:r>
              <a:rPr lang="ru-RU" sz="2000" dirty="0"/>
              <a:t>• При добавлении узла в кластер — узел добавляет свой голос в процессе добавления.</a:t>
            </a:r>
          </a:p>
          <a:p>
            <a:pPr marL="0" indent="0">
              <a:buNone/>
            </a:pPr>
            <a:endParaRPr lang="en-US" sz="2000" dirty="0"/>
          </a:p>
        </p:txBody>
      </p:sp>
    </p:spTree>
    <p:extLst>
      <p:ext uri="{BB962C8B-B14F-4D97-AF65-F5344CB8AC3E}">
        <p14:creationId xmlns:p14="http://schemas.microsoft.com/office/powerpoint/2010/main" val="1705597947"/>
      </p:ext>
    </p:extLst>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кворумные модели</a:t>
            </a:r>
            <a:r>
              <a:rPr lang="ro-RO" dirty="0"/>
              <a:t>, </a:t>
            </a:r>
            <a:r>
              <a:rPr lang="ru-RU" sz="3200" b="1" dirty="0"/>
              <a:t>Dynamic Quorum</a:t>
            </a:r>
            <a:endParaRPr lang="en-US" dirty="0"/>
          </a:p>
        </p:txBody>
      </p:sp>
      <p:sp>
        <p:nvSpPr>
          <p:cNvPr id="3" name="Slide Number Placeholder 2"/>
          <p:cNvSpPr>
            <a:spLocks noGrp="1"/>
          </p:cNvSpPr>
          <p:nvPr>
            <p:ph type="sldNum" sz="quarter" idx="12"/>
          </p:nvPr>
        </p:nvSpPr>
        <p:spPr/>
        <p:txBody>
          <a:bodyPr/>
          <a:lstStyle/>
          <a:p>
            <a:fld id="{0D7C0DE4-7E64-43A0-A74B-D33512260F37}" type="slidenum">
              <a:rPr lang="ro-RO" smtClean="0"/>
              <a:pPr/>
              <a:t>53</a:t>
            </a:fld>
            <a:endParaRPr lang="ro-RO"/>
          </a:p>
        </p:txBody>
      </p:sp>
      <p:sp>
        <p:nvSpPr>
          <p:cNvPr id="4" name="Content Placeholder 3"/>
          <p:cNvSpPr>
            <a:spLocks noGrp="1"/>
          </p:cNvSpPr>
          <p:nvPr>
            <p:ph sz="quarter" idx="13"/>
          </p:nvPr>
        </p:nvSpPr>
        <p:spPr/>
        <p:txBody>
          <a:bodyPr>
            <a:normAutofit/>
          </a:bodyPr>
          <a:lstStyle/>
          <a:p>
            <a:pPr marL="0" indent="0">
              <a:buNone/>
            </a:pPr>
            <a:r>
              <a:rPr lang="ru-RU" sz="2200" dirty="0"/>
              <a:t>При использовании динамического кворума каждый узел имеет два параметра — динамический вес (</a:t>
            </a:r>
            <a:r>
              <a:rPr lang="ru-RU" sz="2200" b="1" dirty="0"/>
              <a:t>DynamicWeight</a:t>
            </a:r>
            <a:r>
              <a:rPr lang="ru-RU" sz="2200" dirty="0"/>
              <a:t>) и целевой вес (</a:t>
            </a:r>
            <a:r>
              <a:rPr lang="ru-RU" sz="2200" b="1" dirty="0"/>
              <a:t>NodeWeight</a:t>
            </a:r>
            <a:r>
              <a:rPr lang="ru-RU" sz="2200" dirty="0"/>
              <a:t>) узла. Динамический кворум работает только с динамическим весом, не изменяя целевой вес. Принцип такой: при отключении узла его динамический вес устанавливается в 0, а когда узел стартовал и работает, то его динамический вес повышается до целевого. Таким образом, динамический кворум позволяет кластеру выжить даже в том случае, если у него остался всего один узел. Единственное ограничение — </a:t>
            </a:r>
            <a:r>
              <a:rPr lang="ru-RU" sz="2200" i="1" dirty="0"/>
              <a:t>узлы должны выходить из строя по очереди, чтобы было время на пересчет кворума. </a:t>
            </a:r>
            <a:r>
              <a:rPr lang="ru-RU" sz="2200" dirty="0"/>
              <a:t>При одновременном выходе из строя более 50% узлов динамический кворум не сработает и кластер будет остановлен.</a:t>
            </a:r>
            <a:endParaRPr lang="en-US" sz="2200" dirty="0"/>
          </a:p>
        </p:txBody>
      </p:sp>
    </p:spTree>
    <p:extLst>
      <p:ext uri="{BB962C8B-B14F-4D97-AF65-F5344CB8AC3E}">
        <p14:creationId xmlns:p14="http://schemas.microsoft.com/office/powerpoint/2010/main" val="1609467548"/>
      </p:ext>
    </p:extLst>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кворумные модели</a:t>
            </a:r>
            <a:r>
              <a:rPr lang="ro-RO" dirty="0"/>
              <a:t>, </a:t>
            </a:r>
            <a:r>
              <a:rPr lang="ru-RU" sz="3200" b="1" dirty="0"/>
              <a:t>Dynamic Quorum</a:t>
            </a:r>
            <a:endParaRPr lang="en-US" dirty="0"/>
          </a:p>
        </p:txBody>
      </p:sp>
      <p:sp>
        <p:nvSpPr>
          <p:cNvPr id="3" name="Slide Number Placeholder 2"/>
          <p:cNvSpPr>
            <a:spLocks noGrp="1"/>
          </p:cNvSpPr>
          <p:nvPr>
            <p:ph type="sldNum" sz="quarter" idx="12"/>
          </p:nvPr>
        </p:nvSpPr>
        <p:spPr/>
        <p:txBody>
          <a:bodyPr/>
          <a:lstStyle/>
          <a:p>
            <a:fld id="{0D7C0DE4-7E64-43A0-A74B-D33512260F37}" type="slidenum">
              <a:rPr lang="ro-RO" smtClean="0"/>
              <a:pPr/>
              <a:t>54</a:t>
            </a:fld>
            <a:endParaRPr lang="ro-RO"/>
          </a:p>
        </p:txBody>
      </p:sp>
      <p:sp>
        <p:nvSpPr>
          <p:cNvPr id="4" name="Content Placeholder 3"/>
          <p:cNvSpPr>
            <a:spLocks noGrp="1"/>
          </p:cNvSpPr>
          <p:nvPr>
            <p:ph sz="quarter" idx="13"/>
          </p:nvPr>
        </p:nvSpPr>
        <p:spPr/>
        <p:txBody>
          <a:bodyPr/>
          <a:lstStyle/>
          <a:p>
            <a:pPr marL="0" indent="0">
              <a:buNone/>
            </a:pPr>
            <a:r>
              <a:rPr lang="ru-RU" sz="2000" dirty="0"/>
              <a:t>В качестве примера возьмем 5-ти узловой кластер с моделью большинство узлов </a:t>
            </a:r>
            <a:r>
              <a:rPr lang="en-US" sz="2000" dirty="0"/>
              <a:t>(</a:t>
            </a:r>
            <a:r>
              <a:rPr lang="ru-RU" sz="2000" dirty="0"/>
              <a:t>Node Majority</a:t>
            </a:r>
            <a:r>
              <a:rPr lang="en-US" sz="2000" dirty="0"/>
              <a:t>)</a:t>
            </a:r>
            <a:r>
              <a:rPr lang="ru-RU" sz="2000" dirty="0"/>
              <a:t>. при использовании стандартной кворумной модели такой кластер переживает потерю максимум двух узлов. Но поскольку динамический кворум автоматически пересчитывает общее количество голосов, то теперь при выходе из строя 3 узлов мы получим не 2 голоса из 5, а 2 голоса из 2, что даст возможность кластеру продолжить работу при последовательной потере более половины узлов (3 из 5).</a:t>
            </a:r>
          </a:p>
          <a:p>
            <a:br>
              <a:rPr lang="ru-RU" dirty="0"/>
            </a:br>
            <a:endParaRPr lang="en-US" dirty="0"/>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1800" y="4149080"/>
            <a:ext cx="4505954" cy="2229161"/>
          </a:xfrm>
          <a:prstGeom prst="rect">
            <a:avLst/>
          </a:prstGeom>
        </p:spPr>
      </p:pic>
    </p:spTree>
    <p:extLst>
      <p:ext uri="{BB962C8B-B14F-4D97-AF65-F5344CB8AC3E}">
        <p14:creationId xmlns:p14="http://schemas.microsoft.com/office/powerpoint/2010/main" val="3384268557"/>
      </p:ext>
    </p:extLst>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кворумные модели</a:t>
            </a:r>
            <a:r>
              <a:rPr lang="ro-RO" dirty="0"/>
              <a:t>, </a:t>
            </a:r>
            <a:r>
              <a:rPr lang="ru-RU" sz="3200" b="1" dirty="0"/>
              <a:t>Dynamic Quorum</a:t>
            </a:r>
            <a:endParaRPr lang="en-US" dirty="0"/>
          </a:p>
        </p:txBody>
      </p:sp>
      <p:sp>
        <p:nvSpPr>
          <p:cNvPr id="3" name="Slide Number Placeholder 2"/>
          <p:cNvSpPr>
            <a:spLocks noGrp="1"/>
          </p:cNvSpPr>
          <p:nvPr>
            <p:ph type="sldNum" sz="quarter" idx="12"/>
          </p:nvPr>
        </p:nvSpPr>
        <p:spPr/>
        <p:txBody>
          <a:bodyPr/>
          <a:lstStyle/>
          <a:p>
            <a:fld id="{0D7C0DE4-7E64-43A0-A74B-D33512260F37}" type="slidenum">
              <a:rPr lang="ro-RO" smtClean="0"/>
              <a:pPr/>
              <a:t>55</a:t>
            </a:fld>
            <a:endParaRPr lang="ro-RO"/>
          </a:p>
        </p:txBody>
      </p:sp>
      <p:sp>
        <p:nvSpPr>
          <p:cNvPr id="4" name="Content Placeholder 3"/>
          <p:cNvSpPr>
            <a:spLocks noGrp="1"/>
          </p:cNvSpPr>
          <p:nvPr>
            <p:ph sz="quarter" idx="13"/>
          </p:nvPr>
        </p:nvSpPr>
        <p:spPr/>
        <p:txBody>
          <a:bodyPr/>
          <a:lstStyle/>
          <a:p>
            <a:pPr marL="0" indent="0">
              <a:buNone/>
            </a:pPr>
            <a:r>
              <a:rPr lang="ru-RU" b="1" dirty="0"/>
              <a:t>Примечание.</a:t>
            </a:r>
            <a:r>
              <a:rPr lang="ru-RU" dirty="0"/>
              <a:t> Если в кластере остаются только 2 узла и нет диска-свидетеля, то возможна ситуация </a:t>
            </a:r>
            <a:r>
              <a:rPr lang="ru-RU" b="1" dirty="0"/>
              <a:t>Split-Brain</a:t>
            </a:r>
            <a:r>
              <a:rPr lang="ru-RU" dirty="0"/>
              <a:t>, когда при потере связи между узлами каждый из них посчитает себя самостоятельным. Для избежания этого кластерная служба снижает вес одного из оставшихся узлов до 0. Соответственно при потере связи служба кластера на одном узле будет остановлена, а на втором продолжит работать.</a:t>
            </a:r>
          </a:p>
          <a:p>
            <a:pPr marL="0" indent="0">
              <a:buNone/>
            </a:pPr>
            <a:br>
              <a:rPr lang="ru-RU" dirty="0"/>
            </a:br>
            <a:endParaRPr lang="en-US" dirty="0"/>
          </a:p>
        </p:txBody>
      </p:sp>
    </p:spTree>
    <p:extLst>
      <p:ext uri="{BB962C8B-B14F-4D97-AF65-F5344CB8AC3E}">
        <p14:creationId xmlns:p14="http://schemas.microsoft.com/office/powerpoint/2010/main" val="4020266344"/>
      </p:ext>
    </p:extLst>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кворумные модели</a:t>
            </a:r>
            <a:r>
              <a:rPr lang="ro-RO" dirty="0"/>
              <a:t>, </a:t>
            </a:r>
            <a:r>
              <a:rPr lang="ru-RU" b="1" dirty="0"/>
              <a:t>Dynamic Witness</a:t>
            </a:r>
            <a:endParaRPr lang="en-US" dirty="0"/>
          </a:p>
        </p:txBody>
      </p:sp>
      <p:sp>
        <p:nvSpPr>
          <p:cNvPr id="3" name="Slide Number Placeholder 2"/>
          <p:cNvSpPr>
            <a:spLocks noGrp="1"/>
          </p:cNvSpPr>
          <p:nvPr>
            <p:ph type="sldNum" sz="quarter" idx="12"/>
          </p:nvPr>
        </p:nvSpPr>
        <p:spPr/>
        <p:txBody>
          <a:bodyPr/>
          <a:lstStyle/>
          <a:p>
            <a:fld id="{0D7C0DE4-7E64-43A0-A74B-D33512260F37}" type="slidenum">
              <a:rPr lang="ro-RO" smtClean="0"/>
              <a:pPr/>
              <a:t>56</a:t>
            </a:fld>
            <a:endParaRPr lang="ro-RO"/>
          </a:p>
        </p:txBody>
      </p:sp>
      <p:sp>
        <p:nvSpPr>
          <p:cNvPr id="4" name="Content Placeholder 3"/>
          <p:cNvSpPr>
            <a:spLocks noGrp="1"/>
          </p:cNvSpPr>
          <p:nvPr>
            <p:ph sz="quarter" idx="13"/>
          </p:nvPr>
        </p:nvSpPr>
        <p:spPr>
          <a:xfrm>
            <a:off x="611560" y="1412776"/>
            <a:ext cx="8282880" cy="4114800"/>
          </a:xfrm>
        </p:spPr>
        <p:txBody>
          <a:bodyPr>
            <a:noAutofit/>
          </a:bodyPr>
          <a:lstStyle/>
          <a:p>
            <a:pPr marL="0" indent="0">
              <a:buNone/>
            </a:pPr>
            <a:r>
              <a:rPr lang="ru-RU" sz="2200" dirty="0"/>
              <a:t>в Windows </a:t>
            </a:r>
            <a:r>
              <a:rPr lang="ru-RU" sz="2200" b="1" dirty="0"/>
              <a:t>Server 2012 R2 </a:t>
            </a:r>
            <a:r>
              <a:rPr lang="ru-RU" sz="2200" dirty="0"/>
              <a:t>— динамический свидетель (Dynamic Witness)</a:t>
            </a:r>
            <a:r>
              <a:rPr lang="ro-RO" sz="2200" dirty="0"/>
              <a:t>-</a:t>
            </a:r>
            <a:r>
              <a:rPr lang="ru-RU" sz="2200" dirty="0"/>
              <a:t> для получения большинства голосов нужно нечетное их количество, именно </a:t>
            </a:r>
            <a:r>
              <a:rPr lang="ru-RU" sz="2200" b="1" dirty="0"/>
              <a:t>поэтому при четном числе узлов </a:t>
            </a:r>
            <a:r>
              <a:rPr lang="ru-RU" sz="2200" dirty="0"/>
              <a:t>используется </a:t>
            </a:r>
            <a:r>
              <a:rPr lang="ru-RU" sz="2200" b="1" dirty="0"/>
              <a:t>модель с диском-свидетелем </a:t>
            </a:r>
            <a:r>
              <a:rPr lang="ru-RU" sz="2200" dirty="0"/>
              <a:t>(Node and Disk Majority). Однако при использовании динамического кворума такой подход не очень хорошо работает, ведь при пересчете вместо нечетного мы получим четное число.</a:t>
            </a:r>
            <a:endParaRPr lang="ro-RO" sz="2200" dirty="0"/>
          </a:p>
          <a:p>
            <a:pPr marL="0" indent="0">
              <a:buNone/>
            </a:pPr>
            <a:r>
              <a:rPr lang="ru-RU" sz="2200" dirty="0"/>
              <a:t>При использовании </a:t>
            </a:r>
            <a:r>
              <a:rPr lang="ru-RU" sz="2200" b="1" dirty="0"/>
              <a:t>динамического свидетеля </a:t>
            </a:r>
            <a:r>
              <a:rPr lang="ru-RU" sz="2200" dirty="0"/>
              <a:t>вес диска является величиной переменной и зависит от количества работающих узлов в кластере. Так например, в 5-ти узловом кластере с моделью Node and Disk Majority диск-свидетель имеет нулевой вес и не участвует в голосовании. При потере одного узла и пересчете кворума количество голосов становится четным, и чтобы этого избежать диск свидетель получает голос. И так вплоть до последнего узла, </a:t>
            </a:r>
            <a:r>
              <a:rPr lang="ru-RU" sz="2200" b="1" dirty="0"/>
              <a:t>при нечетном количестве узлов в кластере вес диска равен 0, а при четном 1.</a:t>
            </a:r>
          </a:p>
          <a:p>
            <a:pPr marL="0" indent="0">
              <a:buNone/>
            </a:pPr>
            <a:br>
              <a:rPr lang="ru-RU" sz="2200" dirty="0"/>
            </a:br>
            <a:endParaRPr lang="ru-RU" sz="2200" dirty="0"/>
          </a:p>
          <a:p>
            <a:pPr marL="0" indent="0">
              <a:buNone/>
            </a:pPr>
            <a:endParaRPr lang="en-US" sz="2200" dirty="0"/>
          </a:p>
        </p:txBody>
      </p:sp>
    </p:spTree>
    <p:extLst>
      <p:ext uri="{BB962C8B-B14F-4D97-AF65-F5344CB8AC3E}">
        <p14:creationId xmlns:p14="http://schemas.microsoft.com/office/powerpoint/2010/main" val="621557415"/>
      </p:ext>
    </p:extLst>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кворумные модели</a:t>
            </a:r>
            <a:r>
              <a:rPr lang="ro-RO" dirty="0"/>
              <a:t>, </a:t>
            </a:r>
            <a:r>
              <a:rPr lang="ru-RU" b="1" dirty="0"/>
              <a:t>Dynamic Witness</a:t>
            </a:r>
            <a:endParaRPr lang="en-US" dirty="0"/>
          </a:p>
        </p:txBody>
      </p:sp>
      <p:sp>
        <p:nvSpPr>
          <p:cNvPr id="3" name="Slide Number Placeholder 2"/>
          <p:cNvSpPr>
            <a:spLocks noGrp="1"/>
          </p:cNvSpPr>
          <p:nvPr>
            <p:ph type="sldNum" sz="quarter" idx="12"/>
          </p:nvPr>
        </p:nvSpPr>
        <p:spPr/>
        <p:txBody>
          <a:bodyPr/>
          <a:lstStyle/>
          <a:p>
            <a:fld id="{0D7C0DE4-7E64-43A0-A74B-D33512260F37}" type="slidenum">
              <a:rPr lang="ro-RO" smtClean="0"/>
              <a:pPr/>
              <a:t>57</a:t>
            </a:fld>
            <a:endParaRPr lang="ro-RO"/>
          </a:p>
        </p:txBody>
      </p:sp>
      <p:sp>
        <p:nvSpPr>
          <p:cNvPr id="4" name="Content Placeholder 3"/>
          <p:cNvSpPr>
            <a:spLocks noGrp="1"/>
          </p:cNvSpPr>
          <p:nvPr>
            <p:ph sz="quarter" idx="13"/>
          </p:nvPr>
        </p:nvSpPr>
        <p:spPr/>
        <p:txBody>
          <a:bodyPr/>
          <a:lstStyle/>
          <a:p>
            <a:pPr marL="0" indent="0">
              <a:buNone/>
            </a:pPr>
            <a:r>
              <a:rPr lang="ru-RU" b="1" dirty="0"/>
              <a:t>Примечание.</a:t>
            </a:r>
            <a:r>
              <a:rPr lang="ru-RU" dirty="0"/>
              <a:t> При наличии диска-свидетеля служба кластера никогда не понижает количество голосов ниже 2.</a:t>
            </a:r>
            <a:endParaRPr lang="ro-RO" dirty="0"/>
          </a:p>
          <a:p>
            <a:pPr marL="0" indent="0">
              <a:buNone/>
            </a:pPr>
            <a:endParaRPr lang="en-US" dirty="0"/>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5736" y="2636912"/>
            <a:ext cx="4591691" cy="3572374"/>
          </a:xfrm>
          <a:prstGeom prst="rect">
            <a:avLst/>
          </a:prstGeom>
        </p:spPr>
      </p:pic>
    </p:spTree>
    <p:extLst>
      <p:ext uri="{BB962C8B-B14F-4D97-AF65-F5344CB8AC3E}">
        <p14:creationId xmlns:p14="http://schemas.microsoft.com/office/powerpoint/2010/main" val="1324849297"/>
      </p:ext>
    </p:extLst>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кворумные модели</a:t>
            </a:r>
            <a:r>
              <a:rPr lang="ro-RO" dirty="0"/>
              <a:t>, </a:t>
            </a:r>
            <a:r>
              <a:rPr lang="ru-RU" b="1" dirty="0"/>
              <a:t>L</a:t>
            </a:r>
            <a:r>
              <a:rPr lang="ru-RU" b="1" cap="none" dirty="0"/>
              <a:t>ower</a:t>
            </a:r>
            <a:r>
              <a:rPr lang="ru-RU" b="1" dirty="0"/>
              <a:t>Q</a:t>
            </a:r>
            <a:r>
              <a:rPr lang="ru-RU" b="1" cap="none" dirty="0"/>
              <a:t>uorum</a:t>
            </a:r>
            <a:r>
              <a:rPr lang="ru-RU" b="1" dirty="0"/>
              <a:t>P</a:t>
            </a:r>
            <a:r>
              <a:rPr lang="ru-RU" b="1" cap="none" dirty="0"/>
              <a:t>riority</a:t>
            </a:r>
            <a:r>
              <a:rPr lang="ru-RU" b="1" dirty="0"/>
              <a:t>N</a:t>
            </a:r>
            <a:r>
              <a:rPr lang="ru-RU" b="1" cap="none" dirty="0"/>
              <a:t>ode</a:t>
            </a:r>
            <a:r>
              <a:rPr lang="ru-RU" b="1" dirty="0"/>
              <a:t>ID</a:t>
            </a:r>
            <a:endParaRPr lang="en-US" dirty="0"/>
          </a:p>
        </p:txBody>
      </p:sp>
      <p:sp>
        <p:nvSpPr>
          <p:cNvPr id="3" name="Slide Number Placeholder 2"/>
          <p:cNvSpPr>
            <a:spLocks noGrp="1"/>
          </p:cNvSpPr>
          <p:nvPr>
            <p:ph type="sldNum" sz="quarter" idx="12"/>
          </p:nvPr>
        </p:nvSpPr>
        <p:spPr/>
        <p:txBody>
          <a:bodyPr/>
          <a:lstStyle/>
          <a:p>
            <a:fld id="{0D7C0DE4-7E64-43A0-A74B-D33512260F37}" type="slidenum">
              <a:rPr lang="ro-RO" smtClean="0"/>
              <a:pPr/>
              <a:t>58</a:t>
            </a:fld>
            <a:endParaRPr lang="ro-RO"/>
          </a:p>
        </p:txBody>
      </p:sp>
      <p:sp>
        <p:nvSpPr>
          <p:cNvPr id="4" name="Content Placeholder 3"/>
          <p:cNvSpPr>
            <a:spLocks noGrp="1"/>
          </p:cNvSpPr>
          <p:nvPr>
            <p:ph sz="quarter" idx="13"/>
          </p:nvPr>
        </p:nvSpPr>
        <p:spPr/>
        <p:txBody>
          <a:bodyPr>
            <a:normAutofit/>
          </a:bodyPr>
          <a:lstStyle/>
          <a:p>
            <a:pPr marL="0" indent="0">
              <a:buNone/>
            </a:pPr>
            <a:r>
              <a:rPr lang="ru-RU" sz="2200" dirty="0"/>
              <a:t>При использовании геораспределенных кластеров актуальна проблема одновременной потери 50% узлов, что может привести к различным неприятным ситуациям.</a:t>
            </a:r>
          </a:p>
          <a:p>
            <a:pPr marL="0" indent="0">
              <a:buNone/>
            </a:pPr>
            <a:r>
              <a:rPr lang="ru-RU" sz="2200" dirty="0"/>
              <a:t>Для примера возьмем мультисайтовый 4-х узловой кластер с общим диском (Node and Disk Majority). Кластер разделен ровно пополам, два узла кластера находятся в основном сайте, два в резервном, всего 5 голосов (4 узла + диск), при выходе из строя одного сайта узлы в другом вместе со свидетелем смогут набрать кворум и продолжить работу.</a:t>
            </a:r>
          </a:p>
          <a:p>
            <a:pPr marL="0" indent="0">
              <a:buNone/>
            </a:pPr>
            <a:endParaRPr lang="en-US" sz="2200" dirty="0"/>
          </a:p>
        </p:txBody>
      </p:sp>
    </p:spTree>
    <p:extLst>
      <p:ext uri="{BB962C8B-B14F-4D97-AF65-F5344CB8AC3E}">
        <p14:creationId xmlns:p14="http://schemas.microsoft.com/office/powerpoint/2010/main" val="3644999165"/>
      </p:ext>
    </p:extLst>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кворумные модели</a:t>
            </a:r>
            <a:r>
              <a:rPr lang="ro-RO" dirty="0"/>
              <a:t>, </a:t>
            </a:r>
            <a:r>
              <a:rPr lang="ru-RU" sz="3200" b="1" dirty="0"/>
              <a:t>L</a:t>
            </a:r>
            <a:r>
              <a:rPr lang="ru-RU" sz="3200" b="1" cap="none" dirty="0"/>
              <a:t>ower</a:t>
            </a:r>
            <a:r>
              <a:rPr lang="ru-RU" sz="3200" b="1" dirty="0"/>
              <a:t>Q</a:t>
            </a:r>
            <a:r>
              <a:rPr lang="ru-RU" sz="3200" b="1" cap="none" dirty="0"/>
              <a:t>uorum</a:t>
            </a:r>
            <a:r>
              <a:rPr lang="ru-RU" sz="3200" b="1" dirty="0"/>
              <a:t>P</a:t>
            </a:r>
            <a:r>
              <a:rPr lang="ru-RU" sz="3200" b="1" cap="none" dirty="0"/>
              <a:t>riority</a:t>
            </a:r>
            <a:r>
              <a:rPr lang="ru-RU" sz="3200" b="1" dirty="0"/>
              <a:t>N</a:t>
            </a:r>
            <a:r>
              <a:rPr lang="ru-RU" sz="3200" b="1" cap="none" dirty="0"/>
              <a:t>ode</a:t>
            </a:r>
            <a:r>
              <a:rPr lang="ru-RU" sz="3200" b="1" dirty="0"/>
              <a:t>ID</a:t>
            </a:r>
            <a:endParaRPr lang="en-US" dirty="0"/>
          </a:p>
        </p:txBody>
      </p:sp>
      <p:sp>
        <p:nvSpPr>
          <p:cNvPr id="3" name="Slide Number Placeholder 2"/>
          <p:cNvSpPr>
            <a:spLocks noGrp="1"/>
          </p:cNvSpPr>
          <p:nvPr>
            <p:ph type="sldNum" sz="quarter" idx="12"/>
          </p:nvPr>
        </p:nvSpPr>
        <p:spPr/>
        <p:txBody>
          <a:bodyPr/>
          <a:lstStyle/>
          <a:p>
            <a:fld id="{0D7C0DE4-7E64-43A0-A74B-D33512260F37}" type="slidenum">
              <a:rPr lang="ro-RO" smtClean="0"/>
              <a:pPr/>
              <a:t>59</a:t>
            </a:fld>
            <a:endParaRPr lang="ro-RO"/>
          </a:p>
        </p:txBody>
      </p:sp>
      <p:sp>
        <p:nvSpPr>
          <p:cNvPr id="4" name="Content Placeholder 3"/>
          <p:cNvSpPr>
            <a:spLocks noGrp="1"/>
          </p:cNvSpPr>
          <p:nvPr>
            <p:ph sz="quarter" idx="13"/>
          </p:nvPr>
        </p:nvSpPr>
        <p:spPr/>
        <p:txBody>
          <a:bodyPr>
            <a:normAutofit fontScale="92500" lnSpcReduction="20000"/>
          </a:bodyPr>
          <a:lstStyle/>
          <a:p>
            <a:pPr marL="0" indent="0">
              <a:buNone/>
            </a:pPr>
            <a:r>
              <a:rPr lang="ru-RU" sz="2400" dirty="0"/>
              <a:t>А теперь предположим, что диск-свидетель выходит из строя и становится недоступен. Динамический кворум автоматически поддерживает нечетное количество голосов, поэтому у одного из узлов, выбранного произвольно, динамический вес понижается до 0. В результате мы имеем 3 голоса — 2 в одном сайте и 1 в другом. Если теперь связь между сайтами прервется, то кворум будет собран в том сайте, где осталось 2 голоса, и не факт что это будет основной сайт.</a:t>
            </a:r>
          </a:p>
          <a:p>
            <a:pPr marL="0" indent="0">
              <a:buNone/>
            </a:pPr>
            <a:r>
              <a:rPr lang="ru-RU" sz="2400" dirty="0"/>
              <a:t>Для того, чтобы избежать подобной ситуации, в Window Server 2012 R2 можно использовать свойство кластера </a:t>
            </a:r>
            <a:r>
              <a:rPr lang="ru-RU" sz="2400" b="1" dirty="0"/>
              <a:t>LowerQuorumPriorityNodeID.</a:t>
            </a:r>
            <a:r>
              <a:rPr lang="ru-RU" sz="2400" dirty="0"/>
              <a:t> С помощью этого свойства можно указать номер конкретного узла, динамический вес которого должен быть понижен. И в случае </a:t>
            </a:r>
            <a:r>
              <a:rPr lang="ru-RU" sz="2400" b="1" dirty="0"/>
              <a:t>разрыва связи кворум будет собран в основном сайте</a:t>
            </a:r>
            <a:r>
              <a:rPr lang="ru-RU" sz="2400" dirty="0"/>
              <a:t>, как и планировалось.</a:t>
            </a:r>
          </a:p>
        </p:txBody>
      </p:sp>
    </p:spTree>
    <p:extLst>
      <p:ext uri="{BB962C8B-B14F-4D97-AF65-F5344CB8AC3E}">
        <p14:creationId xmlns:p14="http://schemas.microsoft.com/office/powerpoint/2010/main" val="73086960"/>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6610" name="Rectangle 2"/>
          <p:cNvSpPr>
            <a:spLocks noGrp="1" noChangeArrowheads="1"/>
          </p:cNvSpPr>
          <p:nvPr>
            <p:ph type="body" idx="4294967295"/>
          </p:nvPr>
        </p:nvSpPr>
        <p:spPr>
          <a:xfrm>
            <a:off x="228600" y="762000"/>
            <a:ext cx="8915400" cy="6096000"/>
          </a:xfrm>
          <a:prstGeom prst="rect">
            <a:avLst/>
          </a:prstGeom>
        </p:spPr>
        <p:txBody>
          <a:bodyPr>
            <a:noAutofit/>
          </a:bodyPr>
          <a:lstStyle/>
          <a:p>
            <a:pPr marL="0" indent="0" eaLnBrk="1" hangingPunct="1">
              <a:buNone/>
              <a:tabLst>
                <a:tab pos="739775"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 pos="9596438" algn="l"/>
              </a:tabLst>
              <a:defRPr/>
            </a:pPr>
            <a:r>
              <a:rPr lang="ru-RU" sz="1400" dirty="0">
                <a:solidFill>
                  <a:srgbClr val="FFFF00"/>
                </a:solidFill>
                <a:effectLst/>
              </a:rPr>
              <a:t>Глава </a:t>
            </a:r>
            <a:r>
              <a:rPr lang="ro-RO" sz="1400" dirty="0">
                <a:solidFill>
                  <a:srgbClr val="FFFF00"/>
                </a:solidFill>
              </a:rPr>
              <a:t>6. </a:t>
            </a:r>
            <a:r>
              <a:rPr lang="ru-RU" sz="1400" dirty="0">
                <a:solidFill>
                  <a:srgbClr val="FFFF00"/>
                </a:solidFill>
                <a:effectLst/>
              </a:rPr>
              <a:t> Классификация кластерных систем</a:t>
            </a:r>
            <a:r>
              <a:rPr lang="ro-RO" sz="1400" dirty="0">
                <a:solidFill>
                  <a:srgbClr val="FFFF00"/>
                </a:solidFill>
                <a:effectLst/>
              </a:rPr>
              <a:t>.</a:t>
            </a:r>
            <a:r>
              <a:rPr lang="ru-RU" sz="1400" dirty="0">
                <a:solidFill>
                  <a:srgbClr val="FFFF00"/>
                </a:solidFill>
                <a:effectLst/>
              </a:rPr>
              <a:t> </a:t>
            </a:r>
            <a:r>
              <a:rPr lang="en-CA" sz="1400" dirty="0">
                <a:solidFill>
                  <a:srgbClr val="FFFF00"/>
                </a:solidFill>
                <a:effectLst/>
              </a:rPr>
              <a:t>GRID </a:t>
            </a:r>
            <a:r>
              <a:rPr lang="ru-RU" sz="1400" dirty="0">
                <a:solidFill>
                  <a:srgbClr val="FFFF00"/>
                </a:solidFill>
                <a:effectLst/>
              </a:rPr>
              <a:t>системы.</a:t>
            </a:r>
            <a:endParaRPr lang="en-US" sz="1400" dirty="0">
              <a:solidFill>
                <a:srgbClr val="FFFF00"/>
              </a:solidFill>
              <a:effectLst/>
            </a:endParaRPr>
          </a:p>
          <a:p>
            <a:pPr marL="0" indent="0">
              <a:buNone/>
              <a:tabLst>
                <a:tab pos="739775"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 pos="9596438" algn="l"/>
              </a:tabLst>
              <a:defRPr/>
            </a:pPr>
            <a:r>
              <a:rPr lang="ru-RU" sz="1400" dirty="0">
                <a:solidFill>
                  <a:srgbClr val="FFFF00"/>
                </a:solidFill>
              </a:rPr>
              <a:t>Часть </a:t>
            </a:r>
            <a:r>
              <a:rPr lang="ro-RO" sz="1400" dirty="0">
                <a:solidFill>
                  <a:srgbClr val="FFFF00"/>
                </a:solidFill>
              </a:rPr>
              <a:t>I</a:t>
            </a:r>
            <a:r>
              <a:rPr lang="en-US" sz="1400" dirty="0">
                <a:solidFill>
                  <a:srgbClr val="FFFF00"/>
                </a:solidFill>
              </a:rPr>
              <a:t>I.</a:t>
            </a:r>
            <a:endParaRPr lang="ro-RO" sz="1400" dirty="0">
              <a:solidFill>
                <a:srgbClr val="FFFF00"/>
              </a:solidFill>
            </a:endParaRPr>
          </a:p>
          <a:p>
            <a:pPr lvl="2"/>
            <a:r>
              <a:rPr lang="ru-RU" altLang="en-US" sz="1400" dirty="0"/>
              <a:t>Кластеры с балансировкой нагрузки (Load balancing clusters</a:t>
            </a:r>
            <a:r>
              <a:rPr lang="en-US" altLang="en-US" sz="1400" dirty="0"/>
              <a:t>, </a:t>
            </a:r>
            <a:r>
              <a:rPr lang="ru-RU" sz="1400" dirty="0"/>
              <a:t>Network Load Balancing, NLB)</a:t>
            </a:r>
            <a:endParaRPr lang="ro-RO" sz="1400" dirty="0"/>
          </a:p>
          <a:p>
            <a:pPr lvl="2"/>
            <a:r>
              <a:rPr lang="ru-RU" altLang="en-US" sz="1400" dirty="0"/>
              <a:t>Вычислительные кластеры</a:t>
            </a:r>
          </a:p>
          <a:p>
            <a:pPr lvl="2"/>
            <a:r>
              <a:rPr lang="en-US" sz="1400" dirty="0"/>
              <a:t>HPC, </a:t>
            </a:r>
            <a:r>
              <a:rPr lang="ru-RU" altLang="en-US" sz="1400" dirty="0"/>
              <a:t>High-performance computing</a:t>
            </a:r>
            <a:r>
              <a:rPr lang="en-US" sz="1400" dirty="0"/>
              <a:t> </a:t>
            </a:r>
            <a:endParaRPr lang="ro-RO" sz="1400" dirty="0"/>
          </a:p>
          <a:p>
            <a:pPr lvl="3"/>
            <a:r>
              <a:rPr lang="en-CA" altLang="en-US" sz="1400" dirty="0"/>
              <a:t>Beowulf</a:t>
            </a:r>
            <a:r>
              <a:rPr lang="ro-RO" altLang="en-US" sz="1400" dirty="0"/>
              <a:t>	</a:t>
            </a:r>
          </a:p>
          <a:p>
            <a:pPr lvl="2"/>
            <a:r>
              <a:rPr lang="ru-RU" altLang="en-US" sz="1400" dirty="0"/>
              <a:t>Службы и функции промежуточного программного обеспечения кластера</a:t>
            </a:r>
            <a:endParaRPr lang="ro-RO" altLang="en-US" sz="1400" dirty="0"/>
          </a:p>
          <a:p>
            <a:pPr lvl="2"/>
            <a:r>
              <a:rPr lang="ru-RU" sz="1400" dirty="0"/>
              <a:t>Классы научных задач</a:t>
            </a:r>
            <a:endParaRPr lang="ro-RO" sz="1400" dirty="0"/>
          </a:p>
          <a:p>
            <a:pPr lvl="3"/>
            <a:r>
              <a:rPr lang="ru-RU" sz="1400" dirty="0"/>
              <a:t>High Throughput Computing</a:t>
            </a:r>
            <a:r>
              <a:rPr lang="en-US" sz="1400" dirty="0"/>
              <a:t>, HTC</a:t>
            </a:r>
            <a:endParaRPr lang="ro-RO" sz="1400" dirty="0"/>
          </a:p>
          <a:p>
            <a:pPr lvl="3"/>
            <a:r>
              <a:rPr lang="ru-RU" sz="1400" dirty="0"/>
              <a:t>Many Tasks Computing, MTC</a:t>
            </a:r>
            <a:endParaRPr lang="ro-RO" sz="1400" dirty="0"/>
          </a:p>
          <a:p>
            <a:pPr lvl="3"/>
            <a:r>
              <a:rPr lang="ru-RU" sz="1400" dirty="0"/>
              <a:t>Cycle Computing</a:t>
            </a:r>
            <a:endParaRPr lang="ro-RO" sz="1400" dirty="0"/>
          </a:p>
          <a:p>
            <a:pPr lvl="2"/>
            <a:r>
              <a:rPr lang="ru-RU" altLang="en-US" sz="1400" dirty="0"/>
              <a:t>Системы распределенных вычислений (</a:t>
            </a:r>
            <a:r>
              <a:rPr lang="en-US" altLang="en-US" sz="1400" dirty="0"/>
              <a:t>GRID</a:t>
            </a:r>
            <a:r>
              <a:rPr lang="ru-RU" altLang="en-US" sz="1400" dirty="0"/>
              <a:t>)</a:t>
            </a:r>
            <a:endParaRPr lang="ro-RO" altLang="en-US" sz="1400" dirty="0"/>
          </a:p>
          <a:p>
            <a:pPr lvl="3"/>
            <a:r>
              <a:rPr lang="ru-RU" sz="1400" dirty="0"/>
              <a:t>Типы грид-систем</a:t>
            </a:r>
            <a:endParaRPr lang="ro-RO" sz="1400" dirty="0"/>
          </a:p>
          <a:p>
            <a:pPr lvl="3"/>
            <a:r>
              <a:rPr lang="ru-RU" altLang="en-US" sz="1400" dirty="0"/>
              <a:t>Global Grid</a:t>
            </a:r>
            <a:r>
              <a:rPr lang="en-US" altLang="en-US" sz="1400" dirty="0"/>
              <a:t>/</a:t>
            </a:r>
            <a:r>
              <a:rPr lang="ru-RU" altLang="en-US" sz="1400" dirty="0"/>
              <a:t> </a:t>
            </a:r>
            <a:r>
              <a:rPr lang="ru-RU" sz="1400" dirty="0"/>
              <a:t>Inter GRID</a:t>
            </a:r>
            <a:endParaRPr lang="ro-RO" sz="1400" dirty="0"/>
          </a:p>
          <a:p>
            <a:pPr lvl="3"/>
            <a:r>
              <a:rPr lang="ru-RU" altLang="en-US" sz="1400" dirty="0"/>
              <a:t>Enterprise Grid</a:t>
            </a:r>
            <a:r>
              <a:rPr lang="en-US" altLang="en-US" sz="1400" dirty="0"/>
              <a:t>/</a:t>
            </a:r>
            <a:r>
              <a:rPr lang="ru-RU" sz="1400" dirty="0"/>
              <a:t> intra grid </a:t>
            </a:r>
            <a:endParaRPr lang="ro-RO" sz="1400" dirty="0"/>
          </a:p>
          <a:p>
            <a:pPr lvl="3"/>
            <a:r>
              <a:rPr lang="ru-RU" altLang="en-US" sz="1400" dirty="0"/>
              <a:t>Cluster Grid</a:t>
            </a:r>
            <a:endParaRPr lang="ro-RO" altLang="en-US" sz="1400" dirty="0"/>
          </a:p>
          <a:p>
            <a:pPr lvl="2"/>
            <a:r>
              <a:rPr lang="ru-RU" sz="1400" dirty="0"/>
              <a:t>Литература</a:t>
            </a:r>
            <a:endParaRPr lang="ro-RO" sz="1400" dirty="0"/>
          </a:p>
          <a:p>
            <a:pPr lvl="2"/>
            <a:r>
              <a:rPr lang="ru-RU" sz="1400" dirty="0"/>
              <a:t>Вопросы</a:t>
            </a:r>
            <a:endParaRPr lang="ro-RO" altLang="en-US" sz="1400" dirty="0"/>
          </a:p>
          <a:p>
            <a:pPr marL="1371600" lvl="2" indent="-457200" eaLnBrk="1" hangingPunct="1">
              <a:spcBef>
                <a:spcPts val="500"/>
              </a:spcBef>
              <a:buClr>
                <a:srgbClr val="FFCC00"/>
              </a:buClr>
              <a:buSzPct val="65000"/>
              <a:buFont typeface="Wingdings" pitchFamily="2" charset="2"/>
              <a:buChar char="§"/>
              <a:tabLst>
                <a:tab pos="739775"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 pos="9596438" algn="l"/>
              </a:tabLst>
              <a:defRPr/>
            </a:pPr>
            <a:endParaRPr lang="ru-RU" sz="1400" dirty="0">
              <a:solidFill>
                <a:schemeClr val="bg1"/>
              </a:solidFill>
              <a:effectLst/>
            </a:endParaRPr>
          </a:p>
        </p:txBody>
      </p:sp>
      <p:sp>
        <p:nvSpPr>
          <p:cNvPr id="836611" name="Rectangle 3"/>
          <p:cNvSpPr>
            <a:spLocks noGrp="1" noChangeArrowheads="1"/>
          </p:cNvSpPr>
          <p:nvPr>
            <p:ph type="title"/>
          </p:nvPr>
        </p:nvSpPr>
        <p:spPr>
          <a:xfrm>
            <a:off x="457200" y="76200"/>
            <a:ext cx="8229600" cy="663575"/>
          </a:xfrm>
        </p:spPr>
        <p:txBody>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ru-RU" b="1"/>
              <a:t>Оглавление</a:t>
            </a:r>
            <a:r>
              <a:rPr lang="en-US" b="1"/>
              <a:t>:</a:t>
            </a:r>
          </a:p>
        </p:txBody>
      </p:sp>
    </p:spTree>
    <p:extLst>
      <p:ext uri="{BB962C8B-B14F-4D97-AF65-F5344CB8AC3E}">
        <p14:creationId xmlns:p14="http://schemas.microsoft.com/office/powerpoint/2010/main" val="1183419181"/>
      </p:ext>
    </p:extLst>
  </p:cSld>
  <p:clrMapOvr>
    <a:masterClrMapping/>
  </p:clrMapOvr>
  <p:transition spd="me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кворумные модели</a:t>
            </a:r>
            <a:r>
              <a:rPr lang="ro-RO" dirty="0"/>
              <a:t>, </a:t>
            </a:r>
            <a:r>
              <a:rPr lang="ru-RU" sz="2800" b="1" dirty="0"/>
              <a:t>L</a:t>
            </a:r>
            <a:r>
              <a:rPr lang="ru-RU" sz="2800" b="1" cap="none" dirty="0"/>
              <a:t>ower</a:t>
            </a:r>
            <a:r>
              <a:rPr lang="ru-RU" sz="2800" b="1" dirty="0"/>
              <a:t>Q</a:t>
            </a:r>
            <a:r>
              <a:rPr lang="ru-RU" sz="2800" b="1" cap="none" dirty="0"/>
              <a:t>uorum</a:t>
            </a:r>
            <a:r>
              <a:rPr lang="ru-RU" sz="2800" b="1" dirty="0"/>
              <a:t>P</a:t>
            </a:r>
            <a:r>
              <a:rPr lang="ru-RU" sz="2800" b="1" cap="none" dirty="0"/>
              <a:t>riority</a:t>
            </a:r>
            <a:r>
              <a:rPr lang="ru-RU" sz="2800" b="1" dirty="0"/>
              <a:t>N</a:t>
            </a:r>
            <a:r>
              <a:rPr lang="ru-RU" sz="2800" b="1" cap="none" dirty="0"/>
              <a:t>ode</a:t>
            </a:r>
            <a:r>
              <a:rPr lang="ru-RU" sz="2800" b="1" dirty="0"/>
              <a:t>ID</a:t>
            </a:r>
            <a:endParaRPr lang="en-US" dirty="0"/>
          </a:p>
        </p:txBody>
      </p:sp>
      <p:sp>
        <p:nvSpPr>
          <p:cNvPr id="3" name="Slide Number Placeholder 2"/>
          <p:cNvSpPr>
            <a:spLocks noGrp="1"/>
          </p:cNvSpPr>
          <p:nvPr>
            <p:ph type="sldNum" sz="quarter" idx="12"/>
          </p:nvPr>
        </p:nvSpPr>
        <p:spPr/>
        <p:txBody>
          <a:bodyPr/>
          <a:lstStyle/>
          <a:p>
            <a:fld id="{0D7C0DE4-7E64-43A0-A74B-D33512260F37}" type="slidenum">
              <a:rPr lang="ro-RO" smtClean="0"/>
              <a:pPr/>
              <a:t>60</a:t>
            </a:fld>
            <a:endParaRPr lang="ro-RO"/>
          </a:p>
        </p:txBody>
      </p:sp>
      <p:pic>
        <p:nvPicPr>
          <p:cNvPr id="5" name="Content Placeholder 4" descr="Screen Clipping"/>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1933206" y="1838071"/>
            <a:ext cx="5277587" cy="3639058"/>
          </a:xfrm>
        </p:spPr>
      </p:pic>
    </p:spTree>
    <p:extLst>
      <p:ext uri="{BB962C8B-B14F-4D97-AF65-F5344CB8AC3E}">
        <p14:creationId xmlns:p14="http://schemas.microsoft.com/office/powerpoint/2010/main" val="3273555944"/>
      </p:ext>
    </p:extLst>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кворумные модели</a:t>
            </a:r>
            <a:r>
              <a:rPr lang="ro-RO" dirty="0"/>
              <a:t>, </a:t>
            </a:r>
            <a:r>
              <a:rPr lang="ru-RU" b="1" dirty="0"/>
              <a:t>Force quorum resiliency</a:t>
            </a:r>
            <a:endParaRPr lang="en-US" dirty="0"/>
          </a:p>
        </p:txBody>
      </p:sp>
      <p:sp>
        <p:nvSpPr>
          <p:cNvPr id="3" name="Slide Number Placeholder 2"/>
          <p:cNvSpPr>
            <a:spLocks noGrp="1"/>
          </p:cNvSpPr>
          <p:nvPr>
            <p:ph type="sldNum" sz="quarter" idx="12"/>
          </p:nvPr>
        </p:nvSpPr>
        <p:spPr/>
        <p:txBody>
          <a:bodyPr/>
          <a:lstStyle/>
          <a:p>
            <a:fld id="{0D7C0DE4-7E64-43A0-A74B-D33512260F37}" type="slidenum">
              <a:rPr lang="ro-RO" smtClean="0"/>
              <a:pPr/>
              <a:t>61</a:t>
            </a:fld>
            <a:endParaRPr lang="ro-RO"/>
          </a:p>
        </p:txBody>
      </p:sp>
      <p:sp>
        <p:nvSpPr>
          <p:cNvPr id="4" name="Content Placeholder 3"/>
          <p:cNvSpPr>
            <a:spLocks noGrp="1"/>
          </p:cNvSpPr>
          <p:nvPr>
            <p:ph sz="quarter" idx="13"/>
          </p:nvPr>
        </p:nvSpPr>
        <p:spPr/>
        <p:txBody>
          <a:bodyPr>
            <a:noAutofit/>
          </a:bodyPr>
          <a:lstStyle/>
          <a:p>
            <a:pPr marL="0" indent="0">
              <a:buNone/>
            </a:pPr>
            <a:r>
              <a:rPr lang="ru-RU" sz="2200" dirty="0"/>
              <a:t>В ситуации, когда кворум невозможно собрать автоматически, есть </a:t>
            </a:r>
            <a:r>
              <a:rPr lang="ru-RU" sz="2200" b="1" dirty="0"/>
              <a:t>возможность принудительно запустить службу кластера </a:t>
            </a:r>
            <a:r>
              <a:rPr lang="ru-RU" sz="2200" dirty="0"/>
              <a:t>на оставшихся узлах, использовав </a:t>
            </a:r>
            <a:r>
              <a:rPr lang="ru-RU" sz="2200" b="1" dirty="0"/>
              <a:t>форсирование кворума </a:t>
            </a:r>
            <a:r>
              <a:rPr lang="ru-RU" sz="2200" dirty="0"/>
              <a:t>(</a:t>
            </a:r>
            <a:r>
              <a:rPr lang="ru-RU" sz="2200" b="1" dirty="0"/>
              <a:t>ForceQuorum</a:t>
            </a:r>
            <a:r>
              <a:rPr lang="ru-RU" sz="2200" dirty="0"/>
              <a:t>). Для этого администратор должен выбрать один из доступных узлов и вручную запустить на нем службу кластера в форсированном режиме. Сделать это можно из командной строки, </a:t>
            </a:r>
            <a:r>
              <a:rPr lang="ru-RU" sz="2200" b="1" dirty="0"/>
              <a:t>командой net start clussvc /fq </a:t>
            </a:r>
            <a:r>
              <a:rPr lang="ru-RU" sz="2200" dirty="0"/>
              <a:t>либо с помощью PowerShell, </a:t>
            </a:r>
            <a:r>
              <a:rPr lang="ru-RU" sz="2200" b="1" dirty="0"/>
              <a:t>командлетом Start-ClusterNode с ключом ForceQuorum</a:t>
            </a:r>
            <a:r>
              <a:rPr lang="ru-RU" sz="2200" dirty="0"/>
              <a:t>.</a:t>
            </a:r>
          </a:p>
          <a:p>
            <a:pPr marL="0" indent="0">
              <a:buNone/>
            </a:pPr>
            <a:r>
              <a:rPr lang="ru-RU" sz="2200" dirty="0"/>
              <a:t>После этого на всех остальных узлах служба кластера также должна быть запущена вручную, командой net start clussvc /pq или командлетом Start-ClusterNode с ключом PreventQuorum. Это не даст им собрать свой собственный кластер, а заставит</a:t>
            </a:r>
            <a:r>
              <a:rPr lang="en-US" sz="2200" dirty="0"/>
              <a:t>/</a:t>
            </a:r>
            <a:r>
              <a:rPr lang="ru-RU" sz="2200" dirty="0"/>
              <a:t>искать существующий и присоединяться к нему</a:t>
            </a:r>
            <a:r>
              <a:rPr lang="en-US" sz="2200" dirty="0"/>
              <a:t>.</a:t>
            </a:r>
            <a:endParaRPr lang="ru-RU" sz="2200" dirty="0"/>
          </a:p>
          <a:p>
            <a:pPr marL="0" indent="0">
              <a:buNone/>
            </a:pPr>
            <a:endParaRPr lang="en-US" sz="2200" dirty="0"/>
          </a:p>
        </p:txBody>
      </p:sp>
    </p:spTree>
    <p:extLst>
      <p:ext uri="{BB962C8B-B14F-4D97-AF65-F5344CB8AC3E}">
        <p14:creationId xmlns:p14="http://schemas.microsoft.com/office/powerpoint/2010/main" val="1695174241"/>
      </p:ext>
    </p:extLst>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кворумные модели</a:t>
            </a:r>
            <a:r>
              <a:rPr lang="ro-RO" dirty="0"/>
              <a:t>, </a:t>
            </a:r>
            <a:r>
              <a:rPr lang="ru-RU" b="1" dirty="0"/>
              <a:t>Force quorum resiliency</a:t>
            </a:r>
            <a:endParaRPr lang="en-US" dirty="0"/>
          </a:p>
        </p:txBody>
      </p:sp>
      <p:sp>
        <p:nvSpPr>
          <p:cNvPr id="3" name="Slide Number Placeholder 2"/>
          <p:cNvSpPr>
            <a:spLocks noGrp="1"/>
          </p:cNvSpPr>
          <p:nvPr>
            <p:ph type="sldNum" sz="quarter" idx="12"/>
          </p:nvPr>
        </p:nvSpPr>
        <p:spPr/>
        <p:txBody>
          <a:bodyPr/>
          <a:lstStyle/>
          <a:p>
            <a:fld id="{0D7C0DE4-7E64-43A0-A74B-D33512260F37}" type="slidenum">
              <a:rPr lang="ro-RO" smtClean="0"/>
              <a:pPr/>
              <a:t>62</a:t>
            </a:fld>
            <a:endParaRPr lang="ro-RO"/>
          </a:p>
        </p:txBody>
      </p:sp>
      <p:sp>
        <p:nvSpPr>
          <p:cNvPr id="4" name="Content Placeholder 3"/>
          <p:cNvSpPr>
            <a:spLocks noGrp="1"/>
          </p:cNvSpPr>
          <p:nvPr>
            <p:ph sz="quarter" idx="13"/>
          </p:nvPr>
        </p:nvSpPr>
        <p:spPr>
          <a:xfrm>
            <a:off x="609600" y="1600200"/>
            <a:ext cx="8282880" cy="4114800"/>
          </a:xfrm>
        </p:spPr>
        <p:txBody>
          <a:bodyPr>
            <a:noAutofit/>
          </a:bodyPr>
          <a:lstStyle/>
          <a:p>
            <a:pPr marL="0" indent="0">
              <a:buNone/>
            </a:pPr>
            <a:r>
              <a:rPr lang="ru-RU" sz="2200" dirty="0"/>
              <a:t>Например возьмем ситуацию, когда у нас имеется мультисайтовый 5-ти узловой кластер, узлы которого разнесены на два сайта (основной и резервный). В основном сайте находятся 3 узла, в резервном соответствено 2. Связь с основным сайтом теряется, что означает одновременную потерю более 50% узлов. В этой ситуации динамический кворум не поможет, и для возобновления работы кластера в </a:t>
            </a:r>
            <a:r>
              <a:rPr lang="ru-RU" sz="2200" b="1" dirty="0"/>
              <a:t>резервном сайте администратор должен будет вручную запустить службу кластера с ключом ForceQuorum</a:t>
            </a:r>
            <a:r>
              <a:rPr lang="ru-RU" sz="2200" dirty="0"/>
              <a:t>.</a:t>
            </a:r>
          </a:p>
          <a:p>
            <a:pPr marL="0" indent="0">
              <a:buNone/>
            </a:pPr>
            <a:r>
              <a:rPr lang="ru-RU" sz="2200" dirty="0"/>
              <a:t>А теперь предположим, что имели место </a:t>
            </a:r>
            <a:r>
              <a:rPr lang="ru-RU" sz="2200" b="1" dirty="0"/>
              <a:t>проблемы с сетью</a:t>
            </a:r>
            <a:r>
              <a:rPr lang="ru-RU" sz="2200" dirty="0"/>
              <a:t>, и в самом ЦОДе все продолжает работать. Соответственно, имея большинство, узлы в основном сайте соберут кворум и будут продолжать работу. А как только подключение будет восстановлено, мы получим Split-Brain, т.к. узлы кластера в основном и резервном сайтах, потеряв связь друг с другом, будут считать себя самостоятельным кластером.</a:t>
            </a:r>
          </a:p>
        </p:txBody>
      </p:sp>
    </p:spTree>
    <p:extLst>
      <p:ext uri="{BB962C8B-B14F-4D97-AF65-F5344CB8AC3E}">
        <p14:creationId xmlns:p14="http://schemas.microsoft.com/office/powerpoint/2010/main" val="4162825598"/>
      </p:ext>
    </p:extLst>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кворумные модели</a:t>
            </a:r>
            <a:r>
              <a:rPr lang="ro-RO" dirty="0"/>
              <a:t>, </a:t>
            </a:r>
            <a:r>
              <a:rPr lang="ru-RU" b="1" dirty="0"/>
              <a:t>Force quorum resiliency</a:t>
            </a:r>
            <a:endParaRPr lang="en-US" dirty="0"/>
          </a:p>
        </p:txBody>
      </p:sp>
      <p:sp>
        <p:nvSpPr>
          <p:cNvPr id="3" name="Slide Number Placeholder 2"/>
          <p:cNvSpPr>
            <a:spLocks noGrp="1"/>
          </p:cNvSpPr>
          <p:nvPr>
            <p:ph type="sldNum" sz="quarter" idx="12"/>
          </p:nvPr>
        </p:nvSpPr>
        <p:spPr/>
        <p:txBody>
          <a:bodyPr/>
          <a:lstStyle/>
          <a:p>
            <a:fld id="{0D7C0DE4-7E64-43A0-A74B-D33512260F37}" type="slidenum">
              <a:rPr lang="ro-RO" smtClean="0"/>
              <a:pPr/>
              <a:t>63</a:t>
            </a:fld>
            <a:endParaRPr lang="ro-RO"/>
          </a:p>
        </p:txBody>
      </p:sp>
      <p:sp>
        <p:nvSpPr>
          <p:cNvPr id="4" name="Content Placeholder 3"/>
          <p:cNvSpPr>
            <a:spLocks noGrp="1"/>
          </p:cNvSpPr>
          <p:nvPr>
            <p:ph sz="quarter" idx="13"/>
          </p:nvPr>
        </p:nvSpPr>
        <p:spPr/>
        <p:txBody>
          <a:bodyPr>
            <a:noAutofit/>
          </a:bodyPr>
          <a:lstStyle/>
          <a:p>
            <a:pPr marL="0" indent="0">
              <a:buNone/>
            </a:pPr>
            <a:r>
              <a:rPr lang="ru-RU" sz="2400" dirty="0"/>
              <a:t>Так было раньше, а в Windows Server 2012 R2 ситуация изменилась. Ключ </a:t>
            </a:r>
            <a:r>
              <a:rPr lang="ru-RU" sz="2400" b="1" dirty="0"/>
              <a:t>PreventQuorum</a:t>
            </a:r>
            <a:r>
              <a:rPr lang="ru-RU" sz="2400" dirty="0"/>
              <a:t> более не нужен, поскольку узлы кластера, запущенные с ключом </a:t>
            </a:r>
            <a:r>
              <a:rPr lang="ru-RU" sz="2400" b="1" dirty="0"/>
              <a:t>ForceQuorum</a:t>
            </a:r>
            <a:r>
              <a:rPr lang="ru-RU" sz="2400" dirty="0"/>
              <a:t>, считаются приоритетными. При восстановлении работы кластера остальные узлы проверяют состояние кластера, и если видят, что он был запущен с ключом ForceQuorum, то рестартуют службу кластера и присоединяются к нему.</a:t>
            </a:r>
            <a:endParaRPr lang="en-US" sz="2200" dirty="0"/>
          </a:p>
        </p:txBody>
      </p:sp>
    </p:spTree>
    <p:extLst>
      <p:ext uri="{BB962C8B-B14F-4D97-AF65-F5344CB8AC3E}">
        <p14:creationId xmlns:p14="http://schemas.microsoft.com/office/powerpoint/2010/main" val="4136571642"/>
      </p:ext>
    </p:extLst>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b="1" dirty="0"/>
              <a:t>Облако-свидетель для отказоустойчивого кластера</a:t>
            </a:r>
            <a:endParaRPr lang="en-US" b="1" dirty="0"/>
          </a:p>
        </p:txBody>
      </p:sp>
      <p:sp>
        <p:nvSpPr>
          <p:cNvPr id="3" name="Slide Number Placeholder 2"/>
          <p:cNvSpPr>
            <a:spLocks noGrp="1"/>
          </p:cNvSpPr>
          <p:nvPr>
            <p:ph type="sldNum" sz="quarter" idx="12"/>
          </p:nvPr>
        </p:nvSpPr>
        <p:spPr/>
        <p:txBody>
          <a:bodyPr/>
          <a:lstStyle/>
          <a:p>
            <a:fld id="{0D7C0DE4-7E64-43A0-A74B-D33512260F37}" type="slidenum">
              <a:rPr lang="ro-RO" smtClean="0"/>
              <a:pPr/>
              <a:t>64</a:t>
            </a:fld>
            <a:endParaRPr lang="ro-RO"/>
          </a:p>
        </p:txBody>
      </p:sp>
      <p:sp>
        <p:nvSpPr>
          <p:cNvPr id="4" name="Content Placeholder 3"/>
          <p:cNvSpPr>
            <a:spLocks noGrp="1"/>
          </p:cNvSpPr>
          <p:nvPr>
            <p:ph sz="quarter" idx="13"/>
          </p:nvPr>
        </p:nvSpPr>
        <p:spPr/>
        <p:txBody>
          <a:bodyPr/>
          <a:lstStyle/>
          <a:p>
            <a:pPr>
              <a:buNone/>
            </a:pPr>
            <a:r>
              <a:rPr lang="en-US" sz="2400" dirty="0"/>
              <a:t>	</a:t>
            </a:r>
            <a:r>
              <a:rPr lang="ru-RU" sz="2400" dirty="0"/>
              <a:t>Облако-свидетель — это тип следящего сервера кворума отказоустойчивого кластера, который использует Microsoft Azure для передачи голоса по кворуму кластера</a:t>
            </a:r>
            <a:r>
              <a:rPr lang="ro-RO" sz="2400" dirty="0"/>
              <a:t>.</a:t>
            </a:r>
          </a:p>
          <a:p>
            <a:endParaRPr lang="en-US" dirty="0"/>
          </a:p>
        </p:txBody>
      </p:sp>
    </p:spTree>
    <p:extLst>
      <p:ext uri="{BB962C8B-B14F-4D97-AF65-F5344CB8AC3E}">
        <p14:creationId xmlns:p14="http://schemas.microsoft.com/office/powerpoint/2010/main" val="2310133209"/>
      </p:ext>
    </p:extLst>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b="1" dirty="0"/>
              <a:t>Развертывание облака-свидетеля для отказоустойчивого кластера</a:t>
            </a:r>
            <a:endParaRPr lang="en-US" dirty="0"/>
          </a:p>
        </p:txBody>
      </p:sp>
      <p:sp>
        <p:nvSpPr>
          <p:cNvPr id="3" name="Slide Number Placeholder 2"/>
          <p:cNvSpPr>
            <a:spLocks noGrp="1"/>
          </p:cNvSpPr>
          <p:nvPr>
            <p:ph type="sldNum" sz="quarter" idx="12"/>
          </p:nvPr>
        </p:nvSpPr>
        <p:spPr/>
        <p:txBody>
          <a:bodyPr/>
          <a:lstStyle/>
          <a:p>
            <a:fld id="{0D7C0DE4-7E64-43A0-A74B-D33512260F37}" type="slidenum">
              <a:rPr lang="ro-RO" smtClean="0"/>
              <a:pPr/>
              <a:t>65</a:t>
            </a:fld>
            <a:endParaRPr lang="ro-RO"/>
          </a:p>
        </p:txBody>
      </p:sp>
      <p:sp>
        <p:nvSpPr>
          <p:cNvPr id="4" name="Content Placeholder 3"/>
          <p:cNvSpPr>
            <a:spLocks noGrp="1"/>
          </p:cNvSpPr>
          <p:nvPr>
            <p:ph sz="quarter" idx="13"/>
          </p:nvPr>
        </p:nvSpPr>
        <p:spPr>
          <a:xfrm>
            <a:off x="323528" y="1600200"/>
            <a:ext cx="8568952" cy="3845024"/>
          </a:xfrm>
        </p:spPr>
        <p:txBody>
          <a:bodyPr>
            <a:noAutofit/>
          </a:bodyPr>
          <a:lstStyle/>
          <a:p>
            <a:pPr marL="0" indent="0">
              <a:buNone/>
            </a:pPr>
            <a:r>
              <a:rPr lang="ru-RU" sz="2000" dirty="0"/>
              <a:t>На рис. 1 показана конфигурация кворума отказоустойчивого кластера с несколькими сайтами в Windows Server 2016. В этом примере конфигурации (рис. 1) имеется 2 узла в двух центрах обработки данных (называемых сайтами). Обратите внимание, что кластер может охватывать более двух центров обработки данных. Кроме того, каждый центр обработки данных может иметь более двух узлов. Типичная конфигурация кворума кластера в этой установке (соглашение об уровне обслуживания для автоматического перехода на другой ресурс) дает каждому узлу голосование. Один дополнительный голос предоставляется свидетелю кворума, чтобы позволить кластеру работать, даже если в одном из центров обработки данных возникает сбой питания. Математические вычисления очень просты — имеется 5 общих голосов, и для кластера требуется 3 голоса, чтобы он продолжал работать.</a:t>
            </a:r>
          </a:p>
          <a:p>
            <a:pPr marL="0" indent="0">
              <a:buNone/>
            </a:pPr>
            <a:br>
              <a:rPr lang="ru-RU" sz="2000" dirty="0"/>
            </a:br>
            <a:endParaRPr lang="en-US" sz="2000" dirty="0"/>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552" y="5364521"/>
            <a:ext cx="3348505" cy="1481344"/>
          </a:xfrm>
          <a:prstGeom prst="rect">
            <a:avLst/>
          </a:prstGeom>
        </p:spPr>
      </p:pic>
      <p:sp>
        <p:nvSpPr>
          <p:cNvPr id="6" name="TextBox 5"/>
          <p:cNvSpPr txBox="1"/>
          <p:nvPr/>
        </p:nvSpPr>
        <p:spPr>
          <a:xfrm>
            <a:off x="4278845" y="5627786"/>
            <a:ext cx="4176464" cy="923330"/>
          </a:xfrm>
          <a:prstGeom prst="rect">
            <a:avLst/>
          </a:prstGeom>
          <a:noFill/>
        </p:spPr>
        <p:txBody>
          <a:bodyPr wrap="square" rtlCol="0">
            <a:spAutoFit/>
          </a:bodyPr>
          <a:lstStyle/>
          <a:p>
            <a:r>
              <a:rPr lang="ru-RU" dirty="0"/>
              <a:t>Использование файлового ресурса-свидетеля в качестве следящего сервера кворума</a:t>
            </a:r>
            <a:endParaRPr lang="en-US" dirty="0"/>
          </a:p>
        </p:txBody>
      </p:sp>
    </p:spTree>
    <p:extLst>
      <p:ext uri="{BB962C8B-B14F-4D97-AF65-F5344CB8AC3E}">
        <p14:creationId xmlns:p14="http://schemas.microsoft.com/office/powerpoint/2010/main" val="665332865"/>
      </p:ext>
    </p:extLst>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b="1" dirty="0"/>
              <a:t>Развертывание облака-свидетеля для отказоустойчивого кластера</a:t>
            </a:r>
            <a:endParaRPr lang="en-US" dirty="0"/>
          </a:p>
        </p:txBody>
      </p:sp>
      <p:sp>
        <p:nvSpPr>
          <p:cNvPr id="3" name="Slide Number Placeholder 2"/>
          <p:cNvSpPr>
            <a:spLocks noGrp="1"/>
          </p:cNvSpPr>
          <p:nvPr>
            <p:ph type="sldNum" sz="quarter" idx="12"/>
          </p:nvPr>
        </p:nvSpPr>
        <p:spPr/>
        <p:txBody>
          <a:bodyPr/>
          <a:lstStyle/>
          <a:p>
            <a:fld id="{0D7C0DE4-7E64-43A0-A74B-D33512260F37}" type="slidenum">
              <a:rPr lang="ro-RO" smtClean="0"/>
              <a:pPr/>
              <a:t>66</a:t>
            </a:fld>
            <a:endParaRPr lang="ro-RO"/>
          </a:p>
        </p:txBody>
      </p:sp>
      <p:sp>
        <p:nvSpPr>
          <p:cNvPr id="4" name="Content Placeholder 3"/>
          <p:cNvSpPr>
            <a:spLocks noGrp="1"/>
          </p:cNvSpPr>
          <p:nvPr>
            <p:ph sz="quarter" idx="13"/>
          </p:nvPr>
        </p:nvSpPr>
        <p:spPr/>
        <p:txBody>
          <a:bodyPr>
            <a:normAutofit/>
          </a:bodyPr>
          <a:lstStyle/>
          <a:p>
            <a:pPr marL="0" indent="0">
              <a:buNone/>
            </a:pPr>
            <a:r>
              <a:rPr lang="ru-RU" sz="2000" dirty="0"/>
              <a:t>В случае отключения питания в одном центре обработки данных, чтобы сделать так, чтобы кластер в другом центре обработки данных был в состоянии работать, рекомендуется разместить следящий сервер кворума в расположении, отличном от двух центров обработки данных. Обычно это означает, что для размещения файлового сервера, который используется в качестве следящего сервера кворума (файловый ресурс-свидетель), требуется наличие в </a:t>
            </a:r>
            <a:r>
              <a:rPr lang="ru-RU" sz="2000" b="1" dirty="0"/>
              <a:t>третьем отдельном центре обработки данных </a:t>
            </a:r>
            <a:r>
              <a:rPr lang="ru-RU" sz="2000" dirty="0"/>
              <a:t>(сайта).</a:t>
            </a:r>
          </a:p>
          <a:p>
            <a:pPr marL="0" indent="0">
              <a:buNone/>
            </a:pPr>
            <a:br>
              <a:rPr lang="ru-RU" sz="2000" dirty="0"/>
            </a:br>
            <a:endParaRPr lang="en-US" sz="2000" dirty="0"/>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59832" y="4149080"/>
            <a:ext cx="5770408" cy="2552769"/>
          </a:xfrm>
          <a:prstGeom prst="rect">
            <a:avLst/>
          </a:prstGeom>
        </p:spPr>
      </p:pic>
    </p:spTree>
    <p:extLst>
      <p:ext uri="{BB962C8B-B14F-4D97-AF65-F5344CB8AC3E}">
        <p14:creationId xmlns:p14="http://schemas.microsoft.com/office/powerpoint/2010/main" val="1855453689"/>
      </p:ext>
    </p:extLst>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b="1" dirty="0"/>
              <a:t>Развертывание облака-свидетеля для отказоустойчивого кластера</a:t>
            </a:r>
            <a:endParaRPr lang="en-US" dirty="0"/>
          </a:p>
        </p:txBody>
      </p:sp>
      <p:sp>
        <p:nvSpPr>
          <p:cNvPr id="3" name="Slide Number Placeholder 2"/>
          <p:cNvSpPr>
            <a:spLocks noGrp="1"/>
          </p:cNvSpPr>
          <p:nvPr>
            <p:ph type="sldNum" sz="quarter" idx="12"/>
          </p:nvPr>
        </p:nvSpPr>
        <p:spPr/>
        <p:txBody>
          <a:bodyPr/>
          <a:lstStyle/>
          <a:p>
            <a:fld id="{0D7C0DE4-7E64-43A0-A74B-D33512260F37}" type="slidenum">
              <a:rPr lang="ro-RO" smtClean="0"/>
              <a:pPr/>
              <a:t>67</a:t>
            </a:fld>
            <a:endParaRPr lang="ro-RO"/>
          </a:p>
        </p:txBody>
      </p:sp>
      <p:sp>
        <p:nvSpPr>
          <p:cNvPr id="4" name="Content Placeholder 3"/>
          <p:cNvSpPr>
            <a:spLocks noGrp="1"/>
          </p:cNvSpPr>
          <p:nvPr>
            <p:ph sz="quarter" idx="13"/>
          </p:nvPr>
        </p:nvSpPr>
        <p:spPr/>
        <p:txBody>
          <a:bodyPr/>
          <a:lstStyle/>
          <a:p>
            <a:pPr marL="0" indent="0">
              <a:buNone/>
            </a:pPr>
            <a:r>
              <a:rPr lang="ro-RO" dirty="0"/>
              <a:t> </a:t>
            </a:r>
            <a:endParaRPr lang="en-US" dirty="0"/>
          </a:p>
        </p:txBody>
      </p:sp>
      <p:sp>
        <p:nvSpPr>
          <p:cNvPr id="5" name="Rectangle 4"/>
          <p:cNvSpPr/>
          <p:nvPr/>
        </p:nvSpPr>
        <p:spPr>
          <a:xfrm>
            <a:off x="251520" y="1484784"/>
            <a:ext cx="8424936" cy="4708981"/>
          </a:xfrm>
          <a:prstGeom prst="rect">
            <a:avLst/>
          </a:prstGeom>
        </p:spPr>
        <p:txBody>
          <a:bodyPr wrap="square">
            <a:spAutoFit/>
          </a:bodyPr>
          <a:lstStyle/>
          <a:p>
            <a:r>
              <a:rPr lang="ru-RU" sz="2000" dirty="0"/>
              <a:t>В большинстве организаций нет третьего центра обработки данных, который будет размещать файловый сервер в файловый ресурс-свидетель. Это означает, что </a:t>
            </a:r>
            <a:r>
              <a:rPr lang="ro-RO" sz="2000" dirty="0"/>
              <a:t>o</a:t>
            </a:r>
            <a:r>
              <a:rPr lang="ru-RU" sz="2000" dirty="0"/>
              <a:t>рганизации в основном размещают файловый сервер в одном из двух центров обработки данных, который по расширению делает центр обработки данных основным центром данных. В случае сбоя питания в основном центре обработки данных кластер</a:t>
            </a:r>
            <a:r>
              <a:rPr lang="ro-RO" sz="2000" dirty="0"/>
              <a:t> </a:t>
            </a:r>
            <a:r>
              <a:rPr lang="ru-RU" sz="2000" dirty="0"/>
              <a:t>не будет работать, так как в другом центре обработки данных будет сосуществовать только два голоса, которые ниже, чем требуется 3 голоса. Для клиентов с третьим центром обработки данных для размещения файлового сервера накладные расходы на обслуживание файлового сервера с высокой доступностью поддерживают резервное копирование файлового ресурса-свидетеля. Размещение виртуальных машин в общедоступном облаке с файловым сервером для файлового ресурса-свидетеля, работающего в гостевой ОС, является значительной нагрузкой с точки зрения настройки &amp; обслуживания.</a:t>
            </a:r>
          </a:p>
          <a:p>
            <a:br>
              <a:rPr lang="ru-RU" sz="2000" dirty="0"/>
            </a:br>
            <a:endParaRPr lang="en-US" sz="2000" dirty="0"/>
          </a:p>
        </p:txBody>
      </p:sp>
    </p:spTree>
    <p:extLst>
      <p:ext uri="{BB962C8B-B14F-4D97-AF65-F5344CB8AC3E}">
        <p14:creationId xmlns:p14="http://schemas.microsoft.com/office/powerpoint/2010/main" val="614981060"/>
      </p:ext>
    </p:extLst>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b="1" dirty="0"/>
              <a:t>Развертывание облака-свидетеля для отказоустойчивого кластера</a:t>
            </a:r>
            <a:endParaRPr lang="en-US" dirty="0"/>
          </a:p>
        </p:txBody>
      </p:sp>
      <p:sp>
        <p:nvSpPr>
          <p:cNvPr id="3" name="Slide Number Placeholder 2"/>
          <p:cNvSpPr>
            <a:spLocks noGrp="1"/>
          </p:cNvSpPr>
          <p:nvPr>
            <p:ph type="sldNum" sz="quarter" idx="12"/>
          </p:nvPr>
        </p:nvSpPr>
        <p:spPr/>
        <p:txBody>
          <a:bodyPr/>
          <a:lstStyle/>
          <a:p>
            <a:fld id="{0D7C0DE4-7E64-43A0-A74B-D33512260F37}" type="slidenum">
              <a:rPr lang="ro-RO" smtClean="0"/>
              <a:pPr/>
              <a:t>68</a:t>
            </a:fld>
            <a:endParaRPr lang="ro-RO"/>
          </a:p>
        </p:txBody>
      </p:sp>
      <p:sp>
        <p:nvSpPr>
          <p:cNvPr id="4" name="Content Placeholder 3"/>
          <p:cNvSpPr>
            <a:spLocks noGrp="1"/>
          </p:cNvSpPr>
          <p:nvPr>
            <p:ph sz="quarter" idx="13"/>
          </p:nvPr>
        </p:nvSpPr>
        <p:spPr/>
        <p:txBody>
          <a:bodyPr>
            <a:normAutofit/>
          </a:bodyPr>
          <a:lstStyle/>
          <a:p>
            <a:pPr marL="0" indent="0">
              <a:buNone/>
            </a:pPr>
            <a:r>
              <a:rPr lang="ru-RU" sz="2000" dirty="0"/>
              <a:t>Облако-свидетель — это новый тип следящего сервера кворума отказоустойчивого кластера, который использует Microsoft Azure в качестве </a:t>
            </a:r>
            <a:r>
              <a:rPr lang="ru-RU" sz="2000" b="1" dirty="0"/>
              <a:t>точки арбитража </a:t>
            </a:r>
            <a:r>
              <a:rPr lang="ru-RU" sz="2000" dirty="0"/>
              <a:t>(рис. 2). Он использует хранилище BLOB-объектов Azure для чтения и записи файла большого двоичного объекта, который затем используется в качестве точки арбитража в случае разрешения Split-мозг.</a:t>
            </a:r>
          </a:p>
          <a:p>
            <a:pPr marL="0" indent="0">
              <a:buNone/>
            </a:pPr>
            <a:br>
              <a:rPr lang="ru-RU" sz="2000" dirty="0"/>
            </a:br>
            <a:endParaRPr lang="en-US" sz="2000" dirty="0"/>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9672" y="3463619"/>
            <a:ext cx="5287958" cy="2900091"/>
          </a:xfrm>
          <a:prstGeom prst="rect">
            <a:avLst/>
          </a:prstGeom>
        </p:spPr>
      </p:pic>
    </p:spTree>
    <p:extLst>
      <p:ext uri="{BB962C8B-B14F-4D97-AF65-F5344CB8AC3E}">
        <p14:creationId xmlns:p14="http://schemas.microsoft.com/office/powerpoint/2010/main" val="2416817654"/>
      </p:ext>
    </p:extLst>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b="1" dirty="0"/>
              <a:t>Развертывание облака-свидетеля для отказоустойчивого кластера</a:t>
            </a:r>
            <a:endParaRPr lang="en-US" dirty="0"/>
          </a:p>
        </p:txBody>
      </p:sp>
      <p:sp>
        <p:nvSpPr>
          <p:cNvPr id="3" name="Slide Number Placeholder 2"/>
          <p:cNvSpPr>
            <a:spLocks noGrp="1"/>
          </p:cNvSpPr>
          <p:nvPr>
            <p:ph type="sldNum" sz="quarter" idx="12"/>
          </p:nvPr>
        </p:nvSpPr>
        <p:spPr/>
        <p:txBody>
          <a:bodyPr/>
          <a:lstStyle/>
          <a:p>
            <a:fld id="{0D7C0DE4-7E64-43A0-A74B-D33512260F37}" type="slidenum">
              <a:rPr lang="ro-RO" smtClean="0"/>
              <a:pPr/>
              <a:t>69</a:t>
            </a:fld>
            <a:endParaRPr lang="ro-RO"/>
          </a:p>
        </p:txBody>
      </p:sp>
      <p:sp>
        <p:nvSpPr>
          <p:cNvPr id="4" name="Content Placeholder 3"/>
          <p:cNvSpPr>
            <a:spLocks noGrp="1"/>
          </p:cNvSpPr>
          <p:nvPr>
            <p:ph sz="quarter" idx="13"/>
          </p:nvPr>
        </p:nvSpPr>
        <p:spPr/>
        <p:txBody>
          <a:bodyPr>
            <a:normAutofit/>
          </a:bodyPr>
          <a:lstStyle/>
          <a:p>
            <a:pPr marL="0" indent="0">
              <a:buNone/>
            </a:pPr>
            <a:r>
              <a:rPr lang="ru-RU" sz="2400" dirty="0"/>
              <a:t>При наличии развертывания отказоустойчивого кластера, в котором все узлы могут подключиться к Интернету (по расширению Azure), рекомендуется настроить в качестве ресурса следящего сервера облачный следящий сервер.</a:t>
            </a:r>
          </a:p>
          <a:p>
            <a:pPr marL="0" indent="0">
              <a:buNone/>
            </a:pPr>
            <a:r>
              <a:rPr lang="ru-RU" sz="2400" dirty="0"/>
              <a:t>Ниже перечислены некоторые сценарии, которые поддерживают использование облака-свидетеля в качестве следящего сервера кворума.</a:t>
            </a:r>
          </a:p>
          <a:p>
            <a:pPr marL="0" indent="0">
              <a:buNone/>
            </a:pPr>
            <a:endParaRPr lang="en-US" sz="2400" dirty="0"/>
          </a:p>
        </p:txBody>
      </p:sp>
    </p:spTree>
    <p:extLst>
      <p:ext uri="{BB962C8B-B14F-4D97-AF65-F5344CB8AC3E}">
        <p14:creationId xmlns:p14="http://schemas.microsoft.com/office/powerpoint/2010/main" val="179114356"/>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6610" name="Rectangle 2"/>
          <p:cNvSpPr>
            <a:spLocks noGrp="1" noChangeArrowheads="1"/>
          </p:cNvSpPr>
          <p:nvPr>
            <p:ph type="body" idx="4294967295"/>
          </p:nvPr>
        </p:nvSpPr>
        <p:spPr>
          <a:xfrm>
            <a:off x="228600" y="762000"/>
            <a:ext cx="8915400" cy="6096000"/>
          </a:xfrm>
          <a:prstGeom prst="rect">
            <a:avLst/>
          </a:prstGeom>
        </p:spPr>
        <p:txBody>
          <a:bodyPr>
            <a:normAutofit/>
          </a:bodyPr>
          <a:lstStyle/>
          <a:p>
            <a:pPr marL="0" indent="0">
              <a:buNone/>
              <a:tabLst>
                <a:tab pos="739775"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 pos="9596438" algn="l"/>
              </a:tabLst>
              <a:defRPr/>
            </a:pPr>
            <a:endParaRPr lang="en-US" sz="2400" b="1" dirty="0">
              <a:solidFill>
                <a:srgbClr val="FFFF00"/>
              </a:solidFill>
            </a:endParaRPr>
          </a:p>
          <a:p>
            <a:pPr lvl="2"/>
            <a:r>
              <a:rPr lang="ru-RU" dirty="0"/>
              <a:t>Кворумные модели</a:t>
            </a:r>
            <a:r>
              <a:rPr lang="ro-RO" dirty="0"/>
              <a:t> MS </a:t>
            </a:r>
          </a:p>
          <a:p>
            <a:pPr lvl="3"/>
            <a:r>
              <a:rPr lang="ru-RU" dirty="0"/>
              <a:t>Disk Only</a:t>
            </a:r>
            <a:endParaRPr lang="ro-RO" dirty="0"/>
          </a:p>
          <a:p>
            <a:pPr lvl="3"/>
            <a:r>
              <a:rPr lang="ru-RU" dirty="0"/>
              <a:t>Node Majority (большинство узлов) </a:t>
            </a:r>
            <a:endParaRPr lang="ro-RO" dirty="0"/>
          </a:p>
          <a:p>
            <a:pPr lvl="3"/>
            <a:r>
              <a:rPr lang="ru-RU" dirty="0"/>
              <a:t>Node and Disk Majority (большинство узлов и диск)</a:t>
            </a:r>
            <a:endParaRPr lang="ro-RO" dirty="0"/>
          </a:p>
          <a:p>
            <a:pPr lvl="3"/>
            <a:r>
              <a:rPr lang="ru-RU" dirty="0"/>
              <a:t>Node Weight</a:t>
            </a:r>
            <a:endParaRPr lang="ro-RO" dirty="0"/>
          </a:p>
          <a:p>
            <a:pPr lvl="3"/>
            <a:r>
              <a:rPr lang="ru-RU" dirty="0"/>
              <a:t>Dynamic Quorum</a:t>
            </a:r>
            <a:endParaRPr lang="ro-RO" dirty="0"/>
          </a:p>
          <a:p>
            <a:pPr lvl="3"/>
            <a:r>
              <a:rPr lang="ru-RU" dirty="0"/>
              <a:t>Dynamic Witness</a:t>
            </a:r>
            <a:endParaRPr lang="ro-RO" dirty="0"/>
          </a:p>
          <a:p>
            <a:pPr lvl="3"/>
            <a:r>
              <a:rPr lang="ru-RU" dirty="0"/>
              <a:t>LowerQuorumPriorityNodeID</a:t>
            </a:r>
            <a:endParaRPr lang="ro-RO" dirty="0"/>
          </a:p>
          <a:p>
            <a:pPr lvl="3"/>
            <a:r>
              <a:rPr lang="ru-RU" dirty="0"/>
              <a:t>Force quorum resiliency</a:t>
            </a:r>
            <a:endParaRPr lang="ro-RO" dirty="0"/>
          </a:p>
          <a:p>
            <a:pPr lvl="3"/>
            <a:r>
              <a:rPr lang="ru-RU" dirty="0"/>
              <a:t>Облако-свидетель</a:t>
            </a:r>
            <a:endParaRPr lang="en-US" dirty="0"/>
          </a:p>
          <a:p>
            <a:pPr marL="1371600" lvl="2" indent="-457200" eaLnBrk="1" hangingPunct="1">
              <a:spcBef>
                <a:spcPts val="500"/>
              </a:spcBef>
              <a:buClr>
                <a:srgbClr val="FFCC00"/>
              </a:buClr>
              <a:buSzPct val="65000"/>
              <a:buFont typeface="Wingdings" pitchFamily="2" charset="2"/>
              <a:buChar char="§"/>
              <a:tabLst>
                <a:tab pos="739775"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 pos="9596438" algn="l"/>
              </a:tabLst>
              <a:defRPr/>
            </a:pPr>
            <a:endParaRPr lang="ru-RU" dirty="0">
              <a:solidFill>
                <a:schemeClr val="bg1"/>
              </a:solidFill>
              <a:effectLst/>
            </a:endParaRPr>
          </a:p>
        </p:txBody>
      </p:sp>
      <p:sp>
        <p:nvSpPr>
          <p:cNvPr id="836611" name="Rectangle 3"/>
          <p:cNvSpPr>
            <a:spLocks noGrp="1" noChangeArrowheads="1"/>
          </p:cNvSpPr>
          <p:nvPr>
            <p:ph type="title"/>
          </p:nvPr>
        </p:nvSpPr>
        <p:spPr>
          <a:xfrm>
            <a:off x="457200" y="76200"/>
            <a:ext cx="8229600" cy="663575"/>
          </a:xfrm>
        </p:spPr>
        <p:txBody>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ru-RU" b="1"/>
              <a:t>Оглавление</a:t>
            </a:r>
            <a:r>
              <a:rPr lang="en-US" b="1"/>
              <a:t>:</a:t>
            </a:r>
          </a:p>
        </p:txBody>
      </p:sp>
    </p:spTree>
    <p:extLst>
      <p:ext uri="{BB962C8B-B14F-4D97-AF65-F5344CB8AC3E}">
        <p14:creationId xmlns:p14="http://schemas.microsoft.com/office/powerpoint/2010/main" val="4135730107"/>
      </p:ext>
    </p:extLst>
  </p:cSld>
  <p:clrMapOvr>
    <a:masterClrMapping/>
  </p:clrMapOvr>
  <p:transition spd="me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b="1" dirty="0"/>
              <a:t>Развертывание облака-свидетеля для отказоустойчивого кластера</a:t>
            </a:r>
            <a:endParaRPr lang="en-US" dirty="0"/>
          </a:p>
        </p:txBody>
      </p:sp>
      <p:sp>
        <p:nvSpPr>
          <p:cNvPr id="3" name="Slide Number Placeholder 2"/>
          <p:cNvSpPr>
            <a:spLocks noGrp="1"/>
          </p:cNvSpPr>
          <p:nvPr>
            <p:ph type="sldNum" sz="quarter" idx="12"/>
          </p:nvPr>
        </p:nvSpPr>
        <p:spPr/>
        <p:txBody>
          <a:bodyPr/>
          <a:lstStyle/>
          <a:p>
            <a:fld id="{0D7C0DE4-7E64-43A0-A74B-D33512260F37}" type="slidenum">
              <a:rPr lang="ro-RO" smtClean="0"/>
              <a:pPr/>
              <a:t>70</a:t>
            </a:fld>
            <a:endParaRPr lang="ro-RO"/>
          </a:p>
        </p:txBody>
      </p:sp>
      <p:sp>
        <p:nvSpPr>
          <p:cNvPr id="4" name="Content Placeholder 3"/>
          <p:cNvSpPr>
            <a:spLocks noGrp="1"/>
          </p:cNvSpPr>
          <p:nvPr>
            <p:ph sz="quarter" idx="13"/>
          </p:nvPr>
        </p:nvSpPr>
        <p:spPr>
          <a:xfrm>
            <a:off x="359024" y="1340768"/>
            <a:ext cx="8784976" cy="4114800"/>
          </a:xfrm>
        </p:spPr>
        <p:txBody>
          <a:bodyPr>
            <a:noAutofit/>
          </a:bodyPr>
          <a:lstStyle/>
          <a:p>
            <a:pPr marL="0" indent="0">
              <a:buNone/>
            </a:pPr>
            <a:r>
              <a:rPr lang="ru-RU" sz="2000" dirty="0"/>
              <a:t>Ниже перечислены некоторые сценарии, которые поддерживают использование облака-свидетеля в качестве следящего сервера кворума.</a:t>
            </a:r>
          </a:p>
          <a:p>
            <a:r>
              <a:rPr lang="ru-RU" sz="2000" dirty="0"/>
              <a:t>Аварийное восстановление растянутых кластеров с несколькими сайтами (см. рис. 2).</a:t>
            </a:r>
          </a:p>
          <a:p>
            <a:r>
              <a:rPr lang="ru-RU" sz="2000" dirty="0"/>
              <a:t>Отказоустойчивые кластеры без общего хранилища (SQL Always On и т. д.).</a:t>
            </a:r>
          </a:p>
          <a:p>
            <a:r>
              <a:rPr lang="ru-RU" sz="2000" dirty="0"/>
              <a:t>Отказоустойчивые кластеры, работающие в гостевой ОС, размещенной в Microsoft Azure в роли виртуальной машины (или в любом другом общедоступном облаке).</a:t>
            </a:r>
          </a:p>
          <a:p>
            <a:r>
              <a:rPr lang="ru-RU" sz="2000" dirty="0"/>
              <a:t>Отказоустойчивые кластеры, работающие в гостевой ОС виртуальных машин, размещенных в частных облаках.</a:t>
            </a:r>
          </a:p>
          <a:p>
            <a:r>
              <a:rPr lang="ru-RU" sz="2000" dirty="0"/>
              <a:t>Кластеры хранилища с общим хранилищем или без него, например кластеры масштабируемых файловых серверов.</a:t>
            </a:r>
          </a:p>
          <a:p>
            <a:r>
              <a:rPr lang="ru-RU" sz="2000" dirty="0"/>
              <a:t>Малый филиал — кластеры Office (даже кластеры из двух узлов)</a:t>
            </a:r>
          </a:p>
          <a:p>
            <a:pPr marL="0" indent="0">
              <a:buNone/>
            </a:pPr>
            <a:endParaRPr lang="en-US" sz="2000" dirty="0"/>
          </a:p>
        </p:txBody>
      </p:sp>
    </p:spTree>
    <p:extLst>
      <p:ext uri="{BB962C8B-B14F-4D97-AF65-F5344CB8AC3E}">
        <p14:creationId xmlns:p14="http://schemas.microsoft.com/office/powerpoint/2010/main" val="4228895943"/>
      </p:ext>
    </p:extLst>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b="1" dirty="0"/>
              <a:t>Развертывание облака-свидетеля для отказоустойчивого кластера</a:t>
            </a:r>
            <a:endParaRPr lang="en-US" dirty="0"/>
          </a:p>
        </p:txBody>
      </p:sp>
      <p:sp>
        <p:nvSpPr>
          <p:cNvPr id="3" name="Slide Number Placeholder 2"/>
          <p:cNvSpPr>
            <a:spLocks noGrp="1"/>
          </p:cNvSpPr>
          <p:nvPr>
            <p:ph type="sldNum" sz="quarter" idx="12"/>
          </p:nvPr>
        </p:nvSpPr>
        <p:spPr/>
        <p:txBody>
          <a:bodyPr/>
          <a:lstStyle/>
          <a:p>
            <a:fld id="{0D7C0DE4-7E64-43A0-A74B-D33512260F37}" type="slidenum">
              <a:rPr lang="ro-RO" smtClean="0"/>
              <a:pPr/>
              <a:t>71</a:t>
            </a:fld>
            <a:endParaRPr lang="ro-RO"/>
          </a:p>
        </p:txBody>
      </p:sp>
      <p:sp>
        <p:nvSpPr>
          <p:cNvPr id="4" name="Content Placeholder 3"/>
          <p:cNvSpPr>
            <a:spLocks noGrp="1"/>
          </p:cNvSpPr>
          <p:nvPr>
            <p:ph sz="quarter" idx="13"/>
          </p:nvPr>
        </p:nvSpPr>
        <p:spPr/>
        <p:txBody>
          <a:bodyPr>
            <a:normAutofit/>
          </a:bodyPr>
          <a:lstStyle/>
          <a:p>
            <a:pPr marL="0" indent="0">
              <a:buNone/>
            </a:pPr>
            <a:r>
              <a:rPr lang="ru-RU" sz="2400" dirty="0"/>
              <a:t>Начиная с Windows Server 2012 R2 рекомендуется всегда настраивать следящий сервер, так как кластер автоматически управляет голосованием следящего сервера и узлы проголосуют с помощью динамического кворума.</a:t>
            </a:r>
          </a:p>
          <a:p>
            <a:pPr marL="0" indent="0">
              <a:buNone/>
            </a:pPr>
            <a:br>
              <a:rPr lang="ru-RU" sz="2400" dirty="0"/>
            </a:br>
            <a:endParaRPr lang="en-US" sz="2400" dirty="0"/>
          </a:p>
        </p:txBody>
      </p:sp>
    </p:spTree>
    <p:extLst>
      <p:ext uri="{BB962C8B-B14F-4D97-AF65-F5344CB8AC3E}">
        <p14:creationId xmlns:p14="http://schemas.microsoft.com/office/powerpoint/2010/main" val="2131568408"/>
      </p:ext>
    </p:extLst>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b="1" dirty="0"/>
              <a:t>Кластеры распределения нагрузки (Network Load Balancing, NLB)</a:t>
            </a:r>
            <a:endParaRPr lang="en-GB" dirty="0"/>
          </a:p>
        </p:txBody>
      </p:sp>
      <p:sp>
        <p:nvSpPr>
          <p:cNvPr id="3" name="Slide Number Placeholder 2"/>
          <p:cNvSpPr>
            <a:spLocks noGrp="1"/>
          </p:cNvSpPr>
          <p:nvPr>
            <p:ph type="sldNum" sz="quarter" idx="12"/>
          </p:nvPr>
        </p:nvSpPr>
        <p:spPr/>
        <p:txBody>
          <a:bodyPr/>
          <a:lstStyle/>
          <a:p>
            <a:fld id="{0D7C0DE4-7E64-43A0-A74B-D33512260F37}" type="slidenum">
              <a:rPr lang="ro-RO" smtClean="0"/>
              <a:pPr/>
              <a:t>72</a:t>
            </a:fld>
            <a:endParaRPr lang="ro-RO"/>
          </a:p>
        </p:txBody>
      </p:sp>
      <p:sp>
        <p:nvSpPr>
          <p:cNvPr id="7" name="Rectangle 6"/>
          <p:cNvSpPr/>
          <p:nvPr/>
        </p:nvSpPr>
        <p:spPr>
          <a:xfrm>
            <a:off x="827584" y="1988840"/>
            <a:ext cx="6858000" cy="4524315"/>
          </a:xfrm>
          <a:prstGeom prst="rect">
            <a:avLst/>
          </a:prstGeom>
        </p:spPr>
        <p:txBody>
          <a:bodyPr wrap="square">
            <a:spAutoFit/>
          </a:bodyPr>
          <a:lstStyle/>
          <a:p>
            <a:r>
              <a:rPr lang="en-GB" sz="2400" err="1"/>
              <a:t>Принцип их действия строится на распределении запросов через один или несколько входных узлов, которые перенаправляют их на обработку в остальные, вычислительные узлы. Первоначальная цель такого кластера — производительность, однако, в них часто используются также и методы, повышающие надёжность. Подобные конструкции называются серверными фермами. Программное обеспечение (ПО) может быть как коммерческим (OpenVMS, MOSIX, Platform LSF HPC, Solaris Cluster, Moab Cluster Suite, Maui Cluster Scheduler), так и бесплатным (OpenMosix, Sun Grid Engine, Linux Virtual Server).</a:t>
            </a:r>
          </a:p>
        </p:txBody>
      </p:sp>
    </p:spTree>
    <p:extLst>
      <p:ext uri="{BB962C8B-B14F-4D97-AF65-F5344CB8AC3E}">
        <p14:creationId xmlns:p14="http://schemas.microsoft.com/office/powerpoint/2010/main" val="2580331726"/>
      </p:ext>
    </p:extLst>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457200" y="349250"/>
            <a:ext cx="8226425" cy="717550"/>
          </a:xfrm>
        </p:spPr>
        <p:txBody>
          <a:bodyPr/>
          <a:lstStyle/>
          <a:p>
            <a:pPr eaLnBrk="1" hangingPunct="1"/>
            <a:r>
              <a:rPr lang="ru-RU" altLang="en-US" sz="2400" b="1">
                <a:effectLst/>
              </a:rPr>
              <a:t>Linux load balancing </a:t>
            </a:r>
            <a:r>
              <a:rPr lang="en-US" altLang="en-US" sz="2400" b="1">
                <a:effectLst/>
              </a:rPr>
              <a:t>service</a:t>
            </a:r>
            <a:endParaRPr lang="ru-RU" altLang="en-US" sz="2400" b="1">
              <a:effectLst/>
            </a:endParaRPr>
          </a:p>
        </p:txBody>
      </p:sp>
      <p:sp>
        <p:nvSpPr>
          <p:cNvPr id="10243" name="Rectangle 3"/>
          <p:cNvSpPr>
            <a:spLocks noGrp="1" noChangeArrowheads="1"/>
          </p:cNvSpPr>
          <p:nvPr>
            <p:ph type="body" idx="4294967295"/>
          </p:nvPr>
        </p:nvSpPr>
        <p:spPr>
          <a:xfrm>
            <a:off x="457200" y="4876800"/>
            <a:ext cx="8226425" cy="1828800"/>
          </a:xfrm>
          <a:prstGeom prst="rect">
            <a:avLst/>
          </a:prstGeom>
        </p:spPr>
        <p:txBody>
          <a:bodyPr/>
          <a:lstStyle/>
          <a:p>
            <a:pPr marL="0" indent="0" eaLnBrk="1" hangingPunct="1">
              <a:lnSpc>
                <a:spcPct val="80000"/>
              </a:lnSpc>
              <a:buNone/>
            </a:pPr>
            <a:r>
              <a:rPr lang="en-US" altLang="en-US" sz="2000">
                <a:effectLst/>
              </a:rPr>
              <a:t>	</a:t>
            </a:r>
            <a:r>
              <a:rPr lang="ru-RU" altLang="en-US" sz="2000" err="1">
                <a:effectLst/>
              </a:rPr>
              <a:t>The Linux load balancing service can automatically distribute traffic among multiple servers, sending requests to the least loaded server in the dedicated server cluster. Weights and load sharing definitions can be put on servers with greater cpu and memory. If a server experiences a problem, it is taken out of the cluster and future traffic is not directed to it until it comes back online.  </a:t>
            </a:r>
          </a:p>
        </p:txBody>
      </p:sp>
      <p:pic>
        <p:nvPicPr>
          <p:cNvPr id="10244" name="Picture 4" descr="Vancouver linux load balancing and clustering image"/>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371600" y="1828800"/>
            <a:ext cx="4962525" cy="271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30115153"/>
      </p:ext>
    </p:extLst>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Slide Number Placeholder 2"/>
          <p:cNvSpPr>
            <a:spLocks noGrp="1"/>
          </p:cNvSpPr>
          <p:nvPr>
            <p:ph type="sldNum" sz="quarter" idx="12"/>
          </p:nvPr>
        </p:nvSpPr>
        <p:spPr/>
        <p:txBody>
          <a:bodyPr/>
          <a:lstStyle/>
          <a:p>
            <a:fld id="{0D7C0DE4-7E64-43A0-A74B-D33512260F37}" type="slidenum">
              <a:rPr lang="ro-RO" smtClean="0"/>
              <a:pPr/>
              <a:t>74</a:t>
            </a:fld>
            <a:endParaRPr lang="ro-RO"/>
          </a:p>
        </p:txBody>
      </p:sp>
      <p:pic>
        <p:nvPicPr>
          <p:cNvPr id="5" name="Content Placeholder 4" descr="Screen Clipping"/>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1597614" y="1600200"/>
            <a:ext cx="5948771" cy="4114800"/>
          </a:xfrm>
        </p:spPr>
      </p:pic>
    </p:spTree>
    <p:extLst>
      <p:ext uri="{BB962C8B-B14F-4D97-AF65-F5344CB8AC3E}">
        <p14:creationId xmlns:p14="http://schemas.microsoft.com/office/powerpoint/2010/main" val="3074145639"/>
      </p:ext>
    </p:extLst>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Slide Number Placeholder 2"/>
          <p:cNvSpPr>
            <a:spLocks noGrp="1"/>
          </p:cNvSpPr>
          <p:nvPr>
            <p:ph type="sldNum" sz="quarter" idx="12"/>
          </p:nvPr>
        </p:nvSpPr>
        <p:spPr/>
        <p:txBody>
          <a:bodyPr/>
          <a:lstStyle/>
          <a:p>
            <a:fld id="{0D7C0DE4-7E64-43A0-A74B-D33512260F37}" type="slidenum">
              <a:rPr lang="ro-RO" smtClean="0"/>
              <a:pPr/>
              <a:t>75</a:t>
            </a:fld>
            <a:endParaRPr lang="ro-RO"/>
          </a:p>
        </p:txBody>
      </p:sp>
      <p:pic>
        <p:nvPicPr>
          <p:cNvPr id="5" name="Content Placeholder 4" descr="Screen Clipping"/>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1748031" y="1600200"/>
            <a:ext cx="5647937" cy="4114800"/>
          </a:xfrm>
        </p:spPr>
      </p:pic>
    </p:spTree>
    <p:extLst>
      <p:ext uri="{BB962C8B-B14F-4D97-AF65-F5344CB8AC3E}">
        <p14:creationId xmlns:p14="http://schemas.microsoft.com/office/powerpoint/2010/main" val="2529212012"/>
      </p:ext>
    </p:extLst>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457200" y="152400"/>
            <a:ext cx="8226425" cy="612304"/>
          </a:xfrm>
        </p:spPr>
        <p:txBody>
          <a:bodyPr/>
          <a:lstStyle/>
          <a:p>
            <a:pPr eaLnBrk="1" hangingPunct="1"/>
            <a:r>
              <a:rPr lang="ru-RU" altLang="en-US" sz="3200" b="1">
                <a:effectLst/>
              </a:rPr>
              <a:t>Классификация кластеров</a:t>
            </a:r>
          </a:p>
        </p:txBody>
      </p:sp>
      <p:sp>
        <p:nvSpPr>
          <p:cNvPr id="11267" name="Rectangle 3"/>
          <p:cNvSpPr>
            <a:spLocks noGrp="1" noChangeArrowheads="1"/>
          </p:cNvSpPr>
          <p:nvPr>
            <p:ph type="body" idx="4294967295"/>
          </p:nvPr>
        </p:nvSpPr>
        <p:spPr>
          <a:xfrm>
            <a:off x="457200" y="798781"/>
            <a:ext cx="8226425" cy="5943600"/>
          </a:xfrm>
          <a:prstGeom prst="rect">
            <a:avLst/>
          </a:prstGeom>
        </p:spPr>
        <p:txBody>
          <a:bodyPr>
            <a:noAutofit/>
          </a:bodyPr>
          <a:lstStyle/>
          <a:p>
            <a:pPr marL="0" indent="0" algn="just" eaLnBrk="1" hangingPunct="1">
              <a:lnSpc>
                <a:spcPct val="80000"/>
              </a:lnSpc>
              <a:buNone/>
            </a:pPr>
            <a:r>
              <a:rPr lang="ru-RU" altLang="en-US" sz="2000" dirty="0">
                <a:solidFill>
                  <a:schemeClr val="accent1"/>
                </a:solidFill>
                <a:effectLst/>
              </a:rPr>
              <a:t>	Вычислительные кластеры</a:t>
            </a:r>
          </a:p>
          <a:p>
            <a:pPr marL="0" indent="0" algn="just" eaLnBrk="1" hangingPunct="1">
              <a:lnSpc>
                <a:spcPct val="80000"/>
              </a:lnSpc>
              <a:buNone/>
            </a:pPr>
            <a:r>
              <a:rPr lang="ru-RU" altLang="en-US" sz="2000" dirty="0">
                <a:effectLst/>
              </a:rPr>
              <a:t>	Кластеры используются в вычислительных целях, в частности в научных исследованиях. Для вычислительных кластеров существенными показателями являются высокая производительность процессора в операциях над числами с плавающей точкой (flops) и низкая латентность объединяющей сети, и менее существенными — скорость операций ввода-вывода, которая в большей степени важна для баз данных и web-сервисов. </a:t>
            </a:r>
            <a:endParaRPr lang="en-US" altLang="en-US" sz="2000" dirty="0">
              <a:effectLst/>
            </a:endParaRPr>
          </a:p>
          <a:p>
            <a:pPr marL="0" indent="0" algn="just" eaLnBrk="1" hangingPunct="1">
              <a:lnSpc>
                <a:spcPct val="80000"/>
              </a:lnSpc>
              <a:buNone/>
            </a:pPr>
            <a:r>
              <a:rPr lang="ru-RU" altLang="en-US" sz="2000" dirty="0">
                <a:effectLst/>
              </a:rPr>
              <a:t>Вычислительные кластеры позволяют уменьшить время расчетов, по сравнению с одиночным компьютером, разбивая задание на параллельно выполняющиеся ветки, которые обмениваются данными по связывающей сети. Одна из типичных конфигураций — набор компьютеров, собранных из общедоступных компонентов, с установленной на них операционной системой Linux, и связанных сетью Ethernet, Myrinet, InfiniBand или другими относительно недорогими сетями. Такую систему принято называть кластером </a:t>
            </a:r>
            <a:r>
              <a:rPr lang="en-CA" altLang="en-US" sz="2000" dirty="0">
                <a:solidFill>
                  <a:schemeClr val="accent1"/>
                </a:solidFill>
                <a:effectLst/>
              </a:rPr>
              <a:t>Beowulf</a:t>
            </a:r>
            <a:r>
              <a:rPr lang="ru-RU" altLang="en-US" sz="2000" dirty="0">
                <a:effectLst/>
              </a:rPr>
              <a:t>. </a:t>
            </a:r>
            <a:endParaRPr lang="en-US" altLang="en-US" sz="2000" dirty="0">
              <a:effectLst/>
            </a:endParaRPr>
          </a:p>
          <a:p>
            <a:pPr marL="0" indent="0" algn="just" eaLnBrk="1" hangingPunct="1">
              <a:lnSpc>
                <a:spcPct val="80000"/>
              </a:lnSpc>
              <a:buNone/>
            </a:pPr>
            <a:r>
              <a:rPr lang="ru-RU" altLang="en-US" sz="2000" dirty="0">
                <a:effectLst/>
              </a:rPr>
              <a:t>Специально выделяют высокопроизводительные кластеры (Обозначаются англ. аббревиатурой </a:t>
            </a:r>
            <a:r>
              <a:rPr lang="ru-RU" altLang="en-US" sz="2000" b="1" dirty="0">
                <a:solidFill>
                  <a:srgbClr val="FFFF00"/>
                </a:solidFill>
                <a:effectLst/>
              </a:rPr>
              <a:t>HPC</a:t>
            </a:r>
            <a:r>
              <a:rPr lang="ru-RU" altLang="en-US" sz="2000" dirty="0">
                <a:effectLst/>
              </a:rPr>
              <a:t> Cluster — </a:t>
            </a:r>
            <a:r>
              <a:rPr lang="ru-RU" altLang="en-US" sz="2000" dirty="0">
                <a:solidFill>
                  <a:schemeClr val="accent1"/>
                </a:solidFill>
                <a:effectLst/>
              </a:rPr>
              <a:t>High-performance computing cluster</a:t>
            </a:r>
            <a:r>
              <a:rPr lang="ru-RU" altLang="en-US" sz="2000" dirty="0">
                <a:effectLst/>
              </a:rPr>
              <a:t>). Список самых мощных высокопроизводительных компьютеров (также может обозначаться англ. аббревиатурой HPC) можно найти в мировом рейтинге TOP500. </a:t>
            </a:r>
          </a:p>
        </p:txBody>
      </p:sp>
    </p:spTree>
    <p:extLst>
      <p:ext uri="{BB962C8B-B14F-4D97-AF65-F5344CB8AC3E}">
        <p14:creationId xmlns:p14="http://schemas.microsoft.com/office/powerpoint/2010/main" val="4257862503"/>
      </p:ext>
    </p:extLst>
  </p:cSld>
  <p:clrMapOvr>
    <a:masterClrMapping/>
  </p:clrMapOv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HPC, </a:t>
            </a:r>
            <a:r>
              <a:rPr lang="ru-RU" altLang="en-US" sz="3200" dirty="0"/>
              <a:t>High-performance computing</a:t>
            </a:r>
            <a:r>
              <a:rPr lang="en-US" dirty="0"/>
              <a:t> </a:t>
            </a:r>
            <a:endParaRPr lang="en-GB" dirty="0"/>
          </a:p>
        </p:txBody>
      </p:sp>
      <p:sp>
        <p:nvSpPr>
          <p:cNvPr id="3" name="Slide Number Placeholder 2"/>
          <p:cNvSpPr>
            <a:spLocks noGrp="1"/>
          </p:cNvSpPr>
          <p:nvPr>
            <p:ph type="sldNum" sz="quarter" idx="12"/>
          </p:nvPr>
        </p:nvSpPr>
        <p:spPr/>
        <p:txBody>
          <a:bodyPr/>
          <a:lstStyle/>
          <a:p>
            <a:fld id="{0D7C0DE4-7E64-43A0-A74B-D33512260F37}" type="slidenum">
              <a:rPr lang="ro-RO" smtClean="0"/>
              <a:pPr/>
              <a:t>77</a:t>
            </a:fld>
            <a:endParaRPr lang="ro-RO"/>
          </a:p>
        </p:txBody>
      </p:sp>
      <p:sp>
        <p:nvSpPr>
          <p:cNvPr id="4" name="Content Placeholder 3"/>
          <p:cNvSpPr>
            <a:spLocks noGrp="1"/>
          </p:cNvSpPr>
          <p:nvPr>
            <p:ph sz="quarter" idx="13"/>
          </p:nvPr>
        </p:nvSpPr>
        <p:spPr/>
        <p:txBody>
          <a:bodyPr/>
          <a:lstStyle/>
          <a:p>
            <a:pPr marL="0" indent="0">
              <a:buNone/>
            </a:pPr>
            <a:r>
              <a:rPr lang="ru-RU" sz="2400"/>
              <a:t>С ростом популярности облаков и появлением примеров HPC-конфигураций возникает оправданное желание понять, насколько облачные подходы применимы к решению научных задач и могут ли облака составить конкуренцию </a:t>
            </a:r>
            <a:r>
              <a:rPr lang="ru-RU" sz="2400" err="1"/>
              <a:t>суперкомьютерам</a:t>
            </a:r>
            <a:r>
              <a:rPr lang="en-US" sz="2400"/>
              <a:t>.</a:t>
            </a:r>
          </a:p>
          <a:p>
            <a:pPr marL="0" indent="0">
              <a:buNone/>
            </a:pPr>
            <a:endParaRPr lang="en-US"/>
          </a:p>
          <a:p>
            <a:pPr marL="0" indent="0">
              <a:buNone/>
            </a:pPr>
            <a:endParaRPr lang="en-GB"/>
          </a:p>
        </p:txBody>
      </p:sp>
    </p:spTree>
    <p:extLst>
      <p:ext uri="{BB962C8B-B14F-4D97-AF65-F5344CB8AC3E}">
        <p14:creationId xmlns:p14="http://schemas.microsoft.com/office/powerpoint/2010/main" val="3349253421"/>
      </p:ext>
    </p:extLst>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HPC</a:t>
            </a:r>
            <a:endParaRPr lang="en-GB"/>
          </a:p>
        </p:txBody>
      </p:sp>
      <p:sp>
        <p:nvSpPr>
          <p:cNvPr id="3" name="Slide Number Placeholder 2"/>
          <p:cNvSpPr>
            <a:spLocks noGrp="1"/>
          </p:cNvSpPr>
          <p:nvPr>
            <p:ph type="sldNum" sz="quarter" idx="12"/>
          </p:nvPr>
        </p:nvSpPr>
        <p:spPr/>
        <p:txBody>
          <a:bodyPr/>
          <a:lstStyle/>
          <a:p>
            <a:fld id="{0D7C0DE4-7E64-43A0-A74B-D33512260F37}" type="slidenum">
              <a:rPr lang="ro-RO" smtClean="0"/>
              <a:pPr/>
              <a:t>78</a:t>
            </a:fld>
            <a:endParaRPr lang="ro-RO"/>
          </a:p>
        </p:txBody>
      </p:sp>
      <p:pic>
        <p:nvPicPr>
          <p:cNvPr id="5" name="Content Placeholder 4" descr="Screen Clipping"/>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1290179" y="1919045"/>
            <a:ext cx="6563641" cy="3477110"/>
          </a:xfrm>
        </p:spPr>
      </p:pic>
    </p:spTree>
    <p:extLst>
      <p:ext uri="{BB962C8B-B14F-4D97-AF65-F5344CB8AC3E}">
        <p14:creationId xmlns:p14="http://schemas.microsoft.com/office/powerpoint/2010/main" val="3976591755"/>
      </p:ext>
    </p:extLst>
  </p:cSld>
  <p:clrMapOvr>
    <a:masterClrMapping/>
  </p:clrMapOv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ltLang="en-US" dirty="0"/>
              <a:t>Beowulf</a:t>
            </a:r>
            <a:endParaRPr lang="en-GB" dirty="0"/>
          </a:p>
        </p:txBody>
      </p:sp>
      <p:sp>
        <p:nvSpPr>
          <p:cNvPr id="3" name="Slide Number Placeholder 2"/>
          <p:cNvSpPr>
            <a:spLocks noGrp="1"/>
          </p:cNvSpPr>
          <p:nvPr>
            <p:ph type="sldNum" sz="quarter" idx="12"/>
          </p:nvPr>
        </p:nvSpPr>
        <p:spPr/>
        <p:txBody>
          <a:bodyPr/>
          <a:lstStyle/>
          <a:p>
            <a:fld id="{0D7C0DE4-7E64-43A0-A74B-D33512260F37}" type="slidenum">
              <a:rPr lang="ro-RO" smtClean="0"/>
              <a:pPr/>
              <a:t>79</a:t>
            </a:fld>
            <a:endParaRPr lang="ro-RO"/>
          </a:p>
        </p:txBody>
      </p:sp>
      <p:pic>
        <p:nvPicPr>
          <p:cNvPr id="5" name="Content Placeholder 4" descr="Screen Clipping"/>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1475656" y="1600200"/>
            <a:ext cx="6127278" cy="4114800"/>
          </a:xfrm>
        </p:spPr>
      </p:pic>
    </p:spTree>
    <p:extLst>
      <p:ext uri="{BB962C8B-B14F-4D97-AF65-F5344CB8AC3E}">
        <p14:creationId xmlns:p14="http://schemas.microsoft.com/office/powerpoint/2010/main" val="3320621070"/>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6610" name="Rectangle 2"/>
          <p:cNvSpPr>
            <a:spLocks noGrp="1" noChangeArrowheads="1"/>
          </p:cNvSpPr>
          <p:nvPr>
            <p:ph type="body" idx="4294967295"/>
          </p:nvPr>
        </p:nvSpPr>
        <p:spPr>
          <a:xfrm>
            <a:off x="228600" y="762000"/>
            <a:ext cx="8915400" cy="6096000"/>
          </a:xfrm>
          <a:prstGeom prst="rect">
            <a:avLst/>
          </a:prstGeom>
        </p:spPr>
        <p:txBody>
          <a:bodyPr>
            <a:noAutofit/>
          </a:bodyPr>
          <a:lstStyle/>
          <a:p>
            <a:pPr lvl="2"/>
            <a:r>
              <a:rPr lang="ru-RU" altLang="en-US" sz="1400" dirty="0"/>
              <a:t>Кластеры с балансировкой нагрузки (Load balancing clusters</a:t>
            </a:r>
            <a:r>
              <a:rPr lang="en-US" altLang="en-US" sz="1400" dirty="0"/>
              <a:t>, </a:t>
            </a:r>
            <a:r>
              <a:rPr lang="ru-RU" sz="1400" dirty="0"/>
              <a:t>Network Load Balancing, NLB)</a:t>
            </a:r>
            <a:endParaRPr lang="ro-RO" sz="1400" dirty="0"/>
          </a:p>
          <a:p>
            <a:pPr lvl="2"/>
            <a:r>
              <a:rPr lang="ru-RU" altLang="en-US" sz="1400" dirty="0"/>
              <a:t>Вычислительные кластеры</a:t>
            </a:r>
          </a:p>
          <a:p>
            <a:pPr lvl="2"/>
            <a:r>
              <a:rPr lang="en-US" sz="1400" dirty="0"/>
              <a:t>HPC, </a:t>
            </a:r>
            <a:r>
              <a:rPr lang="ru-RU" altLang="en-US" sz="1400" dirty="0"/>
              <a:t>High-performance computing</a:t>
            </a:r>
            <a:r>
              <a:rPr lang="en-US" sz="1400" dirty="0"/>
              <a:t> </a:t>
            </a:r>
            <a:endParaRPr lang="ro-RO" sz="1400" dirty="0"/>
          </a:p>
          <a:p>
            <a:pPr lvl="3"/>
            <a:r>
              <a:rPr lang="en-CA" altLang="en-US" sz="1400" dirty="0"/>
              <a:t>Beowulf</a:t>
            </a:r>
            <a:r>
              <a:rPr lang="ro-RO" altLang="en-US" sz="1400" dirty="0"/>
              <a:t>	</a:t>
            </a:r>
          </a:p>
          <a:p>
            <a:pPr lvl="2"/>
            <a:r>
              <a:rPr lang="ru-RU" altLang="en-US" sz="1400" dirty="0"/>
              <a:t>Службы и функции промежуточного программного обеспечения кластера</a:t>
            </a:r>
            <a:endParaRPr lang="ro-RO" altLang="en-US" sz="1400" dirty="0"/>
          </a:p>
          <a:p>
            <a:pPr lvl="2"/>
            <a:r>
              <a:rPr lang="ru-RU" sz="1400" dirty="0"/>
              <a:t>Классы научных задач</a:t>
            </a:r>
            <a:endParaRPr lang="ro-RO" sz="1400" dirty="0"/>
          </a:p>
          <a:p>
            <a:pPr lvl="3"/>
            <a:r>
              <a:rPr lang="ru-RU" sz="1400" dirty="0"/>
              <a:t>High Throughput Computing</a:t>
            </a:r>
            <a:r>
              <a:rPr lang="en-US" sz="1400" dirty="0"/>
              <a:t>, HTC</a:t>
            </a:r>
            <a:endParaRPr lang="ro-RO" sz="1400" dirty="0"/>
          </a:p>
          <a:p>
            <a:pPr lvl="3"/>
            <a:r>
              <a:rPr lang="ru-RU" sz="1400" dirty="0"/>
              <a:t>Many Tasks Computing, MTC</a:t>
            </a:r>
            <a:endParaRPr lang="ro-RO" sz="1400" dirty="0"/>
          </a:p>
          <a:p>
            <a:pPr lvl="3"/>
            <a:r>
              <a:rPr lang="ru-RU" sz="1400" dirty="0"/>
              <a:t>Cycle Computing</a:t>
            </a:r>
            <a:endParaRPr lang="ro-RO" sz="1400" dirty="0"/>
          </a:p>
          <a:p>
            <a:pPr lvl="2"/>
            <a:r>
              <a:rPr lang="ru-RU" altLang="en-US" sz="1400" dirty="0"/>
              <a:t>Системы распределенных вычислений (</a:t>
            </a:r>
            <a:r>
              <a:rPr lang="en-US" altLang="en-US" sz="1400" dirty="0"/>
              <a:t>GRID</a:t>
            </a:r>
            <a:r>
              <a:rPr lang="ru-RU" altLang="en-US" sz="1400" dirty="0"/>
              <a:t>)</a:t>
            </a:r>
            <a:endParaRPr lang="ro-RO" altLang="en-US" sz="1400" dirty="0"/>
          </a:p>
          <a:p>
            <a:pPr lvl="3"/>
            <a:r>
              <a:rPr lang="ru-RU" sz="1400" dirty="0"/>
              <a:t>Типы грид-систем</a:t>
            </a:r>
            <a:endParaRPr lang="ro-RO" sz="1400" dirty="0"/>
          </a:p>
          <a:p>
            <a:pPr lvl="3"/>
            <a:r>
              <a:rPr lang="ru-RU" altLang="en-US" sz="1400" dirty="0"/>
              <a:t>Global Grid</a:t>
            </a:r>
            <a:r>
              <a:rPr lang="en-US" altLang="en-US" sz="1400" dirty="0"/>
              <a:t>/</a:t>
            </a:r>
            <a:r>
              <a:rPr lang="ru-RU" altLang="en-US" sz="1400" dirty="0"/>
              <a:t> </a:t>
            </a:r>
            <a:r>
              <a:rPr lang="ru-RU" sz="1400" dirty="0"/>
              <a:t>Inter GRID</a:t>
            </a:r>
            <a:endParaRPr lang="ro-RO" sz="1400" dirty="0"/>
          </a:p>
          <a:p>
            <a:pPr lvl="3"/>
            <a:r>
              <a:rPr lang="ru-RU" altLang="en-US" sz="1400" dirty="0"/>
              <a:t>Enterprise Grid</a:t>
            </a:r>
            <a:r>
              <a:rPr lang="en-US" altLang="en-US" sz="1400" dirty="0"/>
              <a:t>/</a:t>
            </a:r>
            <a:r>
              <a:rPr lang="ru-RU" sz="1400" dirty="0"/>
              <a:t> intra grid </a:t>
            </a:r>
            <a:endParaRPr lang="ro-RO" sz="1400" dirty="0"/>
          </a:p>
          <a:p>
            <a:pPr lvl="3"/>
            <a:r>
              <a:rPr lang="ru-RU" altLang="en-US" sz="1400" dirty="0"/>
              <a:t>Cluster Grid</a:t>
            </a:r>
            <a:endParaRPr lang="ro-RO" altLang="en-US" sz="1400" dirty="0"/>
          </a:p>
          <a:p>
            <a:pPr lvl="2"/>
            <a:r>
              <a:rPr lang="ru-RU" sz="1400" dirty="0"/>
              <a:t>Литература</a:t>
            </a:r>
            <a:endParaRPr lang="ro-RO" sz="1400" dirty="0"/>
          </a:p>
          <a:p>
            <a:pPr lvl="2"/>
            <a:r>
              <a:rPr lang="ru-RU" sz="1400" dirty="0"/>
              <a:t>Вопросы</a:t>
            </a:r>
            <a:endParaRPr lang="ro-RO" altLang="en-US" sz="1400" dirty="0"/>
          </a:p>
          <a:p>
            <a:pPr marL="1371600" lvl="2" indent="-457200" eaLnBrk="1" hangingPunct="1">
              <a:spcBef>
                <a:spcPts val="500"/>
              </a:spcBef>
              <a:buClr>
                <a:srgbClr val="FFCC00"/>
              </a:buClr>
              <a:buSzPct val="65000"/>
              <a:buFont typeface="Wingdings" pitchFamily="2" charset="2"/>
              <a:buChar char="§"/>
              <a:tabLst>
                <a:tab pos="739775"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 pos="9596438" algn="l"/>
              </a:tabLst>
              <a:defRPr/>
            </a:pPr>
            <a:endParaRPr lang="ru-RU" sz="1400" dirty="0">
              <a:solidFill>
                <a:schemeClr val="bg1"/>
              </a:solidFill>
              <a:effectLst/>
            </a:endParaRPr>
          </a:p>
        </p:txBody>
      </p:sp>
      <p:sp>
        <p:nvSpPr>
          <p:cNvPr id="836611" name="Rectangle 3"/>
          <p:cNvSpPr>
            <a:spLocks noGrp="1" noChangeArrowheads="1"/>
          </p:cNvSpPr>
          <p:nvPr>
            <p:ph type="title"/>
          </p:nvPr>
        </p:nvSpPr>
        <p:spPr>
          <a:xfrm>
            <a:off x="457200" y="76200"/>
            <a:ext cx="8229600" cy="663575"/>
          </a:xfrm>
        </p:spPr>
        <p:txBody>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ru-RU" b="1"/>
              <a:t>Оглавление</a:t>
            </a:r>
            <a:r>
              <a:rPr lang="en-US" b="1"/>
              <a:t>:</a:t>
            </a:r>
          </a:p>
        </p:txBody>
      </p:sp>
    </p:spTree>
    <p:extLst>
      <p:ext uri="{BB962C8B-B14F-4D97-AF65-F5344CB8AC3E}">
        <p14:creationId xmlns:p14="http://schemas.microsoft.com/office/powerpoint/2010/main" val="3871713174"/>
      </p:ext>
    </p:extLst>
  </p:cSld>
  <p:clrMapOvr>
    <a:masterClrMapping/>
  </p:clrMapOvr>
  <p:transition spd="me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r>
              <a:rPr lang="en-CA" altLang="en-US">
                <a:effectLst/>
              </a:rPr>
              <a:t>Beowulf</a:t>
            </a:r>
            <a:endParaRPr lang="ru-RU" altLang="en-US"/>
          </a:p>
        </p:txBody>
      </p:sp>
      <p:pic>
        <p:nvPicPr>
          <p:cNvPr id="59395" name="Picture 4"/>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219200" y="1981200"/>
            <a:ext cx="6810375" cy="419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13697063"/>
      </p:ext>
    </p:extLst>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eaLnBrk="1" hangingPunct="1"/>
            <a:r>
              <a:rPr lang="ru-RU" altLang="en-US">
                <a:effectLst/>
              </a:rPr>
              <a:t>Кластеры </a:t>
            </a:r>
            <a:r>
              <a:rPr lang="en-CA" altLang="en-US">
                <a:effectLst/>
              </a:rPr>
              <a:t>Beowulf</a:t>
            </a:r>
            <a:r>
              <a:rPr lang="ru-RU" altLang="en-US">
                <a:effectLst/>
              </a:rPr>
              <a:t> и</a:t>
            </a:r>
            <a:r>
              <a:rPr lang="en-CA" altLang="en-US">
                <a:effectLst/>
              </a:rPr>
              <a:t> Linux</a:t>
            </a:r>
            <a:endParaRPr lang="ru-RU" altLang="en-US"/>
          </a:p>
        </p:txBody>
      </p:sp>
      <p:sp>
        <p:nvSpPr>
          <p:cNvPr id="60419" name="Rectangle 3"/>
          <p:cNvSpPr>
            <a:spLocks noGrp="1" noChangeArrowheads="1"/>
          </p:cNvSpPr>
          <p:nvPr>
            <p:ph type="body" idx="4294967295"/>
          </p:nvPr>
        </p:nvSpPr>
        <p:spPr>
          <a:xfrm>
            <a:off x="457200" y="1981200"/>
            <a:ext cx="8226425" cy="4111625"/>
          </a:xfrm>
          <a:prstGeom prst="rect">
            <a:avLst/>
          </a:prstGeom>
        </p:spPr>
        <p:txBody>
          <a:bodyPr>
            <a:noAutofit/>
          </a:bodyPr>
          <a:lstStyle/>
          <a:p>
            <a:pPr marL="0" indent="0" eaLnBrk="1" hangingPunct="1">
              <a:lnSpc>
                <a:spcPct val="80000"/>
              </a:lnSpc>
              <a:buNone/>
            </a:pPr>
            <a:r>
              <a:rPr lang="en-CA" altLang="en-US" sz="1800">
                <a:effectLst/>
              </a:rPr>
              <a:t>	</a:t>
            </a:r>
            <a:r>
              <a:rPr lang="ru-RU" altLang="en-US" sz="1800">
                <a:effectLst/>
              </a:rPr>
              <a:t>Проект начался летом 1994 года в научно-космическом центре NASA – Goddard</a:t>
            </a:r>
            <a:r>
              <a:rPr lang="en-US" altLang="en-US" sz="1800">
                <a:effectLst/>
              </a:rPr>
              <a:t> </a:t>
            </a:r>
            <a:r>
              <a:rPr lang="ru-RU" altLang="en-US" sz="1800">
                <a:effectLst/>
              </a:rPr>
              <a:t>Space Flight Center (GSFC), точнее в созданном на его базе CESDIS (Center of Excellence in Space Data and Information Sciences).</a:t>
            </a:r>
            <a:br>
              <a:rPr lang="ru-RU" altLang="en-US" sz="1800">
                <a:effectLst/>
              </a:rPr>
            </a:br>
            <a:r>
              <a:rPr lang="ru-RU" altLang="en-US" sz="1800">
                <a:effectLst/>
              </a:rPr>
              <a:t>Первый Beowulf-кластер был создан на базе компьютеров Intel архитектуры под ОС Linux. Это была система, состоящая из </a:t>
            </a:r>
            <a:r>
              <a:rPr lang="ru-RU" altLang="en-US" sz="1800">
                <a:solidFill>
                  <a:srgbClr val="FFFF00"/>
                </a:solidFill>
                <a:effectLst/>
              </a:rPr>
              <a:t>16 узлов </a:t>
            </a:r>
            <a:r>
              <a:rPr lang="ru-RU" altLang="en-US" sz="1800">
                <a:effectLst/>
              </a:rPr>
              <a:t>(на процессорах</a:t>
            </a:r>
            <a:r>
              <a:rPr lang="en-US" altLang="en-US" sz="1800">
                <a:effectLst/>
              </a:rPr>
              <a:t> </a:t>
            </a:r>
            <a:r>
              <a:rPr lang="ru-RU" altLang="en-US" sz="1800">
                <a:effectLst/>
              </a:rPr>
              <a:t>486DX4/100MHz, 16MB памяти и 3 сетевых адаптера на каждом узле, 3</a:t>
            </a:r>
            <a:r>
              <a:rPr lang="en-US" altLang="en-US" sz="1800">
                <a:effectLst/>
              </a:rPr>
              <a:t> </a:t>
            </a:r>
            <a:r>
              <a:rPr lang="ru-RU" altLang="en-US" sz="1800">
                <a:effectLst/>
              </a:rPr>
              <a:t>"параллельных" Ethernet-кабеля по 10Mbit). Он создавался как вычислительный ресурс проекта "Earth and Space Sciences Project" (ESS).</a:t>
            </a:r>
            <a:br>
              <a:rPr lang="ru-RU" altLang="en-US" sz="1800">
                <a:effectLst/>
              </a:rPr>
            </a:br>
            <a:r>
              <a:rPr lang="ru-RU" altLang="en-US" sz="1800">
                <a:effectLst/>
              </a:rPr>
              <a:t>Далее в GSFC и остальных подразделениях NASA были собраны остальные, более массивные кластеры. К примеру, кластер theHIVE (Highly-parallel Integrated Virtual</a:t>
            </a:r>
            <a:br>
              <a:rPr lang="ru-RU" altLang="en-US" sz="1800">
                <a:effectLst/>
              </a:rPr>
            </a:br>
            <a:r>
              <a:rPr lang="ru-RU" altLang="en-US" sz="1800">
                <a:effectLst/>
              </a:rPr>
              <a:t>Environment) содержит </a:t>
            </a:r>
            <a:r>
              <a:rPr lang="ru-RU" altLang="en-US" sz="1800">
                <a:solidFill>
                  <a:srgbClr val="FFFF00"/>
                </a:solidFill>
                <a:effectLst/>
              </a:rPr>
              <a:t>64 узла </a:t>
            </a:r>
            <a:r>
              <a:rPr lang="ru-RU" altLang="en-US" sz="1800">
                <a:effectLst/>
              </a:rPr>
              <a:t>по 2 процессора Pentium Pro/200MHz и 4GB памяти в каждом, 5 коммутаторов Fast Ethernet. Общественная цена этого кластера составляет </a:t>
            </a:r>
            <a:r>
              <a:rPr lang="ru-RU" altLang="en-US" sz="1800">
                <a:solidFill>
                  <a:srgbClr val="FFFF00"/>
                </a:solidFill>
                <a:effectLst/>
              </a:rPr>
              <a:t>приблизительно $210 тыс</a:t>
            </a:r>
            <a:r>
              <a:rPr lang="ru-RU" altLang="en-US" sz="1800">
                <a:effectLst/>
              </a:rPr>
              <a:t>. В рамках проекта Beowulf был разработан ряд высокопроизводительных и специализированных сетевых драйверов (в частности, драйвер для использования нескольких Ethernet- каналов сразу). </a:t>
            </a:r>
            <a:endParaRPr lang="en-CA" altLang="en-US" sz="1800">
              <a:effectLst/>
            </a:endParaRPr>
          </a:p>
          <a:p>
            <a:pPr marL="0" indent="0" eaLnBrk="1" hangingPunct="1">
              <a:lnSpc>
                <a:spcPct val="80000"/>
              </a:lnSpc>
              <a:buNone/>
            </a:pPr>
            <a:r>
              <a:rPr lang="ru-RU" altLang="en-US" sz="1800">
                <a:effectLst/>
              </a:rPr>
              <a:t>Узлы кластера</a:t>
            </a:r>
            <a:r>
              <a:rPr lang="en-US" altLang="en-US" sz="1800">
                <a:effectLst/>
              </a:rPr>
              <a:t>:</a:t>
            </a:r>
            <a:br>
              <a:rPr lang="ru-RU" altLang="en-US" sz="1800">
                <a:effectLst/>
              </a:rPr>
            </a:br>
            <a:r>
              <a:rPr lang="ru-RU" altLang="en-US" sz="1800">
                <a:effectLst/>
              </a:rPr>
              <a:t>Это либо однопроцессорные ПК, либо SMP-сервера с небольшим числом процессоров </a:t>
            </a:r>
          </a:p>
        </p:txBody>
      </p:sp>
    </p:spTree>
    <p:extLst>
      <p:ext uri="{BB962C8B-B14F-4D97-AF65-F5344CB8AC3E}">
        <p14:creationId xmlns:p14="http://schemas.microsoft.com/office/powerpoint/2010/main" val="3569829912"/>
      </p:ext>
    </p:extLst>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562074"/>
          </a:xfrm>
        </p:spPr>
        <p:txBody>
          <a:bodyPr/>
          <a:lstStyle/>
          <a:p>
            <a:r>
              <a:rPr lang="ru-RU" dirty="0"/>
              <a:t>Классы научных задач</a:t>
            </a:r>
            <a:endParaRPr lang="en-GB" dirty="0"/>
          </a:p>
        </p:txBody>
      </p:sp>
      <p:sp>
        <p:nvSpPr>
          <p:cNvPr id="3" name="Slide Number Placeholder 2"/>
          <p:cNvSpPr>
            <a:spLocks noGrp="1"/>
          </p:cNvSpPr>
          <p:nvPr>
            <p:ph type="sldNum" sz="quarter" idx="12"/>
          </p:nvPr>
        </p:nvSpPr>
        <p:spPr/>
        <p:txBody>
          <a:bodyPr/>
          <a:lstStyle/>
          <a:p>
            <a:fld id="{0D7C0DE4-7E64-43A0-A74B-D33512260F37}" type="slidenum">
              <a:rPr lang="ro-RO" smtClean="0"/>
              <a:pPr/>
              <a:t>82</a:t>
            </a:fld>
            <a:endParaRPr lang="ro-RO"/>
          </a:p>
        </p:txBody>
      </p:sp>
      <p:pic>
        <p:nvPicPr>
          <p:cNvPr id="5" name="Content Placeholder 4" descr="Screen Clipping"/>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1660956" y="1600200"/>
            <a:ext cx="5822088" cy="4114800"/>
          </a:xfrm>
        </p:spPr>
      </p:pic>
      <p:sp>
        <p:nvSpPr>
          <p:cNvPr id="6" name="Rectangle 5"/>
          <p:cNvSpPr/>
          <p:nvPr/>
        </p:nvSpPr>
        <p:spPr>
          <a:xfrm>
            <a:off x="1785918" y="6000768"/>
            <a:ext cx="4572000" cy="369332"/>
          </a:xfrm>
          <a:prstGeom prst="rect">
            <a:avLst/>
          </a:prstGeom>
        </p:spPr>
        <p:txBody>
          <a:bodyPr>
            <a:spAutoFit/>
          </a:bodyPr>
          <a:lstStyle/>
          <a:p>
            <a:r>
              <a:rPr lang="ru-RU" dirty="0"/>
              <a:t> Классы научных задач</a:t>
            </a:r>
            <a:r>
              <a:rPr lang="en-US" dirty="0"/>
              <a:t>.</a:t>
            </a:r>
          </a:p>
        </p:txBody>
      </p:sp>
    </p:spTree>
    <p:extLst>
      <p:ext uri="{BB962C8B-B14F-4D97-AF65-F5344CB8AC3E}">
        <p14:creationId xmlns:p14="http://schemas.microsoft.com/office/powerpoint/2010/main" val="618706393"/>
      </p:ext>
    </p:extLst>
  </p:cSld>
  <p:clrMapOvr>
    <a:masterClrMapping/>
  </p:clrMapOv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High Throughput Computing</a:t>
            </a:r>
            <a:r>
              <a:rPr lang="en-US" dirty="0"/>
              <a:t>, HTC</a:t>
            </a:r>
            <a:endParaRPr lang="en-GB" dirty="0"/>
          </a:p>
        </p:txBody>
      </p:sp>
      <p:sp>
        <p:nvSpPr>
          <p:cNvPr id="3" name="Slide Number Placeholder 2"/>
          <p:cNvSpPr>
            <a:spLocks noGrp="1"/>
          </p:cNvSpPr>
          <p:nvPr>
            <p:ph type="sldNum" sz="quarter" idx="12"/>
          </p:nvPr>
        </p:nvSpPr>
        <p:spPr/>
        <p:txBody>
          <a:bodyPr/>
          <a:lstStyle/>
          <a:p>
            <a:fld id="{0D7C0DE4-7E64-43A0-A74B-D33512260F37}" type="slidenum">
              <a:rPr lang="ro-RO" smtClean="0"/>
              <a:pPr/>
              <a:t>83</a:t>
            </a:fld>
            <a:endParaRPr lang="ro-RO"/>
          </a:p>
        </p:txBody>
      </p:sp>
      <p:sp>
        <p:nvSpPr>
          <p:cNvPr id="4" name="Content Placeholder 3"/>
          <p:cNvSpPr>
            <a:spLocks noGrp="1"/>
          </p:cNvSpPr>
          <p:nvPr>
            <p:ph sz="quarter" idx="13"/>
          </p:nvPr>
        </p:nvSpPr>
        <p:spPr/>
        <p:txBody>
          <a:bodyPr>
            <a:normAutofit lnSpcReduction="10000"/>
          </a:bodyPr>
          <a:lstStyle/>
          <a:p>
            <a:pPr marL="400050" lvl="1" indent="0">
              <a:buNone/>
            </a:pPr>
            <a:r>
              <a:rPr lang="ru-RU" dirty="0"/>
              <a:t>Все приложения научного характера можно условно разделить на две категории:</a:t>
            </a:r>
            <a:endParaRPr lang="en-US" dirty="0"/>
          </a:p>
          <a:p>
            <a:pPr marL="685800" lvl="1"/>
            <a:r>
              <a:rPr lang="ru-RU" dirty="0"/>
              <a:t> </a:t>
            </a:r>
            <a:r>
              <a:rPr lang="ru-RU" dirty="0" err="1"/>
              <a:t>сильносвязанные</a:t>
            </a:r>
            <a:endParaRPr lang="en-US" dirty="0"/>
          </a:p>
          <a:p>
            <a:pPr marL="685800" lvl="1"/>
            <a:r>
              <a:rPr lang="ru-RU" dirty="0"/>
              <a:t>слабосвязанные. </a:t>
            </a:r>
            <a:endParaRPr lang="en-US" dirty="0"/>
          </a:p>
          <a:p>
            <a:pPr marL="0" indent="0">
              <a:buNone/>
            </a:pPr>
            <a:r>
              <a:rPr lang="ru-RU" dirty="0"/>
              <a:t>Большая часть научных задач относится к </a:t>
            </a:r>
            <a:r>
              <a:rPr lang="ru-RU" dirty="0" err="1"/>
              <a:t>сильносвязанным</a:t>
            </a:r>
            <a:r>
              <a:rPr lang="ru-RU" dirty="0"/>
              <a:t> приложениям, требующим </a:t>
            </a:r>
            <a:r>
              <a:rPr lang="ru-RU" b="1" dirty="0"/>
              <a:t>интенсивного обмена данными между узлами</a:t>
            </a:r>
            <a:r>
              <a:rPr lang="ru-RU" dirty="0"/>
              <a:t>. Эффективность суперкомпьютеров определяется величиной задержки, отсюда и стремление их разработчиков к совершенствованию </a:t>
            </a:r>
            <a:r>
              <a:rPr lang="ru-RU" dirty="0" err="1"/>
              <a:t>межсоединения</a:t>
            </a:r>
            <a:r>
              <a:rPr lang="ru-RU" dirty="0"/>
              <a:t>, а также появление разных архитектур от простых кластеров до высокопродуктивных </a:t>
            </a:r>
            <a:r>
              <a:rPr lang="ru-RU" b="1" dirty="0"/>
              <a:t>систем с общей памятью</a:t>
            </a:r>
            <a:r>
              <a:rPr lang="ru-RU" dirty="0"/>
              <a:t>. </a:t>
            </a:r>
            <a:endParaRPr lang="en-US" dirty="0"/>
          </a:p>
          <a:p>
            <a:pPr marL="0" indent="0">
              <a:buNone/>
            </a:pPr>
            <a:r>
              <a:rPr lang="ru-RU" dirty="0"/>
              <a:t>Но есть и другие задачи, в которых потребность в обменах между узлами существенно меньше, — это задачи категории </a:t>
            </a:r>
            <a:r>
              <a:rPr lang="ru-RU" b="1" i="1" dirty="0" err="1">
                <a:solidFill>
                  <a:srgbClr val="FFFF00"/>
                </a:solidFill>
              </a:rPr>
              <a:t>High</a:t>
            </a:r>
            <a:r>
              <a:rPr lang="ru-RU" b="1" i="1" dirty="0">
                <a:solidFill>
                  <a:srgbClr val="FFFF00"/>
                </a:solidFill>
              </a:rPr>
              <a:t> </a:t>
            </a:r>
            <a:r>
              <a:rPr lang="ru-RU" b="1" i="1" dirty="0" err="1">
                <a:solidFill>
                  <a:srgbClr val="FFFF00"/>
                </a:solidFill>
              </a:rPr>
              <a:t>Throughput</a:t>
            </a:r>
            <a:r>
              <a:rPr lang="ru-RU" b="1" i="1" dirty="0">
                <a:solidFill>
                  <a:srgbClr val="FFFF00"/>
                </a:solidFill>
              </a:rPr>
              <a:t> </a:t>
            </a:r>
            <a:r>
              <a:rPr lang="ru-RU" b="1" i="1" dirty="0" err="1">
                <a:solidFill>
                  <a:srgbClr val="FFFF00"/>
                </a:solidFill>
              </a:rPr>
              <a:t>Computing</a:t>
            </a:r>
            <a:r>
              <a:rPr lang="ru-RU" i="1" dirty="0"/>
              <a:t>.</a:t>
            </a:r>
            <a:r>
              <a:rPr lang="ru-RU" dirty="0"/>
              <a:t> Для них характерна большая нагрузка, а время решения не является значимым фактором. Для HTC достаточно слабосвязанных </a:t>
            </a:r>
            <a:r>
              <a:rPr lang="ru-RU" dirty="0" err="1"/>
              <a:t>гридов</a:t>
            </a:r>
            <a:r>
              <a:rPr lang="ru-RU" dirty="0"/>
              <a:t>. Термин </a:t>
            </a:r>
            <a:r>
              <a:rPr lang="ru-RU" dirty="0" err="1"/>
              <a:t>High</a:t>
            </a:r>
            <a:r>
              <a:rPr lang="ru-RU" dirty="0"/>
              <a:t> </a:t>
            </a:r>
            <a:r>
              <a:rPr lang="ru-RU" dirty="0" err="1"/>
              <a:t>Throughput</a:t>
            </a:r>
            <a:r>
              <a:rPr lang="ru-RU" dirty="0"/>
              <a:t> </a:t>
            </a:r>
            <a:r>
              <a:rPr lang="ru-RU" dirty="0" err="1"/>
              <a:t>Computing</a:t>
            </a:r>
            <a:r>
              <a:rPr lang="ru-RU" dirty="0"/>
              <a:t> был предложен в 1997 году Мироном Ливни в рамках программы </a:t>
            </a:r>
            <a:r>
              <a:rPr lang="ru-RU" dirty="0" err="1"/>
              <a:t>Condor</a:t>
            </a:r>
            <a:r>
              <a:rPr lang="ru-RU" dirty="0"/>
              <a:t> для выделения класса задач, </a:t>
            </a:r>
            <a:r>
              <a:rPr lang="ru-RU" b="1" dirty="0">
                <a:solidFill>
                  <a:srgbClr val="FFFF00"/>
                </a:solidFill>
              </a:rPr>
              <a:t>где количество агрегированных ресурсов важнее времени решения</a:t>
            </a:r>
            <a:r>
              <a:rPr lang="ru-RU" dirty="0"/>
              <a:t>.</a:t>
            </a:r>
            <a:endParaRPr lang="en-GB" dirty="0"/>
          </a:p>
        </p:txBody>
      </p:sp>
    </p:spTree>
    <p:extLst>
      <p:ext uri="{BB962C8B-B14F-4D97-AF65-F5344CB8AC3E}">
        <p14:creationId xmlns:p14="http://schemas.microsoft.com/office/powerpoint/2010/main" val="2015445521"/>
      </p:ext>
    </p:extLst>
  </p:cSld>
  <p:clrMapOvr>
    <a:masterClrMapping/>
  </p:clrMapOv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Many Tasks Computing, MTC</a:t>
            </a:r>
            <a:endParaRPr lang="en-GB" dirty="0"/>
          </a:p>
        </p:txBody>
      </p:sp>
      <p:sp>
        <p:nvSpPr>
          <p:cNvPr id="3" name="Slide Number Placeholder 2"/>
          <p:cNvSpPr>
            <a:spLocks noGrp="1"/>
          </p:cNvSpPr>
          <p:nvPr>
            <p:ph type="sldNum" sz="quarter" idx="12"/>
          </p:nvPr>
        </p:nvSpPr>
        <p:spPr/>
        <p:txBody>
          <a:bodyPr/>
          <a:lstStyle/>
          <a:p>
            <a:fld id="{0D7C0DE4-7E64-43A0-A74B-D33512260F37}" type="slidenum">
              <a:rPr lang="ro-RO" smtClean="0"/>
              <a:pPr/>
              <a:t>84</a:t>
            </a:fld>
            <a:endParaRPr lang="ro-RO"/>
          </a:p>
        </p:txBody>
      </p:sp>
      <p:sp>
        <p:nvSpPr>
          <p:cNvPr id="4" name="Content Placeholder 3"/>
          <p:cNvSpPr>
            <a:spLocks noGrp="1"/>
          </p:cNvSpPr>
          <p:nvPr>
            <p:ph sz="quarter" idx="13"/>
          </p:nvPr>
        </p:nvSpPr>
        <p:spPr/>
        <p:txBody>
          <a:bodyPr>
            <a:normAutofit fontScale="92500" lnSpcReduction="20000"/>
          </a:bodyPr>
          <a:lstStyle/>
          <a:p>
            <a:pPr marL="0" indent="0">
              <a:buNone/>
            </a:pPr>
            <a:r>
              <a:rPr lang="ru-RU" dirty="0"/>
              <a:t> категория</a:t>
            </a:r>
            <a:r>
              <a:rPr lang="en-US" dirty="0"/>
              <a:t> </a:t>
            </a:r>
            <a:r>
              <a:rPr lang="ru-RU" b="1" i="1" dirty="0">
                <a:solidFill>
                  <a:srgbClr val="FFFF00"/>
                </a:solidFill>
              </a:rPr>
              <a:t>многозадачные вычислительные системы</a:t>
            </a:r>
            <a:r>
              <a:rPr lang="ru-RU" i="1" dirty="0"/>
              <a:t> </a:t>
            </a:r>
            <a:r>
              <a:rPr lang="ru-RU" dirty="0"/>
              <a:t>(</a:t>
            </a:r>
            <a:r>
              <a:rPr lang="ru-RU" dirty="0" err="1"/>
              <a:t>Many</a:t>
            </a:r>
            <a:r>
              <a:rPr lang="ru-RU" dirty="0"/>
              <a:t> </a:t>
            </a:r>
            <a:r>
              <a:rPr lang="ru-RU" dirty="0" err="1"/>
              <a:t>Tasks</a:t>
            </a:r>
            <a:r>
              <a:rPr lang="ru-RU" dirty="0"/>
              <a:t> </a:t>
            </a:r>
            <a:r>
              <a:rPr lang="ru-RU" dirty="0" err="1"/>
              <a:t>Computing</a:t>
            </a:r>
            <a:r>
              <a:rPr lang="ru-RU" dirty="0"/>
              <a:t>, MTC), занимает промежуточное положение между HPC и HTC. Таким образом </a:t>
            </a:r>
            <a:r>
              <a:rPr lang="ru-RU" dirty="0" err="1"/>
              <a:t>Фостер</a:t>
            </a:r>
            <a:r>
              <a:rPr lang="ru-RU" dirty="0"/>
              <a:t> поместил в самостоятельную категорию тип вычислений, которые строятся из множества отдельных действий, связанных по данным посредством файловой системы или системы обмена сообщениями. Действия могут быть разными — большими или небольшими, использующими ресурсы одного или многих процессоров, ориентированными на данные (</a:t>
            </a:r>
            <a:r>
              <a:rPr lang="ru-RU" dirty="0" err="1"/>
              <a:t>data-intensive</a:t>
            </a:r>
            <a:r>
              <a:rPr lang="ru-RU" dirty="0"/>
              <a:t>) или на счет (</a:t>
            </a:r>
            <a:r>
              <a:rPr lang="ru-RU" dirty="0" err="1"/>
              <a:t>compute-intensive</a:t>
            </a:r>
            <a:r>
              <a:rPr lang="ru-RU" dirty="0"/>
              <a:t>).</a:t>
            </a:r>
            <a:endParaRPr lang="en-US" dirty="0"/>
          </a:p>
          <a:p>
            <a:pPr fontAlgn="base"/>
            <a:r>
              <a:rPr lang="ru-RU" dirty="0"/>
              <a:t>MTC ближе к HPC, но отличается слабой связанностью и, следовательно, может работать на </a:t>
            </a:r>
            <a:r>
              <a:rPr lang="ru-RU" dirty="0" err="1"/>
              <a:t>гридоподобных</a:t>
            </a:r>
            <a:r>
              <a:rPr lang="ru-RU" dirty="0"/>
              <a:t> конфигурациях, в том числе и на облачных. Такого рода задач в науке немало, и для них облака вполне могут оказаться достойной альтернативой кластерам, что, собственно, успешно доказала </a:t>
            </a:r>
            <a:r>
              <a:rPr lang="ru-RU" b="1" dirty="0" err="1">
                <a:solidFill>
                  <a:srgbClr val="FFFF00"/>
                </a:solidFill>
              </a:rPr>
              <a:t>Cycle</a:t>
            </a:r>
            <a:r>
              <a:rPr lang="ru-RU" b="1" dirty="0">
                <a:solidFill>
                  <a:srgbClr val="FFFF00"/>
                </a:solidFill>
              </a:rPr>
              <a:t> </a:t>
            </a:r>
            <a:r>
              <a:rPr lang="ru-RU" b="1" dirty="0" err="1">
                <a:solidFill>
                  <a:srgbClr val="FFFF00"/>
                </a:solidFill>
              </a:rPr>
              <a:t>Computing</a:t>
            </a:r>
            <a:r>
              <a:rPr lang="ru-RU" b="1" dirty="0">
                <a:solidFill>
                  <a:srgbClr val="FFFF00"/>
                </a:solidFill>
              </a:rPr>
              <a:t>.</a:t>
            </a:r>
          </a:p>
          <a:p>
            <a:pPr marL="0" indent="0" fontAlgn="base">
              <a:buNone/>
            </a:pPr>
            <a:endParaRPr lang="ru-RU" dirty="0"/>
          </a:p>
          <a:p>
            <a:pPr fontAlgn="base"/>
            <a:r>
              <a:rPr lang="ru-RU" dirty="0"/>
              <a:t>По мере изменения потребностей в вычислениях сформировалось направление, получившее </a:t>
            </a:r>
            <a:r>
              <a:rPr lang="ru-RU" b="1" dirty="0">
                <a:solidFill>
                  <a:srgbClr val="00B0F0"/>
                </a:solidFill>
              </a:rPr>
              <a:t>название </a:t>
            </a:r>
            <a:r>
              <a:rPr lang="ru-RU" b="1" dirty="0" err="1">
                <a:solidFill>
                  <a:srgbClr val="00B0F0"/>
                </a:solidFill>
              </a:rPr>
              <a:t>Research</a:t>
            </a:r>
            <a:r>
              <a:rPr lang="ru-RU" b="1" dirty="0">
                <a:solidFill>
                  <a:srgbClr val="00B0F0"/>
                </a:solidFill>
              </a:rPr>
              <a:t> </a:t>
            </a:r>
            <a:r>
              <a:rPr lang="ru-RU" b="1" dirty="0" err="1">
                <a:solidFill>
                  <a:srgbClr val="00B0F0"/>
                </a:solidFill>
              </a:rPr>
              <a:t>Computing</a:t>
            </a:r>
            <a:r>
              <a:rPr lang="ru-RU" dirty="0"/>
              <a:t>, основная часть приложений которого относится к категории слабосвязанных — они вполне могут выполняться в облачных средах, причем с большей экономической эффективностью, чем при использовании суперкомпьютеров.</a:t>
            </a:r>
          </a:p>
          <a:p>
            <a:pPr marL="0" indent="0">
              <a:buNone/>
            </a:pPr>
            <a:endParaRPr lang="en-GB" dirty="0"/>
          </a:p>
        </p:txBody>
      </p:sp>
    </p:spTree>
    <p:extLst>
      <p:ext uri="{BB962C8B-B14F-4D97-AF65-F5344CB8AC3E}">
        <p14:creationId xmlns:p14="http://schemas.microsoft.com/office/powerpoint/2010/main" val="3386237565"/>
      </p:ext>
    </p:extLst>
  </p:cSld>
  <p:clrMapOvr>
    <a:masterClrMapping/>
  </p:clrMapOv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b="1" dirty="0">
                <a:solidFill>
                  <a:srgbClr val="FFFF00"/>
                </a:solidFill>
              </a:rPr>
              <a:t>Cycle Computing</a:t>
            </a:r>
            <a:endParaRPr lang="en-GB" dirty="0"/>
          </a:p>
        </p:txBody>
      </p:sp>
      <p:sp>
        <p:nvSpPr>
          <p:cNvPr id="3" name="Slide Number Placeholder 2"/>
          <p:cNvSpPr>
            <a:spLocks noGrp="1"/>
          </p:cNvSpPr>
          <p:nvPr>
            <p:ph type="sldNum" sz="quarter" idx="12"/>
          </p:nvPr>
        </p:nvSpPr>
        <p:spPr/>
        <p:txBody>
          <a:bodyPr/>
          <a:lstStyle/>
          <a:p>
            <a:fld id="{0D7C0DE4-7E64-43A0-A74B-D33512260F37}" type="slidenum">
              <a:rPr lang="ro-RO" smtClean="0"/>
              <a:pPr/>
              <a:t>85</a:t>
            </a:fld>
            <a:endParaRPr lang="ro-RO"/>
          </a:p>
        </p:txBody>
      </p:sp>
      <p:sp>
        <p:nvSpPr>
          <p:cNvPr id="4" name="Content Placeholder 3"/>
          <p:cNvSpPr>
            <a:spLocks noGrp="1"/>
          </p:cNvSpPr>
          <p:nvPr>
            <p:ph sz="quarter" idx="13"/>
          </p:nvPr>
        </p:nvSpPr>
        <p:spPr/>
        <p:txBody>
          <a:bodyPr>
            <a:normAutofit/>
          </a:bodyPr>
          <a:lstStyle/>
          <a:p>
            <a:pPr marL="0" indent="0">
              <a:buNone/>
            </a:pPr>
            <a:r>
              <a:rPr lang="ru-RU" sz="2000" dirty="0"/>
              <a:t>Компания </a:t>
            </a:r>
            <a:r>
              <a:rPr lang="ru-RU" sz="2000" b="1" dirty="0"/>
              <a:t>Cycle Computing </a:t>
            </a:r>
            <a:r>
              <a:rPr lang="ru-RU" sz="2000" dirty="0"/>
              <a:t>не строит собственных ЦОД, ограничиваясь разработкой ПО и методов управления и обеспечения безопасности для создания рекордных по своим параметрам кластерных конфигураций в облаке Amazon EC2. Еще в 2011 году компания собрала кластер из 10 тыс. ядер, затем — из 30 472, а в 2012 году была достигнута конфигурация в 50 000 ядер. Все эти системы просуществовали несколько часов — ровно то время, которое было необходимо для решения конкретной задачи, однако по своим показателям они вполне могут претендовать не на последние места в Top500.</a:t>
            </a:r>
            <a:endParaRPr lang="en-GB" sz="2000" dirty="0"/>
          </a:p>
        </p:txBody>
      </p:sp>
    </p:spTree>
    <p:extLst>
      <p:ext uri="{BB962C8B-B14F-4D97-AF65-F5344CB8AC3E}">
        <p14:creationId xmlns:p14="http://schemas.microsoft.com/office/powerpoint/2010/main" val="3054493118"/>
      </p:ext>
    </p:extLst>
  </p:cSld>
  <p:clrMapOvr>
    <a:masterClrMapping/>
  </p:clrMapOvr>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GRID</a:t>
            </a:r>
            <a:endParaRPr lang="en-GB" dirty="0"/>
          </a:p>
        </p:txBody>
      </p:sp>
      <p:sp>
        <p:nvSpPr>
          <p:cNvPr id="3" name="Slide Number Placeholder 2"/>
          <p:cNvSpPr>
            <a:spLocks noGrp="1"/>
          </p:cNvSpPr>
          <p:nvPr>
            <p:ph type="sldNum" sz="quarter" idx="12"/>
          </p:nvPr>
        </p:nvSpPr>
        <p:spPr/>
        <p:txBody>
          <a:bodyPr/>
          <a:lstStyle/>
          <a:p>
            <a:fld id="{0D7C0DE4-7E64-43A0-A74B-D33512260F37}" type="slidenum">
              <a:rPr lang="ro-RO" smtClean="0"/>
              <a:pPr/>
              <a:t>86</a:t>
            </a:fld>
            <a:endParaRPr lang="ro-RO"/>
          </a:p>
        </p:txBody>
      </p:sp>
      <p:pic>
        <p:nvPicPr>
          <p:cNvPr id="5" name="Content Placeholder 4" descr="Screen Clipping"/>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557110" y="1620911"/>
            <a:ext cx="8029779" cy="4527806"/>
          </a:xfrm>
        </p:spPr>
      </p:pic>
    </p:spTree>
    <p:extLst>
      <p:ext uri="{BB962C8B-B14F-4D97-AF65-F5344CB8AC3E}">
        <p14:creationId xmlns:p14="http://schemas.microsoft.com/office/powerpoint/2010/main" val="2934580759"/>
      </p:ext>
    </p:extLst>
  </p:cSld>
  <p:clrMapOvr>
    <a:masterClrMapping/>
  </p:clrMapOvr>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475528" y="548680"/>
            <a:ext cx="8226425" cy="612304"/>
          </a:xfrm>
        </p:spPr>
        <p:txBody>
          <a:bodyPr/>
          <a:lstStyle/>
          <a:p>
            <a:pPr>
              <a:lnSpc>
                <a:spcPct val="90000"/>
              </a:lnSpc>
            </a:pPr>
            <a:r>
              <a:rPr lang="ru-RU" altLang="en-US" sz="2800" b="1" dirty="0"/>
              <a:t>Системы распределенных вычислений (</a:t>
            </a:r>
            <a:r>
              <a:rPr lang="en-US" altLang="en-US" sz="2800" b="1" dirty="0"/>
              <a:t>GRID</a:t>
            </a:r>
            <a:r>
              <a:rPr lang="ru-RU" altLang="en-US" sz="2800" b="1" dirty="0"/>
              <a:t>)</a:t>
            </a:r>
          </a:p>
        </p:txBody>
      </p:sp>
      <p:sp>
        <p:nvSpPr>
          <p:cNvPr id="12291" name="Rectangle 3"/>
          <p:cNvSpPr>
            <a:spLocks noGrp="1" noChangeArrowheads="1"/>
          </p:cNvSpPr>
          <p:nvPr>
            <p:ph type="body" idx="4294967295"/>
          </p:nvPr>
        </p:nvSpPr>
        <p:spPr>
          <a:xfrm>
            <a:off x="457200" y="1700808"/>
            <a:ext cx="8226425" cy="4746848"/>
          </a:xfrm>
          <a:prstGeom prst="rect">
            <a:avLst/>
          </a:prstGeom>
        </p:spPr>
        <p:txBody>
          <a:bodyPr/>
          <a:lstStyle/>
          <a:p>
            <a:pPr marL="0" indent="0" eaLnBrk="1" hangingPunct="1">
              <a:lnSpc>
                <a:spcPct val="90000"/>
              </a:lnSpc>
              <a:buNone/>
            </a:pPr>
            <a:r>
              <a:rPr lang="ru-RU" altLang="en-US" sz="2400" b="1">
                <a:solidFill>
                  <a:schemeClr val="accent1"/>
                </a:solidFill>
                <a:effectLst/>
              </a:rPr>
              <a:t>	</a:t>
            </a:r>
            <a:r>
              <a:rPr lang="ru-RU" altLang="en-US" sz="2400" b="1">
                <a:effectLst/>
              </a:rPr>
              <a:t>Системы распределенных вычислений (</a:t>
            </a:r>
            <a:r>
              <a:rPr lang="en-US" altLang="en-US" sz="2400" b="1"/>
              <a:t>GRID</a:t>
            </a:r>
            <a:r>
              <a:rPr lang="ru-RU" altLang="en-US" sz="2400" b="1">
                <a:effectLst/>
              </a:rPr>
              <a:t>)</a:t>
            </a:r>
            <a:r>
              <a:rPr lang="en-US" altLang="en-US" sz="2400" b="1">
                <a:effectLst/>
              </a:rPr>
              <a:t>.</a:t>
            </a:r>
            <a:endParaRPr lang="ru-RU" altLang="en-US" sz="2400" b="1">
              <a:effectLst/>
            </a:endParaRPr>
          </a:p>
          <a:p>
            <a:pPr marL="0" indent="0" eaLnBrk="1" hangingPunct="1">
              <a:lnSpc>
                <a:spcPct val="90000"/>
              </a:lnSpc>
              <a:buNone/>
            </a:pPr>
            <a:r>
              <a:rPr lang="en-CA" altLang="en-US" sz="2400" b="1">
                <a:effectLst/>
              </a:rPr>
              <a:t>	</a:t>
            </a:r>
            <a:r>
              <a:rPr lang="ru-RU" altLang="en-US" sz="2400" b="1">
                <a:effectLst/>
              </a:rPr>
              <a:t>Такие системы не принято считать кластерами, но их принципы в значительной степени сходны с кластерной технологией. Их также называют </a:t>
            </a:r>
            <a:r>
              <a:rPr lang="ru-RU" altLang="en-US" sz="2400" b="1" err="1">
                <a:solidFill>
                  <a:srgbClr val="FFFF00"/>
                </a:solidFill>
                <a:effectLst/>
              </a:rPr>
              <a:t>grid-системами</a:t>
            </a:r>
            <a:r>
              <a:rPr lang="ru-RU" altLang="en-US" sz="2400" b="1">
                <a:effectLst/>
              </a:rPr>
              <a:t>. </a:t>
            </a:r>
            <a:r>
              <a:rPr lang="ru-RU" altLang="en-US" sz="2400" b="1">
                <a:solidFill>
                  <a:schemeClr val="accent1"/>
                </a:solidFill>
                <a:effectLst/>
              </a:rPr>
              <a:t>Главное отличие — низкая доступность каждого узла, то есть невозможность гарантировать его работу в заданный момент времени (узлы подключаются и отключаются в процессе работы),</a:t>
            </a:r>
            <a:r>
              <a:rPr lang="ru-RU" altLang="en-US" sz="2400" b="1">
                <a:effectLst/>
              </a:rPr>
              <a:t> поэтому задача должна быть разбита на ряд независимых друг от друга процессов. Такая система, в отличие от кластеров, не похожа на единый компьютер, а </a:t>
            </a:r>
            <a:r>
              <a:rPr lang="ru-RU" altLang="en-US" sz="2400" b="1">
                <a:solidFill>
                  <a:srgbClr val="FFFF00"/>
                </a:solidFill>
                <a:effectLst/>
              </a:rPr>
              <a:t>служит упрощённым средством распределения вычислений</a:t>
            </a:r>
            <a:r>
              <a:rPr lang="ru-RU" altLang="en-US" sz="2400" b="1">
                <a:effectLst/>
              </a:rPr>
              <a:t>. Нестабильность конфигурации, в таком случае, компенсируется больши́м числом узлов.</a:t>
            </a:r>
          </a:p>
        </p:txBody>
      </p:sp>
    </p:spTree>
    <p:extLst>
      <p:ext uri="{BB962C8B-B14F-4D97-AF65-F5344CB8AC3E}">
        <p14:creationId xmlns:p14="http://schemas.microsoft.com/office/powerpoint/2010/main" val="2339783073"/>
      </p:ext>
    </p:extLst>
  </p:cSld>
  <p:clrMapOvr>
    <a:masterClrMapping/>
  </p:clrMapOvr>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GRID</a:t>
            </a:r>
            <a:endParaRPr lang="en-GB"/>
          </a:p>
        </p:txBody>
      </p:sp>
      <p:sp>
        <p:nvSpPr>
          <p:cNvPr id="3" name="Slide Number Placeholder 2"/>
          <p:cNvSpPr>
            <a:spLocks noGrp="1"/>
          </p:cNvSpPr>
          <p:nvPr>
            <p:ph type="sldNum" sz="quarter" idx="12"/>
          </p:nvPr>
        </p:nvSpPr>
        <p:spPr/>
        <p:txBody>
          <a:bodyPr/>
          <a:lstStyle/>
          <a:p>
            <a:fld id="{0D7C0DE4-7E64-43A0-A74B-D33512260F37}" type="slidenum">
              <a:rPr lang="ro-RO" smtClean="0"/>
              <a:pPr/>
              <a:t>88</a:t>
            </a:fld>
            <a:endParaRPr lang="ro-RO"/>
          </a:p>
        </p:txBody>
      </p:sp>
      <p:sp>
        <p:nvSpPr>
          <p:cNvPr id="4" name="Content Placeholder 3"/>
          <p:cNvSpPr>
            <a:spLocks noGrp="1"/>
          </p:cNvSpPr>
          <p:nvPr>
            <p:ph sz="quarter" idx="13"/>
          </p:nvPr>
        </p:nvSpPr>
        <p:spPr>
          <a:xfrm>
            <a:off x="609600" y="1600200"/>
            <a:ext cx="7924800" cy="4925144"/>
          </a:xfrm>
        </p:spPr>
        <p:txBody>
          <a:bodyPr>
            <a:normAutofit fontScale="92500" lnSpcReduction="10000"/>
          </a:bodyPr>
          <a:lstStyle/>
          <a:p>
            <a:pPr marL="0" indent="0">
              <a:buNone/>
            </a:pPr>
            <a:r>
              <a:rPr lang="ru-RU" sz="2000"/>
              <a:t>Термин «грид-вычисления» появился в начале 1990-х годов, как метафора, демонстрирующая возможность простого доступа к вычислительным ресурсам как и к электрической сети (англ. </a:t>
            </a:r>
            <a:r>
              <a:rPr lang="ru-RU" sz="2000" i="1" err="1"/>
              <a:t>power grid</a:t>
            </a:r>
            <a:r>
              <a:rPr lang="ru-RU" sz="2000"/>
              <a:t>) в сборнике под редакцией Яна Фостера и Карла Кессельмана «The Grid: Blueprint for a new computing infrastructure».</a:t>
            </a:r>
            <a:endParaRPr lang="en-US" sz="2000">
              <a:effectLst/>
            </a:endParaRPr>
          </a:p>
          <a:p>
            <a:pPr marL="0" indent="0">
              <a:buNone/>
            </a:pPr>
            <a:endParaRPr lang="en-US" sz="2000"/>
          </a:p>
          <a:p>
            <a:pPr marL="0" indent="0">
              <a:buNone/>
            </a:pPr>
            <a:r>
              <a:rPr lang="ru-RU" sz="2000"/>
              <a:t>Идея грид-компьютинга возникла вместе с распространением персональных компьютеров, развитием интернета и технологий пакетной передачи данных на основе оптического волокна (SONET, SDH и ATM), а также технологий локальных сетей (Gigabit Ethernet). Полоса пропускания коммуникационных средств стала достаточной, чтобы при необходимости привлечь ресурсы другого компьютера. Учитывая, что множество подключенных к глобальной сети компьютеров большую часть рабочего времени простаивает и располагает большими ресурсами, чем необходимо для решения их повседневных задач, возникает возможность применить их неиспользуемые ресурсы в другом месте.</a:t>
            </a:r>
          </a:p>
          <a:p>
            <a:pPr marL="0" indent="0">
              <a:buNone/>
            </a:pPr>
            <a:endParaRPr lang="en-US" sz="2000">
              <a:effectLst/>
            </a:endParaRPr>
          </a:p>
          <a:p>
            <a:pPr marL="0" indent="0">
              <a:buNone/>
            </a:pPr>
            <a:endParaRPr lang="en-US" sz="2000"/>
          </a:p>
          <a:p>
            <a:pPr marL="0" indent="0">
              <a:buNone/>
            </a:pPr>
            <a:endParaRPr lang="en-GB" sz="2000"/>
          </a:p>
        </p:txBody>
      </p:sp>
    </p:spTree>
    <p:extLst>
      <p:ext uri="{BB962C8B-B14F-4D97-AF65-F5344CB8AC3E}">
        <p14:creationId xmlns:p14="http://schemas.microsoft.com/office/powerpoint/2010/main" val="1642156890"/>
      </p:ext>
    </p:extLst>
  </p:cSld>
  <p:clrMapOvr>
    <a:masterClrMapping/>
  </p:clrMapOvr>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 </a:t>
            </a:r>
            <a:endParaRPr lang="en-GB"/>
          </a:p>
        </p:txBody>
      </p:sp>
      <p:sp>
        <p:nvSpPr>
          <p:cNvPr id="3" name="Slide Number Placeholder 2"/>
          <p:cNvSpPr>
            <a:spLocks noGrp="1"/>
          </p:cNvSpPr>
          <p:nvPr>
            <p:ph type="sldNum" sz="quarter" idx="12"/>
          </p:nvPr>
        </p:nvSpPr>
        <p:spPr/>
        <p:txBody>
          <a:bodyPr/>
          <a:lstStyle/>
          <a:p>
            <a:fld id="{0D7C0DE4-7E64-43A0-A74B-D33512260F37}" type="slidenum">
              <a:rPr lang="ro-RO" smtClean="0"/>
              <a:pPr/>
              <a:t>89</a:t>
            </a:fld>
            <a:endParaRPr lang="ro-RO"/>
          </a:p>
        </p:txBody>
      </p:sp>
      <p:pic>
        <p:nvPicPr>
          <p:cNvPr id="5" name="Content Placeholder 4" descr="Screen Clipping"/>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1869744" y="1600200"/>
            <a:ext cx="5404512" cy="4114800"/>
          </a:xfrm>
        </p:spPr>
      </p:pic>
    </p:spTree>
    <p:extLst>
      <p:ext uri="{BB962C8B-B14F-4D97-AF65-F5344CB8AC3E}">
        <p14:creationId xmlns:p14="http://schemas.microsoft.com/office/powerpoint/2010/main" val="1876240131"/>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ru-RU" altLang="en-US">
                <a:effectLst/>
              </a:rPr>
              <a:t>КЛАСТЕРЫ </a:t>
            </a:r>
          </a:p>
        </p:txBody>
      </p:sp>
      <p:sp>
        <p:nvSpPr>
          <p:cNvPr id="36867" name="Rectangle 3"/>
          <p:cNvSpPr>
            <a:spLocks noGrp="1" noChangeArrowheads="1"/>
          </p:cNvSpPr>
          <p:nvPr>
            <p:ph type="body" idx="4294967295"/>
          </p:nvPr>
        </p:nvSpPr>
        <p:spPr>
          <a:xfrm>
            <a:off x="457200" y="1981200"/>
            <a:ext cx="8226425" cy="4111625"/>
          </a:xfrm>
          <a:prstGeom prst="rect">
            <a:avLst/>
          </a:prstGeom>
        </p:spPr>
        <p:txBody>
          <a:bodyPr>
            <a:normAutofit/>
          </a:bodyPr>
          <a:lstStyle/>
          <a:p>
            <a:pPr marL="0" indent="0">
              <a:lnSpc>
                <a:spcPct val="80000"/>
              </a:lnSpc>
              <a:buNone/>
            </a:pPr>
            <a:r>
              <a:rPr lang="ru-RU" altLang="en-US" sz="2400" dirty="0">
                <a:effectLst/>
              </a:rPr>
              <a:t>Одной из новейших областей в разработке компьютерных систем является </a:t>
            </a:r>
            <a:r>
              <a:rPr lang="ru-RU" altLang="en-US" sz="2400" b="1" dirty="0">
                <a:effectLst/>
              </a:rPr>
              <a:t>кластеризация</a:t>
            </a:r>
            <a:r>
              <a:rPr lang="ru-RU" altLang="en-US" sz="2400" dirty="0">
                <a:effectLst/>
              </a:rPr>
              <a:t>, которая представляет собой альтернативу симметричной многопроцессорной обработке в качестве подхода, сочетающая </a:t>
            </a:r>
            <a:r>
              <a:rPr lang="ru-RU" altLang="en-US" sz="2400" dirty="0"/>
              <a:t>в себе </a:t>
            </a:r>
          </a:p>
          <a:p>
            <a:pPr lvl="1" indent="-342900">
              <a:lnSpc>
                <a:spcPct val="80000"/>
              </a:lnSpc>
            </a:pPr>
            <a:r>
              <a:rPr lang="ru-RU" altLang="en-US" sz="2400" dirty="0">
                <a:effectLst/>
              </a:rPr>
              <a:t>высокую производительность и </a:t>
            </a:r>
          </a:p>
          <a:p>
            <a:pPr lvl="1" indent="-342900">
              <a:lnSpc>
                <a:spcPct val="80000"/>
              </a:lnSpc>
            </a:pPr>
            <a:r>
              <a:rPr lang="ru-RU" altLang="en-US" sz="2400" dirty="0">
                <a:effectLst/>
              </a:rPr>
              <a:t>доступность, </a:t>
            </a:r>
            <a:endParaRPr lang="ru-RU" altLang="en-US" sz="2400" dirty="0"/>
          </a:p>
          <a:p>
            <a:pPr lvl="1" indent="-342900">
              <a:lnSpc>
                <a:spcPct val="80000"/>
              </a:lnSpc>
            </a:pPr>
            <a:r>
              <a:rPr lang="ru-RU" altLang="en-US" sz="2400" dirty="0"/>
              <a:t>особенно привлекательна </a:t>
            </a:r>
            <a:r>
              <a:rPr lang="ru-RU" altLang="en-US" sz="2400" dirty="0">
                <a:effectLst/>
              </a:rPr>
              <a:t>для серверных приложений. </a:t>
            </a:r>
          </a:p>
        </p:txBody>
      </p:sp>
    </p:spTree>
    <p:extLst>
      <p:ext uri="{BB962C8B-B14F-4D97-AF65-F5344CB8AC3E}">
        <p14:creationId xmlns:p14="http://schemas.microsoft.com/office/powerpoint/2010/main" val="1298186273"/>
      </p:ext>
    </p:extLst>
  </p:cSld>
  <p:clrMapOvr>
    <a:masterClrMapping/>
  </p:clrMapOvr>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Типы </a:t>
            </a:r>
            <a:r>
              <a:rPr lang="ru-RU" dirty="0" err="1"/>
              <a:t>грид</a:t>
            </a:r>
            <a:r>
              <a:rPr lang="ru-RU" dirty="0"/>
              <a:t>-систем</a:t>
            </a:r>
            <a:endParaRPr lang="en-GB" dirty="0"/>
          </a:p>
        </p:txBody>
      </p:sp>
      <p:sp>
        <p:nvSpPr>
          <p:cNvPr id="3" name="Slide Number Placeholder 2"/>
          <p:cNvSpPr>
            <a:spLocks noGrp="1"/>
          </p:cNvSpPr>
          <p:nvPr>
            <p:ph type="sldNum" sz="quarter" idx="12"/>
          </p:nvPr>
        </p:nvSpPr>
        <p:spPr/>
        <p:txBody>
          <a:bodyPr/>
          <a:lstStyle/>
          <a:p>
            <a:fld id="{0D7C0DE4-7E64-43A0-A74B-D33512260F37}" type="slidenum">
              <a:rPr lang="ro-RO" smtClean="0"/>
              <a:pPr/>
              <a:t>90</a:t>
            </a:fld>
            <a:endParaRPr lang="ro-RO"/>
          </a:p>
        </p:txBody>
      </p:sp>
      <p:sp>
        <p:nvSpPr>
          <p:cNvPr id="4" name="Content Placeholder 3"/>
          <p:cNvSpPr>
            <a:spLocks noGrp="1"/>
          </p:cNvSpPr>
          <p:nvPr>
            <p:ph sz="quarter" idx="13"/>
          </p:nvPr>
        </p:nvSpPr>
        <p:spPr/>
        <p:txBody>
          <a:bodyPr>
            <a:normAutofit/>
          </a:bodyPr>
          <a:lstStyle/>
          <a:p>
            <a:pPr marL="0" indent="0">
              <a:buNone/>
            </a:pPr>
            <a:r>
              <a:rPr lang="ru-RU" sz="2000" dirty="0"/>
              <a:t>В настоящее время выделяют три основных типа </a:t>
            </a:r>
            <a:r>
              <a:rPr lang="ru-RU" sz="2000" dirty="0" err="1"/>
              <a:t>грид</a:t>
            </a:r>
            <a:r>
              <a:rPr lang="ru-RU" sz="2000" dirty="0"/>
              <a:t>-систем:</a:t>
            </a:r>
          </a:p>
          <a:p>
            <a:r>
              <a:rPr lang="ru-RU" sz="2000" b="1" dirty="0"/>
              <a:t>Добровольные </a:t>
            </a:r>
            <a:r>
              <a:rPr lang="ru-RU" sz="2000" b="1" dirty="0" err="1"/>
              <a:t>гриды</a:t>
            </a:r>
            <a:r>
              <a:rPr lang="ru-RU" sz="2000" dirty="0"/>
              <a:t> — </a:t>
            </a:r>
            <a:r>
              <a:rPr lang="ru-RU" sz="2000" dirty="0" err="1"/>
              <a:t>гриды</a:t>
            </a:r>
            <a:r>
              <a:rPr lang="ru-RU" sz="2000" dirty="0"/>
              <a:t> на основе использования добровольно предоставляемого свободного ресурса персональных компьютеров;</a:t>
            </a:r>
          </a:p>
          <a:p>
            <a:r>
              <a:rPr lang="ru-RU" sz="2000" b="1" dirty="0"/>
              <a:t>Научные </a:t>
            </a:r>
            <a:r>
              <a:rPr lang="ru-RU" sz="2000" b="1" dirty="0" err="1"/>
              <a:t>гриды</a:t>
            </a:r>
            <a:r>
              <a:rPr lang="ru-RU" sz="2000" dirty="0"/>
              <a:t> — хорошо распараллеливаемые приложения программируются специальным образом (например, с использованием </a:t>
            </a:r>
            <a:r>
              <a:rPr lang="ru-RU" sz="2000" dirty="0" err="1"/>
              <a:t>Globus</a:t>
            </a:r>
            <a:r>
              <a:rPr lang="ru-RU" sz="2000" dirty="0"/>
              <a:t> </a:t>
            </a:r>
            <a:r>
              <a:rPr lang="ru-RU" sz="2000" dirty="0" err="1"/>
              <a:t>Toolkit</a:t>
            </a:r>
            <a:r>
              <a:rPr lang="ru-RU" sz="2000" dirty="0"/>
              <a:t>);</a:t>
            </a:r>
          </a:p>
          <a:p>
            <a:r>
              <a:rPr lang="ru-RU" sz="2000" b="1" dirty="0"/>
              <a:t>Коммерческий </a:t>
            </a:r>
            <a:r>
              <a:rPr lang="ru-RU" sz="2000" b="1" dirty="0" err="1"/>
              <a:t>грид</a:t>
            </a:r>
            <a:r>
              <a:rPr lang="ru-RU" sz="2000" dirty="0"/>
              <a:t>, англ. </a:t>
            </a:r>
            <a:r>
              <a:rPr lang="ru-RU" sz="2000" b="1" i="1" dirty="0" err="1"/>
              <a:t>enterprise</a:t>
            </a:r>
            <a:r>
              <a:rPr lang="ru-RU" sz="2000" b="1" i="1" dirty="0"/>
              <a:t> </a:t>
            </a:r>
            <a:r>
              <a:rPr lang="ru-RU" sz="2000" b="1" i="1" dirty="0" err="1"/>
              <a:t>grid</a:t>
            </a:r>
            <a:r>
              <a:rPr lang="ru-RU" sz="2000" b="1" i="1" dirty="0"/>
              <a:t> </a:t>
            </a:r>
            <a:r>
              <a:rPr lang="en-US" sz="2000" b="1" i="1" dirty="0"/>
              <a:t> </a:t>
            </a:r>
            <a:r>
              <a:rPr lang="en-US" sz="2000" i="1" dirty="0"/>
              <a:t>- </a:t>
            </a:r>
            <a:r>
              <a:rPr lang="ru-RU" sz="2000" dirty="0" err="1"/>
              <a:t>гриды</a:t>
            </a:r>
            <a:r>
              <a:rPr lang="ru-RU" sz="2000" dirty="0"/>
              <a:t> на основе выделения вычислительных ресурсов по требованию</a:t>
            </a:r>
            <a:r>
              <a:rPr lang="en-US" sz="2000" dirty="0"/>
              <a:t>, </a:t>
            </a:r>
            <a:r>
              <a:rPr lang="ru-RU" sz="2000" dirty="0"/>
              <a:t>обычные коммерческие приложения работают на виртуальном компьютере, который, в свою очередь, состоит из нескольких физических компьютеров, объединённых с помощью </a:t>
            </a:r>
            <a:r>
              <a:rPr lang="ru-RU" sz="2000" dirty="0" err="1"/>
              <a:t>грид</a:t>
            </a:r>
            <a:r>
              <a:rPr lang="ru-RU" sz="2000" dirty="0"/>
              <a:t>-технологий.</a:t>
            </a:r>
          </a:p>
          <a:p>
            <a:pPr marL="0" indent="0">
              <a:buNone/>
            </a:pPr>
            <a:endParaRPr lang="en-GB" sz="2000" dirty="0"/>
          </a:p>
        </p:txBody>
      </p:sp>
    </p:spTree>
    <p:extLst>
      <p:ext uri="{BB962C8B-B14F-4D97-AF65-F5344CB8AC3E}">
        <p14:creationId xmlns:p14="http://schemas.microsoft.com/office/powerpoint/2010/main" val="2324363122"/>
      </p:ext>
    </p:extLst>
  </p:cSld>
  <p:clrMapOvr>
    <a:masterClrMapping/>
  </p:clrMapOvr>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Slide Number Placeholder 2"/>
          <p:cNvSpPr>
            <a:spLocks noGrp="1"/>
          </p:cNvSpPr>
          <p:nvPr>
            <p:ph type="sldNum" sz="quarter" idx="12"/>
          </p:nvPr>
        </p:nvSpPr>
        <p:spPr/>
        <p:txBody>
          <a:bodyPr/>
          <a:lstStyle/>
          <a:p>
            <a:fld id="{0D7C0DE4-7E64-43A0-A74B-D33512260F37}" type="slidenum">
              <a:rPr lang="ro-RO" smtClean="0"/>
              <a:pPr/>
              <a:t>91</a:t>
            </a:fld>
            <a:endParaRPr lang="ro-RO"/>
          </a:p>
        </p:txBody>
      </p:sp>
      <p:pic>
        <p:nvPicPr>
          <p:cNvPr id="5" name="Content Placeholder 4" descr="Screen Clipping"/>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323527" y="1916832"/>
            <a:ext cx="5802271" cy="3816424"/>
          </a:xfrm>
        </p:spPr>
      </p:pic>
      <p:sp>
        <p:nvSpPr>
          <p:cNvPr id="6" name="Rectangle 5"/>
          <p:cNvSpPr/>
          <p:nvPr/>
        </p:nvSpPr>
        <p:spPr>
          <a:xfrm>
            <a:off x="6156176" y="1530444"/>
            <a:ext cx="2925281" cy="4801314"/>
          </a:xfrm>
          <a:prstGeom prst="rect">
            <a:avLst/>
          </a:prstGeom>
        </p:spPr>
        <p:txBody>
          <a:bodyPr wrap="square">
            <a:spAutoFit/>
          </a:bodyPr>
          <a:lstStyle/>
          <a:p>
            <a:r>
              <a:rPr lang="ru-RU" err="1"/>
              <a:t>SETI@home (от англ. Search for Extra-Terrestrial Intelligence at Home — поиск внеземного разума на дому́) — </a:t>
            </a:r>
            <a:r>
              <a:rPr lang="ru-RU"/>
              <a:t>научный</a:t>
            </a:r>
            <a:r>
              <a:rPr lang="en-US"/>
              <a:t> </a:t>
            </a:r>
            <a:r>
              <a:rPr lang="ru-RU"/>
              <a:t>некоммерческий проект добровольных вычислений , созданный исследовательским центром SETI при Калифорнийском университете в Беркли, использующий свободные вычислительные </a:t>
            </a:r>
            <a:r>
              <a:rPr lang="en-US"/>
              <a:t> </a:t>
            </a:r>
            <a:r>
              <a:rPr lang="ru-RU"/>
              <a:t>ресурсы на компьютерах</a:t>
            </a:r>
            <a:r>
              <a:rPr lang="en-US"/>
              <a:t> </a:t>
            </a:r>
            <a:r>
              <a:rPr lang="ru-RU"/>
              <a:t>добровольцев для анализа радиосигналов, полученных проектом SETI. </a:t>
            </a:r>
          </a:p>
          <a:p>
            <a:endParaRPr lang="en-GB"/>
          </a:p>
        </p:txBody>
      </p:sp>
    </p:spTree>
    <p:extLst>
      <p:ext uri="{BB962C8B-B14F-4D97-AF65-F5344CB8AC3E}">
        <p14:creationId xmlns:p14="http://schemas.microsoft.com/office/powerpoint/2010/main" val="3027213249"/>
      </p:ext>
    </p:extLst>
  </p:cSld>
  <p:clrMapOvr>
    <a:masterClrMapping/>
  </p:clrMapOvr>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eaLnBrk="1" hangingPunct="1"/>
            <a:r>
              <a:rPr lang="en-CA" altLang="en-US">
                <a:effectLst/>
              </a:rPr>
              <a:t>GRID</a:t>
            </a:r>
            <a:endParaRPr lang="ru-RU" altLang="en-US"/>
          </a:p>
        </p:txBody>
      </p:sp>
      <p:pic>
        <p:nvPicPr>
          <p:cNvPr id="65539" name="Picture 5"/>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295400" y="1676400"/>
            <a:ext cx="6837363" cy="468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39916363"/>
      </p:ext>
    </p:extLst>
  </p:cSld>
  <p:clrMapOvr>
    <a:masterClrMapping/>
  </p:clrMapOvr>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ru-RU" altLang="en-US" i="1" dirty="0">
                <a:effectLst/>
              </a:rPr>
              <a:t>Global Grid</a:t>
            </a:r>
            <a:r>
              <a:rPr lang="en-US" altLang="en-US" i="1" dirty="0">
                <a:effectLst/>
              </a:rPr>
              <a:t>/</a:t>
            </a:r>
            <a:r>
              <a:rPr lang="ru-RU" altLang="en-US" i="1" dirty="0">
                <a:effectLst/>
              </a:rPr>
              <a:t> </a:t>
            </a:r>
            <a:r>
              <a:rPr lang="ru-RU" sz="3200" i="1" dirty="0"/>
              <a:t>Inter GRID</a:t>
            </a:r>
            <a:endParaRPr lang="ru-RU" altLang="en-US" i="1" dirty="0">
              <a:effectLst/>
            </a:endParaRPr>
          </a:p>
        </p:txBody>
      </p:sp>
      <p:sp>
        <p:nvSpPr>
          <p:cNvPr id="894979" name="Rectangle 3"/>
          <p:cNvSpPr>
            <a:spLocks noGrp="1" noChangeArrowheads="1"/>
          </p:cNvSpPr>
          <p:nvPr>
            <p:ph type="body" idx="4294967295"/>
          </p:nvPr>
        </p:nvSpPr>
        <p:spPr>
          <a:xfrm>
            <a:off x="457200" y="1981200"/>
            <a:ext cx="8226425" cy="4111625"/>
          </a:xfrm>
          <a:prstGeom prst="rect">
            <a:avLst/>
          </a:prstGeom>
        </p:spPr>
        <p:txBody>
          <a:bodyPr/>
          <a:lstStyle/>
          <a:p>
            <a:pPr marL="0" indent="0">
              <a:buNone/>
              <a:defRPr/>
            </a:pPr>
            <a:r>
              <a:rPr lang="ru-RU" sz="2800" i="1" dirty="0"/>
              <a:t>Глобальная сетка</a:t>
            </a:r>
            <a:r>
              <a:rPr lang="en-US" sz="2800" i="1" dirty="0"/>
              <a:t> (</a:t>
            </a:r>
            <a:r>
              <a:rPr lang="ru-RU" sz="2800" i="1" dirty="0"/>
              <a:t>GRID</a:t>
            </a:r>
            <a:r>
              <a:rPr lang="en-US" sz="2800" i="1" dirty="0"/>
              <a:t>)</a:t>
            </a:r>
            <a:endParaRPr lang="ru-RU" sz="2800" i="1" dirty="0"/>
          </a:p>
          <a:p>
            <a:pPr marL="0" indent="0">
              <a:buNone/>
              <a:defRPr/>
            </a:pPr>
            <a:r>
              <a:rPr lang="ru-RU" sz="2800" i="1" dirty="0"/>
              <a:t>-</a:t>
            </a:r>
            <a:r>
              <a:rPr lang="en-US" sz="2800" i="1" dirty="0"/>
              <a:t> </a:t>
            </a:r>
            <a:r>
              <a:rPr lang="ru-RU" sz="2800" i="1" dirty="0"/>
              <a:t>представляет собой коллекцию корпоративных и кластерных сетей, а также другие географически распределенные ресурсы на континенте или планете</a:t>
            </a:r>
          </a:p>
          <a:p>
            <a:pPr marL="0" indent="0">
              <a:buNone/>
              <a:defRPr/>
            </a:pPr>
            <a:r>
              <a:rPr lang="ru-RU" sz="2800" i="1" dirty="0"/>
              <a:t>• Глобальная политика использования</a:t>
            </a:r>
          </a:p>
          <a:p>
            <a:pPr marL="0" indent="0">
              <a:buNone/>
              <a:defRPr/>
            </a:pPr>
            <a:r>
              <a:rPr lang="ru-RU" sz="2800" i="1" dirty="0"/>
              <a:t>• Общие протоколы обмена ресурсами</a:t>
            </a:r>
          </a:p>
          <a:p>
            <a:pPr marL="0" indent="0">
              <a:buNone/>
              <a:defRPr/>
            </a:pPr>
            <a:r>
              <a:rPr lang="ru-RU" sz="2800" i="1" dirty="0"/>
              <a:t>- Также называется Inter GRID</a:t>
            </a:r>
            <a:endParaRPr lang="ru-RU" sz="2800" dirty="0"/>
          </a:p>
        </p:txBody>
      </p:sp>
    </p:spTree>
    <p:extLst>
      <p:ext uri="{BB962C8B-B14F-4D97-AF65-F5344CB8AC3E}">
        <p14:creationId xmlns:p14="http://schemas.microsoft.com/office/powerpoint/2010/main" val="562801566"/>
      </p:ext>
    </p:extLst>
  </p:cSld>
  <p:clrMapOvr>
    <a:masterClrMapping/>
  </p:clrMapOvr>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r>
              <a:rPr lang="ru-RU" altLang="en-US" i="1" dirty="0">
                <a:effectLst/>
              </a:rPr>
              <a:t>Enterprise Grid</a:t>
            </a:r>
            <a:r>
              <a:rPr lang="en-US" altLang="en-US" i="1" dirty="0">
                <a:effectLst/>
              </a:rPr>
              <a:t>/</a:t>
            </a:r>
            <a:r>
              <a:rPr lang="ru-RU" b="1" i="1" dirty="0">
                <a:solidFill>
                  <a:schemeClr val="accent1"/>
                </a:solidFill>
              </a:rPr>
              <a:t> intra grid</a:t>
            </a:r>
            <a:r>
              <a:rPr lang="ru-RU" i="1" dirty="0"/>
              <a:t> </a:t>
            </a:r>
            <a:endParaRPr lang="ru-RU" altLang="en-US" i="1" dirty="0">
              <a:effectLst/>
            </a:endParaRPr>
          </a:p>
        </p:txBody>
      </p:sp>
      <p:sp>
        <p:nvSpPr>
          <p:cNvPr id="896003" name="Rectangle 3"/>
          <p:cNvSpPr>
            <a:spLocks noGrp="1" noChangeArrowheads="1"/>
          </p:cNvSpPr>
          <p:nvPr>
            <p:ph type="body" idx="4294967295"/>
          </p:nvPr>
        </p:nvSpPr>
        <p:spPr>
          <a:xfrm>
            <a:off x="457200" y="1981200"/>
            <a:ext cx="8226425" cy="4111625"/>
          </a:xfrm>
          <a:prstGeom prst="rect">
            <a:avLst/>
          </a:prstGeom>
        </p:spPr>
        <p:txBody>
          <a:bodyPr>
            <a:normAutofit/>
          </a:bodyPr>
          <a:lstStyle/>
          <a:p>
            <a:pPr marL="0" indent="0">
              <a:buNone/>
              <a:defRPr/>
            </a:pPr>
            <a:r>
              <a:rPr lang="ru-RU" sz="2400" i="1"/>
              <a:t>Облегчает совместное использование ресурсов между несколькими отделами и коллективами внутри организации (виртуальными)</a:t>
            </a:r>
          </a:p>
          <a:p>
            <a:pPr marL="0" indent="0">
              <a:buNone/>
              <a:defRPr/>
            </a:pPr>
            <a:r>
              <a:rPr lang="ru-RU" sz="2400" i="1"/>
              <a:t>• Политика управления ресурсами</a:t>
            </a:r>
            <a:endParaRPr lang="ru-RU" sz="2400">
              <a:effectLst/>
            </a:endParaRPr>
          </a:p>
        </p:txBody>
      </p:sp>
    </p:spTree>
    <p:extLst>
      <p:ext uri="{BB962C8B-B14F-4D97-AF65-F5344CB8AC3E}">
        <p14:creationId xmlns:p14="http://schemas.microsoft.com/office/powerpoint/2010/main" val="3653262394"/>
      </p:ext>
    </p:extLst>
  </p:cSld>
  <p:clrMapOvr>
    <a:masterClrMapping/>
  </p:clrMapOvr>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pPr eaLnBrk="1" hangingPunct="1"/>
            <a:r>
              <a:rPr lang="ru-RU" altLang="en-US" i="1" dirty="0">
                <a:effectLst/>
              </a:rPr>
              <a:t>Cluster Grid</a:t>
            </a:r>
          </a:p>
        </p:txBody>
      </p:sp>
      <p:sp>
        <p:nvSpPr>
          <p:cNvPr id="897027" name="Rectangle 3"/>
          <p:cNvSpPr>
            <a:spLocks noGrp="1" noChangeArrowheads="1"/>
          </p:cNvSpPr>
          <p:nvPr>
            <p:ph type="body" idx="4294967295"/>
          </p:nvPr>
        </p:nvSpPr>
        <p:spPr>
          <a:xfrm>
            <a:off x="457200" y="1981200"/>
            <a:ext cx="8226425" cy="4111625"/>
          </a:xfrm>
          <a:prstGeom prst="rect">
            <a:avLst/>
          </a:prstGeom>
        </p:spPr>
        <p:txBody>
          <a:bodyPr>
            <a:normAutofit/>
          </a:bodyPr>
          <a:lstStyle/>
          <a:p>
            <a:pPr marL="0" indent="0" eaLnBrk="1" hangingPunct="1">
              <a:lnSpc>
                <a:spcPct val="80000"/>
              </a:lnSpc>
              <a:buNone/>
              <a:defRPr/>
            </a:pPr>
            <a:r>
              <a:rPr lang="ru-RU" sz="2800" i="1" err="1">
                <a:effectLst/>
              </a:rPr>
              <a:t>Cluster Grid </a:t>
            </a:r>
            <a:endParaRPr lang="en-CA" sz="2800" i="1">
              <a:effectLst/>
            </a:endParaRPr>
          </a:p>
          <a:p>
            <a:pPr marL="0" indent="0" eaLnBrk="1" hangingPunct="1">
              <a:lnSpc>
                <a:spcPct val="80000"/>
              </a:lnSpc>
              <a:buFontTx/>
              <a:buChar char="-"/>
              <a:defRPr/>
            </a:pPr>
            <a:endParaRPr lang="en-US" sz="2800"/>
          </a:p>
          <a:p>
            <a:pPr marL="0" indent="0">
              <a:lnSpc>
                <a:spcPct val="80000"/>
              </a:lnSpc>
              <a:buNone/>
              <a:defRPr/>
            </a:pPr>
            <a:r>
              <a:rPr lang="ru-RU" sz="2800"/>
              <a:t>- Представляет коллекцию взаимосвязанных компьютеров, используемых в качестве уникального ресурса на уровне отделов / групп</a:t>
            </a:r>
            <a:r>
              <a:rPr lang="en-US" sz="2800"/>
              <a:t> -</a:t>
            </a:r>
            <a:r>
              <a:rPr lang="ru-RU" sz="2800"/>
              <a:t> </a:t>
            </a:r>
            <a:r>
              <a:rPr lang="ru-RU" sz="2800" i="1"/>
              <a:t>departmental grid </a:t>
            </a:r>
            <a:r>
              <a:rPr lang="ru-RU" sz="2800"/>
              <a:t>(Sun) / </a:t>
            </a:r>
            <a:r>
              <a:rPr lang="ru-RU" sz="2800" i="1"/>
              <a:t>infra grid </a:t>
            </a:r>
            <a:r>
              <a:rPr lang="ru-RU" sz="2800"/>
              <a:t>(IBM) </a:t>
            </a:r>
          </a:p>
          <a:p>
            <a:pPr marL="0" indent="0">
              <a:lnSpc>
                <a:spcPct val="80000"/>
              </a:lnSpc>
              <a:buNone/>
              <a:defRPr/>
            </a:pPr>
            <a:r>
              <a:rPr lang="ru-RU" sz="2800"/>
              <a:t>- </a:t>
            </a:r>
            <a:r>
              <a:rPr lang="ru-RU" sz="2800" i="1"/>
              <a:t>Облегчает совместное использование </a:t>
            </a:r>
            <a:r>
              <a:rPr lang="ru-RU" sz="2800"/>
              <a:t>компьютерных ресурсов (мэйнфреймы, ПК, ноутбуки, смартфоны, ...)</a:t>
            </a:r>
            <a:endParaRPr lang="en-CA" sz="2800">
              <a:effectLst/>
            </a:endParaRPr>
          </a:p>
          <a:p>
            <a:pPr marL="0" indent="0" eaLnBrk="1" hangingPunct="1">
              <a:lnSpc>
                <a:spcPct val="80000"/>
              </a:lnSpc>
              <a:buNone/>
              <a:defRPr/>
            </a:pPr>
            <a:endParaRPr lang="ru-RU" sz="2800"/>
          </a:p>
        </p:txBody>
      </p:sp>
    </p:spTree>
    <p:extLst>
      <p:ext uri="{BB962C8B-B14F-4D97-AF65-F5344CB8AC3E}">
        <p14:creationId xmlns:p14="http://schemas.microsoft.com/office/powerpoint/2010/main" val="2806969653"/>
      </p:ext>
    </p:extLst>
  </p:cSld>
  <p:clrMapOvr>
    <a:masterClrMapping/>
  </p:clrMapOvr>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eaLnBrk="1" hangingPunct="1"/>
            <a:r>
              <a:rPr lang="ru-RU" altLang="en-US">
                <a:effectLst/>
              </a:rPr>
              <a:t>Aplicatii</a:t>
            </a:r>
            <a:r>
              <a:rPr lang="en-CA" altLang="en-US">
                <a:effectLst/>
              </a:rPr>
              <a:t> </a:t>
            </a:r>
            <a:r>
              <a:rPr lang="ru-RU" altLang="en-US">
                <a:effectLst/>
              </a:rPr>
              <a:t>specifice</a:t>
            </a:r>
            <a:r>
              <a:rPr lang="en-CA" altLang="en-US">
                <a:effectLst/>
              </a:rPr>
              <a:t> </a:t>
            </a:r>
            <a:r>
              <a:rPr lang="ru-RU" altLang="en-US" i="1">
                <a:effectLst/>
              </a:rPr>
              <a:t>cluster computing</a:t>
            </a:r>
          </a:p>
        </p:txBody>
      </p:sp>
      <p:sp>
        <p:nvSpPr>
          <p:cNvPr id="899075" name="Rectangle 3"/>
          <p:cNvSpPr>
            <a:spLocks noGrp="1" noChangeArrowheads="1"/>
          </p:cNvSpPr>
          <p:nvPr>
            <p:ph type="body" idx="4294967295"/>
          </p:nvPr>
        </p:nvSpPr>
        <p:spPr>
          <a:xfrm>
            <a:off x="457200" y="1981200"/>
            <a:ext cx="8226425" cy="4111625"/>
          </a:xfrm>
          <a:prstGeom prst="rect">
            <a:avLst/>
          </a:prstGeom>
        </p:spPr>
        <p:txBody>
          <a:bodyPr>
            <a:normAutofit/>
          </a:bodyPr>
          <a:lstStyle/>
          <a:p>
            <a:pPr marL="0" indent="0">
              <a:buNone/>
              <a:defRPr/>
            </a:pPr>
            <a:r>
              <a:rPr lang="ru-RU" sz="2400" dirty="0"/>
              <a:t>Специфические приложения для кластерных вычислений:</a:t>
            </a:r>
          </a:p>
          <a:p>
            <a:pPr marL="0" indent="0">
              <a:buNone/>
              <a:defRPr/>
            </a:pPr>
            <a:r>
              <a:rPr lang="ru-RU" sz="2400" dirty="0"/>
              <a:t>Высокопроизводительные вычисления (HPC):</a:t>
            </a:r>
          </a:p>
          <a:p>
            <a:pPr marL="0" indent="0">
              <a:buNone/>
              <a:defRPr/>
            </a:pPr>
            <a:r>
              <a:rPr lang="ru-RU" sz="2400" dirty="0"/>
              <a:t>• Численный расчет</a:t>
            </a:r>
          </a:p>
          <a:p>
            <a:pPr marL="0" indent="0">
              <a:buNone/>
              <a:defRPr/>
            </a:pPr>
            <a:r>
              <a:rPr lang="ru-RU" sz="2400" dirty="0"/>
              <a:t>• 2D / 3D вычислительная графика</a:t>
            </a:r>
          </a:p>
          <a:p>
            <a:pPr marL="0" indent="0">
              <a:buNone/>
              <a:defRPr/>
            </a:pPr>
            <a:r>
              <a:rPr lang="ru-RU" sz="2400" dirty="0"/>
              <a:t>• моделирование (биокомпьютинг, военный область, ...)</a:t>
            </a:r>
          </a:p>
        </p:txBody>
      </p:sp>
    </p:spTree>
    <p:extLst>
      <p:ext uri="{BB962C8B-B14F-4D97-AF65-F5344CB8AC3E}">
        <p14:creationId xmlns:p14="http://schemas.microsoft.com/office/powerpoint/2010/main" val="2430279089"/>
      </p:ext>
    </p:extLst>
  </p:cSld>
  <p:clrMapOvr>
    <a:masterClrMapping/>
  </p:clrMapOvr>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1426" name="Rectangle 2"/>
          <p:cNvSpPr>
            <a:spLocks noGrp="1" noChangeArrowheads="1"/>
          </p:cNvSpPr>
          <p:nvPr>
            <p:ph type="title"/>
          </p:nvPr>
        </p:nvSpPr>
        <p:spPr/>
        <p:txBody>
          <a:bodyPr/>
          <a:lstStyle/>
          <a:p>
            <a:pPr eaLnBrk="1" hangingPunct="1">
              <a:defRPr/>
            </a:pPr>
            <a:r>
              <a:rPr lang="it-IT"/>
              <a:t>HACMP/6000</a:t>
            </a:r>
            <a:endParaRPr lang="ru-RU"/>
          </a:p>
        </p:txBody>
      </p:sp>
      <p:sp>
        <p:nvSpPr>
          <p:cNvPr id="35843" name="Rectangle 3"/>
          <p:cNvSpPr>
            <a:spLocks noGrp="1" noChangeArrowheads="1"/>
          </p:cNvSpPr>
          <p:nvPr>
            <p:ph type="body" idx="4294967295"/>
          </p:nvPr>
        </p:nvSpPr>
        <p:spPr>
          <a:xfrm>
            <a:off x="457200" y="1524000"/>
            <a:ext cx="8226425" cy="5181600"/>
          </a:xfrm>
          <a:prstGeom prst="rect">
            <a:avLst/>
          </a:prstGeom>
        </p:spPr>
        <p:txBody>
          <a:bodyPr/>
          <a:lstStyle/>
          <a:p>
            <a:pPr marL="0" indent="0" eaLnBrk="1" hangingPunct="1">
              <a:lnSpc>
                <a:spcPct val="90000"/>
              </a:lnSpc>
              <a:buNone/>
            </a:pPr>
            <a:r>
              <a:rPr lang="it-IT" altLang="en-US" sz="2400">
                <a:effectLst/>
              </a:rPr>
              <a:t>	Arhitecturi cluster - HACMP/6000 al companiei IBM, ofera avantaje, cum ar fi de exemplu:</a:t>
            </a:r>
          </a:p>
          <a:p>
            <a:pPr marL="0" indent="0" eaLnBrk="1" hangingPunct="1">
              <a:lnSpc>
                <a:spcPct val="90000"/>
              </a:lnSpc>
              <a:buNone/>
            </a:pPr>
            <a:endParaRPr lang="it-IT" altLang="en-US" sz="2400">
              <a:effectLst/>
            </a:endParaRPr>
          </a:p>
          <a:p>
            <a:pPr marL="457200" lvl="1" indent="0" eaLnBrk="1" hangingPunct="1">
              <a:lnSpc>
                <a:spcPct val="90000"/>
              </a:lnSpc>
              <a:buClr>
                <a:srgbClr val="FFFF00"/>
              </a:buClr>
              <a:buNone/>
            </a:pPr>
            <a:r>
              <a:rPr lang="it-IT" altLang="en-US" sz="2000">
                <a:effectLst/>
              </a:rPr>
              <a:t>inaltul grad de disponibilitate; daca un nod din cluster cade, un alt nod preia temporar sau definitiv lucrarile primului</a:t>
            </a:r>
          </a:p>
          <a:p>
            <a:pPr marL="457200" lvl="1" indent="0" eaLnBrk="1" hangingPunct="1">
              <a:lnSpc>
                <a:spcPct val="90000"/>
              </a:lnSpc>
              <a:buClr>
                <a:srgbClr val="FFFF00"/>
              </a:buClr>
              <a:buNone/>
            </a:pPr>
            <a:r>
              <a:rPr lang="it-IT" altLang="en-US" sz="2000">
                <a:effectLst/>
              </a:rPr>
              <a:t>faptul ca fiecare nod din cluster poate fi la randul sau o masina in multiprocesare simetrica, asigurand cluster-ului o scalabilitate mult mai mare. </a:t>
            </a:r>
          </a:p>
          <a:p>
            <a:pPr marL="0" indent="0" eaLnBrk="1" hangingPunct="1">
              <a:lnSpc>
                <a:spcPct val="90000"/>
              </a:lnSpc>
              <a:buNone/>
            </a:pPr>
            <a:endParaRPr lang="it-IT" altLang="en-US" sz="2400">
              <a:effectLst/>
            </a:endParaRPr>
          </a:p>
          <a:p>
            <a:pPr marL="0" indent="0" eaLnBrk="1" hangingPunct="1">
              <a:lnSpc>
                <a:spcPct val="90000"/>
              </a:lnSpc>
              <a:buNone/>
            </a:pPr>
            <a:r>
              <a:rPr lang="it-IT" altLang="en-US" sz="2400">
                <a:effectLst/>
              </a:rPr>
              <a:t>	</a:t>
            </a:r>
            <a:r>
              <a:rPr lang="it-IT" altLang="en-US" sz="2400">
                <a:solidFill>
                  <a:schemeClr val="accent1"/>
                </a:solidFill>
                <a:effectLst/>
              </a:rPr>
              <a:t>Pachetul software IBM HACMP/6000</a:t>
            </a:r>
            <a:r>
              <a:rPr lang="it-IT" altLang="en-US" sz="2400">
                <a:effectLst/>
              </a:rPr>
              <a:t> destinat aplicatiilor care imbina performantele ridicate de executare a tranzactiilor cu lucrul in retele extinse eterogene, cu inalt grad de disponibilitate hardware si software.</a:t>
            </a:r>
            <a:endParaRPr lang="ru-RU" altLang="en-US" sz="2400">
              <a:effectLst/>
            </a:endParaRPr>
          </a:p>
        </p:txBody>
      </p:sp>
    </p:spTree>
    <p:extLst>
      <p:ext uri="{BB962C8B-B14F-4D97-AF65-F5344CB8AC3E}">
        <p14:creationId xmlns:p14="http://schemas.microsoft.com/office/powerpoint/2010/main" val="619385717"/>
      </p:ext>
    </p:extLst>
  </p:cSld>
  <p:clrMapOvr>
    <a:masterClrMapping/>
  </p:clrMapOvr>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Link-</a:t>
            </a:r>
            <a:r>
              <a:rPr lang="en-US" dirty="0" err="1"/>
              <a:t>uri</a:t>
            </a:r>
            <a:r>
              <a:rPr lang="en-US" dirty="0"/>
              <a:t> utile</a:t>
            </a:r>
          </a:p>
        </p:txBody>
      </p:sp>
      <p:sp>
        <p:nvSpPr>
          <p:cNvPr id="3" name="Content Placeholder 2"/>
          <p:cNvSpPr>
            <a:spLocks noGrp="1"/>
          </p:cNvSpPr>
          <p:nvPr>
            <p:ph idx="4294967295"/>
          </p:nvPr>
        </p:nvSpPr>
        <p:spPr>
          <a:xfrm>
            <a:off x="457200" y="1600200"/>
            <a:ext cx="8229600" cy="4525963"/>
          </a:xfrm>
          <a:prstGeom prst="rect">
            <a:avLst/>
          </a:prstGeom>
        </p:spPr>
        <p:txBody>
          <a:bodyPr>
            <a:normAutofit/>
          </a:bodyPr>
          <a:lstStyle/>
          <a:p>
            <a:r>
              <a:rPr lang="ru-RU" sz="2000" b="1" dirty="0"/>
              <a:t>Кворумные модели в Windows Server 2012 R2</a:t>
            </a:r>
          </a:p>
          <a:p>
            <a:pPr marL="0" indent="0">
              <a:buNone/>
            </a:pPr>
            <a:r>
              <a:rPr lang="en-US" sz="2000" dirty="0">
                <a:hlinkClick r:id="rId2"/>
              </a:rPr>
              <a:t>https://windowsnotes.ru/windows-server-2012/kvorumnye-modeli-v-windows-server-2012-r2/</a:t>
            </a:r>
            <a:endParaRPr lang="ro-RO" sz="2000" dirty="0"/>
          </a:p>
          <a:p>
            <a:r>
              <a:rPr lang="ru-RU" sz="2000" b="1" dirty="0"/>
              <a:t>Развертывание облака-свидетеля для отказоустойчивого кластера</a:t>
            </a:r>
          </a:p>
          <a:p>
            <a:pPr marL="0" indent="0">
              <a:buNone/>
            </a:pPr>
            <a:r>
              <a:rPr lang="en-US" sz="2000" dirty="0">
                <a:hlinkClick r:id="rId3"/>
              </a:rPr>
              <a:t>https://docs.microsoft.com/ru-ru/windows-server/failover-clustering/deploy-cloud-witness</a:t>
            </a:r>
            <a:endParaRPr lang="en-US" sz="2000" dirty="0"/>
          </a:p>
          <a:p>
            <a:r>
              <a:rPr lang="ru-RU" sz="2000" b="1" dirty="0"/>
              <a:t>Кластеры надежности (высокой готовности)</a:t>
            </a:r>
          </a:p>
          <a:p>
            <a:pPr>
              <a:buNone/>
            </a:pPr>
            <a:r>
              <a:rPr lang="en-US" sz="2000" dirty="0">
                <a:hlinkClick r:id="rId4"/>
              </a:rPr>
              <a:t>http://www.team.ru/server/stbl_article.shtml</a:t>
            </a:r>
            <a:endParaRPr lang="en-US" sz="2000" dirty="0"/>
          </a:p>
          <a:p>
            <a:r>
              <a:rPr lang="ru-RU" sz="2000" b="1" dirty="0"/>
              <a:t>Отказоустойчивый кластер</a:t>
            </a:r>
          </a:p>
          <a:p>
            <a:pPr>
              <a:buNone/>
            </a:pPr>
            <a:r>
              <a:rPr lang="en-US" sz="2000" dirty="0"/>
              <a:t>https://ru.wikipedia.org/wiki/</a:t>
            </a:r>
            <a:r>
              <a:rPr lang="ru-RU" sz="2000" dirty="0"/>
              <a:t>Отказоустойчивый кластер</a:t>
            </a:r>
            <a:endParaRPr lang="en-US" sz="2000" dirty="0"/>
          </a:p>
          <a:p>
            <a:pPr marL="0" indent="0">
              <a:buNone/>
            </a:pPr>
            <a:endParaRPr lang="en-US" sz="2000" dirty="0"/>
          </a:p>
        </p:txBody>
      </p:sp>
    </p:spTree>
    <p:extLst>
      <p:ext uri="{BB962C8B-B14F-4D97-AF65-F5344CB8AC3E}">
        <p14:creationId xmlns:p14="http://schemas.microsoft.com/office/powerpoint/2010/main" val="1078921092"/>
      </p:ext>
    </p:extLst>
  </p:cSld>
  <p:clrMapOvr>
    <a:masterClrMapping/>
  </p:clrMapOvr>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Вопросы</a:t>
            </a:r>
            <a:endParaRPr lang="en-US" dirty="0"/>
          </a:p>
        </p:txBody>
      </p:sp>
      <p:sp>
        <p:nvSpPr>
          <p:cNvPr id="3" name="Content Placeholder 2"/>
          <p:cNvSpPr>
            <a:spLocks noGrp="1"/>
          </p:cNvSpPr>
          <p:nvPr>
            <p:ph idx="4294967295"/>
          </p:nvPr>
        </p:nvSpPr>
        <p:spPr>
          <a:xfrm>
            <a:off x="457200" y="1600200"/>
            <a:ext cx="8229600" cy="4525963"/>
          </a:xfrm>
          <a:prstGeom prst="rect">
            <a:avLst/>
          </a:prstGeom>
        </p:spPr>
        <p:txBody>
          <a:bodyPr>
            <a:normAutofit/>
          </a:bodyPr>
          <a:lstStyle/>
          <a:p>
            <a:pPr lvl="2"/>
            <a:r>
              <a:rPr lang="ru-RU" dirty="0"/>
              <a:t>Кворумные модели</a:t>
            </a:r>
            <a:r>
              <a:rPr lang="ro-RO" dirty="0"/>
              <a:t> MS </a:t>
            </a:r>
          </a:p>
          <a:p>
            <a:pPr lvl="3"/>
            <a:r>
              <a:rPr lang="ru-RU" dirty="0"/>
              <a:t>Опишите кворумную модель</a:t>
            </a:r>
            <a:r>
              <a:rPr lang="ro-RO" dirty="0"/>
              <a:t> </a:t>
            </a:r>
            <a:r>
              <a:rPr lang="ru-RU" dirty="0"/>
              <a:t>Disk Only</a:t>
            </a:r>
            <a:endParaRPr lang="ro-RO" dirty="0"/>
          </a:p>
          <a:p>
            <a:pPr lvl="3"/>
            <a:r>
              <a:rPr lang="ru-RU" dirty="0"/>
              <a:t>Опишите кворумную модель</a:t>
            </a:r>
            <a:r>
              <a:rPr lang="ro-RO" dirty="0"/>
              <a:t> </a:t>
            </a:r>
            <a:r>
              <a:rPr lang="ru-RU" dirty="0"/>
              <a:t>Node Majority (большинство узлов) </a:t>
            </a:r>
            <a:endParaRPr lang="ro-RO" dirty="0"/>
          </a:p>
          <a:p>
            <a:pPr lvl="3"/>
            <a:r>
              <a:rPr lang="ru-RU" dirty="0"/>
              <a:t>Опишите кворумную модель</a:t>
            </a:r>
            <a:r>
              <a:rPr lang="ro-RO" dirty="0"/>
              <a:t> </a:t>
            </a:r>
            <a:r>
              <a:rPr lang="ru-RU" dirty="0"/>
              <a:t>Node and Disk Majority (большинство узлов и диск)</a:t>
            </a:r>
            <a:endParaRPr lang="ro-RO" dirty="0"/>
          </a:p>
          <a:p>
            <a:pPr lvl="3"/>
            <a:r>
              <a:rPr lang="ru-RU" dirty="0"/>
              <a:t>Опишите кворумную модель</a:t>
            </a:r>
            <a:r>
              <a:rPr lang="ro-RO" dirty="0"/>
              <a:t> </a:t>
            </a:r>
            <a:r>
              <a:rPr lang="ru-RU" dirty="0"/>
              <a:t>Node Weight</a:t>
            </a:r>
            <a:endParaRPr lang="ro-RO" dirty="0"/>
          </a:p>
          <a:p>
            <a:pPr lvl="3"/>
            <a:r>
              <a:rPr lang="ru-RU" dirty="0"/>
              <a:t>Опишите кворумную модель</a:t>
            </a:r>
            <a:r>
              <a:rPr lang="ro-RO" dirty="0"/>
              <a:t> </a:t>
            </a:r>
            <a:r>
              <a:rPr lang="ru-RU" dirty="0"/>
              <a:t>Dynamic Quorum</a:t>
            </a:r>
            <a:endParaRPr lang="ro-RO" dirty="0"/>
          </a:p>
          <a:p>
            <a:pPr lvl="3"/>
            <a:r>
              <a:rPr lang="ru-RU" dirty="0"/>
              <a:t>Опишите кворумную модель</a:t>
            </a:r>
            <a:r>
              <a:rPr lang="ro-RO" dirty="0"/>
              <a:t> </a:t>
            </a:r>
            <a:r>
              <a:rPr lang="ru-RU" dirty="0"/>
              <a:t>Dynamic Witness</a:t>
            </a:r>
            <a:endParaRPr lang="ro-RO" dirty="0"/>
          </a:p>
          <a:p>
            <a:pPr lvl="3"/>
            <a:r>
              <a:rPr lang="ru-RU" dirty="0"/>
              <a:t>Опишите кворумную модель</a:t>
            </a:r>
            <a:r>
              <a:rPr lang="ro-RO" dirty="0"/>
              <a:t> </a:t>
            </a:r>
            <a:r>
              <a:rPr lang="ru-RU" dirty="0"/>
              <a:t>LowerQuorumPriorityNodeID</a:t>
            </a:r>
            <a:endParaRPr lang="ro-RO" dirty="0"/>
          </a:p>
          <a:p>
            <a:pPr lvl="3"/>
            <a:r>
              <a:rPr lang="ru-RU" dirty="0"/>
              <a:t>Опишите кворумную модель</a:t>
            </a:r>
            <a:r>
              <a:rPr lang="ro-RO" dirty="0"/>
              <a:t> </a:t>
            </a:r>
            <a:r>
              <a:rPr lang="ru-RU" dirty="0"/>
              <a:t>Force quorum resiliency</a:t>
            </a:r>
            <a:endParaRPr lang="ro-RO" dirty="0"/>
          </a:p>
          <a:p>
            <a:pPr lvl="3"/>
            <a:r>
              <a:rPr lang="ru-RU" dirty="0"/>
              <a:t>Опишите кворумную модель</a:t>
            </a:r>
            <a:r>
              <a:rPr lang="ro-RO" dirty="0"/>
              <a:t> </a:t>
            </a:r>
            <a:r>
              <a:rPr lang="ru-RU" dirty="0"/>
              <a:t>Облако-свидетель</a:t>
            </a:r>
            <a:endParaRPr lang="en-US" dirty="0"/>
          </a:p>
          <a:p>
            <a:endParaRPr lang="en-US" dirty="0"/>
          </a:p>
          <a:p>
            <a:endParaRPr lang="en-US" sz="3200" dirty="0"/>
          </a:p>
        </p:txBody>
      </p:sp>
    </p:spTree>
    <p:extLst>
      <p:ext uri="{BB962C8B-B14F-4D97-AF65-F5344CB8AC3E}">
        <p14:creationId xmlns:p14="http://schemas.microsoft.com/office/powerpoint/2010/main" val="663069588"/>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2.9200.0"/>
  <p:tag name="AS_RELEASE_DATE" val="2018.09.12"/>
  <p:tag name="AS_TITLE" val="Aspose.Slides for .NET 2.0"/>
  <p:tag name="AS_VERSION" val="18.9"/>
</p:tagLst>
</file>

<file path=ppt/theme/theme1.xml><?xml version="1.0" encoding="utf-8"?>
<a:theme xmlns:a="http://schemas.openxmlformats.org/drawingml/2006/main" name="Горизонт">
  <a:themeElements>
    <a:clrScheme name="Горизонт">
      <a:dk1>
        <a:srgbClr val="000000"/>
      </a:dk1>
      <a:lt1>
        <a:srgbClr val="FFFFFF"/>
      </a:lt1>
      <a:dk2>
        <a:srgbClr val="1F2123"/>
      </a:dk2>
      <a:lt2>
        <a:srgbClr val="DC9E1F"/>
      </a:lt2>
      <a:accent1>
        <a:srgbClr val="7E97AD"/>
      </a:accent1>
      <a:accent2>
        <a:srgbClr val="CC8E60"/>
      </a:accent2>
      <a:accent3>
        <a:srgbClr val="7A6A60"/>
      </a:accent3>
      <a:accent4>
        <a:srgbClr val="B4936D"/>
      </a:accent4>
      <a:accent5>
        <a:srgbClr val="67787B"/>
      </a:accent5>
      <a:accent6>
        <a:srgbClr val="9D936F"/>
      </a:accent6>
      <a:hlink>
        <a:srgbClr val="646464"/>
      </a:hlink>
      <a:folHlink>
        <a:srgbClr val="969696"/>
      </a:folHlink>
    </a:clrScheme>
    <a:fontScheme name="Горизонт">
      <a:majorFont>
        <a:latin typeface="Arial Narrow"/>
        <a:ea typeface="Arial"/>
        <a:cs typeface="Arial"/>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Narrow"/>
        <a:ea typeface="Arial"/>
        <a:cs typeface="Arial"/>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Горизонт">
      <a:fillStyleLst>
        <a:solidFill>
          <a:schemeClr val="phClr"/>
        </a:solidFill>
        <a:gradFill rotWithShape="1">
          <a:gsLst>
            <a:gs pos="0">
              <a:schemeClr val="phClr">
                <a:tint val="83000"/>
                <a:shade val="100000"/>
                <a:satMod val="100000"/>
              </a:schemeClr>
            </a:gs>
            <a:gs pos="100000">
              <a:schemeClr val="phClr">
                <a:tint val="61000"/>
                <a:alpha val="100000"/>
                <a:satMod val="200000"/>
              </a:schemeClr>
            </a:gs>
          </a:gsLst>
          <a:path path="circle">
            <a:fillToRect l="100000" t="100000" r="100000" b="100000"/>
          </a:path>
        </a:gradFill>
        <a:gradFill rotWithShape="1">
          <a:gsLst>
            <a:gs pos="0">
              <a:schemeClr val="phClr">
                <a:shade val="85000"/>
              </a:schemeClr>
            </a:gs>
            <a:gs pos="100000">
              <a:schemeClr val="phClr">
                <a:tint val="90000"/>
                <a:alpha val="100000"/>
                <a:satMod val="20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2924" dir="5400000" rotWithShape="0">
              <a:srgbClr val="000000">
                <a:alpha val="40000"/>
              </a:srgbClr>
            </a:outerShdw>
          </a:effectLst>
        </a:effectStyle>
        <a:effectStyle>
          <a:effectLst>
            <a:outerShdw blurRad="50800" dist="25400" dir="5400000" rotWithShape="0">
              <a:srgbClr val="000000">
                <a:alpha val="40000"/>
              </a:srgbClr>
            </a:outerShdw>
          </a:effectLst>
          <a:scene3d>
            <a:camera prst="orthographicFront">
              <a:rot lat="0" lon="0" rev="0"/>
            </a:camera>
            <a:lightRig rig="flat" dir="t">
              <a:rot lat="0" lon="0" rev="3600000"/>
            </a:lightRig>
          </a:scene3d>
          <a:sp3d prstMaterial="flat">
            <a:bevelT w="34925" h="47625" prst="coolSlant"/>
          </a:sp3d>
        </a:effectStyle>
      </a:effectStyleLst>
      <a:bgFillStyleLst>
        <a:solidFill>
          <a:schemeClr val="phClr"/>
        </a:solidFill>
        <a:gradFill rotWithShape="1">
          <a:gsLst>
            <a:gs pos="0">
              <a:schemeClr val="phClr">
                <a:tint val="96000"/>
                <a:shade val="100000"/>
                <a:alpha val="100000"/>
                <a:satMod val="140000"/>
              </a:schemeClr>
            </a:gs>
            <a:gs pos="31000">
              <a:schemeClr val="phClr">
                <a:tint val="100000"/>
                <a:shade val="90000"/>
                <a:alpha val="100000"/>
              </a:schemeClr>
            </a:gs>
            <a:gs pos="100000">
              <a:schemeClr val="phClr">
                <a:tint val="100000"/>
                <a:shade val="80000"/>
                <a:alpha val="100000"/>
              </a:schemeClr>
            </a:gs>
          </a:gsLst>
          <a:lin ang="5400000" scaled="0"/>
        </a:gradFill>
        <a:gradFill rotWithShape="1">
          <a:gsLst>
            <a:gs pos="0">
              <a:schemeClr val="phClr">
                <a:tint val="96000"/>
                <a:shade val="100000"/>
                <a:alpha val="100000"/>
                <a:satMod val="180000"/>
              </a:schemeClr>
            </a:gs>
            <a:gs pos="41000">
              <a:schemeClr val="phClr">
                <a:tint val="100000"/>
                <a:shade val="100000"/>
                <a:alpha val="100000"/>
                <a:satMod val="150000"/>
              </a:schemeClr>
            </a:gs>
            <a:gs pos="100000">
              <a:schemeClr val="phClr">
                <a:tint val="100000"/>
                <a:shade val="65000"/>
                <a:alpha val="100000"/>
              </a:schemeClr>
            </a:gs>
          </a:gsLst>
          <a:path path="circle">
            <a:fillToRect l="50000" t="80000" r="100000" b="100000"/>
          </a:path>
        </a:grad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11829</TotalTime>
  <Words>7908</Words>
  <Application>Microsoft Office PowerPoint</Application>
  <PresentationFormat>On-screen Show (4:3)</PresentationFormat>
  <Paragraphs>576</Paragraphs>
  <Slides>106</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106</vt:i4>
      </vt:variant>
    </vt:vector>
  </HeadingPairs>
  <TitlesOfParts>
    <vt:vector size="113" baseType="lpstr">
      <vt:lpstr>Arial</vt:lpstr>
      <vt:lpstr>Arial Narrow</vt:lpstr>
      <vt:lpstr>Calibri</vt:lpstr>
      <vt:lpstr>Tahoma</vt:lpstr>
      <vt:lpstr>Times New Roman</vt:lpstr>
      <vt:lpstr>Wingdings</vt:lpstr>
      <vt:lpstr>Горизонт</vt:lpstr>
      <vt:lpstr>КУРС “Введение в Cloud Computing. Распределенные операционные системы”</vt:lpstr>
      <vt:lpstr>Оглавление:</vt:lpstr>
      <vt:lpstr>Оглавление:</vt:lpstr>
      <vt:lpstr>Оглавление:</vt:lpstr>
      <vt:lpstr>Оглавление:</vt:lpstr>
      <vt:lpstr>Оглавление:</vt:lpstr>
      <vt:lpstr>Оглавление:</vt:lpstr>
      <vt:lpstr>Оглавление:</vt:lpstr>
      <vt:lpstr>КЛАСТЕРЫ </vt:lpstr>
      <vt:lpstr>Классификация кластеров</vt:lpstr>
      <vt:lpstr>История создания кластеров </vt:lpstr>
      <vt:lpstr>История создания кластеров </vt:lpstr>
      <vt:lpstr>История кластеров из PC</vt:lpstr>
      <vt:lpstr>Классификация кластеров</vt:lpstr>
      <vt:lpstr>Кластеры высокой готовности (HA)</vt:lpstr>
      <vt:lpstr>Службы и функции промежуточного программного обеспечения кластера</vt:lpstr>
      <vt:lpstr>Службы и функции промежуточного программного обеспечения кластера</vt:lpstr>
      <vt:lpstr>Кластеры высокой готовности (HA)</vt:lpstr>
      <vt:lpstr>Кластеры высокой готовности (HA)</vt:lpstr>
      <vt:lpstr>Кластеры высокой готовности (HA)</vt:lpstr>
      <vt:lpstr>Кластеры высокой готовности (HA)</vt:lpstr>
      <vt:lpstr>Кластеры высокой готовности (HA)</vt:lpstr>
      <vt:lpstr>Методы кластеризации HP: достоинства и ограничения</vt:lpstr>
      <vt:lpstr>Классификация кластеров</vt:lpstr>
      <vt:lpstr>Отказоустойчивые кластеры: с холодным резервом </vt:lpstr>
      <vt:lpstr>Отказоустойчивые кластеры: с холодным резервом </vt:lpstr>
      <vt:lpstr>Отказоустойчивые кластеры: с горячим резервом </vt:lpstr>
      <vt:lpstr>Отказоустойчивые кластеры: Конфигурация “активный - активный” </vt:lpstr>
      <vt:lpstr>Отказоустойчивые кластеры: с модульной избыточностью</vt:lpstr>
      <vt:lpstr>Отказоустойчивые кластеры: с модульной избыточностью</vt:lpstr>
      <vt:lpstr>Схемы построения</vt:lpstr>
      <vt:lpstr>Схемы построения</vt:lpstr>
      <vt:lpstr>Схемы построения</vt:lpstr>
      <vt:lpstr>Passive Standby</vt:lpstr>
      <vt:lpstr>Passive Standby</vt:lpstr>
      <vt:lpstr>Active Secondary</vt:lpstr>
      <vt:lpstr>Резервный сервер без разделения ресурсов</vt:lpstr>
      <vt:lpstr>Кластер общего хранилища и WAN Failover</vt:lpstr>
      <vt:lpstr>Катастрофо-устойчивость и непрерывная защита данных</vt:lpstr>
      <vt:lpstr>Резервный сервер с разделенными дисками Servers Connected to Disks</vt:lpstr>
      <vt:lpstr>Основные схемы построения кластеров MS</vt:lpstr>
      <vt:lpstr>Кластер начального уровня: два узла, внешний массив данных отсутствует</vt:lpstr>
      <vt:lpstr>Кластер с интенсивными запросами: два узла и внешний массив</vt:lpstr>
      <vt:lpstr>Высокопроизводительный кластер с возможностью масштабирования: несколько узлов и сеть хранения данных</vt:lpstr>
      <vt:lpstr>кворумные модели MS</vt:lpstr>
      <vt:lpstr>кворумные модели. Disk Only</vt:lpstr>
      <vt:lpstr>кворумные модели. Disk Only</vt:lpstr>
      <vt:lpstr>кворумные модели</vt:lpstr>
      <vt:lpstr>кворумные модели. Node Majority (большинство узлов)</vt:lpstr>
      <vt:lpstr>кворумные модели. Node Weight</vt:lpstr>
      <vt:lpstr>кворумные модели. Node Weight</vt:lpstr>
      <vt:lpstr>кворумные модели, Dynamic Quorum</vt:lpstr>
      <vt:lpstr>кворумные модели, Dynamic Quorum</vt:lpstr>
      <vt:lpstr>кворумные модели, Dynamic Quorum</vt:lpstr>
      <vt:lpstr>кворумные модели, Dynamic Quorum</vt:lpstr>
      <vt:lpstr>кворумные модели, Dynamic Witness</vt:lpstr>
      <vt:lpstr>кворумные модели, Dynamic Witness</vt:lpstr>
      <vt:lpstr>кворумные модели, LowerQuorumPriorityNodeID</vt:lpstr>
      <vt:lpstr>кворумные модели, LowerQuorumPriorityNodeID</vt:lpstr>
      <vt:lpstr>кворумные модели, LowerQuorumPriorityNodeID</vt:lpstr>
      <vt:lpstr>кворумные модели, Force quorum resiliency</vt:lpstr>
      <vt:lpstr>кворумные модели, Force quorum resiliency</vt:lpstr>
      <vt:lpstr>кворумные модели, Force quorum resiliency</vt:lpstr>
      <vt:lpstr>Облако-свидетель для отказоустойчивого кластера</vt:lpstr>
      <vt:lpstr>Развертывание облака-свидетеля для отказоустойчивого кластера</vt:lpstr>
      <vt:lpstr>Развертывание облака-свидетеля для отказоустойчивого кластера</vt:lpstr>
      <vt:lpstr>Развертывание облака-свидетеля для отказоустойчивого кластера</vt:lpstr>
      <vt:lpstr>Развертывание облака-свидетеля для отказоустойчивого кластера</vt:lpstr>
      <vt:lpstr>Развертывание облака-свидетеля для отказоустойчивого кластера</vt:lpstr>
      <vt:lpstr>Развертывание облака-свидетеля для отказоустойчивого кластера</vt:lpstr>
      <vt:lpstr>Развертывание облака-свидетеля для отказоустойчивого кластера</vt:lpstr>
      <vt:lpstr>Кластеры распределения нагрузки (Network Load Balancing, NLB)</vt:lpstr>
      <vt:lpstr>Linux load balancing service</vt:lpstr>
      <vt:lpstr>PowerPoint Presentation</vt:lpstr>
      <vt:lpstr>PowerPoint Presentation</vt:lpstr>
      <vt:lpstr>Классификация кластеров</vt:lpstr>
      <vt:lpstr>HPC, High-performance computing </vt:lpstr>
      <vt:lpstr>HPC</vt:lpstr>
      <vt:lpstr>Beowulf</vt:lpstr>
      <vt:lpstr>Beowulf</vt:lpstr>
      <vt:lpstr>Кластеры Beowulf и Linux</vt:lpstr>
      <vt:lpstr>Классы научных задач</vt:lpstr>
      <vt:lpstr>High Throughput Computing, HTC</vt:lpstr>
      <vt:lpstr>Many Tasks Computing, MTC</vt:lpstr>
      <vt:lpstr>Cycle Computing</vt:lpstr>
      <vt:lpstr>GRID</vt:lpstr>
      <vt:lpstr>Системы распределенных вычислений (GRID)</vt:lpstr>
      <vt:lpstr>GRID</vt:lpstr>
      <vt:lpstr> </vt:lpstr>
      <vt:lpstr>Типы грид-систем</vt:lpstr>
      <vt:lpstr>PowerPoint Presentation</vt:lpstr>
      <vt:lpstr>GRID</vt:lpstr>
      <vt:lpstr>Global Grid/ Inter GRID</vt:lpstr>
      <vt:lpstr>Enterprise Grid/ intra grid </vt:lpstr>
      <vt:lpstr>Cluster Grid</vt:lpstr>
      <vt:lpstr>Aplicatii specifice cluster computing</vt:lpstr>
      <vt:lpstr>HACMP/6000</vt:lpstr>
      <vt:lpstr>Link-uri utile</vt:lpstr>
      <vt:lpstr>Вопросы</vt:lpstr>
      <vt:lpstr>Вопросы</vt:lpstr>
      <vt:lpstr>Литература</vt:lpstr>
      <vt:lpstr>Вопросы</vt:lpstr>
      <vt:lpstr>Вопросы</vt:lpstr>
      <vt:lpstr>Вопросы</vt:lpstr>
      <vt:lpstr>Вопросы</vt:lpstr>
      <vt:lpstr>Вопросы</vt:lpstr>
    </vt:vector>
  </TitlesOfParts>
  <Company>SPecialiST RePack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Aurelia Profir</dc:creator>
  <cp:lastModifiedBy>User</cp:lastModifiedBy>
  <cp:revision>207</cp:revision>
  <dcterms:created xsi:type="dcterms:W3CDTF">2013-09-06T14:16:51Z</dcterms:created>
  <dcterms:modified xsi:type="dcterms:W3CDTF">2021-10-27T11:10:25Z</dcterms:modified>
</cp:coreProperties>
</file>