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 </a:t>
            </a:r>
            <a:r>
              <a:rPr lang="en-US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RESTful API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приложений с использованием платформы </a:t>
            </a:r>
            <a:r>
              <a:rPr lang="en-US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ASP.NET Core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и языка программирования </a:t>
            </a:r>
            <a:r>
              <a:rPr lang="en-US" sz="3600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C#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B8127-0437-4F84-B5EA-15AAA04ACEC0}"/>
              </a:ext>
            </a:extLst>
          </p:cNvPr>
          <p:cNvSpPr txBox="1"/>
          <p:nvPr/>
        </p:nvSpPr>
        <p:spPr>
          <a:xfrm>
            <a:off x="7667244" y="2335227"/>
            <a:ext cx="38313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Выполнена студентом </a:t>
            </a:r>
            <a:r>
              <a:rPr lang="en-US" sz="2000" dirty="0">
                <a:latin typeface="Comfortaa Regular"/>
                <a:sym typeface="Comfortaa Regular"/>
              </a:rPr>
              <a:t>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dirty="0" err="1">
                <a:latin typeface="Comfortaa Regular"/>
                <a:sym typeface="Comfortaa Regular"/>
              </a:rPr>
              <a:t>Чобану</a:t>
            </a:r>
            <a:r>
              <a:rPr lang="ru-RU" sz="2000" dirty="0">
                <a:latin typeface="Comfortaa Regular"/>
                <a:sym typeface="Comfortaa Regular"/>
              </a:rPr>
              <a:t> Артёмом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8254512" y="3658666"/>
            <a:ext cx="3244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Вместе с:</a:t>
            </a:r>
          </a:p>
          <a:p>
            <a:pPr algn="r"/>
            <a:r>
              <a:rPr lang="ru-RU" sz="2000" dirty="0" err="1">
                <a:latin typeface="Comfortaa Regular"/>
                <a:sym typeface="Comfortaa Regular"/>
              </a:rPr>
              <a:t>Жикул</a:t>
            </a:r>
            <a:r>
              <a:rPr lang="ru-RU" sz="2000" dirty="0">
                <a:latin typeface="Comfortaa Regular"/>
                <a:sym typeface="Comfortaa Regular"/>
              </a:rPr>
              <a:t> Максимом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Катрич Елизаветой</a:t>
            </a: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Июнь 2021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3210-47CB-4B8C-9054-D4247132DB23}"/>
              </a:ext>
            </a:extLst>
          </p:cNvPr>
          <p:cNvSpPr txBox="1"/>
          <p:nvPr/>
        </p:nvSpPr>
        <p:spPr>
          <a:xfrm>
            <a:off x="9712950" y="5005119"/>
            <a:ext cx="178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Руководитель: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Георгий </a:t>
            </a:r>
            <a:r>
              <a:rPr lang="ru-RU" sz="2000" dirty="0" err="1">
                <a:latin typeface="Comfortaa Regular"/>
                <a:sym typeface="Comfortaa Regular"/>
              </a:rPr>
              <a:t>Латул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Паттерн </a:t>
            </a:r>
            <a:r>
              <a:rPr lang="en-US" b="1" dirty="0">
                <a:solidFill>
                  <a:srgbClr val="0070C0"/>
                </a:solidFill>
              </a:rPr>
              <a:t>Model-View-Controller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Model-View-Controller (MVC)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шаблон проектирования, разделяющий ответственности приложения на 3 части: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Модель</a:t>
            </a:r>
            <a:r>
              <a:rPr lang="ru-RU" sz="2400" dirty="0"/>
              <a:t> – Данные, необходимые для выполнения запроса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Представление</a:t>
            </a:r>
            <a:r>
              <a:rPr lang="ru-RU" sz="2400" dirty="0"/>
              <a:t> – Данные, возвращаемые после выполнения запроса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Контроллер</a:t>
            </a:r>
            <a:r>
              <a:rPr lang="ru-RU" sz="2400" dirty="0"/>
              <a:t> – получает запросы от пользователя в виде модели, выполняет его и возвращает представление.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3E56FE-643B-4AB5-81C0-F11D8855E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5" y="3882753"/>
            <a:ext cx="6345390" cy="185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8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Контроллеры в </a:t>
            </a:r>
            <a:r>
              <a:rPr lang="en-US" b="1" dirty="0">
                <a:solidFill>
                  <a:srgbClr val="0070C0"/>
                </a:solidFill>
              </a:rPr>
              <a:t>ASP.NET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Платформа </a:t>
            </a:r>
            <a:r>
              <a:rPr lang="en-US" sz="2400" b="1" dirty="0">
                <a:solidFill>
                  <a:srgbClr val="0070C0"/>
                </a:solidFill>
              </a:rPr>
              <a:t>ASP .NET </a:t>
            </a:r>
            <a:r>
              <a:rPr lang="ru-RU" sz="2400" dirty="0"/>
              <a:t>имеет встроенный фреймворк, реализующий паттерн </a:t>
            </a:r>
            <a:r>
              <a:rPr lang="en-US" sz="2400" dirty="0"/>
              <a:t>MVC. </a:t>
            </a:r>
            <a:r>
              <a:rPr lang="ru-RU" sz="2400" dirty="0"/>
              <a:t>Контроллер – это класс, наследующийся от класса </a:t>
            </a:r>
            <a:r>
              <a:rPr lang="en-US" sz="2400" dirty="0" err="1"/>
              <a:t>ControllerBase</a:t>
            </a:r>
            <a:r>
              <a:rPr lang="en-US" sz="240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Можно использовать атрибуты для маршрутизации и многие другие: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данном случае, каждый метод представляет собой один запрос с конкретным маршрутом. Следовательно, в проекте </a:t>
            </a:r>
            <a:r>
              <a:rPr lang="en-US" sz="2400" dirty="0" err="1"/>
              <a:t>AccounsController</a:t>
            </a:r>
            <a:r>
              <a:rPr lang="en-US" sz="2400" dirty="0"/>
              <a:t> </a:t>
            </a:r>
            <a:r>
              <a:rPr lang="ru-RU" sz="2400" dirty="0"/>
              <a:t>содержит методы регистрации и авторизации, а </a:t>
            </a:r>
            <a:r>
              <a:rPr lang="en-US" sz="2400" dirty="0" err="1"/>
              <a:t>PostsController</a:t>
            </a:r>
            <a:r>
              <a:rPr lang="en-US" sz="2400" dirty="0"/>
              <a:t> – </a:t>
            </a:r>
            <a:r>
              <a:rPr lang="ru-RU" sz="2400" dirty="0"/>
              <a:t>создание, удаление и чтение постов.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423E858-D15C-4D52-A0F3-A9C7589C17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89200"/>
            <a:ext cx="4689951" cy="954415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89229D25-253B-487D-A527-3CBDA3C130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3353447"/>
            <a:ext cx="3196889" cy="5974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FB1016-4949-47FA-8B59-94A24A28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51842"/>
            <a:ext cx="3196890" cy="7056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E18BEF-7811-4423-9BC5-2A3FAD4C2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414" y="5350194"/>
            <a:ext cx="3196890" cy="7449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F87F95-48F7-4378-B19B-E3627C112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323" y="5345701"/>
            <a:ext cx="3175959" cy="7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Шаблон проектирования </a:t>
            </a:r>
            <a:r>
              <a:rPr lang="en-US" b="1" dirty="0">
                <a:solidFill>
                  <a:srgbClr val="0070C0"/>
                </a:solidFill>
              </a:rPr>
              <a:t>Mediator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Mediator </a:t>
            </a:r>
            <a:r>
              <a:rPr lang="en-US" sz="2400" dirty="0"/>
              <a:t>– </a:t>
            </a:r>
            <a:r>
              <a:rPr lang="ru-RU" sz="2400" dirty="0"/>
              <a:t>шаблон проектирования, в котором общающиеся объекты связаны лишь с одним объектом, называемым </a:t>
            </a:r>
            <a:r>
              <a:rPr lang="ru-RU" sz="2400" b="1" dirty="0">
                <a:solidFill>
                  <a:srgbClr val="0070C0"/>
                </a:solidFill>
              </a:rPr>
              <a:t>Посредником</a:t>
            </a:r>
            <a:r>
              <a:rPr lang="ru-RU" sz="2400" dirty="0"/>
              <a:t>. Цель паттерна состоит в избегании взаимных ссылок между множеством объектов.</a:t>
            </a:r>
          </a:p>
          <a:p>
            <a:pPr marL="0" indent="0">
              <a:buNone/>
            </a:pPr>
            <a:r>
              <a:rPr lang="ru-RU" sz="2400" dirty="0"/>
              <a:t>Для моделей запроса</a:t>
            </a:r>
            <a:r>
              <a:rPr lang="en-US" sz="2400" dirty="0"/>
              <a:t>/</a:t>
            </a:r>
            <a:r>
              <a:rPr lang="ru-RU" sz="2400" dirty="0"/>
              <a:t>ответа существует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маркерный интерфейс </a:t>
            </a:r>
            <a:r>
              <a:rPr lang="en-US" sz="2400" dirty="0" err="1">
                <a:solidFill>
                  <a:srgbClr val="0070C0"/>
                </a:solidFill>
              </a:rPr>
              <a:t>IRequest</a:t>
            </a:r>
            <a:r>
              <a:rPr lang="en-US" sz="2400" dirty="0"/>
              <a:t>&lt;T&gt;:</a:t>
            </a:r>
          </a:p>
          <a:p>
            <a:pPr marL="0" indent="0">
              <a:buNone/>
            </a:pPr>
            <a:r>
              <a:rPr lang="ru-RU" sz="2400" dirty="0"/>
              <a:t>Класс-обработчик запроса должен реализовать </a:t>
            </a:r>
            <a:r>
              <a:rPr lang="en-US" sz="2400" dirty="0" err="1">
                <a:solidFill>
                  <a:srgbClr val="0070C0"/>
                </a:solidFill>
              </a:rPr>
              <a:t>IRequestHandler</a:t>
            </a:r>
            <a:r>
              <a:rPr lang="en-US" sz="2400" dirty="0"/>
              <a:t>&lt;</a:t>
            </a:r>
            <a:r>
              <a:rPr lang="en-US" sz="2400" dirty="0" err="1"/>
              <a:t>Tcommand,TResponse</a:t>
            </a:r>
            <a:r>
              <a:rPr lang="en-US" sz="2400" dirty="0"/>
              <a:t>&gt;: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Отправка запроса или команды объекту-посреднику:</a:t>
            </a:r>
          </a:p>
          <a:p>
            <a:pPr marL="0" indent="0">
              <a:buNone/>
            </a:pPr>
            <a:r>
              <a:rPr lang="ru-RU" sz="2400" dirty="0"/>
              <a:t>Посредник сам находит обработчик запроса.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F46D630F-6195-4ABE-B04B-ED6794EFA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1864" y="2279737"/>
            <a:ext cx="2461824" cy="1014389"/>
          </a:xfrm>
          <a:prstGeom prst="rect">
            <a:avLst/>
          </a:prstGeom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1466F333-DE1C-4B57-AAA8-09288FC061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3435" y="3356003"/>
            <a:ext cx="3315901" cy="1366309"/>
          </a:xfrm>
          <a:prstGeom prst="rect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0F89537B-D43C-4C52-BEA3-23F99E49DB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11414" y="4994092"/>
            <a:ext cx="2740660" cy="6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тестирования я использовал </a:t>
            </a:r>
            <a:r>
              <a:rPr lang="en-US" sz="2400" dirty="0">
                <a:solidFill>
                  <a:srgbClr val="0070C0"/>
                </a:solidFill>
              </a:rPr>
              <a:t>Swagger UI </a:t>
            </a:r>
            <a:r>
              <a:rPr lang="en-US" sz="2400" dirty="0"/>
              <a:t>– </a:t>
            </a:r>
            <a:r>
              <a:rPr lang="ru-RU" sz="2400" dirty="0"/>
              <a:t>инструмент автоматически генерирующий страницу с </a:t>
            </a:r>
            <a:r>
              <a:rPr lang="en-US" sz="2400" dirty="0"/>
              <a:t>API </a:t>
            </a:r>
            <a:r>
              <a:rPr lang="ru-RU" sz="2400" dirty="0"/>
              <a:t>спецификацией проекта, позволяет отправлять запросы и создаёт примеры. Все узлы </a:t>
            </a:r>
            <a:r>
              <a:rPr lang="en-US" sz="2400" dirty="0"/>
              <a:t>API </a:t>
            </a:r>
            <a:r>
              <a:rPr lang="ru-RU" sz="2400" dirty="0"/>
              <a:t>проекта:</a:t>
            </a:r>
          </a:p>
          <a:p>
            <a:pPr marL="0" indent="0">
              <a:buNone/>
            </a:pPr>
            <a:r>
              <a:rPr lang="ru-RU" sz="2400" dirty="0"/>
              <a:t>Контроллер Аккаунтов: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Контроллер Постов: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C369D72-A898-4DA5-8005-EDDE2449AB68}"/>
              </a:ext>
            </a:extLst>
          </p:cNvPr>
          <p:cNvPicPr/>
          <p:nvPr/>
        </p:nvPicPr>
        <p:blipFill rotWithShape="1">
          <a:blip r:embed="rId2"/>
          <a:srcRect b="74943"/>
          <a:stretch/>
        </p:blipFill>
        <p:spPr bwMode="auto">
          <a:xfrm>
            <a:off x="838200" y="2877217"/>
            <a:ext cx="8285654" cy="1255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F9A7A98-E881-4ED4-ABA3-BF9C4290D1FA}"/>
              </a:ext>
            </a:extLst>
          </p:cNvPr>
          <p:cNvPicPr/>
          <p:nvPr/>
        </p:nvPicPr>
        <p:blipFill rotWithShape="1">
          <a:blip r:embed="rId2"/>
          <a:srcRect t="76479"/>
          <a:stretch/>
        </p:blipFill>
        <p:spPr bwMode="auto">
          <a:xfrm>
            <a:off x="838200" y="4698999"/>
            <a:ext cx="8285654" cy="1179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Отправка запросов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Тело ответа содержит </a:t>
            </a:r>
            <a:r>
              <a:rPr lang="en-US" sz="2400" dirty="0"/>
              <a:t>JSON Web Token: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Получим данные аккаунта, передав токен в заголовке: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45C76-4D43-41C4-BF8E-DA0570D1D7EA}"/>
              </a:ext>
            </a:extLst>
          </p:cNvPr>
          <p:cNvPicPr/>
          <p:nvPr/>
        </p:nvPicPr>
        <p:blipFill rotWithShape="1">
          <a:blip r:embed="rId2"/>
          <a:srcRect b="43908"/>
          <a:stretch/>
        </p:blipFill>
        <p:spPr bwMode="auto">
          <a:xfrm>
            <a:off x="838200" y="1685035"/>
            <a:ext cx="5552818" cy="1405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5EFB79-2436-421C-AA46-D78B8B263C73}"/>
              </a:ext>
            </a:extLst>
          </p:cNvPr>
          <p:cNvPicPr/>
          <p:nvPr/>
        </p:nvPicPr>
        <p:blipFill rotWithShape="1">
          <a:blip r:embed="rId3"/>
          <a:srcRect b="31579"/>
          <a:stretch/>
        </p:blipFill>
        <p:spPr>
          <a:xfrm>
            <a:off x="5879592" y="3179447"/>
            <a:ext cx="4184904" cy="5528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E22622-EAAD-4DC7-A6DA-7838EFA7C9B8}"/>
              </a:ext>
            </a:extLst>
          </p:cNvPr>
          <p:cNvPicPr/>
          <p:nvPr/>
        </p:nvPicPr>
        <p:blipFill rotWithShape="1">
          <a:blip r:embed="rId4"/>
          <a:srcRect l="669" t="4798" r="3557" b="972"/>
          <a:stretch/>
        </p:blipFill>
        <p:spPr bwMode="auto">
          <a:xfrm>
            <a:off x="832103" y="4394834"/>
            <a:ext cx="3227705" cy="1621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5DE68F-EE97-4F02-BA31-18ED79FEAC60}"/>
              </a:ext>
            </a:extLst>
          </p:cNvPr>
          <p:cNvPicPr/>
          <p:nvPr/>
        </p:nvPicPr>
        <p:blipFill rotWithShape="1">
          <a:blip r:embed="rId5"/>
          <a:srcRect t="2612" b="28761"/>
          <a:stretch/>
        </p:blipFill>
        <p:spPr bwMode="auto">
          <a:xfrm>
            <a:off x="4431921" y="4398391"/>
            <a:ext cx="2749550" cy="1630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432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Веб-Сервиса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Архитектура </a:t>
            </a:r>
            <a:r>
              <a:rPr lang="en-US" dirty="0">
                <a:hlinkClick r:id="rId3" action="ppaction://hlinksldjump"/>
              </a:rPr>
              <a:t>REST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Коды Состояния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Авторизация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7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8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Веб-Сервис?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Веб-Сервис </a:t>
            </a:r>
            <a:r>
              <a:rPr lang="ru-RU" sz="2400" dirty="0"/>
              <a:t>– это Веб-Приложение, предоставляющий определённые функции, вызываемые посредством </a:t>
            </a:r>
            <a:r>
              <a:rPr lang="en-US" sz="2400" dirty="0"/>
              <a:t>HTTP </a:t>
            </a:r>
            <a:r>
              <a:rPr lang="ru-RU" sz="2400" dirty="0"/>
              <a:t>запросов на основе открытого интерфейса. Каждый Веб-Сервис имеет собственный </a:t>
            </a:r>
            <a:r>
              <a:rPr lang="en-US" sz="2400" dirty="0"/>
              <a:t>URL, </a:t>
            </a:r>
            <a:r>
              <a:rPr lang="ru-RU" sz="2400" dirty="0"/>
              <a:t>которым он и идентифицируется.</a:t>
            </a:r>
          </a:p>
          <a:p>
            <a:pPr marL="0" indent="0">
              <a:buNone/>
            </a:pPr>
            <a:r>
              <a:rPr lang="ru-RU" sz="2400" dirty="0"/>
              <a:t>Идея Веб-сервисов получила развитие в виде </a:t>
            </a:r>
            <a:r>
              <a:rPr lang="ru-RU" sz="2400" b="1" dirty="0" err="1">
                <a:solidFill>
                  <a:srgbClr val="0070C0"/>
                </a:solidFill>
              </a:rPr>
              <a:t>Микросервисной</a:t>
            </a:r>
            <a:r>
              <a:rPr lang="ru-RU" sz="2400" dirty="0"/>
              <a:t> </a:t>
            </a:r>
            <a:r>
              <a:rPr lang="ru-RU" sz="2400" b="1" dirty="0">
                <a:solidFill>
                  <a:srgbClr val="0070C0"/>
                </a:solidFill>
              </a:rPr>
              <a:t>Архитектуры</a:t>
            </a:r>
            <a:r>
              <a:rPr lang="ru-RU" sz="2400" dirty="0"/>
              <a:t>, подразумевающей объединение нескольких взаимодействующих друг с другом веб-сервисов.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D6414B-D4EA-48E6-B718-6FEDA99C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0621"/>
            <a:ext cx="6404776" cy="15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Архитектура </a:t>
            </a:r>
            <a:r>
              <a:rPr lang="en-US" b="1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REST (Representational State Transfer)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архитектурный стиль создания веб-сервисов, имеющие следующие 6 принципов: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Архитектура Клиент-Сервер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Отсутствие Состояния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Кэширование</a:t>
            </a:r>
            <a:r>
              <a:rPr lang="ru-RU" sz="2400" dirty="0"/>
              <a:t> – необходимо явное указание если ответ является кэшированным.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Система слоёв </a:t>
            </a:r>
            <a:r>
              <a:rPr lang="ru-RU" sz="2400" dirty="0"/>
              <a:t>- возможность использования нескольких веб-сервисов в таких целях как распределение нагрузки.</a:t>
            </a:r>
          </a:p>
          <a:p>
            <a:pPr marL="457200" indent="-457200">
              <a:buAutoNum type="arabicPeriod"/>
            </a:pPr>
            <a:r>
              <a:rPr lang="ru-RU" sz="2400" dirty="0"/>
              <a:t>Единообразие интерфейса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Код по требованию</a:t>
            </a:r>
            <a:r>
              <a:rPr lang="ru-RU" sz="2400" dirty="0"/>
              <a:t> – возможность получения исполняемого кода с сервера. Это ограничение не является обязательным.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Официальные рекомендации </a:t>
            </a:r>
            <a:r>
              <a:rPr lang="en-US" b="1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GET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 </a:t>
            </a:r>
            <a:r>
              <a:rPr lang="ru-RU" sz="2400" dirty="0"/>
              <a:t>– Получение списка ресурса. </a:t>
            </a:r>
            <a:r>
              <a:rPr lang="ru-RU" sz="2400" b="1" dirty="0"/>
              <a:t>Пример:</a:t>
            </a:r>
            <a:r>
              <a:rPr lang="ru-RU" sz="2400" dirty="0"/>
              <a:t> </a:t>
            </a:r>
            <a:r>
              <a:rPr lang="en-US" sz="2400" dirty="0"/>
              <a:t>“/posts”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 </a:t>
            </a:r>
            <a:r>
              <a:rPr lang="en-US" sz="2400" dirty="0"/>
              <a:t>– </a:t>
            </a:r>
            <a:r>
              <a:rPr lang="ru-RU" sz="2400" dirty="0"/>
              <a:t>получение ресурса с данным </a:t>
            </a:r>
            <a:r>
              <a:rPr lang="en-US" sz="2400" dirty="0"/>
              <a:t>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 </a:t>
            </a:r>
            <a:r>
              <a:rPr lang="ru-RU" sz="2400" dirty="0"/>
              <a:t>– создание нового ресурса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PUT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</a:t>
            </a:r>
            <a:r>
              <a:rPr lang="ru-RU" sz="2400" b="1" dirty="0"/>
              <a:t> </a:t>
            </a:r>
            <a:r>
              <a:rPr lang="ru-RU" sz="2400" dirty="0"/>
              <a:t>– Обновление ресурса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DELETE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 </a:t>
            </a:r>
            <a:r>
              <a:rPr lang="en-US" sz="2400" dirty="0"/>
              <a:t>– </a:t>
            </a:r>
            <a:r>
              <a:rPr lang="ru-RU" sz="2400" dirty="0"/>
              <a:t>Удаление ресурса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Разработчики проекта не обязаны следовать данным рекомендациям и разработать </a:t>
            </a:r>
            <a:r>
              <a:rPr lang="en-US" sz="2400" dirty="0"/>
              <a:t>endpoint </a:t>
            </a:r>
            <a:r>
              <a:rPr lang="ru-RU" sz="2400" dirty="0"/>
              <a:t>спецификацию согласно нуждам проекта.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Коды состояния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Код состояния (</a:t>
            </a:r>
            <a:r>
              <a:rPr lang="en-US" sz="2400" b="1" dirty="0">
                <a:solidFill>
                  <a:srgbClr val="0070C0"/>
                </a:solidFill>
              </a:rPr>
              <a:t>Status Code) </a:t>
            </a:r>
            <a:r>
              <a:rPr lang="en-US" sz="2400" dirty="0"/>
              <a:t>– </a:t>
            </a:r>
            <a:r>
              <a:rPr lang="ru-RU" sz="2400" dirty="0"/>
              <a:t>трёхзначное целое число, </a:t>
            </a:r>
            <a:r>
              <a:rPr lang="ru-RU" sz="2400" dirty="0" err="1"/>
              <a:t>возвразаемое</a:t>
            </a:r>
            <a:r>
              <a:rPr lang="ru-RU" sz="2400" dirty="0"/>
              <a:t> сервером в ответе. Они делятся на 5 групп: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1хх – Информирование о процессе передачи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2xx – </a:t>
            </a:r>
            <a:r>
              <a:rPr lang="ru-RU" sz="2400" dirty="0"/>
              <a:t>Успешные. </a:t>
            </a:r>
            <a:r>
              <a:rPr lang="en-US" sz="2400" dirty="0"/>
              <a:t>(</a:t>
            </a:r>
            <a:r>
              <a:rPr lang="ru-RU" sz="2400" dirty="0"/>
              <a:t>200 –</a:t>
            </a:r>
            <a:r>
              <a:rPr lang="en-US" sz="2400" dirty="0"/>
              <a:t> Ok)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3xx – </a:t>
            </a:r>
            <a:r>
              <a:rPr lang="ru-RU" sz="2400" dirty="0"/>
              <a:t>Перенаправление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4</a:t>
            </a:r>
            <a:r>
              <a:rPr lang="en-US" sz="2400" dirty="0"/>
              <a:t>xx – </a:t>
            </a:r>
            <a:r>
              <a:rPr lang="ru-RU" sz="2400" dirty="0"/>
              <a:t>Клиентская ошибка (404 – </a:t>
            </a:r>
            <a:r>
              <a:rPr lang="en-US" sz="2400" dirty="0"/>
              <a:t>Not Found, 400 – Bad Request)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5xx – </a:t>
            </a:r>
            <a:r>
              <a:rPr lang="ru-RU" sz="2400" dirty="0"/>
              <a:t>Ошибка сервера (500 </a:t>
            </a:r>
            <a:r>
              <a:rPr lang="en-US" sz="2400" dirty="0"/>
              <a:t>– Internal Server Error)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0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Авторизация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Аутентификация </a:t>
            </a:r>
            <a:r>
              <a:rPr lang="ru-RU" sz="2400" dirty="0"/>
              <a:t>– процесс идентификации личности пользователя.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Авторизация  </a:t>
            </a:r>
            <a:r>
              <a:rPr lang="ru-RU" sz="2400" dirty="0"/>
              <a:t>– процесс идентификации прав пользователя, уже прошедшего процесс аутентификации. Популярным и надёжным способом аутентификации – использование</a:t>
            </a:r>
            <a:r>
              <a:rPr lang="en-US" sz="2400" dirty="0"/>
              <a:t> JSON Web Token (JWT)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JSON Web Token (JWT) </a:t>
            </a:r>
            <a:r>
              <a:rPr lang="en-US" sz="2400" dirty="0"/>
              <a:t>– </a:t>
            </a:r>
            <a:r>
              <a:rPr lang="ru-RU" sz="2400" dirty="0"/>
              <a:t>открытый стандарт безопасной передачи данных в виде </a:t>
            </a:r>
            <a:r>
              <a:rPr lang="en-US" sz="2400" dirty="0"/>
              <a:t>json </a:t>
            </a:r>
            <a:r>
              <a:rPr lang="ru-RU" sz="2400" dirty="0"/>
              <a:t>Объекта. Его структура: </a:t>
            </a:r>
            <a:r>
              <a:rPr lang="en-US" sz="2400" i="1" dirty="0">
                <a:solidFill>
                  <a:srgbClr val="0070C0"/>
                </a:solidFill>
              </a:rPr>
              <a:t>{</a:t>
            </a:r>
            <a:r>
              <a:rPr lang="ru-RU" sz="2400" i="1" dirty="0">
                <a:solidFill>
                  <a:srgbClr val="0070C0"/>
                </a:solidFill>
              </a:rPr>
              <a:t>Заголовок</a:t>
            </a:r>
            <a:r>
              <a:rPr lang="en-US" sz="2400" i="1" dirty="0">
                <a:solidFill>
                  <a:srgbClr val="0070C0"/>
                </a:solidFill>
              </a:rPr>
              <a:t>}</a:t>
            </a:r>
            <a:r>
              <a:rPr lang="ru-RU" sz="2400" i="1" dirty="0">
                <a:solidFill>
                  <a:srgbClr val="0070C0"/>
                </a:solidFill>
              </a:rPr>
              <a:t>.</a:t>
            </a:r>
            <a:r>
              <a:rPr lang="en-US" sz="2400" i="1" dirty="0">
                <a:solidFill>
                  <a:srgbClr val="0070C0"/>
                </a:solidFill>
              </a:rPr>
              <a:t>{</a:t>
            </a:r>
            <a:r>
              <a:rPr lang="ru-RU" sz="2400" i="1" dirty="0">
                <a:solidFill>
                  <a:srgbClr val="0070C0"/>
                </a:solidFill>
              </a:rPr>
              <a:t>Полезная нагрузка</a:t>
            </a:r>
            <a:r>
              <a:rPr lang="en-US" sz="2400" i="1" dirty="0">
                <a:solidFill>
                  <a:srgbClr val="0070C0"/>
                </a:solidFill>
              </a:rPr>
              <a:t>}.{</a:t>
            </a:r>
            <a:r>
              <a:rPr lang="ru-RU" sz="2400" i="1" dirty="0">
                <a:solidFill>
                  <a:srgbClr val="0070C0"/>
                </a:solidFill>
              </a:rPr>
              <a:t>Подпись</a:t>
            </a:r>
            <a:r>
              <a:rPr lang="en-US" sz="2400" i="1" dirty="0">
                <a:solidFill>
                  <a:srgbClr val="0070C0"/>
                </a:solidFill>
              </a:rPr>
              <a:t>}</a:t>
            </a:r>
            <a:endParaRPr lang="ru-RU" sz="2400" i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i="1" dirty="0">
                <a:solidFill>
                  <a:srgbClr val="0070C0"/>
                </a:solidFill>
              </a:rPr>
              <a:t>Заголовок</a:t>
            </a:r>
            <a:r>
              <a:rPr lang="ru-RU" sz="2400" dirty="0"/>
              <a:t> – содержит данные об алгоритме и типе токена.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i="1" dirty="0">
                <a:solidFill>
                  <a:srgbClr val="0070C0"/>
                </a:solidFill>
              </a:rPr>
              <a:t>Полезная нагрузка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Данные, с целью передачи которых создаётся токен.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i="1" dirty="0">
                <a:solidFill>
                  <a:srgbClr val="0070C0"/>
                </a:solidFill>
              </a:rPr>
              <a:t>Подпись</a:t>
            </a:r>
            <a:endParaRPr lang="ru-RU" sz="2400" i="1" dirty="0"/>
          </a:p>
          <a:p>
            <a:pPr marL="0" indent="0">
              <a:buNone/>
            </a:pPr>
            <a:r>
              <a:rPr lang="ru-RU" sz="2400" dirty="0"/>
              <a:t>Токен передаётся в заголовке </a:t>
            </a:r>
            <a:r>
              <a:rPr lang="en-US" sz="2400" dirty="0"/>
              <a:t>HTTP </a:t>
            </a:r>
            <a:r>
              <a:rPr lang="ru-RU" sz="2400" dirty="0"/>
              <a:t>запроса. Далее, сервер осуществляет валидацию токена, проверяя подпись, для чего ему необходимо знать секретный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24787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Функции Веб-Сервиса: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Регистрация </a:t>
            </a:r>
            <a:r>
              <a:rPr lang="ru-MD" sz="2400" dirty="0"/>
              <a:t>и авторизация с использованием ролей, благодаря чему в них будут разные полномочия.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MD" sz="2400" dirty="0"/>
              <a:t>Использование </a:t>
            </a:r>
            <a:r>
              <a:rPr lang="en-US" sz="2400" dirty="0"/>
              <a:t>JWT </a:t>
            </a:r>
            <a:r>
              <a:rPr lang="ru-RU" sz="2400" dirty="0"/>
              <a:t>для авторизации: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Отправка </a:t>
            </a:r>
            <a:r>
              <a:rPr lang="en-US" sz="2400" dirty="0"/>
              <a:t>JWT </a:t>
            </a:r>
            <a:r>
              <a:rPr lang="ru-RU" sz="2400" dirty="0"/>
              <a:t>клиенту: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Добавление, чтение и удаление новостей.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0CEEA51-2E69-459E-B492-0E06C0E47E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36"/>
          <a:stretch/>
        </p:blipFill>
        <p:spPr bwMode="auto">
          <a:xfrm>
            <a:off x="6334251" y="2254909"/>
            <a:ext cx="4654359" cy="1477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29764C2-DB29-47CC-9943-302771C873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6" r="25503"/>
          <a:stretch/>
        </p:blipFill>
        <p:spPr bwMode="auto">
          <a:xfrm>
            <a:off x="4319780" y="3732371"/>
            <a:ext cx="3560610" cy="1477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5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Endpoint </a:t>
            </a:r>
            <a:r>
              <a:rPr lang="ru-RU" b="1" dirty="0">
                <a:solidFill>
                  <a:srgbClr val="0070C0"/>
                </a:solidFill>
              </a:rPr>
              <a:t>спецификация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Ресурс </a:t>
            </a:r>
            <a:r>
              <a:rPr lang="en-US" sz="2400" dirty="0"/>
              <a:t>Accounts: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Ресурс </a:t>
            </a:r>
            <a:r>
              <a:rPr lang="en-US" sz="2400" dirty="0"/>
              <a:t>Posts: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F0222D-16C2-471D-BDD8-EC506B71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41" y="1162520"/>
            <a:ext cx="5580122" cy="24090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6134E7-CB9E-4920-B207-CEAFE645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41" y="3610347"/>
            <a:ext cx="5580122" cy="26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841</Words>
  <Application>Microsoft Office PowerPoint</Application>
  <PresentationFormat>Широкоэкранный</PresentationFormat>
  <Paragraphs>122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Презентация PowerPoint</vt:lpstr>
      <vt:lpstr>Содержание</vt:lpstr>
      <vt:lpstr>Что такое Веб-Сервис?</vt:lpstr>
      <vt:lpstr>Архитектура REST</vt:lpstr>
      <vt:lpstr>Официальные рекомендации REST</vt:lpstr>
      <vt:lpstr>Коды состояния</vt:lpstr>
      <vt:lpstr>Авторизация</vt:lpstr>
      <vt:lpstr>Архитектура проекта</vt:lpstr>
      <vt:lpstr>Endpoint спецификация проекта</vt:lpstr>
      <vt:lpstr>Паттерн Model-View-Controller</vt:lpstr>
      <vt:lpstr>Контроллеры в ASP.NET</vt:lpstr>
      <vt:lpstr>Шаблон проектирования Mediator</vt:lpstr>
      <vt:lpstr>Демонстрация работы проекта</vt:lpstr>
      <vt:lpstr>Отправка запросов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240</cp:revision>
  <dcterms:created xsi:type="dcterms:W3CDTF">2021-06-13T13:31:20Z</dcterms:created>
  <dcterms:modified xsi:type="dcterms:W3CDTF">2021-06-26T08:44:41Z</dcterms:modified>
</cp:coreProperties>
</file>