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FD9E3-E1E9-41CD-AA40-9543D1903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59C47-2C8F-47CB-8BBB-BCE0872E7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BD04E-6D8B-4AD9-91D0-4A3CE81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3E91F-763E-47FC-9ADB-415F961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FF8D-0E7A-4FE6-B2B5-07466A6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B428D-1378-4D64-AD32-962DE7E7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D715C-6EA7-4A7B-9600-195B4F61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AD8E8-585A-480B-A92D-84F4508F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866AA-8A33-4873-A7F3-087172F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FA4B0-C2E4-4E88-88FF-64DB063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069049-5F23-45F0-81E0-D4939EE3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E469D7-C992-4A31-B728-895577DF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35235-5433-4190-9E0A-14BC431A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C7D6F-35DE-41A8-AF6D-EED3E8C1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C72F0-4827-48F3-8856-368C1D9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7CE63-AAD1-46E4-BBE9-2D54AAFB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D66EA-3BBA-45B0-8EAE-582CC03F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B5C63-13EE-463E-A19B-A4E00AC6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0F91A8-44C4-45AA-9E2A-BABAF469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8E0F4-1A6B-44BD-92F4-5D2014D7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BE001-D8D9-483E-8BC2-206EACFE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3D689B-73B6-418C-8A6D-665094EA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6736E-59B7-4C52-86CB-2EBE478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6361E-C9C8-4D6A-8DC6-FC4763A8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D9E00-574C-4830-8F53-5C19EC7B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41BE5-A71E-4682-8B2E-BE1DF1A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A23D2-5849-429D-9781-772C7D2B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A40AA7-639C-46D6-B5B7-80A55838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B70C4-23A3-48F3-AF4D-2696CC8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64753-5D37-434C-950E-32B6A6F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E0774-8BA0-4DAB-ABA8-EEF59585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3E01D-7110-4CEA-8DC4-76E58B6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AA55B0-E830-4D5A-8E72-733596C5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F35321-62A6-40B7-8DB7-1BDB76BE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196C10-3AE8-4647-83E6-51745E197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FF3973-4956-406C-B853-C3CDDC1E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C18F1B-E957-46F7-A59C-822A624F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BA36AC-2AA7-4C22-9B2F-25E5E40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3D1BD1-AF75-431F-A981-408FC32A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1D6DF-B8F1-460F-BE30-9B382222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F5B979-DAC6-4061-AE49-7C8FEF63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7853E8-0A6F-45AA-8A3A-F7C6A75B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4B8DA2-98A4-43C7-AD2C-27F24C86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84FF7B-B738-4BBF-8064-397038BB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5E2DFC-5418-446C-A8C5-06CE1EB1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6979B-3E0B-4C92-8E40-5235CB7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FECF5-BCCC-463B-9D43-8EC56C9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BF7E7-62FB-4CA6-94B7-433C012C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4092FC-290B-4B59-A814-5C6EFEE6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19EEB-8B0B-48AA-B0AF-AB70456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06B04-BA78-4CD1-835F-04135607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B9407-D7E5-4E79-BE3A-2F88D55C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3A4A-39B0-41C6-82EF-E6C560C6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7CE4C3-44D4-46E6-B313-978CA1A9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2E0070-FAB2-4980-BDA7-D37D4AE8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B123D-0D35-4ACB-9252-6A91F9FD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BA4463-0FBF-4526-A5FE-4618C4D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9A8B1-35E5-4CE7-B898-703B8CF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C820C-8FA9-4EE0-9D0E-73BCC00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0A678-B73C-4C21-8F22-3B3B92E9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0015E-4AD5-4AC9-B225-D3D88FB4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6CA-0C81-45C2-8A35-68BBF7309D7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6C8333-9AD0-41B0-BF26-96123A91A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10C88-5EBE-4713-BAB8-D84A1B6C3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overview?view=aspnetcore-5.0" TargetMode="External"/><Relationship Id="rId3" Type="http://schemas.openxmlformats.org/officeDocument/2006/relationships/hyperlink" Target="https://swagger.io/docs/specification/authentication/bearer-authentication/" TargetMode="External"/><Relationship Id="rId7" Type="http://schemas.openxmlformats.org/officeDocument/2006/relationships/hyperlink" Target="https://docs.microsoft.com/en-us/aspnet/core/web-api" TargetMode="External"/><Relationship Id="rId2" Type="http://schemas.openxmlformats.org/officeDocument/2006/relationships/hyperlink" Target="https://developer.mozilla.org/en-US/docs/Web/HTTP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" TargetMode="Externa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jwt.i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FAF2EE-BFA1-4880-9E17-89E105A70D8C}"/>
              </a:ext>
            </a:extLst>
          </p:cNvPr>
          <p:cNvSpPr txBox="1"/>
          <p:nvPr/>
        </p:nvSpPr>
        <p:spPr>
          <a:xfrm>
            <a:off x="877824" y="704011"/>
            <a:ext cx="77104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Разработка </a:t>
            </a:r>
            <a:r>
              <a:rPr lang="en-US" sz="3200" b="1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RESTful API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приложений с использованием платформы </a:t>
            </a:r>
            <a:r>
              <a:rPr lang="en-US" sz="3200" b="1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ASP.NET Core</a:t>
            </a:r>
            <a:r>
              <a:rPr lang="ru-RU" sz="3200" b="1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и языка программирования </a:t>
            </a:r>
            <a:r>
              <a:rPr lang="en-US" sz="3600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C#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B8127-0437-4F84-B5EA-15AAA04ACEC0}"/>
              </a:ext>
            </a:extLst>
          </p:cNvPr>
          <p:cNvSpPr txBox="1"/>
          <p:nvPr/>
        </p:nvSpPr>
        <p:spPr>
          <a:xfrm>
            <a:off x="7612380" y="3521541"/>
            <a:ext cx="38313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Выполнена студентом </a:t>
            </a:r>
            <a:r>
              <a:rPr lang="en-US" sz="2000" dirty="0">
                <a:latin typeface="Comfortaa Regular"/>
                <a:sym typeface="Comfortaa Regular"/>
              </a:rPr>
              <a:t>II </a:t>
            </a:r>
            <a:r>
              <a:rPr lang="ru-RU" sz="2000" dirty="0">
                <a:latin typeface="Comfortaa Regular"/>
                <a:sym typeface="Comfortaa Regular"/>
              </a:rPr>
              <a:t>курса,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специальности Информатика</a:t>
            </a:r>
          </a:p>
          <a:p>
            <a:pPr algn="r"/>
            <a:r>
              <a:rPr lang="ru-RU" sz="2000" dirty="0" err="1">
                <a:latin typeface="Comfortaa Regular"/>
                <a:sym typeface="Comfortaa Regular"/>
              </a:rPr>
              <a:t>Чобану</a:t>
            </a:r>
            <a:r>
              <a:rPr lang="ru-RU" sz="2000" dirty="0">
                <a:latin typeface="Comfortaa Regular"/>
                <a:sym typeface="Comfortaa Regular"/>
              </a:rPr>
              <a:t> Артёмом 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Группа: </a:t>
            </a:r>
            <a:r>
              <a:rPr lang="en-US" sz="2000" b="1" dirty="0">
                <a:latin typeface="Comfortaa Regular"/>
                <a:sym typeface="Comfortaa Regular"/>
              </a:rPr>
              <a:t>I1902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9368E-68C2-4467-92B5-EFF65A3DE6FC}"/>
              </a:ext>
            </a:extLst>
          </p:cNvPr>
          <p:cNvSpPr txBox="1"/>
          <p:nvPr/>
        </p:nvSpPr>
        <p:spPr>
          <a:xfrm>
            <a:off x="8199648" y="4966328"/>
            <a:ext cx="32440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Вместе с:</a:t>
            </a:r>
          </a:p>
          <a:p>
            <a:pPr algn="r"/>
            <a:r>
              <a:rPr lang="ru-RU" sz="2000" dirty="0" err="1">
                <a:latin typeface="Comfortaa Regular"/>
                <a:sym typeface="Comfortaa Regular"/>
              </a:rPr>
              <a:t>Жикул</a:t>
            </a:r>
            <a:r>
              <a:rPr lang="ru-RU" sz="2000" dirty="0">
                <a:latin typeface="Comfortaa Regular"/>
                <a:sym typeface="Comfortaa Regular"/>
              </a:rPr>
              <a:t> Максимом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Катрич Елизаветой</a:t>
            </a:r>
            <a:endParaRPr lang="en-US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B355DF-173E-4D65-AF52-C73DBB432662}"/>
              </a:ext>
            </a:extLst>
          </p:cNvPr>
          <p:cNvSpPr txBox="1">
            <a:spLocks/>
          </p:cNvSpPr>
          <p:nvPr/>
        </p:nvSpPr>
        <p:spPr>
          <a:xfrm>
            <a:off x="877824" y="5444019"/>
            <a:ext cx="1958340" cy="537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Июнь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7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Паттерн </a:t>
            </a:r>
            <a:r>
              <a:rPr lang="en-US" b="1" dirty="0">
                <a:solidFill>
                  <a:srgbClr val="0070C0"/>
                </a:solidFill>
              </a:rPr>
              <a:t>Model-View-Controller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Model-View-Controller (MVC)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– шаблон проектирования, разделяющий ответственности приложения на 3 части: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rgbClr val="0070C0"/>
                </a:solidFill>
              </a:rPr>
              <a:t>Модель</a:t>
            </a:r>
            <a:r>
              <a:rPr lang="ru-RU" sz="2400" dirty="0"/>
              <a:t> – Данные, необходимые для выполнения запроса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rgbClr val="0070C0"/>
                </a:solidFill>
              </a:rPr>
              <a:t>Представление</a:t>
            </a:r>
            <a:r>
              <a:rPr lang="ru-RU" sz="2400" dirty="0"/>
              <a:t> – Данные, возвращаемые после выполнения запроса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rgbClr val="0070C0"/>
                </a:solidFill>
              </a:rPr>
              <a:t>Контроллер</a:t>
            </a:r>
            <a:r>
              <a:rPr lang="ru-RU" sz="2400" dirty="0"/>
              <a:t> – получает запросы от пользователя в виде модели, выполняет его и возвращает представление.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3E56FE-643B-4AB5-81C0-F11D8855E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5" y="3882753"/>
            <a:ext cx="6345390" cy="1854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84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Контроллеры в </a:t>
            </a:r>
            <a:r>
              <a:rPr lang="en-US" b="1" dirty="0">
                <a:solidFill>
                  <a:srgbClr val="0070C0"/>
                </a:solidFill>
              </a:rPr>
              <a:t>ASP.NET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Платформа </a:t>
            </a:r>
            <a:r>
              <a:rPr lang="en-US" sz="2400" b="1" dirty="0">
                <a:solidFill>
                  <a:srgbClr val="0070C0"/>
                </a:solidFill>
              </a:rPr>
              <a:t>ASP .NET </a:t>
            </a:r>
            <a:r>
              <a:rPr lang="ru-RU" sz="2400" dirty="0"/>
              <a:t>имеет встроенный фреймворк, реализующий паттерн </a:t>
            </a:r>
            <a:r>
              <a:rPr lang="en-US" sz="2400" dirty="0"/>
              <a:t>MVC. </a:t>
            </a:r>
            <a:r>
              <a:rPr lang="ru-RU" sz="2400" dirty="0"/>
              <a:t>Контроллер – это класс, наследующийся от класса </a:t>
            </a:r>
            <a:r>
              <a:rPr lang="en-US" sz="2400" dirty="0" err="1"/>
              <a:t>ControllerBase</a:t>
            </a:r>
            <a:r>
              <a:rPr lang="en-US" sz="2400" dirty="0"/>
              <a:t>.</a:t>
            </a:r>
            <a:r>
              <a:rPr lang="ru-RU" sz="2400" dirty="0"/>
              <a:t>\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Можно использовать атрибуты для маршрутизации и многие другие: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 данном случае, каждый метод представляет собой один запрос с конкретным маршрутом. Следовательно, в проекте </a:t>
            </a:r>
            <a:r>
              <a:rPr lang="en-US" sz="2400" dirty="0" err="1"/>
              <a:t>AccounsController</a:t>
            </a:r>
            <a:r>
              <a:rPr lang="en-US" sz="2400" dirty="0"/>
              <a:t> </a:t>
            </a:r>
            <a:r>
              <a:rPr lang="ru-RU" sz="2400" dirty="0"/>
              <a:t>содержит методы регистрации и авторизации, а </a:t>
            </a:r>
            <a:r>
              <a:rPr lang="en-US" sz="2400" dirty="0" err="1"/>
              <a:t>PostsController</a:t>
            </a:r>
            <a:r>
              <a:rPr lang="en-US" sz="2400" dirty="0"/>
              <a:t> – </a:t>
            </a:r>
            <a:r>
              <a:rPr lang="ru-RU" sz="2400" dirty="0"/>
              <a:t>создание, удаление и чтение постов.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423E858-D15C-4D52-A0F3-A9C7589C17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89200"/>
            <a:ext cx="4689951" cy="954415"/>
          </a:xfrm>
          <a:prstGeom prst="rect">
            <a:avLst/>
          </a:prstGeom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89229D25-253B-487D-A527-3CBDA3C130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3353447"/>
            <a:ext cx="3196889" cy="5974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FB1016-4949-47FA-8B59-94A24A28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51842"/>
            <a:ext cx="3196890" cy="7056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E18BEF-7811-4423-9BC5-2A3FAD4C2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414" y="5350194"/>
            <a:ext cx="3196890" cy="7449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F87F95-48F7-4378-B19B-E3627C112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323" y="5345701"/>
            <a:ext cx="3175959" cy="7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Шаблон проектирования </a:t>
            </a:r>
            <a:r>
              <a:rPr lang="en-US" b="1" dirty="0">
                <a:solidFill>
                  <a:srgbClr val="0070C0"/>
                </a:solidFill>
              </a:rPr>
              <a:t>Mediator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Mediator </a:t>
            </a:r>
            <a:r>
              <a:rPr lang="en-US" sz="2400" dirty="0"/>
              <a:t>– </a:t>
            </a:r>
            <a:r>
              <a:rPr lang="ru-RU" sz="2400" dirty="0"/>
              <a:t>шаблон проектирования, в котором общающиеся объекты связаны лишь с одним объектом, называемым </a:t>
            </a:r>
            <a:r>
              <a:rPr lang="ru-RU" sz="2400" b="1" dirty="0">
                <a:solidFill>
                  <a:srgbClr val="0070C0"/>
                </a:solidFill>
              </a:rPr>
              <a:t>Посредником</a:t>
            </a:r>
            <a:r>
              <a:rPr lang="ru-RU" sz="2400" dirty="0"/>
              <a:t>. Цель паттерна состоит в избегании взаимных ссылок между множеством объектов.</a:t>
            </a:r>
          </a:p>
          <a:p>
            <a:pPr marL="0" indent="0">
              <a:buNone/>
            </a:pPr>
            <a:r>
              <a:rPr lang="ru-RU" sz="2400" dirty="0"/>
              <a:t>Для моделей запроса</a:t>
            </a:r>
            <a:r>
              <a:rPr lang="en-US" sz="2400" dirty="0"/>
              <a:t>/</a:t>
            </a:r>
            <a:r>
              <a:rPr lang="ru-RU" sz="2400" dirty="0"/>
              <a:t>ответа существует 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маркерный интерфейс </a:t>
            </a:r>
            <a:r>
              <a:rPr lang="en-US" sz="2400" dirty="0" err="1">
                <a:solidFill>
                  <a:srgbClr val="0070C0"/>
                </a:solidFill>
              </a:rPr>
              <a:t>IRequest</a:t>
            </a:r>
            <a:r>
              <a:rPr lang="en-US" sz="2400" dirty="0"/>
              <a:t>&lt;T&gt;:</a:t>
            </a:r>
          </a:p>
          <a:p>
            <a:pPr marL="0" indent="0">
              <a:buNone/>
            </a:pPr>
            <a:r>
              <a:rPr lang="ru-RU" sz="2400" dirty="0"/>
              <a:t>Класс-обработчик запроса должен реализовать </a:t>
            </a:r>
            <a:r>
              <a:rPr lang="en-US" sz="2400" dirty="0" err="1">
                <a:solidFill>
                  <a:srgbClr val="0070C0"/>
                </a:solidFill>
              </a:rPr>
              <a:t>IRequestHandler</a:t>
            </a:r>
            <a:r>
              <a:rPr lang="en-US" sz="2400" dirty="0"/>
              <a:t>&lt;</a:t>
            </a:r>
            <a:r>
              <a:rPr lang="en-US" sz="2400" dirty="0" err="1"/>
              <a:t>Tcommand,TResponse</a:t>
            </a:r>
            <a:r>
              <a:rPr lang="en-US" sz="2400" dirty="0"/>
              <a:t>&gt;: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Отправка запроса или команды объекту-посреднику:</a:t>
            </a:r>
          </a:p>
          <a:p>
            <a:pPr marL="0" indent="0">
              <a:buNone/>
            </a:pPr>
            <a:r>
              <a:rPr lang="ru-RU" sz="2400" dirty="0"/>
              <a:t>Посредник сам находит обработчик запроса.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F46D630F-6195-4ABE-B04B-ED6794EFA4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1864" y="2279737"/>
            <a:ext cx="2461824" cy="1014389"/>
          </a:xfrm>
          <a:prstGeom prst="rect">
            <a:avLst/>
          </a:prstGeom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1466F333-DE1C-4B57-AAA8-09288FC061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3435" y="3356003"/>
            <a:ext cx="3315901" cy="1366309"/>
          </a:xfrm>
          <a:prstGeom prst="rect">
            <a:avLst/>
          </a:prstGeom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0F89537B-D43C-4C52-BEA3-23F99E49DB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11414" y="4994092"/>
            <a:ext cx="2740660" cy="6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4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тестирования я использовал </a:t>
            </a:r>
            <a:r>
              <a:rPr lang="en-US" sz="2400" dirty="0">
                <a:solidFill>
                  <a:srgbClr val="0070C0"/>
                </a:solidFill>
              </a:rPr>
              <a:t>Swagger UI </a:t>
            </a:r>
            <a:r>
              <a:rPr lang="en-US" sz="2400" dirty="0"/>
              <a:t>– </a:t>
            </a:r>
            <a:r>
              <a:rPr lang="ru-RU" sz="2400" dirty="0"/>
              <a:t>инструмент автоматически генерирующий страницу с </a:t>
            </a:r>
            <a:r>
              <a:rPr lang="en-US" sz="2400" dirty="0"/>
              <a:t>API </a:t>
            </a:r>
            <a:r>
              <a:rPr lang="ru-RU" sz="2400" dirty="0"/>
              <a:t>спецификацией проекта, позволяет отправлять запросы и создаёт примеры. Все узлы </a:t>
            </a:r>
            <a:r>
              <a:rPr lang="en-US" sz="2400" dirty="0"/>
              <a:t>API </a:t>
            </a:r>
            <a:r>
              <a:rPr lang="ru-RU" sz="2400" dirty="0"/>
              <a:t>проекта:</a:t>
            </a:r>
          </a:p>
          <a:p>
            <a:pPr marL="0" indent="0">
              <a:buNone/>
            </a:pPr>
            <a:r>
              <a:rPr lang="ru-RU" sz="2400" dirty="0"/>
              <a:t>Контроллер Аккаунтов: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Контроллер Постов: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C369D72-A898-4DA5-8005-EDDE2449AB68}"/>
              </a:ext>
            </a:extLst>
          </p:cNvPr>
          <p:cNvPicPr/>
          <p:nvPr/>
        </p:nvPicPr>
        <p:blipFill rotWithShape="1">
          <a:blip r:embed="rId2"/>
          <a:srcRect b="74943"/>
          <a:stretch/>
        </p:blipFill>
        <p:spPr bwMode="auto">
          <a:xfrm>
            <a:off x="838200" y="2877217"/>
            <a:ext cx="8285654" cy="12558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F9A7A98-E881-4ED4-ABA3-BF9C4290D1FA}"/>
              </a:ext>
            </a:extLst>
          </p:cNvPr>
          <p:cNvPicPr/>
          <p:nvPr/>
        </p:nvPicPr>
        <p:blipFill rotWithShape="1">
          <a:blip r:embed="rId2"/>
          <a:srcRect t="76479"/>
          <a:stretch/>
        </p:blipFill>
        <p:spPr bwMode="auto">
          <a:xfrm>
            <a:off x="838200" y="4698999"/>
            <a:ext cx="8285654" cy="1179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638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Отправка запросов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Регистрация: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Тело ответа содержит </a:t>
            </a:r>
            <a:r>
              <a:rPr lang="en-US" sz="2400" dirty="0"/>
              <a:t>JSON Web Token: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Получим данные аккаунта, передав токен в заголовке: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45C76-4D43-41C4-BF8E-DA0570D1D7EA}"/>
              </a:ext>
            </a:extLst>
          </p:cNvPr>
          <p:cNvPicPr/>
          <p:nvPr/>
        </p:nvPicPr>
        <p:blipFill rotWithShape="1">
          <a:blip r:embed="rId2"/>
          <a:srcRect b="43908"/>
          <a:stretch/>
        </p:blipFill>
        <p:spPr bwMode="auto">
          <a:xfrm>
            <a:off x="838200" y="1685035"/>
            <a:ext cx="5552818" cy="1405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5EFB79-2436-421C-AA46-D78B8B263C73}"/>
              </a:ext>
            </a:extLst>
          </p:cNvPr>
          <p:cNvPicPr/>
          <p:nvPr/>
        </p:nvPicPr>
        <p:blipFill rotWithShape="1">
          <a:blip r:embed="rId3"/>
          <a:srcRect b="31579"/>
          <a:stretch/>
        </p:blipFill>
        <p:spPr>
          <a:xfrm>
            <a:off x="5879592" y="3179447"/>
            <a:ext cx="4184904" cy="5528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E22622-EAAD-4DC7-A6DA-7838EFA7C9B8}"/>
              </a:ext>
            </a:extLst>
          </p:cNvPr>
          <p:cNvPicPr/>
          <p:nvPr/>
        </p:nvPicPr>
        <p:blipFill rotWithShape="1">
          <a:blip r:embed="rId4"/>
          <a:srcRect l="669" t="4798" r="3557" b="972"/>
          <a:stretch/>
        </p:blipFill>
        <p:spPr bwMode="auto">
          <a:xfrm>
            <a:off x="832103" y="4394834"/>
            <a:ext cx="3227705" cy="1621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5DE68F-EE97-4F02-BA31-18ED79FEAC60}"/>
              </a:ext>
            </a:extLst>
          </p:cNvPr>
          <p:cNvPicPr/>
          <p:nvPr/>
        </p:nvPicPr>
        <p:blipFill rotWithShape="1">
          <a:blip r:embed="rId5"/>
          <a:srcRect t="2612" b="28761"/>
          <a:stretch/>
        </p:blipFill>
        <p:spPr bwMode="auto">
          <a:xfrm>
            <a:off x="4431921" y="4398391"/>
            <a:ext cx="2749550" cy="1630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432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Литература и документация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https://developer.mozilla.org/en-US/docs/Web/HTTP/Authentication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https://swagger.io/docs/specification/authentication/bearer-authentication/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https://jwt.io/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https://github.com/jbogard/MediatR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https://docs.microsoft.com/en-us/ef/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https://docs.microsoft.com/en-us/aspnet/core/web-api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8"/>
              </a:rPr>
              <a:t>https://docs.microsoft.com/en-us/aspnet/core/mvc/overview?view=aspnetcore-5.0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Чистая архитектура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Роберт К. Мартин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Patterns via C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Александр Шевчук, Дмитрий Охрименко, Андрей Касьянов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Паттерны проектирования на платформе .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Сергей Тепляков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74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A8D7C-5B61-4DCE-B808-ED34518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Содержание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E26A3-FDD9-4AEE-BA39-DFFFF955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2" action="ppaction://hlinksldjump"/>
              </a:rPr>
              <a:t>О понятии Веб-Сервиса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3" action="ppaction://hlinksldjump"/>
              </a:rPr>
              <a:t>Архитектура </a:t>
            </a:r>
            <a:r>
              <a:rPr lang="en-US" dirty="0">
                <a:hlinkClick r:id="rId3" action="ppaction://hlinksldjump"/>
              </a:rPr>
              <a:t>REST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4" action="ppaction://hlinksldjump"/>
              </a:rPr>
              <a:t>Коды Состояния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5" action="ppaction://hlinksldjump"/>
              </a:rPr>
              <a:t>Авторизация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6" action="ppaction://hlinksldjump"/>
              </a:rPr>
              <a:t>Архитектура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7" action="ppaction://hlinksldjump"/>
              </a:rPr>
              <a:t>Демонстрация работы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8" action="ppaction://hlinksldjump"/>
              </a:rPr>
              <a:t>Литература и документация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Что такое Веб-Сервис?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Веб-Сервис </a:t>
            </a:r>
            <a:r>
              <a:rPr lang="ru-RU" sz="2400" dirty="0"/>
              <a:t>– это Веб-Приложение, предоставляющий определённые функции, вызываемые посредством </a:t>
            </a:r>
            <a:r>
              <a:rPr lang="en-US" sz="2400" dirty="0"/>
              <a:t>HTTP </a:t>
            </a:r>
            <a:r>
              <a:rPr lang="ru-RU" sz="2400" dirty="0"/>
              <a:t>запросов на основе открытого интерфейса. Каждый Веб-Сервис имеет собственный </a:t>
            </a:r>
            <a:r>
              <a:rPr lang="en-US" sz="2400" dirty="0"/>
              <a:t>URL, </a:t>
            </a:r>
            <a:r>
              <a:rPr lang="ru-RU" sz="2400" dirty="0"/>
              <a:t>которым он и идентифицируется.</a:t>
            </a:r>
          </a:p>
          <a:p>
            <a:pPr marL="0" indent="0">
              <a:buNone/>
            </a:pPr>
            <a:r>
              <a:rPr lang="ru-RU" sz="2400" dirty="0"/>
              <a:t>Идея Веб-сервисов получила развитие в виде </a:t>
            </a:r>
            <a:r>
              <a:rPr lang="ru-RU" sz="2400" b="1" dirty="0" err="1">
                <a:solidFill>
                  <a:srgbClr val="0070C0"/>
                </a:solidFill>
              </a:rPr>
              <a:t>Микросервисной</a:t>
            </a:r>
            <a:r>
              <a:rPr lang="ru-RU" sz="2400" dirty="0"/>
              <a:t> </a:t>
            </a:r>
            <a:r>
              <a:rPr lang="ru-RU" sz="2400" b="1" dirty="0">
                <a:solidFill>
                  <a:srgbClr val="0070C0"/>
                </a:solidFill>
              </a:rPr>
              <a:t>Архитектуры</a:t>
            </a:r>
            <a:r>
              <a:rPr lang="ru-RU" sz="2400" dirty="0"/>
              <a:t>, подразумевающей объединение нескольких взаимодействующих друг с другом веб-сервисов.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D6414B-D4EA-48E6-B718-6FEDA99CF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0621"/>
            <a:ext cx="6404776" cy="15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Архитектура </a:t>
            </a:r>
            <a:r>
              <a:rPr lang="en-US" b="1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REST (Representational State Transfer)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– архитектурный стиль создания веб-сервисов, имеющие следующие 6 принципов: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Архитектура Клиент-Сервер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Отсутствие Состояния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Кэширование</a:t>
            </a:r>
            <a:r>
              <a:rPr lang="ru-RU" sz="2400" dirty="0"/>
              <a:t> – необходимо явное указание если ответ является кэшированным.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Система слоёв </a:t>
            </a:r>
            <a:r>
              <a:rPr lang="ru-RU" sz="2400" dirty="0"/>
              <a:t>- возможность использования нескольких веб-сервисов в таких целях как распределение нагрузки.</a:t>
            </a:r>
          </a:p>
          <a:p>
            <a:pPr marL="457200" indent="-457200">
              <a:buAutoNum type="arabicPeriod"/>
            </a:pPr>
            <a:r>
              <a:rPr lang="ru-RU" sz="2400" dirty="0"/>
              <a:t>Единообразие интерфейса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Код по требованию</a:t>
            </a:r>
            <a:r>
              <a:rPr lang="ru-RU" sz="2400" dirty="0"/>
              <a:t> – возможность получения исполняемого кода с сервера. Это ограничение не является обязательным.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94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Официальные рекомендации </a:t>
            </a:r>
            <a:r>
              <a:rPr lang="en-US" b="1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GET</a:t>
            </a: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 </a:t>
            </a:r>
            <a:r>
              <a:rPr lang="ru-RU" sz="2400" dirty="0"/>
              <a:t>– Получение списка ресурса. </a:t>
            </a:r>
            <a:r>
              <a:rPr lang="ru-RU" sz="2400" b="1" dirty="0"/>
              <a:t>Пример:</a:t>
            </a:r>
            <a:r>
              <a:rPr lang="ru-RU" sz="2400" dirty="0"/>
              <a:t> </a:t>
            </a:r>
            <a:r>
              <a:rPr lang="en-US" sz="2400" dirty="0"/>
              <a:t>“/posts”</a:t>
            </a: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</a:t>
            </a:r>
            <a:r>
              <a:rPr lang="en-US" sz="2400" b="1" dirty="0"/>
              <a:t>/{</a:t>
            </a:r>
            <a:r>
              <a:rPr lang="ru-RU" sz="2400" b="1" dirty="0"/>
              <a:t>идентификатор ресурса</a:t>
            </a:r>
            <a:r>
              <a:rPr lang="en-US" sz="2400" b="1" dirty="0"/>
              <a:t>} </a:t>
            </a:r>
            <a:r>
              <a:rPr lang="en-US" sz="2400" dirty="0"/>
              <a:t>– </a:t>
            </a:r>
            <a:r>
              <a:rPr lang="ru-RU" sz="2400" dirty="0"/>
              <a:t>получение ресурса с данным </a:t>
            </a:r>
            <a:r>
              <a:rPr lang="en-US" sz="2400" dirty="0"/>
              <a:t>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 </a:t>
            </a:r>
            <a:r>
              <a:rPr lang="ru-RU" sz="2400" dirty="0"/>
              <a:t>– создание нового ресурса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PUT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</a:t>
            </a:r>
            <a:r>
              <a:rPr lang="en-US" sz="2400" b="1" dirty="0"/>
              <a:t>/{</a:t>
            </a:r>
            <a:r>
              <a:rPr lang="ru-RU" sz="2400" b="1" dirty="0"/>
              <a:t>идентификатор ресурса</a:t>
            </a:r>
            <a:r>
              <a:rPr lang="en-US" sz="2400" b="1" dirty="0"/>
              <a:t>}</a:t>
            </a:r>
            <a:r>
              <a:rPr lang="ru-RU" sz="2400" b="1" dirty="0"/>
              <a:t> </a:t>
            </a:r>
            <a:r>
              <a:rPr lang="ru-RU" sz="2400" dirty="0"/>
              <a:t>– Обновление ресурса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DELETE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</a:t>
            </a:r>
            <a:r>
              <a:rPr lang="en-US" sz="2400" b="1" dirty="0"/>
              <a:t>/{</a:t>
            </a:r>
            <a:r>
              <a:rPr lang="ru-RU" sz="2400" b="1" dirty="0"/>
              <a:t>идентификатор ресурса</a:t>
            </a:r>
            <a:r>
              <a:rPr lang="en-US" sz="2400" b="1" dirty="0"/>
              <a:t>} </a:t>
            </a:r>
            <a:r>
              <a:rPr lang="en-US" sz="2400" dirty="0"/>
              <a:t>– </a:t>
            </a:r>
            <a:r>
              <a:rPr lang="ru-RU" sz="2400" dirty="0"/>
              <a:t>Удаление ресурса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Разработчики проекта не обязаны следовать данным рекомендациям и разработать </a:t>
            </a:r>
            <a:r>
              <a:rPr lang="en-US" sz="2400" dirty="0"/>
              <a:t>endpoint </a:t>
            </a:r>
            <a:r>
              <a:rPr lang="ru-RU" sz="2400" dirty="0"/>
              <a:t>спецификацию согласно нуждам проекта.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2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Коды состояния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Код состояния (</a:t>
            </a:r>
            <a:r>
              <a:rPr lang="en-US" sz="2400" b="1" dirty="0">
                <a:solidFill>
                  <a:srgbClr val="0070C0"/>
                </a:solidFill>
              </a:rPr>
              <a:t>Status Code) </a:t>
            </a:r>
            <a:r>
              <a:rPr lang="en-US" sz="2400" dirty="0"/>
              <a:t>– </a:t>
            </a:r>
            <a:r>
              <a:rPr lang="ru-RU" sz="2400" dirty="0"/>
              <a:t>трёхзначное целое число, </a:t>
            </a:r>
            <a:r>
              <a:rPr lang="ru-RU" sz="2400" dirty="0" err="1"/>
              <a:t>возвразаемое</a:t>
            </a:r>
            <a:r>
              <a:rPr lang="ru-RU" sz="2400" dirty="0"/>
              <a:t> сервером в ответе. Они делятся на 5 групп: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1хх – Информирование о процессе передачи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2xx – </a:t>
            </a:r>
            <a:r>
              <a:rPr lang="ru-RU" sz="2400" dirty="0"/>
              <a:t>Успешные. </a:t>
            </a:r>
            <a:r>
              <a:rPr lang="en-US" sz="2400" dirty="0"/>
              <a:t>(</a:t>
            </a:r>
            <a:r>
              <a:rPr lang="ru-RU" sz="2400" dirty="0"/>
              <a:t>200 –</a:t>
            </a:r>
            <a:r>
              <a:rPr lang="en-US" sz="2400" dirty="0"/>
              <a:t> Ok)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3xx – </a:t>
            </a:r>
            <a:r>
              <a:rPr lang="ru-RU" sz="2400" dirty="0"/>
              <a:t>Перенаправление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4</a:t>
            </a:r>
            <a:r>
              <a:rPr lang="en-US" sz="2400" dirty="0"/>
              <a:t>xx – </a:t>
            </a:r>
            <a:r>
              <a:rPr lang="ru-RU" sz="2400" dirty="0"/>
              <a:t>Клиентская ошибка (404 – </a:t>
            </a:r>
            <a:r>
              <a:rPr lang="en-US" sz="2400" dirty="0"/>
              <a:t>Not Found, 400 – Bad Request)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5xx – </a:t>
            </a:r>
            <a:r>
              <a:rPr lang="ru-RU" sz="2400" dirty="0"/>
              <a:t>Ошибка сервера (500 </a:t>
            </a:r>
            <a:r>
              <a:rPr lang="en-US" sz="2400" dirty="0"/>
              <a:t>– Internal Server Error)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209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Авторизация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Аутентификация </a:t>
            </a:r>
            <a:r>
              <a:rPr lang="ru-RU" sz="2400" dirty="0"/>
              <a:t>– процесс идентификации личности пользователя.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Авторизация  </a:t>
            </a:r>
            <a:r>
              <a:rPr lang="ru-RU" sz="2400" dirty="0"/>
              <a:t>– процесс идентификации прав пользователя, уже прошедшего процесс аутентификации. Популярным и надёжным способом аутентификации – использование</a:t>
            </a:r>
            <a:r>
              <a:rPr lang="en-US" sz="2400" dirty="0"/>
              <a:t> JSON Web Token (JWT)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JSON Web Token (JWT) </a:t>
            </a:r>
            <a:r>
              <a:rPr lang="en-US" sz="2400" dirty="0"/>
              <a:t>– </a:t>
            </a:r>
            <a:r>
              <a:rPr lang="ru-RU" sz="2400" dirty="0"/>
              <a:t>открытый стандарт безопасной передачи данных в виде </a:t>
            </a:r>
            <a:r>
              <a:rPr lang="en-US" sz="2400" dirty="0"/>
              <a:t>json </a:t>
            </a:r>
            <a:r>
              <a:rPr lang="ru-RU" sz="2400" dirty="0"/>
              <a:t>Объекта. Его структура: </a:t>
            </a:r>
            <a:r>
              <a:rPr lang="en-US" sz="2400" i="1" dirty="0">
                <a:solidFill>
                  <a:srgbClr val="0070C0"/>
                </a:solidFill>
              </a:rPr>
              <a:t>{</a:t>
            </a:r>
            <a:r>
              <a:rPr lang="ru-RU" sz="2400" i="1" dirty="0">
                <a:solidFill>
                  <a:srgbClr val="0070C0"/>
                </a:solidFill>
              </a:rPr>
              <a:t>Заголовок</a:t>
            </a:r>
            <a:r>
              <a:rPr lang="en-US" sz="2400" i="1" dirty="0">
                <a:solidFill>
                  <a:srgbClr val="0070C0"/>
                </a:solidFill>
              </a:rPr>
              <a:t>}</a:t>
            </a:r>
            <a:r>
              <a:rPr lang="ru-RU" sz="2400" i="1" dirty="0">
                <a:solidFill>
                  <a:srgbClr val="0070C0"/>
                </a:solidFill>
              </a:rPr>
              <a:t>.</a:t>
            </a:r>
            <a:r>
              <a:rPr lang="en-US" sz="2400" i="1" dirty="0">
                <a:solidFill>
                  <a:srgbClr val="0070C0"/>
                </a:solidFill>
              </a:rPr>
              <a:t>{</a:t>
            </a:r>
            <a:r>
              <a:rPr lang="ru-RU" sz="2400" i="1" dirty="0">
                <a:solidFill>
                  <a:srgbClr val="0070C0"/>
                </a:solidFill>
              </a:rPr>
              <a:t>Полезная нагрузка</a:t>
            </a:r>
            <a:r>
              <a:rPr lang="en-US" sz="2400" i="1" dirty="0">
                <a:solidFill>
                  <a:srgbClr val="0070C0"/>
                </a:solidFill>
              </a:rPr>
              <a:t>}.{</a:t>
            </a:r>
            <a:r>
              <a:rPr lang="ru-RU" sz="2400" i="1" dirty="0">
                <a:solidFill>
                  <a:srgbClr val="0070C0"/>
                </a:solidFill>
              </a:rPr>
              <a:t>Подпись</a:t>
            </a:r>
            <a:r>
              <a:rPr lang="en-US" sz="2400" i="1" dirty="0">
                <a:solidFill>
                  <a:srgbClr val="0070C0"/>
                </a:solidFill>
              </a:rPr>
              <a:t>}</a:t>
            </a:r>
            <a:endParaRPr lang="ru-RU" sz="2400" i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i="1" dirty="0">
                <a:solidFill>
                  <a:srgbClr val="0070C0"/>
                </a:solidFill>
              </a:rPr>
              <a:t>Заголовок</a:t>
            </a:r>
            <a:r>
              <a:rPr lang="ru-RU" sz="2400" dirty="0"/>
              <a:t> – содержит данные об алгоритме и типе токена.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i="1" dirty="0">
                <a:solidFill>
                  <a:srgbClr val="0070C0"/>
                </a:solidFill>
              </a:rPr>
              <a:t>Полезная нагрузка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– Данные, с целью передачи которых создаётся токен.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i="1" dirty="0">
                <a:solidFill>
                  <a:srgbClr val="0070C0"/>
                </a:solidFill>
              </a:rPr>
              <a:t>Подпись</a:t>
            </a:r>
            <a:endParaRPr lang="ru-RU" sz="2400" i="1" dirty="0"/>
          </a:p>
          <a:p>
            <a:pPr marL="0" indent="0">
              <a:buNone/>
            </a:pPr>
            <a:r>
              <a:rPr lang="ru-RU" sz="2400" dirty="0"/>
              <a:t>Токен передаётся в заголовке </a:t>
            </a:r>
            <a:r>
              <a:rPr lang="en-US" sz="2400" dirty="0"/>
              <a:t>HTTP </a:t>
            </a:r>
            <a:r>
              <a:rPr lang="ru-RU" sz="2400" dirty="0"/>
              <a:t>запроса. Далее, сервер осуществляет валидацию токена, проверяя подпись, для чего ему необходимо знать секретный ключ.</a:t>
            </a:r>
          </a:p>
        </p:txBody>
      </p:sp>
    </p:spTree>
    <p:extLst>
      <p:ext uri="{BB962C8B-B14F-4D97-AF65-F5344CB8AC3E}">
        <p14:creationId xmlns:p14="http://schemas.microsoft.com/office/powerpoint/2010/main" val="247878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Архитектура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Функции Веб-Сервиса: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Регистрация </a:t>
            </a:r>
            <a:r>
              <a:rPr lang="ru-MD" sz="2400" dirty="0"/>
              <a:t>и авторизация с использованием ролей, благодаря чему в них будут разные полномочия.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MD" sz="2400" dirty="0"/>
              <a:t>Использование </a:t>
            </a:r>
            <a:r>
              <a:rPr lang="en-US" sz="2400" dirty="0"/>
              <a:t>JWT </a:t>
            </a:r>
            <a:r>
              <a:rPr lang="ru-RU" sz="2400" dirty="0"/>
              <a:t>для авторизации: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Отправка </a:t>
            </a:r>
            <a:r>
              <a:rPr lang="en-US" sz="2400" dirty="0"/>
              <a:t>JWT </a:t>
            </a:r>
            <a:r>
              <a:rPr lang="ru-RU" sz="2400" dirty="0"/>
              <a:t>клиенту: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Добавление, чтение и удаление новостей.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0CEEA51-2E69-459E-B492-0E06C0E47E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36"/>
          <a:stretch/>
        </p:blipFill>
        <p:spPr bwMode="auto">
          <a:xfrm>
            <a:off x="6334251" y="2254909"/>
            <a:ext cx="4654359" cy="1477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29764C2-DB29-47CC-9943-302771C8737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6" r="25503"/>
          <a:stretch/>
        </p:blipFill>
        <p:spPr bwMode="auto">
          <a:xfrm>
            <a:off x="4319780" y="3732371"/>
            <a:ext cx="3560610" cy="1477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055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Endpoint </a:t>
            </a:r>
            <a:r>
              <a:rPr lang="ru-RU" b="1" dirty="0">
                <a:solidFill>
                  <a:srgbClr val="0070C0"/>
                </a:solidFill>
              </a:rPr>
              <a:t>спецификация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Ресурс </a:t>
            </a:r>
            <a:r>
              <a:rPr lang="en-US" sz="2400" dirty="0"/>
              <a:t>Accounts: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Ресурс </a:t>
            </a:r>
            <a:r>
              <a:rPr lang="en-US" sz="2400" dirty="0"/>
              <a:t>Posts: 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F0222D-16C2-471D-BDD8-EC506B71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41" y="1162520"/>
            <a:ext cx="5580122" cy="24090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6134E7-CB9E-4920-B207-CEAFE645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41" y="3610347"/>
            <a:ext cx="5580122" cy="26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5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838</Words>
  <Application>Microsoft Office PowerPoint</Application>
  <PresentationFormat>Широкоэкранный</PresentationFormat>
  <Paragraphs>120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Comfortaa Regular</vt:lpstr>
      <vt:lpstr>Times New Roman</vt:lpstr>
      <vt:lpstr>Wingdings</vt:lpstr>
      <vt:lpstr>Тема Office</vt:lpstr>
      <vt:lpstr>Презентация PowerPoint</vt:lpstr>
      <vt:lpstr>Содержание</vt:lpstr>
      <vt:lpstr>Что такое Веб-Сервис?</vt:lpstr>
      <vt:lpstr>Архитектура REST</vt:lpstr>
      <vt:lpstr>Официальные рекомендации REST</vt:lpstr>
      <vt:lpstr>Коды состояния</vt:lpstr>
      <vt:lpstr>Авторизация</vt:lpstr>
      <vt:lpstr>Архитектура проекта</vt:lpstr>
      <vt:lpstr>Endpoint спецификация проекта</vt:lpstr>
      <vt:lpstr>Паттерн Model-View-Controller</vt:lpstr>
      <vt:lpstr>Контроллеры в ASP.NET</vt:lpstr>
      <vt:lpstr>Шаблон проектирования Mediator</vt:lpstr>
      <vt:lpstr>Демонстрация работы проекта</vt:lpstr>
      <vt:lpstr>Отправка запросов</vt:lpstr>
      <vt:lpstr>Литература и документация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Artiom Ciobanu</dc:creator>
  <cp:lastModifiedBy>Artiom Ciobanu</cp:lastModifiedBy>
  <cp:revision>237</cp:revision>
  <dcterms:created xsi:type="dcterms:W3CDTF">2021-06-13T13:31:20Z</dcterms:created>
  <dcterms:modified xsi:type="dcterms:W3CDTF">2021-06-19T09:09:34Z</dcterms:modified>
</cp:coreProperties>
</file>