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2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4" r:id="rId23"/>
    <p:sldId id="276" r:id="rId24"/>
    <p:sldId id="277" r:id="rId25"/>
    <p:sldId id="285" r:id="rId26"/>
    <p:sldId id="278" r:id="rId27"/>
    <p:sldId id="286" r:id="rId28"/>
    <p:sldId id="279" r:id="rId29"/>
    <p:sldId id="280" r:id="rId30"/>
    <p:sldId id="287" r:id="rId31"/>
    <p:sldId id="281" r:id="rId32"/>
    <p:sldId id="289" r:id="rId33"/>
    <p:sldId id="288" r:id="rId34"/>
    <p:sldId id="290" r:id="rId35"/>
    <p:sldId id="291" r:id="rId36"/>
    <p:sldId id="25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2/topics/class-based-views/intr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00/blo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ro-MD" dirty="0"/>
              <a:t>12</a:t>
            </a:r>
            <a:r>
              <a:rPr lang="ru-RU" b="1" dirty="0"/>
              <a:t>: Добавление стилизации</a:t>
            </a:r>
            <a:r>
              <a:rPr lang="en-US" b="1" dirty="0"/>
              <a:t>,</a:t>
            </a:r>
            <a:r>
              <a:rPr lang="ru-RU" b="1" dirty="0"/>
              <a:t> при помощи </a:t>
            </a:r>
            <a:r>
              <a:rPr lang="en-US" b="1" dirty="0"/>
              <a:t>BOOTSTRAP4, </a:t>
            </a:r>
            <a:r>
              <a:rPr lang="ru-RU" b="1" dirty="0"/>
              <a:t>в </a:t>
            </a:r>
            <a:r>
              <a:rPr lang="en-US" b="1" dirty="0"/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61D1-AF4D-42EC-B4FB-7D6EDF75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Bootstrap-a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73F3-95FC-4E95-8941-C2928F47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5" y="2233200"/>
            <a:ext cx="11463130" cy="392264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Для работы в </a:t>
            </a:r>
            <a:r>
              <a:rPr lang="en-US" sz="2400" dirty="0"/>
              <a:t>off-line </a:t>
            </a:r>
            <a:r>
              <a:rPr lang="ru-RU" sz="2400" dirty="0"/>
              <a:t>режиме все что необходимо сделать, это скачать архив с этого сайта, создать папку для своего будущего проекта и там разархивировать данный архив</a:t>
            </a:r>
          </a:p>
          <a:p>
            <a:r>
              <a:rPr lang="ru-RU" sz="2400" dirty="0"/>
              <a:t>И теперь, в зависимости от того</a:t>
            </a:r>
            <a:r>
              <a:rPr lang="ro-RO" sz="2400" dirty="0"/>
              <a:t>,</a:t>
            </a:r>
            <a:r>
              <a:rPr lang="ru-RU" sz="2400" dirty="0"/>
              <a:t> где находятся файлы </a:t>
            </a:r>
            <a:r>
              <a:rPr lang="en-US" sz="2400" dirty="0"/>
              <a:t>B</a:t>
            </a:r>
            <a:r>
              <a:rPr lang="ro-RO" sz="2400" dirty="0" err="1"/>
              <a:t>ootstrap</a:t>
            </a:r>
            <a:r>
              <a:rPr lang="ro-RO" sz="2400" dirty="0"/>
              <a:t>-a, </a:t>
            </a:r>
            <a:r>
              <a:rPr lang="ru-RU" sz="2400" dirty="0"/>
              <a:t>при включении его в своем проекте, необходимо указать правильный путь к файлу со стилями</a:t>
            </a:r>
            <a:r>
              <a:rPr lang="en-US" sz="2400" dirty="0"/>
              <a:t>, </a:t>
            </a:r>
            <a:r>
              <a:rPr lang="ru-RU" sz="2400" dirty="0"/>
              <a:t>с расширением </a:t>
            </a:r>
            <a:r>
              <a:rPr lang="en-US" sz="2400" b="1" i="1" dirty="0"/>
              <a:t>.</a:t>
            </a:r>
            <a:r>
              <a:rPr lang="en-US" sz="2400" b="1" i="1" dirty="0" err="1"/>
              <a:t>css</a:t>
            </a:r>
            <a:r>
              <a:rPr lang="ru-RU" sz="2400" dirty="0"/>
              <a:t> и к файлу с </a:t>
            </a:r>
            <a:r>
              <a:rPr lang="en-US" sz="2400" dirty="0"/>
              <a:t>JavaScript</a:t>
            </a:r>
            <a:r>
              <a:rPr lang="ru-RU" sz="2400" dirty="0"/>
              <a:t>-</a:t>
            </a:r>
            <a:r>
              <a:rPr lang="ru-RU" sz="2400" dirty="0" err="1"/>
              <a:t>ами</a:t>
            </a:r>
            <a:endParaRPr lang="ru-RU" sz="2400" dirty="0"/>
          </a:p>
          <a:p>
            <a:r>
              <a:rPr lang="ru-RU" sz="2400" dirty="0"/>
              <a:t>Для работы в </a:t>
            </a:r>
            <a:r>
              <a:rPr lang="en-US" sz="2400" dirty="0"/>
              <a:t>on-line </a:t>
            </a:r>
            <a:r>
              <a:rPr lang="ru-RU" sz="2400" dirty="0"/>
              <a:t>режиме необходимо в теге «</a:t>
            </a:r>
            <a:r>
              <a:rPr lang="en-US" sz="2400" dirty="0"/>
              <a:t>head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подключить </a:t>
            </a:r>
            <a:r>
              <a:rPr lang="en-US" sz="2400" dirty="0"/>
              <a:t>Bootstrap, </a:t>
            </a:r>
            <a:r>
              <a:rPr lang="ru-RU" sz="2400" dirty="0"/>
              <a:t>вписав 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rgbClr val="2F6F9F"/>
                </a:solidFill>
                <a:latin typeface="Corbel" panose="020B0503020204020204" pitchFamily="34" charset="0"/>
              </a:rPr>
              <a:t>&lt;link</a:t>
            </a:r>
            <a:r>
              <a:rPr lang="en-US" altLang="en-US" sz="1900" dirty="0">
                <a:solidFill>
                  <a:srgbClr val="212529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900" dirty="0" err="1">
                <a:solidFill>
                  <a:srgbClr val="4F9FCF"/>
                </a:solidFill>
                <a:latin typeface="Corbel" panose="020B0503020204020204" pitchFamily="34" charset="0"/>
              </a:rPr>
              <a:t>rel</a:t>
            </a:r>
            <a:r>
              <a:rPr lang="en-US" altLang="en-US" sz="1900" dirty="0">
                <a:solidFill>
                  <a:srgbClr val="4F9FCF"/>
                </a:solidFill>
                <a:latin typeface="Corbel" panose="020B0503020204020204" pitchFamily="34" charset="0"/>
              </a:rPr>
              <a:t>=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"stylesheet"</a:t>
            </a:r>
            <a:r>
              <a:rPr lang="en-US" altLang="en-US" sz="1900" dirty="0">
                <a:solidFill>
                  <a:srgbClr val="212529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900" dirty="0" err="1">
                <a:solidFill>
                  <a:srgbClr val="4F9FCF"/>
                </a:solidFill>
                <a:latin typeface="Corbel" panose="020B0503020204020204" pitchFamily="34" charset="0"/>
              </a:rPr>
              <a:t>href</a:t>
            </a:r>
            <a:r>
              <a:rPr lang="en-US" altLang="en-US" sz="1900" dirty="0">
                <a:solidFill>
                  <a:srgbClr val="4F9FCF"/>
                </a:solidFill>
                <a:latin typeface="Corbel" panose="020B0503020204020204" pitchFamily="34" charset="0"/>
              </a:rPr>
              <a:t>=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"https://stackpath.bootstrapcdn.com/bootstrap/4.3.1/</a:t>
            </a:r>
            <a:r>
              <a:rPr lang="en-US" altLang="en-US" sz="1900" dirty="0" err="1">
                <a:solidFill>
                  <a:srgbClr val="D44950"/>
                </a:solidFill>
                <a:latin typeface="Corbel" panose="020B0503020204020204" pitchFamily="34" charset="0"/>
              </a:rPr>
              <a:t>css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/bootstrap.min.css"</a:t>
            </a:r>
            <a:r>
              <a:rPr lang="en-US" altLang="en-US" sz="1900" dirty="0">
                <a:solidFill>
                  <a:srgbClr val="212529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900" dirty="0">
                <a:solidFill>
                  <a:srgbClr val="4F9FCF"/>
                </a:solidFill>
                <a:latin typeface="Corbel" panose="020B0503020204020204" pitchFamily="34" charset="0"/>
              </a:rPr>
              <a:t>integrity=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"sha384-ggOyR0iXCbMQv3Xipma34MD+dH/1fQ784/j6cY/iJTQUOhcWr7x9JvoRxT2MZw1T"</a:t>
            </a:r>
            <a:r>
              <a:rPr lang="en-US" altLang="en-US" sz="1900" dirty="0">
                <a:solidFill>
                  <a:srgbClr val="212529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900" dirty="0" err="1">
                <a:solidFill>
                  <a:srgbClr val="4F9FCF"/>
                </a:solidFill>
                <a:latin typeface="Corbel" panose="020B0503020204020204" pitchFamily="34" charset="0"/>
              </a:rPr>
              <a:t>crossorigin</a:t>
            </a:r>
            <a:r>
              <a:rPr lang="en-US" altLang="en-US" sz="1900" dirty="0">
                <a:solidFill>
                  <a:srgbClr val="4F9FCF"/>
                </a:solidFill>
                <a:latin typeface="Corbel" panose="020B0503020204020204" pitchFamily="34" charset="0"/>
              </a:rPr>
              <a:t>=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"anonymous"</a:t>
            </a:r>
            <a:r>
              <a:rPr lang="en-US" altLang="en-US" sz="1900" dirty="0">
                <a:solidFill>
                  <a:srgbClr val="2F6F9F"/>
                </a:solidFill>
                <a:latin typeface="Corbel" panose="020B0503020204020204" pitchFamily="34" charset="0"/>
              </a:rPr>
              <a:t>&gt;</a:t>
            </a:r>
            <a:r>
              <a:rPr lang="en-US" altLang="en-US" sz="1900" dirty="0">
                <a:solidFill>
                  <a:srgbClr val="212529"/>
                </a:solidFill>
                <a:latin typeface="Corbel" panose="020B0503020204020204" pitchFamily="34" charset="0"/>
              </a:rPr>
              <a:t> </a:t>
            </a:r>
            <a:endParaRPr lang="ru-RU" altLang="en-US" sz="1900" dirty="0">
              <a:solidFill>
                <a:srgbClr val="212529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rgbClr val="2F6F9F"/>
                </a:solidFill>
                <a:latin typeface="Corbel" panose="020B0503020204020204" pitchFamily="34" charset="0"/>
              </a:rPr>
              <a:t>&lt;script </a:t>
            </a:r>
            <a:r>
              <a:rPr lang="en-US" altLang="en-US" sz="1900" dirty="0" err="1">
                <a:solidFill>
                  <a:srgbClr val="4F9FCF"/>
                </a:solidFill>
                <a:latin typeface="Corbel" panose="020B0503020204020204" pitchFamily="34" charset="0"/>
              </a:rPr>
              <a:t>src</a:t>
            </a:r>
            <a:r>
              <a:rPr lang="en-US" altLang="en-US" sz="1900" dirty="0">
                <a:solidFill>
                  <a:srgbClr val="4F9FCF"/>
                </a:solidFill>
                <a:latin typeface="Corbel" panose="020B0503020204020204" pitchFamily="34" charset="0"/>
              </a:rPr>
              <a:t>=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"https://stackpath.bootstrapcdn.com/bootstrap/4.3.1/</a:t>
            </a:r>
            <a:r>
              <a:rPr lang="en-US" altLang="en-US" sz="1900" dirty="0" err="1">
                <a:solidFill>
                  <a:srgbClr val="D44950"/>
                </a:solidFill>
                <a:latin typeface="Corbel" panose="020B0503020204020204" pitchFamily="34" charset="0"/>
              </a:rPr>
              <a:t>js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/bootstrap.min.js"</a:t>
            </a:r>
            <a:r>
              <a:rPr lang="en-US" altLang="en-US" sz="1900" dirty="0">
                <a:solidFill>
                  <a:srgbClr val="212529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900" dirty="0">
                <a:solidFill>
                  <a:srgbClr val="4F9FCF"/>
                </a:solidFill>
                <a:latin typeface="Corbel" panose="020B0503020204020204" pitchFamily="34" charset="0"/>
              </a:rPr>
              <a:t>integrity=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"sha384-JjSmVgyd0p3pXB1rRibZUAYoIIy6OrQ6VrjIEaFf/nJGzIxFDsf4x0xIM+B07jRM"</a:t>
            </a:r>
            <a:r>
              <a:rPr lang="en-US" altLang="en-US" sz="1900" dirty="0">
                <a:solidFill>
                  <a:srgbClr val="212529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900" dirty="0" err="1">
                <a:solidFill>
                  <a:srgbClr val="4F9FCF"/>
                </a:solidFill>
                <a:latin typeface="Corbel" panose="020B0503020204020204" pitchFamily="34" charset="0"/>
              </a:rPr>
              <a:t>crossorigin</a:t>
            </a:r>
            <a:r>
              <a:rPr lang="en-US" altLang="en-US" sz="1900" dirty="0">
                <a:solidFill>
                  <a:srgbClr val="4F9FCF"/>
                </a:solidFill>
                <a:latin typeface="Corbel" panose="020B0503020204020204" pitchFamily="34" charset="0"/>
              </a:rPr>
              <a:t>=</a:t>
            </a:r>
            <a:r>
              <a:rPr lang="en-US" altLang="en-US" sz="1900" dirty="0">
                <a:solidFill>
                  <a:srgbClr val="D44950"/>
                </a:solidFill>
                <a:latin typeface="Corbel" panose="020B0503020204020204" pitchFamily="34" charset="0"/>
              </a:rPr>
              <a:t>"anonymous"</a:t>
            </a:r>
            <a:r>
              <a:rPr lang="en-US" altLang="en-US" sz="1900" dirty="0">
                <a:solidFill>
                  <a:srgbClr val="2F6F9F"/>
                </a:solidFill>
                <a:latin typeface="Corbel" panose="020B0503020204020204" pitchFamily="34" charset="0"/>
              </a:rPr>
              <a:t>&gt;&lt;/script&gt;</a:t>
            </a:r>
            <a:r>
              <a:rPr lang="en-US" alt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33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4606-BE37-4558-A41C-19B67753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</a:t>
            </a:r>
            <a:r>
              <a:rPr lang="ru-RU" dirty="0"/>
              <a:t>использование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1E6FC-0798-434C-848A-FA0ED58D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46" y="1911833"/>
            <a:ext cx="91821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5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B1A5-4621-4038-833E-ABA49DDD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</a:t>
            </a:r>
            <a:r>
              <a:rPr lang="ru-RU" dirty="0"/>
              <a:t>использование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F92F-ABC5-48C9-A950-FC61F9CC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721834" cy="3678303"/>
          </a:xfrm>
        </p:spPr>
        <p:txBody>
          <a:bodyPr>
            <a:normAutofit/>
          </a:bodyPr>
          <a:lstStyle/>
          <a:p>
            <a:r>
              <a:rPr lang="ru-RU" sz="2200" dirty="0"/>
              <a:t>После разархивировании архива фреймворка </a:t>
            </a:r>
            <a:r>
              <a:rPr lang="en-US" sz="2200" dirty="0"/>
              <a:t>Bootstrap</a:t>
            </a:r>
            <a:r>
              <a:rPr lang="ru-RU" sz="2200" dirty="0"/>
              <a:t>, создаются 2 папки – </a:t>
            </a:r>
            <a:r>
              <a:rPr lang="en-US" sz="2200" dirty="0"/>
              <a:t>CSS </a:t>
            </a:r>
            <a:r>
              <a:rPr lang="ru-RU" sz="2200" dirty="0"/>
              <a:t>и </a:t>
            </a:r>
            <a:r>
              <a:rPr lang="en-US" sz="2200" dirty="0"/>
              <a:t>JS</a:t>
            </a:r>
            <a:endParaRPr lang="ru-RU" sz="2200" dirty="0"/>
          </a:p>
          <a:p>
            <a:r>
              <a:rPr lang="ru-RU" sz="2200" dirty="0"/>
              <a:t>Копируем их в папку ,приложения - </a:t>
            </a:r>
            <a:r>
              <a:rPr lang="en-US" sz="2200" dirty="0"/>
              <a:t>STATIC, CSS </a:t>
            </a:r>
            <a:r>
              <a:rPr lang="ru-RU" sz="2200" dirty="0"/>
              <a:t>и </a:t>
            </a:r>
            <a:r>
              <a:rPr lang="en-US" sz="2200" dirty="0"/>
              <a:t>JS</a:t>
            </a:r>
            <a:r>
              <a:rPr lang="ru-RU" sz="2200" dirty="0"/>
              <a:t> – оставляя и собственный файл </a:t>
            </a:r>
            <a:r>
              <a:rPr lang="en-US" sz="2200" b="1" dirty="0"/>
              <a:t>blog.css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CDA49-F790-40E5-9CD2-92486688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626" y="2303186"/>
            <a:ext cx="1849713" cy="37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7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0A5E-CBA9-4FF3-88C4-F005E0DA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</a:t>
            </a:r>
            <a:r>
              <a:rPr lang="en-US" dirty="0"/>
              <a:t>Bootstrap-</a:t>
            </a:r>
            <a:r>
              <a:rPr lang="ru-RU" dirty="0"/>
              <a:t>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B056-F15F-434B-9199-A8F173AD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8" y="2005106"/>
            <a:ext cx="4577615" cy="4545494"/>
          </a:xfrm>
        </p:spPr>
        <p:txBody>
          <a:bodyPr>
            <a:noAutofit/>
          </a:bodyPr>
          <a:lstStyle/>
          <a:p>
            <a:r>
              <a:rPr lang="ru-RU" sz="2200" b="1" dirty="0"/>
              <a:t>Темы </a:t>
            </a:r>
            <a:r>
              <a:rPr lang="en-US" sz="2200" dirty="0"/>
              <a:t>Bootstrap</a:t>
            </a:r>
            <a:r>
              <a:rPr lang="ru-RU" sz="2200" dirty="0"/>
              <a:t>-а это пакеты кодов </a:t>
            </a:r>
            <a:r>
              <a:rPr lang="en-US" sz="2200" dirty="0"/>
              <a:t>HTML, CSS </a:t>
            </a:r>
            <a:r>
              <a:rPr lang="ru-RU" sz="2200" dirty="0"/>
              <a:t>и</a:t>
            </a:r>
            <a:r>
              <a:rPr lang="en-US" sz="2200" dirty="0"/>
              <a:t> JavaScript </a:t>
            </a:r>
            <a:r>
              <a:rPr lang="ru-RU" sz="2200" dirty="0"/>
              <a:t>которые предоставляют стили, </a:t>
            </a:r>
            <a:r>
              <a:rPr lang="en-US" sz="2200" dirty="0"/>
              <a:t>User</a:t>
            </a:r>
            <a:r>
              <a:rPr lang="ru-RU" sz="2200" dirty="0"/>
              <a:t>-</a:t>
            </a:r>
            <a:r>
              <a:rPr lang="en-US" sz="2200" dirty="0"/>
              <a:t>Interface</a:t>
            </a:r>
            <a:r>
              <a:rPr lang="ru-RU" sz="2200" dirty="0"/>
              <a:t> компоненты и</a:t>
            </a:r>
            <a:r>
              <a:rPr lang="en-US" sz="2200" dirty="0"/>
              <a:t> layout-</a:t>
            </a:r>
            <a:r>
              <a:rPr lang="ru-RU" sz="2200" dirty="0"/>
              <a:t>ы страниц</a:t>
            </a:r>
            <a:r>
              <a:rPr lang="en-US" sz="2200" dirty="0"/>
              <a:t>,</a:t>
            </a:r>
            <a:r>
              <a:rPr lang="ru-RU" sz="2200" dirty="0"/>
              <a:t> для использования в своих собственных веб проектах</a:t>
            </a:r>
          </a:p>
          <a:p>
            <a:r>
              <a:rPr lang="ru-RU" sz="2200" dirty="0"/>
              <a:t>Темы это шаблоны для веб сайтов, которые, по необходимости можно изменить по своим усмотрениям</a:t>
            </a:r>
          </a:p>
          <a:p>
            <a:r>
              <a:rPr lang="ru-RU" sz="2200" dirty="0"/>
              <a:t>Темы можно скачать с </a:t>
            </a:r>
            <a:r>
              <a:rPr lang="en-US" sz="2200" dirty="0">
                <a:hlinkClick r:id="rId2"/>
              </a:rPr>
              <a:t>https://bootswatch.com/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F57D-821E-4CBA-A5D2-9CB4596A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13" y="2128103"/>
            <a:ext cx="7254556" cy="45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9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3160-3352-406D-9954-9C5A2E62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ru-RU" dirty="0"/>
              <a:t>в </a:t>
            </a:r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E4EB-2CF8-4769-92AC-4D16FD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715956"/>
            <a:ext cx="11476382" cy="5142044"/>
          </a:xfrm>
        </p:spPr>
        <p:txBody>
          <a:bodyPr>
            <a:normAutofit fontScale="85000" lnSpcReduction="20000"/>
          </a:bodyPr>
          <a:lstStyle/>
          <a:p>
            <a:r>
              <a:rPr lang="ru-RU" sz="2900" dirty="0"/>
              <a:t>Я его включила в файле </a:t>
            </a:r>
            <a:r>
              <a:rPr lang="en-US" sz="2900" dirty="0"/>
              <a:t>base.html</a:t>
            </a:r>
          </a:p>
          <a:p>
            <a:pPr marL="0" indent="0">
              <a:buNone/>
            </a:pPr>
            <a:r>
              <a:rPr lang="en-US" dirty="0"/>
              <a:t>{% load static %}</a:t>
            </a:r>
          </a:p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    &lt;title&gt;{% block title %}{% </a:t>
            </a:r>
            <a:r>
              <a:rPr lang="en-US" dirty="0" err="1"/>
              <a:t>endblock</a:t>
            </a:r>
            <a:r>
              <a:rPr lang="en-US" dirty="0"/>
              <a:t> %}&lt;/title&gt;</a:t>
            </a:r>
          </a:p>
          <a:p>
            <a:pPr marL="0" indent="0">
              <a:buNone/>
            </a:pPr>
            <a:r>
              <a:rPr lang="en-US" dirty="0"/>
              <a:t>    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="https://use.fontawesome.com/releases/v5.8.1/</a:t>
            </a:r>
            <a:r>
              <a:rPr lang="en-US" dirty="0" err="1"/>
              <a:t>css</a:t>
            </a:r>
            <a:r>
              <a:rPr lang="en-US" dirty="0"/>
              <a:t>/all.css" integrity="sha384-50oBUHEmvpQ+1lW4y57PTFmhCaXp0ML5d60M1M7uH2+nqUivzIebhndOJK28anvf" 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  <a:p>
            <a:pPr marL="0" indent="0">
              <a:buNone/>
            </a:pPr>
            <a:r>
              <a:rPr lang="en-US" dirty="0"/>
              <a:t>    &lt;meta name="viewport" content="width=device-width, initial-scale=1" /&gt;</a:t>
            </a:r>
          </a:p>
          <a:p>
            <a:pPr marL="0" indent="0">
              <a:buNone/>
            </a:pPr>
            <a:r>
              <a:rPr lang="en-US" dirty="0"/>
              <a:t>    &lt;!--link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="https://stackpath.bootstrapcdn.com/bootstrap/4.3.1/</a:t>
            </a:r>
            <a:r>
              <a:rPr lang="en-US" dirty="0" err="1"/>
              <a:t>css</a:t>
            </a:r>
            <a:r>
              <a:rPr lang="en-US" dirty="0"/>
              <a:t>/bootstrap.min.css" integrity="sha384-ggOyR0iXCbMQv3Xipma34MD+dH/1fQ784/j6cY/iJTQUOhcWr7x9JvoRxT2MZw1T" 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  <a:p>
            <a:pPr marL="0" indent="0">
              <a:buNone/>
            </a:pPr>
            <a:r>
              <a:rPr lang="en-US" dirty="0"/>
              <a:t>    &lt;script </a:t>
            </a:r>
            <a:r>
              <a:rPr lang="en-US" dirty="0" err="1"/>
              <a:t>src</a:t>
            </a:r>
            <a:r>
              <a:rPr lang="en-US" dirty="0"/>
              <a:t>="https://stackpath.bootstrapcdn.com/bootstrap/4.3.1/</a:t>
            </a:r>
            <a:r>
              <a:rPr lang="en-US" dirty="0" err="1"/>
              <a:t>js</a:t>
            </a:r>
            <a:r>
              <a:rPr lang="en-US" dirty="0"/>
              <a:t>/bootstrap.min.js" integrity="sha384-JjSmVgyd0p3pXB1rRibZUAYoIIy6OrQ6VrjIEaFf/nJGzIxFDsf4x0xIM+B07jRM" </a:t>
            </a:r>
            <a:r>
              <a:rPr lang="en-US" dirty="0" err="1"/>
              <a:t>crossorigin</a:t>
            </a:r>
            <a:r>
              <a:rPr lang="en-US" dirty="0"/>
              <a:t>="anonymous"&gt;&lt;/script--&gt;</a:t>
            </a:r>
          </a:p>
          <a:p>
            <a:pPr marL="0" indent="0">
              <a:buNone/>
            </a:pPr>
            <a:r>
              <a:rPr lang="en-US" dirty="0"/>
              <a:t>    &lt;!-- jQuery --&gt;</a:t>
            </a:r>
          </a:p>
          <a:p>
            <a:pPr marL="0" indent="0">
              <a:buNone/>
            </a:pPr>
            <a:r>
              <a:rPr lang="en-US" dirty="0"/>
              <a:t>    &lt;script </a:t>
            </a:r>
            <a:r>
              <a:rPr lang="en-US" dirty="0" err="1"/>
              <a:t>src</a:t>
            </a:r>
            <a:r>
              <a:rPr lang="en-US" dirty="0"/>
              <a:t>="{% static '</a:t>
            </a:r>
            <a:r>
              <a:rPr lang="en-US" dirty="0" err="1"/>
              <a:t>js</a:t>
            </a:r>
            <a:r>
              <a:rPr lang="en-US" dirty="0"/>
              <a:t>/jquery-2.0.0.min.js' %}" 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  <a:br>
              <a:rPr lang="en-US" dirty="0"/>
            </a:br>
            <a:r>
              <a:rPr lang="en-US" dirty="0"/>
              <a:t>    &lt;!-- Bootstrap4 files--&gt;</a:t>
            </a:r>
          </a:p>
          <a:p>
            <a:pPr marL="0" indent="0">
              <a:buNone/>
            </a:pPr>
            <a:r>
              <a:rPr lang="en-US" dirty="0"/>
              <a:t>    &lt;script </a:t>
            </a:r>
            <a:r>
              <a:rPr lang="en-US" dirty="0" err="1"/>
              <a:t>src</a:t>
            </a:r>
            <a:r>
              <a:rPr lang="en-US" dirty="0"/>
              <a:t>="{% static '</a:t>
            </a:r>
            <a:r>
              <a:rPr lang="en-US" dirty="0" err="1"/>
              <a:t>js</a:t>
            </a:r>
            <a:r>
              <a:rPr lang="en-US" dirty="0"/>
              <a:t>/bootstrap.bundle.min.js' %}" 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    &lt;link </a:t>
            </a:r>
            <a:r>
              <a:rPr lang="en-US" dirty="0" err="1"/>
              <a:t>href</a:t>
            </a:r>
            <a:r>
              <a:rPr lang="en-US" dirty="0"/>
              <a:t>="{% static '</a:t>
            </a:r>
            <a:r>
              <a:rPr lang="en-US" dirty="0" err="1"/>
              <a:t>css</a:t>
            </a:r>
            <a:r>
              <a:rPr lang="en-US" dirty="0"/>
              <a:t>/bootstrap.css' %}" </a:t>
            </a:r>
            <a:r>
              <a:rPr lang="en-US" dirty="0" err="1"/>
              <a:t>rel</a:t>
            </a:r>
            <a:r>
              <a:rPr lang="en-US" dirty="0"/>
              <a:t>="stylesheet" type="text/</a:t>
            </a:r>
            <a:r>
              <a:rPr lang="en-US" dirty="0" err="1"/>
              <a:t>css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63896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F5AC-E196-426F-97F1-3A1F6C49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ru-RU" dirty="0"/>
              <a:t>в </a:t>
            </a:r>
            <a:r>
              <a:rPr lang="en-US" dirty="0"/>
              <a:t>Django.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6E7A9-8F1C-4D91-958E-42E28A91A3F8}"/>
              </a:ext>
            </a:extLst>
          </p:cNvPr>
          <p:cNvSpPr txBox="1"/>
          <p:nvPr/>
        </p:nvSpPr>
        <p:spPr>
          <a:xfrm>
            <a:off x="973739" y="2421044"/>
            <a:ext cx="95569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600" dirty="0"/>
            </a:br>
            <a:r>
              <a:rPr lang="en-US" sz="1600" dirty="0"/>
              <a:t>    &lt;!-- custom style --&gt;</a:t>
            </a:r>
          </a:p>
          <a:p>
            <a:r>
              <a:rPr lang="en-US" sz="1600" dirty="0"/>
              <a:t>    &lt;link </a:t>
            </a:r>
            <a:r>
              <a:rPr lang="en-US" sz="1600" dirty="0" err="1"/>
              <a:t>href</a:t>
            </a:r>
            <a:r>
              <a:rPr lang="en-US" sz="1600" dirty="0"/>
              <a:t>="{% static '</a:t>
            </a:r>
            <a:r>
              <a:rPr lang="en-US" sz="1600" dirty="0" err="1"/>
              <a:t>css</a:t>
            </a:r>
            <a:r>
              <a:rPr lang="en-US" sz="1600" dirty="0"/>
              <a:t>/ui.css' %}" </a:t>
            </a:r>
            <a:r>
              <a:rPr lang="en-US" sz="1600" dirty="0" err="1"/>
              <a:t>rel</a:t>
            </a:r>
            <a:r>
              <a:rPr lang="en-US" sz="1600" dirty="0"/>
              <a:t>="stylesheet" type="text/</a:t>
            </a:r>
            <a:r>
              <a:rPr lang="en-US" sz="1600" dirty="0" err="1"/>
              <a:t>css</a:t>
            </a:r>
            <a:r>
              <a:rPr lang="en-US" sz="1600" dirty="0"/>
              <a:t>"/&gt;</a:t>
            </a:r>
          </a:p>
          <a:p>
            <a:r>
              <a:rPr lang="en-US" sz="1600" dirty="0"/>
              <a:t>    &lt;link </a:t>
            </a:r>
            <a:r>
              <a:rPr lang="en-US" sz="1600" dirty="0" err="1"/>
              <a:t>href</a:t>
            </a:r>
            <a:r>
              <a:rPr lang="en-US" sz="1600" dirty="0"/>
              <a:t>="{% static '</a:t>
            </a:r>
            <a:r>
              <a:rPr lang="en-US" sz="1600" dirty="0" err="1"/>
              <a:t>css</a:t>
            </a:r>
            <a:r>
              <a:rPr lang="en-US" sz="1600" dirty="0"/>
              <a:t>/responsive.css' %}" </a:t>
            </a:r>
            <a:r>
              <a:rPr lang="en-US" sz="1600" dirty="0" err="1"/>
              <a:t>rel</a:t>
            </a:r>
            <a:r>
              <a:rPr lang="en-US" sz="1600" dirty="0"/>
              <a:t>="stylesheet" media="only screen and (max-width: 1200px)" /&gt;</a:t>
            </a:r>
          </a:p>
          <a:p>
            <a:br>
              <a:rPr lang="en-US" sz="1600" dirty="0"/>
            </a:br>
            <a:r>
              <a:rPr lang="en-US" sz="1600" dirty="0"/>
              <a:t>    &lt;link </a:t>
            </a:r>
            <a:r>
              <a:rPr lang="en-US" sz="1600" dirty="0" err="1"/>
              <a:t>href</a:t>
            </a:r>
            <a:r>
              <a:rPr lang="en-US" sz="1600" dirty="0"/>
              <a:t>="{% static '</a:t>
            </a:r>
            <a:r>
              <a:rPr lang="en-US" sz="1600" dirty="0" err="1"/>
              <a:t>css</a:t>
            </a:r>
            <a:r>
              <a:rPr lang="en-US" sz="1600" dirty="0"/>
              <a:t>/blog.css' %}" </a:t>
            </a:r>
            <a:r>
              <a:rPr lang="en-US" sz="1600" dirty="0" err="1"/>
              <a:t>rel</a:t>
            </a:r>
            <a:r>
              <a:rPr lang="en-US" sz="1600" dirty="0"/>
              <a:t>="stylesheet" type="text/</a:t>
            </a:r>
            <a:r>
              <a:rPr lang="en-US" sz="1600" dirty="0" err="1"/>
              <a:t>css</a:t>
            </a:r>
            <a:r>
              <a:rPr lang="en-US" sz="1600" dirty="0"/>
              <a:t>" /&gt;</a:t>
            </a:r>
          </a:p>
          <a:p>
            <a:r>
              <a:rPr lang="en-US" sz="1600" dirty="0"/>
              <a:t>    &lt;script 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r>
              <a:rPr lang="en-US" sz="1600" dirty="0"/>
              <a:t>         // </a:t>
            </a:r>
            <a:r>
              <a:rPr lang="en-US" sz="1600" dirty="0" err="1"/>
              <a:t>jquery</a:t>
            </a:r>
            <a:r>
              <a:rPr lang="en-US" sz="1600" dirty="0"/>
              <a:t> ready start</a:t>
            </a:r>
          </a:p>
          <a:p>
            <a:r>
              <a:rPr lang="en-US" sz="1600" dirty="0"/>
              <a:t>        $(document).ready(function() {</a:t>
            </a:r>
            <a:br>
              <a:rPr lang="en-US" sz="1600" dirty="0"/>
            </a:br>
            <a:r>
              <a:rPr lang="en-US" sz="1600" dirty="0"/>
              <a:t>        }); </a:t>
            </a:r>
          </a:p>
          <a:p>
            <a:r>
              <a:rPr lang="en-US" sz="1600" dirty="0"/>
              <a:t>    &lt;/script&gt;</a:t>
            </a:r>
          </a:p>
          <a:p>
            <a:r>
              <a:rPr lang="en-US" sz="16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4929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B640-2683-4401-AF6A-35760297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Добавила верхнее </a:t>
            </a:r>
            <a:r>
              <a:rPr lang="en-US" dirty="0"/>
              <a:t>Responsive </a:t>
            </a:r>
            <a:r>
              <a:rPr lang="ru-RU" dirty="0"/>
              <a:t>меню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CBDE-343E-4372-A029-906F74BB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&lt;nav class="navbar navbar-expand-lg navbar-light </a:t>
            </a:r>
            <a:r>
              <a:rPr lang="en-US" dirty="0" err="1"/>
              <a:t>bg</a:t>
            </a:r>
            <a:r>
              <a:rPr lang="en-US" dirty="0"/>
              <a:t>-light fixed-top py-3"&gt;</a:t>
            </a:r>
          </a:p>
          <a:p>
            <a:pPr marL="0" indent="0">
              <a:buNone/>
            </a:pPr>
            <a:r>
              <a:rPr lang="en-US" dirty="0"/>
              <a:t>        &lt;</a:t>
            </a:r>
            <a:r>
              <a:rPr lang="en-US" dirty="0" err="1"/>
              <a:t>i</a:t>
            </a:r>
            <a:r>
              <a:rPr lang="en-US" dirty="0"/>
              <a:t> class="</a:t>
            </a:r>
            <a:r>
              <a:rPr lang="en-US" dirty="0" err="1"/>
              <a:t>fas</a:t>
            </a:r>
            <a:r>
              <a:rPr lang="en-US" dirty="0"/>
              <a:t> fa-icons"&gt;&lt;/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       &lt;!--</a:t>
            </a:r>
            <a:r>
              <a:rPr lang="en-US" dirty="0" err="1"/>
              <a:t>img</a:t>
            </a:r>
            <a:r>
              <a:rPr lang="en-US" dirty="0"/>
              <a:t> class="logo </a:t>
            </a:r>
            <a:r>
              <a:rPr lang="en-US" dirty="0" err="1"/>
              <a:t>mylogo</a:t>
            </a:r>
            <a:r>
              <a:rPr lang="en-US" dirty="0"/>
              <a:t> m-3 border rounded" </a:t>
            </a:r>
            <a:r>
              <a:rPr lang="en-US" dirty="0" err="1"/>
              <a:t>src</a:t>
            </a:r>
            <a:r>
              <a:rPr lang="en-US" dirty="0"/>
              <a:t>="{% static 'images/img.jpg' %}"--&gt;</a:t>
            </a:r>
          </a:p>
          <a:p>
            <a:pPr marL="0" indent="0">
              <a:buNone/>
            </a:pPr>
            <a:r>
              <a:rPr lang="en-US" dirty="0"/>
              <a:t>        &lt;a class="navbar-brand text-danger font-weight-bold" </a:t>
            </a:r>
            <a:r>
              <a:rPr lang="en-US" dirty="0" err="1"/>
              <a:t>href</a:t>
            </a:r>
            <a:r>
              <a:rPr lang="en-US" dirty="0"/>
              <a:t>="#"&gt;My Blog&lt;/a&gt;</a:t>
            </a:r>
          </a:p>
          <a:p>
            <a:pPr marL="0" indent="0">
              <a:buNone/>
            </a:pPr>
            <a:r>
              <a:rPr lang="en-US" dirty="0"/>
              <a:t>        &lt;button class="navbar-toggler" type="button" data-toggle="collapse" data-target="#</a:t>
            </a:r>
            <a:r>
              <a:rPr lang="en-US" dirty="0" err="1"/>
              <a:t>navbarNav</a:t>
            </a:r>
            <a:r>
              <a:rPr lang="en-US" dirty="0"/>
              <a:t>" aria-controls="</a:t>
            </a:r>
            <a:r>
              <a:rPr lang="en-US" dirty="0" err="1"/>
              <a:t>navbarNav</a:t>
            </a:r>
            <a:r>
              <a:rPr lang="en-US" dirty="0"/>
              <a:t>" aria-expanded="false" aria-label="Toggle navigation"&gt;</a:t>
            </a:r>
          </a:p>
          <a:p>
            <a:pPr marL="0" indent="0">
              <a:buNone/>
            </a:pPr>
            <a:r>
              <a:rPr lang="en-US" dirty="0"/>
              <a:t>            &lt;span class="navbar-toggler-icon"&gt;&lt;/span&gt;</a:t>
            </a:r>
          </a:p>
          <a:p>
            <a:pPr marL="0" indent="0">
              <a:buNone/>
            </a:pPr>
            <a:r>
              <a:rPr lang="en-US" dirty="0"/>
              <a:t>        &lt;/button&gt;</a:t>
            </a:r>
          </a:p>
          <a:p>
            <a:pPr marL="0" indent="0">
              <a:buNone/>
            </a:pPr>
            <a:r>
              <a:rPr lang="en-US" dirty="0"/>
              <a:t>        &lt;div class="collapse navbar-collapse" id="</a:t>
            </a:r>
            <a:r>
              <a:rPr lang="en-US" dirty="0" err="1"/>
              <a:t>navbarNav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           &lt;ul class="navbar-nav ml-auto"&gt;</a:t>
            </a:r>
          </a:p>
          <a:p>
            <a:pPr marL="0" indent="0">
              <a:buNone/>
            </a:pPr>
            <a:r>
              <a:rPr lang="en-US" dirty="0"/>
              <a:t>                &lt;li class="nav-item text-black"&gt;</a:t>
            </a:r>
          </a:p>
          <a:p>
            <a:pPr marL="0" indent="0">
              <a:buNone/>
            </a:pPr>
            <a:r>
              <a:rPr lang="en-US" dirty="0"/>
              <a:t>                    &lt;a class="nav-link text-black font-weight-bold" </a:t>
            </a:r>
            <a:r>
              <a:rPr lang="en-US" dirty="0" err="1"/>
              <a:t>href</a:t>
            </a:r>
            <a:r>
              <a:rPr lang="en-US" dirty="0"/>
              <a:t>="#"&gt;About&lt;/a&gt;</a:t>
            </a:r>
          </a:p>
          <a:p>
            <a:pPr marL="0" indent="0">
              <a:buNone/>
            </a:pPr>
            <a:r>
              <a:rPr lang="en-US" dirty="0"/>
              <a:t>                &lt;/li&gt;</a:t>
            </a:r>
          </a:p>
          <a:p>
            <a:pPr marL="0" indent="0">
              <a:buNone/>
            </a:pPr>
            <a:r>
              <a:rPr lang="en-US" dirty="0"/>
              <a:t>                &lt;li class="nav-item text-black"&gt;</a:t>
            </a:r>
          </a:p>
          <a:p>
            <a:pPr marL="0" indent="0">
              <a:buNone/>
            </a:pPr>
            <a:r>
              <a:rPr lang="en-US" dirty="0"/>
              <a:t>                    &lt;a class="nav-link text-black font-weight-bold" </a:t>
            </a:r>
            <a:r>
              <a:rPr lang="en-US" dirty="0" err="1"/>
              <a:t>href</a:t>
            </a:r>
            <a:r>
              <a:rPr lang="en-US" dirty="0"/>
              <a:t>="#"&gt;Authors&lt;/a&gt;</a:t>
            </a:r>
          </a:p>
          <a:p>
            <a:pPr marL="0" indent="0">
              <a:buNone/>
            </a:pPr>
            <a:r>
              <a:rPr lang="en-US" dirty="0"/>
              <a:t>                &lt;/li&gt;</a:t>
            </a:r>
          </a:p>
          <a:p>
            <a:pPr marL="0" indent="0">
              <a:buNone/>
            </a:pPr>
            <a:r>
              <a:rPr lang="en-US" dirty="0"/>
              <a:t>                &lt;li class="nav-item text-black"&gt;</a:t>
            </a:r>
          </a:p>
          <a:p>
            <a:pPr marL="0" indent="0">
              <a:buNone/>
            </a:pPr>
            <a:r>
              <a:rPr lang="en-US" dirty="0"/>
              <a:t>                    &lt;a class="nav-link text-black font-weight-bold" </a:t>
            </a:r>
            <a:r>
              <a:rPr lang="en-US" dirty="0" err="1"/>
              <a:t>href</a:t>
            </a:r>
            <a:r>
              <a:rPr lang="en-US" dirty="0"/>
              <a:t>="#"&gt;Contact&lt;/a&gt;</a:t>
            </a:r>
          </a:p>
          <a:p>
            <a:pPr marL="0" indent="0">
              <a:buNone/>
            </a:pPr>
            <a:r>
              <a:rPr lang="en-US" dirty="0"/>
              <a:t>                &lt;/li&gt;</a:t>
            </a:r>
          </a:p>
          <a:p>
            <a:pPr marL="0" indent="0">
              <a:buNone/>
            </a:pPr>
            <a:r>
              <a:rPr lang="en-US" dirty="0"/>
              <a:t>            &lt;/ul&gt;</a:t>
            </a:r>
          </a:p>
          <a:p>
            <a:pPr marL="0" indent="0">
              <a:buNone/>
            </a:pPr>
            <a:r>
              <a:rPr lang="en-US" dirty="0"/>
              <a:t>        &lt;/div&gt;</a:t>
            </a:r>
          </a:p>
          <a:p>
            <a:pPr marL="0" indent="0">
              <a:buNone/>
            </a:pPr>
            <a:r>
              <a:rPr lang="en-US" dirty="0"/>
              <a:t>    &lt;/nav&gt;</a:t>
            </a:r>
          </a:p>
        </p:txBody>
      </p:sp>
    </p:spTree>
    <p:extLst>
      <p:ext uri="{BB962C8B-B14F-4D97-AF65-F5344CB8AC3E}">
        <p14:creationId xmlns:p14="http://schemas.microsoft.com/office/powerpoint/2010/main" val="53430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AB3D-E44D-4E2C-B570-74E2578B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8AC4-8945-4358-AC2C-D1CDA94E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1896532"/>
            <a:ext cx="3721584" cy="3331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10E2EF-4A7D-4B8A-BAC1-FF164E1E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2" y="1896532"/>
            <a:ext cx="3721585" cy="3429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0A2AB-DDA4-4906-A179-07BFCFF47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2" y="4897089"/>
            <a:ext cx="11794435" cy="19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13BE-0F9F-4A3A-AEAC-010CBEB0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контент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3743-20E6-4E2D-AC18-09E6C9F1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08721"/>
            <a:ext cx="5408790" cy="49101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&lt;div class="container-fluid d-flex justify-content-center my-10 content"&gt;</a:t>
            </a:r>
          </a:p>
          <a:p>
            <a:pPr marL="0" indent="0">
              <a:buNone/>
            </a:pPr>
            <a:r>
              <a:rPr lang="en-US" dirty="0"/>
              <a:t>        &lt;div class="row"&gt;</a:t>
            </a:r>
          </a:p>
          <a:p>
            <a:pPr marL="0" indent="0">
              <a:buNone/>
            </a:pPr>
            <a:r>
              <a:rPr lang="en-US" dirty="0"/>
              <a:t>            &lt;div class="col-12 mt-3"&gt; &lt;!--margin-top:3 --&gt;</a:t>
            </a:r>
          </a:p>
          <a:p>
            <a:pPr marL="0" indent="0">
              <a:buNone/>
            </a:pPr>
            <a:r>
              <a:rPr lang="en-US" dirty="0"/>
              <a:t>                &lt;h1 class="display-3 text-danger"&gt;My Blog's posts&lt;/h1&gt;&lt;/div&gt;</a:t>
            </a:r>
          </a:p>
          <a:p>
            <a:pPr marL="0" indent="0">
              <a:buNone/>
            </a:pPr>
            <a:r>
              <a:rPr lang="en-US" dirty="0"/>
              <a:t>            &lt;/div&gt;</a:t>
            </a:r>
          </a:p>
          <a:p>
            <a:pPr marL="0" indent="0">
              <a:buNone/>
            </a:pPr>
            <a:r>
              <a:rPr lang="en-US" dirty="0"/>
              <a:t>        &lt;/div&gt;</a:t>
            </a:r>
          </a:p>
          <a:p>
            <a:pPr marL="0" indent="0">
              <a:buNone/>
            </a:pPr>
            <a:r>
              <a:rPr lang="en-US" dirty="0"/>
              <a:t>    &lt;/div&gt;</a:t>
            </a:r>
          </a:p>
          <a:p>
            <a:pPr marL="0" indent="0">
              <a:buNone/>
            </a:pPr>
            <a:r>
              <a:rPr lang="en-US" dirty="0"/>
              <a:t>    &lt;div class="container"&gt;</a:t>
            </a:r>
          </a:p>
          <a:p>
            <a:pPr marL="0" indent="0">
              <a:buNone/>
            </a:pPr>
            <a:r>
              <a:rPr lang="en-US" dirty="0"/>
              <a:t>        &lt;div class="row"&gt;</a:t>
            </a:r>
          </a:p>
          <a:p>
            <a:pPr marL="0" indent="0">
              <a:buNone/>
            </a:pPr>
            <a:r>
              <a:rPr lang="en-US" dirty="0"/>
              <a:t>            &lt;div class="col-xl-8 col-sm-12 my-4 shadow p-3 mb-5"&gt;</a:t>
            </a:r>
          </a:p>
          <a:p>
            <a:pPr marL="0" indent="0">
              <a:buNone/>
            </a:pPr>
            <a:r>
              <a:rPr lang="en-US" dirty="0"/>
              <a:t>                {% block content %}{% </a:t>
            </a:r>
            <a:r>
              <a:rPr lang="en-US" dirty="0" err="1"/>
              <a:t>endblock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            &lt;/div&gt;</a:t>
            </a:r>
          </a:p>
          <a:p>
            <a:pPr marL="0" indent="0">
              <a:buNone/>
            </a:pPr>
            <a:r>
              <a:rPr lang="en-US" dirty="0"/>
              <a:t>            &lt;div class="col-xl-4 col-sm-12 my-4 shadow p-3 mb-5"&gt;</a:t>
            </a:r>
          </a:p>
          <a:p>
            <a:pPr marL="0" indent="0">
              <a:buNone/>
            </a:pPr>
            <a:r>
              <a:rPr lang="en-US" dirty="0"/>
              <a:t>                &lt;div class="card my-3"&gt;</a:t>
            </a:r>
          </a:p>
          <a:p>
            <a:pPr marL="0" indent="0">
              <a:buNone/>
            </a:pPr>
            <a:r>
              <a:rPr lang="en-US" dirty="0"/>
              <a:t>                    &lt;h2 class="card-header text-danger"&gt;My blog&lt;/h2&gt;  </a:t>
            </a:r>
          </a:p>
          <a:p>
            <a:pPr marL="0" indent="0">
              <a:buNone/>
            </a:pPr>
            <a:r>
              <a:rPr lang="en-US" dirty="0"/>
              <a:t>                    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="{% static 'images\img.jpg' %}" alt="Image" class="border" /&gt;</a:t>
            </a:r>
          </a:p>
          <a:p>
            <a:pPr marL="0" indent="0">
              <a:buNone/>
            </a:pPr>
            <a:r>
              <a:rPr lang="en-US" dirty="0"/>
              <a:t>                    &lt;p class="card-text px-2 py-2"&gt;This is my blog.&lt;/p&gt;</a:t>
            </a:r>
          </a:p>
          <a:p>
            <a:pPr marL="0" indent="0">
              <a:buNone/>
            </a:pPr>
            <a:r>
              <a:rPr lang="en-US" dirty="0"/>
              <a:t>                &lt;/div&gt;</a:t>
            </a:r>
          </a:p>
          <a:p>
            <a:pPr marL="0" indent="0">
              <a:buNone/>
            </a:pPr>
            <a:r>
              <a:rPr lang="en-US" dirty="0"/>
              <a:t>            &lt;/div&gt;</a:t>
            </a:r>
          </a:p>
          <a:p>
            <a:pPr marL="0" indent="0">
              <a:buNone/>
            </a:pPr>
            <a:r>
              <a:rPr lang="en-US" dirty="0"/>
              <a:t>        &lt;/div&gt;</a:t>
            </a:r>
          </a:p>
          <a:p>
            <a:pPr marL="0" indent="0">
              <a:buNone/>
            </a:pPr>
            <a:r>
              <a:rPr lang="en-US" dirty="0"/>
              <a:t>    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C84BA-1366-4F5D-A699-28AE5297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372" y="1715956"/>
            <a:ext cx="6254612" cy="3077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75311-241C-4560-B26C-8070C7F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30" y="3984994"/>
            <a:ext cx="3776870" cy="27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6DFC-5109-4CDA-A9D6-8D04041C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</a:t>
            </a:r>
            <a:r>
              <a:rPr lang="ru-RU" dirty="0" err="1"/>
              <a:t>стилизируются</a:t>
            </a:r>
            <a:r>
              <a:rPr lang="ru-RU" dirty="0"/>
              <a:t> аналогично. Например один из 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A66E-E1C7-4A30-BFFD-C022FE9F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34817"/>
            <a:ext cx="10510878" cy="4611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 class="container-fluid d-flex justify-content-center"&gt;</a:t>
            </a:r>
          </a:p>
          <a:p>
            <a:pPr marL="0" indent="0">
              <a:buNone/>
            </a:pPr>
            <a:r>
              <a:rPr lang="en-US" dirty="0"/>
              <a:t>&lt;span class="mt-3"&gt;</a:t>
            </a:r>
          </a:p>
          <a:p>
            <a:pPr marL="0" indent="0">
              <a:buNone/>
            </a:pPr>
            <a:r>
              <a:rPr lang="en-US" dirty="0"/>
              <a:t>    {% if </a:t>
            </a:r>
            <a:r>
              <a:rPr lang="en-US" dirty="0" err="1"/>
              <a:t>page.has_previous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        &lt;a </a:t>
            </a:r>
            <a:r>
              <a:rPr lang="en-US" dirty="0" err="1"/>
              <a:t>href</a:t>
            </a:r>
            <a:r>
              <a:rPr lang="en-US" dirty="0"/>
              <a:t>="?page={{</a:t>
            </a:r>
            <a:r>
              <a:rPr lang="en-US" dirty="0" err="1"/>
              <a:t>page.previous_page_number</a:t>
            </a:r>
            <a:r>
              <a:rPr lang="en-US" dirty="0"/>
              <a:t>}}" class="text-warning </a:t>
            </a:r>
            <a:r>
              <a:rPr lang="en-US" dirty="0" err="1"/>
              <a:t>btn</a:t>
            </a:r>
            <a:r>
              <a:rPr lang="en-US" dirty="0"/>
              <a:t>"&gt;Previous&lt;/a&gt;&amp;</a:t>
            </a:r>
            <a:r>
              <a:rPr lang="en-US" dirty="0" err="1"/>
              <a:t>lt</a:t>
            </a:r>
            <a:r>
              <a:rPr lang="en-US" dirty="0"/>
              <a:t>;-</a:t>
            </a:r>
          </a:p>
          <a:p>
            <a:pPr marL="0" indent="0">
              <a:buNone/>
            </a:pPr>
            <a:r>
              <a:rPr lang="en-US" dirty="0"/>
              <a:t>    {% endif %}</a:t>
            </a:r>
          </a:p>
          <a:p>
            <a:pPr marL="0" indent="0">
              <a:buNone/>
            </a:pPr>
            <a:r>
              <a:rPr lang="en-US" dirty="0"/>
              <a:t>    &lt;span class="current"&gt;</a:t>
            </a:r>
          </a:p>
          <a:p>
            <a:pPr marL="0" indent="0">
              <a:buNone/>
            </a:pPr>
            <a:r>
              <a:rPr lang="en-US" dirty="0"/>
              <a:t>        {{ </a:t>
            </a:r>
            <a:r>
              <a:rPr lang="en-US" dirty="0" err="1"/>
              <a:t>page.number</a:t>
            </a:r>
            <a:r>
              <a:rPr lang="en-US" dirty="0"/>
              <a:t> }} of {{ </a:t>
            </a:r>
            <a:r>
              <a:rPr lang="en-US" dirty="0" err="1"/>
              <a:t>page.paginator.num_pages</a:t>
            </a:r>
            <a:r>
              <a:rPr lang="en-US" dirty="0"/>
              <a:t> }}</a:t>
            </a:r>
          </a:p>
          <a:p>
            <a:pPr marL="0" indent="0">
              <a:buNone/>
            </a:pPr>
            <a:r>
              <a:rPr lang="en-US" dirty="0"/>
              <a:t>    &lt;/span&gt;</a:t>
            </a:r>
          </a:p>
          <a:p>
            <a:pPr marL="0" indent="0">
              <a:buNone/>
            </a:pPr>
            <a:r>
              <a:rPr lang="en-US" dirty="0"/>
              <a:t>    {% if </a:t>
            </a:r>
            <a:r>
              <a:rPr lang="en-US" dirty="0" err="1"/>
              <a:t>page.has_next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    -&amp;</a:t>
            </a:r>
            <a:r>
              <a:rPr lang="en-US" dirty="0" err="1"/>
              <a:t>gt</a:t>
            </a:r>
            <a:r>
              <a:rPr lang="en-US" dirty="0"/>
              <a:t>;&lt;a </a:t>
            </a:r>
            <a:r>
              <a:rPr lang="en-US" dirty="0" err="1"/>
              <a:t>href</a:t>
            </a:r>
            <a:r>
              <a:rPr lang="en-US" dirty="0"/>
              <a:t>="?page={{ </a:t>
            </a:r>
            <a:r>
              <a:rPr lang="en-US" dirty="0" err="1"/>
              <a:t>page.next_page_number</a:t>
            </a:r>
            <a:r>
              <a:rPr lang="en-US" dirty="0"/>
              <a:t> }}" class="text-warning </a:t>
            </a:r>
            <a:r>
              <a:rPr lang="en-US" dirty="0" err="1"/>
              <a:t>btn</a:t>
            </a:r>
            <a:r>
              <a:rPr lang="en-US" dirty="0"/>
              <a:t>"&gt;Next&lt;/a&gt;</a:t>
            </a:r>
          </a:p>
          <a:p>
            <a:pPr marL="0" indent="0">
              <a:buNone/>
            </a:pPr>
            <a:r>
              <a:rPr lang="en-US" dirty="0"/>
              <a:t>    {% endif %}</a:t>
            </a:r>
          </a:p>
          <a:p>
            <a:pPr marL="0" indent="0">
              <a:buNone/>
            </a:pPr>
            <a:r>
              <a:rPr lang="en-US" dirty="0"/>
              <a:t>&lt;/span&gt;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A3A8D-F3E3-46C6-92FB-76F285F4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53" y="4121426"/>
            <a:ext cx="3239750" cy="7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E602-E5D3-4CE9-B2D8-EACE8B00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FD6-309B-49C9-84ED-AA5CC5DA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Обработчики-классы для запросов</a:t>
            </a:r>
            <a:r>
              <a:rPr lang="en-US" sz="2200" dirty="0"/>
              <a:t> </a:t>
            </a:r>
            <a:r>
              <a:rPr lang="ru-RU" sz="2200" dirty="0"/>
              <a:t>(вместо обработчиков-функций)</a:t>
            </a:r>
          </a:p>
          <a:p>
            <a:r>
              <a:rPr lang="en-US" sz="2200" dirty="0"/>
              <a:t>Bootstrap4</a:t>
            </a:r>
          </a:p>
          <a:p>
            <a:r>
              <a:rPr lang="ru-RU" sz="2200" dirty="0"/>
              <a:t>Задание для 2-й аттестации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62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CB2-1E23-45C3-BC1A-F090035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вместо 2-й аттестации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3508-31A9-4045-800A-12917A42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Добавим новую компоненту нашему блогу - </a:t>
            </a:r>
            <a:r>
              <a:rPr lang="ru-RU" sz="2200" b="1" dirty="0"/>
              <a:t>систему комментирования </a:t>
            </a:r>
            <a:r>
              <a:rPr lang="ru-RU" sz="2200" dirty="0"/>
              <a:t>для блога, благодаря чему пользователи смогут оставлять комментарии для статей</a:t>
            </a:r>
          </a:p>
          <a:p>
            <a:r>
              <a:rPr lang="ru-RU" sz="2200" dirty="0"/>
              <a:t>Для этого нужно проделать следующие шаги:</a:t>
            </a:r>
            <a:br>
              <a:rPr lang="ru-RU" sz="2200" dirty="0"/>
            </a:br>
            <a:r>
              <a:rPr lang="ru-RU" sz="2200" dirty="0"/>
              <a:t>1) создать модель для сохранения комментариев</a:t>
            </a:r>
            <a:br>
              <a:rPr lang="ru-RU" sz="2200" dirty="0"/>
            </a:br>
            <a:r>
              <a:rPr lang="ru-RU" sz="2200" dirty="0"/>
              <a:t>2) создать форму для отправки и валидации комментариев</a:t>
            </a:r>
            <a:br>
              <a:rPr lang="ru-RU" sz="2200" dirty="0"/>
            </a:br>
            <a:r>
              <a:rPr lang="ru-RU" sz="2200" dirty="0"/>
              <a:t>3) добавить обработчик, который будет проверять форму и сохранять комментарий</a:t>
            </a:r>
            <a:br>
              <a:rPr lang="ru-RU" sz="2200" dirty="0"/>
            </a:br>
            <a:r>
              <a:rPr lang="ru-RU" sz="2200" dirty="0"/>
              <a:t>4) добавить на страницу статьи список комментариев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978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5A33-0095-4BA2-847B-6A2648D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комментария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63E7-E520-4C70-A438-08147128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10"/>
            <a:ext cx="11029615" cy="4823790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Откройте </a:t>
            </a:r>
            <a:r>
              <a:rPr lang="ru-RU" sz="2200" b="1" dirty="0"/>
              <a:t>models.py </a:t>
            </a:r>
            <a:r>
              <a:rPr lang="ru-RU" sz="2200" dirty="0"/>
              <a:t>приложения </a:t>
            </a:r>
            <a:r>
              <a:rPr lang="ru-RU" sz="2200" b="1" dirty="0" err="1"/>
              <a:t>blog</a:t>
            </a:r>
            <a:r>
              <a:rPr lang="ru-RU" sz="2200" dirty="0"/>
              <a:t> и добавьте следующий код: </a:t>
            </a:r>
          </a:p>
          <a:p>
            <a:pPr marL="0" indent="0">
              <a:buNone/>
            </a:pPr>
            <a:r>
              <a:rPr lang="en-US" dirty="0"/>
              <a:t>class Comment(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post = </a:t>
            </a:r>
            <a:r>
              <a:rPr lang="en-US" dirty="0" err="1"/>
              <a:t>models.ForeignKey</a:t>
            </a:r>
            <a:r>
              <a:rPr lang="en-US" dirty="0"/>
              <a:t>(Post, </a:t>
            </a:r>
            <a:r>
              <a:rPr lang="en-US" dirty="0" err="1"/>
              <a:t>on_delete</a:t>
            </a:r>
            <a:r>
              <a:rPr lang="en-US" dirty="0"/>
              <a:t>=</a:t>
            </a:r>
            <a:r>
              <a:rPr lang="en-US" dirty="0" err="1"/>
              <a:t>models.CASCADE</a:t>
            </a:r>
            <a:r>
              <a:rPr lang="en-US" dirty="0"/>
              <a:t>, </a:t>
            </a:r>
            <a:r>
              <a:rPr lang="en-US" dirty="0" err="1"/>
              <a:t>related_name</a:t>
            </a:r>
            <a:r>
              <a:rPr lang="en-US" dirty="0"/>
              <a:t>='comments')</a:t>
            </a:r>
          </a:p>
          <a:p>
            <a:pPr marL="0" indent="0">
              <a:buNone/>
            </a:pPr>
            <a:r>
              <a:rPr lang="en-US" dirty="0"/>
              <a:t>    name = 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=80)</a:t>
            </a:r>
          </a:p>
          <a:p>
            <a:pPr marL="0" indent="0">
              <a:buNone/>
            </a:pPr>
            <a:r>
              <a:rPr lang="en-US" dirty="0"/>
              <a:t>    email = </a:t>
            </a:r>
            <a:r>
              <a:rPr lang="en-US" dirty="0" err="1"/>
              <a:t>models.EmailField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body = </a:t>
            </a:r>
            <a:r>
              <a:rPr lang="en-US" dirty="0" err="1"/>
              <a:t>models.TextField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created = </a:t>
            </a:r>
            <a:r>
              <a:rPr lang="en-US" dirty="0" err="1"/>
              <a:t>models.DateTimeField</a:t>
            </a:r>
            <a:r>
              <a:rPr lang="en-US" dirty="0"/>
              <a:t>(</a:t>
            </a:r>
            <a:r>
              <a:rPr lang="en-US" dirty="0" err="1"/>
              <a:t>auto_now_add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    updated = </a:t>
            </a:r>
            <a:r>
              <a:rPr lang="en-US" dirty="0" err="1"/>
              <a:t>models.DateTimeField</a:t>
            </a:r>
            <a:r>
              <a:rPr lang="en-US" dirty="0"/>
              <a:t>(</a:t>
            </a:r>
            <a:r>
              <a:rPr lang="en-US" dirty="0" err="1"/>
              <a:t>auto_now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    active = </a:t>
            </a:r>
            <a:r>
              <a:rPr lang="en-US" dirty="0" err="1"/>
              <a:t>models.BooleanField</a:t>
            </a:r>
            <a:r>
              <a:rPr lang="en-US" dirty="0"/>
              <a:t>(default=True)</a:t>
            </a:r>
          </a:p>
          <a:p>
            <a:pPr marL="0" indent="0">
              <a:buNone/>
            </a:pPr>
            <a:r>
              <a:rPr lang="en-US" dirty="0"/>
              <a:t>class Meta:</a:t>
            </a:r>
            <a:r>
              <a:rPr lang="ru-RU" dirty="0"/>
              <a:t>		</a:t>
            </a:r>
            <a:r>
              <a:rPr lang="en-US" dirty="0"/>
              <a:t>#</a:t>
            </a:r>
            <a:r>
              <a:rPr lang="ru-RU" dirty="0"/>
              <a:t>закомментируйте существующий класс </a:t>
            </a:r>
            <a:r>
              <a:rPr lang="en-US" dirty="0"/>
              <a:t>Meta</a:t>
            </a:r>
          </a:p>
          <a:p>
            <a:pPr marL="0" indent="0">
              <a:buNone/>
            </a:pPr>
            <a:r>
              <a:rPr lang="en-US" dirty="0"/>
              <a:t>    ordering = ('created',)</a:t>
            </a:r>
          </a:p>
          <a:p>
            <a:pPr marL="0" indent="0">
              <a:buNone/>
            </a:pPr>
            <a:r>
              <a:rPr lang="en-US" dirty="0"/>
              <a:t>    def __str__(self):</a:t>
            </a:r>
          </a:p>
          <a:p>
            <a:pPr marL="0" indent="0">
              <a:buNone/>
            </a:pPr>
            <a:r>
              <a:rPr lang="en-US" dirty="0"/>
              <a:t>        return 'Comment by {} on {}'.format(self.name, </a:t>
            </a:r>
            <a:r>
              <a:rPr lang="en-US" dirty="0" err="1"/>
              <a:t>self.post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607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6450-3B9A-4917-B318-D1DC33B9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A4B0-A3B0-4A27-976F-FBDA9C0A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1322"/>
            <a:ext cx="11029615" cy="4572000"/>
          </a:xfrm>
        </p:spPr>
        <p:txBody>
          <a:bodyPr>
            <a:normAutofit/>
          </a:bodyPr>
          <a:lstStyle/>
          <a:p>
            <a:r>
              <a:rPr lang="ru-RU" sz="2200" dirty="0"/>
              <a:t>Модель </a:t>
            </a:r>
            <a:r>
              <a:rPr lang="ru-RU" sz="2200" b="1" dirty="0" err="1"/>
              <a:t>Comment</a:t>
            </a:r>
            <a:r>
              <a:rPr lang="ru-RU" sz="2200" dirty="0"/>
              <a:t> содержит </a:t>
            </a:r>
            <a:r>
              <a:rPr lang="ru-RU" sz="2200" b="1" dirty="0" err="1"/>
              <a:t>ForeignKey</a:t>
            </a:r>
            <a:r>
              <a:rPr lang="ru-RU" sz="2200" dirty="0"/>
              <a:t> для привязки к определенной статье. Это отношение определено как «один ко многим», т. к. одна статья может иметь множество комментариев, но каждый комментарий может быть оставлен только для одной статьи</a:t>
            </a:r>
          </a:p>
          <a:p>
            <a:r>
              <a:rPr lang="ru-RU" sz="2200" dirty="0"/>
              <a:t>Атрибут </a:t>
            </a:r>
            <a:r>
              <a:rPr lang="ru-RU" sz="2200" b="1" dirty="0" err="1"/>
              <a:t>related_name</a:t>
            </a:r>
            <a:r>
              <a:rPr lang="ru-RU" sz="2200" b="1" dirty="0"/>
              <a:t> </a:t>
            </a:r>
            <a:r>
              <a:rPr lang="ru-RU" sz="2200" dirty="0"/>
              <a:t>позволяет получить доступ к комментариям конкретной статьи. Теперь мы сможем обращаться к статье из комментария, используя запись </a:t>
            </a:r>
            <a:r>
              <a:rPr lang="ru-RU" sz="2200" b="1" dirty="0" err="1"/>
              <a:t>comment.post</a:t>
            </a:r>
            <a:r>
              <a:rPr lang="ru-RU" sz="2200" dirty="0"/>
              <a:t>, и к комментариям статьи при помощи </a:t>
            </a:r>
            <a:r>
              <a:rPr lang="ru-RU" sz="2200" b="1" dirty="0" err="1"/>
              <a:t>post.comments.all</a:t>
            </a:r>
            <a:r>
              <a:rPr lang="ru-RU" sz="2200" b="1" dirty="0"/>
              <a:t>()</a:t>
            </a:r>
          </a:p>
          <a:p>
            <a:r>
              <a:rPr lang="ru-RU" sz="2200" dirty="0"/>
              <a:t>Если бы мы не определили </a:t>
            </a:r>
            <a:r>
              <a:rPr lang="ru-RU" sz="2200" b="1" dirty="0" err="1"/>
              <a:t>related_name</a:t>
            </a:r>
            <a:r>
              <a:rPr lang="ru-RU" sz="2200" dirty="0"/>
              <a:t>, </a:t>
            </a:r>
            <a:r>
              <a:rPr lang="ru-RU" sz="2200" dirty="0" err="1"/>
              <a:t>Django</a:t>
            </a:r>
            <a:r>
              <a:rPr lang="ru-RU" sz="2200" dirty="0"/>
              <a:t> использовал бы имя связанной модели с постфиксом </a:t>
            </a:r>
            <a:r>
              <a:rPr lang="ru-RU" sz="2200" b="1" dirty="0"/>
              <a:t>_</a:t>
            </a:r>
            <a:r>
              <a:rPr lang="ru-RU" sz="2200" b="1" dirty="0" err="1"/>
              <a:t>set</a:t>
            </a:r>
            <a:r>
              <a:rPr lang="ru-RU" sz="2200" b="1" dirty="0"/>
              <a:t> </a:t>
            </a:r>
            <a:r>
              <a:rPr lang="ru-RU" sz="2200" dirty="0"/>
              <a:t>(например, </a:t>
            </a:r>
            <a:r>
              <a:rPr lang="ru-RU" sz="2200" b="1" dirty="0" err="1"/>
              <a:t>comment_set</a:t>
            </a:r>
            <a:r>
              <a:rPr lang="ru-RU" sz="2200" dirty="0"/>
              <a:t>) </a:t>
            </a:r>
          </a:p>
          <a:p>
            <a:r>
              <a:rPr lang="ru-RU" sz="2200" dirty="0"/>
              <a:t>Добавили </a:t>
            </a:r>
            <a:r>
              <a:rPr lang="ru-RU" sz="2200" dirty="0" err="1"/>
              <a:t>булевое</a:t>
            </a:r>
            <a:r>
              <a:rPr lang="ru-RU" sz="2200" dirty="0"/>
              <a:t> поле </a:t>
            </a:r>
            <a:r>
              <a:rPr lang="ru-RU" sz="2200" b="1" dirty="0" err="1"/>
              <a:t>active</a:t>
            </a:r>
            <a:r>
              <a:rPr lang="ru-RU" sz="2200" dirty="0"/>
              <a:t>, для того чтобы была возможность скрыть некоторые комментарии (например, содержащие оскорбления), и определили поле </a:t>
            </a:r>
            <a:r>
              <a:rPr lang="ru-RU" sz="2200" b="1" dirty="0" err="1"/>
              <a:t>created</a:t>
            </a:r>
            <a:r>
              <a:rPr lang="ru-RU" sz="2200" dirty="0"/>
              <a:t> для сортировки комментариев в хронологическом порядке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1003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7948-039D-4C5F-B1F6-DB444B11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синхронизируем новую модель с базой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1E35-0592-4434-8700-C849B1D3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08050"/>
            <a:ext cx="11029615" cy="4612019"/>
          </a:xfrm>
        </p:spPr>
        <p:txBody>
          <a:bodyPr>
            <a:normAutofit/>
          </a:bodyPr>
          <a:lstStyle/>
          <a:p>
            <a:r>
              <a:rPr lang="ru-RU" sz="2200" dirty="0"/>
              <a:t>Выполните следующую команду для создания миграции: </a:t>
            </a:r>
            <a:endParaRPr lang="ru-RU" sz="2200" b="1" dirty="0"/>
          </a:p>
          <a:p>
            <a:r>
              <a:rPr lang="en-US" sz="2200" b="1" dirty="0"/>
              <a:t>python manage.py </a:t>
            </a:r>
            <a:r>
              <a:rPr lang="en-US" sz="2200" b="1" dirty="0" err="1"/>
              <a:t>makemigrations</a:t>
            </a:r>
            <a:r>
              <a:rPr lang="en-US" sz="2200" b="1" dirty="0"/>
              <a:t> blog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endParaRPr lang="ru-RU" sz="2200" dirty="0"/>
          </a:p>
          <a:p>
            <a:r>
              <a:rPr lang="ru-RU" dirty="0" err="1"/>
              <a:t>Django</a:t>
            </a:r>
            <a:r>
              <a:rPr lang="ru-RU" dirty="0"/>
              <a:t> сгенерировал файл </a:t>
            </a:r>
            <a:r>
              <a:rPr lang="ru-RU" b="1" dirty="0"/>
              <a:t>0002_comment.py </a:t>
            </a:r>
            <a:r>
              <a:rPr lang="ru-RU" dirty="0"/>
              <a:t>в папке </a:t>
            </a:r>
            <a:r>
              <a:rPr lang="ru-RU" b="1" dirty="0" err="1"/>
              <a:t>migrations</a:t>
            </a:r>
            <a:r>
              <a:rPr lang="ru-RU" dirty="0"/>
              <a:t> приложения </a:t>
            </a:r>
            <a:r>
              <a:rPr lang="ru-RU" b="1" dirty="0" err="1"/>
              <a:t>blog</a:t>
            </a:r>
            <a:r>
              <a:rPr lang="ru-RU" dirty="0"/>
              <a:t>. Теперь нужно выполнить миграцию, чтобы в базе данных была создана таблица. Выполните команду:</a:t>
            </a:r>
            <a:r>
              <a:rPr lang="ru-RU" sz="2400" dirty="0"/>
              <a:t> </a:t>
            </a:r>
            <a:endParaRPr lang="en-US" sz="2200" dirty="0"/>
          </a:p>
          <a:p>
            <a:r>
              <a:rPr lang="en-US" sz="2200" b="1" dirty="0"/>
              <a:t>python manage.py migrate</a:t>
            </a:r>
            <a:r>
              <a:rPr lang="en-US" sz="2200" dirty="0"/>
              <a:t> </a:t>
            </a:r>
            <a:br>
              <a:rPr lang="en-US" sz="2200" dirty="0"/>
            </a:b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r>
              <a:rPr lang="ru-RU" dirty="0"/>
              <a:t>Миграция только что была применена, благодаря чему в базе данных была создана новая таблица </a:t>
            </a:r>
            <a:r>
              <a:rPr lang="ru-RU" b="1" dirty="0" err="1"/>
              <a:t>blog_comment</a:t>
            </a:r>
            <a:r>
              <a:rPr lang="ru-RU" sz="2400" b="1" dirty="0"/>
              <a:t> </a:t>
            </a:r>
            <a:endParaRPr lang="en-US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0AAC1-D690-4C2E-92CD-474DE9D4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14" y="2766391"/>
            <a:ext cx="4603606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08AE2-171B-4CE7-8CDB-B3623A50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4" y="4643230"/>
            <a:ext cx="4467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9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11D-7B6B-44EE-A17F-ECA6B948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Регистрируем модель на  сайт администрирования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69B7-FF34-463F-BD2E-3B979361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868557"/>
            <a:ext cx="11343860" cy="4731026"/>
          </a:xfrm>
        </p:spPr>
        <p:txBody>
          <a:bodyPr>
            <a:normAutofit/>
          </a:bodyPr>
          <a:lstStyle/>
          <a:p>
            <a:r>
              <a:rPr lang="ru-RU" sz="2000" dirty="0"/>
              <a:t>Теперь мы можем добавить новую модель на сайт администрирования для управления комментариями через интерфейс</a:t>
            </a:r>
          </a:p>
          <a:p>
            <a:r>
              <a:rPr lang="ru-RU" sz="2000" dirty="0"/>
              <a:t>Откройте файл </a:t>
            </a:r>
            <a:r>
              <a:rPr lang="ru-RU" sz="2000" b="1" dirty="0"/>
              <a:t>admin.py </a:t>
            </a:r>
            <a:r>
              <a:rPr lang="ru-RU" sz="2000" dirty="0"/>
              <a:t>приложения </a:t>
            </a:r>
            <a:r>
              <a:rPr lang="ru-RU" sz="2000" b="1" dirty="0" err="1"/>
              <a:t>blog</a:t>
            </a:r>
            <a:r>
              <a:rPr lang="ru-RU" sz="2000" dirty="0"/>
              <a:t>, импортируйте модель </a:t>
            </a:r>
            <a:r>
              <a:rPr lang="ru-RU" sz="2000" b="1" dirty="0" err="1"/>
              <a:t>Comment</a:t>
            </a:r>
            <a:r>
              <a:rPr lang="ru-RU" sz="2000" dirty="0"/>
              <a:t> и добавьте класс </a:t>
            </a:r>
            <a:r>
              <a:rPr lang="ru-RU" sz="2000" b="1" dirty="0" err="1"/>
              <a:t>ModelAdmin</a:t>
            </a:r>
            <a:r>
              <a:rPr lang="ru-RU" sz="2000" dirty="0"/>
              <a:t>: 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en-US" dirty="0"/>
              <a:t>from .models import Post, </a:t>
            </a:r>
            <a:r>
              <a:rPr lang="en-US" b="1" dirty="0"/>
              <a:t>Comment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admin.register</a:t>
            </a:r>
            <a:r>
              <a:rPr lang="en-US" b="1" dirty="0"/>
              <a:t>(Comment)</a:t>
            </a:r>
          </a:p>
          <a:p>
            <a:pPr marL="0" indent="0">
              <a:buNone/>
            </a:pPr>
            <a:r>
              <a:rPr lang="en-US" b="1" dirty="0"/>
              <a:t>class </a:t>
            </a:r>
            <a:r>
              <a:rPr lang="en-US" b="1" dirty="0" err="1"/>
              <a:t>CommentAdmin</a:t>
            </a:r>
            <a:r>
              <a:rPr lang="en-US" b="1" dirty="0"/>
              <a:t>(</a:t>
            </a:r>
            <a:r>
              <a:rPr lang="en-US" b="1" dirty="0" err="1"/>
              <a:t>admin.ModelAdmin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err="1"/>
              <a:t>list_display</a:t>
            </a:r>
            <a:r>
              <a:rPr lang="en-US" b="1" dirty="0"/>
              <a:t> = ('name', 'email', 'post', 'created', 'active')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err="1"/>
              <a:t>list_filter</a:t>
            </a:r>
            <a:r>
              <a:rPr lang="en-US" b="1" dirty="0"/>
              <a:t> = ('active', 'created', 'updated')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err="1"/>
              <a:t>search_fields</a:t>
            </a:r>
            <a:r>
              <a:rPr lang="en-US" b="1" dirty="0"/>
              <a:t> = ('name', 'email', 'body')</a:t>
            </a:r>
          </a:p>
        </p:txBody>
      </p:sp>
    </p:spTree>
    <p:extLst>
      <p:ext uri="{BB962C8B-B14F-4D97-AF65-F5344CB8AC3E}">
        <p14:creationId xmlns:p14="http://schemas.microsoft.com/office/powerpoint/2010/main" val="386756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1168-1D26-479A-B316-AF3618ED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добавлена на страницу администрирования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C920-7104-4ACE-9654-E33D17A9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ru-RU" sz="2200" dirty="0"/>
              <a:t>Теперь при запуске сервера разработки командой </a:t>
            </a:r>
            <a:r>
              <a:rPr lang="ru-RU" sz="2200" b="1" dirty="0" err="1"/>
              <a:t>python</a:t>
            </a:r>
            <a:r>
              <a:rPr lang="ru-RU" sz="2200" b="1" dirty="0"/>
              <a:t> manage.py </a:t>
            </a:r>
            <a:r>
              <a:rPr lang="ru-RU" sz="2200" b="1" dirty="0" err="1"/>
              <a:t>runserver</a:t>
            </a:r>
            <a:r>
              <a:rPr lang="ru-RU" sz="2200" dirty="0"/>
              <a:t> и открытия в браузере </a:t>
            </a:r>
            <a:r>
              <a:rPr lang="ru-RU" sz="2200" b="1" dirty="0"/>
              <a:t>http://127.0.0.1:8000/admin/</a:t>
            </a:r>
            <a:r>
              <a:rPr lang="ru-RU" sz="2200" dirty="0"/>
              <a:t>, вы должны будете увидеть новую модель в разделе </a:t>
            </a:r>
            <a:r>
              <a:rPr lang="ru-RU" sz="2200" b="1" dirty="0"/>
              <a:t>BLOG</a:t>
            </a:r>
            <a:r>
              <a:rPr lang="ru-RU" sz="2200" dirty="0"/>
              <a:t> 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8ABFF-1D8A-4888-A4FC-1C0A192B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0496"/>
            <a:ext cx="5610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66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FC2-3A34-493C-8D95-DB88F28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формы комментариев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8FDE-69D0-45D1-957E-C9B6CB69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55304"/>
            <a:ext cx="11648661" cy="469127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Далее необходимо создать форму, для того чтобы пользователи могли оставлять комментарии</a:t>
            </a:r>
          </a:p>
          <a:p>
            <a:r>
              <a:rPr lang="ru-RU" dirty="0" err="1"/>
              <a:t>Django</a:t>
            </a:r>
            <a:r>
              <a:rPr lang="ru-RU" dirty="0"/>
              <a:t> имеет встроенную </a:t>
            </a:r>
            <a:r>
              <a:rPr lang="ru-RU" i="1" dirty="0"/>
              <a:t>подсистему форм</a:t>
            </a:r>
            <a:r>
              <a:rPr lang="ru-RU" dirty="0"/>
              <a:t>, которая позволяет легко управлять ими. Эта подсистема дает возможность описать поля формы, указать, как они будут отображаться и как будет проверяться корректность данных </a:t>
            </a:r>
          </a:p>
          <a:p>
            <a:r>
              <a:rPr lang="ru-RU" dirty="0" err="1"/>
              <a:t>Django</a:t>
            </a:r>
            <a:r>
              <a:rPr lang="ru-RU" dirty="0"/>
              <a:t> предоставляет два базовых класса для форм: </a:t>
            </a:r>
            <a:r>
              <a:rPr lang="ru-RU" b="1" dirty="0" err="1"/>
              <a:t>Form</a:t>
            </a:r>
            <a:r>
              <a:rPr lang="ru-RU" dirty="0"/>
              <a:t> и </a:t>
            </a:r>
            <a:r>
              <a:rPr lang="ru-RU" b="1" dirty="0" err="1"/>
              <a:t>ModelForm</a:t>
            </a:r>
            <a:endParaRPr lang="ru-RU" b="1" dirty="0"/>
          </a:p>
          <a:p>
            <a:r>
              <a:rPr lang="ru-RU" b="1" dirty="0" err="1"/>
              <a:t>Form</a:t>
            </a:r>
            <a:r>
              <a:rPr lang="ru-RU" dirty="0"/>
              <a:t>– позволяет создавать стандартные формы, а </a:t>
            </a:r>
            <a:r>
              <a:rPr lang="ru-RU" b="1" dirty="0" err="1"/>
              <a:t>ModelForm</a:t>
            </a:r>
            <a:r>
              <a:rPr lang="ru-RU" dirty="0"/>
              <a:t> – дает возможность создавать формы по объектам моделей</a:t>
            </a:r>
          </a:p>
          <a:p>
            <a:r>
              <a:rPr lang="ru-RU" dirty="0"/>
              <a:t>Создайте файл </a:t>
            </a:r>
            <a:r>
              <a:rPr lang="ru-RU" b="1" dirty="0"/>
              <a:t>forms.py </a:t>
            </a:r>
            <a:r>
              <a:rPr lang="ru-RU" dirty="0"/>
              <a:t>в папке приложения </a:t>
            </a:r>
            <a:r>
              <a:rPr lang="ru-RU" b="1" dirty="0" err="1"/>
              <a:t>blog</a:t>
            </a:r>
            <a:r>
              <a:rPr lang="ru-RU" dirty="0"/>
              <a:t> и добавьте в него следующий фрагмент кода 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</a:t>
            </a:r>
            <a:r>
              <a:rPr lang="en-US" dirty="0"/>
              <a:t> import forms</a:t>
            </a:r>
          </a:p>
          <a:p>
            <a:pPr marL="0" indent="0">
              <a:buNone/>
            </a:pPr>
            <a:r>
              <a:rPr lang="en-US" dirty="0"/>
              <a:t>from .models import Comment</a:t>
            </a:r>
          </a:p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CommentForm</a:t>
            </a:r>
            <a:r>
              <a:rPr lang="en-US" dirty="0"/>
              <a:t>(</a:t>
            </a:r>
            <a:r>
              <a:rPr lang="en-US" dirty="0" err="1"/>
              <a:t>forms.ModelForm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class Meta:</a:t>
            </a:r>
          </a:p>
          <a:p>
            <a:pPr marL="0" indent="0">
              <a:buNone/>
            </a:pPr>
            <a:r>
              <a:rPr lang="en-US" dirty="0"/>
              <a:t>        model = Comment</a:t>
            </a:r>
          </a:p>
          <a:p>
            <a:pPr marL="0" indent="0">
              <a:buNone/>
            </a:pPr>
            <a:r>
              <a:rPr lang="en-US" dirty="0"/>
              <a:t>        fields = ('name', 'email', 'body')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955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AB49-F2C3-4809-836D-B8B4A799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E353-A3A3-436E-A7A8-0D966A40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3800"/>
          </a:xfrm>
        </p:spPr>
        <p:txBody>
          <a:bodyPr>
            <a:noAutofit/>
          </a:bodyPr>
          <a:lstStyle/>
          <a:p>
            <a:r>
              <a:rPr lang="ru-RU" sz="2000" dirty="0"/>
              <a:t>Мы создали</a:t>
            </a:r>
            <a:r>
              <a:rPr lang="en-US" sz="2000" dirty="0"/>
              <a:t> </a:t>
            </a:r>
            <a:r>
              <a:rPr lang="ru-RU" sz="2000" dirty="0"/>
              <a:t>класс формы, унаследованный от </a:t>
            </a:r>
            <a:r>
              <a:rPr lang="ru-RU" sz="2000" b="1" dirty="0" err="1"/>
              <a:t>Form</a:t>
            </a:r>
            <a:r>
              <a:rPr lang="ru-RU" sz="2000" dirty="0"/>
              <a:t>. Также мы используем различные типы</a:t>
            </a:r>
            <a:r>
              <a:rPr lang="en-US" sz="2000" dirty="0"/>
              <a:t> </a:t>
            </a:r>
            <a:r>
              <a:rPr lang="ru-RU" sz="2000" dirty="0"/>
              <a:t>полей </a:t>
            </a:r>
            <a:r>
              <a:rPr lang="ru-RU" sz="2000" dirty="0" err="1"/>
              <a:t>Django</a:t>
            </a:r>
            <a:r>
              <a:rPr lang="ru-RU" sz="2000" dirty="0"/>
              <a:t> для соответствующей валидации значений </a:t>
            </a:r>
          </a:p>
          <a:p>
            <a:r>
              <a:rPr lang="ru-RU" sz="2000" dirty="0"/>
              <a:t>Все, что нужно для создания формы из модели, – указать, какую модель использовать в опциях класса </a:t>
            </a:r>
            <a:r>
              <a:rPr lang="ru-RU" sz="2000" b="1" dirty="0" err="1"/>
              <a:t>Meta</a:t>
            </a:r>
            <a:endParaRPr lang="ru-RU" sz="2000" b="1" dirty="0"/>
          </a:p>
          <a:p>
            <a:r>
              <a:rPr lang="ru-RU" sz="2000" dirty="0" err="1"/>
              <a:t>Django</a:t>
            </a:r>
            <a:r>
              <a:rPr lang="ru-RU" sz="2000" dirty="0"/>
              <a:t> найдет нужную модель и автоматически построит форму. Каждое поле модели будет сопоставлено полю формы соответствующего типа</a:t>
            </a:r>
          </a:p>
          <a:p>
            <a:r>
              <a:rPr lang="ru-RU" sz="2000" dirty="0"/>
              <a:t>По умолчанию </a:t>
            </a:r>
            <a:r>
              <a:rPr lang="ru-RU" sz="2000" dirty="0" err="1"/>
              <a:t>Django</a:t>
            </a:r>
            <a:r>
              <a:rPr lang="ru-RU" sz="2000" dirty="0"/>
              <a:t> использует все поля модели. Но мы можем явно указать, какие использовать, а какие – нет. Для этого достаточно определить списки </a:t>
            </a:r>
            <a:r>
              <a:rPr lang="ru-RU" sz="2000" b="1" dirty="0" err="1"/>
              <a:t>fields</a:t>
            </a:r>
            <a:r>
              <a:rPr lang="ru-RU" sz="2000" dirty="0"/>
              <a:t> или </a:t>
            </a:r>
            <a:r>
              <a:rPr lang="ru-RU" sz="2000" b="1" dirty="0" err="1"/>
              <a:t>exclude</a:t>
            </a:r>
            <a:r>
              <a:rPr lang="ru-RU" sz="2000" dirty="0"/>
              <a:t> соответственно</a:t>
            </a:r>
          </a:p>
          <a:p>
            <a:r>
              <a:rPr lang="ru-RU" sz="2000" dirty="0"/>
              <a:t>Для нашей формы </a:t>
            </a:r>
            <a:r>
              <a:rPr lang="ru-RU" sz="2000" b="1" dirty="0" err="1"/>
              <a:t>CommentForm</a:t>
            </a:r>
            <a:r>
              <a:rPr lang="ru-RU" sz="2000" dirty="0"/>
              <a:t> мы будем использовать </a:t>
            </a:r>
            <a:r>
              <a:rPr lang="ru-RU" sz="2000" b="1" dirty="0" err="1"/>
              <a:t>name</a:t>
            </a:r>
            <a:r>
              <a:rPr lang="ru-RU" sz="2000" dirty="0"/>
              <a:t>, </a:t>
            </a:r>
            <a:r>
              <a:rPr lang="ru-RU" sz="2000" b="1" dirty="0" err="1"/>
              <a:t>email</a:t>
            </a:r>
            <a:r>
              <a:rPr lang="ru-RU" sz="2000" b="1" dirty="0"/>
              <a:t> </a:t>
            </a:r>
            <a:r>
              <a:rPr lang="ru-RU" sz="2000" dirty="0"/>
              <a:t>и </a:t>
            </a:r>
            <a:r>
              <a:rPr lang="ru-RU" sz="2000" b="1" dirty="0" err="1"/>
              <a:t>body</a:t>
            </a:r>
            <a:r>
              <a:rPr lang="ru-RU" sz="2000" b="1" dirty="0"/>
              <a:t> </a:t>
            </a:r>
            <a:r>
              <a:rPr lang="ru-RU" sz="2000" dirty="0"/>
              <a:t>– только эти поля должны быть доступны пользователям, для того чтобы оставить комментарий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80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3B32-4009-46C7-A034-26FDFC1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Обработка модельных форм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62E2-5DF8-4BEF-B3D0-B226723D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715956"/>
            <a:ext cx="11555894" cy="5142044"/>
          </a:xfrm>
        </p:spPr>
        <p:txBody>
          <a:bodyPr>
            <a:normAutofit fontScale="32500" lnSpcReduction="20000"/>
          </a:bodyPr>
          <a:lstStyle/>
          <a:p>
            <a:r>
              <a:rPr lang="ru-RU" sz="3700" dirty="0"/>
              <a:t>Теперь</a:t>
            </a:r>
            <a:r>
              <a:rPr lang="en-US" sz="3700" dirty="0"/>
              <a:t> </a:t>
            </a:r>
            <a:r>
              <a:rPr lang="ru-RU" sz="3700" dirty="0"/>
              <a:t>доработаем обработчик страницы статьи, для того чтобы он</a:t>
            </a:r>
            <a:r>
              <a:rPr lang="en-US" sz="3700" dirty="0"/>
              <a:t> </a:t>
            </a:r>
            <a:r>
              <a:rPr lang="ru-RU" sz="3700" dirty="0"/>
              <a:t>мог отображать форму и сохранять комментарий. Отредактируйте файл </a:t>
            </a:r>
            <a:r>
              <a:rPr lang="ru-RU" sz="3700" b="1" dirty="0"/>
              <a:t>views.py</a:t>
            </a:r>
            <a:r>
              <a:rPr lang="ru-RU" sz="3700" dirty="0"/>
              <a:t>, добавьте импорт модели </a:t>
            </a:r>
            <a:r>
              <a:rPr lang="ru-RU" sz="3700" b="1" dirty="0" err="1"/>
              <a:t>Comment</a:t>
            </a:r>
            <a:r>
              <a:rPr lang="ru-RU" sz="3700" dirty="0"/>
              <a:t> и ее формы </a:t>
            </a:r>
            <a:r>
              <a:rPr lang="ru-RU" sz="3700" b="1" dirty="0" err="1"/>
              <a:t>CommentForm</a:t>
            </a:r>
            <a:r>
              <a:rPr lang="ru-RU" sz="3700" dirty="0"/>
              <a:t>, отредактируйте обработчик </a:t>
            </a:r>
            <a:r>
              <a:rPr lang="ru-RU" sz="3700" b="1" dirty="0" err="1"/>
              <a:t>post_detail</a:t>
            </a:r>
            <a:r>
              <a:rPr lang="ru-RU" sz="3700" b="1" dirty="0"/>
              <a:t> </a:t>
            </a:r>
            <a:r>
              <a:rPr lang="ru-RU" sz="3700" dirty="0"/>
              <a:t>таким образом: </a:t>
            </a:r>
            <a:endParaRPr lang="en-US" sz="3700" dirty="0"/>
          </a:p>
          <a:p>
            <a:pPr marL="0" indent="0">
              <a:buNone/>
            </a:pPr>
            <a:r>
              <a:rPr lang="en-US" sz="2800" dirty="0"/>
              <a:t>from .models import Post, </a:t>
            </a:r>
            <a:r>
              <a:rPr lang="en-US" sz="2800" b="1" dirty="0"/>
              <a:t>Comment</a:t>
            </a:r>
          </a:p>
          <a:p>
            <a:pPr marL="0" indent="0">
              <a:buNone/>
            </a:pPr>
            <a:r>
              <a:rPr lang="en-US" sz="2800" dirty="0"/>
              <a:t>from .forms import </a:t>
            </a:r>
            <a:r>
              <a:rPr lang="en-US" sz="2800" dirty="0" err="1"/>
              <a:t>CommentForm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def </a:t>
            </a:r>
            <a:r>
              <a:rPr lang="en-US" sz="2800" dirty="0" err="1"/>
              <a:t>post_detail</a:t>
            </a:r>
            <a:r>
              <a:rPr lang="en-US" sz="2800" dirty="0"/>
              <a:t>(request, year, month, day, post):</a:t>
            </a:r>
          </a:p>
          <a:p>
            <a:pPr marL="0" indent="0">
              <a:buNone/>
            </a:pPr>
            <a:r>
              <a:rPr lang="en-US" sz="2800" dirty="0"/>
              <a:t>    post = get_object_or_404(Post, slug=post, </a:t>
            </a:r>
            <a:r>
              <a:rPr lang="en-US" sz="2800" dirty="0" err="1"/>
              <a:t>publish__year</a:t>
            </a:r>
            <a:r>
              <a:rPr lang="en-US" sz="2800" dirty="0"/>
              <a:t>=</a:t>
            </a:r>
            <a:r>
              <a:rPr lang="en-US" sz="2800" dirty="0" err="1"/>
              <a:t>year,publish__month</a:t>
            </a:r>
            <a:r>
              <a:rPr lang="en-US" sz="2800" dirty="0"/>
              <a:t>=</a:t>
            </a:r>
            <a:r>
              <a:rPr lang="en-US" sz="2800" dirty="0" err="1"/>
              <a:t>month,publish__day</a:t>
            </a:r>
            <a:r>
              <a:rPr lang="en-US" sz="2800" dirty="0"/>
              <a:t>=day)</a:t>
            </a:r>
          </a:p>
          <a:p>
            <a:pPr marL="0" indent="0">
              <a:buNone/>
            </a:pPr>
            <a:r>
              <a:rPr lang="en-US" sz="2800" dirty="0"/>
              <a:t>  </a:t>
            </a:r>
            <a:r>
              <a:rPr lang="en-US" sz="2800" b="1" dirty="0"/>
              <a:t>  # </a:t>
            </a:r>
            <a:r>
              <a:rPr lang="ru-RU" sz="2800" b="1" dirty="0"/>
              <a:t>Список активных комментариев для этой статьи.</a:t>
            </a:r>
          </a:p>
          <a:p>
            <a:pPr marL="0" indent="0">
              <a:buNone/>
            </a:pPr>
            <a:r>
              <a:rPr lang="ru-RU" sz="2800" b="1" dirty="0"/>
              <a:t>    </a:t>
            </a:r>
            <a:r>
              <a:rPr lang="en-US" sz="2800" b="1" dirty="0"/>
              <a:t>comments = </a:t>
            </a:r>
            <a:r>
              <a:rPr lang="en-US" sz="2800" b="1" dirty="0" err="1"/>
              <a:t>post.comments.filter</a:t>
            </a:r>
            <a:r>
              <a:rPr lang="en-US" sz="2800" b="1" dirty="0"/>
              <a:t>(active=True)</a:t>
            </a:r>
          </a:p>
          <a:p>
            <a:pPr marL="0" indent="0">
              <a:buNone/>
            </a:pPr>
            <a:r>
              <a:rPr lang="en-US" sz="2800" b="1" dirty="0"/>
              <a:t>    </a:t>
            </a:r>
            <a:r>
              <a:rPr lang="en-US" sz="2800" b="1" dirty="0" err="1"/>
              <a:t>new_comment</a:t>
            </a:r>
            <a:r>
              <a:rPr lang="en-US" sz="2800" b="1" dirty="0"/>
              <a:t> = None</a:t>
            </a:r>
            <a:endParaRPr lang="ru-RU" sz="2800" b="1" dirty="0"/>
          </a:p>
          <a:p>
            <a:pPr marL="0" indent="0">
              <a:buNone/>
            </a:pPr>
            <a:r>
              <a:rPr lang="ru-RU" sz="2800" b="1" dirty="0"/>
              <a:t>     </a:t>
            </a:r>
            <a:r>
              <a:rPr lang="en-US" sz="2800" dirty="0" err="1"/>
              <a:t>comment_form</a:t>
            </a:r>
            <a:r>
              <a:rPr lang="en-US" sz="2800" dirty="0"/>
              <a:t> = None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    if </a:t>
            </a:r>
            <a:r>
              <a:rPr lang="en-US" sz="2800" b="1" dirty="0" err="1"/>
              <a:t>request.method</a:t>
            </a:r>
            <a:r>
              <a:rPr lang="en-US" sz="2800" b="1" dirty="0"/>
              <a:t> == 'POST':</a:t>
            </a:r>
          </a:p>
          <a:p>
            <a:pPr marL="0" indent="0">
              <a:buNone/>
            </a:pPr>
            <a:r>
              <a:rPr lang="en-US" sz="2800" b="1" dirty="0"/>
              <a:t>    # </a:t>
            </a:r>
            <a:r>
              <a:rPr lang="ru-RU" sz="2800" b="1" dirty="0"/>
              <a:t>Пользователь отправил комментарий.</a:t>
            </a:r>
          </a:p>
          <a:p>
            <a:pPr marL="0" indent="0">
              <a:buNone/>
            </a:pPr>
            <a:r>
              <a:rPr lang="ru-RU" sz="2800" b="1" dirty="0"/>
              <a:t>        </a:t>
            </a:r>
            <a:r>
              <a:rPr lang="en-US" sz="2800" b="1" dirty="0" err="1"/>
              <a:t>comment_form</a:t>
            </a:r>
            <a:r>
              <a:rPr lang="en-US" sz="2800" b="1" dirty="0"/>
              <a:t> = </a:t>
            </a:r>
            <a:r>
              <a:rPr lang="en-US" sz="2800" b="1" dirty="0" err="1"/>
              <a:t>CommentForm</a:t>
            </a:r>
            <a:r>
              <a:rPr lang="en-US" sz="2800" b="1" dirty="0"/>
              <a:t>(data=</a:t>
            </a:r>
            <a:r>
              <a:rPr lang="en-US" sz="2800" b="1" dirty="0" err="1"/>
              <a:t>request.POST</a:t>
            </a:r>
            <a:r>
              <a:rPr lang="en-US" sz="2800" b="1" dirty="0"/>
              <a:t>)</a:t>
            </a:r>
          </a:p>
          <a:p>
            <a:pPr marL="0" indent="0">
              <a:buNone/>
            </a:pPr>
            <a:r>
              <a:rPr lang="en-US" sz="2800" b="1" dirty="0"/>
              <a:t>    if </a:t>
            </a:r>
            <a:r>
              <a:rPr lang="en-US" sz="2800" b="1" dirty="0" err="1"/>
              <a:t>comment_form.is_valid</a:t>
            </a:r>
            <a:r>
              <a:rPr lang="en-US" sz="2800" b="1" dirty="0"/>
              <a:t>():</a:t>
            </a:r>
          </a:p>
          <a:p>
            <a:pPr marL="0" indent="0">
              <a:buNone/>
            </a:pPr>
            <a:r>
              <a:rPr lang="en-US" sz="2800" b="1" dirty="0"/>
              <a:t>        # </a:t>
            </a:r>
            <a:r>
              <a:rPr lang="ru-RU" sz="2800" b="1" dirty="0"/>
              <a:t>Создаем комментарий, но пока не сохраняем в базе данных.</a:t>
            </a:r>
          </a:p>
          <a:p>
            <a:pPr marL="0" indent="0">
              <a:buNone/>
            </a:pPr>
            <a:r>
              <a:rPr lang="ru-RU" sz="2800" b="1" dirty="0"/>
              <a:t>        </a:t>
            </a:r>
            <a:r>
              <a:rPr lang="en-US" sz="2800" b="1" dirty="0" err="1"/>
              <a:t>new_comment</a:t>
            </a:r>
            <a:r>
              <a:rPr lang="en-US" sz="2800" b="1" dirty="0"/>
              <a:t> = </a:t>
            </a:r>
            <a:r>
              <a:rPr lang="en-US" sz="2800" b="1" dirty="0" err="1"/>
              <a:t>comment_form.save</a:t>
            </a:r>
            <a:r>
              <a:rPr lang="en-US" sz="2800" b="1" dirty="0"/>
              <a:t>(commit=False)</a:t>
            </a:r>
          </a:p>
          <a:p>
            <a:pPr marL="0" indent="0">
              <a:buNone/>
            </a:pPr>
            <a:r>
              <a:rPr lang="en-US" sz="2800" b="1" dirty="0"/>
              <a:t>        # </a:t>
            </a:r>
            <a:r>
              <a:rPr lang="ru-RU" sz="2800" b="1" dirty="0"/>
              <a:t>Привязываем комментарий к текущей статье.</a:t>
            </a:r>
          </a:p>
          <a:p>
            <a:pPr marL="0" indent="0">
              <a:buNone/>
            </a:pPr>
            <a:r>
              <a:rPr lang="ru-RU" sz="2800" b="1" dirty="0"/>
              <a:t>        </a:t>
            </a:r>
            <a:r>
              <a:rPr lang="en-US" sz="2800" b="1" dirty="0" err="1"/>
              <a:t>new_comment.post</a:t>
            </a:r>
            <a:r>
              <a:rPr lang="en-US" sz="2800" b="1" dirty="0"/>
              <a:t> = post</a:t>
            </a:r>
          </a:p>
          <a:p>
            <a:pPr marL="0" indent="0">
              <a:buNone/>
            </a:pPr>
            <a:r>
              <a:rPr lang="en-US" sz="2800" b="1" dirty="0"/>
              <a:t>        # </a:t>
            </a:r>
            <a:r>
              <a:rPr lang="ru-RU" sz="2800" b="1" dirty="0"/>
              <a:t>Сохраняем комментарий в базе данных.</a:t>
            </a:r>
          </a:p>
          <a:p>
            <a:pPr marL="0" indent="0">
              <a:buNone/>
            </a:pPr>
            <a:r>
              <a:rPr lang="ru-RU" sz="2800" b="1" dirty="0"/>
              <a:t>        </a:t>
            </a:r>
            <a:r>
              <a:rPr lang="en-US" sz="2800" b="1" dirty="0" err="1"/>
              <a:t>new_comment.save</a:t>
            </a:r>
            <a:r>
              <a:rPr lang="en-US" sz="2800" b="1" dirty="0"/>
              <a:t>()</a:t>
            </a:r>
          </a:p>
          <a:p>
            <a:pPr marL="0" indent="0">
              <a:buNone/>
            </a:pPr>
            <a:r>
              <a:rPr lang="en-US" sz="2800" b="1" dirty="0"/>
              <a:t>    else:</a:t>
            </a:r>
          </a:p>
          <a:p>
            <a:pPr marL="0" indent="0">
              <a:buNone/>
            </a:pPr>
            <a:r>
              <a:rPr lang="en-US" sz="2800" b="1" dirty="0"/>
              <a:t>        </a:t>
            </a:r>
            <a:r>
              <a:rPr lang="en-US" sz="2800" b="1" dirty="0" err="1"/>
              <a:t>comment_form</a:t>
            </a:r>
            <a:r>
              <a:rPr lang="en-US" sz="2800" b="1" dirty="0"/>
              <a:t> = </a:t>
            </a:r>
            <a:r>
              <a:rPr lang="en-US" sz="2800" b="1" dirty="0" err="1"/>
              <a:t>CommentForm</a:t>
            </a:r>
            <a:r>
              <a:rPr lang="en-US" sz="2800" b="1" dirty="0"/>
              <a:t>()</a:t>
            </a:r>
          </a:p>
          <a:p>
            <a:pPr marL="0" indent="0">
              <a:buNone/>
            </a:pPr>
            <a:r>
              <a:rPr lang="en-US" sz="2800" b="1" dirty="0"/>
              <a:t>    return render(</a:t>
            </a:r>
            <a:r>
              <a:rPr lang="en-US" sz="2800" b="1" dirty="0" err="1"/>
              <a:t>request,'blog</a:t>
            </a:r>
            <a:r>
              <a:rPr lang="en-US" sz="2800" b="1" dirty="0"/>
              <a:t>/post/detail.html',{'post': post, 'comments': comments, '</a:t>
            </a:r>
            <a:r>
              <a:rPr lang="en-US" sz="2800" b="1" dirty="0" err="1"/>
              <a:t>new_comment</a:t>
            </a:r>
            <a:r>
              <a:rPr lang="en-US" sz="2800" b="1" dirty="0"/>
              <a:t>': </a:t>
            </a:r>
            <a:r>
              <a:rPr lang="en-US" sz="2800" b="1" dirty="0" err="1"/>
              <a:t>new_comment</a:t>
            </a:r>
            <a:r>
              <a:rPr lang="en-US" sz="2800" b="1" dirty="0"/>
              <a:t>, '</a:t>
            </a:r>
            <a:r>
              <a:rPr lang="en-US" sz="2800" b="1" dirty="0" err="1"/>
              <a:t>comment_form</a:t>
            </a:r>
            <a:r>
              <a:rPr lang="en-US" sz="2800" b="1" dirty="0"/>
              <a:t>': </a:t>
            </a:r>
            <a:r>
              <a:rPr lang="en-US" sz="2800" b="1" dirty="0" err="1"/>
              <a:t>comment_form</a:t>
            </a:r>
            <a:r>
              <a:rPr lang="en-US" sz="2800" b="1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5202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D5EB-E11C-47EC-8880-95F0918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E6B7-8AF0-424C-B067-C4D67779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0591"/>
            <a:ext cx="11029615" cy="4075253"/>
          </a:xfrm>
        </p:spPr>
        <p:txBody>
          <a:bodyPr>
            <a:noAutofit/>
          </a:bodyPr>
          <a:lstStyle/>
          <a:p>
            <a:r>
              <a:rPr lang="ru-RU" sz="2000" dirty="0"/>
              <a:t>Мы использовали функцию </a:t>
            </a:r>
            <a:r>
              <a:rPr lang="ru-RU" sz="2000" b="1" dirty="0" err="1"/>
              <a:t>post_detail</a:t>
            </a:r>
            <a:r>
              <a:rPr lang="ru-RU" sz="2000" b="1" dirty="0"/>
              <a:t> </a:t>
            </a:r>
            <a:r>
              <a:rPr lang="ru-RU" sz="2000" dirty="0"/>
              <a:t>для отображения статьи и добавили </a:t>
            </a:r>
            <a:r>
              <a:rPr lang="ru-RU" sz="2000" b="1" dirty="0" err="1"/>
              <a:t>QuerySet</a:t>
            </a:r>
            <a:r>
              <a:rPr lang="ru-RU" sz="2000" dirty="0"/>
              <a:t> для</a:t>
            </a:r>
            <a:br>
              <a:rPr lang="ru-RU" sz="2000" dirty="0"/>
            </a:br>
            <a:r>
              <a:rPr lang="ru-RU" sz="2000" dirty="0"/>
              <a:t>получения всех активных комментариев: </a:t>
            </a:r>
            <a:r>
              <a:rPr lang="ru-RU" sz="2000" b="1" dirty="0" err="1"/>
              <a:t>comments</a:t>
            </a:r>
            <a:r>
              <a:rPr lang="ru-RU" sz="2000" b="1" dirty="0"/>
              <a:t> = </a:t>
            </a:r>
            <a:r>
              <a:rPr lang="ru-RU" sz="2000" b="1" dirty="0" err="1"/>
              <a:t>post.comments.filter</a:t>
            </a:r>
            <a:r>
              <a:rPr lang="ru-RU" sz="2000" b="1" dirty="0"/>
              <a:t>(</a:t>
            </a:r>
            <a:r>
              <a:rPr lang="ru-RU" sz="2000" b="1" dirty="0" err="1"/>
              <a:t>active</a:t>
            </a:r>
            <a:r>
              <a:rPr lang="ru-RU" sz="2000" b="1" dirty="0"/>
              <a:t>=</a:t>
            </a:r>
            <a:r>
              <a:rPr lang="ru-RU" sz="2000" b="1" dirty="0" err="1"/>
              <a:t>True</a:t>
            </a:r>
            <a:r>
              <a:rPr lang="ru-RU" sz="2000" b="1" dirty="0"/>
              <a:t>)</a:t>
            </a:r>
          </a:p>
          <a:p>
            <a:r>
              <a:rPr lang="ru-RU" sz="2000" dirty="0"/>
              <a:t>Мы создали объект </a:t>
            </a:r>
            <a:r>
              <a:rPr lang="ru-RU" sz="2000" b="1" dirty="0" err="1"/>
              <a:t>QuerySet</a:t>
            </a:r>
            <a:r>
              <a:rPr lang="ru-RU" sz="2000" dirty="0"/>
              <a:t>, используя объект статьи </a:t>
            </a:r>
            <a:r>
              <a:rPr lang="ru-RU" sz="2000" b="1" dirty="0" err="1"/>
              <a:t>post</a:t>
            </a:r>
            <a:r>
              <a:rPr lang="ru-RU" sz="2000" dirty="0"/>
              <a:t> и менеджер связанных объектов </a:t>
            </a:r>
            <a:r>
              <a:rPr lang="ru-RU" sz="2000" b="1" dirty="0" err="1"/>
              <a:t>comments</a:t>
            </a:r>
            <a:r>
              <a:rPr lang="ru-RU" sz="2000" dirty="0"/>
              <a:t>, определенный в модели </a:t>
            </a:r>
            <a:r>
              <a:rPr lang="ru-RU" sz="2000" b="1" dirty="0" err="1"/>
              <a:t>Comment</a:t>
            </a:r>
            <a:r>
              <a:rPr lang="ru-RU" sz="2000" dirty="0"/>
              <a:t> в аргументе </a:t>
            </a:r>
            <a:r>
              <a:rPr lang="ru-RU" sz="2000" b="1" dirty="0" err="1"/>
              <a:t>related_name</a:t>
            </a:r>
            <a:endParaRPr lang="ru-RU" sz="2000" b="1" dirty="0"/>
          </a:p>
          <a:p>
            <a:r>
              <a:rPr lang="ru-RU" sz="2000" dirty="0"/>
              <a:t>Для сохранения комментария используем этот же обработчик. Мы задаем переменную </a:t>
            </a:r>
            <a:r>
              <a:rPr lang="ru-RU" sz="2000" b="1" dirty="0" err="1"/>
              <a:t>new_comment</a:t>
            </a:r>
            <a:r>
              <a:rPr lang="ru-RU" sz="2000" b="1" dirty="0"/>
              <a:t> </a:t>
            </a:r>
            <a:r>
              <a:rPr lang="ru-RU" sz="2000" dirty="0"/>
              <a:t>как </a:t>
            </a:r>
            <a:r>
              <a:rPr lang="ru-RU" sz="2000" b="1" dirty="0" err="1"/>
              <a:t>None</a:t>
            </a:r>
            <a:r>
              <a:rPr lang="ru-RU" sz="2000" dirty="0"/>
              <a:t>. Позже она используется, когда новый комментарий будет успешно создан</a:t>
            </a:r>
          </a:p>
          <a:p>
            <a:r>
              <a:rPr lang="ru-RU" sz="2000" dirty="0"/>
              <a:t>Для инициализации формы при GET-запросе используем запись </a:t>
            </a:r>
            <a:r>
              <a:rPr lang="ru-RU" sz="2000" b="1" dirty="0" err="1"/>
              <a:t>comment</a:t>
            </a:r>
            <a:r>
              <a:rPr lang="ru-RU" sz="2000" b="1" dirty="0"/>
              <a:t> = </a:t>
            </a:r>
            <a:r>
              <a:rPr lang="ru-RU" sz="2000" b="1" dirty="0" err="1"/>
              <a:t>CommentForm</a:t>
            </a:r>
            <a:r>
              <a:rPr lang="ru-RU" sz="2000" b="1" dirty="0"/>
              <a:t>()</a:t>
            </a:r>
            <a:r>
              <a:rPr lang="ru-RU" sz="2000" dirty="0"/>
              <a:t>. Если же получаем POST-запрос, то заполняем форму данными из запроса и </a:t>
            </a:r>
            <a:r>
              <a:rPr lang="ru-RU" sz="2000" dirty="0" err="1"/>
              <a:t>валидируем</a:t>
            </a:r>
            <a:r>
              <a:rPr lang="ru-RU" sz="2000" dirty="0"/>
              <a:t> ее методом </a:t>
            </a:r>
            <a:r>
              <a:rPr lang="ru-RU" sz="2000" b="1" dirty="0" err="1"/>
              <a:t>is_valid</a:t>
            </a:r>
            <a:r>
              <a:rPr lang="ru-RU" sz="2000" b="1" dirty="0"/>
              <a:t>()</a:t>
            </a:r>
            <a:r>
              <a:rPr lang="ru-RU" sz="2000" dirty="0"/>
              <a:t>. Если форма заполнена некорректно, отображаем HTML-шаблон с сообщениями об ошибках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2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B61A-F232-4D32-91D5-522BA20E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обработчиков</a:t>
            </a:r>
            <a:r>
              <a:rPr lang="ro-MD" dirty="0"/>
              <a:t>-</a:t>
            </a:r>
            <a:r>
              <a:rPr lang="ru-RU" dirty="0"/>
              <a:t>классов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3989-9D73-4678-AD7C-E47BF0B1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715957"/>
            <a:ext cx="11714922" cy="4857122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Использование класса – это альтернативный способ реализации обработчиков</a:t>
            </a:r>
          </a:p>
          <a:p>
            <a:r>
              <a:rPr lang="ru-RU" sz="2200" dirty="0"/>
              <a:t>Так как обработчик – это вызываемая функция, которая принимает запрос и возвращает ответ, мы можем реализовать его в виде </a:t>
            </a:r>
            <a:r>
              <a:rPr lang="ru-RU" sz="2200" b="1" dirty="0"/>
              <a:t>метода класса</a:t>
            </a:r>
          </a:p>
          <a:p>
            <a:r>
              <a:rPr lang="ru-RU" sz="2200" dirty="0" err="1"/>
              <a:t>Django</a:t>
            </a:r>
            <a:r>
              <a:rPr lang="ru-RU" sz="2200" dirty="0"/>
              <a:t> предоставляет для этого базовый класс обработчиков. Все они должны быть унаследованы от класса </a:t>
            </a:r>
            <a:r>
              <a:rPr lang="ru-RU" sz="2200" b="1" dirty="0" err="1"/>
              <a:t>View</a:t>
            </a:r>
            <a:r>
              <a:rPr lang="ru-RU" sz="2200" dirty="0"/>
              <a:t>, который управляет вызовом нужного метода в зависимости от HTTP-запроса и некоторыми другими функциями</a:t>
            </a:r>
          </a:p>
          <a:p>
            <a:r>
              <a:rPr lang="ru-RU" sz="2200" dirty="0"/>
              <a:t>Обработчики-классы в некоторых случаях могут быть более полезными, чем функции-обработчики. Их преимущества заключаются в следующем:</a:t>
            </a:r>
          </a:p>
          <a:p>
            <a:pPr lvl="1"/>
            <a:r>
              <a:rPr lang="ru-RU" sz="2000" dirty="0"/>
              <a:t>группируют код в несколько функций в зависимости от HTTP-методов запроса, таких как GET, POST, PUT</a:t>
            </a:r>
          </a:p>
          <a:p>
            <a:pPr lvl="1"/>
            <a:r>
              <a:rPr lang="ru-RU" sz="2000" dirty="0"/>
              <a:t>позволяют задействовать множественное наследование для создания многократно используемых обработчиков (их часто называют </a:t>
            </a:r>
            <a:r>
              <a:rPr lang="ru-RU" sz="2000" i="1" dirty="0"/>
              <a:t>примесями</a:t>
            </a:r>
            <a:r>
              <a:rPr lang="ru-RU" sz="2000" dirty="0"/>
              <a:t>, или </a:t>
            </a:r>
            <a:r>
              <a:rPr lang="ru-RU" sz="2000" i="1" dirty="0" err="1"/>
              <a:t>миксинами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200" dirty="0"/>
              <a:t>Можете найти полный список и введение в использование обработчиков классов по ссылке </a:t>
            </a:r>
            <a:r>
              <a:rPr lang="en-US" sz="2400" dirty="0">
                <a:hlinkClick r:id="rId2"/>
              </a:rPr>
              <a:t>https://docs.djangoproject.com/en/2.2/topics/class-based-views/intro/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2276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4E9D-A285-46C5-9586-5CB511E1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AC1C-1021-4A5E-BBBA-8B8A2DBE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8800"/>
            <a:ext cx="11555896" cy="475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Если все поля успешно прошли валидацию, выполняются следующие</a:t>
            </a:r>
            <a:r>
              <a:rPr lang="en-US" sz="2000" dirty="0"/>
              <a:t> </a:t>
            </a:r>
            <a:r>
              <a:rPr lang="ru-RU" sz="2000" dirty="0"/>
              <a:t>шаги: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создаем новый объект </a:t>
            </a:r>
            <a:r>
              <a:rPr lang="ru-RU" sz="2000" b="1" dirty="0" err="1"/>
              <a:t>Comment</a:t>
            </a:r>
            <a:r>
              <a:rPr lang="ru-RU" sz="2000" dirty="0"/>
              <a:t>, вызвав метод </a:t>
            </a:r>
            <a:r>
              <a:rPr lang="ru-RU" sz="2000" b="1" dirty="0" err="1"/>
              <a:t>save</a:t>
            </a:r>
            <a:r>
              <a:rPr lang="ru-RU" sz="2000" b="1" dirty="0"/>
              <a:t>() </a:t>
            </a:r>
            <a:r>
              <a:rPr lang="ru-RU" sz="2000" dirty="0"/>
              <a:t>и записав комментарий в переменную </a:t>
            </a:r>
            <a:r>
              <a:rPr lang="ru-RU" sz="2000" b="1" dirty="0" err="1"/>
              <a:t>new_comment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b="1" dirty="0" err="1"/>
              <a:t>new_comment</a:t>
            </a:r>
            <a:r>
              <a:rPr lang="ru-RU" sz="2000" b="1" dirty="0"/>
              <a:t> = </a:t>
            </a:r>
            <a:r>
              <a:rPr lang="ru-RU" sz="2000" b="1" dirty="0" err="1"/>
              <a:t>comment_form.save</a:t>
            </a:r>
            <a:r>
              <a:rPr lang="ru-RU" sz="2000" b="1" dirty="0"/>
              <a:t>(</a:t>
            </a:r>
            <a:r>
              <a:rPr lang="ru-RU" sz="2000" b="1" dirty="0" err="1"/>
              <a:t>commit</a:t>
            </a:r>
            <a:r>
              <a:rPr lang="ru-RU" sz="2000" b="1" dirty="0"/>
              <a:t>=</a:t>
            </a:r>
            <a:r>
              <a:rPr lang="ru-RU" sz="2000" b="1" dirty="0" err="1"/>
              <a:t>False</a:t>
            </a:r>
            <a:r>
              <a:rPr lang="ru-RU" sz="2000" b="1" dirty="0"/>
              <a:t>)</a:t>
            </a:r>
            <a:r>
              <a:rPr lang="en-US" sz="2000" dirty="0"/>
              <a:t>. </a:t>
            </a:r>
            <a:r>
              <a:rPr lang="ru-RU" sz="2000" dirty="0"/>
              <a:t>Метод </a:t>
            </a:r>
            <a:r>
              <a:rPr lang="ru-RU" sz="2000" b="1" dirty="0" err="1"/>
              <a:t>save</a:t>
            </a:r>
            <a:r>
              <a:rPr lang="ru-RU" sz="2000" b="1" dirty="0"/>
              <a:t>() </a:t>
            </a:r>
            <a:r>
              <a:rPr lang="ru-RU" sz="2000" dirty="0"/>
              <a:t>создает объект модели, с которой связана форма, и сохраняет его в базу данных. Если в качестве аргумента метода передать</a:t>
            </a:r>
            <a:r>
              <a:rPr lang="en-US" sz="2000" dirty="0"/>
              <a:t> </a:t>
            </a:r>
            <a:r>
              <a:rPr lang="ru-RU" sz="2000" b="1" dirty="0" err="1"/>
              <a:t>commit</a:t>
            </a:r>
            <a:r>
              <a:rPr lang="ru-RU" sz="2000" b="1" dirty="0"/>
              <a:t>=</a:t>
            </a:r>
            <a:r>
              <a:rPr lang="ru-RU" sz="2000" b="1" dirty="0" err="1"/>
              <a:t>False</a:t>
            </a:r>
            <a:r>
              <a:rPr lang="ru-RU" sz="2000" dirty="0"/>
              <a:t>, то объект будет создан, но не будет сохранен в базу данных. Это может быть полезным, когда перед сохранением объекта вам нужно каким-либо образом его изменить</a:t>
            </a:r>
            <a:endParaRPr lang="en-US" sz="2000" dirty="0"/>
          </a:p>
          <a:p>
            <a:pPr lvl="1"/>
            <a:r>
              <a:rPr lang="ru-RU" sz="2000" dirty="0"/>
              <a:t>Метод </a:t>
            </a:r>
            <a:r>
              <a:rPr lang="ru-RU" sz="2000" b="1" dirty="0" err="1"/>
              <a:t>save</a:t>
            </a:r>
            <a:r>
              <a:rPr lang="ru-RU" sz="2000" b="1" dirty="0"/>
              <a:t>() </a:t>
            </a:r>
            <a:r>
              <a:rPr lang="ru-RU" sz="2000" dirty="0"/>
              <a:t>доступен для </a:t>
            </a:r>
            <a:r>
              <a:rPr lang="ru-RU" sz="2000" b="1" dirty="0" err="1"/>
              <a:t>ModelForm</a:t>
            </a:r>
            <a:r>
              <a:rPr lang="ru-RU" sz="2000" dirty="0"/>
              <a:t>, но не для </a:t>
            </a:r>
            <a:r>
              <a:rPr lang="ru-RU" sz="2000" b="1" dirty="0" err="1"/>
              <a:t>Form</a:t>
            </a:r>
            <a:r>
              <a:rPr lang="ru-RU" sz="2000" dirty="0"/>
              <a:t>, т. к. последние не привязываются к моделям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указываем в комментарии ссылку на объект статьи:</a:t>
            </a:r>
            <a:r>
              <a:rPr lang="en-US" sz="2000" dirty="0"/>
              <a:t> </a:t>
            </a:r>
            <a:r>
              <a:rPr lang="ru-RU" sz="2000" b="1" dirty="0" err="1"/>
              <a:t>new_comment.post</a:t>
            </a:r>
            <a:r>
              <a:rPr lang="ru-RU" sz="2000" b="1" dirty="0"/>
              <a:t> = </a:t>
            </a:r>
            <a:r>
              <a:rPr lang="ru-RU" sz="2000" b="1" dirty="0" err="1"/>
              <a:t>post</a:t>
            </a:r>
            <a:br>
              <a:rPr lang="ru-RU" sz="2000" dirty="0"/>
            </a:br>
            <a:r>
              <a:rPr lang="ru-RU" sz="2000" dirty="0"/>
              <a:t>Благодаря этому мы связываем созданный комментарий с текущей</a:t>
            </a:r>
            <a:r>
              <a:rPr lang="en-US" sz="2000" dirty="0"/>
              <a:t> </a:t>
            </a:r>
            <a:r>
              <a:rPr lang="ru-RU" sz="2000" dirty="0"/>
              <a:t>статьей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наконец, сохраняем комментарий в базу данных вызовом метода </a:t>
            </a:r>
            <a:r>
              <a:rPr lang="ru-RU" sz="2000" b="1" dirty="0" err="1"/>
              <a:t>save</a:t>
            </a:r>
            <a:r>
              <a:rPr lang="ru-RU" sz="2000" b="1" dirty="0"/>
              <a:t>()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b="1" dirty="0" err="1"/>
              <a:t>new_comment.save</a:t>
            </a:r>
            <a:r>
              <a:rPr lang="ru-RU" sz="2000" b="1" dirty="0"/>
              <a:t>()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Обработчик теперь готов отображать и сохранять комментарии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693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7860-6D11-460E-AE34-D93F3135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комментариев в шаблон статьи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9D86-94E7-4072-BEE2-2247649D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8799"/>
            <a:ext cx="11516139" cy="4797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Мы реализовали функциональность для управления комментариями статьи. Теперь необходимо доработать шаблон </a:t>
            </a:r>
            <a:r>
              <a:rPr lang="ru-RU" sz="2000" b="1" dirty="0" err="1"/>
              <a:t>post</a:t>
            </a:r>
            <a:r>
              <a:rPr lang="ru-RU" sz="2000" b="1" dirty="0"/>
              <a:t>/detail.html </a:t>
            </a:r>
            <a:r>
              <a:rPr lang="ru-RU" sz="2000" dirty="0"/>
              <a:t>для отображения:</a:t>
            </a:r>
          </a:p>
          <a:p>
            <a:r>
              <a:rPr lang="ru-RU" sz="2000" dirty="0"/>
              <a:t>общего количества комментариев для статьи</a:t>
            </a:r>
          </a:p>
          <a:p>
            <a:r>
              <a:rPr lang="ru-RU" sz="2000" dirty="0"/>
              <a:t>списка комментариев</a:t>
            </a:r>
          </a:p>
          <a:p>
            <a:r>
              <a:rPr lang="ru-RU" sz="2000" dirty="0"/>
              <a:t>формы для создания нового комментария.</a:t>
            </a:r>
          </a:p>
          <a:p>
            <a:pPr marL="0" indent="0">
              <a:buNone/>
            </a:pPr>
            <a:r>
              <a:rPr lang="ru-RU" sz="2000" dirty="0"/>
              <a:t>Для начала добавим общее число комментариев на страницу. Откройте шаблон </a:t>
            </a:r>
            <a:r>
              <a:rPr lang="ru-RU" sz="2000" b="1" dirty="0" err="1"/>
              <a:t>post</a:t>
            </a:r>
            <a:r>
              <a:rPr lang="ru-RU" sz="2000" b="1" dirty="0"/>
              <a:t>/detail.html </a:t>
            </a:r>
            <a:r>
              <a:rPr lang="ru-RU" sz="2000" dirty="0"/>
              <a:t>и добавьте следующий фрагмент в блок </a:t>
            </a:r>
            <a:r>
              <a:rPr lang="ru-RU" sz="2000" b="1" dirty="0" err="1"/>
              <a:t>content</a:t>
            </a:r>
            <a:r>
              <a:rPr lang="ru-RU" sz="2000" dirty="0"/>
              <a:t>: </a:t>
            </a:r>
          </a:p>
          <a:p>
            <a:pPr marL="0" indent="0">
              <a:buNone/>
            </a:pPr>
            <a:r>
              <a:rPr lang="en-US" dirty="0"/>
              <a:t>{% with </a:t>
            </a:r>
            <a:r>
              <a:rPr lang="en-US" dirty="0" err="1"/>
              <a:t>comments.count</a:t>
            </a:r>
            <a:r>
              <a:rPr lang="en-US" dirty="0"/>
              <a:t> as </a:t>
            </a:r>
            <a:r>
              <a:rPr lang="en-US" dirty="0" err="1"/>
              <a:t>total_comments</a:t>
            </a:r>
            <a:r>
              <a:rPr lang="en-US" dirty="0"/>
              <a:t> %}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&lt;h2&gt;{{ </a:t>
            </a:r>
            <a:r>
              <a:rPr lang="en-US" dirty="0" err="1"/>
              <a:t>total_comments</a:t>
            </a:r>
            <a:r>
              <a:rPr lang="en-US" dirty="0"/>
              <a:t> }} comment{{ </a:t>
            </a:r>
            <a:r>
              <a:rPr lang="en-US" dirty="0" err="1"/>
              <a:t>total_comments|pluralize</a:t>
            </a:r>
            <a:r>
              <a:rPr lang="en-US" dirty="0"/>
              <a:t> }}&lt;/h2&gt;</a:t>
            </a:r>
            <a:br>
              <a:rPr lang="en-US" dirty="0"/>
            </a:br>
            <a:r>
              <a:rPr lang="en-US" dirty="0"/>
              <a:t>{% </a:t>
            </a:r>
            <a:r>
              <a:rPr lang="en-US" dirty="0" err="1"/>
              <a:t>endwith</a:t>
            </a:r>
            <a:r>
              <a:rPr lang="en-US" dirty="0"/>
              <a:t> %}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dirty="0"/>
              <a:t>Используем ORM </a:t>
            </a:r>
            <a:r>
              <a:rPr lang="ru-RU" dirty="0" err="1"/>
              <a:t>Django</a:t>
            </a:r>
            <a:r>
              <a:rPr lang="ru-RU" dirty="0"/>
              <a:t> в шаблоне, выполняя </a:t>
            </a:r>
            <a:r>
              <a:rPr lang="ru-RU" b="1" dirty="0" err="1"/>
              <a:t>comments.count</a:t>
            </a:r>
            <a:r>
              <a:rPr lang="ru-RU" b="1" dirty="0"/>
              <a:t>()</a:t>
            </a:r>
            <a:r>
              <a:rPr lang="ru-RU" dirty="0"/>
              <a:t>. Для вызова функций в шаблонах не нужно указывать круглые скобки. Тег </a:t>
            </a:r>
            <a:r>
              <a:rPr lang="ru-RU" b="1" dirty="0"/>
              <a:t>{% </a:t>
            </a:r>
            <a:r>
              <a:rPr lang="ru-RU" b="1" dirty="0" err="1"/>
              <a:t>with</a:t>
            </a:r>
            <a:r>
              <a:rPr lang="ru-RU" b="1" dirty="0"/>
              <a:t> %} </a:t>
            </a:r>
            <a:r>
              <a:rPr lang="ru-RU" dirty="0"/>
              <a:t>позволяет назначить переменной новое имя, которое можно использовать внутри блока до ближайшего тега </a:t>
            </a:r>
            <a:r>
              <a:rPr lang="ru-RU" b="1" dirty="0"/>
              <a:t>{% </a:t>
            </a:r>
            <a:r>
              <a:rPr lang="ru-RU" b="1" dirty="0" err="1"/>
              <a:t>endwith</a:t>
            </a:r>
            <a:r>
              <a:rPr lang="ru-RU" b="1" dirty="0"/>
              <a:t> %}</a:t>
            </a:r>
            <a:r>
              <a:rPr lang="ru-RU" sz="2000" b="1" dirty="0"/>
              <a:t> </a:t>
            </a:r>
          </a:p>
          <a:p>
            <a:pPr lvl="1"/>
            <a:r>
              <a:rPr lang="ru-RU" dirty="0"/>
              <a:t>Тег </a:t>
            </a:r>
            <a:r>
              <a:rPr lang="ru-RU" b="1" dirty="0"/>
              <a:t>{% </a:t>
            </a:r>
            <a:r>
              <a:rPr lang="ru-RU" b="1" dirty="0" err="1"/>
              <a:t>with</a:t>
            </a:r>
            <a:r>
              <a:rPr lang="ru-RU" b="1" dirty="0"/>
              <a:t> %} </a:t>
            </a:r>
            <a:r>
              <a:rPr lang="ru-RU" dirty="0"/>
              <a:t>полезен в случаях, когда в шаблоне нам нужно несколько раз обращаться к функциям, выполняющим запросы в базу данных или сложные вычисления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28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B223-8207-42F8-87D2-8C535B3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A7E6-4216-4032-AD51-7F3D1764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56478"/>
          </a:xfrm>
        </p:spPr>
        <p:txBody>
          <a:bodyPr>
            <a:normAutofit/>
          </a:bodyPr>
          <a:lstStyle/>
          <a:p>
            <a:r>
              <a:rPr lang="ru-RU" sz="2200" dirty="0"/>
              <a:t>Был использован шаблонный фильтр </a:t>
            </a:r>
            <a:r>
              <a:rPr lang="ru-RU" sz="2200" b="1" dirty="0" err="1"/>
              <a:t>pluralize</a:t>
            </a:r>
            <a:r>
              <a:rPr lang="ru-RU" sz="2200" dirty="0"/>
              <a:t> для отображения слова </a:t>
            </a:r>
            <a:r>
              <a:rPr lang="ru-RU" sz="2200" b="1" dirty="0" err="1"/>
              <a:t>comment</a:t>
            </a:r>
            <a:r>
              <a:rPr lang="ru-RU" sz="2200" dirty="0"/>
              <a:t> во множественном числе, если это будет необходимо. Этот фильтр принимает значение, по которому определяется количество объектов, и возвращает соответствующий результат </a:t>
            </a:r>
            <a:endParaRPr lang="en-US" sz="2200" b="1" dirty="0"/>
          </a:p>
          <a:p>
            <a:r>
              <a:rPr lang="ru-RU" sz="2200" dirty="0"/>
              <a:t>Фильтр </a:t>
            </a:r>
            <a:r>
              <a:rPr lang="ru-RU" sz="2200" b="1" dirty="0" err="1"/>
              <a:t>pluralize</a:t>
            </a:r>
            <a:r>
              <a:rPr lang="ru-RU" sz="2200" dirty="0"/>
              <a:t> возвращает строку с постфиксом «s», если значение больше, чем 1. Указанный в примере текст будет отображаться как «</a:t>
            </a:r>
            <a:r>
              <a:rPr lang="ru-RU" sz="2200" b="1" dirty="0"/>
              <a:t>0 </a:t>
            </a:r>
            <a:r>
              <a:rPr lang="ru-RU" sz="2200" b="1" dirty="0" err="1"/>
              <a:t>comments</a:t>
            </a:r>
            <a:r>
              <a:rPr lang="ru-RU" sz="2200" dirty="0"/>
              <a:t>», «</a:t>
            </a:r>
            <a:r>
              <a:rPr lang="ru-RU" sz="2200" b="1" dirty="0"/>
              <a:t>1 </a:t>
            </a:r>
            <a:r>
              <a:rPr lang="ru-RU" sz="2200" b="1" dirty="0" err="1"/>
              <a:t>comment</a:t>
            </a:r>
            <a:r>
              <a:rPr lang="ru-RU" sz="2200" dirty="0"/>
              <a:t>» или «</a:t>
            </a:r>
            <a:r>
              <a:rPr lang="ru-RU" sz="2200" b="1" dirty="0"/>
              <a:t>N </a:t>
            </a:r>
            <a:r>
              <a:rPr lang="ru-RU" sz="2200" b="1" dirty="0" err="1"/>
              <a:t>comments</a:t>
            </a:r>
            <a:r>
              <a:rPr lang="ru-RU" sz="2200" dirty="0"/>
              <a:t>». В </a:t>
            </a:r>
            <a:r>
              <a:rPr lang="ru-RU" sz="2200" dirty="0" err="1"/>
              <a:t>Django</a:t>
            </a:r>
            <a:r>
              <a:rPr lang="ru-RU" sz="2200" dirty="0"/>
              <a:t> включено множество шаблонных тегов, которые помогут нам отображать информацию более доступно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423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3792-BEB8-4B10-A27E-1FB1FAAC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список комментариев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933B-354E-47C7-861F-5C3625FCB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50" y="2180496"/>
            <a:ext cx="7224338" cy="3975348"/>
          </a:xfrm>
        </p:spPr>
        <p:txBody>
          <a:bodyPr>
            <a:normAutofit/>
          </a:bodyPr>
          <a:lstStyle/>
          <a:p>
            <a:r>
              <a:rPr lang="ru-RU" sz="2000" dirty="0"/>
              <a:t>Допишите следующий фрагмент в шаблон </a:t>
            </a:r>
            <a:r>
              <a:rPr lang="ru-RU" sz="2000" b="1" dirty="0" err="1"/>
              <a:t>post</a:t>
            </a:r>
            <a:r>
              <a:rPr lang="ru-RU" sz="2000" b="1" dirty="0"/>
              <a:t>/detail.html</a:t>
            </a:r>
            <a:r>
              <a:rPr lang="ru-RU" sz="2000" dirty="0"/>
              <a:t>: </a:t>
            </a:r>
          </a:p>
          <a:p>
            <a:pPr marL="0" indent="0">
              <a:buNone/>
            </a:pPr>
            <a:r>
              <a:rPr lang="en-US" dirty="0"/>
              <a:t>{% for comment in comments %}</a:t>
            </a:r>
            <a:br>
              <a:rPr lang="en-US" dirty="0"/>
            </a:br>
            <a:r>
              <a:rPr lang="en-US" dirty="0"/>
              <a:t>&lt;div class="comment"&gt;</a:t>
            </a:r>
            <a:br>
              <a:rPr lang="en-US" dirty="0"/>
            </a:br>
            <a:r>
              <a:rPr lang="en-US" dirty="0"/>
              <a:t>&lt;p class="info"&gt;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Comment {{ </a:t>
            </a:r>
            <a:r>
              <a:rPr lang="en-US" dirty="0" err="1"/>
              <a:t>forloop.counter</a:t>
            </a:r>
            <a:r>
              <a:rPr lang="en-US" dirty="0"/>
              <a:t> }} by {{ comment.name }}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{{ </a:t>
            </a:r>
            <a:r>
              <a:rPr lang="en-US" dirty="0" err="1"/>
              <a:t>comment.created</a:t>
            </a:r>
            <a:r>
              <a:rPr lang="en-US" dirty="0"/>
              <a:t> }}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{{ </a:t>
            </a:r>
            <a:r>
              <a:rPr lang="en-US" dirty="0" err="1"/>
              <a:t>comment.body|linebreaks</a:t>
            </a:r>
            <a:r>
              <a:rPr lang="en-US" dirty="0"/>
              <a:t> }}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{% empty %}</a:t>
            </a:r>
            <a:br>
              <a:rPr lang="en-US" dirty="0"/>
            </a:br>
            <a:r>
              <a:rPr lang="en-US" dirty="0"/>
              <a:t>&lt;p&gt;There are no comments yet.&lt;/p&gt;</a:t>
            </a:r>
            <a:br>
              <a:rPr lang="en-US" dirty="0"/>
            </a:b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3BFB7-E9A2-4D70-9862-49588246F460}"/>
              </a:ext>
            </a:extLst>
          </p:cNvPr>
          <p:cNvSpPr txBox="1"/>
          <p:nvPr/>
        </p:nvSpPr>
        <p:spPr>
          <a:xfrm>
            <a:off x="6472535" y="2834732"/>
            <a:ext cx="5547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Здесь используется тег </a:t>
            </a:r>
            <a:r>
              <a:rPr lang="ru-RU" sz="2000" b="1" dirty="0"/>
              <a:t>{% </a:t>
            </a:r>
            <a:r>
              <a:rPr lang="ru-RU" sz="2000" b="1" dirty="0" err="1"/>
              <a:t>for</a:t>
            </a:r>
            <a:r>
              <a:rPr lang="ru-RU" sz="2000" b="1" dirty="0"/>
              <a:t> %} </a:t>
            </a:r>
            <a:r>
              <a:rPr lang="ru-RU" sz="2000" dirty="0"/>
              <a:t>для итерации по комментариям. Мы отображаем стандартное сообщение, если список </a:t>
            </a:r>
            <a:r>
              <a:rPr lang="ru-RU" sz="2000" b="1" dirty="0" err="1"/>
              <a:t>comments</a:t>
            </a:r>
            <a:r>
              <a:rPr lang="ru-RU" sz="2000" dirty="0"/>
              <a:t> пуст, и информируем пользователей, что комментариев для этой статьи пока 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Каждый комментарий пронумерован с помощью переменной </a:t>
            </a:r>
            <a:r>
              <a:rPr lang="ru-RU" sz="2000" b="1" dirty="0"/>
              <a:t>{{ </a:t>
            </a:r>
            <a:r>
              <a:rPr lang="ru-RU" sz="2000" b="1" dirty="0" err="1"/>
              <a:t>forloop.counter</a:t>
            </a:r>
            <a:r>
              <a:rPr lang="ru-RU" sz="2000" b="1" dirty="0"/>
              <a:t> }}</a:t>
            </a:r>
            <a:r>
              <a:rPr lang="ru-RU" sz="2000" dirty="0"/>
              <a:t>, которая содержит номер текущей итерации цикла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Затем отображается имя автора, дата создания и текст комментария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54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E5C8-8447-466F-91F0-AFE336E6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формы комментария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4988-FA94-41E6-A514-7A817CDA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3"/>
            <a:ext cx="6897781" cy="4585251"/>
          </a:xfrm>
        </p:spPr>
        <p:txBody>
          <a:bodyPr>
            <a:normAutofit/>
          </a:bodyPr>
          <a:lstStyle/>
          <a:p>
            <a:r>
              <a:rPr lang="ru-RU" sz="2000" dirty="0"/>
              <a:t>….или сообщение об успешно созданном комментарии</a:t>
            </a:r>
          </a:p>
          <a:p>
            <a:r>
              <a:rPr lang="ru-RU" sz="2000" dirty="0"/>
              <a:t>Для этого необходимо добавить следующий фрагмент в шаблон: </a:t>
            </a:r>
          </a:p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new_comment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&lt;h2&gt;Your comment has been added.&lt;/h2&gt;</a:t>
            </a:r>
            <a:br>
              <a:rPr lang="en-US" dirty="0"/>
            </a:br>
            <a:r>
              <a:rPr lang="en-US" dirty="0"/>
              <a:t>{% else %}</a:t>
            </a:r>
            <a:br>
              <a:rPr lang="en-US" dirty="0"/>
            </a:br>
            <a:r>
              <a:rPr lang="en-US" dirty="0"/>
              <a:t>&lt;h2&gt;Add a new comment&lt;/h2&gt;</a:t>
            </a:r>
            <a:br>
              <a:rPr lang="en-US" dirty="0"/>
            </a:br>
            <a:r>
              <a:rPr lang="en-US" dirty="0"/>
              <a:t>&lt;form action="." method="post"&gt;</a:t>
            </a:r>
            <a:br>
              <a:rPr lang="en-US" dirty="0"/>
            </a:br>
            <a:r>
              <a:rPr lang="en-US" dirty="0"/>
              <a:t>{{ </a:t>
            </a:r>
            <a:r>
              <a:rPr lang="en-US" dirty="0" err="1"/>
              <a:t>comment_form.as_p</a:t>
            </a:r>
            <a:r>
              <a:rPr lang="en-US" dirty="0"/>
              <a:t> }}</a:t>
            </a:r>
            <a:br>
              <a:rPr lang="en-US" dirty="0"/>
            </a:br>
            <a:r>
              <a:rPr lang="en-US" dirty="0"/>
              <a:t>{% </a:t>
            </a:r>
            <a:r>
              <a:rPr lang="en-US" dirty="0" err="1"/>
              <a:t>csrf_token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&lt;p&gt;&lt;input type="submit" value="Add comment"&gt;&lt;/p&gt;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{% endif %}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A0916-A1ED-479D-BAC7-C8CFE202B25A}"/>
              </a:ext>
            </a:extLst>
          </p:cNvPr>
          <p:cNvSpPr txBox="1"/>
          <p:nvPr/>
        </p:nvSpPr>
        <p:spPr>
          <a:xfrm>
            <a:off x="6625815" y="3296228"/>
            <a:ext cx="4984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если </a:t>
            </a:r>
            <a:r>
              <a:rPr lang="ru-RU" sz="2000" b="1" dirty="0" err="1"/>
              <a:t>new_comment</a:t>
            </a:r>
            <a:r>
              <a:rPr lang="ru-RU" sz="2000" b="1" dirty="0"/>
              <a:t> </a:t>
            </a:r>
            <a:r>
              <a:rPr lang="ru-RU" sz="2000" dirty="0"/>
              <a:t>не существует – показываем поля формы создания комментария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противном случае отображаем сообщение о его успешном сохранении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Откройте в браузере </a:t>
            </a:r>
            <a:r>
              <a:rPr lang="ru-RU" sz="2000" b="1" dirty="0"/>
              <a:t>http://127.0.0.1:8000/</a:t>
            </a:r>
            <a:br>
              <a:rPr lang="ru-RU" sz="2000" b="1" dirty="0"/>
            </a:br>
            <a:r>
              <a:rPr lang="ru-RU" sz="2000" b="1" dirty="0" err="1"/>
              <a:t>blog</a:t>
            </a:r>
            <a:r>
              <a:rPr lang="ru-RU" sz="2000" b="1" dirty="0"/>
              <a:t>/</a:t>
            </a:r>
            <a:r>
              <a:rPr lang="ru-RU" sz="2000" dirty="0"/>
              <a:t> и перейдите на страницу любой статьи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064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DC07-5AE5-47B2-A3A6-9115865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00AF6-3455-4181-9CD3-5DEBA60F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1" y="1908312"/>
            <a:ext cx="4387910" cy="4806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89972-8E13-46C6-B2F8-CC64BAF8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46" y="2039697"/>
            <a:ext cx="34385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Добавьте модуль-комментариев в приложении </a:t>
            </a:r>
            <a:r>
              <a:rPr lang="en-US" sz="2200" dirty="0"/>
              <a:t>Blog </a:t>
            </a:r>
            <a:r>
              <a:rPr lang="ru-RU" sz="2200" dirty="0"/>
              <a:t>и </a:t>
            </a:r>
            <a:r>
              <a:rPr lang="ru-RU" sz="2200" dirty="0" err="1"/>
              <a:t>стилизируйте</a:t>
            </a:r>
            <a:r>
              <a:rPr lang="ru-RU" sz="2200" dirty="0"/>
              <a:t> страницу с деталями поста при помощи </a:t>
            </a:r>
            <a:r>
              <a:rPr lang="en-US" sz="2200" dirty="0"/>
              <a:t>Bootstrap4</a:t>
            </a:r>
          </a:p>
          <a:p>
            <a:r>
              <a:rPr lang="ru-RU" sz="2200" dirty="0"/>
              <a:t>Отчет о проделанной работе, </a:t>
            </a:r>
            <a:r>
              <a:rPr lang="en-US" sz="2200" dirty="0"/>
              <a:t>Word-</a:t>
            </a:r>
            <a:r>
              <a:rPr lang="ru-RU" sz="2200" dirty="0"/>
              <a:t>файл, пришлите по почте до воскресенья, 06.12.20, 24:00</a:t>
            </a:r>
          </a:p>
          <a:p>
            <a:pPr lvl="1"/>
            <a:r>
              <a:rPr lang="ru-RU" sz="2000" dirty="0"/>
              <a:t>Кто не создаст данный модуль – в следующий четверг пишет 2-ю аттестацию. Максимальная оценка </a:t>
            </a:r>
            <a:r>
              <a:rPr lang="ru-RU" sz="2000"/>
              <a:t>на написанный 2-й тест - 9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2C2D-1EA7-481F-AC5C-5BE8C79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файле </a:t>
            </a:r>
            <a:r>
              <a:rPr lang="en-US" b="1" dirty="0"/>
              <a:t>views.py </a:t>
            </a:r>
            <a:r>
              <a:rPr lang="ru-RU" dirty="0"/>
              <a:t>из приложения </a:t>
            </a:r>
            <a:r>
              <a:rPr lang="en-US" b="1" dirty="0"/>
              <a:t>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6AC3-5DC4-4AD5-A54D-3F9C2C5D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8"/>
            <a:ext cx="11029615" cy="4572000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Заменим наш </a:t>
            </a:r>
            <a:r>
              <a:rPr lang="ru-RU" sz="2200" b="1" dirty="0" err="1">
                <a:latin typeface="Corbel" panose="020B0503020204020204" pitchFamily="34" charset="0"/>
              </a:rPr>
              <a:t>post_list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на класс-наследник </a:t>
            </a:r>
            <a:r>
              <a:rPr lang="ru-RU" sz="2200" b="1" dirty="0" err="1">
                <a:latin typeface="Corbel" panose="020B0503020204020204" pitchFamily="34" charset="0"/>
              </a:rPr>
              <a:t>ListView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 err="1">
                <a:latin typeface="Corbel" panose="020B0503020204020204" pitchFamily="34" charset="0"/>
              </a:rPr>
              <a:t>Django</a:t>
            </a:r>
            <a:endParaRPr lang="en-US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Этот базовый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класс обработчика списков позволяет отображать несколько объектов любого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типа</a:t>
            </a:r>
            <a:endParaRPr lang="en-US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Отредактируйте файл </a:t>
            </a:r>
            <a:r>
              <a:rPr lang="ru-RU" sz="2200" b="1" dirty="0">
                <a:latin typeface="Corbel" panose="020B0503020204020204" pitchFamily="34" charset="0"/>
              </a:rPr>
              <a:t>views.py </a:t>
            </a:r>
            <a:r>
              <a:rPr lang="ru-RU" sz="2200" dirty="0">
                <a:latin typeface="Corbel" panose="020B0503020204020204" pitchFamily="34" charset="0"/>
              </a:rPr>
              <a:t>приложения </a:t>
            </a:r>
            <a:r>
              <a:rPr lang="ru-RU" sz="2200" b="1" dirty="0" err="1">
                <a:latin typeface="Corbel" panose="020B0503020204020204" pitchFamily="34" charset="0"/>
              </a:rPr>
              <a:t>blog</a:t>
            </a:r>
            <a:r>
              <a:rPr lang="ru-RU" sz="2200" dirty="0">
                <a:latin typeface="Corbel" panose="020B0503020204020204" pitchFamily="34" charset="0"/>
              </a:rPr>
              <a:t> и добавьте следующий код: </a:t>
            </a:r>
            <a:endParaRPr lang="en-US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/>
              <a:t>…from </a:t>
            </a:r>
            <a:r>
              <a:rPr lang="en-US" dirty="0" err="1"/>
              <a:t>django.views.generic</a:t>
            </a:r>
            <a:r>
              <a:rPr lang="en-US" dirty="0"/>
              <a:t> import </a:t>
            </a:r>
            <a:r>
              <a:rPr lang="en-US" dirty="0" err="1"/>
              <a:t>ListView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PostListView</a:t>
            </a:r>
            <a:r>
              <a:rPr lang="en-US" dirty="0"/>
              <a:t>(</a:t>
            </a:r>
            <a:r>
              <a:rPr lang="en-US" dirty="0" err="1"/>
              <a:t>ListView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queryset</a:t>
            </a:r>
            <a:r>
              <a:rPr lang="en-US" dirty="0"/>
              <a:t> = </a:t>
            </a:r>
            <a:r>
              <a:rPr lang="en-US" dirty="0" err="1"/>
              <a:t>Post.objects.all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context_object_name</a:t>
            </a:r>
            <a:r>
              <a:rPr lang="en-US" dirty="0"/>
              <a:t> = 'posts'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paginate_by</a:t>
            </a:r>
            <a:r>
              <a:rPr lang="en-US" dirty="0"/>
              <a:t> = 3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template_name</a:t>
            </a:r>
            <a:r>
              <a:rPr lang="en-US" dirty="0"/>
              <a:t> = 'blog/post/list.html'</a:t>
            </a:r>
          </a:p>
        </p:txBody>
      </p:sp>
    </p:spTree>
    <p:extLst>
      <p:ext uri="{BB962C8B-B14F-4D97-AF65-F5344CB8AC3E}">
        <p14:creationId xmlns:p14="http://schemas.microsoft.com/office/powerpoint/2010/main" val="18521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0B95-0621-4FCA-88F6-1477CC41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9392-8A2B-483D-841F-9CDEBD99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934818"/>
            <a:ext cx="11529392" cy="4585252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Обработчик </a:t>
            </a:r>
            <a:r>
              <a:rPr lang="ru-RU" sz="2400" b="1" dirty="0" err="1"/>
              <a:t>PostListView</a:t>
            </a:r>
            <a:r>
              <a:rPr lang="ru-RU" sz="2400" dirty="0"/>
              <a:t> является аналогом функции </a:t>
            </a:r>
            <a:r>
              <a:rPr lang="ru-RU" sz="2400" b="1" dirty="0" err="1"/>
              <a:t>post_list</a:t>
            </a:r>
            <a:r>
              <a:rPr lang="ru-RU" sz="2400" dirty="0"/>
              <a:t>. В этом фрагменте кода мы настроили </a:t>
            </a:r>
            <a:r>
              <a:rPr lang="ru-RU" sz="2400" b="1" dirty="0" err="1"/>
              <a:t>ListView</a:t>
            </a:r>
            <a:r>
              <a:rPr lang="ru-RU" sz="2400" dirty="0"/>
              <a:t> на выполнение следующих шагов:</a:t>
            </a:r>
          </a:p>
          <a:p>
            <a:pPr marL="781200" lvl="1" indent="-457200">
              <a:buFont typeface="+mj-lt"/>
              <a:buAutoNum type="arabicPeriod"/>
            </a:pPr>
            <a:r>
              <a:rPr lang="ru-RU" sz="2200" dirty="0"/>
              <a:t>использовать переопределенный </a:t>
            </a:r>
            <a:r>
              <a:rPr lang="ru-RU" sz="2200" b="1" dirty="0" err="1"/>
              <a:t>QuerySet</a:t>
            </a:r>
            <a:r>
              <a:rPr lang="ru-RU" sz="2200" dirty="0"/>
              <a:t> модели вместо получения всех объектов. Вместо задания атрибута </a:t>
            </a:r>
            <a:r>
              <a:rPr lang="ru-RU" sz="2200" b="1" dirty="0" err="1"/>
              <a:t>QuerySet</a:t>
            </a:r>
            <a:r>
              <a:rPr lang="ru-RU" sz="2200" dirty="0"/>
              <a:t> мы могли бы указать модель </a:t>
            </a:r>
            <a:r>
              <a:rPr lang="ru-RU" sz="2200" b="1" dirty="0" err="1"/>
              <a:t>model</a:t>
            </a:r>
            <a:r>
              <a:rPr lang="ru-RU" sz="2200" b="1" dirty="0"/>
              <a:t>=</a:t>
            </a:r>
            <a:r>
              <a:rPr lang="ru-RU" sz="2200" b="1" dirty="0" err="1"/>
              <a:t>Post</a:t>
            </a:r>
            <a:r>
              <a:rPr lang="ru-RU" sz="2200" dirty="0"/>
              <a:t>, и тогда </a:t>
            </a:r>
            <a:r>
              <a:rPr lang="ru-RU" sz="2200" dirty="0" err="1"/>
              <a:t>Django</a:t>
            </a:r>
            <a:r>
              <a:rPr lang="ru-RU" sz="2200" dirty="0"/>
              <a:t>, используя стандартный менеджер модели, получал бы объекты как </a:t>
            </a:r>
            <a:r>
              <a:rPr lang="ru-RU" sz="2200" b="1" dirty="0" err="1"/>
              <a:t>Post.objects.all</a:t>
            </a:r>
            <a:r>
              <a:rPr lang="ru-RU" sz="2200" b="1" dirty="0"/>
              <a:t>() </a:t>
            </a:r>
            <a:endParaRPr lang="ru-RU" sz="2200" dirty="0"/>
          </a:p>
          <a:p>
            <a:pPr marL="781200" lvl="1" indent="-457200">
              <a:buFont typeface="+mj-lt"/>
              <a:buAutoNum type="arabicPeriod"/>
            </a:pPr>
            <a:r>
              <a:rPr lang="ru-RU" sz="2200" dirty="0"/>
              <a:t>использовать </a:t>
            </a:r>
            <a:r>
              <a:rPr lang="ru-RU" sz="2200" b="1" dirty="0" err="1"/>
              <a:t>posts</a:t>
            </a:r>
            <a:r>
              <a:rPr lang="ru-RU" sz="2200" dirty="0"/>
              <a:t> в качестве переменной контекста HTML-шаблона, в которой будет храниться список объектов. Если не указать атрибут </a:t>
            </a:r>
            <a:r>
              <a:rPr lang="ru-RU" sz="2200" b="1" dirty="0" err="1"/>
              <a:t>context_object_name</a:t>
            </a:r>
            <a:r>
              <a:rPr lang="ru-RU" sz="2200" dirty="0"/>
              <a:t>, по умолчанию используется переменная </a:t>
            </a:r>
            <a:r>
              <a:rPr lang="ru-RU" sz="2200" b="1" dirty="0" err="1"/>
              <a:t>object_list</a:t>
            </a:r>
            <a:endParaRPr lang="ru-RU" sz="2200" b="1" dirty="0"/>
          </a:p>
          <a:p>
            <a:pPr marL="781200" lvl="1" indent="-457200">
              <a:buFont typeface="+mj-lt"/>
              <a:buAutoNum type="arabicPeriod"/>
            </a:pPr>
            <a:r>
              <a:rPr lang="ru-RU" sz="2200" dirty="0"/>
              <a:t>использовать постраничное отображение по три объекта на странице</a:t>
            </a:r>
          </a:p>
          <a:p>
            <a:pPr marL="781200" lvl="1" indent="-457200">
              <a:buFont typeface="+mj-lt"/>
              <a:buAutoNum type="arabicPeriod"/>
            </a:pPr>
            <a:r>
              <a:rPr lang="ru-RU" sz="2200" dirty="0"/>
              <a:t>использовать указанный шаблон для формирования страницы. Если бы мы не указали </a:t>
            </a:r>
            <a:r>
              <a:rPr lang="ru-RU" sz="2200" b="1" dirty="0" err="1"/>
              <a:t>template_name</a:t>
            </a:r>
            <a:r>
              <a:rPr lang="ru-RU" sz="2200" dirty="0"/>
              <a:t>, то базовый класс </a:t>
            </a:r>
            <a:r>
              <a:rPr lang="ru-RU" sz="2200" b="1" dirty="0" err="1"/>
              <a:t>ListView</a:t>
            </a:r>
            <a:r>
              <a:rPr lang="ru-RU" sz="2200" dirty="0"/>
              <a:t> использовал бы шаблон </a:t>
            </a:r>
            <a:r>
              <a:rPr lang="ru-RU" sz="2200" b="1" dirty="0" err="1"/>
              <a:t>blog</a:t>
            </a:r>
            <a:r>
              <a:rPr lang="ru-RU" sz="2200" b="1" dirty="0"/>
              <a:t>/post_list.html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7107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7D32-7978-4011-B1CE-A57C9935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изменения в файле </a:t>
            </a:r>
            <a:r>
              <a:rPr lang="en-US" b="1" dirty="0"/>
              <a:t>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4FCC-6A9F-434F-B3E1-20A4AB69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4"/>
            <a:ext cx="11029615" cy="3950486"/>
          </a:xfrm>
        </p:spPr>
        <p:txBody>
          <a:bodyPr/>
          <a:lstStyle/>
          <a:p>
            <a:r>
              <a:rPr lang="ru-RU" sz="2400" dirty="0"/>
              <a:t>Далее необходимо открыть файл </a:t>
            </a:r>
            <a:r>
              <a:rPr lang="ru-RU" sz="2400" b="1" dirty="0"/>
              <a:t>urls.py </a:t>
            </a:r>
            <a:r>
              <a:rPr lang="ru-RU" sz="2400" dirty="0"/>
              <a:t>приложения </a:t>
            </a:r>
            <a:r>
              <a:rPr lang="ru-RU" sz="2400" b="1" dirty="0" err="1"/>
              <a:t>blog</a:t>
            </a:r>
            <a:r>
              <a:rPr lang="ru-RU" sz="2400" dirty="0"/>
              <a:t>, закомментировать строки, касающиеся функции </a:t>
            </a:r>
            <a:r>
              <a:rPr lang="ru-RU" sz="2400" b="1" dirty="0" err="1"/>
              <a:t>post_list</a:t>
            </a:r>
            <a:r>
              <a:rPr lang="ru-RU" sz="2400" dirty="0"/>
              <a:t>, и добавить новый шаблон для </a:t>
            </a:r>
            <a:r>
              <a:rPr lang="ru-RU" sz="2400" b="1" dirty="0" err="1"/>
              <a:t>PostListView</a:t>
            </a:r>
            <a:r>
              <a:rPr lang="ru-RU" sz="2400" dirty="0"/>
              <a:t>: 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 = [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  <a:r>
              <a:rPr lang="en-US" sz="2000" dirty="0">
                <a:solidFill>
                  <a:srgbClr val="C00000"/>
                </a:solidFill>
              </a:rPr>
              <a:t> #</a:t>
            </a:r>
            <a:r>
              <a:rPr lang="en-US" sz="2000" dirty="0"/>
              <a:t>path('', </a:t>
            </a:r>
            <a:r>
              <a:rPr lang="en-US" sz="2000" dirty="0" err="1"/>
              <a:t>views.post_list</a:t>
            </a:r>
            <a:r>
              <a:rPr lang="en-US" sz="2000" dirty="0"/>
              <a:t>, name='</a:t>
            </a:r>
            <a:r>
              <a:rPr lang="en-US" sz="2000" dirty="0" err="1"/>
              <a:t>post_list</a:t>
            </a:r>
            <a:r>
              <a:rPr lang="en-US" sz="2000" dirty="0"/>
              <a:t>'),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>
                <a:solidFill>
                  <a:srgbClr val="C00000"/>
                </a:solidFill>
              </a:rPr>
              <a:t>path('', </a:t>
            </a:r>
            <a:r>
              <a:rPr lang="en-US" sz="2000" dirty="0" err="1">
                <a:solidFill>
                  <a:srgbClr val="C00000"/>
                </a:solidFill>
              </a:rPr>
              <a:t>views.PostListView.as_view</a:t>
            </a:r>
            <a:r>
              <a:rPr lang="en-US" sz="2000" dirty="0">
                <a:solidFill>
                  <a:srgbClr val="C00000"/>
                </a:solidFill>
              </a:rPr>
              <a:t>(), name='</a:t>
            </a:r>
            <a:r>
              <a:rPr lang="en-US" sz="2000" dirty="0" err="1">
                <a:solidFill>
                  <a:srgbClr val="C00000"/>
                </a:solidFill>
              </a:rPr>
              <a:t>post_list</a:t>
            </a:r>
            <a:r>
              <a:rPr lang="en-US" sz="2000" dirty="0">
                <a:solidFill>
                  <a:srgbClr val="C00000"/>
                </a:solidFill>
              </a:rPr>
              <a:t>'),</a:t>
            </a:r>
          </a:p>
          <a:p>
            <a:pPr marL="0" indent="0">
              <a:buNone/>
            </a:pPr>
            <a:r>
              <a:rPr lang="en-US" sz="2000" dirty="0"/>
              <a:t>    path('&lt;</a:t>
            </a:r>
            <a:r>
              <a:rPr lang="en-US" sz="2000" dirty="0" err="1"/>
              <a:t>int:year</a:t>
            </a:r>
            <a:r>
              <a:rPr lang="en-US" sz="2000" dirty="0"/>
              <a:t>&gt;/&lt;</a:t>
            </a:r>
            <a:r>
              <a:rPr lang="en-US" sz="2000" dirty="0" err="1"/>
              <a:t>int:month</a:t>
            </a:r>
            <a:r>
              <a:rPr lang="en-US" sz="2000" dirty="0"/>
              <a:t>&gt;/&lt;</a:t>
            </a:r>
            <a:r>
              <a:rPr lang="en-US" sz="2000" dirty="0" err="1"/>
              <a:t>int:day</a:t>
            </a:r>
            <a:r>
              <a:rPr lang="en-US" sz="2000" dirty="0"/>
              <a:t>&gt;/&lt;</a:t>
            </a:r>
            <a:r>
              <a:rPr lang="en-US" sz="2000" dirty="0" err="1"/>
              <a:t>slug:post</a:t>
            </a:r>
            <a:r>
              <a:rPr lang="en-US" sz="2000" dirty="0"/>
              <a:t>&gt;/',</a:t>
            </a:r>
            <a:r>
              <a:rPr lang="en-US" sz="2000" dirty="0" err="1"/>
              <a:t>views.post_detail</a:t>
            </a:r>
            <a:r>
              <a:rPr lang="en-US" sz="2000" dirty="0"/>
              <a:t>, name='</a:t>
            </a:r>
            <a:r>
              <a:rPr lang="en-US" sz="2000" dirty="0" err="1"/>
              <a:t>post_detail</a:t>
            </a:r>
            <a:r>
              <a:rPr lang="en-US" sz="2000" dirty="0"/>
              <a:t>'),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705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6853-27D0-4B6B-A450-5E71B1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и в файлах из папки </a:t>
            </a:r>
            <a:r>
              <a:rPr lang="en-US" b="1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C6B6-5A3D-47A0-8D8A-9B662109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Для поддержки постраничного вывода мы должны передавать объект страницы, содержащий список статей, в HTML-шаблон</a:t>
            </a:r>
            <a:endParaRPr lang="en-US" sz="2400" dirty="0"/>
          </a:p>
          <a:p>
            <a:r>
              <a:rPr lang="ru-RU" sz="2400" dirty="0"/>
              <a:t>Базовый обработчик </a:t>
            </a:r>
            <a:r>
              <a:rPr lang="ru-RU" sz="2400" dirty="0" err="1"/>
              <a:t>Django</a:t>
            </a:r>
            <a:r>
              <a:rPr lang="ru-RU" sz="2400" dirty="0"/>
              <a:t> </a:t>
            </a:r>
            <a:r>
              <a:rPr lang="ru-RU" sz="2400" b="1" dirty="0" err="1"/>
              <a:t>ListView</a:t>
            </a:r>
            <a:r>
              <a:rPr lang="ru-RU" sz="2400" b="1" dirty="0"/>
              <a:t> </a:t>
            </a:r>
            <a:r>
              <a:rPr lang="ru-RU" sz="2400" dirty="0"/>
              <a:t>передает этот объект в качестве переменной с именем </a:t>
            </a:r>
            <a:r>
              <a:rPr lang="ru-RU" sz="2400" b="1" dirty="0" err="1"/>
              <a:t>page_obj</a:t>
            </a:r>
            <a:r>
              <a:rPr lang="ru-RU" sz="2400" dirty="0"/>
              <a:t>, поэтому нужно немного откорректировать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post</a:t>
            </a:r>
            <a:r>
              <a:rPr lang="ru-RU" sz="2400" b="1" dirty="0"/>
              <a:t>/list.html </a:t>
            </a:r>
            <a:r>
              <a:rPr lang="ru-RU" sz="2400" dirty="0"/>
              <a:t>и, подключая шаблон</a:t>
            </a:r>
            <a:r>
              <a:rPr lang="en-US" sz="2400" dirty="0"/>
              <a:t> </a:t>
            </a:r>
            <a:r>
              <a:rPr lang="ru-RU" sz="2400" dirty="0"/>
              <a:t>постраничного вывода, указать эту переменную:</a:t>
            </a:r>
            <a:br>
              <a:rPr lang="ru-RU" sz="2200" dirty="0"/>
            </a:br>
            <a:r>
              <a:rPr lang="ru-RU" sz="2200" dirty="0"/>
              <a:t>	</a:t>
            </a:r>
            <a:r>
              <a:rPr lang="en-US" sz="2200" b="1" dirty="0">
                <a:solidFill>
                  <a:srgbClr val="C00000"/>
                </a:solidFill>
              </a:rPr>
              <a:t>{% include "../pagination.html" with page=</a:t>
            </a:r>
            <a:r>
              <a:rPr lang="en-US" sz="2200" b="1" dirty="0" err="1">
                <a:solidFill>
                  <a:srgbClr val="C00000"/>
                </a:solidFill>
              </a:rPr>
              <a:t>page_obj</a:t>
            </a:r>
            <a:r>
              <a:rPr lang="en-US" sz="2200" b="1" dirty="0">
                <a:solidFill>
                  <a:srgbClr val="C00000"/>
                </a:solidFill>
              </a:rPr>
              <a:t> %}</a:t>
            </a:r>
          </a:p>
          <a:p>
            <a:pPr marL="0" indent="0">
              <a:buNone/>
            </a:pPr>
            <a:r>
              <a:rPr lang="ru-RU" sz="2200" dirty="0"/>
              <a:t>Вместо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200" dirty="0"/>
              <a:t>{% include "../pagination.html" with page=posts %}</a:t>
            </a:r>
          </a:p>
        </p:txBody>
      </p:sp>
    </p:spTree>
    <p:extLst>
      <p:ext uri="{BB962C8B-B14F-4D97-AF65-F5344CB8AC3E}">
        <p14:creationId xmlns:p14="http://schemas.microsoft.com/office/powerpoint/2010/main" val="175967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993B-BA9B-45AB-862D-AD74E2FB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B711-5BF0-43E6-BEFB-0488B00A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71" y="1760561"/>
            <a:ext cx="11029615" cy="1609626"/>
          </a:xfrm>
        </p:spPr>
        <p:txBody>
          <a:bodyPr>
            <a:normAutofit/>
          </a:bodyPr>
          <a:lstStyle/>
          <a:p>
            <a:r>
              <a:rPr lang="ru-RU" sz="2200" dirty="0"/>
              <a:t>Теперь если откроете </a:t>
            </a:r>
            <a:r>
              <a:rPr lang="ru-RU" sz="2200" dirty="0">
                <a:hlinkClick r:id="rId2"/>
              </a:rPr>
              <a:t>http://127.0.0.1:8000/blog/</a:t>
            </a:r>
            <a:r>
              <a:rPr lang="ru-RU" sz="2200" dirty="0"/>
              <a:t> в браузере - убедитесь, что все работает так же, как когда мы использовали обработчик-функцию </a:t>
            </a:r>
            <a:r>
              <a:rPr lang="ru-RU" sz="2200" b="1" dirty="0" err="1"/>
              <a:t>post_list</a:t>
            </a:r>
            <a:endParaRPr lang="ru-RU" sz="2200" b="1" dirty="0"/>
          </a:p>
          <a:p>
            <a:r>
              <a:rPr lang="ru-RU" sz="2200" dirty="0"/>
              <a:t>Это простой пример реализации обработчика с помощью базовых классов </a:t>
            </a:r>
            <a:r>
              <a:rPr lang="ru-RU" sz="2200" dirty="0" err="1"/>
              <a:t>Django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4DB03-E0F5-4A09-BB97-5EFAC8067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2" y="3370187"/>
            <a:ext cx="7023652" cy="33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0742-B2AC-4CC4-8F8D-C860C491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тилизация</a:t>
            </a:r>
            <a:r>
              <a:rPr lang="ru-RU" dirty="0"/>
              <a:t> веб интерфейса при помощи фреймворка </a:t>
            </a:r>
            <a:r>
              <a:rPr lang="en-US" dirty="0"/>
              <a:t>Bootstrap4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DE08-856F-4BB6-9E91-58AD3ACA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0622"/>
            <a:ext cx="5514808" cy="4419087"/>
          </a:xfrm>
        </p:spPr>
        <p:txBody>
          <a:bodyPr>
            <a:noAutofit/>
          </a:bodyPr>
          <a:lstStyle/>
          <a:p>
            <a:r>
              <a:rPr lang="ru-RU" sz="2200" dirty="0"/>
              <a:t>Для того что бы работать с </a:t>
            </a:r>
            <a:r>
              <a:rPr lang="en-US" sz="2200" dirty="0"/>
              <a:t>B</a:t>
            </a:r>
            <a:r>
              <a:rPr lang="ro-RO" sz="2200" dirty="0" err="1"/>
              <a:t>ootstrap</a:t>
            </a:r>
            <a:r>
              <a:rPr lang="ro-RO" sz="2200" dirty="0"/>
              <a:t>-</a:t>
            </a:r>
            <a:r>
              <a:rPr lang="ru-RU" sz="2200" dirty="0"/>
              <a:t>ом, предварительно необходимо его инсталлировать</a:t>
            </a:r>
            <a:endParaRPr lang="en-US" sz="2200" dirty="0"/>
          </a:p>
          <a:p>
            <a:r>
              <a:rPr lang="ru-RU" sz="2200" dirty="0"/>
              <a:t>Для этого необходимо зайти на </a:t>
            </a:r>
            <a:r>
              <a:rPr lang="ro-RO" sz="2200" u="sng" dirty="0">
                <a:hlinkClick r:id="rId2"/>
              </a:rPr>
              <a:t>https://getbootstrap.com/</a:t>
            </a:r>
            <a:r>
              <a:rPr lang="en-US" sz="2200" dirty="0"/>
              <a:t>  - </a:t>
            </a:r>
            <a:r>
              <a:rPr lang="ru-RU" sz="2200" dirty="0"/>
              <a:t> официальный сайт </a:t>
            </a:r>
            <a:r>
              <a:rPr lang="en-US" sz="2200" dirty="0"/>
              <a:t>B</a:t>
            </a:r>
            <a:r>
              <a:rPr lang="ro-RO" sz="2200" dirty="0" err="1"/>
              <a:t>ootstrap</a:t>
            </a:r>
            <a:r>
              <a:rPr lang="ro-RO" sz="2200" dirty="0"/>
              <a:t>-</a:t>
            </a:r>
            <a:r>
              <a:rPr lang="ru-RU" sz="2200" dirty="0"/>
              <a:t>а</a:t>
            </a:r>
            <a:endParaRPr lang="en-US" sz="2200" dirty="0"/>
          </a:p>
          <a:p>
            <a:r>
              <a:rPr lang="ru-RU" sz="2200" dirty="0"/>
              <a:t>При входе на страницу</a:t>
            </a:r>
            <a:r>
              <a:rPr lang="en-US" sz="2200" dirty="0"/>
              <a:t> </a:t>
            </a:r>
            <a:r>
              <a:rPr lang="ru-RU" sz="2200" dirty="0"/>
              <a:t>которая загрузится при нажатии на кнопку «</a:t>
            </a:r>
            <a:r>
              <a:rPr lang="en-US" sz="2200" b="1" dirty="0"/>
              <a:t>Get started</a:t>
            </a:r>
            <a:r>
              <a:rPr lang="ru-RU" sz="2200" dirty="0"/>
              <a:t>», вы найдете разные ссылки с возможностью подключения </a:t>
            </a:r>
            <a:r>
              <a:rPr lang="en-US" sz="2200" dirty="0"/>
              <a:t>B</a:t>
            </a:r>
            <a:r>
              <a:rPr lang="ro-RO" sz="2200" dirty="0" err="1"/>
              <a:t>ootstrap</a:t>
            </a:r>
            <a:r>
              <a:rPr lang="ro-RO" sz="2200" dirty="0"/>
              <a:t>-a</a:t>
            </a:r>
            <a:r>
              <a:rPr lang="ru-RU" sz="2200" dirty="0"/>
              <a:t> в </a:t>
            </a:r>
            <a:r>
              <a:rPr lang="ro-RO" sz="2200" i="1" dirty="0"/>
              <a:t>online</a:t>
            </a:r>
            <a:r>
              <a:rPr lang="ru-RU" sz="2200" dirty="0"/>
              <a:t> режиме и </a:t>
            </a:r>
            <a:r>
              <a:rPr lang="ro-RO" sz="2200" i="1" dirty="0" err="1"/>
              <a:t>template</a:t>
            </a:r>
            <a:r>
              <a:rPr lang="ro-RO" sz="2200" dirty="0"/>
              <a:t>-</a:t>
            </a:r>
            <a:r>
              <a:rPr lang="ru-RU" sz="2200" dirty="0"/>
              <a:t>ы для того, чтобы начать работу</a:t>
            </a:r>
            <a:endParaRPr lang="en-U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11B466-2184-418F-8657-C47C44D1829A}"/>
              </a:ext>
            </a:extLst>
          </p:cNvPr>
          <p:cNvGrpSpPr/>
          <p:nvPr/>
        </p:nvGrpSpPr>
        <p:grpSpPr>
          <a:xfrm>
            <a:off x="5645426" y="2180496"/>
            <a:ext cx="6247015" cy="4139341"/>
            <a:chOff x="5645426" y="2180496"/>
            <a:chExt cx="6247015" cy="41393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8847B-2FBF-404A-903B-8E811D9D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80496"/>
              <a:ext cx="5796441" cy="413934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A06E8A-B821-4492-A484-82BAEBEB533F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6" y="5049078"/>
              <a:ext cx="927652" cy="82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4644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1421</TotalTime>
  <Words>1878</Words>
  <Application>Microsoft Office PowerPoint</Application>
  <PresentationFormat>Widescreen</PresentationFormat>
  <Paragraphs>273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Corbel</vt:lpstr>
      <vt:lpstr>Gill Sans MT</vt:lpstr>
      <vt:lpstr>Wingdings 2</vt:lpstr>
      <vt:lpstr>Dividend</vt:lpstr>
      <vt:lpstr>Тема 12: Добавление стилизации, при помощи BOOTSTRAP4, в Django</vt:lpstr>
      <vt:lpstr>Содержание</vt:lpstr>
      <vt:lpstr>Использование обработчиков-классов</vt:lpstr>
      <vt:lpstr>Изменения в файле views.py из приложения Blog</vt:lpstr>
      <vt:lpstr>Объяснения</vt:lpstr>
      <vt:lpstr>Необходимые изменения в файле URLs.py</vt:lpstr>
      <vt:lpstr>Изменения и в файлах из папки Template</vt:lpstr>
      <vt:lpstr>Результат</vt:lpstr>
      <vt:lpstr>Cтилизация веб интерфейса при помощи фреймворка Bootstrap4</vt:lpstr>
      <vt:lpstr>Загрузка Bootstrap-a</vt:lpstr>
      <vt:lpstr>On-line использование</vt:lpstr>
      <vt:lpstr>Offline использование Bootstrap</vt:lpstr>
      <vt:lpstr>Темы Bootstrap-а</vt:lpstr>
      <vt:lpstr>Bootstrap в Django</vt:lpstr>
      <vt:lpstr>Bootstrap в Django. 2</vt:lpstr>
      <vt:lpstr>Добавила верхнее Responsive меню</vt:lpstr>
      <vt:lpstr>Результат</vt:lpstr>
      <vt:lpstr>Основной контент</vt:lpstr>
      <vt:lpstr>Шаблоны стилизируются аналогично. Например один из них</vt:lpstr>
      <vt:lpstr>Задание вместо 2-й аттестации</vt:lpstr>
      <vt:lpstr>модель комментария </vt:lpstr>
      <vt:lpstr>Объяснения</vt:lpstr>
      <vt:lpstr>синхронизируем новую модель с базой данных </vt:lpstr>
      <vt:lpstr>Регистрируем модель на  сайт администрирования</vt:lpstr>
      <vt:lpstr>Модель добавлена на страницу администрирования</vt:lpstr>
      <vt:lpstr>Добавление формы комментариев</vt:lpstr>
      <vt:lpstr>Объяснения</vt:lpstr>
      <vt:lpstr>Обработка модельных форм </vt:lpstr>
      <vt:lpstr>объяснения</vt:lpstr>
      <vt:lpstr>Объяснения. 2</vt:lpstr>
      <vt:lpstr>Добавление комментариев в шаблон статьи</vt:lpstr>
      <vt:lpstr>Объяснения</vt:lpstr>
      <vt:lpstr>добавляем список комментариев </vt:lpstr>
      <vt:lpstr>отображение формы комментария </vt:lpstr>
      <vt:lpstr>Результат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305</cp:revision>
  <dcterms:created xsi:type="dcterms:W3CDTF">2019-08-31T15:29:49Z</dcterms:created>
  <dcterms:modified xsi:type="dcterms:W3CDTF">2020-11-28T17:17:40Z</dcterms:modified>
</cp:coreProperties>
</file>