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70" r:id="rId5"/>
    <p:sldId id="268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85669" autoAdjust="0"/>
  </p:normalViewPr>
  <p:slideViewPr>
    <p:cSldViewPr snapToGrid="0">
      <p:cViewPr varScale="1">
        <p:scale>
          <a:sx n="63" d="100"/>
          <a:sy n="63" d="100"/>
        </p:scale>
        <p:origin x="3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7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807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rkle_tre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stackexchange.com/questions/1110/how-do-i-implement-a-merkle-tree" TargetMode="External"/><Relationship Id="rId2" Type="http://schemas.openxmlformats.org/officeDocument/2006/relationships/hyperlink" Target="https://habrahabr.ru/company/bitfury/blog/327272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org/en/developer-guide#transaction-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pgun.wordpress.com/2015/11/22/merkling-in-ethereum/" TargetMode="External"/><Relationship Id="rId4" Type="http://schemas.openxmlformats.org/officeDocument/2006/relationships/hyperlink" Target="https://bitcoin.stackexchange.com/questions/48928/why-does-each-block-store-a-merkle-roo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278" y="668740"/>
            <a:ext cx="7574507" cy="3330055"/>
          </a:xfrm>
        </p:spPr>
        <p:txBody>
          <a:bodyPr anchor="ctr">
            <a:normAutofit/>
          </a:bodyPr>
          <a:lstStyle/>
          <a:p>
            <a:r>
              <a:rPr lang="ru-RU" dirty="0"/>
              <a:t>Дерево </a:t>
            </a:r>
            <a:r>
              <a:rPr lang="en-US" dirty="0"/>
              <a:t>MERKLE</a:t>
            </a:r>
            <a:r>
              <a:rPr lang="ru-RU" dirty="0"/>
              <a:t>. СХЕМА ПОДПИСИ</a:t>
            </a:r>
            <a:endParaRPr lang="ru-M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5278" y="4462818"/>
            <a:ext cx="7574507" cy="1640983"/>
          </a:xfrm>
        </p:spPr>
        <p:txBody>
          <a:bodyPr anchor="t">
            <a:normAutofit/>
          </a:bodyPr>
          <a:lstStyle/>
          <a:p>
            <a:endParaRPr lang="ru-RU" sz="3200" dirty="0">
              <a:solidFill>
                <a:srgbClr val="FFFFFF"/>
              </a:solidFill>
            </a:endParaRPr>
          </a:p>
          <a:p>
            <a:endParaRPr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9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2444" y="849891"/>
            <a:ext cx="6107112" cy="4624387"/>
          </a:xfrm>
        </p:spPr>
        <p:txBody>
          <a:bodyPr anchor="ctr">
            <a:normAutofit/>
          </a:bodyPr>
          <a:lstStyle/>
          <a:p>
            <a:pPr algn="just"/>
            <a:r>
              <a:rPr lang="ru-MD" sz="2400" u="sng" dirty="0">
                <a:hlinkClick r:id="rId2"/>
              </a:rPr>
              <a:t>Дерево Меркла</a:t>
            </a:r>
            <a:r>
              <a:rPr lang="ru-MD" sz="2400" dirty="0"/>
              <a:t>, или хеш-дерево, — это двоичное дерево, конечные узлы которого — это хеши транзакций, а внутренние вершины — результаты сложения значений связанных вершин. Вот пример хеш-дерева с тремя транзакциями-листьями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9146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AAF84C-229C-8D40-9D2C-B6A1177EF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480" y="1054100"/>
            <a:ext cx="7858760" cy="54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9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34626" y="1116806"/>
            <a:ext cx="6107112" cy="4624387"/>
          </a:xfrm>
        </p:spPr>
        <p:txBody>
          <a:bodyPr anchor="ctr">
            <a:noAutofit/>
          </a:bodyPr>
          <a:lstStyle/>
          <a:p>
            <a:r>
              <a:rPr lang="ru-MD" sz="2000" dirty="0"/>
              <a:t>Построение дерева </a:t>
            </a:r>
            <a:r>
              <a:rPr lang="ru-MD" sz="2000" dirty="0">
                <a:hlinkClick r:id="rId2"/>
              </a:rPr>
              <a:t>происходит</a:t>
            </a:r>
            <a:r>
              <a:rPr lang="ru-MD" sz="2000" dirty="0"/>
              <a:t> следующим образом:</a:t>
            </a:r>
            <a:br>
              <a:rPr lang="ru-MD" sz="2000" dirty="0"/>
            </a:br>
            <a:br>
              <a:rPr lang="ru-MD" sz="2000" dirty="0"/>
            </a:br>
            <a:r>
              <a:rPr lang="ru-MD" sz="2000" dirty="0"/>
              <a:t>Вычисляются хеши транзакций, размещенных в блоке: </a:t>
            </a:r>
            <a:r>
              <a:rPr lang="en-US" sz="2000" dirty="0"/>
              <a:t>hash(L1), hash(L2), hash(L3) </a:t>
            </a:r>
            <a:r>
              <a:rPr lang="ru-MD" sz="2000" dirty="0"/>
              <a:t>и так далее.</a:t>
            </a:r>
          </a:p>
          <a:p>
            <a:r>
              <a:rPr lang="ru-MD" sz="2000" dirty="0"/>
              <a:t>Вычисляются хеши от суммы хешей транзакций, например </a:t>
            </a:r>
            <a:r>
              <a:rPr lang="en-US" sz="2000" dirty="0"/>
              <a:t>hash(hash(L1) + hash(L2)). </a:t>
            </a:r>
            <a:r>
              <a:rPr lang="ru-MD" sz="2000" dirty="0"/>
              <a:t>Так как дерево Меркла является бинарным, то число элементов на каждой итерации должно быть четным. Поэтому если блок содержит нечетное количество транзакций, то последняя дублируется и складывается сама с собой: </a:t>
            </a:r>
            <a:r>
              <a:rPr lang="en-US" sz="2000" dirty="0"/>
              <a:t>hash (hash(L3) + hash(L3)).</a:t>
            </a:r>
          </a:p>
          <a:p>
            <a:r>
              <a:rPr lang="ru-MD" sz="2000" dirty="0"/>
              <a:t>Далее, вновь вычисляются хеши от суммы хешей. Процесс повторяется, пока не будет получен единый хеш — корень дерева Меркла (</a:t>
            </a:r>
            <a:r>
              <a:rPr lang="en-US" sz="2000" dirty="0" err="1"/>
              <a:t>merkle</a:t>
            </a:r>
            <a:r>
              <a:rPr lang="en-US" sz="2000" dirty="0"/>
              <a:t> root). </a:t>
            </a:r>
            <a:r>
              <a:rPr lang="ru-MD" sz="2000" dirty="0"/>
              <a:t>Он </a:t>
            </a:r>
            <a:r>
              <a:rPr lang="ru-MD" sz="2000" dirty="0">
                <a:hlinkClick r:id="rId3"/>
              </a:rPr>
              <a:t>является</a:t>
            </a:r>
            <a:r>
              <a:rPr lang="ru-MD" sz="2000" dirty="0"/>
              <a:t> криптографическим доказательством целостности блока (то есть того, что все транзакции находятся в заявленном порядке). Значение корня фиксируется в заголовке блока.</a:t>
            </a:r>
          </a:p>
        </p:txBody>
      </p:sp>
    </p:spTree>
    <p:extLst>
      <p:ext uri="{BB962C8B-B14F-4D97-AF65-F5344CB8AC3E}">
        <p14:creationId xmlns:p14="http://schemas.microsoft.com/office/powerpoint/2010/main" val="331004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2942283" cy="4518939"/>
          </a:xfrm>
        </p:spPr>
        <p:txBody>
          <a:bodyPr anchor="ctr">
            <a:normAutofit/>
          </a:bodyPr>
          <a:lstStyle/>
          <a:p>
            <a:r>
              <a:rPr lang="ru-MD" dirty="0"/>
              <a:t>Для чего нужны хеш-деревья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 fontScale="85000" lnSpcReduction="10000"/>
          </a:bodyPr>
          <a:lstStyle/>
          <a:p>
            <a:pPr algn="just"/>
            <a:r>
              <a:rPr lang="ru-MD" dirty="0"/>
              <a:t>Файловые системы используют деревья Меркла для проверки информации на наличие ошибок, а распределенные базы данных — для синхронизации записей. В блокчейнах же хеш-деревья позволяют </a:t>
            </a:r>
            <a:r>
              <a:rPr lang="ru-MD" dirty="0">
                <a:hlinkClick r:id="rId3"/>
              </a:rPr>
              <a:t>проводить</a:t>
            </a:r>
            <a:r>
              <a:rPr lang="ru-MD" dirty="0"/>
              <a:t> упрощенную верификацию платежей (</a:t>
            </a:r>
            <a:r>
              <a:rPr lang="en-US" dirty="0"/>
              <a:t>SPV).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SPV-</a:t>
            </a:r>
            <a:r>
              <a:rPr lang="ru-MD" dirty="0"/>
              <a:t>клиенты, называемые легкими (потому что хранят только заголовки блоков, а не их содержимое), для </a:t>
            </a:r>
            <a:r>
              <a:rPr lang="ru-MD" dirty="0">
                <a:hlinkClick r:id="rId4"/>
              </a:rPr>
              <a:t>проверки</a:t>
            </a:r>
            <a:r>
              <a:rPr lang="ru-MD" dirty="0"/>
              <a:t> информации о транзакции не пересчитывают все хеши, а </a:t>
            </a:r>
            <a:r>
              <a:rPr lang="ru-MD" dirty="0">
                <a:hlinkClick r:id="rId3"/>
              </a:rPr>
              <a:t>запрашивают</a:t>
            </a:r>
            <a:r>
              <a:rPr lang="ru-MD" dirty="0"/>
              <a:t> доказательство Меркла. Оно </a:t>
            </a:r>
            <a:r>
              <a:rPr lang="ru-MD" dirty="0">
                <a:hlinkClick r:id="rId5"/>
              </a:rPr>
              <a:t>состоит</a:t>
            </a:r>
            <a:r>
              <a:rPr lang="ru-MD" dirty="0"/>
              <a:t> из корня и ветви, включающей хеши от запрашиваемой транзакции до корня, поскольку клиенту не нужна информация о других операциях. Сложив запрошенные хеши и сравнив их с корнем, клиент убеждается, что транзакция находится на своем месте.</a:t>
            </a:r>
            <a:br>
              <a:rPr lang="ru-MD" dirty="0"/>
            </a:br>
            <a:br>
              <a:rPr lang="ru-MD" dirty="0"/>
            </a:br>
            <a:r>
              <a:rPr lang="ru-MD" dirty="0"/>
              <a:t>Такой подход позволяет работать со сколь угодно большими объемами данных, поскольку значительно снижает нагрузку на сеть, так как скачиваются только необходимые хеши. Например, вес блока с пятью транзакциями максимального размера </a:t>
            </a:r>
            <a:r>
              <a:rPr lang="ru-MD" dirty="0">
                <a:hlinkClick r:id="rId3"/>
              </a:rPr>
              <a:t>составляет</a:t>
            </a:r>
            <a:r>
              <a:rPr lang="ru-MD" dirty="0"/>
              <a:t> более 500 килобайт. Вес доказательства Меркла в этом же случае не превысит 140 байт.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9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ru-MD" dirty="0"/>
              <a:t>Пример реализации</a:t>
            </a:r>
            <a:br>
              <a:rPr lang="ru-MD" dirty="0"/>
            </a:br>
            <a:r>
              <a:rPr lang="ru-MD" dirty="0"/>
              <a:t>деревьев меркла на </a:t>
            </a:r>
            <a:r>
              <a:rPr lang="en-US" dirty="0"/>
              <a:t>python</a:t>
            </a:r>
            <a:endParaRPr lang="ru-M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83A1AE-C5C6-DB42-B744-FA1C46F95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44830" y="2063801"/>
            <a:ext cx="6656589" cy="273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072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694</TotalTime>
  <Words>77</Words>
  <Application>Microsoft Office PowerPoint</Application>
  <PresentationFormat>Widescreen</PresentationFormat>
  <Paragraphs>11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Gill Sans MT</vt:lpstr>
      <vt:lpstr>Wingdings 2</vt:lpstr>
      <vt:lpstr>Dividend</vt:lpstr>
      <vt:lpstr>Дерево MERKLE. СХЕМА ПОДПИСИ</vt:lpstr>
      <vt:lpstr>PowerPoint Presentation</vt:lpstr>
      <vt:lpstr>PowerPoint Presentation</vt:lpstr>
      <vt:lpstr>PowerPoint Presentation</vt:lpstr>
      <vt:lpstr>Для чего нужны хеш-деревья</vt:lpstr>
      <vt:lpstr>Пример реализации деревьев меркла на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Этика и мораль.  Элементарная мораль и социальная ответственность.  Кодекс профессиональной этики.</dc:title>
  <dc:creator>Alexei Brinza</dc:creator>
  <cp:lastModifiedBy>Cat_Chim_Biolog</cp:lastModifiedBy>
  <cp:revision>10</cp:revision>
  <dcterms:created xsi:type="dcterms:W3CDTF">2020-02-13T18:57:20Z</dcterms:created>
  <dcterms:modified xsi:type="dcterms:W3CDTF">2021-02-17T15:38:17Z</dcterms:modified>
</cp:coreProperties>
</file>