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2" r:id="rId2"/>
    <p:sldId id="257" r:id="rId3"/>
    <p:sldId id="382" r:id="rId4"/>
    <p:sldId id="258" r:id="rId5"/>
    <p:sldId id="259" r:id="rId6"/>
    <p:sldId id="331" r:id="rId7"/>
    <p:sldId id="332" r:id="rId8"/>
    <p:sldId id="333" r:id="rId9"/>
    <p:sldId id="342" r:id="rId10"/>
    <p:sldId id="334" r:id="rId11"/>
    <p:sldId id="335" r:id="rId12"/>
    <p:sldId id="373" r:id="rId13"/>
    <p:sldId id="375" r:id="rId14"/>
    <p:sldId id="376" r:id="rId15"/>
    <p:sldId id="377" r:id="rId16"/>
    <p:sldId id="378" r:id="rId17"/>
    <p:sldId id="379" r:id="rId18"/>
    <p:sldId id="388" r:id="rId19"/>
    <p:sldId id="380" r:id="rId20"/>
    <p:sldId id="343" r:id="rId21"/>
    <p:sldId id="344" r:id="rId22"/>
    <p:sldId id="345" r:id="rId23"/>
    <p:sldId id="346" r:id="rId24"/>
    <p:sldId id="347" r:id="rId25"/>
    <p:sldId id="349" r:id="rId26"/>
    <p:sldId id="348" r:id="rId27"/>
    <p:sldId id="351" r:id="rId28"/>
    <p:sldId id="350" r:id="rId29"/>
    <p:sldId id="352" r:id="rId30"/>
    <p:sldId id="353" r:id="rId31"/>
    <p:sldId id="336" r:id="rId32"/>
    <p:sldId id="337" r:id="rId33"/>
    <p:sldId id="338" r:id="rId34"/>
    <p:sldId id="339" r:id="rId35"/>
    <p:sldId id="340" r:id="rId36"/>
    <p:sldId id="341" r:id="rId37"/>
    <p:sldId id="329" r:id="rId38"/>
    <p:sldId id="330" r:id="rId39"/>
    <p:sldId id="260" r:id="rId40"/>
    <p:sldId id="261" r:id="rId41"/>
    <p:sldId id="262" r:id="rId42"/>
    <p:sldId id="263" r:id="rId43"/>
    <p:sldId id="267" r:id="rId44"/>
    <p:sldId id="265" r:id="rId45"/>
    <p:sldId id="266" r:id="rId46"/>
    <p:sldId id="268" r:id="rId47"/>
    <p:sldId id="269" r:id="rId48"/>
    <p:sldId id="294" r:id="rId49"/>
    <p:sldId id="275" r:id="rId50"/>
    <p:sldId id="273" r:id="rId51"/>
    <p:sldId id="274" r:id="rId52"/>
    <p:sldId id="277" r:id="rId53"/>
    <p:sldId id="270" r:id="rId54"/>
    <p:sldId id="278" r:id="rId55"/>
    <p:sldId id="276" r:id="rId56"/>
    <p:sldId id="295" r:id="rId57"/>
    <p:sldId id="296" r:id="rId58"/>
    <p:sldId id="272" r:id="rId59"/>
    <p:sldId id="279" r:id="rId60"/>
    <p:sldId id="297" r:id="rId61"/>
    <p:sldId id="383" r:id="rId62"/>
    <p:sldId id="298" r:id="rId63"/>
    <p:sldId id="280" r:id="rId64"/>
    <p:sldId id="281" r:id="rId65"/>
    <p:sldId id="282" r:id="rId66"/>
    <p:sldId id="271" r:id="rId67"/>
    <p:sldId id="283" r:id="rId68"/>
    <p:sldId id="284" r:id="rId69"/>
    <p:sldId id="285" r:id="rId70"/>
    <p:sldId id="286" r:id="rId71"/>
    <p:sldId id="287" r:id="rId72"/>
    <p:sldId id="288" r:id="rId73"/>
    <p:sldId id="289" r:id="rId74"/>
    <p:sldId id="290" r:id="rId75"/>
    <p:sldId id="291" r:id="rId76"/>
    <p:sldId id="292" r:id="rId77"/>
    <p:sldId id="301" r:id="rId78"/>
    <p:sldId id="302" r:id="rId79"/>
    <p:sldId id="303" r:id="rId80"/>
    <p:sldId id="304" r:id="rId81"/>
    <p:sldId id="354" r:id="rId82"/>
    <p:sldId id="371" r:id="rId83"/>
    <p:sldId id="362" r:id="rId84"/>
    <p:sldId id="363" r:id="rId85"/>
    <p:sldId id="364" r:id="rId86"/>
    <p:sldId id="365" r:id="rId87"/>
    <p:sldId id="366" r:id="rId88"/>
    <p:sldId id="367" r:id="rId89"/>
    <p:sldId id="368" r:id="rId90"/>
    <p:sldId id="369" r:id="rId91"/>
    <p:sldId id="370" r:id="rId92"/>
    <p:sldId id="314" r:id="rId93"/>
    <p:sldId id="355" r:id="rId94"/>
    <p:sldId id="358" r:id="rId95"/>
    <p:sldId id="357" r:id="rId96"/>
    <p:sldId id="359" r:id="rId97"/>
    <p:sldId id="315" r:id="rId98"/>
    <p:sldId id="360" r:id="rId99"/>
    <p:sldId id="361" r:id="rId100"/>
    <p:sldId id="316" r:id="rId101"/>
    <p:sldId id="318" r:id="rId102"/>
    <p:sldId id="319" r:id="rId103"/>
    <p:sldId id="321" r:id="rId104"/>
    <p:sldId id="322" r:id="rId105"/>
    <p:sldId id="323" r:id="rId106"/>
    <p:sldId id="324" r:id="rId107"/>
    <p:sldId id="374"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ED626E-47AD-4E70-9FB9-697E3A20F474}" type="datetimeFigureOut">
              <a:rPr lang="en-US" smtClean="0"/>
              <a:pPr/>
              <a:t>9/20/2021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D729DC3-F499-4D98-8EA4-17B3EE7618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ED626E-47AD-4E70-9FB9-697E3A20F47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29DC3-F499-4D98-8EA4-17B3EE7618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ED626E-47AD-4E70-9FB9-697E3A20F47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29DC3-F499-4D98-8EA4-17B3EE7618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ED626E-47AD-4E70-9FB9-697E3A20F47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29DC3-F499-4D98-8EA4-17B3EE7618A1}"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1ED626E-47AD-4E70-9FB9-697E3A20F474}"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29DC3-F499-4D98-8EA4-17B3EE7618A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ED626E-47AD-4E70-9FB9-697E3A20F474}"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29DC3-F499-4D98-8EA4-17B3EE7618A1}"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1ED626E-47AD-4E70-9FB9-697E3A20F474}" type="datetimeFigureOut">
              <a:rPr lang="en-US" smtClean="0"/>
              <a:pPr/>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729DC3-F499-4D98-8EA4-17B3EE7618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ED626E-47AD-4E70-9FB9-697E3A20F474}" type="datetimeFigureOut">
              <a:rPr lang="en-US" smtClean="0"/>
              <a:pPr/>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729DC3-F499-4D98-8EA4-17B3EE7618A1}"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D626E-47AD-4E70-9FB9-697E3A20F474}" type="datetimeFigureOut">
              <a:rPr lang="en-US" smtClean="0"/>
              <a:pPr/>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729DC3-F499-4D98-8EA4-17B3EE7618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1ED626E-47AD-4E70-9FB9-697E3A20F474}"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29DC3-F499-4D98-8EA4-17B3EE7618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1ED626E-47AD-4E70-9FB9-697E3A20F474}" type="datetimeFigureOut">
              <a:rPr lang="en-US" smtClean="0"/>
              <a:pPr/>
              <a:t>9/20/2021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D729DC3-F499-4D98-8EA4-17B3EE7618A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1ED626E-47AD-4E70-9FB9-697E3A20F474}" type="datetimeFigureOut">
              <a:rPr lang="en-US" smtClean="0"/>
              <a:pPr/>
              <a:t>9/20/2021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D729DC3-F499-4D98-8EA4-17B3EE7618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ru.wikipedia.org/wiki/Dock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ub.docker.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en.wikipedia.org/wiki/UnionF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CB5D-19D0-4EC9-965E-1F6CFA8A75A5}"/>
              </a:ext>
            </a:extLst>
          </p:cNvPr>
          <p:cNvSpPr>
            <a:spLocks noGrp="1"/>
          </p:cNvSpPr>
          <p:nvPr>
            <p:ph type="ctrTitle"/>
          </p:nvPr>
        </p:nvSpPr>
        <p:spPr>
          <a:xfrm>
            <a:off x="685800" y="3066217"/>
            <a:ext cx="7772400" cy="686762"/>
          </a:xfrm>
        </p:spPr>
        <p:txBody>
          <a:bodyPr>
            <a:noAutofit/>
          </a:bodyPr>
          <a:lstStyle/>
          <a:p>
            <a:pPr algn="ctr" fontAlgn="auto">
              <a:spcAft>
                <a:spcPts val="0"/>
              </a:spcAft>
              <a:defRPr/>
            </a:pPr>
            <a:r>
              <a:rPr lang="ro-RO" sz="2000" dirty="0"/>
              <a:t> </a:t>
            </a:r>
            <a:r>
              <a:rPr lang="ru-RU" sz="2000" dirty="0"/>
              <a:t>Глава </a:t>
            </a:r>
            <a:r>
              <a:rPr lang="en-US" sz="2000" dirty="0"/>
              <a:t>3</a:t>
            </a:r>
            <a:r>
              <a:rPr lang="ru-RU" sz="2000" dirty="0"/>
              <a:t>. </a:t>
            </a:r>
            <a:r>
              <a:rPr lang="ro-RO" sz="2000" dirty="0"/>
              <a:t>Docker</a:t>
            </a:r>
            <a:r>
              <a:rPr lang="en-US" sz="2000" dirty="0"/>
              <a:t>, </a:t>
            </a:r>
            <a:r>
              <a:rPr lang="ru-RU" sz="2000" dirty="0"/>
              <a:t>практические примеры</a:t>
            </a:r>
            <a:endParaRPr lang="en-US" sz="2000" dirty="0"/>
          </a:p>
        </p:txBody>
      </p:sp>
      <p:sp>
        <p:nvSpPr>
          <p:cNvPr id="11267" name="Subtitle 2">
            <a:extLst>
              <a:ext uri="{FF2B5EF4-FFF2-40B4-BE49-F238E27FC236}">
                <a16:creationId xmlns:a16="http://schemas.microsoft.com/office/drawing/2014/main" id="{E1F895AA-E56F-463F-954C-EC5F7D684460}"/>
              </a:ext>
            </a:extLst>
          </p:cNvPr>
          <p:cNvSpPr>
            <a:spLocks noGrp="1"/>
          </p:cNvSpPr>
          <p:nvPr>
            <p:ph type="subTitle" idx="1"/>
          </p:nvPr>
        </p:nvSpPr>
        <p:spPr>
          <a:xfrm>
            <a:off x="1143000" y="4229349"/>
            <a:ext cx="7772400" cy="1200150"/>
          </a:xfrm>
        </p:spPr>
        <p:txBody>
          <a:bodyPr/>
          <a:lstStyle/>
          <a:p>
            <a:pPr marR="0"/>
            <a:r>
              <a:rPr lang="en-US" altLang="en-US" sz="1800" dirty="0"/>
              <a:t>Aurelia </a:t>
            </a:r>
            <a:r>
              <a:rPr lang="en-US" altLang="en-US" sz="1800" dirty="0" err="1"/>
              <a:t>Prepelita</a:t>
            </a:r>
            <a:r>
              <a:rPr lang="en-US" altLang="en-US" sz="1800" dirty="0"/>
              <a:t>,</a:t>
            </a:r>
          </a:p>
          <a:p>
            <a:pPr marR="0"/>
            <a:r>
              <a:rPr lang="en-US" altLang="en-US" sz="1800" dirty="0"/>
              <a:t>conf. univ.</a:t>
            </a:r>
          </a:p>
        </p:txBody>
      </p:sp>
      <p:sp>
        <p:nvSpPr>
          <p:cNvPr id="11268" name="TextBox 3">
            <a:extLst>
              <a:ext uri="{FF2B5EF4-FFF2-40B4-BE49-F238E27FC236}">
                <a16:creationId xmlns:a16="http://schemas.microsoft.com/office/drawing/2014/main" id="{EDA03B39-2BB0-4809-B5D8-DEE6F1FA5B48}"/>
              </a:ext>
            </a:extLst>
          </p:cNvPr>
          <p:cNvSpPr txBox="1">
            <a:spLocks noChangeArrowheads="1"/>
          </p:cNvSpPr>
          <p:nvPr/>
        </p:nvSpPr>
        <p:spPr bwMode="auto">
          <a:xfrm>
            <a:off x="3200400" y="6096000"/>
            <a:ext cx="266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eaLnBrk="1" hangingPunct="1"/>
            <a:r>
              <a:rPr lang="en-US" altLang="en-US" dirty="0"/>
              <a:t>Chisinau, 2020</a:t>
            </a:r>
            <a:endParaRPr lang="en-GB" altLang="en-US" dirty="0"/>
          </a:p>
        </p:txBody>
      </p:sp>
      <p:sp>
        <p:nvSpPr>
          <p:cNvPr id="11269" name="TextBox 4">
            <a:extLst>
              <a:ext uri="{FF2B5EF4-FFF2-40B4-BE49-F238E27FC236}">
                <a16:creationId xmlns:a16="http://schemas.microsoft.com/office/drawing/2014/main" id="{05ABCBB3-490A-48C0-B2DC-01EBAAC6637C}"/>
              </a:ext>
            </a:extLst>
          </p:cNvPr>
          <p:cNvSpPr txBox="1">
            <a:spLocks noChangeArrowheads="1"/>
          </p:cNvSpPr>
          <p:nvPr/>
        </p:nvSpPr>
        <p:spPr bwMode="auto">
          <a:xfrm>
            <a:off x="762000" y="28098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algn="ctr" eaLnBrk="1" hangingPunct="1"/>
            <a:r>
              <a:rPr lang="ro-RO" altLang="en-US" dirty="0"/>
              <a:t>Universitatea de Stat din Moldova</a:t>
            </a:r>
          </a:p>
          <a:p>
            <a:pPr algn="ctr" eaLnBrk="1" hangingPunct="1"/>
            <a:r>
              <a:rPr lang="ro-RO" altLang="en-US" dirty="0"/>
              <a:t>Facultatea de Matematică și Informatică</a:t>
            </a:r>
          </a:p>
          <a:p>
            <a:pPr algn="ctr" eaLnBrk="1" hangingPunct="1"/>
            <a:r>
              <a:rPr lang="en-US" altLang="en-US" dirty="0" err="1"/>
              <a:t>Departamentul</a:t>
            </a:r>
            <a:r>
              <a:rPr lang="en-US" altLang="en-US" dirty="0"/>
              <a:t> de Informatic</a:t>
            </a:r>
            <a:r>
              <a:rPr lang="ro-RO" altLang="en-US" dirty="0"/>
              <a:t>ă</a:t>
            </a:r>
          </a:p>
          <a:p>
            <a:pPr algn="ctr" eaLnBrk="1" hangingPunct="1"/>
            <a:endParaRPr lang="en-GB" altLang="en-US" dirty="0"/>
          </a:p>
        </p:txBody>
      </p:sp>
      <p:sp>
        <p:nvSpPr>
          <p:cNvPr id="11270" name="TextBox 5">
            <a:extLst>
              <a:ext uri="{FF2B5EF4-FFF2-40B4-BE49-F238E27FC236}">
                <a16:creationId xmlns:a16="http://schemas.microsoft.com/office/drawing/2014/main" id="{CA4E87A9-094B-454B-9C3D-5BEF3B7F0618}"/>
              </a:ext>
            </a:extLst>
          </p:cNvPr>
          <p:cNvSpPr txBox="1">
            <a:spLocks noChangeArrowheads="1"/>
          </p:cNvSpPr>
          <p:nvPr/>
        </p:nvSpPr>
        <p:spPr bwMode="auto">
          <a:xfrm>
            <a:off x="1524000" y="1812420"/>
            <a:ext cx="6477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algn="ctr" eaLnBrk="1" hangingPunct="1"/>
            <a:r>
              <a:rPr lang="ru-RU" altLang="en-US" sz="2400" dirty="0">
                <a:solidFill>
                  <a:srgbClr val="0070C0"/>
                </a:solidFill>
              </a:rPr>
              <a:t>С</a:t>
            </a:r>
            <a:r>
              <a:rPr lang="ro-RO" altLang="en-US" sz="2400" dirty="0">
                <a:solidFill>
                  <a:srgbClr val="0070C0"/>
                </a:solidFill>
              </a:rPr>
              <a:t>urs: Inițiere în Cloud Computing. </a:t>
            </a:r>
          </a:p>
          <a:p>
            <a:pPr algn="ctr" eaLnBrk="1" hangingPunct="1"/>
            <a:r>
              <a:rPr lang="ro-RO" altLang="en-US" sz="2400" dirty="0">
                <a:solidFill>
                  <a:srgbClr val="0070C0"/>
                </a:solidFill>
              </a:rPr>
              <a:t>Sisteme de operare distribuite</a:t>
            </a:r>
            <a:endParaRPr lang="en-GB" altLang="en-US" sz="24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134445-1E0B-4669-BBF2-7129442E3CFC}"/>
              </a:ext>
            </a:extLst>
          </p:cNvPr>
          <p:cNvSpPr>
            <a:spLocks noGrp="1"/>
          </p:cNvSpPr>
          <p:nvPr>
            <p:ph idx="1"/>
          </p:nvPr>
        </p:nvSpPr>
        <p:spPr/>
        <p:txBody>
          <a:bodyPr/>
          <a:lstStyle/>
          <a:p>
            <a:pPr marL="109728" indent="0">
              <a:buNone/>
            </a:pPr>
            <a:r>
              <a:rPr lang="ru-RU" dirty="0"/>
              <a:t>три компоненты docker:</a:t>
            </a:r>
          </a:p>
          <a:p>
            <a:pPr lvl="1"/>
            <a:r>
              <a:rPr lang="ru-RU" dirty="0"/>
              <a:t>образы (images)</a:t>
            </a:r>
          </a:p>
          <a:p>
            <a:pPr lvl="1"/>
            <a:r>
              <a:rPr lang="ru-RU" dirty="0"/>
              <a:t>реестр (registries)</a:t>
            </a:r>
          </a:p>
          <a:p>
            <a:pPr lvl="1"/>
            <a:r>
              <a:rPr lang="ru-RU" dirty="0"/>
              <a:t>контейнеры</a:t>
            </a:r>
          </a:p>
          <a:p>
            <a:pPr marL="109728" indent="0">
              <a:buNone/>
            </a:pPr>
            <a:endParaRPr lang="en-US" dirty="0"/>
          </a:p>
        </p:txBody>
      </p:sp>
      <p:sp>
        <p:nvSpPr>
          <p:cNvPr id="3" name="Title 2">
            <a:extLst>
              <a:ext uri="{FF2B5EF4-FFF2-40B4-BE49-F238E27FC236}">
                <a16:creationId xmlns:a16="http://schemas.microsoft.com/office/drawing/2014/main" id="{7FB93B73-8B08-4998-B108-421807D57CAC}"/>
              </a:ext>
            </a:extLst>
          </p:cNvPr>
          <p:cNvSpPr>
            <a:spLocks noGrp="1"/>
          </p:cNvSpPr>
          <p:nvPr>
            <p:ph type="title"/>
          </p:nvPr>
        </p:nvSpPr>
        <p:spPr/>
        <p:txBody>
          <a:bodyPr/>
          <a:lstStyle/>
          <a:p>
            <a:r>
              <a:rPr lang="en-US" dirty="0"/>
              <a:t>Docker -</a:t>
            </a:r>
            <a:r>
              <a:rPr lang="ru-RU" dirty="0"/>
              <a:t> компоненты</a:t>
            </a:r>
            <a:endParaRPr lang="en-US" dirty="0"/>
          </a:p>
        </p:txBody>
      </p:sp>
      <p:pic>
        <p:nvPicPr>
          <p:cNvPr id="4" name="Picture 3"/>
          <p:cNvPicPr>
            <a:picLocks noChangeAspect="1"/>
          </p:cNvPicPr>
          <p:nvPr/>
        </p:nvPicPr>
        <p:blipFill>
          <a:blip r:embed="rId2"/>
          <a:stretch>
            <a:fillRect/>
          </a:stretch>
        </p:blipFill>
        <p:spPr>
          <a:xfrm>
            <a:off x="3205162" y="3048000"/>
            <a:ext cx="5938838" cy="3326875"/>
          </a:xfrm>
          <a:prstGeom prst="rect">
            <a:avLst/>
          </a:prstGeom>
        </p:spPr>
      </p:pic>
    </p:spTree>
    <p:extLst>
      <p:ext uri="{BB962C8B-B14F-4D97-AF65-F5344CB8AC3E}">
        <p14:creationId xmlns:p14="http://schemas.microsoft.com/office/powerpoint/2010/main" val="32776991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Sourcetree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195" y="1481138"/>
            <a:ext cx="6875610" cy="4525962"/>
          </a:xfrm>
        </p:spPr>
      </p:pic>
    </p:spTree>
    <p:extLst>
      <p:ext uri="{BB962C8B-B14F-4D97-AF65-F5344CB8AC3E}">
        <p14:creationId xmlns:p14="http://schemas.microsoft.com/office/powerpoint/2010/main" val="7762668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929" y="1481138"/>
            <a:ext cx="7682142" cy="4525962"/>
          </a:xfrm>
        </p:spPr>
      </p:pic>
      <p:sp>
        <p:nvSpPr>
          <p:cNvPr id="3" name="Title 2"/>
          <p:cNvSpPr>
            <a:spLocks noGrp="1"/>
          </p:cNvSpPr>
          <p:nvPr>
            <p:ph type="title"/>
          </p:nvPr>
        </p:nvSpPr>
        <p:spPr/>
        <p:txBody>
          <a:bodyPr/>
          <a:lstStyle/>
          <a:p>
            <a:r>
              <a:rPr lang="en-US" dirty="0" err="1"/>
              <a:t>Sourcetree</a:t>
            </a:r>
            <a:endParaRPr lang="en-US" dirty="0"/>
          </a:p>
        </p:txBody>
      </p:sp>
    </p:spTree>
    <p:extLst>
      <p:ext uri="{BB962C8B-B14F-4D97-AF65-F5344CB8AC3E}">
        <p14:creationId xmlns:p14="http://schemas.microsoft.com/office/powerpoint/2010/main" val="40148017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848" y="1481138"/>
            <a:ext cx="7460304" cy="4525962"/>
          </a:xfrm>
        </p:spPr>
      </p:pic>
      <p:sp>
        <p:nvSpPr>
          <p:cNvPr id="3" name="Title 2"/>
          <p:cNvSpPr>
            <a:spLocks noGrp="1"/>
          </p:cNvSpPr>
          <p:nvPr>
            <p:ph type="title"/>
          </p:nvPr>
        </p:nvSpPr>
        <p:spPr/>
        <p:txBody>
          <a:bodyPr/>
          <a:lstStyle/>
          <a:p>
            <a:r>
              <a:rPr lang="en-US" dirty="0" err="1"/>
              <a:t>Sourcetree</a:t>
            </a:r>
            <a:endParaRPr lang="en-US" dirty="0"/>
          </a:p>
        </p:txBody>
      </p:sp>
    </p:spTree>
    <p:extLst>
      <p:ext uri="{BB962C8B-B14F-4D97-AF65-F5344CB8AC3E}">
        <p14:creationId xmlns:p14="http://schemas.microsoft.com/office/powerpoint/2010/main" val="16943670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Sourcetree</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033"/>
          <a:stretch/>
        </p:blipFill>
        <p:spPr bwMode="auto">
          <a:xfrm>
            <a:off x="546958" y="1481138"/>
            <a:ext cx="8050083"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156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2573"/>
            <a:ext cx="8229600" cy="4383091"/>
          </a:xfrm>
        </p:spPr>
      </p:pic>
      <p:sp>
        <p:nvSpPr>
          <p:cNvPr id="3" name="Title 2"/>
          <p:cNvSpPr>
            <a:spLocks noGrp="1"/>
          </p:cNvSpPr>
          <p:nvPr>
            <p:ph type="title"/>
          </p:nvPr>
        </p:nvSpPr>
        <p:spPr/>
        <p:txBody>
          <a:bodyPr/>
          <a:lstStyle/>
          <a:p>
            <a:r>
              <a:rPr lang="en-US" dirty="0" err="1"/>
              <a:t>Sourcetree</a:t>
            </a:r>
            <a:endParaRPr lang="en-US" dirty="0"/>
          </a:p>
        </p:txBody>
      </p:sp>
    </p:spTree>
    <p:extLst>
      <p:ext uri="{BB962C8B-B14F-4D97-AF65-F5344CB8AC3E}">
        <p14:creationId xmlns:p14="http://schemas.microsoft.com/office/powerpoint/2010/main" val="3391019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Sourcetree</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402"/>
          <a:stretch/>
        </p:blipFill>
        <p:spPr bwMode="auto">
          <a:xfrm>
            <a:off x="546958" y="1481138"/>
            <a:ext cx="8050083" cy="428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04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Sourcetree</a:t>
            </a:r>
            <a:endParaRPr lang="en-US"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402"/>
          <a:stretch/>
        </p:blipFill>
        <p:spPr bwMode="auto">
          <a:xfrm>
            <a:off x="546958" y="1481138"/>
            <a:ext cx="8050083" cy="428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3839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AFB930-B6DE-4CAB-A63D-9394E9A40E5E}"/>
              </a:ext>
            </a:extLst>
          </p:cNvPr>
          <p:cNvSpPr>
            <a:spLocks noGrp="1"/>
          </p:cNvSpPr>
          <p:nvPr>
            <p:ph idx="1"/>
          </p:nvPr>
        </p:nvSpPr>
        <p:spPr/>
        <p:txBody>
          <a:bodyPr/>
          <a:lstStyle/>
          <a:p>
            <a:r>
              <a:rPr lang="en-US" dirty="0">
                <a:hlinkClick r:id="rId2"/>
              </a:rPr>
              <a:t>https://ru.wikipedia.org/wiki/Docker</a:t>
            </a:r>
            <a:endParaRPr lang="en-US" dirty="0"/>
          </a:p>
          <a:p>
            <a:endParaRPr lang="en-US" dirty="0"/>
          </a:p>
        </p:txBody>
      </p:sp>
      <p:sp>
        <p:nvSpPr>
          <p:cNvPr id="3" name="Title 2">
            <a:extLst>
              <a:ext uri="{FF2B5EF4-FFF2-40B4-BE49-F238E27FC236}">
                <a16:creationId xmlns:a16="http://schemas.microsoft.com/office/drawing/2014/main" id="{7AEEB3C0-D81A-483B-BDD6-116600247CB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3812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7208B-BAD8-4313-82FA-D1560B282A72}"/>
              </a:ext>
            </a:extLst>
          </p:cNvPr>
          <p:cNvSpPr>
            <a:spLocks noGrp="1"/>
          </p:cNvSpPr>
          <p:nvPr>
            <p:ph idx="1"/>
          </p:nvPr>
        </p:nvSpPr>
        <p:spPr>
          <a:xfrm>
            <a:off x="304800" y="1066800"/>
            <a:ext cx="8229600" cy="4525963"/>
          </a:xfrm>
        </p:spPr>
        <p:txBody>
          <a:bodyPr>
            <a:noAutofit/>
          </a:bodyPr>
          <a:lstStyle/>
          <a:p>
            <a:pPr marL="109728" indent="0">
              <a:buNone/>
            </a:pPr>
            <a:r>
              <a:rPr lang="en-US" sz="1600" dirty="0"/>
              <a:t>    </a:t>
            </a:r>
            <a:r>
              <a:rPr lang="ru-RU" sz="1600" b="1" dirty="0">
                <a:solidFill>
                  <a:srgbClr val="FF0000"/>
                </a:solidFill>
              </a:rPr>
              <a:t>Образы</a:t>
            </a:r>
          </a:p>
          <a:p>
            <a:r>
              <a:rPr lang="ru-RU" sz="1600" dirty="0">
                <a:solidFill>
                  <a:srgbClr val="FF0000"/>
                </a:solidFill>
              </a:rPr>
              <a:t>Docker-образ</a:t>
            </a:r>
            <a:r>
              <a:rPr lang="ru-RU" sz="1600" dirty="0"/>
              <a:t> — это read-only шаблон. Например, образ может содержать операционку Ubuntu c Apache и приложением на ней. Образы используются для создания контейнеров. Docker позволяет легко создавать новые образы, обновлять существующие, или вы можете скачать образы созданные другими людьми. Образы — это компонента сборки docker-а.</a:t>
            </a:r>
            <a:br>
              <a:rPr lang="ru-RU" sz="1600" dirty="0"/>
            </a:br>
            <a:br>
              <a:rPr lang="ru-RU" sz="1600" dirty="0"/>
            </a:br>
            <a:r>
              <a:rPr lang="ru-RU" sz="1600" b="1" dirty="0">
                <a:solidFill>
                  <a:srgbClr val="FF0000"/>
                </a:solidFill>
              </a:rPr>
              <a:t>Реестр</a:t>
            </a:r>
          </a:p>
          <a:p>
            <a:r>
              <a:rPr lang="ru-RU" sz="1600" dirty="0">
                <a:solidFill>
                  <a:srgbClr val="FF0000"/>
                </a:solidFill>
              </a:rPr>
              <a:t>Docker-реестр</a:t>
            </a:r>
            <a:r>
              <a:rPr lang="ru-RU" sz="1600" dirty="0"/>
              <a:t> хранит образы. Есть публичные и приватные реестры, из которых можно скачать либо загрузить образы. Публичный Docker-реестр — это </a:t>
            </a:r>
            <a:r>
              <a:rPr lang="ru-RU" sz="1600" dirty="0">
                <a:hlinkClick r:id="rId2"/>
              </a:rPr>
              <a:t>Docker Hub</a:t>
            </a:r>
            <a:r>
              <a:rPr lang="ru-RU" sz="1600" dirty="0"/>
              <a:t>. Там хранится огромная коллекция образов. Как вы знаете, образы могут быть созданы вами или вы можете использовать образы созданные другими. Реестры — это компонента распространения.</a:t>
            </a:r>
            <a:br>
              <a:rPr lang="ru-RU" sz="1600" dirty="0"/>
            </a:br>
            <a:br>
              <a:rPr lang="ru-RU" sz="1600" dirty="0"/>
            </a:br>
            <a:r>
              <a:rPr lang="ru-RU" sz="1600" b="1" dirty="0">
                <a:solidFill>
                  <a:srgbClr val="FF0000"/>
                </a:solidFill>
              </a:rPr>
              <a:t>Контейнеры</a:t>
            </a:r>
          </a:p>
          <a:p>
            <a:r>
              <a:rPr lang="ru-RU" sz="1600" dirty="0">
                <a:solidFill>
                  <a:srgbClr val="FF0000"/>
                </a:solidFill>
              </a:rPr>
              <a:t>Контейнеры</a:t>
            </a:r>
            <a:r>
              <a:rPr lang="ru-RU" sz="1600" dirty="0"/>
              <a:t> похожи на директории. В контейнерах содержится все, что нужно для работы приложения. Каждый контейнер создается из образа. Контейнеры могут быть созданы, запущены, остановлены, перенесены или удалены. Каждый контейнер изолирован и является безопасной платформой для приложения. Контейнеры — это компонента работы.</a:t>
            </a:r>
            <a:endParaRPr lang="en-US" sz="1600" dirty="0"/>
          </a:p>
        </p:txBody>
      </p:sp>
      <p:sp>
        <p:nvSpPr>
          <p:cNvPr id="3" name="Title 2">
            <a:extLst>
              <a:ext uri="{FF2B5EF4-FFF2-40B4-BE49-F238E27FC236}">
                <a16:creationId xmlns:a16="http://schemas.microsoft.com/office/drawing/2014/main" id="{0C6C5A1F-A4E4-4BE2-92A2-E757E6681D1E}"/>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175257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E88C0-A0B5-4345-BD29-90CC32A7767A}"/>
              </a:ext>
            </a:extLst>
          </p:cNvPr>
          <p:cNvSpPr>
            <a:spLocks noGrp="1"/>
          </p:cNvSpPr>
          <p:nvPr>
            <p:ph idx="1"/>
          </p:nvPr>
        </p:nvSpPr>
        <p:spPr/>
        <p:txBody>
          <a:bodyPr>
            <a:normAutofit lnSpcReduction="10000"/>
          </a:bodyPr>
          <a:lstStyle/>
          <a:p>
            <a:r>
              <a:rPr lang="ru-RU" b="1" dirty="0"/>
              <a:t>Docker</a:t>
            </a:r>
            <a:r>
              <a:rPr lang="ru-RU" dirty="0"/>
              <a:t> — программное обеспечение для автоматизации развёртывания и управления приложениями в средах с поддержкой </a:t>
            </a:r>
            <a:r>
              <a:rPr lang="ru-RU" b="1" dirty="0">
                <a:solidFill>
                  <a:srgbClr val="FF0000"/>
                </a:solidFill>
              </a:rPr>
              <a:t>контейнеризации</a:t>
            </a:r>
            <a:r>
              <a:rPr lang="ru-RU" dirty="0"/>
              <a:t>, контейнеризатор приложений. Позволяет «упаковать» приложение со всем его </a:t>
            </a:r>
            <a:r>
              <a:rPr lang="ru-RU" b="1" dirty="0">
                <a:solidFill>
                  <a:srgbClr val="FF0000"/>
                </a:solidFill>
              </a:rPr>
              <a:t>окружением</a:t>
            </a:r>
            <a:r>
              <a:rPr lang="ru-RU" dirty="0">
                <a:solidFill>
                  <a:srgbClr val="FF0000"/>
                </a:solidFill>
              </a:rPr>
              <a:t> </a:t>
            </a:r>
            <a:r>
              <a:rPr lang="ru-RU" dirty="0"/>
              <a:t>и зависимостями в контейнер, который может быть развёрнут на любой </a:t>
            </a:r>
            <a:r>
              <a:rPr lang="ru-RU" b="1" dirty="0">
                <a:solidFill>
                  <a:srgbClr val="FF0000"/>
                </a:solidFill>
              </a:rPr>
              <a:t>Linux</a:t>
            </a:r>
            <a:r>
              <a:rPr lang="ru-RU" dirty="0"/>
              <a:t>-системе с поддержкой </a:t>
            </a:r>
            <a:r>
              <a:rPr lang="ru-RU" b="1" dirty="0">
                <a:solidFill>
                  <a:srgbClr val="FF0000"/>
                </a:solidFill>
              </a:rPr>
              <a:t>cgroups</a:t>
            </a:r>
            <a:r>
              <a:rPr lang="ru-RU" dirty="0"/>
              <a:t> в </a:t>
            </a:r>
            <a:r>
              <a:rPr lang="ru-RU" b="1" dirty="0">
                <a:solidFill>
                  <a:srgbClr val="FF0000"/>
                </a:solidFill>
              </a:rPr>
              <a:t>ядре</a:t>
            </a:r>
            <a:r>
              <a:rPr lang="ru-RU" dirty="0"/>
              <a:t>, а также предоставляет набор команд для управления этими контейнерами. </a:t>
            </a:r>
            <a:endParaRPr lang="en-US" dirty="0"/>
          </a:p>
        </p:txBody>
      </p:sp>
      <p:sp>
        <p:nvSpPr>
          <p:cNvPr id="3" name="Title 2">
            <a:extLst>
              <a:ext uri="{FF2B5EF4-FFF2-40B4-BE49-F238E27FC236}">
                <a16:creationId xmlns:a16="http://schemas.microsoft.com/office/drawing/2014/main" id="{D79767B0-25A2-413E-8080-D502AC5297D7}"/>
              </a:ext>
            </a:extLst>
          </p:cNvPr>
          <p:cNvSpPr>
            <a:spLocks noGrp="1"/>
          </p:cNvSpPr>
          <p:nvPr>
            <p:ph type="title"/>
          </p:nvPr>
        </p:nvSpPr>
        <p:spPr/>
        <p:txBody>
          <a:bodyPr/>
          <a:lstStyle/>
          <a:p>
            <a:r>
              <a:rPr lang="ru-RU" b="1" dirty="0"/>
              <a:t>Docker</a:t>
            </a:r>
            <a:endParaRPr lang="en-US" dirty="0"/>
          </a:p>
        </p:txBody>
      </p:sp>
    </p:spTree>
    <p:extLst>
      <p:ext uri="{BB962C8B-B14F-4D97-AF65-F5344CB8AC3E}">
        <p14:creationId xmlns:p14="http://schemas.microsoft.com/office/powerpoint/2010/main" val="379561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A8BFF8-CF9F-4B55-B338-96C8CFADAFD9}"/>
              </a:ext>
            </a:extLst>
          </p:cNvPr>
          <p:cNvSpPr>
            <a:spLocks noGrp="1"/>
          </p:cNvSpPr>
          <p:nvPr>
            <p:ph idx="1"/>
          </p:nvPr>
        </p:nvSpPr>
        <p:spPr/>
        <p:txBody>
          <a:bodyPr>
            <a:normAutofit fontScale="85000" lnSpcReduction="20000"/>
          </a:bodyPr>
          <a:lstStyle/>
          <a:p>
            <a:r>
              <a:rPr lang="ru-RU" dirty="0"/>
              <a:t>Изначально использовал возможности </a:t>
            </a:r>
            <a:r>
              <a:rPr lang="ru-RU" dirty="0">
                <a:solidFill>
                  <a:srgbClr val="FF0000"/>
                </a:solidFill>
              </a:rPr>
              <a:t>LXC</a:t>
            </a:r>
            <a:r>
              <a:rPr lang="en-US" dirty="0">
                <a:solidFill>
                  <a:srgbClr val="FF0000"/>
                </a:solidFill>
              </a:rPr>
              <a:t> (Linux containers)</a:t>
            </a:r>
            <a:r>
              <a:rPr lang="ru-RU" dirty="0"/>
              <a:t>, с 2015 года начал использовать собственную библиотеку, абстрагирующую виртуализационные возможности ядра Linux — </a:t>
            </a:r>
            <a:r>
              <a:rPr lang="ru-RU" b="1" dirty="0">
                <a:solidFill>
                  <a:srgbClr val="FF0000"/>
                </a:solidFill>
              </a:rPr>
              <a:t>libcontainer</a:t>
            </a:r>
            <a:r>
              <a:rPr lang="ru-RU" dirty="0"/>
              <a:t>. С появлением Open Container Initiative начался переход от монолитной к модульной архитектуре.</a:t>
            </a:r>
          </a:p>
          <a:p>
            <a:endParaRPr lang="ru-RU" dirty="0"/>
          </a:p>
          <a:p>
            <a:r>
              <a:rPr lang="ru-RU" dirty="0"/>
              <a:t>Разрабатывается и поддерживается одноимённой компанией-стартапом, распространяется в двух редакциях — общественной (</a:t>
            </a:r>
            <a:r>
              <a:rPr lang="ru-RU" b="1" dirty="0">
                <a:solidFill>
                  <a:srgbClr val="FF0000"/>
                </a:solidFill>
              </a:rPr>
              <a:t>Community Edition</a:t>
            </a:r>
            <a:r>
              <a:rPr lang="ru-RU" dirty="0"/>
              <a:t>) по лицензии Apache 2.0 и для организаций (</a:t>
            </a:r>
            <a:r>
              <a:rPr lang="ru-RU" b="1" dirty="0">
                <a:solidFill>
                  <a:srgbClr val="FF0000"/>
                </a:solidFill>
              </a:rPr>
              <a:t>Enterprise Edition</a:t>
            </a:r>
            <a:r>
              <a:rPr lang="ru-RU" dirty="0"/>
              <a:t>) по проприетарной лицензии</a:t>
            </a:r>
            <a:r>
              <a:rPr lang="en-US" dirty="0"/>
              <a:t> </a:t>
            </a:r>
            <a:r>
              <a:rPr lang="ru-RU" dirty="0"/>
              <a:t>[6]. Написан на языке Go. </a:t>
            </a:r>
            <a:endParaRPr lang="en-US" dirty="0"/>
          </a:p>
        </p:txBody>
      </p:sp>
      <p:sp>
        <p:nvSpPr>
          <p:cNvPr id="3" name="Title 2">
            <a:extLst>
              <a:ext uri="{FF2B5EF4-FFF2-40B4-BE49-F238E27FC236}">
                <a16:creationId xmlns:a16="http://schemas.microsoft.com/office/drawing/2014/main" id="{40DEC6CE-03D6-46DD-9BAA-85CA61183BEB}"/>
              </a:ext>
            </a:extLst>
          </p:cNvPr>
          <p:cNvSpPr>
            <a:spLocks noGrp="1"/>
          </p:cNvSpPr>
          <p:nvPr>
            <p:ph type="title"/>
          </p:nvPr>
        </p:nvSpPr>
        <p:spPr/>
        <p:txBody>
          <a:bodyPr/>
          <a:lstStyle/>
          <a:p>
            <a:r>
              <a:rPr lang="ru-RU" b="1" dirty="0"/>
              <a:t>Docker</a:t>
            </a:r>
            <a:endParaRPr lang="en-US" dirty="0"/>
          </a:p>
        </p:txBody>
      </p:sp>
    </p:spTree>
    <p:extLst>
      <p:ext uri="{BB962C8B-B14F-4D97-AF65-F5344CB8AC3E}">
        <p14:creationId xmlns:p14="http://schemas.microsoft.com/office/powerpoint/2010/main" val="135674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BCDE2E-1720-4D78-8CB9-13AE8C6EAFBA}"/>
              </a:ext>
            </a:extLst>
          </p:cNvPr>
          <p:cNvSpPr>
            <a:spLocks noGrp="1"/>
          </p:cNvSpPr>
          <p:nvPr>
            <p:ph idx="1"/>
          </p:nvPr>
        </p:nvSpPr>
        <p:spPr>
          <a:xfrm>
            <a:off x="457200" y="1493837"/>
            <a:ext cx="8229600" cy="4525963"/>
          </a:xfrm>
        </p:spPr>
        <p:txBody>
          <a:bodyPr>
            <a:normAutofit lnSpcReduction="10000"/>
          </a:bodyPr>
          <a:lstStyle/>
          <a:p>
            <a:r>
              <a:rPr lang="ru-RU" dirty="0"/>
              <a:t>Проект начат как внутренняя собственническая разработка компании </a:t>
            </a:r>
            <a:r>
              <a:rPr lang="ru-RU" b="1" dirty="0">
                <a:solidFill>
                  <a:srgbClr val="FF0000"/>
                </a:solidFill>
              </a:rPr>
              <a:t>dotCloud</a:t>
            </a:r>
            <a:r>
              <a:rPr lang="ru-RU" dirty="0"/>
              <a:t>.</a:t>
            </a:r>
          </a:p>
          <a:p>
            <a:r>
              <a:rPr lang="ru-RU" dirty="0"/>
              <a:t>В марте 2013 года код Docker был опубликован под лицензией Apache 2.0. </a:t>
            </a:r>
            <a:endParaRPr lang="en-US" dirty="0"/>
          </a:p>
          <a:p>
            <a:r>
              <a:rPr lang="ru-RU" dirty="0"/>
              <a:t>В октябре 2013 года, подчёркивая смещение фокуса к новой ключевой технологии, dotCloud переименована в </a:t>
            </a:r>
            <a:r>
              <a:rPr lang="ru-RU" b="1" dirty="0">
                <a:solidFill>
                  <a:srgbClr val="FF0000"/>
                </a:solidFill>
              </a:rPr>
              <a:t>Docker</a:t>
            </a:r>
            <a:r>
              <a:rPr lang="ru-RU" dirty="0"/>
              <a:t> (при этом PaaS-платформа сохранена под прежним названием — dotCloud). </a:t>
            </a:r>
            <a:endParaRPr lang="en-US" dirty="0"/>
          </a:p>
        </p:txBody>
      </p:sp>
      <p:sp>
        <p:nvSpPr>
          <p:cNvPr id="3" name="Title 2">
            <a:extLst>
              <a:ext uri="{FF2B5EF4-FFF2-40B4-BE49-F238E27FC236}">
                <a16:creationId xmlns:a16="http://schemas.microsoft.com/office/drawing/2014/main" id="{151A4DFC-3107-4EDA-B37F-5B08981F507E}"/>
              </a:ext>
            </a:extLst>
          </p:cNvPr>
          <p:cNvSpPr>
            <a:spLocks noGrp="1"/>
          </p:cNvSpPr>
          <p:nvPr>
            <p:ph type="title"/>
          </p:nvPr>
        </p:nvSpPr>
        <p:spPr/>
        <p:txBody>
          <a:bodyPr/>
          <a:lstStyle/>
          <a:p>
            <a:r>
              <a:rPr lang="ru-RU" dirty="0"/>
              <a:t>История </a:t>
            </a:r>
            <a:r>
              <a:rPr lang="en-US" dirty="0"/>
              <a:t>Docker</a:t>
            </a:r>
          </a:p>
        </p:txBody>
      </p:sp>
    </p:spTree>
    <p:extLst>
      <p:ext uri="{BB962C8B-B14F-4D97-AF65-F5344CB8AC3E}">
        <p14:creationId xmlns:p14="http://schemas.microsoft.com/office/powerpoint/2010/main" val="288022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FA5245-1028-4C8B-8754-1DA8D7162500}"/>
              </a:ext>
            </a:extLst>
          </p:cNvPr>
          <p:cNvSpPr>
            <a:spLocks noGrp="1"/>
          </p:cNvSpPr>
          <p:nvPr>
            <p:ph idx="1"/>
          </p:nvPr>
        </p:nvSpPr>
        <p:spPr/>
        <p:txBody>
          <a:bodyPr>
            <a:normAutofit fontScale="92500" lnSpcReduction="20000"/>
          </a:bodyPr>
          <a:lstStyle/>
          <a:p>
            <a:r>
              <a:rPr lang="ru-RU" dirty="0"/>
              <a:t>В октябре 2013 года выпущен релиз </a:t>
            </a:r>
            <a:r>
              <a:rPr lang="en-US" dirty="0"/>
              <a:t>Havana </a:t>
            </a:r>
            <a:r>
              <a:rPr lang="ru-RU" dirty="0"/>
              <a:t>тиражируемой </a:t>
            </a:r>
            <a:r>
              <a:rPr lang="en-US" b="1" dirty="0">
                <a:solidFill>
                  <a:srgbClr val="FF0000"/>
                </a:solidFill>
              </a:rPr>
              <a:t>IaaS-</a:t>
            </a:r>
            <a:r>
              <a:rPr lang="ru-RU" b="1" dirty="0">
                <a:solidFill>
                  <a:srgbClr val="FF0000"/>
                </a:solidFill>
              </a:rPr>
              <a:t>платформы </a:t>
            </a:r>
            <a:r>
              <a:rPr lang="en-US" b="1" dirty="0">
                <a:solidFill>
                  <a:srgbClr val="FF0000"/>
                </a:solidFill>
              </a:rPr>
              <a:t>OpenStack</a:t>
            </a:r>
            <a:r>
              <a:rPr lang="en-US" dirty="0"/>
              <a:t>, </a:t>
            </a:r>
            <a:r>
              <a:rPr lang="ru-RU" dirty="0"/>
              <a:t>в котором реализована поддержка </a:t>
            </a:r>
            <a:r>
              <a:rPr lang="en-US" dirty="0"/>
              <a:t>Docker (</a:t>
            </a:r>
            <a:r>
              <a:rPr lang="ru-RU" dirty="0"/>
              <a:t>как драйвер для </a:t>
            </a:r>
            <a:r>
              <a:rPr lang="en-US" dirty="0"/>
              <a:t>OpenStack Nova). </a:t>
            </a:r>
          </a:p>
          <a:p>
            <a:r>
              <a:rPr lang="ru-RU" dirty="0"/>
              <a:t>С ноября 2013 года частичная поддержка </a:t>
            </a:r>
            <a:r>
              <a:rPr lang="en-US" dirty="0"/>
              <a:t>Docker </a:t>
            </a:r>
            <a:r>
              <a:rPr lang="ru-RU" dirty="0"/>
              <a:t>включена в дистрибутив </a:t>
            </a:r>
            <a:r>
              <a:rPr lang="en-US" b="1" dirty="0">
                <a:solidFill>
                  <a:srgbClr val="FF0000"/>
                </a:solidFill>
              </a:rPr>
              <a:t>Red Hat </a:t>
            </a:r>
            <a:r>
              <a:rPr lang="en-US" dirty="0"/>
              <a:t>Enterprise Linux </a:t>
            </a:r>
            <a:r>
              <a:rPr lang="ru-RU" dirty="0"/>
              <a:t>версии 6.5 и полная — в 20-ю версию дистрибутива </a:t>
            </a:r>
            <a:r>
              <a:rPr lang="en-US" b="1" dirty="0">
                <a:solidFill>
                  <a:srgbClr val="FF0000"/>
                </a:solidFill>
              </a:rPr>
              <a:t>Fedora</a:t>
            </a:r>
            <a:r>
              <a:rPr lang="en-US" dirty="0"/>
              <a:t>, </a:t>
            </a:r>
            <a:r>
              <a:rPr lang="ru-RU" dirty="0"/>
              <a:t>ранее было достигнуто соглашение с </a:t>
            </a:r>
            <a:r>
              <a:rPr lang="en-US" dirty="0"/>
              <a:t>Red Hat </a:t>
            </a:r>
            <a:r>
              <a:rPr lang="ru-RU" dirty="0"/>
              <a:t>о включении с 2014 года </a:t>
            </a:r>
            <a:r>
              <a:rPr lang="en-US" dirty="0"/>
              <a:t>Docker </a:t>
            </a:r>
            <a:r>
              <a:rPr lang="ru-RU" dirty="0"/>
              <a:t>в тиражируемую </a:t>
            </a:r>
            <a:r>
              <a:rPr lang="en-US" dirty="0"/>
              <a:t>PaaS-</a:t>
            </a:r>
            <a:r>
              <a:rPr lang="ru-RU" dirty="0"/>
              <a:t>платформу </a:t>
            </a:r>
            <a:r>
              <a:rPr lang="en-US" b="1" dirty="0">
                <a:solidFill>
                  <a:srgbClr val="FF0000"/>
                </a:solidFill>
              </a:rPr>
              <a:t>OpenShift</a:t>
            </a:r>
            <a:r>
              <a:rPr lang="en-US" dirty="0"/>
              <a:t>. </a:t>
            </a:r>
          </a:p>
          <a:p>
            <a:r>
              <a:rPr lang="ru-RU" dirty="0"/>
              <a:t>В декабре 2013 года объявлено о поддержке развёртывания </a:t>
            </a:r>
            <a:r>
              <a:rPr lang="en-US" dirty="0"/>
              <a:t>Docker-</a:t>
            </a:r>
            <a:r>
              <a:rPr lang="ru-RU" dirty="0"/>
              <a:t>контейнеров в среде </a:t>
            </a:r>
            <a:r>
              <a:rPr lang="en-US" b="1" dirty="0">
                <a:solidFill>
                  <a:srgbClr val="FF0000"/>
                </a:solidFill>
              </a:rPr>
              <a:t>Google Compute Engine</a:t>
            </a:r>
            <a:r>
              <a:rPr lang="en-US" dirty="0"/>
              <a:t>. </a:t>
            </a:r>
          </a:p>
        </p:txBody>
      </p:sp>
      <p:sp>
        <p:nvSpPr>
          <p:cNvPr id="3" name="Title 2">
            <a:extLst>
              <a:ext uri="{FF2B5EF4-FFF2-40B4-BE49-F238E27FC236}">
                <a16:creationId xmlns:a16="http://schemas.microsoft.com/office/drawing/2014/main" id="{5950FF4E-21B2-46ED-8826-1A242806426C}"/>
              </a:ext>
            </a:extLst>
          </p:cNvPr>
          <p:cNvSpPr>
            <a:spLocks noGrp="1"/>
          </p:cNvSpPr>
          <p:nvPr>
            <p:ph type="title"/>
          </p:nvPr>
        </p:nvSpPr>
        <p:spPr/>
        <p:txBody>
          <a:bodyPr/>
          <a:lstStyle/>
          <a:p>
            <a:r>
              <a:rPr lang="ru-RU" dirty="0"/>
              <a:t>Примнение</a:t>
            </a:r>
            <a:endParaRPr lang="en-US" dirty="0"/>
          </a:p>
        </p:txBody>
      </p:sp>
    </p:spTree>
    <p:extLst>
      <p:ext uri="{BB962C8B-B14F-4D97-AF65-F5344CB8AC3E}">
        <p14:creationId xmlns:p14="http://schemas.microsoft.com/office/powerpoint/2010/main" val="353842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98ABD3-3B06-4A77-B9E3-45CDF9DBF70F}"/>
              </a:ext>
            </a:extLst>
          </p:cNvPr>
          <p:cNvSpPr>
            <a:spLocks noGrp="1"/>
          </p:cNvSpPr>
          <p:nvPr>
            <p:ph idx="1"/>
          </p:nvPr>
        </p:nvSpPr>
        <p:spPr>
          <a:xfrm>
            <a:off x="457200" y="1481328"/>
            <a:ext cx="8229600" cy="5300472"/>
          </a:xfrm>
        </p:spPr>
        <p:txBody>
          <a:bodyPr>
            <a:normAutofit fontScale="62500" lnSpcReduction="20000"/>
          </a:bodyPr>
          <a:lstStyle/>
          <a:p>
            <a:r>
              <a:rPr lang="ru-RU" sz="3200" b="1" dirty="0">
                <a:solidFill>
                  <a:srgbClr val="FF0000"/>
                </a:solidFill>
              </a:rPr>
              <a:t>С 2014 </a:t>
            </a:r>
            <a:r>
              <a:rPr lang="ru-RU" sz="3200" dirty="0"/>
              <a:t>года велись работы по включению поддержки Docker в среду управления фреймворка распределённых приложений </a:t>
            </a:r>
            <a:r>
              <a:rPr lang="ru-RU" sz="3200" dirty="0">
                <a:solidFill>
                  <a:srgbClr val="FF0000"/>
                </a:solidFill>
              </a:rPr>
              <a:t>Hadoop</a:t>
            </a:r>
            <a:r>
              <a:rPr lang="ru-RU" sz="3200" dirty="0"/>
              <a:t>; по результатам тестирования вариантов платформы виртуализации для Hadoop, проведённом в мае 2014 года, Docker показал на основных операциях (по массовому созданию, перезапуску и уничтожению виртуальных узлов) существенно более высокую производительность, нежели </a:t>
            </a:r>
            <a:r>
              <a:rPr lang="ru-RU" sz="3200" b="1" dirty="0">
                <a:solidFill>
                  <a:srgbClr val="FF0000"/>
                </a:solidFill>
              </a:rPr>
              <a:t>KVM</a:t>
            </a:r>
            <a:r>
              <a:rPr lang="ru-RU" sz="3200" dirty="0"/>
              <a:t>, в частности, на тесте массового создания виртуальных вычислительных узлов прирост </a:t>
            </a:r>
            <a:r>
              <a:rPr lang="ru-RU" sz="3200" b="1" dirty="0">
                <a:solidFill>
                  <a:srgbClr val="FF0000"/>
                </a:solidFill>
              </a:rPr>
              <a:t>потребления процессорных ресурсов в Docker зафиксирован в 26 раз ниже</a:t>
            </a:r>
            <a:r>
              <a:rPr lang="ru-RU" sz="3200" dirty="0"/>
              <a:t>, чем в </a:t>
            </a:r>
            <a:r>
              <a:rPr lang="ru-RU" sz="3200" b="1" dirty="0">
                <a:solidFill>
                  <a:srgbClr val="FF0000"/>
                </a:solidFill>
              </a:rPr>
              <a:t>KVM</a:t>
            </a:r>
            <a:r>
              <a:rPr lang="ru-RU" sz="3200" dirty="0"/>
              <a:t>, а прирост потребления ресурсов </a:t>
            </a:r>
            <a:r>
              <a:rPr lang="ru-RU" sz="3200" b="1" dirty="0">
                <a:solidFill>
                  <a:srgbClr val="FF0000"/>
                </a:solidFill>
              </a:rPr>
              <a:t>оперативной памяти — втрое </a:t>
            </a:r>
            <a:r>
              <a:rPr lang="ru-RU" sz="3200" dirty="0"/>
              <a:t>ниже. </a:t>
            </a:r>
          </a:p>
          <a:p>
            <a:endParaRPr lang="ru-RU" dirty="0"/>
          </a:p>
          <a:p>
            <a:endParaRPr lang="ru-RU" dirty="0"/>
          </a:p>
          <a:p>
            <a:endParaRPr lang="ru-RU" dirty="0"/>
          </a:p>
          <a:p>
            <a:r>
              <a:rPr lang="en-US" sz="2200" dirty="0"/>
              <a:t>KVM (Kernel-based Virtual Machine) </a:t>
            </a:r>
            <a:r>
              <a:rPr lang="ro-RO" sz="2200" dirty="0"/>
              <a:t> </a:t>
            </a:r>
            <a:r>
              <a:rPr lang="ru-RU" sz="2200" dirty="0"/>
              <a:t>— программное решение, обеспечивающее виртуализацию в среде </a:t>
            </a:r>
            <a:r>
              <a:rPr lang="ro-RO" sz="2200" dirty="0"/>
              <a:t>Linux </a:t>
            </a:r>
            <a:r>
              <a:rPr lang="ru-RU" sz="2200" dirty="0"/>
              <a:t>на платформе </a:t>
            </a:r>
            <a:r>
              <a:rPr lang="ro-RO" sz="2200" dirty="0"/>
              <a:t>x86, </a:t>
            </a:r>
            <a:r>
              <a:rPr lang="ru-RU" sz="2200" dirty="0"/>
              <a:t>которая поддерживает аппаратную виртуализацию на базе </a:t>
            </a:r>
            <a:r>
              <a:rPr lang="ro-RO" sz="2200" dirty="0"/>
              <a:t>Intel VT (Virtualization Technology) </a:t>
            </a:r>
            <a:r>
              <a:rPr lang="ru-RU" sz="2200" dirty="0"/>
              <a:t>либо </a:t>
            </a:r>
            <a:r>
              <a:rPr lang="ro-RO" sz="2200" dirty="0"/>
              <a:t>AMD SVM (Secure Virtual Machine). </a:t>
            </a:r>
            <a:endParaRPr lang="en-US" sz="2200" dirty="0"/>
          </a:p>
        </p:txBody>
      </p:sp>
      <p:sp>
        <p:nvSpPr>
          <p:cNvPr id="3" name="Title 2">
            <a:extLst>
              <a:ext uri="{FF2B5EF4-FFF2-40B4-BE49-F238E27FC236}">
                <a16:creationId xmlns:a16="http://schemas.microsoft.com/office/drawing/2014/main" id="{B67DC224-ED62-44D0-B10E-2D92E41484B8}"/>
              </a:ext>
            </a:extLst>
          </p:cNvPr>
          <p:cNvSpPr>
            <a:spLocks noGrp="1"/>
          </p:cNvSpPr>
          <p:nvPr>
            <p:ph type="title"/>
          </p:nvPr>
        </p:nvSpPr>
        <p:spPr/>
        <p:txBody>
          <a:bodyPr/>
          <a:lstStyle/>
          <a:p>
            <a:r>
              <a:rPr lang="ro-RO" dirty="0"/>
              <a:t>KVM vs Docker</a:t>
            </a:r>
            <a:endParaRPr lang="en-US" dirty="0"/>
          </a:p>
        </p:txBody>
      </p:sp>
    </p:spTree>
    <p:extLst>
      <p:ext uri="{BB962C8B-B14F-4D97-AF65-F5344CB8AC3E}">
        <p14:creationId xmlns:p14="http://schemas.microsoft.com/office/powerpoint/2010/main" val="678782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C90311-04B1-45A7-BFE0-2BB0FDD9EAB2}"/>
              </a:ext>
            </a:extLst>
          </p:cNvPr>
          <p:cNvSpPr>
            <a:spLocks noGrp="1"/>
          </p:cNvSpPr>
          <p:nvPr>
            <p:ph idx="1"/>
          </p:nvPr>
        </p:nvSpPr>
        <p:spPr>
          <a:xfrm>
            <a:off x="457200" y="1481328"/>
            <a:ext cx="8229600" cy="5300472"/>
          </a:xfrm>
        </p:spPr>
        <p:txBody>
          <a:bodyPr>
            <a:normAutofit fontScale="85000" lnSpcReduction="20000"/>
          </a:bodyPr>
          <a:lstStyle/>
          <a:p>
            <a:r>
              <a:rPr lang="ro-RO" dirty="0"/>
              <a:t>Docker- </a:t>
            </a:r>
            <a:r>
              <a:rPr lang="ru-RU" dirty="0"/>
              <a:t>программное обеспечение функционирует в среде Linux с ядром, поддерживающим </a:t>
            </a:r>
            <a:r>
              <a:rPr lang="ru-RU" b="1" dirty="0">
                <a:solidFill>
                  <a:srgbClr val="FF0000"/>
                </a:solidFill>
              </a:rPr>
              <a:t>контрольные группы (с</a:t>
            </a:r>
            <a:r>
              <a:rPr lang="en-US" b="1" dirty="0">
                <a:solidFill>
                  <a:srgbClr val="FF0000"/>
                </a:solidFill>
              </a:rPr>
              <a:t>groups</a:t>
            </a:r>
            <a:r>
              <a:rPr lang="ru-RU" b="1" dirty="0">
                <a:solidFill>
                  <a:srgbClr val="FF0000"/>
                </a:solidFill>
              </a:rPr>
              <a:t>) </a:t>
            </a:r>
            <a:r>
              <a:rPr lang="ru-RU" dirty="0"/>
              <a:t>и изоляцию пространств имён </a:t>
            </a:r>
            <a:r>
              <a:rPr lang="ru-RU" b="1" dirty="0">
                <a:solidFill>
                  <a:srgbClr val="FF0000"/>
                </a:solidFill>
              </a:rPr>
              <a:t>(namespaces); </a:t>
            </a:r>
            <a:endParaRPr lang="en-US" b="1" dirty="0">
              <a:solidFill>
                <a:srgbClr val="FF0000"/>
              </a:solidFill>
            </a:endParaRPr>
          </a:p>
          <a:p>
            <a:r>
              <a:rPr lang="ru-RU" dirty="0"/>
              <a:t>Начиная с версии 1.6 (апрель </a:t>
            </a:r>
            <a:r>
              <a:rPr lang="ru-RU" dirty="0">
                <a:solidFill>
                  <a:srgbClr val="FF0000"/>
                </a:solidFill>
              </a:rPr>
              <a:t>2015 года</a:t>
            </a:r>
            <a:r>
              <a:rPr lang="ru-RU" dirty="0"/>
              <a:t>) возможно использование в операционных системах семейства </a:t>
            </a:r>
            <a:r>
              <a:rPr lang="ru-RU" b="1" dirty="0">
                <a:solidFill>
                  <a:srgbClr val="FF0000"/>
                </a:solidFill>
              </a:rPr>
              <a:t>Windows</a:t>
            </a:r>
            <a:r>
              <a:rPr lang="ru-RU" dirty="0"/>
              <a:t>.</a:t>
            </a:r>
            <a:endParaRPr lang="en-US" dirty="0"/>
          </a:p>
          <a:p>
            <a:endParaRPr lang="en-US" dirty="0"/>
          </a:p>
          <a:p>
            <a:r>
              <a:rPr lang="ru-RU" sz="2000" dirty="0"/>
              <a:t>Контрольная группа (англ. control group, cgroups, cgroup) — группа процессов в Linux, для которой механизмами ядра наложена </a:t>
            </a:r>
            <a:r>
              <a:rPr lang="ru-RU" sz="2000" b="1" dirty="0">
                <a:solidFill>
                  <a:srgbClr val="FF0000"/>
                </a:solidFill>
              </a:rPr>
              <a:t>изоляция и установлены ограничения на некоторые вычислительные ресурсы </a:t>
            </a:r>
            <a:r>
              <a:rPr lang="ru-RU" sz="2000" dirty="0"/>
              <a:t>(процессорные, сетевые, ресурсы памяти, ресурсы ввода-вывода). Механизм позволяет образовывать иерархические группы процессов с заданными ресурсными свойствами и обеспечивает программное управление ими. механизм является ключевым элементом в реализации системы виртуализации на уровне операционной системы </a:t>
            </a:r>
            <a:r>
              <a:rPr lang="ru-RU" sz="2000" b="1" dirty="0">
                <a:solidFill>
                  <a:srgbClr val="FF0000"/>
                </a:solidFill>
              </a:rPr>
              <a:t>LXC</a:t>
            </a:r>
            <a:r>
              <a:rPr lang="en-US" sz="2000" b="1" dirty="0">
                <a:solidFill>
                  <a:srgbClr val="FF0000"/>
                </a:solidFill>
              </a:rPr>
              <a:t>.</a:t>
            </a:r>
          </a:p>
          <a:p>
            <a:r>
              <a:rPr lang="ru-RU" sz="2000" b="1" dirty="0"/>
              <a:t>Пространство имён</a:t>
            </a:r>
            <a:r>
              <a:rPr lang="ru-RU" sz="2000" dirty="0"/>
              <a:t> (</a:t>
            </a:r>
            <a:r>
              <a:rPr lang="ru-RU" sz="2000" b="1" dirty="0"/>
              <a:t>namespace</a:t>
            </a:r>
            <a:r>
              <a:rPr lang="ru-RU" sz="2000" dirty="0"/>
              <a:t>) —абстрактное хранилище или окружение, созданное для логической группировки уникальных идентификаторов (то есть </a:t>
            </a:r>
            <a:r>
              <a:rPr lang="ru-RU" sz="2000" b="1" dirty="0"/>
              <a:t>имён</a:t>
            </a:r>
            <a:r>
              <a:rPr lang="ru-RU" sz="2000" dirty="0"/>
              <a:t>). Идентификатор, определённый в пространстве </a:t>
            </a:r>
            <a:r>
              <a:rPr lang="ru-RU" sz="2000" b="1" dirty="0"/>
              <a:t>имён</a:t>
            </a:r>
            <a:r>
              <a:rPr lang="ru-RU" sz="2000" dirty="0"/>
              <a:t>, ассоциируется с этим </a:t>
            </a:r>
            <a:r>
              <a:rPr lang="ru-RU" sz="2000" b="1" dirty="0"/>
              <a:t>пространством</a:t>
            </a:r>
            <a:r>
              <a:rPr lang="ru-RU" sz="2000" dirty="0"/>
              <a:t>.</a:t>
            </a:r>
            <a:endParaRPr lang="en-US" sz="2000" b="1" dirty="0">
              <a:solidFill>
                <a:srgbClr val="FF0000"/>
              </a:solidFill>
            </a:endParaRPr>
          </a:p>
        </p:txBody>
      </p:sp>
      <p:sp>
        <p:nvSpPr>
          <p:cNvPr id="3" name="Title 2">
            <a:extLst>
              <a:ext uri="{FF2B5EF4-FFF2-40B4-BE49-F238E27FC236}">
                <a16:creationId xmlns:a16="http://schemas.microsoft.com/office/drawing/2014/main" id="{748A0B2A-3661-403F-88DA-0459E954D5A1}"/>
              </a:ext>
            </a:extLst>
          </p:cNvPr>
          <p:cNvSpPr>
            <a:spLocks noGrp="1"/>
          </p:cNvSpPr>
          <p:nvPr>
            <p:ph type="title"/>
          </p:nvPr>
        </p:nvSpPr>
        <p:spPr/>
        <p:txBody>
          <a:bodyPr>
            <a:normAutofit fontScale="90000"/>
          </a:bodyPr>
          <a:lstStyle/>
          <a:p>
            <a:r>
              <a:rPr lang="ru-RU" b="1" dirty="0"/>
              <a:t>Docker</a:t>
            </a:r>
            <a:r>
              <a:rPr lang="en-US" b="1" dirty="0"/>
              <a:t> - </a:t>
            </a:r>
            <a:r>
              <a:rPr lang="ru-RU" b="1" dirty="0">
                <a:solidFill>
                  <a:schemeClr val="tx1"/>
                </a:solidFill>
              </a:rPr>
              <a:t>с</a:t>
            </a:r>
            <a:r>
              <a:rPr lang="en-US" b="1" dirty="0">
                <a:solidFill>
                  <a:schemeClr val="tx1"/>
                </a:solidFill>
              </a:rPr>
              <a:t>groups (</a:t>
            </a:r>
            <a:r>
              <a:rPr lang="ru-RU" b="1" dirty="0">
                <a:solidFill>
                  <a:schemeClr val="tx1"/>
                </a:solidFill>
              </a:rPr>
              <a:t>контрольные группы)</a:t>
            </a:r>
            <a:r>
              <a:rPr lang="en-US" b="1" dirty="0">
                <a:solidFill>
                  <a:schemeClr val="tx1"/>
                </a:solidFill>
              </a:rPr>
              <a:t>, </a:t>
            </a:r>
            <a:r>
              <a:rPr lang="ru-RU" b="1" dirty="0">
                <a:solidFill>
                  <a:schemeClr val="tx1"/>
                </a:solidFill>
              </a:rPr>
              <a:t>namespaces</a:t>
            </a:r>
            <a:endParaRPr lang="en-US" dirty="0">
              <a:solidFill>
                <a:schemeClr val="tx1"/>
              </a:solidFill>
            </a:endParaRPr>
          </a:p>
        </p:txBody>
      </p:sp>
    </p:spTree>
    <p:extLst>
      <p:ext uri="{BB962C8B-B14F-4D97-AF65-F5344CB8AC3E}">
        <p14:creationId xmlns:p14="http://schemas.microsoft.com/office/powerpoint/2010/main" val="55504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599" y="1344180"/>
            <a:ext cx="7924800" cy="2188840"/>
          </a:xfrm>
          <a:prstGeom prst="rect">
            <a:avLst/>
          </a:prstGeom>
        </p:spPr>
        <p:txBody>
          <a:bodyPr>
            <a:normAutofit fontScale="92500" lnSpcReduction="10000"/>
          </a:bodyPr>
          <a:lstStyle/>
          <a:p>
            <a:pPr marL="0" indent="0">
              <a:buNone/>
            </a:pPr>
            <a:r>
              <a:rPr lang="ru-RU" sz="2000" b="1" dirty="0"/>
              <a:t>Виртуализация на уровне операционной системы (контейнерная виртуализация)</a:t>
            </a:r>
            <a:r>
              <a:rPr lang="ru-RU" sz="2000" dirty="0"/>
              <a:t> – этому типу виртуализации </a:t>
            </a:r>
            <a:r>
              <a:rPr lang="ru-RU" sz="2000" b="1" i="1" dirty="0"/>
              <a:t>не нужен гипервизор</a:t>
            </a:r>
            <a:r>
              <a:rPr lang="ru-RU" sz="2000" dirty="0"/>
              <a:t>, единственное ядро операционной системы в этом типе виртуализации поддерживат запуск множества изолированных экземпляров пользовательского пространства ядра, </a:t>
            </a:r>
            <a:r>
              <a:rPr lang="ru-RU" sz="2000" b="1" dirty="0"/>
              <a:t>которые разделяют ресурсы этого единственного ядра</a:t>
            </a:r>
            <a:r>
              <a:rPr lang="ru-RU" sz="2000" dirty="0"/>
              <a:t>, жизненный цикл которых управляются специальным программным обеспечением. </a:t>
            </a:r>
            <a:endParaRPr lang="en-GB" sz="2000" dirty="0"/>
          </a:p>
        </p:txBody>
      </p:sp>
      <p:sp>
        <p:nvSpPr>
          <p:cNvPr id="3" name="Slide Number Placeholder 2"/>
          <p:cNvSpPr>
            <a:spLocks noGrp="1"/>
          </p:cNvSpPr>
          <p:nvPr>
            <p:ph type="sldNum" sz="quarter" idx="12"/>
          </p:nvPr>
        </p:nvSpPr>
        <p:spPr/>
        <p:txBody>
          <a:bodyPr/>
          <a:lstStyle/>
          <a:p>
            <a:fld id="{0D7C0DE4-7E64-43A0-A74B-D33512260F37}" type="slidenum">
              <a:rPr lang="ro-RO" smtClean="0"/>
              <a:pPr/>
              <a:t>18</a:t>
            </a:fld>
            <a:endParaRPr lang="ro-RO"/>
          </a:p>
        </p:txBody>
      </p:sp>
      <p:sp>
        <p:nvSpPr>
          <p:cNvPr id="2" name="Title 1"/>
          <p:cNvSpPr>
            <a:spLocks noGrp="1"/>
          </p:cNvSpPr>
          <p:nvPr>
            <p:ph type="title"/>
          </p:nvPr>
        </p:nvSpPr>
        <p:spPr/>
        <p:txBody>
          <a:bodyPr>
            <a:normAutofit fontScale="90000"/>
          </a:bodyPr>
          <a:lstStyle/>
          <a:p>
            <a:r>
              <a:rPr lang="en-US" sz="4400" b="1" dirty="0"/>
              <a:t>Docker - </a:t>
            </a:r>
            <a:r>
              <a:rPr lang="ru-RU" sz="4400" b="1" dirty="0"/>
              <a:t>контейнерная виртуализация</a:t>
            </a:r>
            <a:r>
              <a:rPr lang="en-US" sz="4400" b="1" dirty="0"/>
              <a:t>, chroot</a:t>
            </a:r>
            <a:endParaRPr lang="en-GB" dirty="0"/>
          </a:p>
        </p:txBody>
      </p:sp>
      <p:sp>
        <p:nvSpPr>
          <p:cNvPr id="5" name="TextBox 4"/>
          <p:cNvSpPr txBox="1"/>
          <p:nvPr/>
        </p:nvSpPr>
        <p:spPr>
          <a:xfrm>
            <a:off x="609599" y="3501008"/>
            <a:ext cx="5690759" cy="3416320"/>
          </a:xfrm>
          <a:prstGeom prst="rect">
            <a:avLst/>
          </a:prstGeom>
          <a:noFill/>
        </p:spPr>
        <p:txBody>
          <a:bodyPr wrap="square" rtlCol="0">
            <a:spAutoFit/>
          </a:bodyPr>
          <a:lstStyle/>
          <a:p>
            <a:r>
              <a:rPr lang="ru-RU" dirty="0"/>
              <a:t>При этом эти экземпляры обычно называются </a:t>
            </a:r>
            <a:r>
              <a:rPr lang="ru-RU" b="1" dirty="0"/>
              <a:t>контейнерами</a:t>
            </a:r>
            <a:r>
              <a:rPr lang="ru-RU" dirty="0"/>
              <a:t>. С точки зрения собственных владельцев и пользователей они выглядят как полноценный сервер. Эту технологию можно рассматривать как улучшенный вариант технологии “</a:t>
            </a:r>
            <a:r>
              <a:rPr lang="ru-RU" b="1" dirty="0">
                <a:solidFill>
                  <a:schemeClr val="accent2"/>
                </a:solidFill>
                <a:highlight>
                  <a:srgbClr val="FFFF00"/>
                </a:highlight>
              </a:rPr>
              <a:t>chroot</a:t>
            </a:r>
            <a:r>
              <a:rPr lang="ru-RU" dirty="0"/>
              <a:t>” в Linux, позволяющий не только изолировать работу программного обеспечения, запускаемого в каждом отдельном контейнере, но и “запускать” это программное обеспечение в любом Linux дистрибутиве. </a:t>
            </a:r>
            <a:endParaRPr lang="en-GB" dirty="0"/>
          </a:p>
          <a:p>
            <a:endParaRPr lang="en-GB" dirty="0"/>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359" y="4509120"/>
            <a:ext cx="2399354" cy="1847230"/>
          </a:xfrm>
          <a:prstGeom prst="rect">
            <a:avLst/>
          </a:prstGeom>
        </p:spPr>
      </p:pic>
    </p:spTree>
    <p:extLst>
      <p:ext uri="{BB962C8B-B14F-4D97-AF65-F5344CB8AC3E}">
        <p14:creationId xmlns:p14="http://schemas.microsoft.com/office/powerpoint/2010/main" val="2326135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46D577-8BC9-4C6D-BB52-D798413ECE32}"/>
              </a:ext>
            </a:extLst>
          </p:cNvPr>
          <p:cNvSpPr>
            <a:spLocks noGrp="1"/>
          </p:cNvSpPr>
          <p:nvPr>
            <p:ph idx="1"/>
          </p:nvPr>
        </p:nvSpPr>
        <p:spPr/>
        <p:txBody>
          <a:bodyPr>
            <a:normAutofit lnSpcReduction="10000"/>
          </a:bodyPr>
          <a:lstStyle/>
          <a:p>
            <a:endParaRPr lang="en-US" dirty="0"/>
          </a:p>
          <a:p>
            <a:r>
              <a:rPr lang="ru-RU" b="1" dirty="0"/>
              <a:t>Каскадно-объединённое монтирование</a:t>
            </a:r>
            <a:r>
              <a:rPr lang="ru-RU" dirty="0"/>
              <a:t> —позволяет одновременно монтировать несколько файловых систем как одну. В основном, одна из файловых систем монтируется в режиме «</a:t>
            </a:r>
            <a:r>
              <a:rPr lang="ru-RU" b="1" dirty="0">
                <a:solidFill>
                  <a:srgbClr val="FF0000"/>
                </a:solidFill>
              </a:rPr>
              <a:t>чтение-запись</a:t>
            </a:r>
            <a:r>
              <a:rPr lang="ru-RU" dirty="0"/>
              <a:t>», в то время как другие монтируются в режиме «</a:t>
            </a:r>
            <a:r>
              <a:rPr lang="ru-RU" b="1" dirty="0">
                <a:solidFill>
                  <a:srgbClr val="FF0000"/>
                </a:solidFill>
              </a:rPr>
              <a:t>только для чтения</a:t>
            </a:r>
            <a:r>
              <a:rPr lang="ru-RU" dirty="0"/>
              <a:t>». Каскадно-объединённое монтирование создаётся при помощи каскадно-объединённой файловой системы, такой как </a:t>
            </a:r>
            <a:r>
              <a:rPr lang="ru-RU" dirty="0">
                <a:solidFill>
                  <a:srgbClr val="FF0000"/>
                </a:solidFill>
              </a:rPr>
              <a:t>UnionFS</a:t>
            </a:r>
            <a:r>
              <a:rPr lang="ru-RU" dirty="0"/>
              <a:t> и </a:t>
            </a:r>
            <a:r>
              <a:rPr lang="ru-RU" dirty="0">
                <a:solidFill>
                  <a:srgbClr val="FF0000"/>
                </a:solidFill>
              </a:rPr>
              <a:t>Aufs</a:t>
            </a:r>
            <a:r>
              <a:rPr lang="ru-RU" dirty="0"/>
              <a:t>. </a:t>
            </a:r>
            <a:endParaRPr lang="en-US" dirty="0"/>
          </a:p>
        </p:txBody>
      </p:sp>
      <p:sp>
        <p:nvSpPr>
          <p:cNvPr id="3" name="Title 2">
            <a:extLst>
              <a:ext uri="{FF2B5EF4-FFF2-40B4-BE49-F238E27FC236}">
                <a16:creationId xmlns:a16="http://schemas.microsoft.com/office/drawing/2014/main" id="{64D2C697-ED5F-4B63-8332-513B2957AC04}"/>
              </a:ext>
            </a:extLst>
          </p:cNvPr>
          <p:cNvSpPr>
            <a:spLocks noGrp="1"/>
          </p:cNvSpPr>
          <p:nvPr>
            <p:ph type="title"/>
          </p:nvPr>
        </p:nvSpPr>
        <p:spPr/>
        <p:txBody>
          <a:bodyPr>
            <a:normAutofit fontScale="90000"/>
          </a:bodyPr>
          <a:lstStyle/>
          <a:p>
            <a:r>
              <a:rPr lang="ru-RU" b="1" dirty="0"/>
              <a:t>Docker</a:t>
            </a:r>
            <a:r>
              <a:rPr lang="en-US" dirty="0"/>
              <a:t> - </a:t>
            </a:r>
            <a:r>
              <a:rPr lang="ru-RU" b="1" dirty="0"/>
              <a:t>каскадно-объединённое монтирование</a:t>
            </a:r>
            <a:r>
              <a:rPr lang="en-US" b="1" dirty="0"/>
              <a:t>, UFS, </a:t>
            </a:r>
            <a:r>
              <a:rPr lang="en-US" b="1"/>
              <a:t>A</a:t>
            </a:r>
            <a:r>
              <a:rPr lang="en-US"/>
              <a:t>uf</a:t>
            </a:r>
            <a:r>
              <a:rPr lang="en-US" dirty="0"/>
              <a:t>s</a:t>
            </a:r>
          </a:p>
        </p:txBody>
      </p:sp>
    </p:spTree>
    <p:extLst>
      <p:ext uri="{BB962C8B-B14F-4D97-AF65-F5344CB8AC3E}">
        <p14:creationId xmlns:p14="http://schemas.microsoft.com/office/powerpoint/2010/main" val="379878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8CE9-9D14-4859-AAF5-29018E5D1EC4}"/>
              </a:ext>
            </a:extLst>
          </p:cNvPr>
          <p:cNvSpPr>
            <a:spLocks noGrp="1"/>
          </p:cNvSpPr>
          <p:nvPr>
            <p:ph type="title"/>
          </p:nvPr>
        </p:nvSpPr>
        <p:spPr/>
        <p:txBody>
          <a:bodyPr/>
          <a:lstStyle/>
          <a:p>
            <a:r>
              <a:rPr lang="ru-RU" dirty="0"/>
              <a:t>Содержание</a:t>
            </a:r>
            <a:endParaRPr lang="en-US" dirty="0"/>
          </a:p>
        </p:txBody>
      </p:sp>
      <p:sp>
        <p:nvSpPr>
          <p:cNvPr id="3" name="Content Placeholder 2">
            <a:extLst>
              <a:ext uri="{FF2B5EF4-FFF2-40B4-BE49-F238E27FC236}">
                <a16:creationId xmlns:a16="http://schemas.microsoft.com/office/drawing/2014/main" id="{19A9380F-5F71-4F14-85FE-B7895C49D24B}"/>
              </a:ext>
            </a:extLst>
          </p:cNvPr>
          <p:cNvSpPr>
            <a:spLocks noGrp="1"/>
          </p:cNvSpPr>
          <p:nvPr>
            <p:ph idx="1"/>
          </p:nvPr>
        </p:nvSpPr>
        <p:spPr/>
        <p:txBody>
          <a:bodyPr>
            <a:normAutofit fontScale="92500" lnSpcReduction="10000"/>
          </a:bodyPr>
          <a:lstStyle/>
          <a:p>
            <a:r>
              <a:rPr lang="ru-RU" dirty="0"/>
              <a:t>Часть </a:t>
            </a:r>
            <a:r>
              <a:rPr lang="en-US" dirty="0"/>
              <a:t>I</a:t>
            </a:r>
            <a:endParaRPr lang="ru-RU" dirty="0"/>
          </a:p>
          <a:p>
            <a:pPr lvl="1"/>
            <a:r>
              <a:rPr lang="ru-RU" dirty="0"/>
              <a:t>Архитектура Docker</a:t>
            </a:r>
          </a:p>
          <a:p>
            <a:pPr lvl="2"/>
            <a:r>
              <a:rPr lang="ru-RU" dirty="0"/>
              <a:t>Docker-демон</a:t>
            </a:r>
          </a:p>
          <a:p>
            <a:pPr lvl="2"/>
            <a:r>
              <a:rPr lang="ru-RU" dirty="0"/>
              <a:t>Docker-клиент</a:t>
            </a:r>
            <a:endParaRPr lang="en-US" dirty="0"/>
          </a:p>
          <a:p>
            <a:pPr lvl="1"/>
            <a:r>
              <a:rPr lang="en-US" dirty="0"/>
              <a:t>Docker -</a:t>
            </a:r>
            <a:r>
              <a:rPr lang="ru-RU" dirty="0"/>
              <a:t> компоненты</a:t>
            </a:r>
            <a:endParaRPr lang="en-US" dirty="0">
              <a:solidFill>
                <a:srgbClr val="FF0000"/>
              </a:solidFill>
            </a:endParaRPr>
          </a:p>
          <a:p>
            <a:pPr lvl="2"/>
            <a:r>
              <a:rPr lang="ru-RU" dirty="0"/>
              <a:t>образы (images)</a:t>
            </a:r>
          </a:p>
          <a:p>
            <a:pPr lvl="2"/>
            <a:r>
              <a:rPr lang="ru-RU" dirty="0"/>
              <a:t>реестр (registries)</a:t>
            </a:r>
          </a:p>
          <a:p>
            <a:pPr lvl="2"/>
            <a:r>
              <a:rPr lang="ru-RU" dirty="0"/>
              <a:t>Контейнеры</a:t>
            </a:r>
            <a:endParaRPr lang="en-US" dirty="0"/>
          </a:p>
          <a:p>
            <a:pPr lvl="1"/>
            <a:r>
              <a:rPr lang="ru-RU" dirty="0"/>
              <a:t>История </a:t>
            </a:r>
            <a:r>
              <a:rPr lang="en-US" dirty="0"/>
              <a:t>Docker</a:t>
            </a:r>
          </a:p>
          <a:p>
            <a:pPr lvl="1"/>
            <a:r>
              <a:rPr lang="ru-RU" dirty="0"/>
              <a:t>Что такое </a:t>
            </a:r>
            <a:r>
              <a:rPr lang="en-GB" dirty="0" err="1"/>
              <a:t>Dockerfile</a:t>
            </a:r>
            <a:r>
              <a:rPr lang="en-GB" dirty="0"/>
              <a:t>?</a:t>
            </a:r>
            <a:endParaRPr lang="en-US" dirty="0"/>
          </a:p>
          <a:p>
            <a:pPr lvl="1"/>
            <a:r>
              <a:rPr lang="en-US" dirty="0"/>
              <a:t>Docker commands</a:t>
            </a:r>
            <a:endParaRPr lang="ru-RU" dirty="0"/>
          </a:p>
          <a:p>
            <a:pPr lvl="2"/>
            <a:r>
              <a:rPr lang="ru-RU" dirty="0"/>
              <a:t>команды </a:t>
            </a:r>
            <a:r>
              <a:rPr lang="en-US" dirty="0"/>
              <a:t>docker images</a:t>
            </a:r>
            <a:endParaRPr lang="ru-RU" dirty="0"/>
          </a:p>
          <a:p>
            <a:pPr lvl="2"/>
            <a:r>
              <a:rPr lang="ru-RU" dirty="0"/>
              <a:t>команды </a:t>
            </a:r>
            <a:r>
              <a:rPr lang="en-US" dirty="0"/>
              <a:t>docker container</a:t>
            </a:r>
          </a:p>
          <a:p>
            <a:pPr marL="342900" lvl="1" indent="0">
              <a:buNone/>
            </a:pPr>
            <a:endParaRPr lang="ru-RU" dirty="0"/>
          </a:p>
          <a:p>
            <a:endParaRPr lang="ru-RU" dirty="0"/>
          </a:p>
          <a:p>
            <a:pPr lvl="1"/>
            <a:endParaRPr lang="ru-RU" dirty="0">
              <a:solidFill>
                <a:srgbClr val="FF0000"/>
              </a:solidFill>
            </a:endParaRPr>
          </a:p>
        </p:txBody>
      </p:sp>
    </p:spTree>
    <p:extLst>
      <p:ext uri="{BB962C8B-B14F-4D97-AF65-F5344CB8AC3E}">
        <p14:creationId xmlns:p14="http://schemas.microsoft.com/office/powerpoint/2010/main" val="60287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ru-RU" dirty="0"/>
              <a:t>Образы создаются из Dockerfile с помощью команды docker build.</a:t>
            </a:r>
          </a:p>
          <a:p>
            <a:pPr marL="109728" indent="0">
              <a:buNone/>
            </a:pPr>
            <a:endParaRPr lang="ru-RU" dirty="0"/>
          </a:p>
          <a:p>
            <a:pPr marL="109728" indent="0">
              <a:buNone/>
            </a:pPr>
            <a:r>
              <a:rPr lang="ru-RU" dirty="0"/>
              <a:t>Образы хранятся в Docker-реестрах, как например Docker Hub и их можно скачать с помощью команды docker pull:</a:t>
            </a:r>
            <a:endParaRPr lang="en-US" dirty="0"/>
          </a:p>
          <a:p>
            <a:pPr marL="109728" indent="0">
              <a:buNone/>
            </a:pPr>
            <a:endParaRPr lang="en-GB" dirty="0"/>
          </a:p>
        </p:txBody>
      </p:sp>
      <p:sp>
        <p:nvSpPr>
          <p:cNvPr id="3" name="Title 2"/>
          <p:cNvSpPr>
            <a:spLocks noGrp="1"/>
          </p:cNvSpPr>
          <p:nvPr>
            <p:ph type="title"/>
          </p:nvPr>
        </p:nvSpPr>
        <p:spPr/>
        <p:txBody>
          <a:bodyPr/>
          <a:lstStyle/>
          <a:p>
            <a:r>
              <a:rPr lang="ru-RU" dirty="0"/>
              <a:t>Образ в </a:t>
            </a:r>
            <a:r>
              <a:rPr lang="en-GB" dirty="0"/>
              <a:t>Docker</a:t>
            </a:r>
          </a:p>
        </p:txBody>
      </p:sp>
      <p:pic>
        <p:nvPicPr>
          <p:cNvPr id="5" name="Picture 4"/>
          <p:cNvPicPr>
            <a:picLocks noChangeAspect="1"/>
          </p:cNvPicPr>
          <p:nvPr/>
        </p:nvPicPr>
        <p:blipFill>
          <a:blip r:embed="rId2"/>
          <a:stretch>
            <a:fillRect/>
          </a:stretch>
        </p:blipFill>
        <p:spPr>
          <a:xfrm>
            <a:off x="533400" y="4191000"/>
            <a:ext cx="7581900" cy="2371725"/>
          </a:xfrm>
          <a:prstGeom prst="rect">
            <a:avLst/>
          </a:prstGeom>
        </p:spPr>
      </p:pic>
    </p:spTree>
    <p:extLst>
      <p:ext uri="{BB962C8B-B14F-4D97-AF65-F5344CB8AC3E}">
        <p14:creationId xmlns:p14="http://schemas.microsoft.com/office/powerpoint/2010/main" val="285267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ru-RU" dirty="0"/>
              <a:t>Чтобы просмотреть скачанные Docker-образы, выполните docker images:</a:t>
            </a: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r>
              <a:rPr lang="ru-RU" dirty="0"/>
              <a:t>командной строки можно удалить только неиспользуемые Docker-образы (неиспользуемые ни одним из контейнеров) или, если необходимо, вы можете принудительно удалить все загруженные и сохраненные локально Docker-образы</a:t>
            </a:r>
            <a:endParaRPr lang="en-US" dirty="0"/>
          </a:p>
          <a:p>
            <a:pPr marL="109728" indent="0">
              <a:buNone/>
            </a:pPr>
            <a:endParaRPr lang="en-US" dirty="0"/>
          </a:p>
          <a:p>
            <a:pPr marL="109728" indent="0">
              <a:buNone/>
            </a:pPr>
            <a:endParaRPr lang="en-US" dirty="0"/>
          </a:p>
          <a:p>
            <a:pPr marL="109728" indent="0">
              <a:buNone/>
            </a:pPr>
            <a:endParaRPr lang="en-GB" dirty="0"/>
          </a:p>
        </p:txBody>
      </p:sp>
      <p:sp>
        <p:nvSpPr>
          <p:cNvPr id="3" name="Title 2"/>
          <p:cNvSpPr>
            <a:spLocks noGrp="1"/>
          </p:cNvSpPr>
          <p:nvPr>
            <p:ph type="title"/>
          </p:nvPr>
        </p:nvSpPr>
        <p:spPr/>
        <p:txBody>
          <a:bodyPr/>
          <a:lstStyle/>
          <a:p>
            <a:r>
              <a:rPr lang="ru-RU" dirty="0"/>
              <a:t>Образ в </a:t>
            </a:r>
            <a:r>
              <a:rPr lang="en-GB" dirty="0"/>
              <a:t>Docker</a:t>
            </a:r>
          </a:p>
        </p:txBody>
      </p:sp>
      <p:pic>
        <p:nvPicPr>
          <p:cNvPr id="4" name="Picture 3"/>
          <p:cNvPicPr>
            <a:picLocks noChangeAspect="1"/>
          </p:cNvPicPr>
          <p:nvPr/>
        </p:nvPicPr>
        <p:blipFill>
          <a:blip r:embed="rId2"/>
          <a:stretch>
            <a:fillRect/>
          </a:stretch>
        </p:blipFill>
        <p:spPr>
          <a:xfrm>
            <a:off x="504825" y="2667000"/>
            <a:ext cx="8134350" cy="885825"/>
          </a:xfrm>
          <a:prstGeom prst="rect">
            <a:avLst/>
          </a:prstGeom>
        </p:spPr>
      </p:pic>
    </p:spTree>
    <p:extLst>
      <p:ext uri="{BB962C8B-B14F-4D97-AF65-F5344CB8AC3E}">
        <p14:creationId xmlns:p14="http://schemas.microsoft.com/office/powerpoint/2010/main" val="314865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ru-RU" dirty="0"/>
              <a:t>Удалить Docker-образ по IMAGE ID:</a:t>
            </a: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GB" dirty="0"/>
          </a:p>
        </p:txBody>
      </p:sp>
      <p:sp>
        <p:nvSpPr>
          <p:cNvPr id="3" name="Title 2"/>
          <p:cNvSpPr>
            <a:spLocks noGrp="1"/>
          </p:cNvSpPr>
          <p:nvPr>
            <p:ph type="title"/>
          </p:nvPr>
        </p:nvSpPr>
        <p:spPr/>
        <p:txBody>
          <a:bodyPr/>
          <a:lstStyle/>
          <a:p>
            <a:r>
              <a:rPr lang="ru-RU" dirty="0"/>
              <a:t>Образ в </a:t>
            </a:r>
            <a:r>
              <a:rPr lang="en-GB" dirty="0"/>
              <a:t>Docker</a:t>
            </a:r>
          </a:p>
        </p:txBody>
      </p:sp>
      <p:pic>
        <p:nvPicPr>
          <p:cNvPr id="5" name="Picture 4"/>
          <p:cNvPicPr>
            <a:picLocks noChangeAspect="1"/>
          </p:cNvPicPr>
          <p:nvPr/>
        </p:nvPicPr>
        <p:blipFill>
          <a:blip r:embed="rId2"/>
          <a:stretch>
            <a:fillRect/>
          </a:stretch>
        </p:blipFill>
        <p:spPr>
          <a:xfrm>
            <a:off x="762000" y="2133600"/>
            <a:ext cx="2238375" cy="495300"/>
          </a:xfrm>
          <a:prstGeom prst="rect">
            <a:avLst/>
          </a:prstGeom>
        </p:spPr>
      </p:pic>
    </p:spTree>
    <p:extLst>
      <p:ext uri="{BB962C8B-B14F-4D97-AF65-F5344CB8AC3E}">
        <p14:creationId xmlns:p14="http://schemas.microsoft.com/office/powerpoint/2010/main" val="360873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ru-RU" sz="2000" dirty="0"/>
              <a:t>Образы в Docker так устроены, что они состоят из нескольких слоев.</a:t>
            </a:r>
          </a:p>
          <a:p>
            <a:pPr marL="109728" indent="0">
              <a:buNone/>
            </a:pPr>
            <a:r>
              <a:rPr lang="ru-RU" sz="2000" dirty="0"/>
              <a:t>Каждая инструкция из Dockerfile создает новый слой образа.</a:t>
            </a:r>
          </a:p>
          <a:p>
            <a:pPr marL="109728" indent="0">
              <a:buNone/>
            </a:pPr>
            <a:endParaRPr lang="ru-RU" sz="2000" dirty="0"/>
          </a:p>
          <a:p>
            <a:pPr marL="109728" indent="0">
              <a:buNone/>
            </a:pPr>
            <a:r>
              <a:rPr lang="ru-RU" sz="2000" dirty="0"/>
              <a:t>Каждый слой представляет собой набор отличий (diff) от предыдущего слоя.</a:t>
            </a:r>
          </a:p>
          <a:p>
            <a:pPr marL="109728" indent="0">
              <a:buNone/>
            </a:pPr>
            <a:endParaRPr lang="ru-RU" sz="2000" dirty="0"/>
          </a:p>
          <a:p>
            <a:pPr marL="109728" indent="0">
              <a:buNone/>
            </a:pPr>
            <a:r>
              <a:rPr lang="ru-RU" sz="2000" dirty="0"/>
              <a:t>Чтобы просмотреть все слоя образа, выполните команду docker history:</a:t>
            </a:r>
            <a:endParaRPr lang="en-GB" sz="2000" dirty="0"/>
          </a:p>
        </p:txBody>
      </p:sp>
      <p:sp>
        <p:nvSpPr>
          <p:cNvPr id="3" name="Title 2"/>
          <p:cNvSpPr>
            <a:spLocks noGrp="1"/>
          </p:cNvSpPr>
          <p:nvPr>
            <p:ph type="title"/>
          </p:nvPr>
        </p:nvSpPr>
        <p:spPr/>
        <p:txBody>
          <a:bodyPr/>
          <a:lstStyle/>
          <a:p>
            <a:r>
              <a:rPr lang="ru-RU" dirty="0"/>
              <a:t>Образ в </a:t>
            </a:r>
            <a:r>
              <a:rPr lang="en-GB" dirty="0"/>
              <a:t>Docker</a:t>
            </a:r>
          </a:p>
        </p:txBody>
      </p:sp>
      <p:pic>
        <p:nvPicPr>
          <p:cNvPr id="4" name="Picture 3"/>
          <p:cNvPicPr>
            <a:picLocks noChangeAspect="1"/>
          </p:cNvPicPr>
          <p:nvPr/>
        </p:nvPicPr>
        <p:blipFill>
          <a:blip r:embed="rId2"/>
          <a:stretch>
            <a:fillRect/>
          </a:stretch>
        </p:blipFill>
        <p:spPr>
          <a:xfrm>
            <a:off x="457200" y="4495800"/>
            <a:ext cx="8039100" cy="1981200"/>
          </a:xfrm>
          <a:prstGeom prst="rect">
            <a:avLst/>
          </a:prstGeom>
        </p:spPr>
      </p:pic>
    </p:spTree>
    <p:extLst>
      <p:ext uri="{BB962C8B-B14F-4D97-AF65-F5344CB8AC3E}">
        <p14:creationId xmlns:p14="http://schemas.microsoft.com/office/powerpoint/2010/main" val="4010208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ru-RU" dirty="0"/>
              <a:t>Основное Различие: Основное различие между образом и контейнером — в доступном для записи верхнем слое.</a:t>
            </a:r>
            <a:endParaRPr lang="en-US" dirty="0"/>
          </a:p>
          <a:p>
            <a:pPr marL="109728" indent="0">
              <a:buNone/>
            </a:pPr>
            <a:endParaRPr lang="en-US" dirty="0"/>
          </a:p>
          <a:p>
            <a:pPr marL="109728" indent="0">
              <a:buNone/>
            </a:pPr>
            <a:r>
              <a:rPr lang="ru-RU" dirty="0"/>
              <a:t>Контейнеры создаются из образов с помощью команды docker run, а выполнив команду docker ps можно узнать какие контейнеры в данный момент запущены.</a:t>
            </a:r>
            <a:endParaRPr lang="en-GB" dirty="0"/>
          </a:p>
        </p:txBody>
      </p:sp>
      <p:sp>
        <p:nvSpPr>
          <p:cNvPr id="3" name="Title 2"/>
          <p:cNvSpPr>
            <a:spLocks noGrp="1"/>
          </p:cNvSpPr>
          <p:nvPr>
            <p:ph type="title"/>
          </p:nvPr>
        </p:nvSpPr>
        <p:spPr/>
        <p:txBody>
          <a:bodyPr/>
          <a:lstStyle/>
          <a:p>
            <a:r>
              <a:rPr lang="en-GB" dirty="0"/>
              <a:t>Docker-</a:t>
            </a:r>
            <a:r>
              <a:rPr lang="ru-RU" dirty="0"/>
              <a:t>контейнер</a:t>
            </a:r>
            <a:endParaRPr lang="en-GB" dirty="0"/>
          </a:p>
        </p:txBody>
      </p:sp>
      <p:pic>
        <p:nvPicPr>
          <p:cNvPr id="4" name="Picture 3"/>
          <p:cNvPicPr>
            <a:picLocks noChangeAspect="1"/>
          </p:cNvPicPr>
          <p:nvPr/>
        </p:nvPicPr>
        <p:blipFill>
          <a:blip r:embed="rId2"/>
          <a:stretch>
            <a:fillRect/>
          </a:stretch>
        </p:blipFill>
        <p:spPr>
          <a:xfrm>
            <a:off x="552450" y="5029200"/>
            <a:ext cx="8039100" cy="1562100"/>
          </a:xfrm>
          <a:prstGeom prst="rect">
            <a:avLst/>
          </a:prstGeom>
        </p:spPr>
      </p:pic>
    </p:spTree>
    <p:extLst>
      <p:ext uri="{BB962C8B-B14F-4D97-AF65-F5344CB8AC3E}">
        <p14:creationId xmlns:p14="http://schemas.microsoft.com/office/powerpoint/2010/main" val="58432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1414272"/>
          </a:xfrm>
        </p:spPr>
        <p:txBody>
          <a:bodyPr>
            <a:normAutofit/>
          </a:bodyPr>
          <a:lstStyle/>
          <a:p>
            <a:pPr marL="109728" indent="0">
              <a:buNone/>
            </a:pPr>
            <a:r>
              <a:rPr lang="ru-RU" sz="2000" dirty="0"/>
              <a:t>Чтобы создать контейнер, движок Docker берет образ, добавляет доступный для записи верхний слой и инициализирует различные параметры (сетевые порты, имя контейнера, идентификатор и лимиты ресурсов).</a:t>
            </a:r>
          </a:p>
          <a:p>
            <a:pPr marL="109728" indent="0">
              <a:buNone/>
            </a:pPr>
            <a:endParaRPr lang="ru-RU" sz="2000" dirty="0"/>
          </a:p>
        </p:txBody>
      </p:sp>
      <p:sp>
        <p:nvSpPr>
          <p:cNvPr id="3" name="Title 2"/>
          <p:cNvSpPr>
            <a:spLocks noGrp="1"/>
          </p:cNvSpPr>
          <p:nvPr>
            <p:ph type="title"/>
          </p:nvPr>
        </p:nvSpPr>
        <p:spPr/>
        <p:txBody>
          <a:bodyPr/>
          <a:lstStyle/>
          <a:p>
            <a:r>
              <a:rPr lang="en-GB" dirty="0"/>
              <a:t>Docker-</a:t>
            </a:r>
            <a:r>
              <a:rPr lang="ru-RU" dirty="0"/>
              <a:t>контейнер</a:t>
            </a:r>
            <a:endParaRPr lang="en-GB" dirty="0"/>
          </a:p>
        </p:txBody>
      </p:sp>
      <p:pic>
        <p:nvPicPr>
          <p:cNvPr id="4" name="Picture 3"/>
          <p:cNvPicPr>
            <a:picLocks noChangeAspect="1"/>
          </p:cNvPicPr>
          <p:nvPr/>
        </p:nvPicPr>
        <p:blipFill>
          <a:blip r:embed="rId2"/>
          <a:stretch>
            <a:fillRect/>
          </a:stretch>
        </p:blipFill>
        <p:spPr>
          <a:xfrm>
            <a:off x="3352800" y="3031053"/>
            <a:ext cx="5457825" cy="3378356"/>
          </a:xfrm>
          <a:prstGeom prst="rect">
            <a:avLst/>
          </a:prstGeom>
        </p:spPr>
      </p:pic>
      <p:sp>
        <p:nvSpPr>
          <p:cNvPr id="5" name="TextBox 4"/>
          <p:cNvSpPr txBox="1"/>
          <p:nvPr/>
        </p:nvSpPr>
        <p:spPr>
          <a:xfrm>
            <a:off x="533400" y="2709672"/>
            <a:ext cx="2743200" cy="3970318"/>
          </a:xfrm>
          <a:prstGeom prst="rect">
            <a:avLst/>
          </a:prstGeom>
          <a:noFill/>
        </p:spPr>
        <p:txBody>
          <a:bodyPr wrap="square" rtlCol="0">
            <a:spAutoFit/>
          </a:bodyPr>
          <a:lstStyle/>
          <a:p>
            <a:r>
              <a:rPr lang="ru-RU" dirty="0"/>
              <a:t>Все операции на запись внутри контейнера сохраняются в этом верхнем слое и когда контейнер удаляется, верхний слой, который был доступен для записи, также удаляется, в то время как нижние слоя остаются неизменными.</a:t>
            </a:r>
            <a:endParaRPr lang="en-US" dirty="0"/>
          </a:p>
          <a:p>
            <a:endParaRPr lang="en-GB" dirty="0"/>
          </a:p>
        </p:txBody>
      </p:sp>
    </p:spTree>
    <p:extLst>
      <p:ext uri="{BB962C8B-B14F-4D97-AF65-F5344CB8AC3E}">
        <p14:creationId xmlns:p14="http://schemas.microsoft.com/office/powerpoint/2010/main" val="367948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ru-RU" sz="2000" dirty="0"/>
              <a:t>Поскольку каждый контейнер имеет свой собственный слой для записи, и все изменения сохраняются в этом слое, несколько контейнеров могут совместно использовать доступ к одному и тому же основному образу оставаясь каждый в своем собственном состоянии.</a:t>
            </a:r>
            <a:endParaRPr lang="en-US" sz="2000" dirty="0"/>
          </a:p>
          <a:p>
            <a:pPr marL="109728" indent="0">
              <a:buNone/>
            </a:pPr>
            <a:endParaRPr lang="en-GB" sz="2000" dirty="0"/>
          </a:p>
        </p:txBody>
      </p:sp>
      <p:sp>
        <p:nvSpPr>
          <p:cNvPr id="3" name="Title 2"/>
          <p:cNvSpPr>
            <a:spLocks noGrp="1"/>
          </p:cNvSpPr>
          <p:nvPr>
            <p:ph type="title"/>
          </p:nvPr>
        </p:nvSpPr>
        <p:spPr/>
        <p:txBody>
          <a:bodyPr/>
          <a:lstStyle/>
          <a:p>
            <a:r>
              <a:rPr lang="en-GB" dirty="0"/>
              <a:t>Docker-</a:t>
            </a:r>
            <a:r>
              <a:rPr lang="ru-RU" dirty="0"/>
              <a:t>контейнер</a:t>
            </a:r>
            <a:endParaRPr lang="en-GB" dirty="0"/>
          </a:p>
        </p:txBody>
      </p:sp>
      <p:pic>
        <p:nvPicPr>
          <p:cNvPr id="4" name="Picture 3"/>
          <p:cNvPicPr>
            <a:picLocks noChangeAspect="1"/>
          </p:cNvPicPr>
          <p:nvPr/>
        </p:nvPicPr>
        <p:blipFill>
          <a:blip r:embed="rId2"/>
          <a:stretch>
            <a:fillRect/>
          </a:stretch>
        </p:blipFill>
        <p:spPr>
          <a:xfrm>
            <a:off x="1266825" y="3048000"/>
            <a:ext cx="6610350" cy="3713048"/>
          </a:xfrm>
          <a:prstGeom prst="rect">
            <a:avLst/>
          </a:prstGeom>
        </p:spPr>
      </p:pic>
    </p:spTree>
    <p:extLst>
      <p:ext uri="{BB962C8B-B14F-4D97-AF65-F5344CB8AC3E}">
        <p14:creationId xmlns:p14="http://schemas.microsoft.com/office/powerpoint/2010/main" val="508560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ru-RU" dirty="0"/>
              <a:t>Список запущенных </a:t>
            </a:r>
            <a:r>
              <a:rPr lang="en-GB" dirty="0"/>
              <a:t>Docker-</a:t>
            </a:r>
            <a:r>
              <a:rPr lang="ru-RU" dirty="0"/>
              <a:t>контейнеров:</a:t>
            </a:r>
            <a:endParaRPr lang="en-US" dirty="0"/>
          </a:p>
          <a:p>
            <a:pPr marL="109728" indent="0">
              <a:buNone/>
            </a:pPr>
            <a:endParaRPr lang="en-US" dirty="0"/>
          </a:p>
          <a:p>
            <a:pPr marL="109728" indent="0">
              <a:buNone/>
            </a:pPr>
            <a:endParaRPr lang="en-US" dirty="0"/>
          </a:p>
          <a:p>
            <a:pPr marL="109728" indent="0">
              <a:buNone/>
            </a:pPr>
            <a:endParaRPr lang="en-US" sz="1800" dirty="0"/>
          </a:p>
          <a:p>
            <a:pPr marL="109728" indent="0">
              <a:buNone/>
            </a:pPr>
            <a:r>
              <a:rPr lang="ru-RU" sz="1800" dirty="0"/>
              <a:t>из командной строки можно удалить только остановленные (неиспользуемые) Docker-контейнеры или, если необходимо, вы можете принудительно удалить все Docker-контейнеры</a:t>
            </a:r>
            <a:endParaRPr lang="en-US" sz="1800" dirty="0"/>
          </a:p>
          <a:p>
            <a:pPr marL="109728" indent="0">
              <a:buNone/>
            </a:pPr>
            <a:endParaRPr lang="en-US" dirty="0"/>
          </a:p>
          <a:p>
            <a:pPr marL="109728" indent="0">
              <a:buNone/>
            </a:pPr>
            <a:r>
              <a:rPr lang="ru-RU" dirty="0"/>
              <a:t>Список всех </a:t>
            </a:r>
            <a:r>
              <a:rPr lang="en-US" dirty="0"/>
              <a:t>Docker-</a:t>
            </a:r>
            <a:r>
              <a:rPr lang="ru-RU" dirty="0"/>
              <a:t>контейнеров:</a:t>
            </a:r>
            <a:endParaRPr lang="en-US" dirty="0"/>
          </a:p>
          <a:p>
            <a:pPr marL="109728" indent="0">
              <a:buNone/>
            </a:pPr>
            <a:endParaRPr lang="en-GB" dirty="0"/>
          </a:p>
        </p:txBody>
      </p:sp>
      <p:sp>
        <p:nvSpPr>
          <p:cNvPr id="3" name="Title 2"/>
          <p:cNvSpPr>
            <a:spLocks noGrp="1"/>
          </p:cNvSpPr>
          <p:nvPr>
            <p:ph type="title"/>
          </p:nvPr>
        </p:nvSpPr>
        <p:spPr/>
        <p:txBody>
          <a:bodyPr/>
          <a:lstStyle/>
          <a:p>
            <a:r>
              <a:rPr lang="en-GB" dirty="0"/>
              <a:t>Docker-</a:t>
            </a:r>
            <a:r>
              <a:rPr lang="ru-RU" dirty="0"/>
              <a:t>контейнер</a:t>
            </a:r>
            <a:endParaRPr lang="en-GB" dirty="0"/>
          </a:p>
        </p:txBody>
      </p:sp>
      <p:pic>
        <p:nvPicPr>
          <p:cNvPr id="4" name="Picture 3"/>
          <p:cNvPicPr>
            <a:picLocks noChangeAspect="1"/>
          </p:cNvPicPr>
          <p:nvPr/>
        </p:nvPicPr>
        <p:blipFill>
          <a:blip r:embed="rId2"/>
          <a:stretch>
            <a:fillRect/>
          </a:stretch>
        </p:blipFill>
        <p:spPr>
          <a:xfrm>
            <a:off x="685800" y="2133600"/>
            <a:ext cx="1990725" cy="457200"/>
          </a:xfrm>
          <a:prstGeom prst="rect">
            <a:avLst/>
          </a:prstGeom>
        </p:spPr>
      </p:pic>
      <p:pic>
        <p:nvPicPr>
          <p:cNvPr id="5" name="Picture 4"/>
          <p:cNvPicPr>
            <a:picLocks noChangeAspect="1"/>
          </p:cNvPicPr>
          <p:nvPr/>
        </p:nvPicPr>
        <p:blipFill>
          <a:blip r:embed="rId3"/>
          <a:stretch>
            <a:fillRect/>
          </a:stretch>
        </p:blipFill>
        <p:spPr>
          <a:xfrm>
            <a:off x="685800" y="5105400"/>
            <a:ext cx="1762125" cy="533400"/>
          </a:xfrm>
          <a:prstGeom prst="rect">
            <a:avLst/>
          </a:prstGeom>
        </p:spPr>
      </p:pic>
    </p:spTree>
    <p:extLst>
      <p:ext uri="{BB962C8B-B14F-4D97-AF65-F5344CB8AC3E}">
        <p14:creationId xmlns:p14="http://schemas.microsoft.com/office/powerpoint/2010/main" val="1286728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ru-RU" sz="2000" dirty="0"/>
              <a:t>Удалить Docker-контейнер по CONTAINER ID или NAME:</a:t>
            </a:r>
            <a:endParaRPr lang="en-US" sz="2000" dirty="0"/>
          </a:p>
          <a:p>
            <a:pPr marL="109728" indent="0">
              <a:buNone/>
            </a:pPr>
            <a:endParaRPr lang="en-US" sz="2000" dirty="0"/>
          </a:p>
          <a:p>
            <a:pPr marL="109728" indent="0">
              <a:buNone/>
            </a:pPr>
            <a:endParaRPr lang="en-US" sz="2000" dirty="0"/>
          </a:p>
          <a:p>
            <a:pPr marL="109728" indent="0">
              <a:buNone/>
            </a:pPr>
            <a:r>
              <a:rPr lang="ru-RU" sz="2000" dirty="0"/>
              <a:t>Принудительно удалить запущенный </a:t>
            </a:r>
            <a:r>
              <a:rPr lang="en-GB" sz="2000" dirty="0"/>
              <a:t>Docker-</a:t>
            </a:r>
            <a:r>
              <a:rPr lang="ru-RU" sz="2000" dirty="0"/>
              <a:t>контейнер:</a:t>
            </a:r>
            <a:endParaRPr lang="en-US" sz="2000" dirty="0"/>
          </a:p>
          <a:p>
            <a:pPr marL="109728" indent="0">
              <a:buNone/>
            </a:pPr>
            <a:endParaRPr lang="en-US" sz="2000" dirty="0"/>
          </a:p>
          <a:p>
            <a:pPr marL="109728" indent="0">
              <a:buNone/>
            </a:pPr>
            <a:endParaRPr lang="en-US" sz="2000" dirty="0"/>
          </a:p>
          <a:p>
            <a:pPr marL="109728" indent="0">
              <a:buNone/>
            </a:pPr>
            <a:r>
              <a:rPr lang="ru-RU" sz="2000" dirty="0"/>
              <a:t>Удалить все остановленные (неиспользуемые) Docker-контейнеры</a:t>
            </a:r>
            <a:endParaRPr lang="en-US" sz="2000" dirty="0"/>
          </a:p>
          <a:p>
            <a:pPr marL="109728" indent="0">
              <a:buNone/>
            </a:pPr>
            <a:endParaRPr lang="en-US" sz="2000" dirty="0"/>
          </a:p>
          <a:p>
            <a:pPr marL="109728" indent="0">
              <a:buNone/>
            </a:pPr>
            <a:endParaRPr lang="ru-RU" sz="2000" dirty="0"/>
          </a:p>
        </p:txBody>
      </p:sp>
      <p:sp>
        <p:nvSpPr>
          <p:cNvPr id="3" name="Title 2"/>
          <p:cNvSpPr>
            <a:spLocks noGrp="1"/>
          </p:cNvSpPr>
          <p:nvPr>
            <p:ph type="title"/>
          </p:nvPr>
        </p:nvSpPr>
        <p:spPr/>
        <p:txBody>
          <a:bodyPr/>
          <a:lstStyle/>
          <a:p>
            <a:r>
              <a:rPr lang="en-GB" dirty="0"/>
              <a:t>Docker-</a:t>
            </a:r>
            <a:r>
              <a:rPr lang="ru-RU" dirty="0"/>
              <a:t>контейнер</a:t>
            </a:r>
            <a:endParaRPr lang="en-GB" dirty="0"/>
          </a:p>
        </p:txBody>
      </p:sp>
      <p:pic>
        <p:nvPicPr>
          <p:cNvPr id="4" name="Picture 3"/>
          <p:cNvPicPr>
            <a:picLocks noChangeAspect="1"/>
          </p:cNvPicPr>
          <p:nvPr/>
        </p:nvPicPr>
        <p:blipFill>
          <a:blip r:embed="rId2"/>
          <a:stretch>
            <a:fillRect/>
          </a:stretch>
        </p:blipFill>
        <p:spPr>
          <a:xfrm>
            <a:off x="726497" y="1930353"/>
            <a:ext cx="2352675" cy="428625"/>
          </a:xfrm>
          <a:prstGeom prst="rect">
            <a:avLst/>
          </a:prstGeom>
        </p:spPr>
      </p:pic>
      <p:pic>
        <p:nvPicPr>
          <p:cNvPr id="5" name="Picture 4"/>
          <p:cNvPicPr>
            <a:picLocks noChangeAspect="1"/>
          </p:cNvPicPr>
          <p:nvPr/>
        </p:nvPicPr>
        <p:blipFill>
          <a:blip r:embed="rId3"/>
          <a:stretch>
            <a:fillRect/>
          </a:stretch>
        </p:blipFill>
        <p:spPr>
          <a:xfrm>
            <a:off x="602671" y="3093558"/>
            <a:ext cx="2600325" cy="523875"/>
          </a:xfrm>
          <a:prstGeom prst="rect">
            <a:avLst/>
          </a:prstGeom>
        </p:spPr>
      </p:pic>
      <p:pic>
        <p:nvPicPr>
          <p:cNvPr id="9" name="Picture 8"/>
          <p:cNvPicPr>
            <a:picLocks noChangeAspect="1"/>
          </p:cNvPicPr>
          <p:nvPr/>
        </p:nvPicPr>
        <p:blipFill>
          <a:blip r:embed="rId4"/>
          <a:stretch>
            <a:fillRect/>
          </a:stretch>
        </p:blipFill>
        <p:spPr>
          <a:xfrm>
            <a:off x="623453" y="4412312"/>
            <a:ext cx="2800350" cy="400050"/>
          </a:xfrm>
          <a:prstGeom prst="rect">
            <a:avLst/>
          </a:prstGeom>
        </p:spPr>
      </p:pic>
    </p:spTree>
    <p:extLst>
      <p:ext uri="{BB962C8B-B14F-4D97-AF65-F5344CB8AC3E}">
        <p14:creationId xmlns:p14="http://schemas.microsoft.com/office/powerpoint/2010/main" val="4144138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rmAutofit/>
          </a:bodyPr>
          <a:lstStyle/>
          <a:p>
            <a:pPr marL="109728" indent="0">
              <a:buNone/>
            </a:pPr>
            <a:r>
              <a:rPr lang="ru-RU" sz="2000" dirty="0"/>
              <a:t>Это простой текстовый файл с набором команд или инструкций.</a:t>
            </a:r>
          </a:p>
          <a:p>
            <a:pPr marL="109728" indent="0">
              <a:buNone/>
            </a:pPr>
            <a:endParaRPr lang="ru-RU" sz="2000" dirty="0"/>
          </a:p>
          <a:p>
            <a:pPr marL="109728" indent="0">
              <a:buNone/>
            </a:pPr>
            <a:r>
              <a:rPr lang="ru-RU" sz="2000" dirty="0"/>
              <a:t>Эти команды / инструкции выполняются последовательно для выполнения действий с базовым образом для создания нового образа докера.</a:t>
            </a:r>
          </a:p>
          <a:p>
            <a:pPr marL="109728" indent="0">
              <a:buNone/>
            </a:pPr>
            <a:endParaRPr lang="ru-RU" sz="2000" dirty="0"/>
          </a:p>
          <a:p>
            <a:pPr marL="109728" indent="0">
              <a:buNone/>
            </a:pPr>
            <a:r>
              <a:rPr lang="ru-RU" sz="2000" dirty="0"/>
              <a:t>комментарии и команды + аргументы — это два вида блоков основной строки в синтаксисе Dockerfile.</a:t>
            </a:r>
            <a:endParaRPr lang="en-GB" sz="2000" dirty="0"/>
          </a:p>
        </p:txBody>
      </p:sp>
      <p:sp>
        <p:nvSpPr>
          <p:cNvPr id="3" name="Title 2"/>
          <p:cNvSpPr>
            <a:spLocks noGrp="1"/>
          </p:cNvSpPr>
          <p:nvPr>
            <p:ph type="title"/>
          </p:nvPr>
        </p:nvSpPr>
        <p:spPr/>
        <p:txBody>
          <a:bodyPr/>
          <a:lstStyle/>
          <a:p>
            <a:r>
              <a:rPr lang="ru-RU" dirty="0"/>
              <a:t>Что такое </a:t>
            </a:r>
            <a:r>
              <a:rPr lang="en-GB" dirty="0" err="1"/>
              <a:t>Dockerfile</a:t>
            </a:r>
            <a:r>
              <a:rPr lang="en-GB" dirty="0"/>
              <a:t>?</a:t>
            </a:r>
          </a:p>
        </p:txBody>
      </p:sp>
      <p:pic>
        <p:nvPicPr>
          <p:cNvPr id="4" name="Picture 3"/>
          <p:cNvPicPr>
            <a:picLocks noChangeAspect="1"/>
          </p:cNvPicPr>
          <p:nvPr/>
        </p:nvPicPr>
        <p:blipFill>
          <a:blip r:embed="rId2"/>
          <a:stretch>
            <a:fillRect/>
          </a:stretch>
        </p:blipFill>
        <p:spPr>
          <a:xfrm>
            <a:off x="762000" y="4268652"/>
            <a:ext cx="7191375" cy="2563948"/>
          </a:xfrm>
          <a:prstGeom prst="rect">
            <a:avLst/>
          </a:prstGeom>
        </p:spPr>
      </p:pic>
    </p:spTree>
    <p:extLst>
      <p:ext uri="{BB962C8B-B14F-4D97-AF65-F5344CB8AC3E}">
        <p14:creationId xmlns:p14="http://schemas.microsoft.com/office/powerpoint/2010/main" val="348484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8CE9-9D14-4859-AAF5-29018E5D1E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A9380F-5F71-4F14-85FE-B7895C49D24B}"/>
              </a:ext>
            </a:extLst>
          </p:cNvPr>
          <p:cNvSpPr>
            <a:spLocks noGrp="1"/>
          </p:cNvSpPr>
          <p:nvPr>
            <p:ph idx="1"/>
          </p:nvPr>
        </p:nvSpPr>
        <p:spPr/>
        <p:txBody>
          <a:bodyPr>
            <a:normAutofit lnSpcReduction="10000"/>
          </a:bodyPr>
          <a:lstStyle/>
          <a:p>
            <a:r>
              <a:rPr lang="ru-RU" dirty="0"/>
              <a:t>Часть </a:t>
            </a:r>
            <a:r>
              <a:rPr lang="en-US" dirty="0"/>
              <a:t>II</a:t>
            </a:r>
            <a:endParaRPr lang="ru-RU" dirty="0"/>
          </a:p>
          <a:p>
            <a:pPr lvl="1"/>
            <a:r>
              <a:rPr lang="ru-RU" dirty="0"/>
              <a:t>Примеры создания контейнера (тип сервер)</a:t>
            </a:r>
            <a:endParaRPr lang="en-US" dirty="0"/>
          </a:p>
          <a:p>
            <a:pPr lvl="2"/>
            <a:r>
              <a:rPr lang="ru-RU" dirty="0"/>
              <a:t>Пример 1. </a:t>
            </a:r>
            <a:r>
              <a:rPr lang="en-US" dirty="0"/>
              <a:t>Node.js server</a:t>
            </a:r>
          </a:p>
          <a:p>
            <a:pPr lvl="2"/>
            <a:r>
              <a:rPr lang="ru-RU" dirty="0"/>
              <a:t>Пример 2. </a:t>
            </a:r>
            <a:r>
              <a:rPr lang="en-US" dirty="0"/>
              <a:t>P</a:t>
            </a:r>
            <a:r>
              <a:rPr lang="ro-RO" dirty="0"/>
              <a:t>yton</a:t>
            </a:r>
            <a:r>
              <a:rPr lang="en-US" dirty="0"/>
              <a:t> server</a:t>
            </a:r>
          </a:p>
          <a:p>
            <a:pPr lvl="1"/>
            <a:r>
              <a:rPr lang="ru-RU" dirty="0"/>
              <a:t>Дополнительные требования к лабораторной работе 2</a:t>
            </a:r>
          </a:p>
          <a:p>
            <a:pPr lvl="2"/>
            <a:r>
              <a:rPr lang="ru-RU" dirty="0"/>
              <a:t>Установка </a:t>
            </a:r>
            <a:r>
              <a:rPr lang="en-US" dirty="0"/>
              <a:t>Docker</a:t>
            </a:r>
          </a:p>
          <a:p>
            <a:pPr lvl="2"/>
            <a:r>
              <a:rPr lang="ru-RU" dirty="0"/>
              <a:t>Учетная запись </a:t>
            </a:r>
            <a:r>
              <a:rPr lang="en-US" dirty="0"/>
              <a:t>Docker Hub</a:t>
            </a:r>
          </a:p>
          <a:p>
            <a:pPr lvl="2"/>
            <a:r>
              <a:rPr lang="ru-RU" dirty="0"/>
              <a:t>Установка</a:t>
            </a:r>
            <a:r>
              <a:rPr lang="en-US" dirty="0"/>
              <a:t> Git</a:t>
            </a:r>
          </a:p>
          <a:p>
            <a:pPr lvl="2"/>
            <a:r>
              <a:rPr lang="ru-RU" dirty="0"/>
              <a:t>Учетная запись </a:t>
            </a:r>
            <a:r>
              <a:rPr lang="en-US" dirty="0"/>
              <a:t>Git Hub</a:t>
            </a:r>
          </a:p>
          <a:p>
            <a:r>
              <a:rPr lang="ru-RU" dirty="0"/>
              <a:t>Выводы</a:t>
            </a:r>
          </a:p>
          <a:p>
            <a:r>
              <a:rPr lang="ru-RU" dirty="0"/>
              <a:t>Библиография</a:t>
            </a:r>
            <a:endParaRPr lang="en-US" dirty="0"/>
          </a:p>
          <a:p>
            <a:pPr lvl="1"/>
            <a:endParaRPr lang="ru-RU" dirty="0"/>
          </a:p>
          <a:p>
            <a:endParaRPr lang="ru-RU" dirty="0"/>
          </a:p>
          <a:p>
            <a:pPr lvl="1"/>
            <a:endParaRPr lang="ru-RU" dirty="0">
              <a:solidFill>
                <a:srgbClr val="FF0000"/>
              </a:solidFill>
            </a:endParaRPr>
          </a:p>
        </p:txBody>
      </p:sp>
    </p:spTree>
    <p:extLst>
      <p:ext uri="{BB962C8B-B14F-4D97-AF65-F5344CB8AC3E}">
        <p14:creationId xmlns:p14="http://schemas.microsoft.com/office/powerpoint/2010/main" val="2155212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ru-RU" dirty="0"/>
              <a:t>Основные команды</a:t>
            </a:r>
          </a:p>
          <a:p>
            <a:pPr marL="109728" indent="0">
              <a:buNone/>
            </a:pPr>
            <a:r>
              <a:rPr lang="ru-RU" dirty="0"/>
              <a:t>FROM — Определяет базовый образ для использования и запускает процесс сборки.</a:t>
            </a:r>
          </a:p>
          <a:p>
            <a:pPr marL="109728" indent="0">
              <a:buNone/>
            </a:pPr>
            <a:endParaRPr lang="ru-RU" dirty="0"/>
          </a:p>
          <a:p>
            <a:pPr marL="109728" indent="0">
              <a:buNone/>
            </a:pPr>
            <a:r>
              <a:rPr lang="ru-RU" dirty="0"/>
              <a:t>RUN — для запуска команды из образа требуется команда и ее аргументы.</a:t>
            </a:r>
          </a:p>
          <a:p>
            <a:pPr marL="109728" indent="0">
              <a:buNone/>
            </a:pPr>
            <a:endParaRPr lang="ru-RU" dirty="0"/>
          </a:p>
          <a:p>
            <a:pPr marL="109728" indent="0">
              <a:buNone/>
            </a:pPr>
            <a:r>
              <a:rPr lang="ru-RU" dirty="0"/>
              <a:t>CMD — функция, аналогичная команде RUN, но она выполняется только после создания экземпляра контейнера.</a:t>
            </a:r>
          </a:p>
          <a:p>
            <a:pPr marL="109728" indent="0">
              <a:buNone/>
            </a:pPr>
            <a:endParaRPr lang="ru-RU" dirty="0"/>
          </a:p>
          <a:p>
            <a:pPr marL="109728" indent="0">
              <a:buNone/>
            </a:pPr>
            <a:r>
              <a:rPr lang="ru-RU" dirty="0"/>
              <a:t>ENTRYPOINT — Нацеливается на ваше приложение по умолчанию на изображении при создании контейнера.</a:t>
            </a:r>
          </a:p>
          <a:p>
            <a:pPr marL="109728" indent="0">
              <a:buNone/>
            </a:pPr>
            <a:endParaRPr lang="ru-RU" dirty="0"/>
          </a:p>
          <a:p>
            <a:pPr marL="109728" indent="0">
              <a:buNone/>
            </a:pPr>
            <a:r>
              <a:rPr lang="ru-RU" dirty="0"/>
              <a:t>ADD — копирует файлы из источника в место назначения (внутри контейнера).</a:t>
            </a:r>
          </a:p>
          <a:p>
            <a:pPr marL="109728" indent="0">
              <a:buNone/>
            </a:pPr>
            <a:endParaRPr lang="ru-RU" dirty="0"/>
          </a:p>
          <a:p>
            <a:pPr marL="109728" indent="0">
              <a:buNone/>
            </a:pPr>
            <a:r>
              <a:rPr lang="ru-RU" dirty="0"/>
              <a:t>ENV — Устанавливает переменные среды.</a:t>
            </a:r>
            <a:endParaRPr lang="en-GB" dirty="0"/>
          </a:p>
        </p:txBody>
      </p:sp>
      <p:sp>
        <p:nvSpPr>
          <p:cNvPr id="3" name="Title 2"/>
          <p:cNvSpPr>
            <a:spLocks noGrp="1"/>
          </p:cNvSpPr>
          <p:nvPr>
            <p:ph type="title"/>
          </p:nvPr>
        </p:nvSpPr>
        <p:spPr/>
        <p:txBody>
          <a:bodyPr/>
          <a:lstStyle/>
          <a:p>
            <a:r>
              <a:rPr lang="ru-RU" dirty="0"/>
              <a:t>Что такое </a:t>
            </a:r>
            <a:r>
              <a:rPr lang="en-GB" dirty="0" err="1"/>
              <a:t>Dockerfile</a:t>
            </a:r>
            <a:r>
              <a:rPr lang="en-GB" dirty="0"/>
              <a:t>?</a:t>
            </a:r>
          </a:p>
        </p:txBody>
      </p:sp>
    </p:spTree>
    <p:extLst>
      <p:ext uri="{BB962C8B-B14F-4D97-AF65-F5344CB8AC3E}">
        <p14:creationId xmlns:p14="http://schemas.microsoft.com/office/powerpoint/2010/main" val="1806628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29AF21-0EFA-4896-9C25-92DD8F7D8B84}"/>
              </a:ext>
            </a:extLst>
          </p:cNvPr>
          <p:cNvSpPr>
            <a:spLocks noGrp="1"/>
          </p:cNvSpPr>
          <p:nvPr>
            <p:ph idx="1"/>
          </p:nvPr>
        </p:nvSpPr>
        <p:spPr/>
        <p:txBody>
          <a:bodyPr>
            <a:normAutofit/>
          </a:bodyPr>
          <a:lstStyle/>
          <a:p>
            <a:pPr marL="109728" indent="0">
              <a:buNone/>
            </a:pPr>
            <a:r>
              <a:rPr lang="ru-RU" dirty="0"/>
              <a:t>Так как же работает Docker?</a:t>
            </a:r>
          </a:p>
          <a:p>
            <a:r>
              <a:rPr lang="ru-RU" dirty="0"/>
              <a:t>можем создавать образы, в которых находятся наши приложения;</a:t>
            </a:r>
          </a:p>
          <a:p>
            <a:r>
              <a:rPr lang="ru-RU" dirty="0"/>
              <a:t>можем создавать контейнеры из образов, для запуска приложений;</a:t>
            </a:r>
          </a:p>
          <a:p>
            <a:r>
              <a:rPr lang="ru-RU" dirty="0"/>
              <a:t>можем распространять образы через Docker Hub или другой реестр образов.</a:t>
            </a:r>
          </a:p>
          <a:p>
            <a:pPr marL="109728" indent="0">
              <a:buNone/>
            </a:pPr>
            <a:br>
              <a:rPr lang="ru-RU" dirty="0"/>
            </a:br>
            <a:endParaRPr lang="en-US" dirty="0"/>
          </a:p>
        </p:txBody>
      </p:sp>
      <p:sp>
        <p:nvSpPr>
          <p:cNvPr id="3" name="Title 2">
            <a:extLst>
              <a:ext uri="{FF2B5EF4-FFF2-40B4-BE49-F238E27FC236}">
                <a16:creationId xmlns:a16="http://schemas.microsoft.com/office/drawing/2014/main" id="{31BC5138-8948-41CF-82E8-4B1E7B6A46F0}"/>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364773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E2B8E-1F99-41B8-A42E-D0719EF34CA4}"/>
              </a:ext>
            </a:extLst>
          </p:cNvPr>
          <p:cNvSpPr>
            <a:spLocks noGrp="1"/>
          </p:cNvSpPr>
          <p:nvPr>
            <p:ph idx="1"/>
          </p:nvPr>
        </p:nvSpPr>
        <p:spPr/>
        <p:txBody>
          <a:bodyPr>
            <a:normAutofit fontScale="55000" lnSpcReduction="20000"/>
          </a:bodyPr>
          <a:lstStyle/>
          <a:p>
            <a:pPr marL="109728" indent="0">
              <a:buNone/>
            </a:pPr>
            <a:r>
              <a:rPr lang="ru-RU" dirty="0"/>
              <a:t>Как работает образ?</a:t>
            </a:r>
          </a:p>
          <a:p>
            <a:r>
              <a:rPr lang="ru-RU" dirty="0"/>
              <a:t>образ — это read-only шаблон, из которого создается контейнер. Каждый образ состоит из набора уровней. Docker использует </a:t>
            </a:r>
            <a:r>
              <a:rPr lang="ru-RU" dirty="0">
                <a:hlinkClick r:id="rId2"/>
              </a:rPr>
              <a:t>union file system</a:t>
            </a:r>
            <a:r>
              <a:rPr lang="ru-RU" dirty="0"/>
              <a:t> для сочетания этих уровней в один образ. Union file system позволяет файлам и директориями из разных файловых систем (разным ветвям) прозрачно накладываться, создавая когерентную файловую систему.</a:t>
            </a:r>
            <a:br>
              <a:rPr lang="ru-RU" dirty="0"/>
            </a:br>
            <a:br>
              <a:rPr lang="ru-RU" dirty="0"/>
            </a:br>
            <a:r>
              <a:rPr lang="ru-RU" dirty="0"/>
              <a:t>Одна из причин, по которой docker легковесен — это использование таких уровней. Когда вы изменяете образ, например, обновляете приложение, создается новый уровень. Так, без замены всего образа или его пересборки, как вам возможно придётся сделать с виртуальной машиной, только уровень добавляется или обновляется. И вам не нужно раздавать весь новый образ, раздается только обновление, что позволяет распространять образы проще и быстрее.</a:t>
            </a:r>
            <a:br>
              <a:rPr lang="ru-RU" dirty="0"/>
            </a:br>
            <a:br>
              <a:rPr lang="ru-RU" dirty="0"/>
            </a:br>
            <a:r>
              <a:rPr lang="ru-RU" dirty="0"/>
              <a:t>В основе каждого образа находится базовый образ. Например, ubuntu, базовый образ Ubuntu, или fedora, базовый образ дистрибутива Fedora. Так же вы можете использовать образы как базу для создания новых образов. Например, если у вас есть образ apache, вы можете использовать его как базовый образ для ваших веб-приложений.</a:t>
            </a:r>
            <a:endParaRPr lang="en-US" dirty="0"/>
          </a:p>
        </p:txBody>
      </p:sp>
      <p:sp>
        <p:nvSpPr>
          <p:cNvPr id="3" name="Title 2">
            <a:extLst>
              <a:ext uri="{FF2B5EF4-FFF2-40B4-BE49-F238E27FC236}">
                <a16:creationId xmlns:a16="http://schemas.microsoft.com/office/drawing/2014/main" id="{08E6DC2C-C729-43C9-B5B5-4A6153C33F4D}"/>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1711952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A58A99-7380-48BE-BC4D-A7C8AB2F4B61}"/>
              </a:ext>
            </a:extLst>
          </p:cNvPr>
          <p:cNvSpPr>
            <a:spLocks noGrp="1"/>
          </p:cNvSpPr>
          <p:nvPr>
            <p:ph idx="1"/>
          </p:nvPr>
        </p:nvSpPr>
        <p:spPr/>
        <p:txBody>
          <a:bodyPr>
            <a:normAutofit fontScale="77500" lnSpcReduction="20000"/>
          </a:bodyPr>
          <a:lstStyle/>
          <a:p>
            <a:pPr marL="109728" indent="0">
              <a:buNone/>
            </a:pPr>
            <a:r>
              <a:rPr lang="ru-RU" dirty="0"/>
              <a:t>Как работает docker реестр?</a:t>
            </a:r>
          </a:p>
          <a:p>
            <a:r>
              <a:rPr lang="ru-RU" dirty="0"/>
              <a:t>Реестр — это хранилище docker образов. После создания образа вы можете опубликовать его на публичном реестре Docker Hub или на вашем личном реестре.</a:t>
            </a:r>
            <a:br>
              <a:rPr lang="ru-RU" dirty="0"/>
            </a:br>
            <a:br>
              <a:rPr lang="ru-RU" dirty="0"/>
            </a:br>
            <a:r>
              <a:rPr lang="ru-RU" dirty="0"/>
              <a:t>С помощью docker клиента вы можете искать уже опубликованные образы и скачивать их на вашу машину с docker для создания контейнеров.</a:t>
            </a:r>
            <a:br>
              <a:rPr lang="ru-RU" dirty="0"/>
            </a:br>
            <a:br>
              <a:rPr lang="ru-RU" dirty="0"/>
            </a:br>
            <a:r>
              <a:rPr lang="ru-RU" dirty="0"/>
              <a:t>Docker Hub предоставляет публичные и приватные хранилища образов. Поиск и скачивание образов из публичных хранилищ доступно для всех. Содержимое приватных хранилищ не попадает в результат поиска. И только вы и ваши пользователи могут получать эти образы и создавать из них контейнеры.</a:t>
            </a:r>
            <a:endParaRPr lang="en-US" dirty="0"/>
          </a:p>
        </p:txBody>
      </p:sp>
      <p:sp>
        <p:nvSpPr>
          <p:cNvPr id="3" name="Title 2">
            <a:extLst>
              <a:ext uri="{FF2B5EF4-FFF2-40B4-BE49-F238E27FC236}">
                <a16:creationId xmlns:a16="http://schemas.microsoft.com/office/drawing/2014/main" id="{B6AEAB71-1B7C-4506-9F9E-757360C011AF}"/>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4159414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3DABD1-45E2-4962-A5C9-75C610FED408}"/>
              </a:ext>
            </a:extLst>
          </p:cNvPr>
          <p:cNvSpPr>
            <a:spLocks noGrp="1"/>
          </p:cNvSpPr>
          <p:nvPr>
            <p:ph idx="1"/>
          </p:nvPr>
        </p:nvSpPr>
        <p:spPr/>
        <p:txBody>
          <a:bodyPr>
            <a:normAutofit fontScale="92500" lnSpcReduction="20000"/>
          </a:bodyPr>
          <a:lstStyle/>
          <a:p>
            <a:pPr marL="109728" indent="0">
              <a:buNone/>
            </a:pPr>
            <a:r>
              <a:rPr lang="ru-RU" dirty="0"/>
              <a:t>Как работает контейнер?</a:t>
            </a:r>
          </a:p>
          <a:p>
            <a:br>
              <a:rPr lang="ru-RU" dirty="0"/>
            </a:br>
            <a:r>
              <a:rPr lang="ru-RU" dirty="0"/>
              <a:t>Контейнер состоит из операционной системы, пользовательских файлов и метаданных. Каждый контейнер создается из образа. Этот образ говорит docker-у, что находится в контейнере, какой процесс запустить, когда запускается контейнер и другие конфигурационные данные. Docker образ доступен только для чтения. Когда docker запускает контейнер, он создает уровень для чтения/записи сверху образа (используя union file system, как было указано раньше), в котором может быть запущено приложение.</a:t>
            </a:r>
            <a:endParaRPr lang="en-US" dirty="0"/>
          </a:p>
        </p:txBody>
      </p:sp>
      <p:sp>
        <p:nvSpPr>
          <p:cNvPr id="3" name="Title 2">
            <a:extLst>
              <a:ext uri="{FF2B5EF4-FFF2-40B4-BE49-F238E27FC236}">
                <a16:creationId xmlns:a16="http://schemas.microsoft.com/office/drawing/2014/main" id="{0BF396CB-992F-48C8-8CEC-2401B5C5A066}"/>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1571736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AF17F-CC19-406E-97DA-677B599981C0}"/>
              </a:ext>
            </a:extLst>
          </p:cNvPr>
          <p:cNvSpPr>
            <a:spLocks noGrp="1"/>
          </p:cNvSpPr>
          <p:nvPr>
            <p:ph idx="1"/>
          </p:nvPr>
        </p:nvSpPr>
        <p:spPr/>
        <p:txBody>
          <a:bodyPr>
            <a:normAutofit fontScale="70000" lnSpcReduction="20000"/>
          </a:bodyPr>
          <a:lstStyle/>
          <a:p>
            <a:pPr marL="109728" indent="0">
              <a:buNone/>
            </a:pPr>
            <a:r>
              <a:rPr lang="ru-RU" dirty="0"/>
              <a:t>Что происходит, когда запускается контейнер?</a:t>
            </a:r>
          </a:p>
          <a:p>
            <a:endParaRPr lang="ru-RU" dirty="0"/>
          </a:p>
          <a:p>
            <a:r>
              <a:rPr lang="ru-RU" dirty="0"/>
              <a:t>Или с помощью программы docker, или с помощью RESTful API, docker клиент говорит docker демону запустить контейнер.</a:t>
            </a:r>
          </a:p>
          <a:p>
            <a:endParaRPr lang="ru-RU" dirty="0"/>
          </a:p>
          <a:p>
            <a:pPr marL="109728" indent="0">
              <a:buNone/>
            </a:pPr>
            <a:r>
              <a:rPr lang="ru-RU" dirty="0"/>
              <a:t>$ sudo docker run -i -t ubuntu /bin/bash</a:t>
            </a:r>
          </a:p>
          <a:p>
            <a:endParaRPr lang="ru-RU" dirty="0"/>
          </a:p>
          <a:p>
            <a:r>
              <a:rPr lang="ru-RU" dirty="0"/>
              <a:t>Клиент запускается с помощью команды docker, с опцией run, которая говорит, что будет запущен новый контейнер. Минимальными требованиями для запуска контейнера являются следующие атрибуты:</a:t>
            </a:r>
          </a:p>
          <a:p>
            <a:r>
              <a:rPr lang="ru-RU" dirty="0"/>
              <a:t>какой образ использовать для создания контейнера. В нашем случае ubuntu</a:t>
            </a:r>
          </a:p>
          <a:p>
            <a:r>
              <a:rPr lang="ru-RU" dirty="0"/>
              <a:t>команду которую вы хотите запустить когда контейнер будет запущен. В нашем случае /bin/bash</a:t>
            </a:r>
            <a:endParaRPr lang="en-US" dirty="0"/>
          </a:p>
        </p:txBody>
      </p:sp>
      <p:sp>
        <p:nvSpPr>
          <p:cNvPr id="3" name="Title 2">
            <a:extLst>
              <a:ext uri="{FF2B5EF4-FFF2-40B4-BE49-F238E27FC236}">
                <a16:creationId xmlns:a16="http://schemas.microsoft.com/office/drawing/2014/main" id="{ADDCDD02-AFA0-4B5B-B682-FA7042E86F5D}"/>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1656047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C796D8-5A33-4970-B502-DE876D0A59A3}"/>
              </a:ext>
            </a:extLst>
          </p:cNvPr>
          <p:cNvSpPr>
            <a:spLocks noGrp="1"/>
          </p:cNvSpPr>
          <p:nvPr>
            <p:ph idx="1"/>
          </p:nvPr>
        </p:nvSpPr>
        <p:spPr/>
        <p:txBody>
          <a:bodyPr>
            <a:normAutofit fontScale="62500" lnSpcReduction="20000"/>
          </a:bodyPr>
          <a:lstStyle/>
          <a:p>
            <a:pPr marL="109728" indent="0">
              <a:buNone/>
            </a:pPr>
            <a:r>
              <a:rPr lang="ru-RU" dirty="0"/>
              <a:t>Docker, по порядку, делает следующее:</a:t>
            </a:r>
          </a:p>
          <a:p>
            <a:r>
              <a:rPr lang="ru-RU" dirty="0"/>
              <a:t>скачивает образ ubuntu: docker проверяет наличие образа ubuntu на локальной машине, и если его нет — то скачивает его с Docker Hub. Если же образ есть, то использует его для создания контейнера;</a:t>
            </a:r>
          </a:p>
          <a:p>
            <a:r>
              <a:rPr lang="ru-RU" dirty="0"/>
              <a:t>создает контейнер: когда образ получен, docker использует его для создания контейнера;</a:t>
            </a:r>
          </a:p>
          <a:p>
            <a:r>
              <a:rPr lang="ru-RU" dirty="0"/>
              <a:t>инициализирует файловую систему и монтирует read-only уровень: контейнер создан в файловой системе и read-only уровень добавлен образ;</a:t>
            </a:r>
          </a:p>
          <a:p>
            <a:r>
              <a:rPr lang="ru-RU" dirty="0"/>
              <a:t>инициализирует сеть/мост: создает сетевой интерфейс, который позволяет docker-у общаться хост машиной;</a:t>
            </a:r>
          </a:p>
          <a:p>
            <a:r>
              <a:rPr lang="ru-RU" dirty="0"/>
              <a:t>Установка IP адреса: находит и задает адрес;</a:t>
            </a:r>
          </a:p>
          <a:p>
            <a:r>
              <a:rPr lang="ru-RU" dirty="0"/>
              <a:t>Запускает указанный процесс: запускает ваше приложение;</a:t>
            </a:r>
          </a:p>
          <a:p>
            <a:r>
              <a:rPr lang="ru-RU" dirty="0"/>
              <a:t>Обрабатывает и выдает вывод вашего приложения: подключается и логирует стандартный вход, вывод и поток ошибок вашего приложения, что бы вы могли отслеживать как работает ваше приложение.</a:t>
            </a:r>
          </a:p>
          <a:p>
            <a:endParaRPr lang="ru-RU" dirty="0"/>
          </a:p>
          <a:p>
            <a:r>
              <a:rPr lang="ru-RU" dirty="0"/>
              <a:t>Когда решите остановить приложение, удалите контейнер.</a:t>
            </a:r>
            <a:endParaRPr lang="en-US" dirty="0"/>
          </a:p>
        </p:txBody>
      </p:sp>
      <p:sp>
        <p:nvSpPr>
          <p:cNvPr id="3" name="Title 2">
            <a:extLst>
              <a:ext uri="{FF2B5EF4-FFF2-40B4-BE49-F238E27FC236}">
                <a16:creationId xmlns:a16="http://schemas.microsoft.com/office/drawing/2014/main" id="{ABB46E04-BC8E-4561-ABF2-3966FD2F3298}"/>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207925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b="1" dirty="0"/>
              <a:t>Containers</a:t>
            </a:r>
          </a:p>
          <a:p>
            <a:pPr>
              <a:buNone/>
            </a:pPr>
            <a:r>
              <a:rPr lang="en-US" dirty="0"/>
              <a:t>Use </a:t>
            </a:r>
            <a:r>
              <a:rPr lang="en-US" b="1" dirty="0" err="1"/>
              <a:t>docker</a:t>
            </a:r>
            <a:r>
              <a:rPr lang="en-US" b="1" dirty="0"/>
              <a:t> container </a:t>
            </a:r>
            <a:r>
              <a:rPr lang="en-US" b="1" dirty="0" err="1"/>
              <a:t>my_command</a:t>
            </a:r>
            <a:endParaRPr lang="en-US" b="1" dirty="0"/>
          </a:p>
          <a:p>
            <a:r>
              <a:rPr lang="en-US" dirty="0"/>
              <a:t>create — Create a container from an image.</a:t>
            </a:r>
          </a:p>
          <a:p>
            <a:r>
              <a:rPr lang="en-US" dirty="0"/>
              <a:t>start — Start an existing container.</a:t>
            </a:r>
          </a:p>
          <a:p>
            <a:r>
              <a:rPr lang="en-US" dirty="0"/>
              <a:t>run — Create a new container and start it. </a:t>
            </a:r>
          </a:p>
          <a:p>
            <a:r>
              <a:rPr lang="en-US" dirty="0" err="1"/>
              <a:t>ls</a:t>
            </a:r>
            <a:r>
              <a:rPr lang="en-US" dirty="0"/>
              <a:t> — List running</a:t>
            </a:r>
            <a:r>
              <a:rPr lang="en-US" i="1" dirty="0"/>
              <a:t> </a:t>
            </a:r>
            <a:r>
              <a:rPr lang="en-US" dirty="0"/>
              <a:t>containers. </a:t>
            </a:r>
          </a:p>
          <a:p>
            <a:r>
              <a:rPr lang="en-US" dirty="0"/>
              <a:t>inspect — See lots of info about a container.</a:t>
            </a:r>
          </a:p>
          <a:p>
            <a:r>
              <a:rPr lang="en-US" dirty="0"/>
              <a:t>logs — Print logs. </a:t>
            </a:r>
          </a:p>
          <a:p>
            <a:r>
              <a:rPr lang="en-US" dirty="0"/>
              <a:t>stop — Gracefully stop running container. </a:t>
            </a:r>
          </a:p>
          <a:p>
            <a:r>
              <a:rPr lang="en-US" dirty="0"/>
              <a:t>kill —Stop main process in container abruptly. </a:t>
            </a:r>
          </a:p>
          <a:p>
            <a:r>
              <a:rPr lang="en-US" dirty="0" err="1"/>
              <a:t>rm</a:t>
            </a:r>
            <a:r>
              <a:rPr lang="en-US" dirty="0"/>
              <a:t>— Delete a stopped container.</a:t>
            </a:r>
          </a:p>
          <a:p>
            <a:endParaRPr lang="en-US" dirty="0"/>
          </a:p>
        </p:txBody>
      </p:sp>
      <p:sp>
        <p:nvSpPr>
          <p:cNvPr id="3" name="Title 2"/>
          <p:cNvSpPr>
            <a:spLocks noGrp="1"/>
          </p:cNvSpPr>
          <p:nvPr>
            <p:ph type="title"/>
          </p:nvPr>
        </p:nvSpPr>
        <p:spPr/>
        <p:txBody>
          <a:bodyPr>
            <a:normAutofit/>
          </a:bodyPr>
          <a:lstStyle/>
          <a:p>
            <a:r>
              <a:rPr lang="ru-RU" dirty="0"/>
              <a:t>команды </a:t>
            </a:r>
            <a:r>
              <a:rPr lang="en-US" dirty="0"/>
              <a:t>docker container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b="1" dirty="0">
                <a:solidFill>
                  <a:schemeClr val="accent2"/>
                </a:solidFill>
                <a:highlight>
                  <a:srgbClr val="FFFF00"/>
                </a:highlight>
              </a:rPr>
              <a:t>$ docker images [OPTIONS] [REPOSITORY[:TAG]]</a:t>
            </a:r>
            <a:endParaRPr lang="ru-RU" b="1" dirty="0">
              <a:solidFill>
                <a:schemeClr val="accent2"/>
              </a:solidFill>
              <a:highlight>
                <a:srgbClr val="FFFF00"/>
              </a:highlight>
            </a:endParaRPr>
          </a:p>
          <a:p>
            <a:pPr>
              <a:buNone/>
            </a:pPr>
            <a:endParaRPr lang="ru-RU" b="1" dirty="0"/>
          </a:p>
          <a:p>
            <a:pPr>
              <a:buNone/>
            </a:pPr>
            <a:r>
              <a:rPr lang="en-US" b="1" dirty="0"/>
              <a:t>Images</a:t>
            </a:r>
          </a:p>
          <a:p>
            <a:r>
              <a:rPr lang="en-US" dirty="0"/>
              <a:t>Use </a:t>
            </a:r>
            <a:r>
              <a:rPr lang="en-US" b="1" dirty="0" err="1"/>
              <a:t>docker</a:t>
            </a:r>
            <a:r>
              <a:rPr lang="en-US" b="1" dirty="0"/>
              <a:t> image </a:t>
            </a:r>
            <a:r>
              <a:rPr lang="en-US" b="1" dirty="0" err="1"/>
              <a:t>my_command</a:t>
            </a:r>
            <a:endParaRPr lang="en-US" b="1" dirty="0"/>
          </a:p>
          <a:p>
            <a:pPr lvl="1"/>
            <a:r>
              <a:rPr lang="en-US" dirty="0"/>
              <a:t>build — Build an image.</a:t>
            </a:r>
          </a:p>
          <a:p>
            <a:pPr lvl="1"/>
            <a:r>
              <a:rPr lang="en-US" dirty="0"/>
              <a:t>push — Push an image to a remote registry.</a:t>
            </a:r>
          </a:p>
          <a:p>
            <a:pPr lvl="1"/>
            <a:r>
              <a:rPr lang="en-US" dirty="0" err="1"/>
              <a:t>ls</a:t>
            </a:r>
            <a:r>
              <a:rPr lang="en-US" dirty="0"/>
              <a:t> — List images. </a:t>
            </a:r>
          </a:p>
          <a:p>
            <a:pPr lvl="1"/>
            <a:r>
              <a:rPr lang="en-US" dirty="0"/>
              <a:t>history — See intermediate image info.</a:t>
            </a:r>
          </a:p>
          <a:p>
            <a:pPr lvl="1"/>
            <a:r>
              <a:rPr lang="en-US" dirty="0"/>
              <a:t>inspect — See lots of info about an image, including the layers.</a:t>
            </a:r>
          </a:p>
          <a:p>
            <a:pPr lvl="1"/>
            <a:r>
              <a:rPr lang="en-US" dirty="0"/>
              <a:t>rm — Delete an image (</a:t>
            </a:r>
            <a:r>
              <a:rPr lang="en-US" dirty="0" err="1"/>
              <a:t>rmi</a:t>
            </a:r>
            <a:r>
              <a:rPr lang="en-US" dirty="0"/>
              <a:t>).</a:t>
            </a:r>
          </a:p>
          <a:p>
            <a:endParaRPr lang="en-US" dirty="0"/>
          </a:p>
        </p:txBody>
      </p:sp>
      <p:sp>
        <p:nvSpPr>
          <p:cNvPr id="3" name="Title 2"/>
          <p:cNvSpPr>
            <a:spLocks noGrp="1"/>
          </p:cNvSpPr>
          <p:nvPr>
            <p:ph type="title"/>
          </p:nvPr>
        </p:nvSpPr>
        <p:spPr/>
        <p:txBody>
          <a:bodyPr>
            <a:normAutofit/>
          </a:bodyPr>
          <a:lstStyle/>
          <a:p>
            <a:r>
              <a:rPr lang="ru-RU" dirty="0"/>
              <a:t>команды </a:t>
            </a:r>
            <a:r>
              <a:rPr lang="en-US" dirty="0"/>
              <a:t>docker images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44810"/>
            <a:ext cx="8229600" cy="2798618"/>
          </a:xfrm>
        </p:spPr>
      </p:pic>
      <p:sp>
        <p:nvSpPr>
          <p:cNvPr id="3" name="Title 2"/>
          <p:cNvSpPr>
            <a:spLocks noGrp="1"/>
          </p:cNvSpPr>
          <p:nvPr>
            <p:ph type="title"/>
          </p:nvPr>
        </p:nvSpPr>
        <p:spPr/>
        <p:txBody>
          <a:bodyPr/>
          <a:lstStyle/>
          <a:p>
            <a:r>
              <a:rPr lang="ro-RO" dirty="0"/>
              <a:t>Docker hub</a:t>
            </a:r>
            <a:endParaRPr lang="en-US" dirty="0"/>
          </a:p>
        </p:txBody>
      </p:sp>
    </p:spTree>
    <p:extLst>
      <p:ext uri="{BB962C8B-B14F-4D97-AF65-F5344CB8AC3E}">
        <p14:creationId xmlns:p14="http://schemas.microsoft.com/office/powerpoint/2010/main" val="16042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ru-RU" sz="2400" dirty="0"/>
              <a:t>Контейнеры Docker — это вызванные к жизни образы Docker.</a:t>
            </a:r>
            <a:endParaRPr lang="ro-RO" sz="2400" dirty="0"/>
          </a:p>
          <a:p>
            <a:r>
              <a:rPr lang="ru-RU" sz="2400" dirty="0"/>
              <a:t>Контейнеры — это программы</a:t>
            </a:r>
            <a:r>
              <a:rPr lang="ro-RO" sz="2400" dirty="0"/>
              <a:t>, </a:t>
            </a:r>
            <a:r>
              <a:rPr lang="ru-RU" sz="2400" dirty="0"/>
              <a:t>и представляют собой набор инструкций, который выполняются на некоем процессоре, обрабатывая какие-то данные.</a:t>
            </a:r>
            <a:endParaRPr lang="ro-RO" sz="2400" dirty="0"/>
          </a:p>
          <a:p>
            <a:endParaRPr lang="en-US" sz="2400" dirty="0"/>
          </a:p>
        </p:txBody>
      </p:sp>
      <p:sp>
        <p:nvSpPr>
          <p:cNvPr id="3" name="Title 2"/>
          <p:cNvSpPr>
            <a:spLocks noGrp="1"/>
          </p:cNvSpPr>
          <p:nvPr>
            <p:ph type="title"/>
          </p:nvPr>
        </p:nvSpPr>
        <p:spPr/>
        <p:txBody>
          <a:bodyPr/>
          <a:lstStyle/>
          <a:p>
            <a:r>
              <a:rPr lang="ru-RU" sz="4400" dirty="0"/>
              <a:t>Docker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36" y="4114800"/>
            <a:ext cx="7144747" cy="2534004"/>
          </a:xfrm>
          <a:prstGeom prst="rect">
            <a:avLst/>
          </a:prstGeom>
        </p:spPr>
      </p:pic>
    </p:spTree>
    <p:extLst>
      <p:ext uri="{BB962C8B-B14F-4D97-AF65-F5344CB8AC3E}">
        <p14:creationId xmlns:p14="http://schemas.microsoft.com/office/powerpoint/2010/main" val="1074466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32626"/>
            <a:ext cx="8229600" cy="2822985"/>
          </a:xfrm>
        </p:spPr>
      </p:pic>
      <p:sp>
        <p:nvSpPr>
          <p:cNvPr id="3" name="Title 2"/>
          <p:cNvSpPr>
            <a:spLocks noGrp="1"/>
          </p:cNvSpPr>
          <p:nvPr>
            <p:ph type="title"/>
          </p:nvPr>
        </p:nvSpPr>
        <p:spPr/>
        <p:txBody>
          <a:bodyPr/>
          <a:lstStyle/>
          <a:p>
            <a:r>
              <a:rPr lang="ro-RO" dirty="0"/>
              <a:t>Docker hub</a:t>
            </a:r>
            <a:endParaRPr lang="en-US" dirty="0"/>
          </a:p>
        </p:txBody>
      </p:sp>
    </p:spTree>
    <p:extLst>
      <p:ext uri="{BB962C8B-B14F-4D97-AF65-F5344CB8AC3E}">
        <p14:creationId xmlns:p14="http://schemas.microsoft.com/office/powerpoint/2010/main" val="3081958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ru-RU" dirty="0"/>
              <a:t>Создаем новую папку - </a:t>
            </a:r>
            <a:r>
              <a:rPr lang="ro-RO" dirty="0"/>
              <a:t>ex1</a:t>
            </a:r>
            <a:endParaRPr lang="en-US" dirty="0"/>
          </a:p>
          <a:p>
            <a:endParaRPr lang="en-US" dirty="0"/>
          </a:p>
          <a:p>
            <a:r>
              <a:rPr lang="ru-RU" dirty="0"/>
              <a:t>Помещаем в </a:t>
            </a:r>
            <a:r>
              <a:rPr lang="en-US" dirty="0"/>
              <a:t>ex1 </a:t>
            </a:r>
            <a:r>
              <a:rPr lang="ru-RU" dirty="0"/>
              <a:t>файлы</a:t>
            </a:r>
            <a:r>
              <a:rPr lang="en-US" dirty="0"/>
              <a:t> </a:t>
            </a:r>
            <a:r>
              <a:rPr lang="ro-RO" dirty="0"/>
              <a:t>D</a:t>
            </a:r>
            <a:r>
              <a:rPr lang="en-US" dirty="0" err="1"/>
              <a:t>ockerfile</a:t>
            </a:r>
            <a:r>
              <a:rPr lang="en-US" dirty="0"/>
              <a:t>, </a:t>
            </a:r>
            <a:r>
              <a:rPr lang="ro-RO" dirty="0"/>
              <a:t>context:</a:t>
            </a:r>
          </a:p>
          <a:p>
            <a:pPr lvl="2"/>
            <a:r>
              <a:rPr lang="ro-RO" dirty="0"/>
              <a:t>  </a:t>
            </a:r>
            <a:r>
              <a:rPr lang="en-US" dirty="0" err="1"/>
              <a:t>dockerignore</a:t>
            </a:r>
            <a:endParaRPr lang="ro-RO" dirty="0"/>
          </a:p>
          <a:p>
            <a:pPr lvl="2"/>
            <a:r>
              <a:rPr lang="ro-RO" dirty="0"/>
              <a:t>  </a:t>
            </a:r>
            <a:r>
              <a:rPr lang="en-US" dirty="0" err="1"/>
              <a:t>package.json</a:t>
            </a:r>
            <a:endParaRPr lang="ro-RO" dirty="0"/>
          </a:p>
          <a:p>
            <a:pPr lvl="2"/>
            <a:r>
              <a:rPr lang="ro-RO" dirty="0"/>
              <a:t>  </a:t>
            </a:r>
            <a:r>
              <a:rPr lang="en-US" dirty="0"/>
              <a:t>server.js</a:t>
            </a:r>
          </a:p>
          <a:p>
            <a:pPr lvl="2"/>
            <a:endParaRPr lang="en-US" dirty="0"/>
          </a:p>
          <a:p>
            <a:pPr lvl="2">
              <a:buNone/>
            </a:pPr>
            <a:endParaRPr lang="en-US" dirty="0"/>
          </a:p>
          <a:p>
            <a:r>
              <a:rPr lang="en-US" sz="2100" dirty="0"/>
              <a:t>A </a:t>
            </a:r>
            <a:r>
              <a:rPr lang="en-US" sz="2100" b="1" dirty="0"/>
              <a:t>Node.js</a:t>
            </a:r>
            <a:r>
              <a:rPr lang="en-US" sz="2100" dirty="0"/>
              <a:t> server makes your app available to serve HTTP requests. It provides the interaction between users and your application.</a:t>
            </a:r>
          </a:p>
          <a:p>
            <a:r>
              <a:rPr lang="en-US" sz="2100" dirty="0"/>
              <a:t>Node.js module is available through the </a:t>
            </a:r>
            <a:r>
              <a:rPr lang="en-US" sz="2100" b="1" dirty="0" err="1"/>
              <a:t>npm</a:t>
            </a:r>
            <a:r>
              <a:rPr lang="en-US" sz="2100" b="1" dirty="0"/>
              <a:t> registry. </a:t>
            </a:r>
            <a:r>
              <a:rPr lang="en-US" sz="2100" dirty="0"/>
              <a:t>Installation is done using the </a:t>
            </a:r>
            <a:r>
              <a:rPr lang="en-US" sz="2100" dirty="0" err="1"/>
              <a:t>npm</a:t>
            </a:r>
            <a:r>
              <a:rPr lang="en-US" sz="2100" dirty="0"/>
              <a:t> install command:</a:t>
            </a:r>
          </a:p>
          <a:p>
            <a:pPr>
              <a:buNone/>
            </a:pPr>
            <a:r>
              <a:rPr lang="en-US" sz="2100" b="1" dirty="0"/>
              <a:t>	$ </a:t>
            </a:r>
            <a:r>
              <a:rPr lang="en-US" sz="2100" b="1" dirty="0" err="1"/>
              <a:t>npm</a:t>
            </a:r>
            <a:r>
              <a:rPr lang="en-US" sz="2100" b="1" dirty="0"/>
              <a:t> install express</a:t>
            </a:r>
          </a:p>
          <a:p>
            <a:r>
              <a:rPr lang="en-US" sz="2100" dirty="0" err="1"/>
              <a:t>Utilizam</a:t>
            </a:r>
            <a:r>
              <a:rPr lang="en-US" sz="2100" dirty="0"/>
              <a:t> </a:t>
            </a:r>
            <a:r>
              <a:rPr lang="en-US" sz="2100" b="1" dirty="0"/>
              <a:t>Express -- Node.js </a:t>
            </a:r>
            <a:r>
              <a:rPr lang="en-US" sz="2100" dirty="0"/>
              <a:t>web application framework</a:t>
            </a:r>
          </a:p>
          <a:p>
            <a:pPr>
              <a:buNone/>
            </a:pPr>
            <a:endParaRPr lang="en-US" dirty="0"/>
          </a:p>
          <a:p>
            <a:endParaRPr lang="en-US" b="1" u="sng" dirty="0">
              <a:hlinkClick r:id="rId2"/>
            </a:endParaRPr>
          </a:p>
          <a:p>
            <a:endParaRPr lang="en-US" dirty="0"/>
          </a:p>
        </p:txBody>
      </p:sp>
      <p:sp>
        <p:nvSpPr>
          <p:cNvPr id="3" name="Title 2"/>
          <p:cNvSpPr>
            <a:spLocks noGrp="1"/>
          </p:cNvSpPr>
          <p:nvPr>
            <p:ph type="title"/>
          </p:nvPr>
        </p:nvSpPr>
        <p:spPr/>
        <p:txBody>
          <a:bodyPr/>
          <a:lstStyle/>
          <a:p>
            <a:r>
              <a:rPr lang="ro-RO" dirty="0"/>
              <a:t>Exemplul 1</a:t>
            </a:r>
            <a:r>
              <a:rPr lang="en-US" dirty="0"/>
              <a:t>, Node.js server</a:t>
            </a:r>
          </a:p>
        </p:txBody>
      </p:sp>
    </p:spTree>
    <p:extLst>
      <p:ext uri="{BB962C8B-B14F-4D97-AF65-F5344CB8AC3E}">
        <p14:creationId xmlns:p14="http://schemas.microsoft.com/office/powerpoint/2010/main" val="3066843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438400"/>
            <a:ext cx="6838416" cy="2224999"/>
          </a:xfrm>
        </p:spPr>
      </p:pic>
      <p:sp>
        <p:nvSpPr>
          <p:cNvPr id="3" name="Title 2"/>
          <p:cNvSpPr>
            <a:spLocks noGrp="1"/>
          </p:cNvSpPr>
          <p:nvPr>
            <p:ph type="title"/>
          </p:nvPr>
        </p:nvSpPr>
        <p:spPr/>
        <p:txBody>
          <a:bodyPr/>
          <a:lstStyle/>
          <a:p>
            <a:r>
              <a:rPr lang="ro-RO" dirty="0"/>
              <a:t>Ex1, Dockerfile</a:t>
            </a:r>
            <a:endParaRPr lang="en-US" dirty="0"/>
          </a:p>
        </p:txBody>
      </p:sp>
    </p:spTree>
    <p:extLst>
      <p:ext uri="{BB962C8B-B14F-4D97-AF65-F5344CB8AC3E}">
        <p14:creationId xmlns:p14="http://schemas.microsoft.com/office/powerpoint/2010/main" val="1605070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371600"/>
            <a:ext cx="6782747" cy="4258269"/>
          </a:xfrm>
        </p:spPr>
      </p:pic>
      <p:sp>
        <p:nvSpPr>
          <p:cNvPr id="3" name="Title 2"/>
          <p:cNvSpPr>
            <a:spLocks noGrp="1"/>
          </p:cNvSpPr>
          <p:nvPr>
            <p:ph type="title"/>
          </p:nvPr>
        </p:nvSpPr>
        <p:spPr/>
        <p:txBody>
          <a:bodyPr/>
          <a:lstStyle/>
          <a:p>
            <a:r>
              <a:rPr lang="ro-RO" dirty="0"/>
              <a:t>Dockerfile</a:t>
            </a:r>
            <a:endParaRPr lang="en-US" dirty="0"/>
          </a:p>
        </p:txBody>
      </p:sp>
      <p:sp>
        <p:nvSpPr>
          <p:cNvPr id="5" name="TextBox 4"/>
          <p:cNvSpPr txBox="1"/>
          <p:nvPr/>
        </p:nvSpPr>
        <p:spPr>
          <a:xfrm>
            <a:off x="7315200" y="1447800"/>
            <a:ext cx="1371600" cy="369332"/>
          </a:xfrm>
          <a:prstGeom prst="rect">
            <a:avLst/>
          </a:prstGeom>
          <a:noFill/>
        </p:spPr>
        <p:txBody>
          <a:bodyPr wrap="square" rtlCol="0">
            <a:spAutoFit/>
          </a:bodyPr>
          <a:lstStyle/>
          <a:p>
            <a:r>
              <a:rPr lang="en-US" dirty="0"/>
              <a:t>From</a:t>
            </a:r>
          </a:p>
        </p:txBody>
      </p:sp>
    </p:spTree>
    <p:extLst>
      <p:ext uri="{BB962C8B-B14F-4D97-AF65-F5344CB8AC3E}">
        <p14:creationId xmlns:p14="http://schemas.microsoft.com/office/powerpoint/2010/main" val="2544443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286000"/>
            <a:ext cx="4317968" cy="2363067"/>
          </a:xfrm>
        </p:spPr>
      </p:pic>
      <p:sp>
        <p:nvSpPr>
          <p:cNvPr id="3" name="Title 2"/>
          <p:cNvSpPr>
            <a:spLocks noGrp="1"/>
          </p:cNvSpPr>
          <p:nvPr>
            <p:ph type="title"/>
          </p:nvPr>
        </p:nvSpPr>
        <p:spPr/>
        <p:txBody>
          <a:bodyPr/>
          <a:lstStyle/>
          <a:p>
            <a:r>
              <a:rPr lang="ro-RO" dirty="0"/>
              <a:t>dockerignore</a:t>
            </a:r>
            <a:endParaRPr lang="en-US" dirty="0"/>
          </a:p>
        </p:txBody>
      </p:sp>
    </p:spTree>
    <p:extLst>
      <p:ext uri="{BB962C8B-B14F-4D97-AF65-F5344CB8AC3E}">
        <p14:creationId xmlns:p14="http://schemas.microsoft.com/office/powerpoint/2010/main" val="82274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676400"/>
            <a:ext cx="5147498" cy="3620489"/>
          </a:xfrm>
        </p:spPr>
      </p:pic>
      <p:sp>
        <p:nvSpPr>
          <p:cNvPr id="3" name="Title 2"/>
          <p:cNvSpPr>
            <a:spLocks noGrp="1"/>
          </p:cNvSpPr>
          <p:nvPr>
            <p:ph type="title"/>
          </p:nvPr>
        </p:nvSpPr>
        <p:spPr/>
        <p:txBody>
          <a:bodyPr/>
          <a:lstStyle/>
          <a:p>
            <a:r>
              <a:rPr lang="ro-RO" dirty="0"/>
              <a:t>Packege.json</a:t>
            </a:r>
            <a:endParaRPr lang="en-US" dirty="0"/>
          </a:p>
        </p:txBody>
      </p:sp>
    </p:spTree>
    <p:extLst>
      <p:ext uri="{BB962C8B-B14F-4D97-AF65-F5344CB8AC3E}">
        <p14:creationId xmlns:p14="http://schemas.microsoft.com/office/powerpoint/2010/main" val="1169396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102" y="1781695"/>
            <a:ext cx="4267796" cy="3924848"/>
          </a:xfrm>
        </p:spPr>
      </p:pic>
      <p:sp>
        <p:nvSpPr>
          <p:cNvPr id="3" name="Title 2"/>
          <p:cNvSpPr>
            <a:spLocks noGrp="1"/>
          </p:cNvSpPr>
          <p:nvPr>
            <p:ph type="title"/>
          </p:nvPr>
        </p:nvSpPr>
        <p:spPr/>
        <p:txBody>
          <a:bodyPr/>
          <a:lstStyle/>
          <a:p>
            <a:r>
              <a:rPr lang="ro-RO" dirty="0"/>
              <a:t>Server.js</a:t>
            </a:r>
            <a:endParaRPr lang="en-US" dirty="0"/>
          </a:p>
        </p:txBody>
      </p:sp>
    </p:spTree>
    <p:extLst>
      <p:ext uri="{BB962C8B-B14F-4D97-AF65-F5344CB8AC3E}">
        <p14:creationId xmlns:p14="http://schemas.microsoft.com/office/powerpoint/2010/main" val="3066440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4525963"/>
          </a:xfrm>
        </p:spPr>
        <p:txBody>
          <a:bodyPr/>
          <a:lstStyle/>
          <a:p>
            <a:r>
              <a:rPr lang="ru-RU" dirty="0"/>
              <a:t>Создаем образ с помощью </a:t>
            </a:r>
            <a:r>
              <a:rPr lang="ru-RU" b="1" dirty="0">
                <a:solidFill>
                  <a:srgbClr val="FF0000"/>
                </a:solidFill>
              </a:rPr>
              <a:t>docker build. </a:t>
            </a:r>
            <a:endParaRPr lang="en-US" b="1" dirty="0">
              <a:solidFill>
                <a:srgbClr val="FF0000"/>
              </a:solidFill>
            </a:endParaRPr>
          </a:p>
          <a:p>
            <a:r>
              <a:rPr lang="ru-RU" dirty="0"/>
              <a:t>(из каталога ex1, в котором находится Dockerfile)</a:t>
            </a:r>
            <a:endParaRPr lang="en-US" dirty="0"/>
          </a:p>
        </p:txBody>
      </p:sp>
      <p:sp>
        <p:nvSpPr>
          <p:cNvPr id="3" name="Title 2"/>
          <p:cNvSpPr>
            <a:spLocks noGrp="1"/>
          </p:cNvSpPr>
          <p:nvPr>
            <p:ph type="title"/>
          </p:nvPr>
        </p:nvSpPr>
        <p:spPr/>
        <p:txBody>
          <a:bodyPr/>
          <a:lstStyle/>
          <a:p>
            <a:r>
              <a:rPr lang="en-US" dirty="0"/>
              <a:t>Ex1</a:t>
            </a:r>
          </a:p>
        </p:txBody>
      </p:sp>
      <p:pic>
        <p:nvPicPr>
          <p:cNvPr id="5"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41247"/>
            <a:ext cx="8229600" cy="4316753"/>
          </a:xfrm>
          <a:prstGeom prst="rect">
            <a:avLst/>
          </a:prstGeom>
        </p:spPr>
      </p:pic>
    </p:spTree>
    <p:extLst>
      <p:ext uri="{BB962C8B-B14F-4D97-AF65-F5344CB8AC3E}">
        <p14:creationId xmlns:p14="http://schemas.microsoft.com/office/powerpoint/2010/main" val="80484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Ex1</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42" y="1417638"/>
            <a:ext cx="8638296" cy="4495800"/>
          </a:xfrm>
          <a:prstGeom prst="rect">
            <a:avLst/>
          </a:prstGeom>
        </p:spPr>
      </p:pic>
    </p:spTree>
    <p:extLst>
      <p:ext uri="{BB962C8B-B14F-4D97-AF65-F5344CB8AC3E}">
        <p14:creationId xmlns:p14="http://schemas.microsoft.com/office/powerpoint/2010/main" val="3228035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sz="2800" b="1" dirty="0"/>
          </a:p>
          <a:p>
            <a:pPr marL="109728" indent="0">
              <a:buNone/>
            </a:pPr>
            <a:endParaRPr lang="ro-RO" dirty="0"/>
          </a:p>
          <a:p>
            <a:pPr marL="109728" indent="0">
              <a:buNone/>
            </a:pPr>
            <a:endParaRPr lang="en-US" dirty="0"/>
          </a:p>
          <a:p>
            <a:endParaRPr lang="ro-RO" dirty="0"/>
          </a:p>
          <a:p>
            <a:endParaRPr lang="en-US" dirty="0"/>
          </a:p>
          <a:p>
            <a:pPr marL="109728" indent="0">
              <a:buNone/>
            </a:pPr>
            <a:endParaRPr lang="en-US" dirty="0"/>
          </a:p>
        </p:txBody>
      </p:sp>
      <p:sp>
        <p:nvSpPr>
          <p:cNvPr id="3" name="Title 2"/>
          <p:cNvSpPr>
            <a:spLocks noGrp="1"/>
          </p:cNvSpPr>
          <p:nvPr>
            <p:ph type="title"/>
          </p:nvPr>
        </p:nvSpPr>
        <p:spPr/>
        <p:txBody>
          <a:bodyPr/>
          <a:lstStyle/>
          <a:p>
            <a:r>
              <a:rPr lang="en-US" dirty="0"/>
              <a:t>Ex1</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05200"/>
            <a:ext cx="8407169" cy="1467023"/>
          </a:xfrm>
          <a:prstGeom prst="rect">
            <a:avLst/>
          </a:prstGeom>
        </p:spPr>
      </p:pic>
    </p:spTree>
    <p:extLst>
      <p:ext uri="{BB962C8B-B14F-4D97-AF65-F5344CB8AC3E}">
        <p14:creationId xmlns:p14="http://schemas.microsoft.com/office/powerpoint/2010/main" val="204131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ru-RU" dirty="0"/>
              <a:t>Образы — это неизменные шаблоны (</a:t>
            </a:r>
            <a:r>
              <a:rPr lang="en-US" dirty="0"/>
              <a:t>read only</a:t>
            </a:r>
            <a:r>
              <a:rPr lang="ru-RU" dirty="0"/>
              <a:t>), которые используются для создания одинаковых контейнеров</a:t>
            </a:r>
            <a:endParaRPr lang="ro-RO" dirty="0"/>
          </a:p>
          <a:p>
            <a:pPr>
              <a:buNone/>
            </a:pPr>
            <a:r>
              <a:rPr lang="ru-RU" dirty="0"/>
              <a:t>В образе контейнера Docker содержится </a:t>
            </a:r>
            <a:endParaRPr lang="en-US" dirty="0"/>
          </a:p>
          <a:p>
            <a:pPr lvl="2"/>
            <a:r>
              <a:rPr lang="ru-RU" dirty="0"/>
              <a:t>образ базовой операционной системы, </a:t>
            </a:r>
            <a:endParaRPr lang="en-US" dirty="0"/>
          </a:p>
          <a:p>
            <a:pPr lvl="2"/>
            <a:r>
              <a:rPr lang="ru-RU" dirty="0"/>
              <a:t>код приложения, </a:t>
            </a:r>
            <a:endParaRPr lang="en-US" dirty="0"/>
          </a:p>
          <a:p>
            <a:pPr lvl="2"/>
            <a:r>
              <a:rPr lang="ru-RU" dirty="0"/>
              <a:t>библиотеки, от которого оно зависит. </a:t>
            </a:r>
            <a:endParaRPr lang="en-US" dirty="0"/>
          </a:p>
          <a:p>
            <a:pPr>
              <a:buNone/>
            </a:pPr>
            <a:r>
              <a:rPr lang="ru-RU" dirty="0"/>
              <a:t>Всё это скомпоновано в виде единой</a:t>
            </a:r>
            <a:r>
              <a:rPr lang="en-US" dirty="0"/>
              <a:t> c</a:t>
            </a:r>
            <a:r>
              <a:rPr lang="ru-RU" dirty="0"/>
              <a:t>ущности, на основе которой можно создать контейнер.</a:t>
            </a:r>
            <a:endParaRPr lang="en-US" dirty="0"/>
          </a:p>
        </p:txBody>
      </p:sp>
      <p:sp>
        <p:nvSpPr>
          <p:cNvPr id="3" name="Title 2"/>
          <p:cNvSpPr>
            <a:spLocks noGrp="1"/>
          </p:cNvSpPr>
          <p:nvPr>
            <p:ph type="title"/>
          </p:nvPr>
        </p:nvSpPr>
        <p:spPr/>
        <p:txBody>
          <a:bodyPr/>
          <a:lstStyle/>
          <a:p>
            <a:r>
              <a:rPr lang="ru-RU" sz="4400" dirty="0"/>
              <a:t>Docker</a:t>
            </a:r>
            <a:endParaRPr lang="en-US" dirty="0"/>
          </a:p>
        </p:txBody>
      </p:sp>
    </p:spTree>
    <p:extLst>
      <p:ext uri="{BB962C8B-B14F-4D97-AF65-F5344CB8AC3E}">
        <p14:creationId xmlns:p14="http://schemas.microsoft.com/office/powerpoint/2010/main" val="3505060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t>docker build --tag=ex1_node .</a:t>
            </a:r>
          </a:p>
          <a:p>
            <a:pPr marL="109728" indent="0">
              <a:buNone/>
            </a:pPr>
            <a:r>
              <a:rPr lang="en-US" sz="2400" b="1" dirty="0" err="1"/>
              <a:t>docker</a:t>
            </a:r>
            <a:r>
              <a:rPr lang="en-US" sz="2400" b="1" dirty="0"/>
              <a:t> image ls</a:t>
            </a:r>
            <a:endParaRPr lang="ro-RO" sz="2400" b="1" dirty="0"/>
          </a:p>
          <a:p>
            <a:pPr marL="109728" indent="0">
              <a:buNone/>
            </a:pPr>
            <a:endParaRPr lang="en-US" b="1" dirty="0"/>
          </a:p>
        </p:txBody>
      </p:sp>
      <p:sp>
        <p:nvSpPr>
          <p:cNvPr id="3" name="Title 2"/>
          <p:cNvSpPr>
            <a:spLocks noGrp="1"/>
          </p:cNvSpPr>
          <p:nvPr>
            <p:ph type="title"/>
          </p:nvPr>
        </p:nvSpPr>
        <p:spPr/>
        <p:txBody>
          <a:bodyPr/>
          <a:lstStyle/>
          <a:p>
            <a:r>
              <a:rPr lang="en-US" dirty="0"/>
              <a:t>Ex 1</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743200"/>
            <a:ext cx="7068536" cy="1533739"/>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 y="4124539"/>
            <a:ext cx="9144000" cy="1200249"/>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3" y="5317860"/>
            <a:ext cx="9144000" cy="495133"/>
          </a:xfrm>
          <a:prstGeom prst="rect">
            <a:avLst/>
          </a:prstGeom>
        </p:spPr>
      </p:pic>
    </p:spTree>
    <p:extLst>
      <p:ext uri="{BB962C8B-B14F-4D97-AF65-F5344CB8AC3E}">
        <p14:creationId xmlns:p14="http://schemas.microsoft.com/office/powerpoint/2010/main" val="249590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837" y="2819400"/>
            <a:ext cx="7354326" cy="2238687"/>
          </a:xfrm>
        </p:spPr>
      </p:pic>
      <p:sp>
        <p:nvSpPr>
          <p:cNvPr id="3" name="Title 2"/>
          <p:cNvSpPr>
            <a:spLocks noGrp="1"/>
          </p:cNvSpPr>
          <p:nvPr>
            <p:ph type="title"/>
          </p:nvPr>
        </p:nvSpPr>
        <p:spPr/>
        <p:txBody>
          <a:bodyPr/>
          <a:lstStyle/>
          <a:p>
            <a:r>
              <a:rPr lang="en-US" dirty="0"/>
              <a:t>Ex 1</a:t>
            </a:r>
          </a:p>
        </p:txBody>
      </p:sp>
      <p:sp>
        <p:nvSpPr>
          <p:cNvPr id="5" name="Rectangle 4"/>
          <p:cNvSpPr/>
          <p:nvPr/>
        </p:nvSpPr>
        <p:spPr>
          <a:xfrm>
            <a:off x="894837" y="2394599"/>
            <a:ext cx="4044697" cy="369332"/>
          </a:xfrm>
          <a:prstGeom prst="rect">
            <a:avLst/>
          </a:prstGeom>
        </p:spPr>
        <p:txBody>
          <a:bodyPr wrap="none">
            <a:spAutoFit/>
          </a:bodyPr>
          <a:lstStyle/>
          <a:p>
            <a:r>
              <a:rPr lang="en-US" b="1" dirty="0" err="1"/>
              <a:t>docker</a:t>
            </a:r>
            <a:r>
              <a:rPr lang="en-US" b="1" dirty="0"/>
              <a:t> tag ex1_node ex1_node:v2</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15" y="4876800"/>
            <a:ext cx="8745170" cy="1800476"/>
          </a:xfrm>
          <a:prstGeom prst="rect">
            <a:avLst/>
          </a:prstGeom>
        </p:spPr>
      </p:pic>
      <p:pic>
        <p:nvPicPr>
          <p:cNvPr id="8" name="Picture 7" descr="Screen Clipping">
            <a:extLst>
              <a:ext uri="{FF2B5EF4-FFF2-40B4-BE49-F238E27FC236}">
                <a16:creationId xmlns:a16="http://schemas.microsoft.com/office/drawing/2014/main" id="{A2ABE81F-05B2-4EBF-8C5E-7EE42C297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566454"/>
            <a:ext cx="5372850" cy="676369"/>
          </a:xfrm>
          <a:prstGeom prst="rect">
            <a:avLst/>
          </a:prstGeom>
        </p:spPr>
      </p:pic>
    </p:spTree>
    <p:extLst>
      <p:ext uri="{BB962C8B-B14F-4D97-AF65-F5344CB8AC3E}">
        <p14:creationId xmlns:p14="http://schemas.microsoft.com/office/powerpoint/2010/main" val="2776018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80190"/>
            <a:ext cx="8229600" cy="1527857"/>
          </a:xfrm>
        </p:spPr>
      </p:pic>
      <p:sp>
        <p:nvSpPr>
          <p:cNvPr id="3" name="Title 2"/>
          <p:cNvSpPr>
            <a:spLocks noGrp="1"/>
          </p:cNvSpPr>
          <p:nvPr>
            <p:ph type="title"/>
          </p:nvPr>
        </p:nvSpPr>
        <p:spPr/>
        <p:txBody>
          <a:bodyPr/>
          <a:lstStyle/>
          <a:p>
            <a:r>
              <a:rPr lang="en-US" dirty="0"/>
              <a:t>Ex 1</a:t>
            </a:r>
          </a:p>
        </p:txBody>
      </p:sp>
    </p:spTree>
    <p:extLst>
      <p:ext uri="{BB962C8B-B14F-4D97-AF65-F5344CB8AC3E}">
        <p14:creationId xmlns:p14="http://schemas.microsoft.com/office/powerpoint/2010/main" val="2230652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5562600"/>
          </a:xfrm>
        </p:spPr>
        <p:txBody>
          <a:bodyPr>
            <a:normAutofit fontScale="85000" lnSpcReduction="20000"/>
          </a:bodyPr>
          <a:lstStyle/>
          <a:p>
            <a:pPr marL="109728" indent="0">
              <a:buNone/>
            </a:pPr>
            <a:r>
              <a:rPr lang="en-US" dirty="0" err="1"/>
              <a:t>Rulam</a:t>
            </a:r>
            <a:r>
              <a:rPr lang="en-US" dirty="0"/>
              <a:t> app cu</a:t>
            </a:r>
            <a:r>
              <a:rPr lang="ro-RO" dirty="0"/>
              <a:t> (</a:t>
            </a:r>
            <a:r>
              <a:rPr lang="ro-RO" b="1" dirty="0"/>
              <a:t>cream un container din imagine</a:t>
            </a:r>
            <a:r>
              <a:rPr lang="ro-RO" dirty="0"/>
              <a:t>)</a:t>
            </a:r>
            <a:r>
              <a:rPr lang="en-US" dirty="0"/>
              <a:t>: </a:t>
            </a:r>
          </a:p>
          <a:p>
            <a:endParaRPr lang="ro-RO" dirty="0"/>
          </a:p>
          <a:p>
            <a:pPr marL="109728" indent="0">
              <a:buNone/>
            </a:pPr>
            <a:r>
              <a:rPr lang="en-US" sz="2400" b="1" dirty="0" err="1"/>
              <a:t>docker</a:t>
            </a:r>
            <a:r>
              <a:rPr lang="en-US" sz="2400" b="1" dirty="0"/>
              <a:t> run –p [port </a:t>
            </a:r>
            <a:r>
              <a:rPr lang="en-US" sz="2400" b="1" dirty="0" err="1"/>
              <a:t>machine:port</a:t>
            </a:r>
            <a:r>
              <a:rPr lang="en-US" sz="2400" b="1" dirty="0"/>
              <a:t> container] [id </a:t>
            </a:r>
            <a:r>
              <a:rPr lang="en-US" sz="2400" b="1" dirty="0" err="1"/>
              <a:t>imaginii</a:t>
            </a:r>
            <a:r>
              <a:rPr lang="en-US" sz="2400" b="1" dirty="0"/>
              <a:t>]</a:t>
            </a:r>
          </a:p>
          <a:p>
            <a:pPr marL="109728" indent="0">
              <a:buNone/>
            </a:pPr>
            <a:endParaRPr lang="en-US" sz="2400" b="1" dirty="0"/>
          </a:p>
          <a:p>
            <a:pPr marL="109728" indent="0">
              <a:buNone/>
            </a:pPr>
            <a:r>
              <a:rPr lang="en-US" sz="2400" dirty="0"/>
              <a:t>Run the app, mapping your machine’s port 4000 to the container’s published port 80 using -p:</a:t>
            </a:r>
          </a:p>
          <a:p>
            <a:pPr marL="109728" indent="0">
              <a:buNone/>
            </a:pPr>
            <a:endParaRPr lang="en-US" sz="2400" dirty="0"/>
          </a:p>
          <a:p>
            <a:pPr marL="109728" indent="0">
              <a:buNone/>
            </a:pPr>
            <a:r>
              <a:rPr lang="en-US" sz="2400" b="1" dirty="0" err="1"/>
              <a:t>docker</a:t>
            </a:r>
            <a:r>
              <a:rPr lang="en-US" sz="2400" b="1" dirty="0"/>
              <a:t> run -p 4000:80  ex1_node:v1</a:t>
            </a:r>
          </a:p>
          <a:p>
            <a:pPr marL="109728" indent="0">
              <a:buNone/>
            </a:pPr>
            <a:endParaRPr lang="en-US" sz="2400" b="1" dirty="0"/>
          </a:p>
          <a:p>
            <a:pPr marL="109728" indent="0">
              <a:buNone/>
            </a:pPr>
            <a:r>
              <a:rPr lang="en-US" sz="2400" dirty="0"/>
              <a:t>You should see a message that node (Python) is serving your app at http://0.0.0.0:80. </a:t>
            </a:r>
          </a:p>
          <a:p>
            <a:pPr marL="109728" indent="0">
              <a:buNone/>
            </a:pPr>
            <a:endParaRPr lang="en-US" sz="2400" dirty="0"/>
          </a:p>
          <a:p>
            <a:pPr marL="109728" indent="0">
              <a:buNone/>
            </a:pPr>
            <a:endParaRPr lang="en-US" sz="2400" dirty="0"/>
          </a:p>
          <a:p>
            <a:pPr marL="109728" indent="0">
              <a:buNone/>
            </a:pPr>
            <a:endParaRPr lang="en-US" sz="2400" dirty="0"/>
          </a:p>
          <a:p>
            <a:pPr marL="109728" indent="0">
              <a:buNone/>
            </a:pPr>
            <a:endParaRPr lang="en-US" sz="2400" dirty="0"/>
          </a:p>
          <a:p>
            <a:pPr marL="109728" indent="0">
              <a:buNone/>
            </a:pPr>
            <a:r>
              <a:rPr lang="en-US" sz="2400" dirty="0"/>
              <a:t>But that message is coming from inside the container, which doesn’t know you mapped port 80 of that container to 4000, making the correct </a:t>
            </a:r>
            <a:r>
              <a:rPr lang="en-US" sz="2400" b="1" dirty="0"/>
              <a:t>URL http://localhost:4000</a:t>
            </a:r>
            <a:r>
              <a:rPr lang="en-US" sz="2400" dirty="0"/>
              <a:t>.</a:t>
            </a:r>
          </a:p>
          <a:p>
            <a:pPr marL="109728" indent="0">
              <a:buNone/>
            </a:pPr>
            <a:endParaRPr lang="en-US" sz="2400" b="1" dirty="0"/>
          </a:p>
        </p:txBody>
      </p:sp>
      <p:sp>
        <p:nvSpPr>
          <p:cNvPr id="3" name="Title 2"/>
          <p:cNvSpPr>
            <a:spLocks noGrp="1"/>
          </p:cNvSpPr>
          <p:nvPr>
            <p:ph type="title"/>
          </p:nvPr>
        </p:nvSpPr>
        <p:spPr/>
        <p:txBody>
          <a:bodyPr>
            <a:normAutofit/>
          </a:bodyPr>
          <a:lstStyle/>
          <a:p>
            <a:r>
              <a:rPr lang="en-US" sz="4400" dirty="0"/>
              <a:t>Run the app</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495800"/>
            <a:ext cx="7315207" cy="762000"/>
          </a:xfrm>
          <a:prstGeom prst="rect">
            <a:avLst/>
          </a:prstGeom>
        </p:spPr>
      </p:pic>
    </p:spTree>
    <p:extLst>
      <p:ext uri="{BB962C8B-B14F-4D97-AF65-F5344CB8AC3E}">
        <p14:creationId xmlns:p14="http://schemas.microsoft.com/office/powerpoint/2010/main" val="460506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792165"/>
            <a:ext cx="9144000" cy="2652346"/>
          </a:xfrm>
        </p:spPr>
      </p:pic>
      <p:sp>
        <p:nvSpPr>
          <p:cNvPr id="3" name="Title 2"/>
          <p:cNvSpPr>
            <a:spLocks noGrp="1"/>
          </p:cNvSpPr>
          <p:nvPr>
            <p:ph type="title"/>
          </p:nvPr>
        </p:nvSpPr>
        <p:spPr/>
        <p:txBody>
          <a:bodyPr/>
          <a:lstStyle/>
          <a:p>
            <a:r>
              <a:rPr lang="ro-RO" dirty="0"/>
              <a:t>Docker ps</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876800"/>
            <a:ext cx="4649326" cy="743043"/>
          </a:xfrm>
          <a:prstGeom prst="rect">
            <a:avLst/>
          </a:prstGeom>
        </p:spPr>
      </p:pic>
    </p:spTree>
    <p:extLst>
      <p:ext uri="{BB962C8B-B14F-4D97-AF65-F5344CB8AC3E}">
        <p14:creationId xmlns:p14="http://schemas.microsoft.com/office/powerpoint/2010/main" val="278362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ru-RU" dirty="0"/>
              <a:t>Чтобы проверить, что контейнер работает, нам нужно получить к нему доступ.</a:t>
            </a:r>
          </a:p>
          <a:p>
            <a:pPr marL="109728" indent="0">
              <a:buNone/>
            </a:pPr>
            <a:r>
              <a:rPr lang="ru-RU" dirty="0"/>
              <a:t>Для доступа нужно найти docker-machine</a:t>
            </a:r>
            <a:r>
              <a:rPr lang="en-US" dirty="0"/>
              <a:t> </a:t>
            </a:r>
            <a:r>
              <a:rPr lang="ru-RU" dirty="0"/>
              <a:t>ip, который мы находим с помощью команды (из windows 10):</a:t>
            </a:r>
            <a:r>
              <a:rPr lang="en-US" dirty="0"/>
              <a:t> </a:t>
            </a:r>
            <a:endParaRPr lang="ro-RO" dirty="0"/>
          </a:p>
          <a:p>
            <a:pPr marL="109728" indent="0">
              <a:buNone/>
            </a:pPr>
            <a:r>
              <a:rPr lang="en-US" b="1" dirty="0" err="1"/>
              <a:t>docker</a:t>
            </a:r>
            <a:r>
              <a:rPr lang="en-US" b="1" dirty="0"/>
              <a:t>-machine </a:t>
            </a:r>
            <a:r>
              <a:rPr lang="en-US" b="1" dirty="0" err="1"/>
              <a:t>ip</a:t>
            </a:r>
            <a:endParaRPr lang="ro-RO" b="1" dirty="0"/>
          </a:p>
          <a:p>
            <a:pPr marL="109728" indent="0">
              <a:buNone/>
            </a:pPr>
            <a:endParaRPr lang="ro-RO" b="1" dirty="0"/>
          </a:p>
          <a:p>
            <a:pPr marL="109728" indent="0">
              <a:buNone/>
            </a:pPr>
            <a:endParaRPr lang="en-US" b="1" dirty="0"/>
          </a:p>
          <a:p>
            <a:pPr marL="109728" indent="0">
              <a:buNone/>
            </a:pPr>
            <a:endParaRPr lang="ro-RO" dirty="0"/>
          </a:p>
          <a:p>
            <a:pPr marL="109728" indent="0">
              <a:buNone/>
            </a:pPr>
            <a:endParaRPr lang="en-US" dirty="0"/>
          </a:p>
        </p:txBody>
      </p:sp>
      <p:sp>
        <p:nvSpPr>
          <p:cNvPr id="3" name="Title 2"/>
          <p:cNvSpPr>
            <a:spLocks noGrp="1"/>
          </p:cNvSpPr>
          <p:nvPr>
            <p:ph type="title"/>
          </p:nvPr>
        </p:nvSpPr>
        <p:spPr/>
        <p:txBody>
          <a:bodyPr/>
          <a:lstStyle/>
          <a:p>
            <a:r>
              <a:rPr lang="en-US" dirty="0"/>
              <a:t>Ex 1</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419600"/>
            <a:ext cx="4306828" cy="685800"/>
          </a:xfrm>
          <a:prstGeom prst="rect">
            <a:avLst/>
          </a:prstGeom>
        </p:spPr>
      </p:pic>
    </p:spTree>
    <p:extLst>
      <p:ext uri="{BB962C8B-B14F-4D97-AF65-F5344CB8AC3E}">
        <p14:creationId xmlns:p14="http://schemas.microsoft.com/office/powerpoint/2010/main" val="20766085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438400"/>
            <a:ext cx="6837566" cy="800930"/>
          </a:xfrm>
        </p:spPr>
      </p:pic>
      <p:sp>
        <p:nvSpPr>
          <p:cNvPr id="3" name="Title 2"/>
          <p:cNvSpPr>
            <a:spLocks noGrp="1"/>
          </p:cNvSpPr>
          <p:nvPr>
            <p:ph type="title"/>
          </p:nvPr>
        </p:nvSpPr>
        <p:spPr/>
        <p:txBody>
          <a:bodyPr/>
          <a:lstStyle/>
          <a:p>
            <a:r>
              <a:rPr lang="en-US" dirty="0"/>
              <a:t> </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33800"/>
            <a:ext cx="5608417" cy="1124075"/>
          </a:xfrm>
          <a:prstGeom prst="rect">
            <a:avLst/>
          </a:prstGeom>
        </p:spPr>
      </p:pic>
      <p:sp>
        <p:nvSpPr>
          <p:cNvPr id="6" name="Title 2">
            <a:extLst>
              <a:ext uri="{FF2B5EF4-FFF2-40B4-BE49-F238E27FC236}">
                <a16:creationId xmlns:a16="http://schemas.microsoft.com/office/drawing/2014/main" id="{47255674-6577-4539-A117-FD7DAA9A651E}"/>
              </a:ext>
            </a:extLst>
          </p:cNvPr>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t>Ex 1</a:t>
            </a:r>
            <a:endParaRPr lang="en-US" dirty="0"/>
          </a:p>
        </p:txBody>
      </p:sp>
    </p:spTree>
    <p:extLst>
      <p:ext uri="{BB962C8B-B14F-4D97-AF65-F5344CB8AC3E}">
        <p14:creationId xmlns:p14="http://schemas.microsoft.com/office/powerpoint/2010/main" val="4916378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09800"/>
            <a:ext cx="6580219" cy="1620130"/>
          </a:xfrm>
        </p:spPr>
      </p:pic>
      <p:sp>
        <p:nvSpPr>
          <p:cNvPr id="3" name="Title 2"/>
          <p:cNvSpPr>
            <a:spLocks noGrp="1"/>
          </p:cNvSpPr>
          <p:nvPr>
            <p:ph type="title"/>
          </p:nvPr>
        </p:nvSpPr>
        <p:spPr/>
        <p:txBody>
          <a:bodyPr/>
          <a:lstStyle/>
          <a:p>
            <a:r>
              <a:rPr lang="en-US" dirty="0"/>
              <a:t>Ex 1</a:t>
            </a:r>
          </a:p>
        </p:txBody>
      </p:sp>
    </p:spTree>
    <p:extLst>
      <p:ext uri="{BB962C8B-B14F-4D97-AF65-F5344CB8AC3E}">
        <p14:creationId xmlns:p14="http://schemas.microsoft.com/office/powerpoint/2010/main" val="3316212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Log in to a </a:t>
            </a:r>
            <a:r>
              <a:rPr lang="en-US" dirty="0" err="1"/>
              <a:t>Docker</a:t>
            </a:r>
            <a:r>
              <a:rPr lang="en-US" dirty="0"/>
              <a:t> registry.</a:t>
            </a:r>
            <a:endParaRPr lang="ro-RO" dirty="0"/>
          </a:p>
          <a:p>
            <a:pPr marL="109728" indent="0">
              <a:buNone/>
            </a:pPr>
            <a:r>
              <a:rPr lang="en-US" dirty="0"/>
              <a:t>If no server is specified, the default is defined by the daemon.</a:t>
            </a:r>
          </a:p>
          <a:p>
            <a:pPr marL="109728" indent="0">
              <a:buNone/>
            </a:pPr>
            <a:r>
              <a:rPr lang="en-US" dirty="0"/>
              <a:t> </a:t>
            </a:r>
          </a:p>
          <a:p>
            <a:pPr marL="109728" indent="0">
              <a:buNone/>
            </a:pPr>
            <a:r>
              <a:rPr lang="en-US" dirty="0"/>
              <a:t>Options:</a:t>
            </a:r>
          </a:p>
          <a:p>
            <a:pPr marL="109728" indent="0">
              <a:buNone/>
            </a:pPr>
            <a:r>
              <a:rPr lang="en-US" dirty="0"/>
              <a:t>  -p, --password string   Password</a:t>
            </a:r>
          </a:p>
          <a:p>
            <a:pPr marL="109728" indent="0">
              <a:buNone/>
            </a:pPr>
            <a:r>
              <a:rPr lang="en-US" dirty="0"/>
              <a:t>      --password-</a:t>
            </a:r>
            <a:r>
              <a:rPr lang="en-US" dirty="0" err="1"/>
              <a:t>stdin</a:t>
            </a:r>
            <a:r>
              <a:rPr lang="en-US" dirty="0"/>
              <a:t>    Take the password from </a:t>
            </a:r>
            <a:r>
              <a:rPr lang="en-US" dirty="0" err="1"/>
              <a:t>stdin</a:t>
            </a:r>
            <a:endParaRPr lang="en-US" dirty="0"/>
          </a:p>
          <a:p>
            <a:pPr marL="109728" indent="0">
              <a:buNone/>
            </a:pPr>
            <a:r>
              <a:rPr lang="en-US" dirty="0"/>
              <a:t>  -u, --username string   Username</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a:bodyPr>
          <a:lstStyle/>
          <a:p>
            <a:r>
              <a:rPr lang="en-US" dirty="0">
                <a:effectLst/>
              </a:rPr>
              <a:t>Log in to a </a:t>
            </a:r>
            <a:r>
              <a:rPr lang="en-US" dirty="0" err="1">
                <a:effectLst/>
              </a:rPr>
              <a:t>Docker</a:t>
            </a:r>
            <a:r>
              <a:rPr lang="en-US" dirty="0">
                <a:effectLst/>
              </a:rPr>
              <a:t> registry</a:t>
            </a:r>
            <a:endParaRPr lang="en-US" dirty="0"/>
          </a:p>
        </p:txBody>
      </p:sp>
    </p:spTree>
    <p:extLst>
      <p:ext uri="{BB962C8B-B14F-4D97-AF65-F5344CB8AC3E}">
        <p14:creationId xmlns:p14="http://schemas.microsoft.com/office/powerpoint/2010/main" val="1064394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err="1"/>
              <a:t>docker</a:t>
            </a:r>
            <a:r>
              <a:rPr lang="en-US" dirty="0"/>
              <a:t> login --username=aurelia27</a:t>
            </a:r>
            <a:endParaRPr lang="ro-RO" dirty="0"/>
          </a:p>
          <a:p>
            <a:pPr marL="109728" indent="0">
              <a:buNone/>
            </a:pPr>
            <a:endParaRPr lang="ro-RO" dirty="0"/>
          </a:p>
        </p:txBody>
      </p:sp>
      <p:sp>
        <p:nvSpPr>
          <p:cNvPr id="3" name="Title 2"/>
          <p:cNvSpPr>
            <a:spLocks noGrp="1"/>
          </p:cNvSpPr>
          <p:nvPr>
            <p:ph type="title"/>
          </p:nvPr>
        </p:nvSpPr>
        <p:spPr/>
        <p:txBody>
          <a:bodyPr/>
          <a:lstStyle/>
          <a:p>
            <a:r>
              <a:rPr lang="en-US" dirty="0">
                <a:hlinkClick r:id="rId2"/>
              </a:rPr>
              <a:t>https://hub.docker.com/</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421" y="3414710"/>
            <a:ext cx="57158" cy="28579"/>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9" y="1981200"/>
            <a:ext cx="9144000" cy="4767942"/>
          </a:xfrm>
          <a:prstGeom prst="rect">
            <a:avLst/>
          </a:prstGeom>
        </p:spPr>
      </p:pic>
    </p:spTree>
    <p:extLst>
      <p:ext uri="{BB962C8B-B14F-4D97-AF65-F5344CB8AC3E}">
        <p14:creationId xmlns:p14="http://schemas.microsoft.com/office/powerpoint/2010/main" val="396444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err="1"/>
              <a:t>Docker</a:t>
            </a:r>
            <a:r>
              <a:rPr lang="ru-RU" dirty="0"/>
              <a:t> — это открытая платформа для разработки, доставки и эксплуатации приложений. Docker разработан для быстрого выкладывания приложений. Docker помогает</a:t>
            </a:r>
            <a:endParaRPr lang="en-US" dirty="0"/>
          </a:p>
          <a:p>
            <a:pPr lvl="2"/>
            <a:r>
              <a:rPr lang="ru-RU" dirty="0"/>
              <a:t>выкладывать код быстрее, </a:t>
            </a:r>
            <a:endParaRPr lang="en-US" dirty="0"/>
          </a:p>
          <a:p>
            <a:pPr lvl="2"/>
            <a:r>
              <a:rPr lang="ru-RU" dirty="0"/>
              <a:t>быстрее тестировать, </a:t>
            </a:r>
            <a:endParaRPr lang="en-US" dirty="0"/>
          </a:p>
          <a:p>
            <a:pPr lvl="2"/>
            <a:r>
              <a:rPr lang="ru-RU" dirty="0"/>
              <a:t>быстрее выкладывать приложения</a:t>
            </a:r>
            <a:endParaRPr lang="en-US" dirty="0"/>
          </a:p>
          <a:p>
            <a:pPr lvl="2"/>
            <a:r>
              <a:rPr lang="ru-RU" dirty="0"/>
              <a:t>уменьшить время между написанием кода и запуска кода. </a:t>
            </a:r>
            <a:endParaRPr lang="en-US" dirty="0"/>
          </a:p>
          <a:p>
            <a:pPr>
              <a:buNone/>
            </a:pPr>
            <a:r>
              <a:rPr lang="ru-RU" dirty="0"/>
              <a:t>Docker делает это с помощью легковесной платформы контейнерной виртуализации, используя процессы и утилиты, которые помогают управлять и выкладывать ваши приложения.</a:t>
            </a:r>
            <a:endParaRPr lang="en-US" dirty="0"/>
          </a:p>
        </p:txBody>
      </p:sp>
      <p:sp>
        <p:nvSpPr>
          <p:cNvPr id="3" name="Title 2"/>
          <p:cNvSpPr>
            <a:spLocks noGrp="1"/>
          </p:cNvSpPr>
          <p:nvPr>
            <p:ph type="title"/>
          </p:nvPr>
        </p:nvSpPr>
        <p:spPr/>
        <p:txBody>
          <a:bodyPr/>
          <a:lstStyle/>
          <a:p>
            <a:r>
              <a:rPr lang="en-US" dirty="0" err="1"/>
              <a:t>Docker</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973" y="1600200"/>
            <a:ext cx="7363853" cy="3572374"/>
          </a:xfrm>
        </p:spPr>
      </p:pic>
      <p:sp>
        <p:nvSpPr>
          <p:cNvPr id="3" name="Title 2"/>
          <p:cNvSpPr>
            <a:spLocks noGrp="1"/>
          </p:cNvSpPr>
          <p:nvPr>
            <p:ph type="title"/>
          </p:nvPr>
        </p:nvSpPr>
        <p:spPr/>
        <p:txBody>
          <a:bodyPr/>
          <a:lstStyle/>
          <a:p>
            <a:r>
              <a:rPr lang="en-US" dirty="0"/>
              <a:t>Ex 1</a:t>
            </a:r>
          </a:p>
        </p:txBody>
      </p:sp>
      <p:sp>
        <p:nvSpPr>
          <p:cNvPr id="2" name="TextBox 1">
            <a:extLst>
              <a:ext uri="{FF2B5EF4-FFF2-40B4-BE49-F238E27FC236}">
                <a16:creationId xmlns:a16="http://schemas.microsoft.com/office/drawing/2014/main" id="{5838D251-E43A-4AC4-BF7C-7EF59057D131}"/>
              </a:ext>
            </a:extLst>
          </p:cNvPr>
          <p:cNvSpPr txBox="1"/>
          <p:nvPr/>
        </p:nvSpPr>
        <p:spPr>
          <a:xfrm>
            <a:off x="1676400" y="5867400"/>
            <a:ext cx="5715000" cy="369332"/>
          </a:xfrm>
          <a:prstGeom prst="rect">
            <a:avLst/>
          </a:prstGeom>
          <a:noFill/>
        </p:spPr>
        <p:txBody>
          <a:bodyPr wrap="square" rtlCol="0">
            <a:spAutoFit/>
          </a:bodyPr>
          <a:lstStyle/>
          <a:p>
            <a:r>
              <a:rPr lang="en-US" dirty="0"/>
              <a:t>Push container</a:t>
            </a:r>
          </a:p>
        </p:txBody>
      </p:sp>
    </p:spTree>
    <p:extLst>
      <p:ext uri="{BB962C8B-B14F-4D97-AF65-F5344CB8AC3E}">
        <p14:creationId xmlns:p14="http://schemas.microsoft.com/office/powerpoint/2010/main" val="1561053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A0E306-39CB-40CE-810A-ADDBBB24ECDD}"/>
              </a:ext>
            </a:extLst>
          </p:cNvPr>
          <p:cNvSpPr>
            <a:spLocks noGrp="1"/>
          </p:cNvSpPr>
          <p:nvPr>
            <p:ph idx="1"/>
          </p:nvPr>
        </p:nvSpPr>
        <p:spPr/>
        <p:txBody>
          <a:bodyPr>
            <a:normAutofit/>
          </a:bodyPr>
          <a:lstStyle/>
          <a:p>
            <a:pPr marL="109728" indent="0" rtl="0">
              <a:buNone/>
            </a:pPr>
            <a:r>
              <a:rPr lang="en-US" dirty="0" err="1"/>
              <a:t>Comanda</a:t>
            </a:r>
            <a:r>
              <a:rPr lang="en-US" dirty="0"/>
              <a:t> </a:t>
            </a:r>
            <a:r>
              <a:rPr lang="en-US" dirty="0" err="1"/>
              <a:t>disponibila</a:t>
            </a:r>
            <a:r>
              <a:rPr lang="en-US" dirty="0"/>
              <a:t> sub MS DOS </a:t>
            </a:r>
            <a:r>
              <a:rPr lang="en-US" dirty="0" err="1"/>
              <a:t>si</a:t>
            </a:r>
            <a:r>
              <a:rPr lang="en-US" dirty="0"/>
              <a:t> Windows cu care </a:t>
            </a:r>
            <a:r>
              <a:rPr lang="en-US" dirty="0" err="1"/>
              <a:t>putem</a:t>
            </a:r>
            <a:r>
              <a:rPr lang="en-US" dirty="0"/>
              <a:t> </a:t>
            </a:r>
            <a:r>
              <a:rPr lang="en-US" dirty="0" err="1"/>
              <a:t>verifica</a:t>
            </a:r>
            <a:r>
              <a:rPr lang="en-US" dirty="0"/>
              <a:t> </a:t>
            </a:r>
            <a:r>
              <a:rPr lang="en-US" dirty="0" err="1"/>
              <a:t>porturile</a:t>
            </a:r>
            <a:r>
              <a:rPr lang="en-US" dirty="0"/>
              <a:t> </a:t>
            </a:r>
            <a:r>
              <a:rPr lang="en-US" dirty="0" err="1"/>
              <a:t>deschise</a:t>
            </a:r>
            <a:r>
              <a:rPr lang="en-US" dirty="0"/>
              <a:t>, </a:t>
            </a:r>
            <a:r>
              <a:rPr lang="en-US" dirty="0" err="1"/>
              <a:t>si</a:t>
            </a:r>
            <a:r>
              <a:rPr lang="en-US" dirty="0"/>
              <a:t> nu </a:t>
            </a:r>
            <a:r>
              <a:rPr lang="en-US" dirty="0" err="1"/>
              <a:t>numai</a:t>
            </a:r>
            <a:r>
              <a:rPr lang="en-US" dirty="0"/>
              <a:t>...</a:t>
            </a:r>
          </a:p>
          <a:p>
            <a:pPr marL="109728" indent="0" rtl="0">
              <a:buNone/>
            </a:pPr>
            <a:endParaRPr lang="en-US" dirty="0"/>
          </a:p>
          <a:p>
            <a:pPr marL="109728" indent="0" rtl="0">
              <a:buNone/>
            </a:pPr>
            <a:r>
              <a:rPr lang="en-US" dirty="0" err="1"/>
              <a:t>Exemplu</a:t>
            </a:r>
            <a:r>
              <a:rPr lang="en-US" dirty="0"/>
              <a:t>:</a:t>
            </a:r>
            <a:br>
              <a:rPr lang="en-US" dirty="0"/>
            </a:br>
            <a:endParaRPr lang="en-US" dirty="0"/>
          </a:p>
          <a:p>
            <a:pPr marL="109728" indent="0" rtl="0">
              <a:buNone/>
            </a:pPr>
            <a:r>
              <a:rPr lang="en-US" b="1" dirty="0"/>
              <a:t>$ netstat -</a:t>
            </a:r>
            <a:r>
              <a:rPr lang="en-US" b="1" dirty="0" err="1"/>
              <a:t>ano</a:t>
            </a:r>
            <a:r>
              <a:rPr lang="en-US" b="1" dirty="0"/>
              <a:t> |find "8080"</a:t>
            </a:r>
            <a:endParaRPr lang="en-US" dirty="0"/>
          </a:p>
          <a:p>
            <a:endParaRPr lang="en-US" dirty="0"/>
          </a:p>
        </p:txBody>
      </p:sp>
      <p:sp>
        <p:nvSpPr>
          <p:cNvPr id="3" name="Title 2">
            <a:extLst>
              <a:ext uri="{FF2B5EF4-FFF2-40B4-BE49-F238E27FC236}">
                <a16:creationId xmlns:a16="http://schemas.microsoft.com/office/drawing/2014/main" id="{BD16A9E9-8D26-46E1-94E8-550551B08C9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78838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39611"/>
            <a:ext cx="8229600" cy="3809015"/>
          </a:xfrm>
        </p:spPr>
      </p:pic>
      <p:sp>
        <p:nvSpPr>
          <p:cNvPr id="3" name="Title 2"/>
          <p:cNvSpPr>
            <a:spLocks noGrp="1"/>
          </p:cNvSpPr>
          <p:nvPr>
            <p:ph type="title"/>
          </p:nvPr>
        </p:nvSpPr>
        <p:spPr/>
        <p:txBody>
          <a:bodyPr/>
          <a:lstStyle/>
          <a:p>
            <a:r>
              <a:rPr lang="en-US" dirty="0" err="1"/>
              <a:t>DockerHub</a:t>
            </a:r>
            <a:endParaRPr lang="en-US" dirty="0"/>
          </a:p>
        </p:txBody>
      </p:sp>
    </p:spTree>
    <p:extLst>
      <p:ext uri="{BB962C8B-B14F-4D97-AF65-F5344CB8AC3E}">
        <p14:creationId xmlns:p14="http://schemas.microsoft.com/office/powerpoint/2010/main" val="4262458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28800"/>
            <a:ext cx="7641212" cy="1267667"/>
          </a:xfrm>
        </p:spPr>
      </p:pic>
      <p:sp>
        <p:nvSpPr>
          <p:cNvPr id="3" name="Title 2"/>
          <p:cNvSpPr>
            <a:spLocks noGrp="1"/>
          </p:cNvSpPr>
          <p:nvPr>
            <p:ph type="title"/>
          </p:nvPr>
        </p:nvSpPr>
        <p:spPr/>
        <p:txBody>
          <a:bodyPr/>
          <a:lstStyle/>
          <a:p>
            <a:r>
              <a:rPr lang="en-US" dirty="0"/>
              <a:t>Ex 1</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62400"/>
            <a:ext cx="9144000" cy="704116"/>
          </a:xfrm>
          <a:prstGeom prst="rect">
            <a:avLst/>
          </a:prstGeom>
        </p:spPr>
      </p:pic>
    </p:spTree>
    <p:extLst>
      <p:ext uri="{BB962C8B-B14F-4D97-AF65-F5344CB8AC3E}">
        <p14:creationId xmlns:p14="http://schemas.microsoft.com/office/powerpoint/2010/main" val="962142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09800"/>
            <a:ext cx="6493926" cy="2229773"/>
          </a:xfrm>
        </p:spPr>
      </p:pic>
      <p:sp>
        <p:nvSpPr>
          <p:cNvPr id="3" name="Title 2"/>
          <p:cNvSpPr>
            <a:spLocks noGrp="1"/>
          </p:cNvSpPr>
          <p:nvPr>
            <p:ph type="title"/>
          </p:nvPr>
        </p:nvSpPr>
        <p:spPr/>
        <p:txBody>
          <a:bodyPr/>
          <a:lstStyle/>
          <a:p>
            <a:r>
              <a:rPr lang="en-US" dirty="0"/>
              <a:t>Ex 1</a:t>
            </a:r>
          </a:p>
        </p:txBody>
      </p:sp>
    </p:spTree>
    <p:extLst>
      <p:ext uri="{BB962C8B-B14F-4D97-AF65-F5344CB8AC3E}">
        <p14:creationId xmlns:p14="http://schemas.microsoft.com/office/powerpoint/2010/main" val="394073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209800"/>
            <a:ext cx="6855161" cy="2253567"/>
          </a:xfrm>
        </p:spPr>
      </p:pic>
      <p:sp>
        <p:nvSpPr>
          <p:cNvPr id="3" name="Title 2"/>
          <p:cNvSpPr>
            <a:spLocks noGrp="1"/>
          </p:cNvSpPr>
          <p:nvPr>
            <p:ph type="title"/>
          </p:nvPr>
        </p:nvSpPr>
        <p:spPr/>
        <p:txBody>
          <a:bodyPr/>
          <a:lstStyle/>
          <a:p>
            <a:r>
              <a:rPr lang="en-US" dirty="0"/>
              <a:t>Ex 1</a:t>
            </a:r>
          </a:p>
        </p:txBody>
      </p:sp>
    </p:spTree>
    <p:extLst>
      <p:ext uri="{BB962C8B-B14F-4D97-AF65-F5344CB8AC3E}">
        <p14:creationId xmlns:p14="http://schemas.microsoft.com/office/powerpoint/2010/main" val="326590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752600"/>
            <a:ext cx="5125165" cy="562053"/>
          </a:xfrm>
        </p:spPr>
      </p:pic>
      <p:sp>
        <p:nvSpPr>
          <p:cNvPr id="3" name="Title 2"/>
          <p:cNvSpPr>
            <a:spLocks noGrp="1"/>
          </p:cNvSpPr>
          <p:nvPr>
            <p:ph type="title"/>
          </p:nvPr>
        </p:nvSpPr>
        <p:spPr/>
        <p:txBody>
          <a:bodyPr/>
          <a:lstStyle/>
          <a:p>
            <a:r>
              <a:rPr lang="en-US" dirty="0"/>
              <a:t>Ex 1</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074" y="2895600"/>
            <a:ext cx="6639852" cy="1781424"/>
          </a:xfrm>
          <a:prstGeom prst="rect">
            <a:avLst/>
          </a:prstGeom>
        </p:spPr>
      </p:pic>
    </p:spTree>
    <p:extLst>
      <p:ext uri="{BB962C8B-B14F-4D97-AF65-F5344CB8AC3E}">
        <p14:creationId xmlns:p14="http://schemas.microsoft.com/office/powerpoint/2010/main" val="35761261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t>Localhost:8001/</a:t>
            </a:r>
            <a:r>
              <a:rPr lang="en-US" sz="1800" b="1" dirty="0" err="1"/>
              <a:t>api</a:t>
            </a:r>
            <a:r>
              <a:rPr lang="en-US" sz="1800" b="1" dirty="0"/>
              <a:t>/v1/namespaces/default/services/test1/proxy</a:t>
            </a:r>
          </a:p>
          <a:p>
            <a:pPr marL="109728" indent="0">
              <a:buNone/>
            </a:pPr>
            <a:endParaRPr lang="en-US" sz="1800" b="1" dirty="0"/>
          </a:p>
        </p:txBody>
      </p:sp>
      <p:sp>
        <p:nvSpPr>
          <p:cNvPr id="3" name="Title 2"/>
          <p:cNvSpPr>
            <a:spLocks noGrp="1"/>
          </p:cNvSpPr>
          <p:nvPr>
            <p:ph type="title"/>
          </p:nvPr>
        </p:nvSpPr>
        <p:spPr/>
        <p:txBody>
          <a:bodyPr/>
          <a:lstStyle/>
          <a:p>
            <a:r>
              <a:rPr lang="en-US" dirty="0"/>
              <a:t>Ex 1</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057400"/>
            <a:ext cx="6087325" cy="122889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505199"/>
            <a:ext cx="5496692" cy="1486107"/>
          </a:xfrm>
          <a:prstGeom prst="rect">
            <a:avLst/>
          </a:prstGeom>
        </p:spPr>
      </p:pic>
    </p:spTree>
    <p:extLst>
      <p:ext uri="{BB962C8B-B14F-4D97-AF65-F5344CB8AC3E}">
        <p14:creationId xmlns:p14="http://schemas.microsoft.com/office/powerpoint/2010/main" val="11085202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ru-RU" dirty="0"/>
              <a:t>В случае с Python у нас есть файлы </a:t>
            </a:r>
            <a:r>
              <a:rPr lang="en-US" dirty="0"/>
              <a:t>: </a:t>
            </a:r>
            <a:endParaRPr lang="ro-RO" dirty="0"/>
          </a:p>
          <a:p>
            <a:pPr lvl="1"/>
            <a:r>
              <a:rPr lang="en-US" dirty="0" err="1"/>
              <a:t>Dockerfile</a:t>
            </a:r>
            <a:endParaRPr lang="ro-RO" dirty="0"/>
          </a:p>
          <a:p>
            <a:pPr lvl="1"/>
            <a:r>
              <a:rPr lang="en-US" dirty="0"/>
              <a:t>requermentsts.txt</a:t>
            </a:r>
            <a:endParaRPr lang="ro-RO" dirty="0"/>
          </a:p>
          <a:p>
            <a:pPr lvl="1"/>
            <a:r>
              <a:rPr lang="en-US" dirty="0"/>
              <a:t>app.py</a:t>
            </a:r>
            <a:endParaRPr lang="ro-RO" dirty="0"/>
          </a:p>
          <a:p>
            <a:pPr marL="137160" indent="0">
              <a:buNone/>
            </a:pPr>
            <a:r>
              <a:rPr lang="ru-RU" dirty="0"/>
              <a:t>Помещаем их в каталог </a:t>
            </a:r>
            <a:r>
              <a:rPr lang="ro-RO" dirty="0"/>
              <a:t>ex2</a:t>
            </a:r>
          </a:p>
          <a:p>
            <a:pPr marL="137160" indent="0">
              <a:buNone/>
            </a:pPr>
            <a:endParaRPr lang="ro-RO" dirty="0"/>
          </a:p>
          <a:p>
            <a:pPr marL="137160" indent="0">
              <a:buNone/>
            </a:pPr>
            <a:endParaRPr lang="en-US" dirty="0"/>
          </a:p>
        </p:txBody>
      </p:sp>
      <p:sp>
        <p:nvSpPr>
          <p:cNvPr id="3" name="Title 2"/>
          <p:cNvSpPr>
            <a:spLocks noGrp="1"/>
          </p:cNvSpPr>
          <p:nvPr>
            <p:ph type="title"/>
          </p:nvPr>
        </p:nvSpPr>
        <p:spPr/>
        <p:txBody>
          <a:bodyPr/>
          <a:lstStyle/>
          <a:p>
            <a:r>
              <a:rPr lang="ro-RO" dirty="0"/>
              <a:t>Ex2, </a:t>
            </a:r>
            <a:r>
              <a:rPr lang="en-US" dirty="0"/>
              <a:t>P</a:t>
            </a:r>
            <a:r>
              <a:rPr lang="ro-RO" dirty="0"/>
              <a:t>yton</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657600"/>
            <a:ext cx="4544059" cy="2114845"/>
          </a:xfrm>
          <a:prstGeom prst="rect">
            <a:avLst/>
          </a:prstGeom>
        </p:spPr>
      </p:pic>
    </p:spTree>
    <p:extLst>
      <p:ext uri="{BB962C8B-B14F-4D97-AF65-F5344CB8AC3E}">
        <p14:creationId xmlns:p14="http://schemas.microsoft.com/office/powerpoint/2010/main" val="1967341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524000"/>
            <a:ext cx="5430008" cy="4058216"/>
          </a:xfrm>
        </p:spPr>
      </p:pic>
      <p:sp>
        <p:nvSpPr>
          <p:cNvPr id="3" name="Title 2"/>
          <p:cNvSpPr>
            <a:spLocks noGrp="1"/>
          </p:cNvSpPr>
          <p:nvPr>
            <p:ph type="title"/>
          </p:nvPr>
        </p:nvSpPr>
        <p:spPr/>
        <p:txBody>
          <a:bodyPr/>
          <a:lstStyle/>
          <a:p>
            <a:r>
              <a:rPr lang="en-US" dirty="0"/>
              <a:t>Ex 2</a:t>
            </a:r>
          </a:p>
        </p:txBody>
      </p:sp>
    </p:spTree>
    <p:extLst>
      <p:ext uri="{BB962C8B-B14F-4D97-AF65-F5344CB8AC3E}">
        <p14:creationId xmlns:p14="http://schemas.microsoft.com/office/powerpoint/2010/main" val="92014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1356E-730C-4C1D-91AF-B1B1BBCF1D7D}"/>
              </a:ext>
            </a:extLst>
          </p:cNvPr>
          <p:cNvSpPr>
            <a:spLocks noGrp="1"/>
          </p:cNvSpPr>
          <p:nvPr>
            <p:ph idx="1"/>
          </p:nvPr>
        </p:nvSpPr>
        <p:spPr/>
        <p:txBody>
          <a:bodyPr/>
          <a:lstStyle/>
          <a:p>
            <a:pPr marL="109728" indent="0">
              <a:buNone/>
            </a:pPr>
            <a:r>
              <a:rPr lang="ru-RU" dirty="0"/>
              <a:t>Главные компоненты Docker</a:t>
            </a:r>
          </a:p>
          <a:p>
            <a:r>
              <a:rPr lang="ru-RU" dirty="0"/>
              <a:t>Docker состоит из двух главных компонент:</a:t>
            </a:r>
          </a:p>
          <a:p>
            <a:pPr lvl="1"/>
            <a:r>
              <a:rPr lang="ru-RU" dirty="0"/>
              <a:t>Docker: платформа виртуализации с открытым кодом;</a:t>
            </a:r>
          </a:p>
          <a:p>
            <a:pPr lvl="1"/>
            <a:r>
              <a:rPr lang="ru-RU" dirty="0"/>
              <a:t>Docker Hub: платформа-как-сервис для распространения и управления docker контейнерами.</a:t>
            </a:r>
          </a:p>
          <a:p>
            <a:endParaRPr lang="en-US" dirty="0"/>
          </a:p>
        </p:txBody>
      </p:sp>
      <p:sp>
        <p:nvSpPr>
          <p:cNvPr id="3" name="Title 2">
            <a:extLst>
              <a:ext uri="{FF2B5EF4-FFF2-40B4-BE49-F238E27FC236}">
                <a16:creationId xmlns:a16="http://schemas.microsoft.com/office/drawing/2014/main" id="{F751568E-D892-4993-BFEB-1084A7B8F41B}"/>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301348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077" y="3243986"/>
            <a:ext cx="1933845" cy="1000265"/>
          </a:xfrm>
        </p:spPr>
      </p:pic>
      <p:sp>
        <p:nvSpPr>
          <p:cNvPr id="3" name="Title 2"/>
          <p:cNvSpPr>
            <a:spLocks noGrp="1"/>
          </p:cNvSpPr>
          <p:nvPr>
            <p:ph type="title"/>
          </p:nvPr>
        </p:nvSpPr>
        <p:spPr/>
        <p:txBody>
          <a:bodyPr/>
          <a:lstStyle/>
          <a:p>
            <a:r>
              <a:rPr lang="en-US" dirty="0"/>
              <a:t>Ex 2</a:t>
            </a:r>
          </a:p>
        </p:txBody>
      </p:sp>
    </p:spTree>
    <p:extLst>
      <p:ext uri="{BB962C8B-B14F-4D97-AF65-F5344CB8AC3E}">
        <p14:creationId xmlns:p14="http://schemas.microsoft.com/office/powerpoint/2010/main" val="3754192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68" y="1481138"/>
            <a:ext cx="7675663" cy="4525962"/>
          </a:xfrm>
        </p:spPr>
      </p:pic>
      <p:sp>
        <p:nvSpPr>
          <p:cNvPr id="3" name="Title 2"/>
          <p:cNvSpPr>
            <a:spLocks noGrp="1"/>
          </p:cNvSpPr>
          <p:nvPr>
            <p:ph type="title"/>
          </p:nvPr>
        </p:nvSpPr>
        <p:spPr/>
        <p:txBody>
          <a:bodyPr/>
          <a:lstStyle/>
          <a:p>
            <a:r>
              <a:rPr lang="en-US" dirty="0"/>
              <a:t>Ex 2</a:t>
            </a:r>
          </a:p>
        </p:txBody>
      </p:sp>
    </p:spTree>
    <p:extLst>
      <p:ext uri="{BB962C8B-B14F-4D97-AF65-F5344CB8AC3E}">
        <p14:creationId xmlns:p14="http://schemas.microsoft.com/office/powerpoint/2010/main" val="582002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err="1"/>
              <a:t>Pornim</a:t>
            </a:r>
            <a:r>
              <a:rPr lang="en-US" b="1" dirty="0"/>
              <a:t> </a:t>
            </a:r>
            <a:r>
              <a:rPr lang="en-US" b="1" dirty="0" err="1"/>
              <a:t>docker</a:t>
            </a:r>
            <a:r>
              <a:rPr lang="en-US" b="1" dirty="0"/>
              <a:t>:</a:t>
            </a:r>
          </a:p>
          <a:p>
            <a:pPr marL="109728" indent="0">
              <a:buNone/>
            </a:pPr>
            <a:endParaRPr lang="en-US" b="1" dirty="0"/>
          </a:p>
          <a:p>
            <a:pPr marL="109728" indent="0">
              <a:buNone/>
            </a:pPr>
            <a:endParaRPr lang="en-US" b="1" dirty="0"/>
          </a:p>
          <a:p>
            <a:pPr marL="109728" indent="0">
              <a:buNone/>
            </a:pPr>
            <a:endParaRPr lang="en-US" b="1" dirty="0"/>
          </a:p>
          <a:p>
            <a:pPr marL="109728" indent="0">
              <a:buNone/>
            </a:pPr>
            <a:endParaRPr lang="en-US" b="1" dirty="0"/>
          </a:p>
          <a:p>
            <a:pPr marL="109728" indent="0">
              <a:buNone/>
            </a:pPr>
            <a:r>
              <a:rPr lang="en-US" b="1" dirty="0" err="1"/>
              <a:t>docker</a:t>
            </a:r>
            <a:r>
              <a:rPr lang="en-US" b="1" dirty="0"/>
              <a:t> build --tag=ex2 .</a:t>
            </a:r>
          </a:p>
        </p:txBody>
      </p:sp>
      <p:sp>
        <p:nvSpPr>
          <p:cNvPr id="3" name="Title 2"/>
          <p:cNvSpPr>
            <a:spLocks noGrp="1"/>
          </p:cNvSpPr>
          <p:nvPr>
            <p:ph type="title"/>
          </p:nvPr>
        </p:nvSpPr>
        <p:spPr/>
        <p:txBody>
          <a:bodyPr/>
          <a:lstStyle/>
          <a:p>
            <a:r>
              <a:rPr lang="en-US" dirty="0"/>
              <a:t>Ex 2</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r="23670"/>
          <a:stretch/>
        </p:blipFill>
        <p:spPr>
          <a:xfrm>
            <a:off x="136586" y="4245018"/>
            <a:ext cx="8200030" cy="48102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447800"/>
            <a:ext cx="3948504" cy="2285976"/>
          </a:xfrm>
          <a:prstGeom prst="rect">
            <a:avLst/>
          </a:prstGeom>
        </p:spPr>
      </p:pic>
    </p:spTree>
    <p:extLst>
      <p:ext uri="{BB962C8B-B14F-4D97-AF65-F5344CB8AC3E}">
        <p14:creationId xmlns:p14="http://schemas.microsoft.com/office/powerpoint/2010/main" val="36638724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47800"/>
            <a:ext cx="6763694" cy="1819529"/>
          </a:xfrm>
        </p:spPr>
      </p:pic>
      <p:sp>
        <p:nvSpPr>
          <p:cNvPr id="3" name="Title 2"/>
          <p:cNvSpPr>
            <a:spLocks noGrp="1"/>
          </p:cNvSpPr>
          <p:nvPr>
            <p:ph type="title"/>
          </p:nvPr>
        </p:nvSpPr>
        <p:spPr/>
        <p:txBody>
          <a:bodyPr/>
          <a:lstStyle/>
          <a:p>
            <a:r>
              <a:rPr lang="en-US" dirty="0"/>
              <a:t>Ex 2</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72" y="3810000"/>
            <a:ext cx="7030431" cy="1095528"/>
          </a:xfrm>
          <a:prstGeom prst="rect">
            <a:avLst/>
          </a:prstGeom>
        </p:spPr>
      </p:pic>
    </p:spTree>
    <p:extLst>
      <p:ext uri="{BB962C8B-B14F-4D97-AF65-F5344CB8AC3E}">
        <p14:creationId xmlns:p14="http://schemas.microsoft.com/office/powerpoint/2010/main" val="10629205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828800"/>
            <a:ext cx="6544588" cy="1190791"/>
          </a:xfrm>
        </p:spPr>
      </p:pic>
      <p:sp>
        <p:nvSpPr>
          <p:cNvPr id="3" name="Title 2"/>
          <p:cNvSpPr>
            <a:spLocks noGrp="1"/>
          </p:cNvSpPr>
          <p:nvPr>
            <p:ph type="title"/>
          </p:nvPr>
        </p:nvSpPr>
        <p:spPr/>
        <p:txBody>
          <a:bodyPr/>
          <a:lstStyle/>
          <a:p>
            <a:r>
              <a:rPr lang="en-US" dirty="0"/>
              <a:t>Ex 2</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627" y="3124200"/>
            <a:ext cx="6420746" cy="3134162"/>
          </a:xfrm>
          <a:prstGeom prst="rect">
            <a:avLst/>
          </a:prstGeom>
        </p:spPr>
      </p:pic>
    </p:spTree>
    <p:extLst>
      <p:ext uri="{BB962C8B-B14F-4D97-AF65-F5344CB8AC3E}">
        <p14:creationId xmlns:p14="http://schemas.microsoft.com/office/powerpoint/2010/main" val="22253052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 2</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752600"/>
            <a:ext cx="4936818" cy="943803"/>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63131"/>
            <a:ext cx="9144000" cy="531738"/>
          </a:xfrm>
          <a:prstGeom prst="rect">
            <a:avLst/>
          </a:prstGeom>
        </p:spPr>
      </p:pic>
    </p:spTree>
    <p:extLst>
      <p:ext uri="{BB962C8B-B14F-4D97-AF65-F5344CB8AC3E}">
        <p14:creationId xmlns:p14="http://schemas.microsoft.com/office/powerpoint/2010/main" val="42165425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667000"/>
            <a:ext cx="7335274" cy="1724266"/>
          </a:xfrm>
        </p:spPr>
      </p:pic>
      <p:sp>
        <p:nvSpPr>
          <p:cNvPr id="3" name="Title 2"/>
          <p:cNvSpPr>
            <a:spLocks noGrp="1"/>
          </p:cNvSpPr>
          <p:nvPr>
            <p:ph type="title"/>
          </p:nvPr>
        </p:nvSpPr>
        <p:spPr/>
        <p:txBody>
          <a:bodyPr/>
          <a:lstStyle/>
          <a:p>
            <a:r>
              <a:rPr lang="en-US" dirty="0"/>
              <a:t>Ex 2</a:t>
            </a:r>
          </a:p>
        </p:txBody>
      </p:sp>
    </p:spTree>
    <p:extLst>
      <p:ext uri="{BB962C8B-B14F-4D97-AF65-F5344CB8AC3E}">
        <p14:creationId xmlns:p14="http://schemas.microsoft.com/office/powerpoint/2010/main" val="635216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Docker</a:t>
            </a:r>
            <a:r>
              <a:rPr lang="en-US" dirty="0"/>
              <a:t> build –tag=ex2 .</a:t>
            </a:r>
          </a:p>
          <a:p>
            <a:endParaRPr lang="en-US" dirty="0"/>
          </a:p>
        </p:txBody>
      </p:sp>
      <p:sp>
        <p:nvSpPr>
          <p:cNvPr id="3" name="Title 2"/>
          <p:cNvSpPr>
            <a:spLocks noGrp="1"/>
          </p:cNvSpPr>
          <p:nvPr>
            <p:ph type="title"/>
          </p:nvPr>
        </p:nvSpPr>
        <p:spPr/>
        <p:txBody>
          <a:bodyPr/>
          <a:lstStyle/>
          <a:p>
            <a:r>
              <a:rPr lang="en-US" dirty="0"/>
              <a:t>Ex 2</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86000"/>
            <a:ext cx="6845760" cy="461984"/>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193" y="2967489"/>
            <a:ext cx="5666173" cy="35244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810000"/>
            <a:ext cx="6916474" cy="867375"/>
          </a:xfrm>
          <a:prstGeom prst="rect">
            <a:avLst/>
          </a:prstGeom>
        </p:spPr>
      </p:pic>
    </p:spTree>
    <p:extLst>
      <p:ext uri="{BB962C8B-B14F-4D97-AF65-F5344CB8AC3E}">
        <p14:creationId xmlns:p14="http://schemas.microsoft.com/office/powerpoint/2010/main" val="25618961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 2</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438400"/>
            <a:ext cx="6793938" cy="1820183"/>
          </a:xfrm>
          <a:prstGeom prst="rect">
            <a:avLst/>
          </a:prstGeom>
        </p:spPr>
      </p:pic>
    </p:spTree>
    <p:extLst>
      <p:ext uri="{BB962C8B-B14F-4D97-AF65-F5344CB8AC3E}">
        <p14:creationId xmlns:p14="http://schemas.microsoft.com/office/powerpoint/2010/main" val="32398509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600200"/>
            <a:ext cx="3781953" cy="562053"/>
          </a:xfrm>
        </p:spPr>
      </p:pic>
      <p:sp>
        <p:nvSpPr>
          <p:cNvPr id="3" name="Title 2"/>
          <p:cNvSpPr>
            <a:spLocks noGrp="1"/>
          </p:cNvSpPr>
          <p:nvPr>
            <p:ph type="title"/>
          </p:nvPr>
        </p:nvSpPr>
        <p:spPr/>
        <p:txBody>
          <a:bodyPr/>
          <a:lstStyle/>
          <a:p>
            <a:r>
              <a:rPr lang="en-US" dirty="0"/>
              <a:t>Ex 2</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 y="2438400"/>
            <a:ext cx="9144000" cy="501689"/>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3200400"/>
            <a:ext cx="5096586" cy="1781424"/>
          </a:xfrm>
          <a:prstGeom prst="rect">
            <a:avLst/>
          </a:prstGeom>
        </p:spPr>
      </p:pic>
    </p:spTree>
    <p:extLst>
      <p:ext uri="{BB962C8B-B14F-4D97-AF65-F5344CB8AC3E}">
        <p14:creationId xmlns:p14="http://schemas.microsoft.com/office/powerpoint/2010/main" val="382554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22CBE5-DAD8-44C1-ABF8-9E9E67F82F62}"/>
              </a:ext>
            </a:extLst>
          </p:cNvPr>
          <p:cNvSpPr>
            <a:spLocks noGrp="1"/>
          </p:cNvSpPr>
          <p:nvPr>
            <p:ph idx="1"/>
          </p:nvPr>
        </p:nvSpPr>
        <p:spPr>
          <a:xfrm>
            <a:off x="457200" y="1371600"/>
            <a:ext cx="8229600" cy="5410200"/>
          </a:xfrm>
        </p:spPr>
        <p:txBody>
          <a:bodyPr>
            <a:normAutofit fontScale="62500" lnSpcReduction="20000"/>
          </a:bodyPr>
          <a:lstStyle/>
          <a:p>
            <a:pPr marL="109728" indent="0">
              <a:buNone/>
            </a:pPr>
            <a:r>
              <a:rPr lang="ru-RU" dirty="0">
                <a:solidFill>
                  <a:srgbClr val="FF0000"/>
                </a:solidFill>
              </a:rPr>
              <a:t>Архитектура Docker</a:t>
            </a:r>
          </a:p>
          <a:p>
            <a:r>
              <a:rPr lang="ru-RU" dirty="0"/>
              <a:t>Docker использует архитектуру клиент-сервер. Docker клиент общается с демоном Docker, который берет на себя тяжесть создания, запуска, распределения ваших контейнеров. Оба, клиент и сервер могут работать на одной системе, вы можете подключить клиент к удаленному демону docker. Клиент и сервер общаются через сокет или через RESTful API.</a:t>
            </a:r>
            <a:endParaRPr lang="ro-MD" dirty="0"/>
          </a:p>
          <a:p>
            <a:pPr marL="109728" indent="0">
              <a:buNone/>
            </a:pPr>
            <a:r>
              <a:rPr lang="ru-RU" dirty="0">
                <a:solidFill>
                  <a:srgbClr val="FF0000"/>
                </a:solidFill>
              </a:rPr>
              <a:t>Docker-демон</a:t>
            </a:r>
          </a:p>
          <a:p>
            <a:r>
              <a:rPr lang="ru-RU" dirty="0"/>
              <a:t>сервер контейнеров (запускается командой docker -d)</a:t>
            </a:r>
            <a:r>
              <a:rPr lang="en-US" dirty="0"/>
              <a:t>. </a:t>
            </a:r>
            <a:r>
              <a:rPr lang="ru-RU" dirty="0"/>
              <a:t>Как показано на диаграмме, демон запускается</a:t>
            </a:r>
            <a:endParaRPr lang="en-US" dirty="0"/>
          </a:p>
          <a:p>
            <a:pPr marL="109728" indent="0">
              <a:buNone/>
            </a:pPr>
            <a:r>
              <a:rPr lang="en-US" dirty="0"/>
              <a:t>   </a:t>
            </a:r>
            <a:r>
              <a:rPr lang="ru-RU" dirty="0"/>
              <a:t> на хост-машине. Пользователь не </a:t>
            </a:r>
            <a:endParaRPr lang="en-US" dirty="0"/>
          </a:p>
          <a:p>
            <a:pPr marL="109728" indent="0">
              <a:buNone/>
            </a:pPr>
            <a:r>
              <a:rPr lang="en-US" dirty="0"/>
              <a:t>    </a:t>
            </a:r>
            <a:r>
              <a:rPr lang="ru-RU" dirty="0"/>
              <a:t>взаимодействует с сервером на прямую, </a:t>
            </a:r>
            <a:endParaRPr lang="en-US" dirty="0"/>
          </a:p>
          <a:p>
            <a:pPr marL="109728" indent="0">
              <a:buNone/>
            </a:pPr>
            <a:r>
              <a:rPr lang="en-US" dirty="0"/>
              <a:t>    </a:t>
            </a:r>
            <a:r>
              <a:rPr lang="ru-RU" dirty="0"/>
              <a:t>а использует для этого клиент.</a:t>
            </a:r>
            <a:endParaRPr lang="ru-RU" dirty="0">
              <a:solidFill>
                <a:srgbClr val="FF0000"/>
              </a:solidFill>
            </a:endParaRPr>
          </a:p>
          <a:p>
            <a:r>
              <a:rPr lang="ru-RU" b="1" dirty="0"/>
              <a:t>Docker-клиент</a:t>
            </a:r>
            <a:r>
              <a:rPr lang="ru-RU" dirty="0"/>
              <a:t>, программа docker — </a:t>
            </a:r>
            <a:endParaRPr lang="en-US" dirty="0"/>
          </a:p>
          <a:p>
            <a:pPr marL="109728" indent="0">
              <a:buNone/>
            </a:pPr>
            <a:r>
              <a:rPr lang="ru-RU" dirty="0"/>
              <a:t>главный </a:t>
            </a:r>
            <a:r>
              <a:rPr lang="ru-RU" b="1" dirty="0"/>
              <a:t>интерфейс</a:t>
            </a:r>
            <a:r>
              <a:rPr lang="ru-RU" dirty="0"/>
              <a:t> к Docker. Она получает </a:t>
            </a:r>
            <a:endParaRPr lang="en-US" dirty="0"/>
          </a:p>
          <a:p>
            <a:pPr marL="109728" indent="0">
              <a:buNone/>
            </a:pPr>
            <a:r>
              <a:rPr lang="ru-RU" dirty="0"/>
              <a:t>команды от пользователя и взаимодействует с </a:t>
            </a:r>
            <a:endParaRPr lang="en-US" dirty="0"/>
          </a:p>
          <a:p>
            <a:pPr marL="109728" indent="0">
              <a:buNone/>
            </a:pPr>
            <a:r>
              <a:rPr lang="ru-RU" dirty="0"/>
              <a:t>docker-демоном.</a:t>
            </a:r>
            <a:r>
              <a:rPr lang="en-US" dirty="0"/>
              <a:t> </a:t>
            </a:r>
            <a:r>
              <a:rPr lang="ru-RU" dirty="0"/>
              <a:t>клиентские средства, позволяющие из интерфейса командной строки управлять образами и контейнерами, а также API, позволяющий в стиле REST управлять контейнерами программно. </a:t>
            </a:r>
            <a:endParaRPr lang="en-US" dirty="0"/>
          </a:p>
          <a:p>
            <a:endParaRPr lang="ru-RU" dirty="0"/>
          </a:p>
          <a:p>
            <a:r>
              <a:rPr lang="en-US" dirty="0"/>
              <a:t>39</a:t>
            </a:r>
          </a:p>
        </p:txBody>
      </p:sp>
      <p:sp>
        <p:nvSpPr>
          <p:cNvPr id="3" name="Title 2">
            <a:extLst>
              <a:ext uri="{FF2B5EF4-FFF2-40B4-BE49-F238E27FC236}">
                <a16:creationId xmlns:a16="http://schemas.microsoft.com/office/drawing/2014/main" id="{C675787C-28E3-4A6C-BC5F-D1C576E8A3B4}"/>
              </a:ext>
            </a:extLst>
          </p:cNvPr>
          <p:cNvSpPr>
            <a:spLocks noGrp="1"/>
          </p:cNvSpPr>
          <p:nvPr>
            <p:ph type="title"/>
          </p:nvPr>
        </p:nvSpPr>
        <p:spPr/>
        <p:txBody>
          <a:bodyPr>
            <a:normAutofit/>
          </a:bodyPr>
          <a:lstStyle/>
          <a:p>
            <a:r>
              <a:rPr lang="ru-RU" dirty="0"/>
              <a:t>Архитектура Docker</a:t>
            </a:r>
            <a:endParaRPr lang="en-US" dirty="0"/>
          </a:p>
        </p:txBody>
      </p:sp>
      <p:pic>
        <p:nvPicPr>
          <p:cNvPr id="5" name="Picture 4">
            <a:extLst>
              <a:ext uri="{FF2B5EF4-FFF2-40B4-BE49-F238E27FC236}">
                <a16:creationId xmlns:a16="http://schemas.microsoft.com/office/drawing/2014/main" id="{7FEFA583-E75C-437D-BEEB-714C43281426}"/>
              </a:ext>
            </a:extLst>
          </p:cNvPr>
          <p:cNvPicPr>
            <a:picLocks noChangeAspect="1"/>
          </p:cNvPicPr>
          <p:nvPr/>
        </p:nvPicPr>
        <p:blipFill>
          <a:blip r:embed="rId2"/>
          <a:stretch>
            <a:fillRect/>
          </a:stretch>
        </p:blipFill>
        <p:spPr>
          <a:xfrm>
            <a:off x="6393350" y="3509963"/>
            <a:ext cx="2445850" cy="1900237"/>
          </a:xfrm>
          <a:prstGeom prst="rect">
            <a:avLst/>
          </a:prstGeom>
        </p:spPr>
      </p:pic>
    </p:spTree>
    <p:extLst>
      <p:ext uri="{BB962C8B-B14F-4D97-AF65-F5344CB8AC3E}">
        <p14:creationId xmlns:p14="http://schemas.microsoft.com/office/powerpoint/2010/main" val="27236046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295400"/>
            <a:ext cx="6560217" cy="1739220"/>
          </a:xfrm>
        </p:spPr>
      </p:pic>
      <p:sp>
        <p:nvSpPr>
          <p:cNvPr id="3" name="Title 2"/>
          <p:cNvSpPr>
            <a:spLocks noGrp="1"/>
          </p:cNvSpPr>
          <p:nvPr>
            <p:ph type="title"/>
          </p:nvPr>
        </p:nvSpPr>
        <p:spPr/>
        <p:txBody>
          <a:bodyPr/>
          <a:lstStyle/>
          <a:p>
            <a:r>
              <a:rPr lang="en-US" dirty="0"/>
              <a:t>Ex 2</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525821"/>
            <a:ext cx="4038600" cy="1188666"/>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3482131"/>
            <a:ext cx="3978603" cy="1211831"/>
          </a:xfrm>
          <a:prstGeom prst="rect">
            <a:avLst/>
          </a:prstGeom>
        </p:spPr>
      </p:pic>
    </p:spTree>
    <p:extLst>
      <p:ext uri="{BB962C8B-B14F-4D97-AF65-F5344CB8AC3E}">
        <p14:creationId xmlns:p14="http://schemas.microsoft.com/office/powerpoint/2010/main" val="40190106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ru-RU" dirty="0"/>
              <a:t>Зарегистрируйте аккаунт</a:t>
            </a:r>
            <a:endParaRPr lang="en-US" dirty="0"/>
          </a:p>
          <a:p>
            <a:pPr marL="109728" indent="0">
              <a:buNone/>
            </a:pPr>
            <a:endParaRPr lang="ru-RU" dirty="0"/>
          </a:p>
          <a:p>
            <a:pPr marL="109728" indent="0">
              <a:buNone/>
            </a:pPr>
            <a:r>
              <a:rPr lang="ru-RU" dirty="0"/>
              <a:t>Перейдите на https://github.com/ </a:t>
            </a:r>
            <a:endParaRPr lang="en-US" dirty="0"/>
          </a:p>
          <a:p>
            <a:pPr marL="109728" indent="0">
              <a:buNone/>
            </a:pPr>
            <a:endParaRPr lang="en-US" dirty="0"/>
          </a:p>
          <a:p>
            <a:pPr marL="109728" indent="0">
              <a:buNone/>
            </a:pPr>
            <a:r>
              <a:rPr lang="ru-RU" dirty="0"/>
              <a:t>и зарегистрируйте учетную запись.</a:t>
            </a:r>
            <a:endParaRPr lang="en-GB" dirty="0"/>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39833283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3437" y="1720056"/>
            <a:ext cx="7477125" cy="4048125"/>
          </a:xfrm>
          <a:prstGeom prst="rect">
            <a:avLst/>
          </a:prstGeom>
        </p:spPr>
      </p:pic>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23363453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389" y="1481138"/>
            <a:ext cx="7749221" cy="4525962"/>
          </a:xfrm>
        </p:spPr>
      </p:pic>
      <p:sp>
        <p:nvSpPr>
          <p:cNvPr id="3" name="Title 2"/>
          <p:cNvSpPr>
            <a:spLocks noGrp="1"/>
          </p:cNvSpPr>
          <p:nvPr>
            <p:ph type="title"/>
          </p:nvPr>
        </p:nvSpPr>
        <p:spPr/>
        <p:txBody>
          <a:bodyPr/>
          <a:lstStyle/>
          <a:p>
            <a:r>
              <a:rPr lang="en-US" dirty="0"/>
              <a:t>GitHub</a:t>
            </a:r>
          </a:p>
        </p:txBody>
      </p:sp>
    </p:spTree>
    <p:extLst>
      <p:ext uri="{BB962C8B-B14F-4D97-AF65-F5344CB8AC3E}">
        <p14:creationId xmlns:p14="http://schemas.microsoft.com/office/powerpoint/2010/main" val="23132959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723" y="1481138"/>
            <a:ext cx="8122553" cy="4525962"/>
          </a:xfrm>
        </p:spPr>
      </p:pic>
      <p:sp>
        <p:nvSpPr>
          <p:cNvPr id="3" name="Title 2"/>
          <p:cNvSpPr>
            <a:spLocks noGrp="1"/>
          </p:cNvSpPr>
          <p:nvPr>
            <p:ph type="title"/>
          </p:nvPr>
        </p:nvSpPr>
        <p:spPr/>
        <p:txBody>
          <a:bodyPr/>
          <a:lstStyle/>
          <a:p>
            <a:r>
              <a:rPr lang="en-US" dirty="0"/>
              <a:t>GitHub</a:t>
            </a:r>
          </a:p>
        </p:txBody>
      </p:sp>
    </p:spTree>
    <p:extLst>
      <p:ext uri="{BB962C8B-B14F-4D97-AF65-F5344CB8AC3E}">
        <p14:creationId xmlns:p14="http://schemas.microsoft.com/office/powerpoint/2010/main" val="35599059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96439"/>
            <a:ext cx="8229600" cy="4495359"/>
          </a:xfrm>
        </p:spPr>
      </p:pic>
      <p:sp>
        <p:nvSpPr>
          <p:cNvPr id="3" name="Title 2"/>
          <p:cNvSpPr>
            <a:spLocks noGrp="1"/>
          </p:cNvSpPr>
          <p:nvPr>
            <p:ph type="title"/>
          </p:nvPr>
        </p:nvSpPr>
        <p:spPr/>
        <p:txBody>
          <a:bodyPr/>
          <a:lstStyle/>
          <a:p>
            <a:r>
              <a:rPr lang="en-US" dirty="0"/>
              <a:t>GitHub</a:t>
            </a:r>
          </a:p>
        </p:txBody>
      </p:sp>
    </p:spTree>
    <p:extLst>
      <p:ext uri="{BB962C8B-B14F-4D97-AF65-F5344CB8AC3E}">
        <p14:creationId xmlns:p14="http://schemas.microsoft.com/office/powerpoint/2010/main" val="3157216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676400"/>
            <a:ext cx="5434184" cy="1277214"/>
          </a:xfrm>
        </p:spPr>
      </p:pic>
      <p:sp>
        <p:nvSpPr>
          <p:cNvPr id="3" name="Title 2"/>
          <p:cNvSpPr>
            <a:spLocks noGrp="1"/>
          </p:cNvSpPr>
          <p:nvPr>
            <p:ph type="title"/>
          </p:nvPr>
        </p:nvSpPr>
        <p:spPr/>
        <p:txBody>
          <a:bodyPr/>
          <a:lstStyle/>
          <a:p>
            <a:r>
              <a:rPr lang="en-US" dirty="0"/>
              <a:t>Git bash</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124200"/>
            <a:ext cx="5407867" cy="542958"/>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9698" y="3810000"/>
            <a:ext cx="4989870" cy="476306"/>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9698" y="4572000"/>
            <a:ext cx="4994758" cy="495348"/>
          </a:xfrm>
          <a:prstGeom prst="rect">
            <a:avLst/>
          </a:prstGeom>
        </p:spPr>
      </p:pic>
    </p:spTree>
    <p:extLst>
      <p:ext uri="{BB962C8B-B14F-4D97-AF65-F5344CB8AC3E}">
        <p14:creationId xmlns:p14="http://schemas.microsoft.com/office/powerpoint/2010/main" val="35356226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312" y="2057958"/>
            <a:ext cx="5201376" cy="3372321"/>
          </a:xfrm>
        </p:spPr>
      </p:pic>
      <p:sp>
        <p:nvSpPr>
          <p:cNvPr id="3" name="Title 2"/>
          <p:cNvSpPr>
            <a:spLocks noGrp="1"/>
          </p:cNvSpPr>
          <p:nvPr>
            <p:ph type="title"/>
          </p:nvPr>
        </p:nvSpPr>
        <p:spPr/>
        <p:txBody>
          <a:bodyPr/>
          <a:lstStyle/>
          <a:p>
            <a:r>
              <a:rPr lang="en-US" dirty="0"/>
              <a:t>Git add, git status, git commit</a:t>
            </a:r>
          </a:p>
        </p:txBody>
      </p:sp>
    </p:spTree>
    <p:extLst>
      <p:ext uri="{BB962C8B-B14F-4D97-AF65-F5344CB8AC3E}">
        <p14:creationId xmlns:p14="http://schemas.microsoft.com/office/powerpoint/2010/main" val="30958826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154" y="2677170"/>
            <a:ext cx="4953691" cy="2133898"/>
          </a:xfrm>
        </p:spPr>
      </p:pic>
      <p:sp>
        <p:nvSpPr>
          <p:cNvPr id="3" name="Title 2"/>
          <p:cNvSpPr>
            <a:spLocks noGrp="1"/>
          </p:cNvSpPr>
          <p:nvPr>
            <p:ph type="title"/>
          </p:nvPr>
        </p:nvSpPr>
        <p:spPr/>
        <p:txBody>
          <a:bodyPr/>
          <a:lstStyle/>
          <a:p>
            <a:r>
              <a:rPr lang="en-US" dirty="0"/>
              <a:t>Git push</a:t>
            </a:r>
          </a:p>
        </p:txBody>
      </p:sp>
    </p:spTree>
    <p:extLst>
      <p:ext uri="{BB962C8B-B14F-4D97-AF65-F5344CB8AC3E}">
        <p14:creationId xmlns:p14="http://schemas.microsoft.com/office/powerpoint/2010/main" val="26588319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548" y="2210380"/>
            <a:ext cx="5934903" cy="3067478"/>
          </a:xfrm>
        </p:spPr>
      </p:pic>
      <p:sp>
        <p:nvSpPr>
          <p:cNvPr id="3" name="Title 2"/>
          <p:cNvSpPr>
            <a:spLocks noGrp="1"/>
          </p:cNvSpPr>
          <p:nvPr>
            <p:ph type="title"/>
          </p:nvPr>
        </p:nvSpPr>
        <p:spPr/>
        <p:txBody>
          <a:bodyPr/>
          <a:lstStyle/>
          <a:p>
            <a:r>
              <a:rPr lang="en-US" dirty="0"/>
              <a:t>git </a:t>
            </a:r>
            <a:r>
              <a:rPr lang="en-US" dirty="0" err="1"/>
              <a:t>difftool</a:t>
            </a:r>
            <a:r>
              <a:rPr lang="en-US" dirty="0"/>
              <a:t> HEAD</a:t>
            </a:r>
          </a:p>
        </p:txBody>
      </p:sp>
    </p:spTree>
    <p:extLst>
      <p:ext uri="{BB962C8B-B14F-4D97-AF65-F5344CB8AC3E}">
        <p14:creationId xmlns:p14="http://schemas.microsoft.com/office/powerpoint/2010/main" val="61101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8760" y="1481138"/>
            <a:ext cx="6546480" cy="4525962"/>
          </a:xfrm>
          <a:prstGeom prst="rect">
            <a:avLst/>
          </a:prstGeom>
        </p:spPr>
      </p:pic>
      <p:sp>
        <p:nvSpPr>
          <p:cNvPr id="3" name="Title 2"/>
          <p:cNvSpPr>
            <a:spLocks noGrp="1"/>
          </p:cNvSpPr>
          <p:nvPr>
            <p:ph type="title"/>
          </p:nvPr>
        </p:nvSpPr>
        <p:spPr/>
        <p:txBody>
          <a:bodyPr/>
          <a:lstStyle/>
          <a:p>
            <a:pPr marL="109728" indent="0"/>
            <a:r>
              <a:rPr lang="ru-RU" dirty="0"/>
              <a:t>Архитектура Docker</a:t>
            </a:r>
          </a:p>
        </p:txBody>
      </p:sp>
    </p:spTree>
    <p:extLst>
      <p:ext uri="{BB962C8B-B14F-4D97-AF65-F5344CB8AC3E}">
        <p14:creationId xmlns:p14="http://schemas.microsoft.com/office/powerpoint/2010/main" val="33809501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NGW64:/c/aurelia/lab2/ex/test1ex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82178"/>
            <a:ext cx="8229600" cy="2723881"/>
          </a:xfrm>
        </p:spPr>
      </p:pic>
      <p:sp>
        <p:nvSpPr>
          <p:cNvPr id="3" name="Title 2"/>
          <p:cNvSpPr>
            <a:spLocks noGrp="1"/>
          </p:cNvSpPr>
          <p:nvPr>
            <p:ph type="title"/>
          </p:nvPr>
        </p:nvSpPr>
        <p:spPr/>
        <p:txBody>
          <a:bodyPr/>
          <a:lstStyle/>
          <a:p>
            <a:r>
              <a:rPr lang="en-US" dirty="0"/>
              <a:t>git </a:t>
            </a:r>
            <a:r>
              <a:rPr lang="en-US" dirty="0" err="1"/>
              <a:t>difftool</a:t>
            </a:r>
            <a:r>
              <a:rPr lang="en-US" dirty="0"/>
              <a:t> HEAD</a:t>
            </a:r>
          </a:p>
        </p:txBody>
      </p:sp>
    </p:spTree>
    <p:extLst>
      <p:ext uri="{BB962C8B-B14F-4D97-AF65-F5344CB8AC3E}">
        <p14:creationId xmlns:p14="http://schemas.microsoft.com/office/powerpoint/2010/main" val="8715773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bash</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2895600"/>
            <a:ext cx="4686954" cy="1095528"/>
          </a:xfrm>
          <a:prstGeom prst="rect">
            <a:avLst/>
          </a:prstGeom>
        </p:spPr>
      </p:pic>
    </p:spTree>
    <p:extLst>
      <p:ext uri="{BB962C8B-B14F-4D97-AF65-F5344CB8AC3E}">
        <p14:creationId xmlns:p14="http://schemas.microsoft.com/office/powerpoint/2010/main" val="34998487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33" y="1481138"/>
            <a:ext cx="8154534" cy="4525962"/>
          </a:xfrm>
        </p:spPr>
      </p:pic>
      <p:sp>
        <p:nvSpPr>
          <p:cNvPr id="3" name="Title 2"/>
          <p:cNvSpPr>
            <a:spLocks noGrp="1"/>
          </p:cNvSpPr>
          <p:nvPr>
            <p:ph type="title"/>
          </p:nvPr>
        </p:nvSpPr>
        <p:spPr/>
        <p:txBody>
          <a:bodyPr/>
          <a:lstStyle/>
          <a:p>
            <a:r>
              <a:rPr lang="en-US" dirty="0"/>
              <a:t>Git Hub</a:t>
            </a:r>
          </a:p>
        </p:txBody>
      </p:sp>
    </p:spTree>
    <p:extLst>
      <p:ext uri="{BB962C8B-B14F-4D97-AF65-F5344CB8AC3E}">
        <p14:creationId xmlns:p14="http://schemas.microsoft.com/office/powerpoint/2010/main" val="42716172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ru-RU" sz="1800" dirty="0"/>
              <a:t>Чтобы использовать Git для работы с общим кодом, вам сначала нужно установить SourceTree на свой ноутбук. </a:t>
            </a:r>
            <a:endParaRPr lang="en-US" sz="1800" dirty="0"/>
          </a:p>
          <a:p>
            <a:pPr marL="109728" indent="0">
              <a:buNone/>
            </a:pPr>
            <a:endParaRPr lang="en-US" sz="1800" dirty="0"/>
          </a:p>
          <a:p>
            <a:pPr marL="109728" indent="0">
              <a:buNone/>
            </a:pPr>
            <a:r>
              <a:rPr lang="ru-RU" sz="1800" dirty="0"/>
              <a:t>Вы можете</a:t>
            </a:r>
            <a:r>
              <a:rPr lang="en-US" sz="1800" dirty="0"/>
              <a:t> </a:t>
            </a:r>
            <a:r>
              <a:rPr lang="ru-RU" sz="1800" dirty="0"/>
              <a:t>загрузить и установить его с: http://www.sourcetreeapp.com/</a:t>
            </a:r>
          </a:p>
          <a:p>
            <a:pPr marL="109728" indent="0">
              <a:buNone/>
            </a:pPr>
            <a:r>
              <a:rPr lang="ru-RU" sz="1800" dirty="0"/>
              <a:t>Укажите свое имя и адрес электронной почты</a:t>
            </a:r>
          </a:p>
          <a:p>
            <a:pPr marL="109728" indent="0">
              <a:buNone/>
            </a:pPr>
            <a:r>
              <a:rPr lang="ru-RU" sz="1800" dirty="0"/>
              <a:t>Прежде чем вы сможете использовать SourceTree для взаимодействия с сервером Git, вам нужно будет ввести свой адрес электронной почты, чтобы</a:t>
            </a:r>
          </a:p>
          <a:p>
            <a:pPr marL="109728" indent="0">
              <a:buNone/>
            </a:pPr>
            <a:r>
              <a:rPr lang="ru-RU" sz="1800" dirty="0"/>
              <a:t>он сможет идентифицировать вас. Перейдите в меню «Инструменты» и выберите «Параметры». Введите ваше имя и фамилию</a:t>
            </a:r>
          </a:p>
          <a:p>
            <a:pPr marL="109728" indent="0">
              <a:buNone/>
            </a:pPr>
            <a:r>
              <a:rPr lang="ru-RU" sz="1800" dirty="0"/>
              <a:t>и ваш адрес электронной почты в диалоговом окне в разделе «Информация о пользователе по умолчанию».</a:t>
            </a:r>
            <a:endParaRPr lang="en-GB" sz="1800" dirty="0"/>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28476100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endParaRPr lang="en-GB"/>
          </a:p>
        </p:txBody>
      </p:sp>
      <p:sp>
        <p:nvSpPr>
          <p:cNvPr id="4" name="Content Placeholder 1"/>
          <p:cNvSpPr txBox="1">
            <a:spLocks/>
          </p:cNvSpPr>
          <p:nvPr/>
        </p:nvSpPr>
        <p:spPr>
          <a:xfrm>
            <a:off x="457200" y="141763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GB"/>
          </a:p>
        </p:txBody>
      </p:sp>
      <p:pic>
        <p:nvPicPr>
          <p:cNvPr id="5" name="Picture 4"/>
          <p:cNvPicPr>
            <a:picLocks noChangeAspect="1"/>
          </p:cNvPicPr>
          <p:nvPr/>
        </p:nvPicPr>
        <p:blipFill>
          <a:blip r:embed="rId2"/>
          <a:stretch>
            <a:fillRect/>
          </a:stretch>
        </p:blipFill>
        <p:spPr>
          <a:xfrm>
            <a:off x="819150" y="1566862"/>
            <a:ext cx="7505700" cy="3724275"/>
          </a:xfrm>
          <a:prstGeom prst="rect">
            <a:avLst/>
          </a:prstGeom>
        </p:spPr>
      </p:pic>
    </p:spTree>
    <p:extLst>
      <p:ext uri="{BB962C8B-B14F-4D97-AF65-F5344CB8AC3E}">
        <p14:creationId xmlns:p14="http://schemas.microsoft.com/office/powerpoint/2010/main" val="40121522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9295" y="1481138"/>
            <a:ext cx="5665409" cy="4525962"/>
          </a:xfrm>
          <a:prstGeom prst="rect">
            <a:avLst/>
          </a:prstGeom>
        </p:spPr>
      </p:pic>
      <p:sp>
        <p:nvSpPr>
          <p:cNvPr id="3" name="Title 2"/>
          <p:cNvSpPr>
            <a:spLocks noGrp="1"/>
          </p:cNvSpPr>
          <p:nvPr>
            <p:ph type="title"/>
          </p:nvPr>
        </p:nvSpPr>
        <p:spPr/>
        <p:txBody>
          <a:bodyPr/>
          <a:lstStyle/>
          <a:p>
            <a:endParaRPr lang="en-GB" dirty="0"/>
          </a:p>
        </p:txBody>
      </p:sp>
    </p:spTree>
    <p:extLst>
      <p:ext uri="{BB962C8B-B14F-4D97-AF65-F5344CB8AC3E}">
        <p14:creationId xmlns:p14="http://schemas.microsoft.com/office/powerpoint/2010/main" val="13324752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endParaRPr lang="en-GB"/>
          </a:p>
        </p:txBody>
      </p:sp>
      <p:pic>
        <p:nvPicPr>
          <p:cNvPr id="4" name="Picture 3"/>
          <p:cNvPicPr>
            <a:picLocks noChangeAspect="1"/>
          </p:cNvPicPr>
          <p:nvPr/>
        </p:nvPicPr>
        <p:blipFill>
          <a:blip r:embed="rId2"/>
          <a:stretch>
            <a:fillRect/>
          </a:stretch>
        </p:blipFill>
        <p:spPr>
          <a:xfrm>
            <a:off x="457200" y="2133600"/>
            <a:ext cx="7753350" cy="3618230"/>
          </a:xfrm>
          <a:prstGeom prst="rect">
            <a:avLst/>
          </a:prstGeom>
        </p:spPr>
      </p:pic>
    </p:spTree>
    <p:extLst>
      <p:ext uri="{BB962C8B-B14F-4D97-AF65-F5344CB8AC3E}">
        <p14:creationId xmlns:p14="http://schemas.microsoft.com/office/powerpoint/2010/main" val="959772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2890362"/>
          </a:xfrm>
        </p:spPr>
      </p:pic>
      <p:sp>
        <p:nvSpPr>
          <p:cNvPr id="3" name="Title 2"/>
          <p:cNvSpPr>
            <a:spLocks noGrp="1"/>
          </p:cNvSpPr>
          <p:nvPr>
            <p:ph type="title"/>
          </p:nvPr>
        </p:nvSpPr>
        <p:spPr/>
        <p:txBody>
          <a:bodyPr>
            <a:normAutofit/>
          </a:bodyPr>
          <a:lstStyle/>
          <a:p>
            <a:r>
              <a:rPr lang="en-US" dirty="0" err="1"/>
              <a:t>Sourcetree</a:t>
            </a:r>
            <a:endParaRPr lang="en-US" dirty="0"/>
          </a:p>
        </p:txBody>
      </p:sp>
      <p:sp>
        <p:nvSpPr>
          <p:cNvPr id="5" name="TextBox 4"/>
          <p:cNvSpPr txBox="1"/>
          <p:nvPr/>
        </p:nvSpPr>
        <p:spPr>
          <a:xfrm>
            <a:off x="762000" y="4343400"/>
            <a:ext cx="6553200" cy="369332"/>
          </a:xfrm>
          <a:prstGeom prst="rect">
            <a:avLst/>
          </a:prstGeom>
          <a:noFill/>
        </p:spPr>
        <p:txBody>
          <a:bodyPr wrap="square" rtlCol="0">
            <a:spAutoFit/>
          </a:bodyPr>
          <a:lstStyle/>
          <a:p>
            <a:r>
              <a:rPr lang="en-US" dirty="0"/>
              <a:t>File/open/select folder</a:t>
            </a:r>
          </a:p>
        </p:txBody>
      </p:sp>
    </p:spTree>
    <p:extLst>
      <p:ext uri="{BB962C8B-B14F-4D97-AF65-F5344CB8AC3E}">
        <p14:creationId xmlns:p14="http://schemas.microsoft.com/office/powerpoint/2010/main" val="37692342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endParaRPr lang="en-GB" dirty="0"/>
          </a:p>
        </p:txBody>
      </p:sp>
      <p:pic>
        <p:nvPicPr>
          <p:cNvPr id="4" name="Picture 3"/>
          <p:cNvPicPr>
            <a:picLocks noChangeAspect="1"/>
          </p:cNvPicPr>
          <p:nvPr/>
        </p:nvPicPr>
        <p:blipFill>
          <a:blip r:embed="rId2"/>
          <a:stretch>
            <a:fillRect/>
          </a:stretch>
        </p:blipFill>
        <p:spPr>
          <a:xfrm>
            <a:off x="304800" y="1403783"/>
            <a:ext cx="8153400" cy="4029586"/>
          </a:xfrm>
          <a:prstGeom prst="rect">
            <a:avLst/>
          </a:prstGeom>
        </p:spPr>
      </p:pic>
    </p:spTree>
    <p:extLst>
      <p:ext uri="{BB962C8B-B14F-4D97-AF65-F5344CB8AC3E}">
        <p14:creationId xmlns:p14="http://schemas.microsoft.com/office/powerpoint/2010/main" val="8196870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1752600"/>
            <a:ext cx="7419975" cy="857250"/>
          </a:xfrm>
          <a:prstGeom prst="rect">
            <a:avLst/>
          </a:prstGeom>
        </p:spPr>
      </p:pic>
      <p:sp>
        <p:nvSpPr>
          <p:cNvPr id="3" name="Title 2"/>
          <p:cNvSpPr>
            <a:spLocks noGrp="1"/>
          </p:cNvSpPr>
          <p:nvPr>
            <p:ph type="title"/>
          </p:nvPr>
        </p:nvSpPr>
        <p:spPr/>
        <p:txBody>
          <a:bodyPr/>
          <a:lstStyle/>
          <a:p>
            <a:endParaRPr lang="en-GB"/>
          </a:p>
        </p:txBody>
      </p:sp>
      <p:pic>
        <p:nvPicPr>
          <p:cNvPr id="5" name="Picture 4"/>
          <p:cNvPicPr>
            <a:picLocks noChangeAspect="1"/>
          </p:cNvPicPr>
          <p:nvPr/>
        </p:nvPicPr>
        <p:blipFill>
          <a:blip r:embed="rId3"/>
          <a:stretch>
            <a:fillRect/>
          </a:stretch>
        </p:blipFill>
        <p:spPr>
          <a:xfrm>
            <a:off x="228600" y="2944812"/>
            <a:ext cx="7915275" cy="3395131"/>
          </a:xfrm>
          <a:prstGeom prst="rect">
            <a:avLst/>
          </a:prstGeom>
        </p:spPr>
      </p:pic>
    </p:spTree>
    <p:extLst>
      <p:ext uri="{BB962C8B-B14F-4D97-AF65-F5344CB8AC3E}">
        <p14:creationId xmlns:p14="http://schemas.microsoft.com/office/powerpoint/2010/main" val="3132161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5613</TotalTime>
  <Words>3323</Words>
  <Application>Microsoft Office PowerPoint</Application>
  <PresentationFormat>On-screen Show (4:3)</PresentationFormat>
  <Paragraphs>384</Paragraphs>
  <Slides>107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107</vt:i4>
      </vt:variant>
    </vt:vector>
  </HeadingPairs>
  <TitlesOfParts>
    <vt:vector size="112" baseType="lpstr">
      <vt:lpstr>Lucida Sans Unicode</vt:lpstr>
      <vt:lpstr>Verdana</vt:lpstr>
      <vt:lpstr>Wingdings 2</vt:lpstr>
      <vt:lpstr>Wingdings 3</vt:lpstr>
      <vt:lpstr>Concourse</vt:lpstr>
      <vt:lpstr> Глава 3. Docker, практические примеры</vt:lpstr>
      <vt:lpstr>Содержание</vt:lpstr>
      <vt:lpstr>PowerPoint Presentation</vt:lpstr>
      <vt:lpstr>Docker</vt:lpstr>
      <vt:lpstr>Docker</vt:lpstr>
      <vt:lpstr>Docker</vt:lpstr>
      <vt:lpstr>Docker</vt:lpstr>
      <vt:lpstr>Архитектура Docker</vt:lpstr>
      <vt:lpstr>Архитектура Docker</vt:lpstr>
      <vt:lpstr>Docker - компоненты</vt:lpstr>
      <vt:lpstr>Docker</vt:lpstr>
      <vt:lpstr>Docker</vt:lpstr>
      <vt:lpstr>Docker</vt:lpstr>
      <vt:lpstr>История Docker</vt:lpstr>
      <vt:lpstr>Примнение</vt:lpstr>
      <vt:lpstr>KVM vs Docker</vt:lpstr>
      <vt:lpstr>Docker - сgroups (контрольные группы), namespaces</vt:lpstr>
      <vt:lpstr>Docker - контейнерная виртуализация, chroot</vt:lpstr>
      <vt:lpstr>Docker - каскадно-объединённое монтирование, UFS, Aufs</vt:lpstr>
      <vt:lpstr>Образ в Docker</vt:lpstr>
      <vt:lpstr>Образ в Docker</vt:lpstr>
      <vt:lpstr>Образ в Docker</vt:lpstr>
      <vt:lpstr>Образ в Docker</vt:lpstr>
      <vt:lpstr>Docker-контейнер</vt:lpstr>
      <vt:lpstr>Docker-контейнер</vt:lpstr>
      <vt:lpstr>Docker-контейнер</vt:lpstr>
      <vt:lpstr>Docker-контейнер</vt:lpstr>
      <vt:lpstr>Docker-контейнер</vt:lpstr>
      <vt:lpstr>Что такое Dockerfile?</vt:lpstr>
      <vt:lpstr>Что такое Dockerfile?</vt:lpstr>
      <vt:lpstr>Docker</vt:lpstr>
      <vt:lpstr>Docker</vt:lpstr>
      <vt:lpstr>Docker</vt:lpstr>
      <vt:lpstr>Docker</vt:lpstr>
      <vt:lpstr>Docker</vt:lpstr>
      <vt:lpstr>Docker</vt:lpstr>
      <vt:lpstr>команды docker container</vt:lpstr>
      <vt:lpstr>команды docker images</vt:lpstr>
      <vt:lpstr>Docker hub</vt:lpstr>
      <vt:lpstr>Docker hub</vt:lpstr>
      <vt:lpstr>Exemplul 1, Node.js server</vt:lpstr>
      <vt:lpstr>Ex1, Dockerfile</vt:lpstr>
      <vt:lpstr>Dockerfile</vt:lpstr>
      <vt:lpstr>dockerignore</vt:lpstr>
      <vt:lpstr>Packege.json</vt:lpstr>
      <vt:lpstr>Server.js</vt:lpstr>
      <vt:lpstr>Ex1</vt:lpstr>
      <vt:lpstr>Ex1</vt:lpstr>
      <vt:lpstr>Ex1</vt:lpstr>
      <vt:lpstr>Ex 1</vt:lpstr>
      <vt:lpstr>Ex 1</vt:lpstr>
      <vt:lpstr>Ex 1</vt:lpstr>
      <vt:lpstr>Run the app</vt:lpstr>
      <vt:lpstr>Docker ps</vt:lpstr>
      <vt:lpstr>Ex 1</vt:lpstr>
      <vt:lpstr> </vt:lpstr>
      <vt:lpstr>Ex 1</vt:lpstr>
      <vt:lpstr>Log in to a Docker registry</vt:lpstr>
      <vt:lpstr>https://hub.docker.com/</vt:lpstr>
      <vt:lpstr>Ex 1</vt:lpstr>
      <vt:lpstr>PowerPoint Presentation</vt:lpstr>
      <vt:lpstr>DockerHub</vt:lpstr>
      <vt:lpstr>Ex 1</vt:lpstr>
      <vt:lpstr>Ex 1</vt:lpstr>
      <vt:lpstr>Ex 1</vt:lpstr>
      <vt:lpstr>Ex 1</vt:lpstr>
      <vt:lpstr>Ex 1</vt:lpstr>
      <vt:lpstr>Ex2, Pyton</vt:lpstr>
      <vt:lpstr>Ex 2</vt:lpstr>
      <vt:lpstr>Ex 2</vt:lpstr>
      <vt:lpstr>Ex 2</vt:lpstr>
      <vt:lpstr>Ex 2</vt:lpstr>
      <vt:lpstr>Ex 2</vt:lpstr>
      <vt:lpstr>Ex 2</vt:lpstr>
      <vt:lpstr>Ex 2</vt:lpstr>
      <vt:lpstr>Ex 2</vt:lpstr>
      <vt:lpstr>Ex 2</vt:lpstr>
      <vt:lpstr>Ex 2</vt:lpstr>
      <vt:lpstr>Ex 2</vt:lpstr>
      <vt:lpstr>Ex 2</vt:lpstr>
      <vt:lpstr>PowerPoint Presentation</vt:lpstr>
      <vt:lpstr>PowerPoint Presentation</vt:lpstr>
      <vt:lpstr>GitHub</vt:lpstr>
      <vt:lpstr>GitHub</vt:lpstr>
      <vt:lpstr>GitHub</vt:lpstr>
      <vt:lpstr>Git bash</vt:lpstr>
      <vt:lpstr>Git add, git status, git commit</vt:lpstr>
      <vt:lpstr>Git push</vt:lpstr>
      <vt:lpstr>git difftool HEAD</vt:lpstr>
      <vt:lpstr>git difftool HEAD</vt:lpstr>
      <vt:lpstr>Git bash</vt:lpstr>
      <vt:lpstr>Git Hub</vt:lpstr>
      <vt:lpstr>PowerPoint Presentation</vt:lpstr>
      <vt:lpstr>PowerPoint Presentation</vt:lpstr>
      <vt:lpstr>PowerPoint Presentation</vt:lpstr>
      <vt:lpstr>PowerPoint Presentation</vt:lpstr>
      <vt:lpstr>Sourcetree</vt:lpstr>
      <vt:lpstr>PowerPoint Presentation</vt:lpstr>
      <vt:lpstr>PowerPoint Presentation</vt:lpstr>
      <vt:lpstr>Sourcetree</vt:lpstr>
      <vt:lpstr>Sourcetree</vt:lpstr>
      <vt:lpstr>Sourcetree</vt:lpstr>
      <vt:lpstr>Sourcetree</vt:lpstr>
      <vt:lpstr>Sourcetree</vt:lpstr>
      <vt:lpstr>Sourcetree</vt:lpstr>
      <vt:lpstr>Sourcetree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Aurelia Profir</dc:creator>
  <cp:lastModifiedBy>User</cp:lastModifiedBy>
  <cp:revision>104</cp:revision>
  <dcterms:created xsi:type="dcterms:W3CDTF">2019-09-14T10:06:33Z</dcterms:created>
  <dcterms:modified xsi:type="dcterms:W3CDTF">2021-09-20T10:03:57Z</dcterms:modified>
</cp:coreProperties>
</file>