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292" r:id="rId4"/>
    <p:sldId id="293" r:id="rId5"/>
    <p:sldId id="294" r:id="rId6"/>
    <p:sldId id="295" r:id="rId7"/>
    <p:sldId id="324" r:id="rId8"/>
    <p:sldId id="296" r:id="rId9"/>
    <p:sldId id="297" r:id="rId10"/>
    <p:sldId id="298" r:id="rId11"/>
    <p:sldId id="299" r:id="rId12"/>
    <p:sldId id="278" r:id="rId13"/>
    <p:sldId id="344" r:id="rId14"/>
    <p:sldId id="345" r:id="rId15"/>
    <p:sldId id="346" r:id="rId16"/>
    <p:sldId id="347" r:id="rId17"/>
    <p:sldId id="348" r:id="rId18"/>
    <p:sldId id="349" r:id="rId19"/>
    <p:sldId id="279" r:id="rId20"/>
    <p:sldId id="280" r:id="rId21"/>
    <p:sldId id="283" r:id="rId22"/>
    <p:sldId id="281" r:id="rId23"/>
    <p:sldId id="284" r:id="rId24"/>
    <p:sldId id="282" r:id="rId25"/>
    <p:sldId id="285" r:id="rId26"/>
    <p:sldId id="286" r:id="rId27"/>
    <p:sldId id="325" r:id="rId28"/>
    <p:sldId id="287" r:id="rId29"/>
    <p:sldId id="327" r:id="rId30"/>
    <p:sldId id="328" r:id="rId31"/>
    <p:sldId id="329" r:id="rId32"/>
    <p:sldId id="330" r:id="rId33"/>
    <p:sldId id="288" r:id="rId34"/>
    <p:sldId id="289" r:id="rId35"/>
    <p:sldId id="290" r:id="rId36"/>
    <p:sldId id="291" r:id="rId37"/>
    <p:sldId id="332" r:id="rId38"/>
    <p:sldId id="333" r:id="rId39"/>
    <p:sldId id="334" r:id="rId40"/>
    <p:sldId id="312" r:id="rId41"/>
    <p:sldId id="313" r:id="rId42"/>
    <p:sldId id="259" r:id="rId43"/>
    <p:sldId id="260" r:id="rId44"/>
    <p:sldId id="261" r:id="rId45"/>
    <p:sldId id="340" r:id="rId46"/>
    <p:sldId id="343" r:id="rId47"/>
    <p:sldId id="350" r:id="rId48"/>
    <p:sldId id="337" r:id="rId49"/>
    <p:sldId id="338" r:id="rId50"/>
    <p:sldId id="339" r:id="rId51"/>
    <p:sldId id="262" r:id="rId52"/>
    <p:sldId id="314" r:id="rId53"/>
    <p:sldId id="263" r:id="rId54"/>
    <p:sldId id="264" r:id="rId55"/>
    <p:sldId id="265" r:id="rId56"/>
    <p:sldId id="266" r:id="rId57"/>
    <p:sldId id="267" r:id="rId58"/>
    <p:sldId id="268" r:id="rId59"/>
    <p:sldId id="269" r:id="rId60"/>
    <p:sldId id="270" r:id="rId61"/>
    <p:sldId id="271" r:id="rId62"/>
    <p:sldId id="272" r:id="rId63"/>
    <p:sldId id="273" r:id="rId64"/>
    <p:sldId id="274" r:id="rId65"/>
    <p:sldId id="275" r:id="rId66"/>
    <p:sldId id="316" r:id="rId67"/>
    <p:sldId id="300" r:id="rId68"/>
    <p:sldId id="301" r:id="rId69"/>
    <p:sldId id="302" r:id="rId70"/>
    <p:sldId id="306" r:id="rId71"/>
    <p:sldId id="307" r:id="rId72"/>
    <p:sldId id="308" r:id="rId73"/>
    <p:sldId id="309" r:id="rId74"/>
    <p:sldId id="303" r:id="rId75"/>
    <p:sldId id="304" r:id="rId76"/>
    <p:sldId id="305" r:id="rId77"/>
    <p:sldId id="310" r:id="rId78"/>
    <p:sldId id="311" r:id="rId79"/>
    <p:sldId id="335" r:id="rId80"/>
    <p:sldId id="32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B5015C-95B7-4D08-B78F-A50C9AB4AF42}"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52272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5015C-95B7-4D08-B78F-A50C9AB4AF42}"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230434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5015C-95B7-4D08-B78F-A50C9AB4AF42}"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3875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5015C-95B7-4D08-B78F-A50C9AB4AF42}"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70366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B5015C-95B7-4D08-B78F-A50C9AB4AF42}"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31512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5015C-95B7-4D08-B78F-A50C9AB4AF42}"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23047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B5015C-95B7-4D08-B78F-A50C9AB4AF42}"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13595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B5015C-95B7-4D08-B78F-A50C9AB4AF42}"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171564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5015C-95B7-4D08-B78F-A50C9AB4AF42}"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254499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B5015C-95B7-4D08-B78F-A50C9AB4AF42}"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255801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B5015C-95B7-4D08-B78F-A50C9AB4AF42}"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AE37B-A009-4468-88AB-513884492F0B}" type="slidenum">
              <a:rPr lang="en-US" smtClean="0"/>
              <a:t>‹#›</a:t>
            </a:fld>
            <a:endParaRPr lang="en-US"/>
          </a:p>
        </p:txBody>
      </p:sp>
    </p:spTree>
    <p:extLst>
      <p:ext uri="{BB962C8B-B14F-4D97-AF65-F5344CB8AC3E}">
        <p14:creationId xmlns:p14="http://schemas.microsoft.com/office/powerpoint/2010/main" val="310107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5015C-95B7-4D08-B78F-A50C9AB4AF42}" type="datetimeFigureOut">
              <a:rPr lang="en-US" smtClean="0"/>
              <a:t>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AE37B-A009-4468-88AB-513884492F0B}" type="slidenum">
              <a:rPr lang="en-US" smtClean="0"/>
              <a:t>‹#›</a:t>
            </a:fld>
            <a:endParaRPr lang="en-US"/>
          </a:p>
        </p:txBody>
      </p:sp>
    </p:spTree>
    <p:extLst>
      <p:ext uri="{BB962C8B-B14F-4D97-AF65-F5344CB8AC3E}">
        <p14:creationId xmlns:p14="http://schemas.microsoft.com/office/powerpoint/2010/main" val="179820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google.com/sdk/docs/quickstar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kubernetes.io/docs/tasks/tools/install-kubectl/#install-kubectl-on-window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alebed.github.io/posts/2018/%D0%B7%D0%BD%D0%B0%D0%BA%D0%BE%D0%BC%D1%81%D1%82%D0%B2%D0%BE-%D1%81-kubernetes-%D1%87%D0%B0%D1%81%D1%82%D1%8C-11-%D1%81%D0%B5%D1%80%D0%B2%D0%B8%D1%81%D1%8B-services/" TargetMode="External"/><Relationship Id="rId2" Type="http://schemas.openxmlformats.org/officeDocument/2006/relationships/hyperlink" Target="https://ealebed.github.io/posts/2018/%D0%B7%D0%BD%D0%B0%D0%BA%D0%BE%D0%BC%D1%81%D1%82%D0%B2%D0%BE-%D1%81-kubernetes-%D1%87%D0%B0%D1%81%D1%82%D1%8C-3-pods/" TargetMode="External"/><Relationship Id="rId1" Type="http://schemas.openxmlformats.org/officeDocument/2006/relationships/slideLayout" Target="../slideLayouts/slideLayout2.xml"/><Relationship Id="rId4" Type="http://schemas.openxmlformats.org/officeDocument/2006/relationships/hyperlink" Target="https://ealebed.github.io/posts/2018/%D0%B7%D0%BD%D0%B0%D0%BA%D0%BE%D0%BC%D1%81%D1%82%D0%B2%D0%BE-%D1%81-kubernetes-%D1%87%D0%B0%D1%81%D1%82%D1%8C-5-deployments/"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tfm.co.ua/goto/https:/kubernetes.io/docs/concepts/policy/resource-quota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cloud.google.com/kubernetes-engine/docs/tutorials/autoscaling-metrics" TargetMode="External"/><Relationship Id="rId2" Type="http://schemas.openxmlformats.org/officeDocument/2006/relationships/hyperlink" Target="https://kubernetes.io/docs/tasks/run-application/horizontal-pod-autoscale/" TargetMode="External"/><Relationship Id="rId1" Type="http://schemas.openxmlformats.org/officeDocument/2006/relationships/slideLayout" Target="../slideLayouts/slideLayout2.xml"/><Relationship Id="rId6" Type="http://schemas.openxmlformats.org/officeDocument/2006/relationships/hyperlink" Target="https://kubernetes.io/docs/tasks/tools/install-kubectl/#install-kubectl-on-windows" TargetMode="External"/><Relationship Id="rId5" Type="http://schemas.openxmlformats.org/officeDocument/2006/relationships/hyperlink" Target="https://cloud.google.com/sdk/docs/quickstart" TargetMode="External"/><Relationship Id="rId4" Type="http://schemas.openxmlformats.org/officeDocument/2006/relationships/hyperlink" Target="https://kubernetes.io/docs/concepts/configuration/manage-resources-contain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Tema</a:t>
            </a:r>
            <a:r>
              <a:rPr lang="ro-RO" dirty="0"/>
              <a:t> </a:t>
            </a:r>
            <a:r>
              <a:rPr lang="en-US" dirty="0"/>
              <a:t>8</a:t>
            </a:r>
            <a:r>
              <a:rPr lang="ro-RO" dirty="0"/>
              <a:t>. </a:t>
            </a:r>
            <a:r>
              <a:rPr lang="ru-RU" dirty="0"/>
              <a:t>Автоматическое масштабирование </a:t>
            </a:r>
            <a:r>
              <a:rPr lang="en-US" dirty="0"/>
              <a:t>K8s</a:t>
            </a:r>
          </a:p>
        </p:txBody>
      </p:sp>
      <p:sp>
        <p:nvSpPr>
          <p:cNvPr id="3" name="Subtitle 2"/>
          <p:cNvSpPr>
            <a:spLocks noGrp="1"/>
          </p:cNvSpPr>
          <p:nvPr>
            <p:ph type="subTitle" idx="1"/>
          </p:nvPr>
        </p:nvSpPr>
        <p:spPr/>
        <p:txBody>
          <a:bodyPr>
            <a:normAutofit fontScale="92500" lnSpcReduction="20000"/>
          </a:bodyPr>
          <a:lstStyle/>
          <a:p>
            <a:r>
              <a:rPr lang="en-US" dirty="0"/>
              <a:t>Curs: </a:t>
            </a:r>
            <a:r>
              <a:rPr lang="en-US" dirty="0" err="1"/>
              <a:t>Ini</a:t>
            </a:r>
            <a:r>
              <a:rPr lang="ro-RO" dirty="0"/>
              <a:t>țiere </a:t>
            </a:r>
            <a:r>
              <a:rPr lang="en-US" dirty="0"/>
              <a:t>Cloud Computing, </a:t>
            </a:r>
            <a:r>
              <a:rPr lang="en-US" dirty="0" err="1"/>
              <a:t>sisteme</a:t>
            </a:r>
            <a:r>
              <a:rPr lang="en-US" dirty="0"/>
              <a:t> de </a:t>
            </a:r>
            <a:r>
              <a:rPr lang="en-US" dirty="0" err="1"/>
              <a:t>operare</a:t>
            </a:r>
            <a:r>
              <a:rPr lang="en-US" dirty="0"/>
              <a:t> </a:t>
            </a:r>
            <a:r>
              <a:rPr lang="en-US" dirty="0" err="1"/>
              <a:t>distribuite</a:t>
            </a:r>
            <a:endParaRPr lang="en-US" dirty="0"/>
          </a:p>
          <a:p>
            <a:endParaRPr lang="en-US" dirty="0"/>
          </a:p>
          <a:p>
            <a:r>
              <a:rPr lang="en-US" dirty="0"/>
              <a:t>			</a:t>
            </a:r>
            <a:r>
              <a:rPr lang="en-US" sz="2600" dirty="0"/>
              <a:t>Prepelita A., dr., conf. univ. </a:t>
            </a:r>
          </a:p>
        </p:txBody>
      </p:sp>
      <p:sp>
        <p:nvSpPr>
          <p:cNvPr id="4" name="TextBox 3">
            <a:extLst>
              <a:ext uri="{FF2B5EF4-FFF2-40B4-BE49-F238E27FC236}">
                <a16:creationId xmlns:a16="http://schemas.microsoft.com/office/drawing/2014/main" id="{65B6540E-E55C-4A6B-864A-0AF8CCCF7D96}"/>
              </a:ext>
            </a:extLst>
          </p:cNvPr>
          <p:cNvSpPr txBox="1"/>
          <p:nvPr/>
        </p:nvSpPr>
        <p:spPr>
          <a:xfrm>
            <a:off x="2514600" y="457200"/>
            <a:ext cx="4038600" cy="584775"/>
          </a:xfrm>
          <a:prstGeom prst="rect">
            <a:avLst/>
          </a:prstGeom>
          <a:noFill/>
        </p:spPr>
        <p:txBody>
          <a:bodyPr wrap="square" rtlCol="0">
            <a:spAutoFit/>
          </a:bodyPr>
          <a:lstStyle/>
          <a:p>
            <a:pPr algn="ctr"/>
            <a:r>
              <a:rPr lang="en-US" sz="3200" dirty="0"/>
              <a:t>USM</a:t>
            </a:r>
          </a:p>
        </p:txBody>
      </p:sp>
      <p:sp>
        <p:nvSpPr>
          <p:cNvPr id="5" name="TextBox 4">
            <a:extLst>
              <a:ext uri="{FF2B5EF4-FFF2-40B4-BE49-F238E27FC236}">
                <a16:creationId xmlns:a16="http://schemas.microsoft.com/office/drawing/2014/main" id="{39E581D7-7394-414D-BF56-83FD58799665}"/>
              </a:ext>
            </a:extLst>
          </p:cNvPr>
          <p:cNvSpPr txBox="1"/>
          <p:nvPr/>
        </p:nvSpPr>
        <p:spPr>
          <a:xfrm>
            <a:off x="2971800" y="6248400"/>
            <a:ext cx="2819400" cy="369332"/>
          </a:xfrm>
          <a:prstGeom prst="rect">
            <a:avLst/>
          </a:prstGeom>
          <a:noFill/>
        </p:spPr>
        <p:txBody>
          <a:bodyPr wrap="square" rtlCol="0">
            <a:spAutoFit/>
          </a:bodyPr>
          <a:lstStyle/>
          <a:p>
            <a:pPr algn="ctr"/>
            <a:r>
              <a:rPr lang="en-US" dirty="0"/>
              <a:t>Chi</a:t>
            </a:r>
            <a:r>
              <a:rPr lang="ro-MD" dirty="0"/>
              <a:t>şinău 2019</a:t>
            </a:r>
            <a:endParaRPr lang="en-US" dirty="0"/>
          </a:p>
        </p:txBody>
      </p:sp>
    </p:spTree>
    <p:extLst>
      <p:ext uri="{BB962C8B-B14F-4D97-AF65-F5344CB8AC3E}">
        <p14:creationId xmlns:p14="http://schemas.microsoft.com/office/powerpoint/2010/main" val="51678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lstStyle/>
          <a:p>
            <a:r>
              <a:rPr lang="en-US" b="1" dirty="0" err="1"/>
              <a:t>kubectl</a:t>
            </a:r>
            <a:r>
              <a:rPr lang="en-US" b="1" dirty="0"/>
              <a:t> </a:t>
            </a:r>
            <a:r>
              <a:rPr lang="en-US" b="1" dirty="0" err="1"/>
              <a:t>api</a:t>
            </a:r>
            <a:r>
              <a:rPr lang="en-US" b="1" dirty="0"/>
              <a:t>-resources --</a:t>
            </a:r>
            <a:r>
              <a:rPr lang="en-US" b="1" dirty="0" err="1"/>
              <a:t>namespaced</a:t>
            </a:r>
            <a:r>
              <a:rPr lang="en-US" b="1" dirty="0"/>
              <a:t>=true</a:t>
            </a:r>
            <a:endParaRPr lang="ro-RO" b="1" dirty="0"/>
          </a:p>
          <a:p>
            <a:endParaRPr lang="en-US"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04" y="1457050"/>
            <a:ext cx="8354591" cy="3943900"/>
          </a:xfrm>
          <a:prstGeom prst="rect">
            <a:avLst/>
          </a:prstGeom>
        </p:spPr>
      </p:pic>
    </p:spTree>
    <p:extLst>
      <p:ext uri="{BB962C8B-B14F-4D97-AF65-F5344CB8AC3E}">
        <p14:creationId xmlns:p14="http://schemas.microsoft.com/office/powerpoint/2010/main" val="233711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normAutofit/>
          </a:bodyPr>
          <a:lstStyle/>
          <a:p>
            <a:pPr marL="0" indent="0" fontAlgn="base">
              <a:buNone/>
            </a:pPr>
            <a:r>
              <a:rPr lang="ru-RU" sz="2400" dirty="0"/>
              <a:t>Ресурсы, не использующие </a:t>
            </a:r>
            <a:r>
              <a:rPr lang="en-US" sz="2400" dirty="0"/>
              <a:t>namespaces — </a:t>
            </a:r>
            <a:r>
              <a:rPr lang="ru-RU" sz="2400" dirty="0"/>
              <a:t>можно увидеть так:</a:t>
            </a:r>
          </a:p>
          <a:p>
            <a:pPr marL="0" indent="0" fontAlgn="base" latinLnBrk="1">
              <a:buNone/>
            </a:pPr>
            <a:r>
              <a:rPr lang="en-US" sz="2400" b="1" dirty="0" err="1"/>
              <a:t>kubectl</a:t>
            </a:r>
            <a:r>
              <a:rPr lang="en-US" sz="2400" b="1" dirty="0"/>
              <a:t> </a:t>
            </a:r>
            <a:r>
              <a:rPr lang="en-US" sz="2400" b="1" dirty="0" err="1"/>
              <a:t>api</a:t>
            </a:r>
            <a:r>
              <a:rPr lang="en-US" sz="2400" b="1" dirty="0"/>
              <a:t>-resources --</a:t>
            </a:r>
            <a:r>
              <a:rPr lang="en-US" sz="2400" b="1" dirty="0" err="1"/>
              <a:t>namespaced</a:t>
            </a:r>
            <a:r>
              <a:rPr lang="en-US" sz="2400" b="1" dirty="0"/>
              <a:t>=false</a:t>
            </a:r>
          </a:p>
          <a:p>
            <a:pPr marL="0" indent="0">
              <a:buNone/>
            </a:pPr>
            <a:endParaRPr lang="en-US" sz="2400" dirty="0"/>
          </a:p>
        </p:txBody>
      </p:sp>
      <p:pic>
        <p:nvPicPr>
          <p:cNvPr id="4" name="Picture 3" descr="Command Prompt"/>
          <p:cNvPicPr>
            <a:picLocks noChangeAspect="1"/>
          </p:cNvPicPr>
          <p:nvPr/>
        </p:nvPicPr>
        <p:blipFill rotWithShape="1">
          <a:blip r:embed="rId2">
            <a:extLst>
              <a:ext uri="{28A0092B-C50C-407E-A947-70E740481C1C}">
                <a14:useLocalDpi xmlns:a14="http://schemas.microsoft.com/office/drawing/2010/main" val="0"/>
              </a:ext>
            </a:extLst>
          </a:blip>
          <a:srcRect t="14764" b="6094"/>
          <a:stretch/>
        </p:blipFill>
        <p:spPr>
          <a:xfrm>
            <a:off x="6927" y="3075708"/>
            <a:ext cx="9144000" cy="3782292"/>
          </a:xfrm>
          <a:prstGeom prst="rect">
            <a:avLst/>
          </a:prstGeom>
        </p:spPr>
      </p:pic>
    </p:spTree>
    <p:extLst>
      <p:ext uri="{BB962C8B-B14F-4D97-AF65-F5344CB8AC3E}">
        <p14:creationId xmlns:p14="http://schemas.microsoft.com/office/powerpoint/2010/main" val="348409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Deployments</a:t>
            </a:r>
            <a:endParaRPr lang="en-US" dirty="0"/>
          </a:p>
        </p:txBody>
      </p:sp>
      <p:sp>
        <p:nvSpPr>
          <p:cNvPr id="3" name="Content Placeholder 2"/>
          <p:cNvSpPr>
            <a:spLocks noGrp="1"/>
          </p:cNvSpPr>
          <p:nvPr>
            <p:ph idx="1"/>
          </p:nvPr>
        </p:nvSpPr>
        <p:spPr/>
        <p:txBody>
          <a:bodyPr>
            <a:normAutofit lnSpcReduction="10000"/>
          </a:bodyPr>
          <a:lstStyle/>
          <a:p>
            <a:r>
              <a:rPr lang="ru-RU" dirty="0"/>
              <a:t>Контроллер </a:t>
            </a:r>
            <a:r>
              <a:rPr lang="ro-RO" dirty="0"/>
              <a:t>Deployments </a:t>
            </a:r>
            <a:r>
              <a:rPr lang="ru-RU" dirty="0"/>
              <a:t>предоставляет декларативные обновления для Pod и ReplicaSets.</a:t>
            </a:r>
            <a:r>
              <a:rPr lang="ro-RO" dirty="0"/>
              <a:t> </a:t>
            </a:r>
            <a:r>
              <a:rPr lang="ru-RU" dirty="0"/>
              <a:t>Вы описываете желаемое состояние в </a:t>
            </a:r>
            <a:r>
              <a:rPr lang="ro-RO" dirty="0"/>
              <a:t>Deployments</a:t>
            </a:r>
            <a:r>
              <a:rPr lang="ru-RU" dirty="0"/>
              <a:t>, и контроллер развертывания изменяет текущее состояние на желаемое состояние с контролируемой скоростью. Вы можете определить Deployments для создания новых ReplicaSets или для удаления существующих Deployments</a:t>
            </a:r>
            <a:r>
              <a:rPr lang="ro-RO" dirty="0"/>
              <a:t>.</a:t>
            </a:r>
            <a:endParaRPr lang="en-US" dirty="0"/>
          </a:p>
        </p:txBody>
      </p:sp>
    </p:spTree>
    <p:extLst>
      <p:ext uri="{BB962C8B-B14F-4D97-AF65-F5344CB8AC3E}">
        <p14:creationId xmlns:p14="http://schemas.microsoft.com/office/powerpoint/2010/main" val="99621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159C-33A0-4A70-B528-9DFA786027D9}"/>
              </a:ext>
            </a:extLst>
          </p:cNvPr>
          <p:cNvSpPr>
            <a:spLocks noGrp="1"/>
          </p:cNvSpPr>
          <p:nvPr>
            <p:ph type="title"/>
          </p:nvPr>
        </p:nvSpPr>
        <p:spPr/>
        <p:txBody>
          <a:bodyPr>
            <a:normAutofit fontScale="90000"/>
          </a:bodyPr>
          <a:lstStyle/>
          <a:p>
            <a:r>
              <a:rPr lang="ru-RU" dirty="0"/>
              <a:t>Автоматическое масштабирование </a:t>
            </a:r>
            <a:r>
              <a:rPr lang="en-US" dirty="0"/>
              <a:t>Kubernetes</a:t>
            </a:r>
          </a:p>
        </p:txBody>
      </p:sp>
      <p:sp>
        <p:nvSpPr>
          <p:cNvPr id="3" name="Content Placeholder 2">
            <a:extLst>
              <a:ext uri="{FF2B5EF4-FFF2-40B4-BE49-F238E27FC236}">
                <a16:creationId xmlns:a16="http://schemas.microsoft.com/office/drawing/2014/main" id="{968E4772-62F0-447B-9064-798AE388EC44}"/>
              </a:ext>
            </a:extLst>
          </p:cNvPr>
          <p:cNvSpPr>
            <a:spLocks noGrp="1"/>
          </p:cNvSpPr>
          <p:nvPr>
            <p:ph idx="1"/>
          </p:nvPr>
        </p:nvSpPr>
        <p:spPr>
          <a:xfrm>
            <a:off x="457200" y="1600200"/>
            <a:ext cx="8534400" cy="4525963"/>
          </a:xfrm>
        </p:spPr>
        <p:txBody>
          <a:bodyPr>
            <a:normAutofit fontScale="92500" lnSpcReduction="20000"/>
          </a:bodyPr>
          <a:lstStyle/>
          <a:p>
            <a:r>
              <a:rPr lang="ru-RU" dirty="0"/>
              <a:t>Kubernetes предоставляет несколько уровней функций автомасштабирования: </a:t>
            </a:r>
            <a:endParaRPr lang="en-US" dirty="0"/>
          </a:p>
          <a:p>
            <a:pPr marL="0" indent="0">
              <a:buNone/>
            </a:pPr>
            <a:r>
              <a:rPr lang="en-US" dirty="0"/>
              <a:t>- </a:t>
            </a:r>
            <a:r>
              <a:rPr lang="ru-RU" dirty="0"/>
              <a:t>горизонтальное автомасштабирование под </a:t>
            </a:r>
            <a:r>
              <a:rPr lang="en-US" dirty="0"/>
              <a:t>(HPA)</a:t>
            </a:r>
            <a:r>
              <a:rPr lang="ru-RU" dirty="0"/>
              <a:t>, </a:t>
            </a:r>
            <a:endParaRPr lang="en-US" dirty="0"/>
          </a:p>
          <a:p>
            <a:pPr marL="0" indent="0">
              <a:buNone/>
            </a:pPr>
            <a:r>
              <a:rPr lang="en-US" dirty="0"/>
              <a:t>- </a:t>
            </a:r>
            <a:r>
              <a:rPr lang="ru-RU" dirty="0"/>
              <a:t>вертикальное автомасштабирование </a:t>
            </a:r>
            <a:r>
              <a:rPr lang="en-US" dirty="0"/>
              <a:t>(VPA),</a:t>
            </a:r>
            <a:r>
              <a:rPr lang="ru-RU" dirty="0"/>
              <a:t> </a:t>
            </a:r>
            <a:endParaRPr lang="en-US" dirty="0"/>
          </a:p>
          <a:p>
            <a:pPr marL="0" indent="0">
              <a:buNone/>
            </a:pPr>
            <a:r>
              <a:rPr lang="en-US" dirty="0"/>
              <a:t>- </a:t>
            </a:r>
            <a:r>
              <a:rPr lang="ru-RU" dirty="0"/>
              <a:t>автомасштабирование кластеров</a:t>
            </a:r>
            <a:r>
              <a:rPr lang="en-US" dirty="0"/>
              <a:t> (CA)</a:t>
            </a:r>
            <a:r>
              <a:rPr lang="ru-RU" dirty="0"/>
              <a:t>. </a:t>
            </a:r>
            <a:endParaRPr lang="en-US" dirty="0"/>
          </a:p>
          <a:p>
            <a:pPr marL="0" indent="0">
              <a:buNone/>
            </a:pPr>
            <a:endParaRPr lang="en-US" dirty="0"/>
          </a:p>
          <a:p>
            <a:pPr marL="0" indent="0">
              <a:buNone/>
            </a:pPr>
            <a:r>
              <a:rPr lang="ru-RU" dirty="0"/>
              <a:t>Вместе они позволяют гарантировать, что каждый модуль и кластер имеет именно тот размер, который соответствует вашим текущим потребностям.</a:t>
            </a:r>
            <a:endParaRPr lang="en-US" dirty="0"/>
          </a:p>
        </p:txBody>
      </p:sp>
    </p:spTree>
    <p:extLst>
      <p:ext uri="{BB962C8B-B14F-4D97-AF65-F5344CB8AC3E}">
        <p14:creationId xmlns:p14="http://schemas.microsoft.com/office/powerpoint/2010/main" val="148312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9C8D-6BB0-41F7-850F-463BBD56CE72}"/>
              </a:ext>
            </a:extLst>
          </p:cNvPr>
          <p:cNvSpPr>
            <a:spLocks noGrp="1"/>
          </p:cNvSpPr>
          <p:nvPr>
            <p:ph type="title"/>
          </p:nvPr>
        </p:nvSpPr>
        <p:spPr/>
        <p:txBody>
          <a:bodyPr>
            <a:normAutofit/>
          </a:bodyPr>
          <a:lstStyle/>
          <a:p>
            <a:r>
              <a:rPr lang="en-US" b="1" dirty="0"/>
              <a:t>Horizontal Pod </a:t>
            </a:r>
            <a:r>
              <a:rPr lang="en-US" b="1" dirty="0" err="1"/>
              <a:t>Autoscaler</a:t>
            </a:r>
            <a:endParaRPr lang="en-US" b="1" dirty="0"/>
          </a:p>
        </p:txBody>
      </p:sp>
      <p:sp>
        <p:nvSpPr>
          <p:cNvPr id="3" name="Content Placeholder 2">
            <a:extLst>
              <a:ext uri="{FF2B5EF4-FFF2-40B4-BE49-F238E27FC236}">
                <a16:creationId xmlns:a16="http://schemas.microsoft.com/office/drawing/2014/main" id="{2637487D-6BC2-4E29-BA1B-2914663E26AF}"/>
              </a:ext>
            </a:extLst>
          </p:cNvPr>
          <p:cNvSpPr>
            <a:spLocks noGrp="1"/>
          </p:cNvSpPr>
          <p:nvPr>
            <p:ph idx="1"/>
          </p:nvPr>
        </p:nvSpPr>
        <p:spPr/>
        <p:txBody>
          <a:bodyPr>
            <a:normAutofit/>
          </a:bodyPr>
          <a:lstStyle/>
          <a:p>
            <a:r>
              <a:rPr lang="ru-RU" dirty="0"/>
              <a:t>Horizontal Pod Autoscaler (HPA) масштабирует количество модулей</a:t>
            </a:r>
            <a:r>
              <a:rPr lang="en-US" dirty="0"/>
              <a:t> (</a:t>
            </a:r>
            <a:r>
              <a:rPr lang="ru-RU" dirty="0"/>
              <a:t>под</a:t>
            </a:r>
            <a:r>
              <a:rPr lang="en-US" dirty="0"/>
              <a:t>)</a:t>
            </a:r>
            <a:r>
              <a:rPr lang="ru-RU" dirty="0"/>
              <a:t>, доступных в кластере, в соответствии с текущими вычислительными потребностями. Вы указываете метрики, которые будут определять количество необходимых модулей, и устанавливаете пороговые значения, при которых модули должны быть созданы или удалены. </a:t>
            </a:r>
          </a:p>
        </p:txBody>
      </p:sp>
    </p:spTree>
    <p:extLst>
      <p:ext uri="{BB962C8B-B14F-4D97-AF65-F5344CB8AC3E}">
        <p14:creationId xmlns:p14="http://schemas.microsoft.com/office/powerpoint/2010/main" val="403455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9C8D-6BB0-41F7-850F-463BBD56CE72}"/>
              </a:ext>
            </a:extLst>
          </p:cNvPr>
          <p:cNvSpPr>
            <a:spLocks noGrp="1"/>
          </p:cNvSpPr>
          <p:nvPr>
            <p:ph type="title"/>
          </p:nvPr>
        </p:nvSpPr>
        <p:spPr/>
        <p:txBody>
          <a:bodyPr>
            <a:normAutofit/>
          </a:bodyPr>
          <a:lstStyle/>
          <a:p>
            <a:r>
              <a:rPr lang="en-US" b="1" dirty="0"/>
              <a:t>Horizontal Pod </a:t>
            </a:r>
            <a:r>
              <a:rPr lang="en-US" b="1" dirty="0" err="1"/>
              <a:t>Autoscaler</a:t>
            </a:r>
            <a:endParaRPr lang="en-US" b="1" dirty="0"/>
          </a:p>
        </p:txBody>
      </p:sp>
      <p:sp>
        <p:nvSpPr>
          <p:cNvPr id="3" name="Content Placeholder 2">
            <a:extLst>
              <a:ext uri="{FF2B5EF4-FFF2-40B4-BE49-F238E27FC236}">
                <a16:creationId xmlns:a16="http://schemas.microsoft.com/office/drawing/2014/main" id="{2637487D-6BC2-4E29-BA1B-2914663E26AF}"/>
              </a:ext>
            </a:extLst>
          </p:cNvPr>
          <p:cNvSpPr>
            <a:spLocks noGrp="1"/>
          </p:cNvSpPr>
          <p:nvPr>
            <p:ph idx="1"/>
          </p:nvPr>
        </p:nvSpPr>
        <p:spPr/>
        <p:txBody>
          <a:bodyPr>
            <a:noAutofit/>
          </a:bodyPr>
          <a:lstStyle/>
          <a:p>
            <a:r>
              <a:rPr lang="ru-RU" sz="1400" dirty="0"/>
              <a:t>Обычные метрики - это использование </a:t>
            </a:r>
            <a:r>
              <a:rPr lang="ru-RU" sz="1400" b="1" dirty="0">
                <a:solidFill>
                  <a:srgbClr val="FF0000"/>
                </a:solidFill>
              </a:rPr>
              <a:t>ЦП и памяти</a:t>
            </a:r>
            <a:r>
              <a:rPr lang="ru-RU" sz="1400" dirty="0"/>
              <a:t>, но также можете указать свои собственные метрики. После настройки HPA будет непрерывно проверять выбранные вами показатели (значение по умолчанию для проверки показателей - 30-секундные интервалы). Если один из указанных вами пороговых значений соблюден, HPA обновляет количество реплик модуля в контроллере развертывания. Это заставляет контроллер развертывания увеличивать или уменьшать количество модулей, чтобы соответствовать желаемому количеству реплик. </a:t>
            </a:r>
            <a:endParaRPr lang="en-US" sz="1400" dirty="0"/>
          </a:p>
          <a:p>
            <a:r>
              <a:rPr lang="ru-RU" sz="1400" dirty="0"/>
              <a:t>Для того, чтобы у HPA были данные, необходимые для определения наилучшего количества реплик подов, вы должны установить сервер метрик в своих кластерах Kubernetes. Это даст HPA доступ к показателям ЦП и памяти. Если вы хотите использовать настраиваемые метрики, чтобы определить, как HPA масштабирует ваши поды, вам нужно будет связать Kubernetes с базой данных временных рядов (например, Prometheus) с метриками, которые вы хотите использовать. </a:t>
            </a:r>
          </a:p>
          <a:p>
            <a:r>
              <a:rPr lang="ru-RU" sz="1400" dirty="0"/>
              <a:t>Одной из проблем, связанных с автомасштабированием, является «сбой»: вы не хотите, чтобы количество модулей постоянно менялось в ответ на незначительные изменения в потреблении ресурсов. Однако вы хотите, чтобы функция автомасштабирования была достаточно чувствительной к вашим меняющимся потребностям, чтобы у вас всегда был правильный уровень ресурсов. Kubernetes предлагает пользователям возможность влиять на </a:t>
            </a:r>
            <a:r>
              <a:rPr lang="ru-RU" sz="1400" dirty="0">
                <a:solidFill>
                  <a:srgbClr val="FF0000"/>
                </a:solidFill>
              </a:rPr>
              <a:t>шкалу скорости </a:t>
            </a:r>
            <a:r>
              <a:rPr lang="ru-RU" sz="1400" dirty="0"/>
              <a:t>HPA двумя способами:</a:t>
            </a:r>
            <a:endParaRPr lang="en-US" sz="1400" dirty="0"/>
          </a:p>
          <a:p>
            <a:pPr lvl="1"/>
            <a:r>
              <a:rPr lang="ru-RU" sz="1400" dirty="0"/>
              <a:t>Вы можете настроить, как долго автомасштабатор должен ждать, прежде чем другая операция масштабирования может быть выполнена после завершения текущей (значение по умолчанию - пять минут). </a:t>
            </a:r>
            <a:endParaRPr lang="en-US" sz="1400" dirty="0"/>
          </a:p>
          <a:p>
            <a:pPr lvl="1"/>
            <a:r>
              <a:rPr lang="ru-RU" sz="1400" dirty="0"/>
              <a:t>Чтобы контролировать, насколько быстро целевой объект может масштабироваться, вы можете указать минимальное количество дополнительных реплик, необходимых для запуска события масштабирования.</a:t>
            </a:r>
            <a:endParaRPr lang="en-US" sz="1400" dirty="0"/>
          </a:p>
        </p:txBody>
      </p:sp>
    </p:spTree>
    <p:extLst>
      <p:ext uri="{BB962C8B-B14F-4D97-AF65-F5344CB8AC3E}">
        <p14:creationId xmlns:p14="http://schemas.microsoft.com/office/powerpoint/2010/main" val="148696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4DB1-BB25-49DB-A1D1-278FDD83F5D0}"/>
              </a:ext>
            </a:extLst>
          </p:cNvPr>
          <p:cNvSpPr>
            <a:spLocks noGrp="1"/>
          </p:cNvSpPr>
          <p:nvPr>
            <p:ph type="title"/>
          </p:nvPr>
        </p:nvSpPr>
        <p:spPr/>
        <p:txBody>
          <a:bodyPr>
            <a:normAutofit fontScale="90000"/>
          </a:bodyPr>
          <a:lstStyle/>
          <a:p>
            <a:r>
              <a:rPr lang="ru-RU" dirty="0"/>
              <a:t>Вертикальное автомасштабирование модулей</a:t>
            </a:r>
            <a:endParaRPr lang="en-US" dirty="0"/>
          </a:p>
        </p:txBody>
      </p:sp>
      <p:sp>
        <p:nvSpPr>
          <p:cNvPr id="3" name="Content Placeholder 2">
            <a:extLst>
              <a:ext uri="{FF2B5EF4-FFF2-40B4-BE49-F238E27FC236}">
                <a16:creationId xmlns:a16="http://schemas.microsoft.com/office/drawing/2014/main" id="{587694F7-11A1-4848-B2BD-F97DF6282DAD}"/>
              </a:ext>
            </a:extLst>
          </p:cNvPr>
          <p:cNvSpPr>
            <a:spLocks noGrp="1"/>
          </p:cNvSpPr>
          <p:nvPr>
            <p:ph idx="1"/>
          </p:nvPr>
        </p:nvSpPr>
        <p:spPr/>
        <p:txBody>
          <a:bodyPr>
            <a:normAutofit fontScale="47500" lnSpcReduction="20000"/>
          </a:bodyPr>
          <a:lstStyle/>
          <a:p>
            <a:r>
              <a:rPr lang="ru-RU" dirty="0"/>
              <a:t>Вертикальный автомасштабирование модулей (VPA) выделяет больше (или меньше) ЦП и памяти существующим модулям. Это можно использовать только для инициализации ресурсов, предоставленных каждому модулю при создании, или для активного мониторинга и масштабирования ресурсов каждого модуля в течение его срока службы. </a:t>
            </a:r>
            <a:endParaRPr lang="en-US" dirty="0"/>
          </a:p>
          <a:p>
            <a:r>
              <a:rPr lang="ru-RU" dirty="0"/>
              <a:t>Технически VPA не изменяет ресурсы для существующих модулей; скорее, он проверяет, какие из управляемых модулей имеют правильный набор ресурсов, и, если нет, уничтожает их, чтобы их контроллеры могли воссоздать их с помощью обновленных запросов. VPA включает в себя инструмент, называемый VPA Recommender, который отслеживает текущее и прошлое потребление ресурсов и на основе этих данных предоставляет рекомендуемые значения для запросов ЦП и памяти контейнеров. Даже если вы не доверяете VPA управлять своими модулями, вы все равно можете использовать VPA для получения рекомендаций о том, какие ресурсы лучше всего подходят для вашей текущей нагрузки. </a:t>
            </a:r>
          </a:p>
          <a:p>
            <a:r>
              <a:rPr lang="ru-RU" dirty="0"/>
              <a:t>HPA и VPA являются полезными инструментами для управления ресурсами контейнера. Однако такая практика может привести к прямому конфликту между HPA и VPA. Если они оба обнаружат, что требуется больше памяти, они оба попытаются решить эту проблему одновременно, что приведет к неправильному распределению ресурсов. Однако можно использовать HPA и VPA вместе, при условии, что они полагаются на разные показатели. Это предотвратит их запуск одними и теми же событиями. VPA использует только потребление ЦП и памяти для выработки рекомендаций, но если вы настроите HPA на использование пользовательских показателей, то оба инструмента могут работать параллельно. </a:t>
            </a:r>
            <a:endParaRPr lang="en-US" dirty="0"/>
          </a:p>
        </p:txBody>
      </p:sp>
    </p:spTree>
    <p:extLst>
      <p:ext uri="{BB962C8B-B14F-4D97-AF65-F5344CB8AC3E}">
        <p14:creationId xmlns:p14="http://schemas.microsoft.com/office/powerpoint/2010/main" val="23058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4DB1-BB25-49DB-A1D1-278FDD83F5D0}"/>
              </a:ext>
            </a:extLst>
          </p:cNvPr>
          <p:cNvSpPr>
            <a:spLocks noGrp="1"/>
          </p:cNvSpPr>
          <p:nvPr>
            <p:ph type="title"/>
          </p:nvPr>
        </p:nvSpPr>
        <p:spPr/>
        <p:txBody>
          <a:bodyPr>
            <a:normAutofit fontScale="90000"/>
          </a:bodyPr>
          <a:lstStyle/>
          <a:p>
            <a:r>
              <a:rPr lang="ru-RU" dirty="0"/>
              <a:t>Вертикальное автомасштабирование модулей</a:t>
            </a:r>
            <a:endParaRPr lang="en-US" dirty="0"/>
          </a:p>
        </p:txBody>
      </p:sp>
      <p:sp>
        <p:nvSpPr>
          <p:cNvPr id="3" name="Content Placeholder 2">
            <a:extLst>
              <a:ext uri="{FF2B5EF4-FFF2-40B4-BE49-F238E27FC236}">
                <a16:creationId xmlns:a16="http://schemas.microsoft.com/office/drawing/2014/main" id="{587694F7-11A1-4848-B2BD-F97DF6282DAD}"/>
              </a:ext>
            </a:extLst>
          </p:cNvPr>
          <p:cNvSpPr>
            <a:spLocks noGrp="1"/>
          </p:cNvSpPr>
          <p:nvPr>
            <p:ph idx="1"/>
          </p:nvPr>
        </p:nvSpPr>
        <p:spPr/>
        <p:txBody>
          <a:bodyPr>
            <a:normAutofit fontScale="47500" lnSpcReduction="20000"/>
          </a:bodyPr>
          <a:lstStyle/>
          <a:p>
            <a:r>
              <a:rPr lang="ru-RU" dirty="0"/>
              <a:t>Вертикальный автомасштабирование модулей (VPA) выделяет больше (или меньше) ЦП и памяти существующим модулям. Это можно использовать только для инициализации ресурсов, предоставленных каждому модулю при создании, или для активного мониторинга и масштабирования ресурсов каждого модуля в течение его срока службы. </a:t>
            </a:r>
            <a:endParaRPr lang="en-US" dirty="0"/>
          </a:p>
          <a:p>
            <a:r>
              <a:rPr lang="ru-RU" dirty="0"/>
              <a:t>Технически VPA не изменяет ресурсы для существующих модулей; скорее, он проверяет, какие из управляемых модулей имеют правильный набор ресурсов, и, если нет, уничтожает их, чтобы их контроллеры могли воссоздать их с помощью обновленных запросов. VPA включает в себя инструмент, называемый VPA Recommender, который отслеживает текущее и прошлое потребление ресурсов и на основе этих данных предоставляет рекомендуемые значения для запросов ЦП и памяти контейнеров. Даже если вы не доверяете VPA управлять своими модулями, вы все равно можете использовать VPA для получения рекомендаций о том, какие ресурсы лучше всего подходят для вашей текущей нагрузки. </a:t>
            </a:r>
          </a:p>
          <a:p>
            <a:r>
              <a:rPr lang="ru-RU" dirty="0"/>
              <a:t>HPA и VPA являются полезными инструментами для управления ресурсами контейнера. Однако такая практика может привести к прямому конфликту между HPA и VPA. Если они оба обнаружат, что требуется больше памяти, они оба попытаются решить эту проблему одновременно, что приведет к неправильному распределению ресурсов. Однако можно использовать HPA и VPA вместе, при условии, что они полагаются на разные показатели. Это предотвратит их запуск одними и теми же событиями. VPA использует только потребление ЦП и памяти для выработки рекомендаций, но если вы настроите HPA на использование пользовательских показателей, то оба инструмента могут работать параллельно. </a:t>
            </a:r>
            <a:endParaRPr lang="en-US" dirty="0"/>
          </a:p>
        </p:txBody>
      </p:sp>
    </p:spTree>
    <p:extLst>
      <p:ext uri="{BB962C8B-B14F-4D97-AF65-F5344CB8AC3E}">
        <p14:creationId xmlns:p14="http://schemas.microsoft.com/office/powerpoint/2010/main" val="75700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4DB1-BB25-49DB-A1D1-278FDD83F5D0}"/>
              </a:ext>
            </a:extLst>
          </p:cNvPr>
          <p:cNvSpPr>
            <a:spLocks noGrp="1"/>
          </p:cNvSpPr>
          <p:nvPr>
            <p:ph type="title"/>
          </p:nvPr>
        </p:nvSpPr>
        <p:spPr/>
        <p:txBody>
          <a:bodyPr>
            <a:normAutofit/>
          </a:bodyPr>
          <a:lstStyle/>
          <a:p>
            <a:r>
              <a:rPr lang="ru-RU" dirty="0"/>
              <a:t>Автомасштабирование кластера</a:t>
            </a:r>
            <a:endParaRPr lang="en-US" dirty="0"/>
          </a:p>
        </p:txBody>
      </p:sp>
      <p:sp>
        <p:nvSpPr>
          <p:cNvPr id="3" name="Content Placeholder 2">
            <a:extLst>
              <a:ext uri="{FF2B5EF4-FFF2-40B4-BE49-F238E27FC236}">
                <a16:creationId xmlns:a16="http://schemas.microsoft.com/office/drawing/2014/main" id="{587694F7-11A1-4848-B2BD-F97DF6282DAD}"/>
              </a:ext>
            </a:extLst>
          </p:cNvPr>
          <p:cNvSpPr>
            <a:spLocks noGrp="1"/>
          </p:cNvSpPr>
          <p:nvPr>
            <p:ph idx="1"/>
          </p:nvPr>
        </p:nvSpPr>
        <p:spPr/>
        <p:txBody>
          <a:bodyPr>
            <a:normAutofit fontScale="47500" lnSpcReduction="20000"/>
          </a:bodyPr>
          <a:lstStyle/>
          <a:p>
            <a:r>
              <a:rPr lang="ru-RU" dirty="0"/>
              <a:t>В то время как HPA и VPA позволяют масштабировать модули, Cluster Autoscaler (CA) масштабирует кластеры количество узлов в зависимости от количества ожидающих модулей. Он проверяет наличие ожидающих модулей и увеличивает размер кластера, чтобы эти модули можно было создать. CA также освобождает неиспользуемые узлы, чтобы поддерживать кластер в оптимальном размере. Чтобы предоставить больше узлов, центр сертификации может напрямую взаимодействовать с поставщиками облачных услуг и запрашивать необходимые ресурсы. Он также может использовать логику, зависящую от поставщика облачных услуг, для определения стратегий масштабирования кластеров. Cluster Autoscaler использует другие метрики и имеет другую цель, чем HPA или VPA. Таким образом, вы можете без конфликтов использовать CA в дополнение к HPA или VPA. HPA и CA дополняют друг друга для действительно эффективного масштабирования. Если нагрузка возрастет, HPA создаст новые реплики. Если для этих реплик недостаточно места, CA подготовит некоторые узлы, чтобы у подов, созданных HPA, было место для запуска.</a:t>
            </a:r>
          </a:p>
          <a:p>
            <a:r>
              <a:rPr lang="ru-RU" dirty="0"/>
              <a:t>Как и в случае с HPA, следует помнить о скорости, с которой CA будет развертывать (или освобождать) ресурсы. Если масштабирование слишком чувствительное, ваши кластеры нестабильны, но если задержка слишком велика, ваше приложение может зависнуть. На практике создание нового узла центром сертификации может занять несколько минут. </a:t>
            </a:r>
          </a:p>
          <a:p>
            <a:pPr lvl="1"/>
            <a:r>
              <a:rPr lang="ru-RU" sz="2100" dirty="0"/>
              <a:t>Один из способов обеспечить немедленную доступность дополнительных модулей - это настроить ваши модули так, чтобы они включали «модули паузы» с низким приоритетом, и их можно было завершить, чтобы освободить место для новых модулей. По сути, это экономит время за счет резервирования места в модуле для дополнительных кластеров. С другой стороны, если вы хотите замедлить скорость масштабирования, вы можете настроить интервал задержки. Чтобы сгладить операции уменьшения масштаба, вы можете настроить центр сертификации с помощью тега PodDistruptionBudgets, чтобы предотвратить слишком резкое удаление подов.</a:t>
            </a:r>
            <a:endParaRPr lang="en-US" sz="2100" dirty="0"/>
          </a:p>
        </p:txBody>
      </p:sp>
    </p:spTree>
    <p:extLst>
      <p:ext uri="{BB962C8B-B14F-4D97-AF65-F5344CB8AC3E}">
        <p14:creationId xmlns:p14="http://schemas.microsoft.com/office/powerpoint/2010/main" val="369576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a:t>Модуль автоматического масштабирования автоматически масштабирует количество под в </a:t>
            </a:r>
            <a:r>
              <a:rPr lang="en-US" dirty="0"/>
              <a:t> replication controller, deployment </a:t>
            </a:r>
            <a:r>
              <a:rPr lang="ru-RU" dirty="0"/>
              <a:t>или </a:t>
            </a:r>
            <a:r>
              <a:rPr lang="en-US" dirty="0"/>
              <a:t>replica set</a:t>
            </a:r>
            <a:r>
              <a:rPr lang="ru-RU" dirty="0"/>
              <a:t> на основе наблюдаемого использования ЦП (или, с поддержкой пользовательских метрик, на некоторых других метриках, предоставляемых приложением). Горизонтальное автоматическое масштабирование </a:t>
            </a:r>
            <a:r>
              <a:rPr lang="ru-RU" sz="3100" dirty="0">
                <a:solidFill>
                  <a:prstClr val="black"/>
                </a:solidFill>
              </a:rPr>
              <a:t>под</a:t>
            </a:r>
            <a:r>
              <a:rPr lang="ru-RU" dirty="0"/>
              <a:t> применяется к объектам, которые возможно масштабировать, (кроме  DaemonSets, </a:t>
            </a:r>
            <a:r>
              <a:rPr lang="ro-RO" dirty="0"/>
              <a:t>de ex)</a:t>
            </a:r>
            <a:r>
              <a:rPr lang="ru-RU" dirty="0"/>
              <a:t>.</a:t>
            </a:r>
          </a:p>
          <a:p>
            <a:pPr marL="0" indent="0">
              <a:buNone/>
            </a:pPr>
            <a:endParaRPr lang="ru-RU" dirty="0"/>
          </a:p>
          <a:p>
            <a:pPr marL="0" indent="0">
              <a:buNone/>
            </a:pPr>
            <a:r>
              <a:rPr lang="ru-RU" b="1" dirty="0">
                <a:solidFill>
                  <a:srgbClr val="FF0000"/>
                </a:solidFill>
              </a:rPr>
              <a:t>Autoscaler</a:t>
            </a:r>
            <a:r>
              <a:rPr lang="ru-RU" dirty="0"/>
              <a:t> реализован как ресурс API Kubernetes и контроллер. Ресурс</a:t>
            </a:r>
            <a:r>
              <a:rPr lang="ro-RO" dirty="0"/>
              <a:t> </a:t>
            </a:r>
            <a:r>
              <a:rPr lang="ru-RU" dirty="0"/>
              <a:t>API определяет поведение контроллера. </a:t>
            </a:r>
          </a:p>
          <a:p>
            <a:pPr marL="0" indent="0">
              <a:buNone/>
            </a:pPr>
            <a:endParaRPr lang="ru-RU" dirty="0"/>
          </a:p>
          <a:p>
            <a:pPr marL="0" indent="0">
              <a:buNone/>
            </a:pPr>
            <a:r>
              <a:rPr lang="ru-RU" dirty="0"/>
              <a:t>Контроллер периодически регулирует количество реплик в </a:t>
            </a:r>
            <a:r>
              <a:rPr lang="en-US" dirty="0"/>
              <a:t>replication controller </a:t>
            </a:r>
            <a:r>
              <a:rPr lang="ru-RU" dirty="0"/>
              <a:t>или </a:t>
            </a:r>
            <a:r>
              <a:rPr lang="en-US" dirty="0"/>
              <a:t>deployment</a:t>
            </a:r>
            <a:r>
              <a:rPr lang="ru-RU" dirty="0"/>
              <a:t>, чтобы сопоставить наблюдаемое среднее использование ЦП с целью, указанной пользователем.</a:t>
            </a:r>
            <a:endParaRPr lang="en-US" dirty="0"/>
          </a:p>
        </p:txBody>
      </p:sp>
    </p:spTree>
    <p:extLst>
      <p:ext uri="{BB962C8B-B14F-4D97-AF65-F5344CB8AC3E}">
        <p14:creationId xmlns:p14="http://schemas.microsoft.com/office/powerpoint/2010/main" val="116398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ru-RU" dirty="0"/>
              <a:t>одержание</a:t>
            </a:r>
            <a:endParaRPr lang="en-US" dirty="0"/>
          </a:p>
        </p:txBody>
      </p:sp>
      <p:sp>
        <p:nvSpPr>
          <p:cNvPr id="3" name="Content Placeholder 2"/>
          <p:cNvSpPr>
            <a:spLocks noGrp="1"/>
          </p:cNvSpPr>
          <p:nvPr>
            <p:ph idx="1"/>
          </p:nvPr>
        </p:nvSpPr>
        <p:spPr/>
        <p:txBody>
          <a:bodyPr>
            <a:normAutofit fontScale="92500" lnSpcReduction="20000"/>
          </a:bodyPr>
          <a:lstStyle/>
          <a:p>
            <a:r>
              <a:rPr lang="ru-RU" dirty="0"/>
              <a:t>Пространства имён</a:t>
            </a:r>
            <a:r>
              <a:rPr lang="en-US" dirty="0"/>
              <a:t> k8s</a:t>
            </a:r>
            <a:endParaRPr lang="ru-RU" dirty="0"/>
          </a:p>
          <a:p>
            <a:r>
              <a:rPr lang="en-US" dirty="0"/>
              <a:t>A</a:t>
            </a:r>
            <a:r>
              <a:rPr lang="ru-RU" dirty="0"/>
              <a:t>втоматическое масштабирование </a:t>
            </a:r>
            <a:r>
              <a:rPr lang="en-US" dirty="0"/>
              <a:t>k8s </a:t>
            </a:r>
            <a:endParaRPr lang="ru-RU" dirty="0"/>
          </a:p>
          <a:p>
            <a:pPr marL="400050" lvl="1" indent="0">
              <a:buNone/>
            </a:pPr>
            <a:r>
              <a:rPr lang="en-US" dirty="0"/>
              <a:t>- </a:t>
            </a:r>
            <a:r>
              <a:rPr lang="ru-RU" dirty="0"/>
              <a:t>горизонтальное автомасштабирование под </a:t>
            </a:r>
            <a:r>
              <a:rPr lang="en-US" dirty="0"/>
              <a:t>(HPA)</a:t>
            </a:r>
          </a:p>
          <a:p>
            <a:pPr marL="400050" lvl="1" indent="0">
              <a:buNone/>
            </a:pPr>
            <a:r>
              <a:rPr lang="en-US" dirty="0"/>
              <a:t>- </a:t>
            </a:r>
            <a:r>
              <a:rPr lang="ru-RU" dirty="0"/>
              <a:t>вертикальное автомасштабирование </a:t>
            </a:r>
            <a:r>
              <a:rPr lang="en-US" dirty="0"/>
              <a:t>(VPA)</a:t>
            </a:r>
          </a:p>
          <a:p>
            <a:pPr marL="400050" lvl="1" indent="0">
              <a:buNone/>
            </a:pPr>
            <a:r>
              <a:rPr lang="en-US" dirty="0"/>
              <a:t>- </a:t>
            </a:r>
            <a:r>
              <a:rPr lang="ru-RU" dirty="0"/>
              <a:t>автомасштабирование кластеров</a:t>
            </a:r>
            <a:r>
              <a:rPr lang="en-US" dirty="0"/>
              <a:t> (CA)</a:t>
            </a:r>
          </a:p>
          <a:p>
            <a:r>
              <a:rPr lang="ru-RU" dirty="0"/>
              <a:t>Поддержка метрик API</a:t>
            </a:r>
          </a:p>
          <a:p>
            <a:r>
              <a:rPr lang="en-US" dirty="0"/>
              <a:t>Ex. 1. Run &amp; expose node.js server</a:t>
            </a:r>
          </a:p>
          <a:p>
            <a:r>
              <a:rPr lang="en-US" dirty="0"/>
              <a:t>Ex. 2. Run &amp; expose php-</a:t>
            </a:r>
            <a:r>
              <a:rPr lang="en-US" dirty="0" err="1"/>
              <a:t>apache</a:t>
            </a:r>
            <a:r>
              <a:rPr lang="en-US" dirty="0"/>
              <a:t> server</a:t>
            </a:r>
          </a:p>
          <a:p>
            <a:r>
              <a:rPr lang="en-US" dirty="0"/>
              <a:t>Google cloud SDK installer</a:t>
            </a:r>
          </a:p>
          <a:p>
            <a:r>
              <a:rPr lang="ru-RU" dirty="0"/>
              <a:t>Создание </a:t>
            </a:r>
            <a:r>
              <a:rPr lang="en-US" dirty="0"/>
              <a:t>Cluster k8s GCP</a:t>
            </a:r>
          </a:p>
          <a:p>
            <a:endParaRPr lang="en-US" dirty="0"/>
          </a:p>
          <a:p>
            <a:endParaRPr lang="en-US" dirty="0"/>
          </a:p>
        </p:txBody>
      </p:sp>
    </p:spTree>
    <p:extLst>
      <p:ext uri="{BB962C8B-B14F-4D97-AF65-F5344CB8AC3E}">
        <p14:creationId xmlns:p14="http://schemas.microsoft.com/office/powerpoint/2010/main" val="101631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Autoscaler</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839" y="1848363"/>
            <a:ext cx="4458322" cy="4029637"/>
          </a:xfrm>
        </p:spPr>
      </p:pic>
    </p:spTree>
    <p:extLst>
      <p:ext uri="{BB962C8B-B14F-4D97-AF65-F5344CB8AC3E}">
        <p14:creationId xmlns:p14="http://schemas.microsoft.com/office/powerpoint/2010/main" val="412220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Autoscaler</a:t>
            </a:r>
            <a:endParaRPr lang="en-US" dirty="0"/>
          </a:p>
        </p:txBody>
      </p:sp>
      <p:sp>
        <p:nvSpPr>
          <p:cNvPr id="3" name="Content Placeholder 2"/>
          <p:cNvSpPr>
            <a:spLocks noGrp="1"/>
          </p:cNvSpPr>
          <p:nvPr>
            <p:ph idx="1"/>
          </p:nvPr>
        </p:nvSpPr>
        <p:spPr/>
        <p:txBody>
          <a:bodyPr>
            <a:normAutofit fontScale="70000" lnSpcReduction="20000"/>
          </a:bodyPr>
          <a:lstStyle/>
          <a:p>
            <a:r>
              <a:rPr lang="ru-RU" dirty="0"/>
              <a:t>Автомасштабирование реализовано в виде цикла управления с периодом</a:t>
            </a:r>
            <a:r>
              <a:rPr lang="ro-RO" dirty="0"/>
              <a:t> </a:t>
            </a:r>
            <a:r>
              <a:rPr lang="ru-RU" dirty="0"/>
              <a:t> (со значением по умолчанию 15 секунд), управляемым флагом</a:t>
            </a:r>
            <a:endParaRPr lang="ro-RO" dirty="0"/>
          </a:p>
          <a:p>
            <a:endParaRPr lang="ro-RO" dirty="0"/>
          </a:p>
          <a:p>
            <a:pPr marL="0" indent="0">
              <a:buNone/>
            </a:pPr>
            <a:r>
              <a:rPr lang="ru-RU" dirty="0"/>
              <a:t> -</a:t>
            </a:r>
            <a:r>
              <a:rPr lang="ro-RO" dirty="0"/>
              <a:t>-</a:t>
            </a:r>
            <a:r>
              <a:rPr lang="ru-RU" dirty="0"/>
              <a:t>horizont-pod-autoscaler-sync-period менеджера контроллера.</a:t>
            </a:r>
          </a:p>
          <a:p>
            <a:endParaRPr lang="ru-RU" dirty="0"/>
          </a:p>
          <a:p>
            <a:r>
              <a:rPr lang="ru-RU" dirty="0"/>
              <a:t>В течение каждого периода диспетчер контроллера запрашивает использование ресурсов по метрикам, указанным в каждом определении HorizontalPodAutoscaler. </a:t>
            </a:r>
          </a:p>
          <a:p>
            <a:r>
              <a:rPr lang="ru-RU" dirty="0"/>
              <a:t>Диспетчер контроллеров получает метрики либо из </a:t>
            </a:r>
          </a:p>
          <a:p>
            <a:pPr lvl="1"/>
            <a:r>
              <a:rPr lang="ru-RU" dirty="0"/>
              <a:t>API метрик ресурсов (для метрик ресурсов для каждого </a:t>
            </a:r>
            <a:r>
              <a:rPr lang="ro-RO" dirty="0"/>
              <a:t>poda</a:t>
            </a:r>
            <a:r>
              <a:rPr lang="ru-RU" dirty="0"/>
              <a:t>), либо из </a:t>
            </a:r>
          </a:p>
          <a:p>
            <a:pPr lvl="1"/>
            <a:r>
              <a:rPr lang="ru-RU" dirty="0"/>
              <a:t>API пользовательских метрик.</a:t>
            </a:r>
            <a:endParaRPr lang="en-US" dirty="0"/>
          </a:p>
        </p:txBody>
      </p:sp>
    </p:spTree>
    <p:extLst>
      <p:ext uri="{BB962C8B-B14F-4D97-AF65-F5344CB8AC3E}">
        <p14:creationId xmlns:p14="http://schemas.microsoft.com/office/powerpoint/2010/main" val="4292659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a:xfrm>
            <a:off x="457200" y="2057400"/>
            <a:ext cx="8229600" cy="4525963"/>
          </a:xfrm>
        </p:spPr>
        <p:txBody>
          <a:bodyPr/>
          <a:lstStyle/>
          <a:p>
            <a:pPr marL="0" indent="0">
              <a:buNone/>
            </a:pPr>
            <a:r>
              <a:rPr lang="ru-RU" dirty="0"/>
              <a:t>Если в некоторых контейнерах </a:t>
            </a:r>
            <a:r>
              <a:rPr lang="ro-RO" dirty="0"/>
              <a:t>poda </a:t>
            </a:r>
            <a:r>
              <a:rPr lang="ru-RU" dirty="0"/>
              <a:t>нет соответствующего набора запросов ресурсов, загрузка ЦП для модуля не будет определена, и автоскалер не будет предпринимать никаких действий для этого показателя. </a:t>
            </a:r>
            <a:endParaRPr lang="en-US" dirty="0"/>
          </a:p>
        </p:txBody>
      </p:sp>
    </p:spTree>
    <p:extLst>
      <p:ext uri="{BB962C8B-B14F-4D97-AF65-F5344CB8AC3E}">
        <p14:creationId xmlns:p14="http://schemas.microsoft.com/office/powerpoint/2010/main" val="326128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a:xfrm>
            <a:off x="457200" y="2057400"/>
            <a:ext cx="8229600" cy="4525963"/>
          </a:xfrm>
        </p:spPr>
        <p:txBody>
          <a:bodyPr/>
          <a:lstStyle/>
          <a:p>
            <a:pPr marL="0" indent="0">
              <a:buNone/>
            </a:pPr>
            <a:r>
              <a:rPr lang="ru-RU" dirty="0"/>
              <a:t>Autoscaler обращается к соответствующим масштабируемым контроллерам (таким как контроллеры репликации, развертывания и наборы реплик) - это интерфейс, который позволяет динамически устанавливать количество реплик и проверять каждое из их текущих состояний.</a:t>
            </a:r>
            <a:endParaRPr lang="en-US" dirty="0"/>
          </a:p>
        </p:txBody>
      </p:sp>
    </p:spTree>
    <p:extLst>
      <p:ext uri="{BB962C8B-B14F-4D97-AF65-F5344CB8AC3E}">
        <p14:creationId xmlns:p14="http://schemas.microsoft.com/office/powerpoint/2010/main" val="178421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a:xfrm>
            <a:off x="428625" y="1981200"/>
            <a:ext cx="8229600" cy="4525963"/>
          </a:xfrm>
        </p:spPr>
        <p:txBody>
          <a:bodyPr/>
          <a:lstStyle/>
          <a:p>
            <a:pPr marL="0" indent="0">
              <a:buNone/>
            </a:pPr>
            <a:r>
              <a:rPr lang="ru-RU" sz="2000" dirty="0"/>
              <a:t>С самой простой точки зрения, контроллер </a:t>
            </a:r>
            <a:r>
              <a:rPr lang="ro-RO" sz="2000" dirty="0"/>
              <a:t>autoscaling </a:t>
            </a:r>
            <a:r>
              <a:rPr lang="ru-RU" sz="2000" dirty="0"/>
              <a:t>работает на соотношении между желаемым значением и текущим значением </a:t>
            </a:r>
            <a:r>
              <a:rPr lang="ro-RO" sz="2000" dirty="0"/>
              <a:t>metrics </a:t>
            </a:r>
            <a:r>
              <a:rPr lang="ru-RU" sz="2000" dirty="0"/>
              <a:t>показателя:</a:t>
            </a:r>
            <a:endParaRPr lang="ro-RO" sz="2000" dirty="0"/>
          </a:p>
          <a:p>
            <a:pPr marL="0" indent="0">
              <a:buNone/>
            </a:pPr>
            <a:endParaRPr lang="ro-RO" sz="2000" dirty="0"/>
          </a:p>
          <a:p>
            <a:pPr marL="0" indent="0">
              <a:buNone/>
            </a:pPr>
            <a:endParaRPr lang="ro-RO" sz="2000" dirty="0"/>
          </a:p>
          <a:p>
            <a:pPr marL="0" indent="0">
              <a:buNone/>
            </a:pPr>
            <a:r>
              <a:rPr lang="ru-RU" sz="2000" dirty="0"/>
              <a:t>Например, если текущее значение метрики равно 200 м, а требуемое значение равно 100 м, количество реплик будет увеличено вдвое, поскольку 200,0 / 100,0 == 2,0. Если текущее значение равно 50 м, мы уменьшим вдвое количество реплик, с 50,0 / 100,0 == 0,5. Мы пропустим масштабирование, если отношение достаточно близко к 1,0</a:t>
            </a:r>
            <a:r>
              <a:rPr lang="ro-RO" sz="2000" dirty="0"/>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0"/>
            <a:ext cx="9144000" cy="460310"/>
          </a:xfrm>
          <a:prstGeom prst="rect">
            <a:avLst/>
          </a:prstGeom>
        </p:spPr>
      </p:pic>
    </p:spTree>
    <p:extLst>
      <p:ext uri="{BB962C8B-B14F-4D97-AF65-F5344CB8AC3E}">
        <p14:creationId xmlns:p14="http://schemas.microsoft.com/office/powerpoint/2010/main" val="91241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a:bodyPr>
          <a:lstStyle/>
          <a:p>
            <a:r>
              <a:rPr lang="ru-RU" sz="2400" dirty="0"/>
              <a:t>Когда заданы </a:t>
            </a:r>
            <a:r>
              <a:rPr lang="en-US" sz="2400" dirty="0" err="1"/>
              <a:t>targetAverageValue</a:t>
            </a:r>
            <a:r>
              <a:rPr lang="en-US" sz="2400" dirty="0"/>
              <a:t> </a:t>
            </a:r>
            <a:r>
              <a:rPr lang="ru-RU" sz="2400" dirty="0"/>
              <a:t>или </a:t>
            </a:r>
            <a:r>
              <a:rPr lang="en-US" sz="2400" dirty="0" err="1"/>
              <a:t>targetAverageUtilization</a:t>
            </a:r>
            <a:r>
              <a:rPr lang="en-US" sz="2400" dirty="0"/>
              <a:t>, </a:t>
            </a:r>
            <a:r>
              <a:rPr lang="ru-RU" sz="2400" dirty="0"/>
              <a:t>значение </a:t>
            </a:r>
            <a:r>
              <a:rPr lang="en-US" sz="2400" dirty="0" err="1"/>
              <a:t>currentMetricValue</a:t>
            </a:r>
            <a:r>
              <a:rPr lang="en-US" sz="2400" dirty="0"/>
              <a:t> </a:t>
            </a:r>
            <a:r>
              <a:rPr lang="ru-RU" sz="2400" dirty="0"/>
              <a:t>вычисляется путем взятия среднего значения для данной метрики по всем модулям в целевой задаче масштаба </a:t>
            </a:r>
            <a:r>
              <a:rPr lang="en-US" sz="2400" dirty="0" err="1"/>
              <a:t>HorizontalPodAutoscaler</a:t>
            </a:r>
            <a:r>
              <a:rPr lang="en-US" sz="2400" dirty="0"/>
              <a:t>.</a:t>
            </a:r>
            <a:endParaRPr lang="ru-RU" sz="2400" dirty="0"/>
          </a:p>
          <a:p>
            <a:endParaRPr lang="ro-RO" sz="2400" dirty="0"/>
          </a:p>
          <a:p>
            <a:r>
              <a:rPr lang="ru-RU" sz="2400" dirty="0"/>
              <a:t>Если в конкретном </a:t>
            </a:r>
            <a:r>
              <a:rPr lang="ro-RO" sz="2400" dirty="0"/>
              <a:t>pod </a:t>
            </a:r>
            <a:r>
              <a:rPr lang="ru-RU" sz="2400" dirty="0"/>
              <a:t>отсутствуют метрики, он откладывается на потом; </a:t>
            </a:r>
            <a:r>
              <a:rPr lang="ro-RO" sz="2400" dirty="0"/>
              <a:t>Pod </a:t>
            </a:r>
            <a:r>
              <a:rPr lang="ru-RU" sz="2400" dirty="0"/>
              <a:t>с отсутствующими метриками будут использоваться для настройки окончательного значения масштабирования.</a:t>
            </a:r>
            <a:endParaRPr lang="en-US" sz="2400" dirty="0"/>
          </a:p>
        </p:txBody>
      </p:sp>
    </p:spTree>
    <p:extLst>
      <p:ext uri="{BB962C8B-B14F-4D97-AF65-F5344CB8AC3E}">
        <p14:creationId xmlns:p14="http://schemas.microsoft.com/office/powerpoint/2010/main" val="116203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fontScale="70000" lnSpcReduction="20000"/>
          </a:bodyPr>
          <a:lstStyle/>
          <a:p>
            <a:r>
              <a:rPr lang="en-US" dirty="0"/>
              <a:t>Due to technical constraints, the </a:t>
            </a:r>
            <a:r>
              <a:rPr lang="en-US" dirty="0" err="1"/>
              <a:t>HorizontalPodAutoscaler</a:t>
            </a:r>
            <a:r>
              <a:rPr lang="en-US" dirty="0"/>
              <a:t> controller cannot exactly determine the first time a pod becomes ready when determining whether to set aside certain CPU metrics. Instead, it considers a Pod “not yet ready” if it’s unready and transitioned to unready within a short, configurable window of time since it started. This value is configured with the</a:t>
            </a:r>
            <a:endParaRPr lang="ro-RO" dirty="0"/>
          </a:p>
          <a:p>
            <a:pPr marL="0" indent="0">
              <a:buNone/>
            </a:pPr>
            <a:r>
              <a:rPr lang="en-US" dirty="0"/>
              <a:t> --horizontal-pod-</a:t>
            </a:r>
            <a:r>
              <a:rPr lang="en-US" dirty="0" err="1"/>
              <a:t>autoscaler</a:t>
            </a:r>
            <a:r>
              <a:rPr lang="en-US" dirty="0"/>
              <a:t>-initial-readiness-delay flag, and its default is </a:t>
            </a:r>
            <a:r>
              <a:rPr lang="en-US" b="1" dirty="0"/>
              <a:t>30 seconds</a:t>
            </a:r>
            <a:r>
              <a:rPr lang="en-US" dirty="0"/>
              <a:t>. </a:t>
            </a:r>
            <a:endParaRPr lang="ro-RO" dirty="0"/>
          </a:p>
          <a:p>
            <a:pPr marL="0" indent="0">
              <a:buNone/>
            </a:pPr>
            <a:r>
              <a:rPr lang="en-US" dirty="0"/>
              <a:t>Once a pod has become ready, it considers any transition to ready to be the first if it occurred within a longer, configurable time since it started. This value is configured with the </a:t>
            </a:r>
            <a:endParaRPr lang="ro-RO" dirty="0"/>
          </a:p>
          <a:p>
            <a:pPr marL="0" indent="0">
              <a:buNone/>
            </a:pPr>
            <a:r>
              <a:rPr lang="en-US" dirty="0"/>
              <a:t>--horizontal-pod-</a:t>
            </a:r>
            <a:r>
              <a:rPr lang="en-US" dirty="0" err="1"/>
              <a:t>autoscaler</a:t>
            </a:r>
            <a:r>
              <a:rPr lang="en-US" dirty="0"/>
              <a:t>-</a:t>
            </a:r>
            <a:r>
              <a:rPr lang="en-US" dirty="0" err="1"/>
              <a:t>cpu</a:t>
            </a:r>
            <a:r>
              <a:rPr lang="en-US" dirty="0"/>
              <a:t>-initialization-period flag, and its default is </a:t>
            </a:r>
            <a:r>
              <a:rPr lang="en-US" b="1" dirty="0"/>
              <a:t>5 minutes</a:t>
            </a:r>
            <a:r>
              <a:rPr lang="en-US" dirty="0"/>
              <a:t>.</a:t>
            </a:r>
          </a:p>
        </p:txBody>
      </p:sp>
    </p:spTree>
    <p:extLst>
      <p:ext uri="{BB962C8B-B14F-4D97-AF65-F5344CB8AC3E}">
        <p14:creationId xmlns:p14="http://schemas.microsoft.com/office/powerpoint/2010/main" val="2580667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a:t>Из-за технических ограничений контроллер HorizontalPodAutoscaler не может точно определить, когда модуль становится готовым в первый раз, при определении, следует ли отложить определенные показатели ЦП. Вместо этого он считает модуль «еще не готовым», если он не готов и перешел в </a:t>
            </a:r>
            <a:r>
              <a:rPr lang="ru-RU" dirty="0">
                <a:solidFill>
                  <a:srgbClr val="FF0000"/>
                </a:solidFill>
              </a:rPr>
              <a:t>состояние «не готов»</a:t>
            </a:r>
            <a:r>
              <a:rPr lang="ru-RU" dirty="0"/>
              <a:t> в течение короткого настраиваемого промежутка времени </a:t>
            </a:r>
            <a:r>
              <a:rPr lang="ru-RU" b="1" dirty="0"/>
              <a:t>с момента его запуска</a:t>
            </a:r>
            <a:r>
              <a:rPr lang="ru-RU" dirty="0"/>
              <a:t>. Это значение настраивается с помощью</a:t>
            </a:r>
            <a:endParaRPr lang="en-US" dirty="0"/>
          </a:p>
          <a:p>
            <a:pPr marL="0" indent="0">
              <a:buNone/>
            </a:pPr>
            <a:endParaRPr lang="ru-RU" dirty="0"/>
          </a:p>
          <a:p>
            <a:r>
              <a:rPr lang="ru-RU" dirty="0"/>
              <a:t>Флаг --horizontal-pod-autoscaler-initial-readiness-delay, по умолчанию - </a:t>
            </a:r>
            <a:r>
              <a:rPr lang="ru-RU" dirty="0">
                <a:solidFill>
                  <a:srgbClr val="FF0000"/>
                </a:solidFill>
              </a:rPr>
              <a:t>30 секунд.</a:t>
            </a:r>
            <a:endParaRPr lang="en-US" dirty="0">
              <a:solidFill>
                <a:srgbClr val="FF0000"/>
              </a:solidFill>
            </a:endParaRPr>
          </a:p>
          <a:p>
            <a:pPr marL="0" indent="0">
              <a:buNone/>
            </a:pPr>
            <a:endParaRPr lang="ru-RU" dirty="0"/>
          </a:p>
          <a:p>
            <a:pPr marL="0" indent="0">
              <a:buNone/>
            </a:pPr>
            <a:r>
              <a:rPr lang="ru-RU" dirty="0"/>
              <a:t>Когда модуль готов, он считает любой </a:t>
            </a:r>
            <a:r>
              <a:rPr lang="ru-RU" b="1" dirty="0"/>
              <a:t>переход в состояние готовности</a:t>
            </a:r>
            <a:r>
              <a:rPr lang="ru-RU" dirty="0"/>
              <a:t>, если он произошел в течение более длительного, настраиваемого времени </a:t>
            </a:r>
            <a:r>
              <a:rPr lang="ru-RU" b="1" dirty="0"/>
              <a:t>с момента его запуска</a:t>
            </a:r>
            <a:r>
              <a:rPr lang="ru-RU" dirty="0"/>
              <a:t>. Это значение настраивается с помощью</a:t>
            </a:r>
            <a:endParaRPr lang="en-US" dirty="0"/>
          </a:p>
          <a:p>
            <a:pPr marL="0" indent="0">
              <a:buNone/>
            </a:pPr>
            <a:endParaRPr lang="ru-RU" dirty="0"/>
          </a:p>
          <a:p>
            <a:r>
              <a:rPr lang="ru-RU" dirty="0"/>
              <a:t>--horizontal-pod-autoscaler-cpu-initialization-period флаг, значение по умолчанию - </a:t>
            </a:r>
            <a:r>
              <a:rPr lang="ru-RU" dirty="0">
                <a:solidFill>
                  <a:srgbClr val="FF0000"/>
                </a:solidFill>
              </a:rPr>
              <a:t>5 минут</a:t>
            </a:r>
            <a:r>
              <a:rPr lang="ru-RU" dirty="0"/>
              <a:t>.</a:t>
            </a:r>
            <a:endParaRPr lang="en-US" dirty="0"/>
          </a:p>
        </p:txBody>
      </p:sp>
    </p:spTree>
    <p:extLst>
      <p:ext uri="{BB962C8B-B14F-4D97-AF65-F5344CB8AC3E}">
        <p14:creationId xmlns:p14="http://schemas.microsoft.com/office/powerpoint/2010/main" val="448967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fontScale="85000" lnSpcReduction="10000"/>
          </a:bodyPr>
          <a:lstStyle/>
          <a:p>
            <a:r>
              <a:rPr lang="ru-RU" dirty="0"/>
              <a:t>Наконец, непосредственно перед тем, как HPA масштабирует цель, записывается рекомендация по шкале. Контроллер учитывает все рекомендации в настраиваемом окне, выбирая самую высокую рекомендацию из этого окна. Это значение может быть настроено с помощью флага </a:t>
            </a:r>
            <a:endParaRPr lang="ro-RO" dirty="0"/>
          </a:p>
          <a:p>
            <a:r>
              <a:rPr lang="ru-RU" dirty="0"/>
              <a:t>--horizontal-pod-autoscaler-downscale-стабилизации, который по умолчанию равен </a:t>
            </a:r>
            <a:r>
              <a:rPr lang="ru-RU" b="1" dirty="0"/>
              <a:t>5 минутам</a:t>
            </a:r>
            <a:r>
              <a:rPr lang="ru-RU" dirty="0"/>
              <a:t>. </a:t>
            </a:r>
            <a:endParaRPr lang="ro-RO" dirty="0"/>
          </a:p>
          <a:p>
            <a:r>
              <a:rPr lang="ru-RU" dirty="0"/>
              <a:t>Это означает, что </a:t>
            </a:r>
            <a:r>
              <a:rPr lang="ru-RU" b="1" dirty="0"/>
              <a:t>масштабирование будет происходить постепенно, сглаживая влияние быстро меняющихся значений метрик</a:t>
            </a:r>
            <a:r>
              <a:rPr lang="ru-RU" dirty="0"/>
              <a:t>.</a:t>
            </a:r>
            <a:endParaRPr lang="en-US" dirty="0"/>
          </a:p>
        </p:txBody>
      </p:sp>
    </p:spTree>
    <p:extLst>
      <p:ext uri="{BB962C8B-B14F-4D97-AF65-F5344CB8AC3E}">
        <p14:creationId xmlns:p14="http://schemas.microsoft.com/office/powerpoint/2010/main" val="951611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marL="0" indent="0">
              <a:buNone/>
            </a:pPr>
            <a:r>
              <a:rPr lang="ru-RU" dirty="0"/>
              <a:t>Начиная с v1.18, v2beta2 API позволяет настраивать поведение масштабирования через поле поведения HPA. Поведение указывается отдельно для масштабирования вверх и вниз в разделе scaleUp или scaleDown под полем поведения. Окно стабилизации может быть указано для обоих направлений, что предотвращает колебание количества реплик в цели масштабирования. Аналогичным образом определение политик масштабирования контролирует скорость изменения реплик при масштабировании.</a:t>
            </a:r>
            <a:endParaRPr lang="en-GB" dirty="0"/>
          </a:p>
        </p:txBody>
      </p:sp>
    </p:spTree>
    <p:extLst>
      <p:ext uri="{BB962C8B-B14F-4D97-AF65-F5344CB8AC3E}">
        <p14:creationId xmlns:p14="http://schemas.microsoft.com/office/powerpoint/2010/main" val="424718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a:r>
            <a:r>
              <a:rPr lang="ru-RU" dirty="0"/>
              <a:t>amespaces</a:t>
            </a:r>
            <a:endParaRPr lang="en-US" dirty="0"/>
          </a:p>
        </p:txBody>
      </p:sp>
      <p:sp>
        <p:nvSpPr>
          <p:cNvPr id="3" name="Content Placeholder 2"/>
          <p:cNvSpPr>
            <a:spLocks noGrp="1"/>
          </p:cNvSpPr>
          <p:nvPr>
            <p:ph idx="1"/>
          </p:nvPr>
        </p:nvSpPr>
        <p:spPr/>
        <p:txBody>
          <a:bodyPr>
            <a:normAutofit fontScale="77500" lnSpcReduction="20000"/>
          </a:bodyPr>
          <a:lstStyle/>
          <a:p>
            <a:r>
              <a:rPr lang="ru-RU" dirty="0"/>
              <a:t>Kubernetes поддерживает несколько виртуальных кластеров, работающих в одном и том же физическом кластере. Эти виртуальные кластеры называются пространствами имен или неймспейсами (namespaces).</a:t>
            </a:r>
            <a:endParaRPr lang="ro-RO" dirty="0"/>
          </a:p>
          <a:p>
            <a:r>
              <a:rPr lang="ru-RU" dirty="0"/>
              <a:t>Неймспейсы предназначены для использования в окружениях с множеством пользователей, распределенных между несколькими командами или проектами. Для кластеров Kubernetes с небольшим количеством пользователей (несколько десятков) создавать несколько разных неймспейсов не имеет смысла. Неймспейсы стоит начинать использовать в тот момент, когда понадобится функционал, который они предоставляют.</a:t>
            </a:r>
            <a:endParaRPr lang="en-US" dirty="0"/>
          </a:p>
        </p:txBody>
      </p:sp>
    </p:spTree>
    <p:extLst>
      <p:ext uri="{BB962C8B-B14F-4D97-AF65-F5344CB8AC3E}">
        <p14:creationId xmlns:p14="http://schemas.microsoft.com/office/powerpoint/2010/main" val="1776012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Политики масштабирования</a:t>
            </a:r>
          </a:p>
        </p:txBody>
      </p:sp>
      <p:sp>
        <p:nvSpPr>
          <p:cNvPr id="3" name="Content Placeholder 2"/>
          <p:cNvSpPr>
            <a:spLocks noGrp="1"/>
          </p:cNvSpPr>
          <p:nvPr>
            <p:ph idx="1"/>
          </p:nvPr>
        </p:nvSpPr>
        <p:spPr/>
        <p:txBody>
          <a:bodyPr>
            <a:normAutofit/>
          </a:bodyPr>
          <a:lstStyle/>
          <a:p>
            <a:pPr marL="0" indent="0">
              <a:buNone/>
            </a:pPr>
            <a:r>
              <a:rPr lang="ru-RU" dirty="0"/>
              <a:t>Одна или несколько политик масштабирования могут быть указаны в разделе поведения спецификации. Если указано несколько политик, политика, допускающая наибольшее количество изменений, - это политика, выбранная по умолчанию. В следующем примере показано это поведение при уменьшении масштаба:</a:t>
            </a:r>
            <a:endParaRPr lang="en-GB" dirty="0"/>
          </a:p>
        </p:txBody>
      </p:sp>
    </p:spTree>
    <p:extLst>
      <p:ext uri="{BB962C8B-B14F-4D97-AF65-F5344CB8AC3E}">
        <p14:creationId xmlns:p14="http://schemas.microsoft.com/office/powerpoint/2010/main" val="4199354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Политики масштабирования</a:t>
            </a:r>
          </a:p>
        </p:txBody>
      </p:sp>
      <p:pic>
        <p:nvPicPr>
          <p:cNvPr id="4" name="Content Placeholder 3"/>
          <p:cNvPicPr>
            <a:picLocks noGrp="1" noChangeAspect="1"/>
          </p:cNvPicPr>
          <p:nvPr>
            <p:ph idx="1"/>
          </p:nvPr>
        </p:nvPicPr>
        <p:blipFill>
          <a:blip r:embed="rId2"/>
          <a:stretch>
            <a:fillRect/>
          </a:stretch>
        </p:blipFill>
        <p:spPr>
          <a:xfrm>
            <a:off x="2057400" y="2209800"/>
            <a:ext cx="4638675" cy="3523365"/>
          </a:xfrm>
          <a:prstGeom prst="rect">
            <a:avLst/>
          </a:prstGeom>
        </p:spPr>
      </p:pic>
    </p:spTree>
    <p:extLst>
      <p:ext uri="{BB962C8B-B14F-4D97-AF65-F5344CB8AC3E}">
        <p14:creationId xmlns:p14="http://schemas.microsoft.com/office/powerpoint/2010/main" val="2954036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Политики масштабирования</a:t>
            </a:r>
          </a:p>
        </p:txBody>
      </p:sp>
      <p:sp>
        <p:nvSpPr>
          <p:cNvPr id="3" name="Content Placeholder 2"/>
          <p:cNvSpPr>
            <a:spLocks noGrp="1"/>
          </p:cNvSpPr>
          <p:nvPr>
            <p:ph idx="1"/>
          </p:nvPr>
        </p:nvSpPr>
        <p:spPr>
          <a:xfrm>
            <a:off x="228600" y="1371600"/>
            <a:ext cx="6172200" cy="4525963"/>
          </a:xfrm>
        </p:spPr>
        <p:txBody>
          <a:bodyPr>
            <a:normAutofit fontScale="47500" lnSpcReduction="20000"/>
          </a:bodyPr>
          <a:lstStyle/>
          <a:p>
            <a:pPr marL="0" indent="0">
              <a:buNone/>
            </a:pPr>
            <a:r>
              <a:rPr lang="ru-RU" dirty="0"/>
              <a:t>Если количество контейнеров превышает 40, для уменьшения будет использоваться вторая политика. Например, если имеется 80 реплик и цель должна быть уменьшена до 10 реплик, то на первом этапе будет уменьшено 8 реплик. В следующей итерации, когда количество реплик равно 72, 10% модулей равно 7,2, но число округляется до 8. В каждом цикле контроллера автомасштабирования количество модулей, подлежащих изменению, пересчитывается на основе количества. текущих реплик. Когда количество реплик становится меньше 40, применяется первая policy_ (Pods) _, и одновременно будут уменьшены 4 реплики.</a:t>
            </a:r>
          </a:p>
          <a:p>
            <a:pPr marL="0" indent="0">
              <a:buNone/>
            </a:pPr>
            <a:endParaRPr lang="ru-RU" dirty="0"/>
          </a:p>
          <a:p>
            <a:pPr marL="0" indent="0">
              <a:buNone/>
            </a:pPr>
            <a:r>
              <a:rPr lang="ru-RU" dirty="0"/>
              <a:t>periodSeconds указывает промежуток времени в прошлом, в течение которого политика должна оставаться верной. Первая политика позволяет уменьшить не более 4 реплик за одну минуту. Вторая политика позволяет уменьшить не более 10% текущих реплик за одну минуту.</a:t>
            </a:r>
          </a:p>
          <a:p>
            <a:pPr marL="0" indent="0">
              <a:buNone/>
            </a:pPr>
            <a:endParaRPr lang="ru-RU" dirty="0"/>
          </a:p>
          <a:p>
            <a:pPr marL="0" indent="0">
              <a:buNone/>
            </a:pPr>
            <a:r>
              <a:rPr lang="ru-RU" dirty="0"/>
              <a:t>Выбор политики можно изменить, указав поле selectPolicy для направления масштабирования. Установив значение Min, которое выберет политику, допускающую наименьшее изменение количества реплик. Установка значения Disabled полностью отключает масштабирование в этом направлении.</a:t>
            </a:r>
          </a:p>
          <a:p>
            <a:pPr marL="0" indent="0">
              <a:buNone/>
            </a:pPr>
            <a:endParaRPr lang="ru-RU" dirty="0"/>
          </a:p>
        </p:txBody>
      </p:sp>
      <p:pic>
        <p:nvPicPr>
          <p:cNvPr id="4" name="Content Placeholder 3"/>
          <p:cNvPicPr>
            <a:picLocks noChangeAspect="1"/>
          </p:cNvPicPr>
          <p:nvPr/>
        </p:nvPicPr>
        <p:blipFill>
          <a:blip r:embed="rId2"/>
          <a:stretch>
            <a:fillRect/>
          </a:stretch>
        </p:blipFill>
        <p:spPr>
          <a:xfrm>
            <a:off x="6109847" y="3200400"/>
            <a:ext cx="2933220" cy="2227965"/>
          </a:xfrm>
          <a:prstGeom prst="rect">
            <a:avLst/>
          </a:prstGeom>
        </p:spPr>
      </p:pic>
    </p:spTree>
    <p:extLst>
      <p:ext uri="{BB962C8B-B14F-4D97-AF65-F5344CB8AC3E}">
        <p14:creationId xmlns:p14="http://schemas.microsoft.com/office/powerpoint/2010/main" val="188754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 for Horizontal Pod </a:t>
            </a:r>
            <a:r>
              <a:rPr lang="en-US" dirty="0" err="1"/>
              <a:t>Autoscaler</a:t>
            </a:r>
            <a:r>
              <a:rPr lang="en-US" dirty="0"/>
              <a:t> in </a:t>
            </a:r>
            <a:r>
              <a:rPr lang="en-US" dirty="0" err="1"/>
              <a:t>kubectl</a:t>
            </a:r>
            <a:endParaRPr lang="en-US" dirty="0"/>
          </a:p>
        </p:txBody>
      </p:sp>
      <p:sp>
        <p:nvSpPr>
          <p:cNvPr id="3" name="Content Placeholder 2"/>
          <p:cNvSpPr>
            <a:spLocks noGrp="1"/>
          </p:cNvSpPr>
          <p:nvPr>
            <p:ph idx="1"/>
          </p:nvPr>
        </p:nvSpPr>
        <p:spPr/>
        <p:txBody>
          <a:bodyPr>
            <a:noAutofit/>
          </a:bodyPr>
          <a:lstStyle/>
          <a:p>
            <a:r>
              <a:rPr lang="en-US" sz="2400" dirty="0"/>
              <a:t>Horizontal Pod </a:t>
            </a:r>
            <a:r>
              <a:rPr lang="en-US" sz="2400" dirty="0" err="1"/>
              <a:t>Autoscaler</a:t>
            </a:r>
            <a:r>
              <a:rPr lang="en-US" sz="2400" dirty="0"/>
              <a:t>, like every API resource, is supported in a standard way by </a:t>
            </a:r>
            <a:r>
              <a:rPr lang="en-US" sz="2400" b="1" dirty="0" err="1"/>
              <a:t>kubectl</a:t>
            </a:r>
            <a:r>
              <a:rPr lang="en-US" sz="2400" dirty="0"/>
              <a:t>. We can create a new </a:t>
            </a:r>
            <a:r>
              <a:rPr lang="en-US" sz="2400" dirty="0" err="1"/>
              <a:t>autoscaler</a:t>
            </a:r>
            <a:r>
              <a:rPr lang="en-US" sz="2400" dirty="0"/>
              <a:t> using </a:t>
            </a:r>
            <a:endParaRPr lang="ro-RO" sz="2400" dirty="0"/>
          </a:p>
          <a:p>
            <a:pPr marL="0" indent="0">
              <a:buNone/>
            </a:pPr>
            <a:r>
              <a:rPr lang="ro-RO" sz="2400" dirty="0"/>
              <a:t>	</a:t>
            </a:r>
            <a:r>
              <a:rPr lang="en-US" sz="2400" b="1" dirty="0" err="1"/>
              <a:t>kubectl</a:t>
            </a:r>
            <a:r>
              <a:rPr lang="en-US" sz="2400" b="1" dirty="0"/>
              <a:t> </a:t>
            </a:r>
            <a:r>
              <a:rPr lang="en-US" sz="2400" b="1" dirty="0" err="1"/>
              <a:t>autoscale</a:t>
            </a:r>
            <a:r>
              <a:rPr lang="ru-RU" sz="2400" dirty="0"/>
              <a:t> </a:t>
            </a:r>
            <a:r>
              <a:rPr lang="en-US" sz="2400" dirty="0"/>
              <a:t>… </a:t>
            </a:r>
            <a:endParaRPr lang="ru-RU" sz="2400" dirty="0"/>
          </a:p>
          <a:p>
            <a:pPr marL="0" indent="0">
              <a:buNone/>
            </a:pPr>
            <a:r>
              <a:rPr lang="en-US" sz="2400" dirty="0"/>
              <a:t>We can list </a:t>
            </a:r>
            <a:r>
              <a:rPr lang="en-US" sz="2400" dirty="0" err="1"/>
              <a:t>autoscalers</a:t>
            </a:r>
            <a:r>
              <a:rPr lang="en-US" sz="2400" dirty="0"/>
              <a:t> by </a:t>
            </a:r>
            <a:endParaRPr lang="ro-RO" sz="2400" dirty="0"/>
          </a:p>
          <a:p>
            <a:pPr marL="0" indent="0">
              <a:buNone/>
            </a:pPr>
            <a:r>
              <a:rPr lang="ro-RO" sz="2400" dirty="0"/>
              <a:t>	</a:t>
            </a:r>
            <a:r>
              <a:rPr lang="en-US" sz="2400" b="1" dirty="0" err="1"/>
              <a:t>kubectl</a:t>
            </a:r>
            <a:r>
              <a:rPr lang="en-US" sz="2400" b="1" dirty="0"/>
              <a:t> get </a:t>
            </a:r>
            <a:r>
              <a:rPr lang="en-US" sz="2400" b="1" dirty="0" err="1"/>
              <a:t>hpa</a:t>
            </a:r>
            <a:r>
              <a:rPr lang="en-US" sz="2400" b="1" dirty="0"/>
              <a:t> </a:t>
            </a:r>
            <a:endParaRPr lang="ro-RO" sz="2400" b="1" dirty="0"/>
          </a:p>
          <a:p>
            <a:pPr marL="0" indent="0">
              <a:buNone/>
            </a:pPr>
            <a:r>
              <a:rPr lang="en-US" sz="2400" dirty="0"/>
              <a:t>and get detailed description by </a:t>
            </a:r>
            <a:endParaRPr lang="ro-RO" sz="2400" dirty="0"/>
          </a:p>
          <a:p>
            <a:pPr marL="0" indent="0">
              <a:buNone/>
            </a:pPr>
            <a:r>
              <a:rPr lang="ro-RO" sz="2400" dirty="0"/>
              <a:t>	</a:t>
            </a:r>
            <a:r>
              <a:rPr lang="en-US" sz="2400" b="1" dirty="0" err="1"/>
              <a:t>kubectl</a:t>
            </a:r>
            <a:r>
              <a:rPr lang="en-US" sz="2400" b="1" dirty="0"/>
              <a:t> describe </a:t>
            </a:r>
            <a:r>
              <a:rPr lang="en-US" sz="2400" b="1" dirty="0" err="1"/>
              <a:t>hpa</a:t>
            </a:r>
            <a:endParaRPr lang="ro-RO" sz="2400" b="1" dirty="0"/>
          </a:p>
          <a:p>
            <a:pPr marL="0" indent="0">
              <a:buNone/>
            </a:pPr>
            <a:r>
              <a:rPr lang="en-US" sz="2400" dirty="0"/>
              <a:t>we can delete an </a:t>
            </a:r>
            <a:r>
              <a:rPr lang="en-US" sz="2400" dirty="0" err="1"/>
              <a:t>autoscaler</a:t>
            </a:r>
            <a:r>
              <a:rPr lang="en-US" sz="2400" dirty="0"/>
              <a:t> using </a:t>
            </a:r>
            <a:endParaRPr lang="ro-RO" sz="2400" dirty="0"/>
          </a:p>
          <a:p>
            <a:pPr marL="0" indent="0">
              <a:buNone/>
            </a:pPr>
            <a:r>
              <a:rPr lang="ro-RO" sz="2400" dirty="0"/>
              <a:t>	</a:t>
            </a:r>
            <a:r>
              <a:rPr lang="en-US" sz="2400" b="1" dirty="0" err="1"/>
              <a:t>kubectl</a:t>
            </a:r>
            <a:r>
              <a:rPr lang="en-US" sz="2400" b="1" dirty="0"/>
              <a:t> delete </a:t>
            </a:r>
            <a:r>
              <a:rPr lang="en-US" sz="2400" b="1" dirty="0" err="1"/>
              <a:t>hpa</a:t>
            </a:r>
            <a:endParaRPr lang="en-US" sz="2400" b="1" dirty="0"/>
          </a:p>
        </p:txBody>
      </p:sp>
    </p:spTree>
    <p:extLst>
      <p:ext uri="{BB962C8B-B14F-4D97-AF65-F5344CB8AC3E}">
        <p14:creationId xmlns:p14="http://schemas.microsoft.com/office/powerpoint/2010/main" val="2507324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fontScale="92500"/>
          </a:bodyPr>
          <a:lstStyle/>
          <a:p>
            <a:pPr marL="0" indent="0">
              <a:buNone/>
            </a:pPr>
            <a:r>
              <a:rPr lang="ru-RU" sz="2800" dirty="0"/>
              <a:t>Кроме того, существует специальная команда kubectl autoscale для простого создания горизонтального автомасштабирования модулей. Например, выполнение</a:t>
            </a:r>
            <a:endParaRPr lang="en-US" sz="2800" dirty="0"/>
          </a:p>
          <a:p>
            <a:pPr marL="0" indent="0">
              <a:buNone/>
            </a:pPr>
            <a:endParaRPr lang="ro-RO" sz="2800" dirty="0"/>
          </a:p>
          <a:p>
            <a:pPr marL="0" indent="0">
              <a:buNone/>
            </a:pPr>
            <a:r>
              <a:rPr lang="ro-RO" sz="2800" dirty="0"/>
              <a:t>	</a:t>
            </a:r>
            <a:r>
              <a:rPr lang="en-US" sz="2800" b="1" dirty="0" err="1"/>
              <a:t>kubectl</a:t>
            </a:r>
            <a:r>
              <a:rPr lang="en-US" sz="2800" b="1" dirty="0"/>
              <a:t> </a:t>
            </a:r>
            <a:r>
              <a:rPr lang="en-US" sz="2800" b="1" dirty="0" err="1"/>
              <a:t>autoscale</a:t>
            </a:r>
            <a:r>
              <a:rPr lang="en-US" sz="2800" b="1" dirty="0"/>
              <a:t> </a:t>
            </a:r>
            <a:r>
              <a:rPr lang="en-US" sz="2800" b="1" dirty="0" err="1"/>
              <a:t>rs</a:t>
            </a:r>
            <a:r>
              <a:rPr lang="en-US" sz="2800" b="1" dirty="0"/>
              <a:t> foo --min=2 --max=5 --</a:t>
            </a:r>
            <a:r>
              <a:rPr lang="en-US" sz="2800" b="1" dirty="0" err="1"/>
              <a:t>cpu</a:t>
            </a:r>
            <a:r>
              <a:rPr lang="en-US" sz="2800" b="1" dirty="0"/>
              <a:t>-percent=80 </a:t>
            </a:r>
            <a:endParaRPr lang="ro-RO" sz="2800" b="1" dirty="0"/>
          </a:p>
          <a:p>
            <a:pPr marL="0" indent="0">
              <a:buNone/>
            </a:pPr>
            <a:endParaRPr lang="ro-RO" sz="2800" b="1" dirty="0"/>
          </a:p>
          <a:p>
            <a:pPr marL="0" indent="0">
              <a:buNone/>
            </a:pPr>
            <a:r>
              <a:rPr lang="ru-RU" sz="2800" dirty="0"/>
              <a:t>создаст средство автомасштабирования для набора репликации foo с целевым использованием ЦП, установленным на 80%, и количеством реплик от 2 до 5.</a:t>
            </a:r>
            <a:endParaRPr lang="en-US" sz="2800" dirty="0"/>
          </a:p>
          <a:p>
            <a:pPr marL="0" indent="0">
              <a:buNone/>
            </a:pPr>
            <a:endParaRPr lang="en-US" sz="2800" dirty="0"/>
          </a:p>
        </p:txBody>
      </p:sp>
    </p:spTree>
    <p:extLst>
      <p:ext uri="{BB962C8B-B14F-4D97-AF65-F5344CB8AC3E}">
        <p14:creationId xmlns:p14="http://schemas.microsoft.com/office/powerpoint/2010/main" val="3965396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Горизонтальное Автомасштабирование Под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a:t>При управлении масштабированием</a:t>
            </a:r>
            <a:r>
              <a:rPr lang="ro-RO" dirty="0"/>
              <a:t> </a:t>
            </a:r>
            <a:r>
              <a:rPr lang="ru-RU" dirty="0"/>
              <a:t> группы реплик возможно, что количество реплик часто колеблется из-за динамического характера оцениваемых метрик. Это называют</a:t>
            </a:r>
            <a:r>
              <a:rPr lang="ro-RO" dirty="0"/>
              <a:t> thrashing</a:t>
            </a:r>
            <a:endParaRPr lang="ru-RU" dirty="0"/>
          </a:p>
          <a:p>
            <a:pPr marL="0" indent="0">
              <a:buNone/>
            </a:pPr>
            <a:endParaRPr lang="ru-RU" dirty="0"/>
          </a:p>
          <a:p>
            <a:pPr marL="0" indent="0">
              <a:buNone/>
            </a:pPr>
            <a:r>
              <a:rPr lang="ru-RU" dirty="0"/>
              <a:t>Начиная с v1.12, новое алгоритмическое обновление устраняет необходимость в задержке для масштабирования.</a:t>
            </a:r>
          </a:p>
          <a:p>
            <a:endParaRPr lang="ru-RU" dirty="0"/>
          </a:p>
          <a:p>
            <a:pPr marL="0" indent="0">
              <a:buNone/>
            </a:pPr>
            <a:r>
              <a:rPr lang="en-US" b="1" dirty="0"/>
              <a:t>--horizontal-pod-</a:t>
            </a:r>
            <a:r>
              <a:rPr lang="en-US" b="1" dirty="0" err="1"/>
              <a:t>autoscaler</a:t>
            </a:r>
            <a:r>
              <a:rPr lang="en-US" b="1" dirty="0"/>
              <a:t>-downscale-stabilization</a:t>
            </a:r>
            <a:endParaRPr lang="ro-RO" b="1" dirty="0"/>
          </a:p>
          <a:p>
            <a:pPr marL="0" indent="0">
              <a:buNone/>
            </a:pPr>
            <a:endParaRPr lang="ro-RO" dirty="0"/>
          </a:p>
          <a:p>
            <a:pPr marL="0" indent="0">
              <a:buNone/>
            </a:pPr>
            <a:r>
              <a:rPr lang="ru-RU" dirty="0"/>
              <a:t>значение для этой опции является продолжительностью, которая указывает, как долго автоскалер должен ждать, пока другая операция понижения может быть выполнена после того, как текущая завершена. Значение по умолчанию составляет 5 минут.</a:t>
            </a:r>
            <a:endParaRPr lang="en-US" dirty="0"/>
          </a:p>
        </p:txBody>
      </p:sp>
    </p:spTree>
    <p:extLst>
      <p:ext uri="{BB962C8B-B14F-4D97-AF65-F5344CB8AC3E}">
        <p14:creationId xmlns:p14="http://schemas.microsoft.com/office/powerpoint/2010/main" val="220564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ru-RU" dirty="0"/>
              <a:t>Поддержка метрик API</a:t>
            </a:r>
          </a:p>
        </p:txBody>
      </p:sp>
      <p:sp>
        <p:nvSpPr>
          <p:cNvPr id="3" name="Content Placeholder 2"/>
          <p:cNvSpPr>
            <a:spLocks noGrp="1"/>
          </p:cNvSpPr>
          <p:nvPr>
            <p:ph idx="1"/>
          </p:nvPr>
        </p:nvSpPr>
        <p:spPr/>
        <p:txBody>
          <a:bodyPr/>
          <a:lstStyle/>
          <a:p>
            <a:pPr marL="0" indent="0">
              <a:buNone/>
            </a:pPr>
            <a:r>
              <a:rPr lang="ru-RU" dirty="0"/>
              <a:t>Поддержка метрик API</a:t>
            </a:r>
          </a:p>
          <a:p>
            <a:pPr marL="0" indent="0">
              <a:buNone/>
            </a:pPr>
            <a:r>
              <a:rPr lang="ru-RU" dirty="0"/>
              <a:t>По умолчанию контроллер </a:t>
            </a:r>
            <a:r>
              <a:rPr lang="ro-RO" dirty="0"/>
              <a:t>HPA (</a:t>
            </a:r>
            <a:r>
              <a:rPr lang="ru-RU" dirty="0"/>
              <a:t>HorizontalPodAutoscaler</a:t>
            </a:r>
            <a:r>
              <a:rPr lang="ro-RO" dirty="0"/>
              <a:t>)</a:t>
            </a:r>
            <a:r>
              <a:rPr lang="ru-RU" dirty="0"/>
              <a:t> извлекает метрики из ряда API. Чтобы получить доступ к этим API, администраторы кластера должны убедиться, что:</a:t>
            </a:r>
            <a:endParaRPr lang="en-US" dirty="0"/>
          </a:p>
        </p:txBody>
      </p:sp>
    </p:spTree>
    <p:extLst>
      <p:ext uri="{BB962C8B-B14F-4D97-AF65-F5344CB8AC3E}">
        <p14:creationId xmlns:p14="http://schemas.microsoft.com/office/powerpoint/2010/main" val="4205570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Единицы ресурсов в Kubernetes</a:t>
            </a:r>
            <a:br>
              <a:rPr lang="ru-RU" dirty="0"/>
            </a:br>
            <a:r>
              <a:rPr lang="ru-RU" dirty="0"/>
              <a:t>Значение CPU</a:t>
            </a:r>
          </a:p>
        </p:txBody>
      </p:sp>
      <p:sp>
        <p:nvSpPr>
          <p:cNvPr id="3" name="Content Placeholder 2"/>
          <p:cNvSpPr>
            <a:spLocks noGrp="1"/>
          </p:cNvSpPr>
          <p:nvPr>
            <p:ph idx="1"/>
          </p:nvPr>
        </p:nvSpPr>
        <p:spPr>
          <a:xfrm>
            <a:off x="457200" y="1676400"/>
            <a:ext cx="8229600" cy="4525963"/>
          </a:xfrm>
        </p:spPr>
        <p:txBody>
          <a:bodyPr>
            <a:noAutofit/>
          </a:bodyPr>
          <a:lstStyle/>
          <a:p>
            <a:r>
              <a:rPr lang="ru-RU" sz="2000" dirty="0"/>
              <a:t>Ограничения и запросы ресурсов ЦП измеряются в единицах ЦП. </a:t>
            </a:r>
            <a:r>
              <a:rPr lang="ru-RU" sz="2000" b="1" dirty="0"/>
              <a:t>Один ЦП в Kubernetes эквивалентен 1 виртуальному ЦП на ядро для облачных провайдеров и 1 гиперпотоку на процессорах Intel без операционной системы</a:t>
            </a:r>
            <a:r>
              <a:rPr lang="ru-RU" sz="2000" dirty="0"/>
              <a:t>.</a:t>
            </a:r>
          </a:p>
          <a:p>
            <a:r>
              <a:rPr lang="ru-RU" sz="2000" dirty="0"/>
              <a:t>Допускаются дробные запросы. Контейнеру со значением spec.containers []. Resources.requests.cpu, равным 0,5, гарантировано будет вдвое меньше ЦП, чем у контейнера, который запрашивает 1 ЦП. Выражение 0,1 эквивалентно выражению 100m, которое можно прочитать как «</a:t>
            </a:r>
            <a:r>
              <a:rPr lang="ru-RU" sz="2000" b="1" dirty="0">
                <a:solidFill>
                  <a:srgbClr val="FF0000"/>
                </a:solidFill>
              </a:rPr>
              <a:t>сто милликорей</a:t>
            </a:r>
            <a:r>
              <a:rPr lang="ru-RU" sz="2000" dirty="0"/>
              <a:t>». Запрос с десятичной точкой, например 0,1, преобразуется API в 100 м, а точность меньше 1 м не допускается. По этой причине форма 100 м может быть предпочтительнее.</a:t>
            </a:r>
          </a:p>
          <a:p>
            <a:r>
              <a:rPr lang="ru-RU" sz="2000" dirty="0"/>
              <a:t>CPU всегда запрашивается как абсолютное количество, а не как относительное количество; 0,1 - это такое же количество ЦП на одноядерной, двухъядерной или 48-ядерной машине.</a:t>
            </a:r>
            <a:endParaRPr lang="en-GB" sz="2000" dirty="0"/>
          </a:p>
        </p:txBody>
      </p:sp>
    </p:spTree>
    <p:extLst>
      <p:ext uri="{BB962C8B-B14F-4D97-AF65-F5344CB8AC3E}">
        <p14:creationId xmlns:p14="http://schemas.microsoft.com/office/powerpoint/2010/main" val="4114099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Единицы ресурсов в Kubernetes</a:t>
            </a:r>
            <a:br>
              <a:rPr lang="ru-RU" dirty="0"/>
            </a:br>
            <a:r>
              <a:rPr lang="ru-RU" dirty="0"/>
              <a:t>Значение памяти</a:t>
            </a:r>
          </a:p>
        </p:txBody>
      </p:sp>
      <p:sp>
        <p:nvSpPr>
          <p:cNvPr id="3" name="Content Placeholder 2"/>
          <p:cNvSpPr>
            <a:spLocks noGrp="1"/>
          </p:cNvSpPr>
          <p:nvPr>
            <p:ph idx="1"/>
          </p:nvPr>
        </p:nvSpPr>
        <p:spPr>
          <a:xfrm>
            <a:off x="457200" y="1676400"/>
            <a:ext cx="8229600" cy="4525963"/>
          </a:xfrm>
        </p:spPr>
        <p:txBody>
          <a:bodyPr>
            <a:noAutofit/>
          </a:bodyPr>
          <a:lstStyle/>
          <a:p>
            <a:pPr marL="0" indent="0">
              <a:buNone/>
            </a:pPr>
            <a:r>
              <a:rPr lang="ru-RU" sz="2000" dirty="0"/>
              <a:t>Лимиты и запросы на память измеряются в байтах. Вы можете выразить память как простое целое число или как число с фиксированной точкой, используя один из этих суффиксов: E, P, T, G, M, K. Вы также можете использовать эквиваленты степени двойки: Ei, Pi, Ti , Ги, Ми, Ки. </a:t>
            </a:r>
          </a:p>
          <a:p>
            <a:pPr marL="0" indent="0">
              <a:buNone/>
            </a:pPr>
            <a:endParaRPr lang="ru-RU" sz="2000" dirty="0"/>
          </a:p>
          <a:p>
            <a:pPr marL="0" indent="0">
              <a:buNone/>
            </a:pPr>
            <a:r>
              <a:rPr lang="ru-RU" sz="2000" dirty="0"/>
              <a:t>Например, следующее представляет примерно одно и то же значение:</a:t>
            </a:r>
          </a:p>
          <a:p>
            <a:pPr marL="0" indent="0">
              <a:buNone/>
            </a:pPr>
            <a:endParaRPr lang="ru-RU" sz="2000" dirty="0"/>
          </a:p>
          <a:p>
            <a:pPr marL="0" indent="0">
              <a:buNone/>
            </a:pPr>
            <a:r>
              <a:rPr lang="ru-RU" sz="2000" dirty="0"/>
              <a:t>128974848, 129e6, 129M, 123Mi</a:t>
            </a:r>
            <a:endParaRPr lang="en-US" sz="2000" dirty="0"/>
          </a:p>
          <a:p>
            <a:pPr marL="0" indent="0">
              <a:buNone/>
            </a:pPr>
            <a:endParaRPr lang="ru-RU" sz="2000" dirty="0"/>
          </a:p>
        </p:txBody>
      </p:sp>
    </p:spTree>
    <p:extLst>
      <p:ext uri="{BB962C8B-B14F-4D97-AF65-F5344CB8AC3E}">
        <p14:creationId xmlns:p14="http://schemas.microsoft.com/office/powerpoint/2010/main" val="1466080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Единицы ресурсов в Kubernetes</a:t>
            </a:r>
            <a:br>
              <a:rPr lang="ru-RU" dirty="0"/>
            </a:br>
            <a:r>
              <a:rPr lang="ru-RU" dirty="0"/>
              <a:t>Значение памяти</a:t>
            </a:r>
          </a:p>
        </p:txBody>
      </p:sp>
      <p:sp>
        <p:nvSpPr>
          <p:cNvPr id="3" name="Content Placeholder 2"/>
          <p:cNvSpPr>
            <a:spLocks noGrp="1"/>
          </p:cNvSpPr>
          <p:nvPr>
            <p:ph idx="1"/>
          </p:nvPr>
        </p:nvSpPr>
        <p:spPr>
          <a:xfrm>
            <a:off x="6324600" y="1450295"/>
            <a:ext cx="2819400" cy="2087563"/>
          </a:xfrm>
        </p:spPr>
        <p:txBody>
          <a:bodyPr>
            <a:noAutofit/>
          </a:bodyPr>
          <a:lstStyle/>
          <a:p>
            <a:pPr marL="0" indent="0">
              <a:buNone/>
            </a:pPr>
            <a:r>
              <a:rPr lang="ru-RU" sz="2000" dirty="0"/>
              <a:t>Пример. Под имеет два контейнера. Каждый контейнер имеет запрос на 0,25 процессора и 64 МБ (226 байт) памяти. Каждый контейнер имеет ограничение в 0,5 процессора и 128 МБ памяти. Вы можете сказать, что Pod имеет запрос 0,5 процессора и 128 МБ памяти и ограничение в 1 процессор и 256 МБ памяти.</a:t>
            </a:r>
            <a:endParaRPr lang="en-GB" sz="2000" dirty="0"/>
          </a:p>
        </p:txBody>
      </p:sp>
      <p:pic>
        <p:nvPicPr>
          <p:cNvPr id="4" name="Picture 3"/>
          <p:cNvPicPr>
            <a:picLocks noChangeAspect="1"/>
          </p:cNvPicPr>
          <p:nvPr/>
        </p:nvPicPr>
        <p:blipFill>
          <a:blip r:embed="rId2"/>
          <a:stretch>
            <a:fillRect/>
          </a:stretch>
        </p:blipFill>
        <p:spPr>
          <a:xfrm>
            <a:off x="381000" y="1585271"/>
            <a:ext cx="5715000" cy="4966342"/>
          </a:xfrm>
          <a:prstGeom prst="rect">
            <a:avLst/>
          </a:prstGeom>
        </p:spPr>
      </p:pic>
    </p:spTree>
    <p:extLst>
      <p:ext uri="{BB962C8B-B14F-4D97-AF65-F5344CB8AC3E}">
        <p14:creationId xmlns:p14="http://schemas.microsoft.com/office/powerpoint/2010/main" val="96326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normAutofit/>
          </a:bodyPr>
          <a:lstStyle/>
          <a:p>
            <a:pPr fontAlgn="base"/>
            <a:r>
              <a:rPr lang="ru-RU" dirty="0"/>
              <a:t>Неймспейсы, как можно догадаться с названия, предоставляют набор (или область) имен для ресурсов. Имена ресурсов должны быть уникальными в пределах одного неймспейса, но не в пределах всего кластера. Кроме того, неймспейсы - это способ разделить ресурсы кластера между пользователями (с использованием квот).</a:t>
            </a:r>
          </a:p>
          <a:p>
            <a:endParaRPr lang="en-US" dirty="0"/>
          </a:p>
        </p:txBody>
      </p:sp>
    </p:spTree>
    <p:extLst>
      <p:ext uri="{BB962C8B-B14F-4D97-AF65-F5344CB8AC3E}">
        <p14:creationId xmlns:p14="http://schemas.microsoft.com/office/powerpoint/2010/main" val="2885544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 Node.js    server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443" y="1824547"/>
            <a:ext cx="6011114" cy="4077269"/>
          </a:xfrm>
        </p:spPr>
      </p:pic>
    </p:spTree>
    <p:extLst>
      <p:ext uri="{BB962C8B-B14F-4D97-AF65-F5344CB8AC3E}">
        <p14:creationId xmlns:p14="http://schemas.microsoft.com/office/powerpoint/2010/main" val="2953382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 Node.js    server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524000"/>
            <a:ext cx="4223676" cy="4983163"/>
          </a:xfrm>
        </p:spPr>
      </p:pic>
    </p:spTree>
    <p:extLst>
      <p:ext uri="{BB962C8B-B14F-4D97-AF65-F5344CB8AC3E}">
        <p14:creationId xmlns:p14="http://schemas.microsoft.com/office/powerpoint/2010/main" val="3166881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558" y="1400968"/>
            <a:ext cx="6361641" cy="4771231"/>
          </a:xfrm>
        </p:spPr>
      </p:pic>
      <p:sp>
        <p:nvSpPr>
          <p:cNvPr id="3" name="Title 2"/>
          <p:cNvSpPr>
            <a:spLocks noGrp="1"/>
          </p:cNvSpPr>
          <p:nvPr>
            <p:ph type="title"/>
          </p:nvPr>
        </p:nvSpPr>
        <p:spPr/>
        <p:txBody>
          <a:bodyPr/>
          <a:lstStyle/>
          <a:p>
            <a:r>
              <a:rPr lang="en-US" dirty="0"/>
              <a:t>Ex. 1. Node.js    server</a:t>
            </a:r>
          </a:p>
        </p:txBody>
      </p:sp>
    </p:spTree>
    <p:extLst>
      <p:ext uri="{BB962C8B-B14F-4D97-AF65-F5344CB8AC3E}">
        <p14:creationId xmlns:p14="http://schemas.microsoft.com/office/powerpoint/2010/main" val="120350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505200"/>
            <a:ext cx="9144000" cy="411765"/>
          </a:xfrm>
        </p:spPr>
      </p:pic>
      <p:sp>
        <p:nvSpPr>
          <p:cNvPr id="3" name="Title 2"/>
          <p:cNvSpPr>
            <a:spLocks noGrp="1"/>
          </p:cNvSpPr>
          <p:nvPr>
            <p:ph type="title"/>
          </p:nvPr>
        </p:nvSpPr>
        <p:spPr/>
        <p:txBody>
          <a:bodyPr/>
          <a:lstStyle/>
          <a:p>
            <a:r>
              <a:rPr lang="en-US" dirty="0"/>
              <a:t>Ex. 1. Node.js    server</a:t>
            </a:r>
          </a:p>
        </p:txBody>
      </p:sp>
    </p:spTree>
    <p:extLst>
      <p:ext uri="{BB962C8B-B14F-4D97-AF65-F5344CB8AC3E}">
        <p14:creationId xmlns:p14="http://schemas.microsoft.com/office/powerpoint/2010/main" val="2574627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3352800"/>
            <a:ext cx="7576231" cy="681861"/>
          </a:xfrm>
        </p:spPr>
      </p:pic>
      <p:sp>
        <p:nvSpPr>
          <p:cNvPr id="3" name="Title 2"/>
          <p:cNvSpPr>
            <a:spLocks noGrp="1"/>
          </p:cNvSpPr>
          <p:nvPr>
            <p:ph type="title"/>
          </p:nvPr>
        </p:nvSpPr>
        <p:spPr/>
        <p:txBody>
          <a:bodyPr/>
          <a:lstStyle/>
          <a:p>
            <a:r>
              <a:rPr lang="en-US" dirty="0"/>
              <a:t>Ex. 1. Node.js    server</a:t>
            </a:r>
          </a:p>
        </p:txBody>
      </p:sp>
    </p:spTree>
    <p:extLst>
      <p:ext uri="{BB962C8B-B14F-4D97-AF65-F5344CB8AC3E}">
        <p14:creationId xmlns:p14="http://schemas.microsoft.com/office/powerpoint/2010/main" val="3986232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Google cloud SDK installer</a:t>
            </a:r>
          </a:p>
        </p:txBody>
      </p:sp>
      <p:sp>
        <p:nvSpPr>
          <p:cNvPr id="7" name="CasetăText 6">
            <a:extLst>
              <a:ext uri="{FF2B5EF4-FFF2-40B4-BE49-F238E27FC236}">
                <a16:creationId xmlns:a16="http://schemas.microsoft.com/office/drawing/2014/main" id="{FD922E71-00F3-46C1-A680-15F39BB302EE}"/>
              </a:ext>
            </a:extLst>
          </p:cNvPr>
          <p:cNvSpPr txBox="1"/>
          <p:nvPr/>
        </p:nvSpPr>
        <p:spPr>
          <a:xfrm>
            <a:off x="274494" y="6132080"/>
            <a:ext cx="85332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dirty="0">
                <a:ea typeface="+mn-lt"/>
                <a:cs typeface="+mn-lt"/>
                <a:hlinkClick r:id="rId2"/>
              </a:rPr>
              <a:t>https://cloud.google.com/sdk/docs/quickstart</a:t>
            </a:r>
            <a:endParaRPr lang="ro-RO" dirty="0">
              <a:ea typeface="+mn-lt"/>
              <a:cs typeface="+mn-lt"/>
            </a:endParaRPr>
          </a:p>
        </p:txBody>
      </p:sp>
      <p:pic>
        <p:nvPicPr>
          <p:cNvPr id="12" name="Imagine 12" descr="O imagine care conține text&#10;&#10;Descriere generată automat">
            <a:extLst>
              <a:ext uri="{FF2B5EF4-FFF2-40B4-BE49-F238E27FC236}">
                <a16:creationId xmlns:a16="http://schemas.microsoft.com/office/drawing/2014/main" id="{406A9549-6793-4958-A0B5-3A4FAC17D377}"/>
              </a:ext>
            </a:extLst>
          </p:cNvPr>
          <p:cNvPicPr>
            <a:picLocks noGrp="1" noChangeAspect="1"/>
          </p:cNvPicPr>
          <p:nvPr>
            <p:ph idx="1"/>
          </p:nvPr>
        </p:nvPicPr>
        <p:blipFill>
          <a:blip r:embed="rId3"/>
          <a:stretch>
            <a:fillRect/>
          </a:stretch>
        </p:blipFill>
        <p:spPr>
          <a:xfrm>
            <a:off x="911496" y="1600200"/>
            <a:ext cx="7321008" cy="4525963"/>
          </a:xfrm>
        </p:spPr>
      </p:pic>
    </p:spTree>
    <p:extLst>
      <p:ext uri="{BB962C8B-B14F-4D97-AF65-F5344CB8AC3E}">
        <p14:creationId xmlns:p14="http://schemas.microsoft.com/office/powerpoint/2010/main" val="4260786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Google cloud SDK installer</a:t>
            </a:r>
          </a:p>
        </p:txBody>
      </p:sp>
      <p:sp>
        <p:nvSpPr>
          <p:cNvPr id="7" name="CasetăText 6">
            <a:extLst>
              <a:ext uri="{FF2B5EF4-FFF2-40B4-BE49-F238E27FC236}">
                <a16:creationId xmlns:a16="http://schemas.microsoft.com/office/drawing/2014/main" id="{FD922E71-00F3-46C1-A680-15F39BB302EE}"/>
              </a:ext>
            </a:extLst>
          </p:cNvPr>
          <p:cNvSpPr txBox="1"/>
          <p:nvPr/>
        </p:nvSpPr>
        <p:spPr>
          <a:xfrm>
            <a:off x="274494" y="6132080"/>
            <a:ext cx="85332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dirty="0">
                <a:ea typeface="+mn-lt"/>
                <a:cs typeface="+mn-lt"/>
                <a:hlinkClick r:id="rId2"/>
              </a:rPr>
              <a:t>https://kubernetes.io/docs/tasks/tools/install-kubectl/#install-kubectl-on-windows</a:t>
            </a:r>
            <a:endParaRPr lang="ro-RO" dirty="0">
              <a:ea typeface="+mn-lt"/>
              <a:cs typeface="+mn-lt"/>
            </a:endParaRPr>
          </a:p>
          <a:p>
            <a:endParaRPr lang="ro-RO" dirty="0">
              <a:cs typeface="Calibri"/>
            </a:endParaRPr>
          </a:p>
        </p:txBody>
      </p:sp>
      <p:sp>
        <p:nvSpPr>
          <p:cNvPr id="8" name="CasetăText 7">
            <a:extLst>
              <a:ext uri="{FF2B5EF4-FFF2-40B4-BE49-F238E27FC236}">
                <a16:creationId xmlns:a16="http://schemas.microsoft.com/office/drawing/2014/main" id="{180E1912-55C3-441A-8194-FD87CC815306}"/>
              </a:ext>
            </a:extLst>
          </p:cNvPr>
          <p:cNvSpPr txBox="1"/>
          <p:nvPr/>
        </p:nvSpPr>
        <p:spPr>
          <a:xfrm>
            <a:off x="723900" y="5661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a:t>Clic pentru a adăuga text</a:t>
            </a:r>
          </a:p>
        </p:txBody>
      </p:sp>
      <p:pic>
        <p:nvPicPr>
          <p:cNvPr id="11" name="Imagine 11" descr="O imagine care conține text&#10;&#10;Descriere generată automat">
            <a:extLst>
              <a:ext uri="{FF2B5EF4-FFF2-40B4-BE49-F238E27FC236}">
                <a16:creationId xmlns:a16="http://schemas.microsoft.com/office/drawing/2014/main" id="{39EDFA83-4F39-4F0D-8052-831CC4A6E809}"/>
              </a:ext>
            </a:extLst>
          </p:cNvPr>
          <p:cNvPicPr>
            <a:picLocks noGrp="1" noChangeAspect="1"/>
          </p:cNvPicPr>
          <p:nvPr>
            <p:ph idx="1"/>
          </p:nvPr>
        </p:nvPicPr>
        <p:blipFill>
          <a:blip r:embed="rId3"/>
          <a:stretch>
            <a:fillRect/>
          </a:stretch>
        </p:blipFill>
        <p:spPr>
          <a:xfrm>
            <a:off x="738243" y="1600200"/>
            <a:ext cx="7667514" cy="4525963"/>
          </a:xfrm>
        </p:spPr>
      </p:pic>
    </p:spTree>
    <p:extLst>
      <p:ext uri="{BB962C8B-B14F-4D97-AF65-F5344CB8AC3E}">
        <p14:creationId xmlns:p14="http://schemas.microsoft.com/office/powerpoint/2010/main" val="1402438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A9B9-31D4-4E85-AD58-0CF44EFF3278}"/>
              </a:ext>
            </a:extLst>
          </p:cNvPr>
          <p:cNvSpPr>
            <a:spLocks noGrp="1"/>
          </p:cNvSpPr>
          <p:nvPr>
            <p:ph type="title"/>
          </p:nvPr>
        </p:nvSpPr>
        <p:spPr/>
        <p:txBody>
          <a:bodyPr/>
          <a:lstStyle/>
          <a:p>
            <a:r>
              <a:rPr lang="ru-RU" sz="1800" b="1" u="sng" dirty="0">
                <a:effectLst/>
                <a:latin typeface="Times New Roman" panose="02020603050405020304" pitchFamily="18" charset="0"/>
                <a:ea typeface="Times New Roman" panose="02020603050405020304" pitchFamily="18" charset="0"/>
              </a:rPr>
              <a:t>Создание кластера</a:t>
            </a:r>
            <a:r>
              <a:rPr lang="en-US" sz="1800" b="1" u="sng" dirty="0">
                <a:latin typeface="Times New Roman" panose="02020603050405020304" pitchFamily="18" charset="0"/>
                <a:ea typeface="Times New Roman" panose="02020603050405020304" pitchFamily="18" charset="0"/>
              </a:rPr>
              <a:t> K8s GCP</a:t>
            </a:r>
            <a:endParaRPr lang="en-US" dirty="0"/>
          </a:p>
        </p:txBody>
      </p:sp>
      <p:pic>
        <p:nvPicPr>
          <p:cNvPr id="19" name="Picture 18">
            <a:extLst>
              <a:ext uri="{FF2B5EF4-FFF2-40B4-BE49-F238E27FC236}">
                <a16:creationId xmlns:a16="http://schemas.microsoft.com/office/drawing/2014/main" id="{2FD24708-4273-4055-B134-29476E848B6F}"/>
              </a:ext>
            </a:extLst>
          </p:cNvPr>
          <p:cNvPicPr>
            <a:picLocks noChangeAspect="1"/>
          </p:cNvPicPr>
          <p:nvPr/>
        </p:nvPicPr>
        <p:blipFill>
          <a:blip r:embed="rId2"/>
          <a:stretch>
            <a:fillRect/>
          </a:stretch>
        </p:blipFill>
        <p:spPr>
          <a:xfrm>
            <a:off x="542925" y="719137"/>
            <a:ext cx="8058150" cy="5419725"/>
          </a:xfrm>
          <a:prstGeom prst="rect">
            <a:avLst/>
          </a:prstGeom>
        </p:spPr>
      </p:pic>
    </p:spTree>
    <p:extLst>
      <p:ext uri="{BB962C8B-B14F-4D97-AF65-F5344CB8AC3E}">
        <p14:creationId xmlns:p14="http://schemas.microsoft.com/office/powerpoint/2010/main" val="577578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Configuring cluster access for </a:t>
            </a:r>
            <a:r>
              <a:rPr lang="en-US" dirty="0" err="1"/>
              <a:t>kubectl</a:t>
            </a:r>
            <a:endParaRPr lang="en-US" dirty="0"/>
          </a:p>
        </p:txBody>
      </p:sp>
      <p:pic>
        <p:nvPicPr>
          <p:cNvPr id="2" name="Imagine 3" descr="O imagine care conține text&#10;&#10;Descriere generată automat">
            <a:extLst>
              <a:ext uri="{FF2B5EF4-FFF2-40B4-BE49-F238E27FC236}">
                <a16:creationId xmlns:a16="http://schemas.microsoft.com/office/drawing/2014/main" id="{BF4CC4EA-5DF6-484A-99B5-D99FA491F28E}"/>
              </a:ext>
            </a:extLst>
          </p:cNvPr>
          <p:cNvPicPr>
            <a:picLocks noChangeAspect="1"/>
          </p:cNvPicPr>
          <p:nvPr/>
        </p:nvPicPr>
        <p:blipFill>
          <a:blip r:embed="rId2"/>
          <a:stretch>
            <a:fillRect/>
          </a:stretch>
        </p:blipFill>
        <p:spPr>
          <a:xfrm>
            <a:off x="495300" y="1590500"/>
            <a:ext cx="8524875" cy="4143725"/>
          </a:xfrm>
          <a:prstGeom prst="rect">
            <a:avLst/>
          </a:prstGeom>
        </p:spPr>
      </p:pic>
    </p:spTree>
    <p:extLst>
      <p:ext uri="{BB962C8B-B14F-4D97-AF65-F5344CB8AC3E}">
        <p14:creationId xmlns:p14="http://schemas.microsoft.com/office/powerpoint/2010/main" val="3282311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Configuring cluster access for </a:t>
            </a:r>
            <a:r>
              <a:rPr lang="en-US" dirty="0" err="1"/>
              <a:t>kubectl</a:t>
            </a:r>
            <a:endParaRPr lang="en-US" dirty="0"/>
          </a:p>
        </p:txBody>
      </p:sp>
      <p:pic>
        <p:nvPicPr>
          <p:cNvPr id="4" name="Imagine 4" descr="O imagine care conține text&#10;&#10;Descriere generată automat">
            <a:extLst>
              <a:ext uri="{FF2B5EF4-FFF2-40B4-BE49-F238E27FC236}">
                <a16:creationId xmlns:a16="http://schemas.microsoft.com/office/drawing/2014/main" id="{F5015596-685C-4573-8184-B0BBB433BC21}"/>
              </a:ext>
            </a:extLst>
          </p:cNvPr>
          <p:cNvPicPr>
            <a:picLocks noChangeAspect="1"/>
          </p:cNvPicPr>
          <p:nvPr/>
        </p:nvPicPr>
        <p:blipFill>
          <a:blip r:embed="rId2"/>
          <a:stretch>
            <a:fillRect/>
          </a:stretch>
        </p:blipFill>
        <p:spPr>
          <a:xfrm>
            <a:off x="2181225" y="2150134"/>
            <a:ext cx="5048250" cy="2662507"/>
          </a:xfrm>
          <a:prstGeom prst="rect">
            <a:avLst/>
          </a:prstGeom>
        </p:spPr>
      </p:pic>
    </p:spTree>
    <p:extLst>
      <p:ext uri="{BB962C8B-B14F-4D97-AF65-F5344CB8AC3E}">
        <p14:creationId xmlns:p14="http://schemas.microsoft.com/office/powerpoint/2010/main" val="302619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normAutofit fontScale="77500" lnSpcReduction="20000"/>
          </a:bodyPr>
          <a:lstStyle/>
          <a:p>
            <a:pPr fontAlgn="base"/>
            <a:r>
              <a:rPr lang="ru-RU" dirty="0"/>
              <a:t>Нет необходимости использовать разные неймспейсы для разделения нескольких разных ресурсов, например, разных версий одного и того же ПО - здесь лучше воспользоваться метками и селекторами (для выделения ресурсов) в одном и том же пространстве имен.</a:t>
            </a:r>
          </a:p>
          <a:p>
            <a:pPr fontAlgn="base"/>
            <a:r>
              <a:rPr lang="ru-RU" dirty="0"/>
              <a:t>По умолчанию в кластере Kubernetes будет создан неймспейс </a:t>
            </a:r>
            <a:r>
              <a:rPr lang="ru-RU" dirty="0">
                <a:solidFill>
                  <a:srgbClr val="FF0000"/>
                </a:solidFill>
              </a:rPr>
              <a:t>default</a:t>
            </a:r>
            <a:r>
              <a:rPr lang="ru-RU" dirty="0"/>
              <a:t>, в котором и будут размещаться запускаемые объекты (</a:t>
            </a:r>
            <a:r>
              <a:rPr lang="ru-RU" dirty="0">
                <a:hlinkClick r:id="rId2"/>
              </a:rPr>
              <a:t>поды</a:t>
            </a:r>
            <a:r>
              <a:rPr lang="ru-RU" dirty="0"/>
              <a:t>, </a:t>
            </a:r>
            <a:r>
              <a:rPr lang="ru-RU" dirty="0">
                <a:hlinkClick r:id="rId3"/>
              </a:rPr>
              <a:t>сервисы</a:t>
            </a:r>
            <a:r>
              <a:rPr lang="ru-RU" dirty="0"/>
              <a:t>, </a:t>
            </a:r>
            <a:r>
              <a:rPr lang="ru-RU" dirty="0">
                <a:hlinkClick r:id="rId4"/>
              </a:rPr>
              <a:t>развертывания</a:t>
            </a:r>
            <a:r>
              <a:rPr lang="ru-RU" dirty="0"/>
              <a:t> и т.д.). Неймспейсы </a:t>
            </a:r>
            <a:r>
              <a:rPr lang="ru-RU" dirty="0">
                <a:solidFill>
                  <a:srgbClr val="FF0000"/>
                </a:solidFill>
              </a:rPr>
              <a:t>kube-public</a:t>
            </a:r>
            <a:r>
              <a:rPr lang="ru-RU" dirty="0"/>
              <a:t> и </a:t>
            </a:r>
            <a:r>
              <a:rPr lang="ru-RU" dirty="0">
                <a:solidFill>
                  <a:srgbClr val="FF0000"/>
                </a:solidFill>
              </a:rPr>
              <a:t>kube-</a:t>
            </a:r>
            <a:r>
              <a:rPr lang="en-US" dirty="0">
                <a:solidFill>
                  <a:srgbClr val="FF0000"/>
                </a:solidFill>
              </a:rPr>
              <a:t>s</a:t>
            </a:r>
            <a:r>
              <a:rPr lang="ru-RU" dirty="0">
                <a:solidFill>
                  <a:srgbClr val="FF0000"/>
                </a:solidFill>
              </a:rPr>
              <a:t>ystem </a:t>
            </a:r>
            <a:r>
              <a:rPr lang="ru-RU" dirty="0"/>
              <a:t>используются для запуска служебных объектов Kubernetes, необходимых для корректной работы кластера.</a:t>
            </a:r>
          </a:p>
          <a:p>
            <a:pPr marL="0" indent="0">
              <a:buNone/>
            </a:pPr>
            <a:endParaRPr lang="en-US" dirty="0"/>
          </a:p>
        </p:txBody>
      </p:sp>
    </p:spTree>
    <p:extLst>
      <p:ext uri="{BB962C8B-B14F-4D97-AF65-F5344CB8AC3E}">
        <p14:creationId xmlns:p14="http://schemas.microsoft.com/office/powerpoint/2010/main" val="143475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Configuring cluster access for </a:t>
            </a:r>
            <a:r>
              <a:rPr lang="en-US" dirty="0" err="1"/>
              <a:t>kubectl</a:t>
            </a:r>
            <a:endParaRPr lang="en-US" dirty="0"/>
          </a:p>
        </p:txBody>
      </p:sp>
      <p:pic>
        <p:nvPicPr>
          <p:cNvPr id="2" name="Imagine 3" descr="O imagine care conține text&#10;&#10;Descriere generată automat">
            <a:extLst>
              <a:ext uri="{FF2B5EF4-FFF2-40B4-BE49-F238E27FC236}">
                <a16:creationId xmlns:a16="http://schemas.microsoft.com/office/drawing/2014/main" id="{8887837D-21DE-4A18-9FAC-40244678062B}"/>
              </a:ext>
            </a:extLst>
          </p:cNvPr>
          <p:cNvPicPr>
            <a:picLocks noChangeAspect="1"/>
          </p:cNvPicPr>
          <p:nvPr/>
        </p:nvPicPr>
        <p:blipFill>
          <a:blip r:embed="rId2"/>
          <a:stretch>
            <a:fillRect/>
          </a:stretch>
        </p:blipFill>
        <p:spPr>
          <a:xfrm>
            <a:off x="266123" y="2090143"/>
            <a:ext cx="8600209" cy="2679735"/>
          </a:xfrm>
          <a:prstGeom prst="rect">
            <a:avLst/>
          </a:prstGeom>
        </p:spPr>
      </p:pic>
    </p:spTree>
    <p:extLst>
      <p:ext uri="{BB962C8B-B14F-4D97-AF65-F5344CB8AC3E}">
        <p14:creationId xmlns:p14="http://schemas.microsoft.com/office/powerpoint/2010/main" val="1571419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26492"/>
            <a:ext cx="8229600" cy="2835253"/>
          </a:xfrm>
        </p:spPr>
      </p:pic>
      <p:sp>
        <p:nvSpPr>
          <p:cNvPr id="3" name="Title 2"/>
          <p:cNvSpPr>
            <a:spLocks noGrp="1"/>
          </p:cNvSpPr>
          <p:nvPr>
            <p:ph type="title"/>
          </p:nvPr>
        </p:nvSpPr>
        <p:spPr/>
        <p:txBody>
          <a:bodyPr/>
          <a:lstStyle/>
          <a:p>
            <a:r>
              <a:rPr lang="en-US" dirty="0"/>
              <a:t>Cluster k8s on GCP</a:t>
            </a:r>
          </a:p>
        </p:txBody>
      </p:sp>
    </p:spTree>
    <p:extLst>
      <p:ext uri="{BB962C8B-B14F-4D97-AF65-F5344CB8AC3E}">
        <p14:creationId xmlns:p14="http://schemas.microsoft.com/office/powerpoint/2010/main" val="254712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a:t>
            </a:r>
            <a:r>
              <a:rPr lang="en-US" dirty="0" err="1"/>
              <a:t>autoscaler</a:t>
            </a:r>
            <a:r>
              <a:rPr lang="en-US" dirty="0"/>
              <a:t> </a:t>
            </a:r>
            <a:r>
              <a:rPr lang="en-US" b="1" dirty="0" err="1">
                <a:solidFill>
                  <a:srgbClr val="FF0000"/>
                </a:solidFill>
              </a:rPr>
              <a:t>declarativel</a:t>
            </a:r>
            <a:r>
              <a:rPr lang="ro-RO" b="1" dirty="0">
                <a:solidFill>
                  <a:srgbClr val="FF0000"/>
                </a:solidFill>
              </a:rPr>
              <a:t>y</a:t>
            </a:r>
            <a:endParaRPr lang="en-US" dirty="0"/>
          </a:p>
        </p:txBody>
      </p:sp>
      <p:sp>
        <p:nvSpPr>
          <p:cNvPr id="4" name="Content Placeholder 3"/>
          <p:cNvSpPr txBox="1">
            <a:spLocks noGrp="1"/>
          </p:cNvSpPr>
          <p:nvPr>
            <p:ph idx="1"/>
          </p:nvPr>
        </p:nvSpPr>
        <p:spPr>
          <a:xfrm>
            <a:off x="457200" y="1600200"/>
            <a:ext cx="8229600" cy="461665"/>
          </a:xfrm>
          <a:prstGeom prst="rect">
            <a:avLst/>
          </a:prstGeom>
          <a:noFill/>
        </p:spPr>
        <p:txBody>
          <a:bodyPr wrap="square" rtlCol="0">
            <a:spAutoFit/>
          </a:bodyPr>
          <a:lstStyle/>
          <a:p>
            <a:pPr marL="0" indent="0">
              <a:buNone/>
            </a:pPr>
            <a:r>
              <a:rPr lang="en-US" sz="2400" b="1" dirty="0" err="1"/>
              <a:t>kubectl</a:t>
            </a:r>
            <a:r>
              <a:rPr lang="en-US" sz="2400" b="1" dirty="0"/>
              <a:t> create -f deploy1.yml</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560616"/>
            <a:ext cx="3381847" cy="4753638"/>
          </a:xfrm>
          <a:prstGeom prst="rect">
            <a:avLst/>
          </a:prstGeom>
        </p:spPr>
      </p:pic>
    </p:spTree>
    <p:extLst>
      <p:ext uri="{BB962C8B-B14F-4D97-AF65-F5344CB8AC3E}">
        <p14:creationId xmlns:p14="http://schemas.microsoft.com/office/powerpoint/2010/main" val="3888204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62200"/>
            <a:ext cx="8229600" cy="1197816"/>
          </a:xfr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295028"/>
            <a:ext cx="5029200" cy="209550"/>
          </a:xfrm>
          <a:prstGeom prst="rect">
            <a:avLst/>
          </a:prstGeom>
        </p:spPr>
      </p:pic>
      <p:sp>
        <p:nvSpPr>
          <p:cNvPr id="2" name="TextBox 1">
            <a:extLst>
              <a:ext uri="{FF2B5EF4-FFF2-40B4-BE49-F238E27FC236}">
                <a16:creationId xmlns:a16="http://schemas.microsoft.com/office/drawing/2014/main" id="{63D799EF-B1DB-4674-B40E-100C52CD1E6D}"/>
              </a:ext>
            </a:extLst>
          </p:cNvPr>
          <p:cNvSpPr txBox="1"/>
          <p:nvPr/>
        </p:nvSpPr>
        <p:spPr>
          <a:xfrm>
            <a:off x="533400" y="3886200"/>
            <a:ext cx="6172200" cy="369332"/>
          </a:xfrm>
          <a:prstGeom prst="rect">
            <a:avLst/>
          </a:prstGeom>
          <a:noFill/>
        </p:spPr>
        <p:txBody>
          <a:bodyPr wrap="square" rtlCol="0">
            <a:spAutoFit/>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Создаем нагрузку </a:t>
            </a:r>
            <a:endParaRPr lang="en-US" dirty="0"/>
          </a:p>
        </p:txBody>
      </p:sp>
    </p:spTree>
    <p:extLst>
      <p:ext uri="{BB962C8B-B14F-4D97-AF65-F5344CB8AC3E}">
        <p14:creationId xmlns:p14="http://schemas.microsoft.com/office/powerpoint/2010/main" val="3459113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TextBox 4"/>
          <p:cNvSpPr txBox="1"/>
          <p:nvPr/>
        </p:nvSpPr>
        <p:spPr>
          <a:xfrm>
            <a:off x="762000" y="4953000"/>
            <a:ext cx="4724400" cy="646331"/>
          </a:xfrm>
          <a:prstGeom prst="rect">
            <a:avLst/>
          </a:prstGeom>
          <a:noFill/>
        </p:spPr>
        <p:txBody>
          <a:bodyPr wrap="square" rtlCol="0">
            <a:spAutoFit/>
          </a:bodyPr>
          <a:lstStyle/>
          <a:p>
            <a:r>
              <a:rPr lang="ru-RU" dirty="0"/>
              <a:t>Нажимаем клавишу F5 несколько раз, пока не заметим, что сгенерированы новые поды</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178" y="2534275"/>
            <a:ext cx="7649643" cy="2419688"/>
          </a:xfrm>
        </p:spPr>
      </p:pic>
    </p:spTree>
    <p:extLst>
      <p:ext uri="{BB962C8B-B14F-4D97-AF65-F5344CB8AC3E}">
        <p14:creationId xmlns:p14="http://schemas.microsoft.com/office/powerpoint/2010/main" val="720176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653" y="1910300"/>
            <a:ext cx="6220693" cy="3667637"/>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37478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811" y="2334222"/>
            <a:ext cx="5744377" cy="2819794"/>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4543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54" y="2143695"/>
            <a:ext cx="5315692" cy="3200847"/>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90843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7022"/>
            <a:ext cx="8229600" cy="3574194"/>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485126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502" y="1481138"/>
            <a:ext cx="6618995" cy="4525962"/>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367484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ru-RU" sz="2400" dirty="0"/>
              <a:t>Посмотреть список неймспейсов в кластере можно с помощью такой команды:</a:t>
            </a:r>
            <a:endParaRPr lang="ro-RO" sz="2400" dirty="0"/>
          </a:p>
          <a:p>
            <a:pPr marL="0" indent="0">
              <a:buNone/>
            </a:pPr>
            <a:r>
              <a:rPr lang="ro-RO" sz="2400" b="1" dirty="0"/>
              <a:t>	</a:t>
            </a:r>
            <a:r>
              <a:rPr lang="en-US" sz="2400" b="1" dirty="0" err="1"/>
              <a:t>kubectl</a:t>
            </a:r>
            <a:r>
              <a:rPr lang="en-US" sz="2400" b="1" dirty="0"/>
              <a:t> get namespaces</a:t>
            </a:r>
            <a:endParaRPr lang="ro-MD" sz="2400" b="1" dirty="0"/>
          </a:p>
          <a:p>
            <a:pPr marL="0" indent="0">
              <a:buNone/>
            </a:pPr>
            <a:endParaRPr lang="ro-MD" sz="2400" b="1" dirty="0"/>
          </a:p>
          <a:p>
            <a:pPr marL="0" indent="0">
              <a:buNone/>
            </a:pPr>
            <a:endParaRPr lang="ro-MD" sz="2400" b="1" dirty="0"/>
          </a:p>
          <a:p>
            <a:pPr marL="0" indent="0">
              <a:buNone/>
            </a:pPr>
            <a:endParaRPr lang="ro-MD" sz="2400" b="1" dirty="0"/>
          </a:p>
          <a:p>
            <a:pPr marL="0" indent="0">
              <a:buNone/>
            </a:pPr>
            <a:r>
              <a:rPr lang="en-US" sz="2100" dirty="0"/>
              <a:t>Kubernetes starts with three initial namespaces:</a:t>
            </a:r>
          </a:p>
          <a:p>
            <a:pPr marL="0" indent="0">
              <a:buNone/>
            </a:pPr>
            <a:endParaRPr lang="en-US" sz="2100" dirty="0"/>
          </a:p>
          <a:p>
            <a:r>
              <a:rPr lang="en-US" sz="2100" b="1" dirty="0"/>
              <a:t>default</a:t>
            </a:r>
            <a:r>
              <a:rPr lang="en-US" sz="2100" dirty="0"/>
              <a:t> The default namespace for objects with no other namespace</a:t>
            </a:r>
          </a:p>
          <a:p>
            <a:r>
              <a:rPr lang="en-US" sz="2100" b="1" dirty="0" err="1"/>
              <a:t>kube</a:t>
            </a:r>
            <a:r>
              <a:rPr lang="en-US" sz="2100" b="1" dirty="0"/>
              <a:t>-system</a:t>
            </a:r>
            <a:r>
              <a:rPr lang="en-US" sz="2100" dirty="0"/>
              <a:t> The namespace for objects created by the Kubernetes system</a:t>
            </a:r>
          </a:p>
          <a:p>
            <a:r>
              <a:rPr lang="en-US" sz="2100" b="1" dirty="0" err="1"/>
              <a:t>kube</a:t>
            </a:r>
            <a:r>
              <a:rPr lang="en-US" sz="2100" b="1" dirty="0"/>
              <a:t>-public</a:t>
            </a:r>
            <a:r>
              <a:rPr lang="en-US" sz="2100" dirty="0"/>
              <a:t> This namespace is created automatically and is readable by all users (including those not authenticated). This namespace is mostly reserved for cluster usage, in case that some resources should be visible and readable publicly throughout the whole cluster. The public aspect of this namespace is only a convention, not a requirement.</a:t>
            </a:r>
            <a:endParaRPr lang="ro-MD" sz="2100" dirty="0"/>
          </a:p>
          <a:p>
            <a:pPr marL="0" indent="0">
              <a:buNone/>
            </a:pPr>
            <a:endParaRPr lang="ro-RO" sz="2400" b="1"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055996"/>
            <a:ext cx="3124200" cy="1373004"/>
          </a:xfrm>
          <a:prstGeom prst="rect">
            <a:avLst/>
          </a:prstGeom>
        </p:spPr>
      </p:pic>
    </p:spTree>
    <p:extLst>
      <p:ext uri="{BB962C8B-B14F-4D97-AF65-F5344CB8AC3E}">
        <p14:creationId xmlns:p14="http://schemas.microsoft.com/office/powerpoint/2010/main" val="3800813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6691"/>
            <a:ext cx="8229600" cy="3654856"/>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3002836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0924"/>
            <a:ext cx="8229600" cy="3546389"/>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2165088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2389"/>
            <a:ext cx="8229600" cy="3563460"/>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3699630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6041"/>
            <a:ext cx="8229600" cy="3876156"/>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259933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62096"/>
            <a:ext cx="8229600" cy="3164046"/>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1210540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13007"/>
            <a:ext cx="8229600" cy="2262223"/>
          </a:xfrm>
        </p:spPr>
      </p:pic>
      <p:sp>
        <p:nvSpPr>
          <p:cNvPr id="3" name="Title 2"/>
          <p:cNvSpPr>
            <a:spLocks noGrp="1"/>
          </p:cNvSpPr>
          <p:nvPr>
            <p:ph type="title"/>
          </p:nvPr>
        </p:nvSpPr>
        <p:spPr/>
        <p:txBody>
          <a:bodyPr/>
          <a:lstStyle/>
          <a:p>
            <a:r>
              <a:rPr lang="en-US" dirty="0"/>
              <a:t>GCP: Cluster k8s</a:t>
            </a:r>
          </a:p>
        </p:txBody>
      </p:sp>
    </p:spTree>
    <p:extLst>
      <p:ext uri="{BB962C8B-B14F-4D97-AF65-F5344CB8AC3E}">
        <p14:creationId xmlns:p14="http://schemas.microsoft.com/office/powerpoint/2010/main" val="3918163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067" y="1600200"/>
            <a:ext cx="6175866" cy="4525963"/>
          </a:xfrm>
        </p:spPr>
      </p:pic>
    </p:spTree>
    <p:extLst>
      <p:ext uri="{BB962C8B-B14F-4D97-AF65-F5344CB8AC3E}">
        <p14:creationId xmlns:p14="http://schemas.microsoft.com/office/powerpoint/2010/main" val="465678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a:t>2.</a:t>
            </a:r>
            <a:r>
              <a:rPr lang="ru-RU" dirty="0"/>
              <a:t> </a:t>
            </a:r>
            <a:r>
              <a:rPr lang="en-US" dirty="0"/>
              <a:t>Run &amp; expose </a:t>
            </a:r>
            <a:r>
              <a:rPr lang="en-US" dirty="0" err="1"/>
              <a:t>php</a:t>
            </a:r>
            <a:r>
              <a:rPr lang="en-US" dirty="0"/>
              <a:t>-apache server</a:t>
            </a:r>
          </a:p>
        </p:txBody>
      </p:sp>
      <p:sp>
        <p:nvSpPr>
          <p:cNvPr id="3" name="Content Placeholder 2"/>
          <p:cNvSpPr>
            <a:spLocks noGrp="1"/>
          </p:cNvSpPr>
          <p:nvPr>
            <p:ph idx="1"/>
          </p:nvPr>
        </p:nvSpPr>
        <p:spPr/>
        <p:txBody>
          <a:bodyPr>
            <a:normAutofit/>
          </a:bodyPr>
          <a:lstStyle/>
          <a:p>
            <a:pPr marL="0" indent="0">
              <a:buNone/>
            </a:pPr>
            <a:r>
              <a:rPr lang="ru-RU" sz="2800" dirty="0"/>
              <a:t>Чтобы продемонстрировать Horizontal Pod Autoscaler, мы можем использовать настраиваемый образ докера на основе образа php-apache. </a:t>
            </a:r>
            <a:endParaRPr lang="en-US" sz="2800" dirty="0"/>
          </a:p>
          <a:p>
            <a:pPr marL="0" indent="0">
              <a:buNone/>
            </a:pPr>
            <a:r>
              <a:rPr lang="ru-RU" sz="2800" dirty="0"/>
              <a:t>Dockerfile имеет следующее содержимое:</a:t>
            </a:r>
            <a:endParaRPr lang="en-US" sz="2800" dirty="0"/>
          </a:p>
          <a:p>
            <a:pPr marL="0" indent="0">
              <a:buNone/>
            </a:pPr>
            <a:r>
              <a:rPr lang="ro-RO" sz="2800" dirty="0"/>
              <a:t>	</a:t>
            </a:r>
            <a:r>
              <a:rPr lang="en-US" sz="2800" b="1" dirty="0"/>
              <a:t>FROM php:5-apache </a:t>
            </a:r>
            <a:endParaRPr lang="ro-RO" sz="2800" b="1" dirty="0"/>
          </a:p>
          <a:p>
            <a:pPr marL="0" indent="0">
              <a:buNone/>
            </a:pPr>
            <a:r>
              <a:rPr lang="ro-RO" sz="2800" b="1" dirty="0"/>
              <a:t>	</a:t>
            </a:r>
            <a:r>
              <a:rPr lang="en-US" sz="2800" b="1" dirty="0"/>
              <a:t>ADD </a:t>
            </a:r>
            <a:r>
              <a:rPr lang="en-US" sz="2800" b="1" dirty="0" err="1"/>
              <a:t>index.php</a:t>
            </a:r>
            <a:r>
              <a:rPr lang="en-US" sz="2800" b="1" dirty="0"/>
              <a:t> /</a:t>
            </a:r>
            <a:r>
              <a:rPr lang="en-US" sz="2800" b="1" dirty="0" err="1"/>
              <a:t>var</a:t>
            </a:r>
            <a:r>
              <a:rPr lang="en-US" sz="2800" b="1" dirty="0"/>
              <a:t>/www/html/</a:t>
            </a:r>
            <a:r>
              <a:rPr lang="en-US" sz="2800" b="1" dirty="0" err="1"/>
              <a:t>index.php</a:t>
            </a:r>
            <a:r>
              <a:rPr lang="en-US" sz="2800" b="1" dirty="0"/>
              <a:t> </a:t>
            </a:r>
            <a:r>
              <a:rPr lang="ro-RO" sz="2800" b="1" dirty="0"/>
              <a:t>	</a:t>
            </a:r>
            <a:r>
              <a:rPr lang="en-US" sz="2800" b="1" dirty="0"/>
              <a:t>RUN </a:t>
            </a:r>
            <a:r>
              <a:rPr lang="en-US" sz="2800" b="1" dirty="0" err="1"/>
              <a:t>chmod</a:t>
            </a:r>
            <a:r>
              <a:rPr lang="en-US" sz="2800" b="1" dirty="0"/>
              <a:t> </a:t>
            </a:r>
            <a:r>
              <a:rPr lang="en-US" sz="2800" b="1" dirty="0" err="1"/>
              <a:t>a+rx</a:t>
            </a:r>
            <a:r>
              <a:rPr lang="en-US" sz="2800" b="1" dirty="0"/>
              <a:t> </a:t>
            </a:r>
            <a:r>
              <a:rPr lang="en-US" sz="2800" b="1" dirty="0" err="1"/>
              <a:t>index.php</a:t>
            </a:r>
            <a:endParaRPr lang="en-US" sz="2800" b="1" dirty="0"/>
          </a:p>
        </p:txBody>
      </p:sp>
    </p:spTree>
    <p:extLst>
      <p:ext uri="{BB962C8B-B14F-4D97-AF65-F5344CB8AC3E}">
        <p14:creationId xmlns:p14="http://schemas.microsoft.com/office/powerpoint/2010/main" val="410347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a:t>2.</a:t>
            </a:r>
            <a:r>
              <a:rPr lang="ru-RU" dirty="0"/>
              <a:t> </a:t>
            </a:r>
            <a:r>
              <a:rPr lang="en-US" dirty="0"/>
              <a:t>Run &amp; expose </a:t>
            </a:r>
            <a:r>
              <a:rPr lang="en-US" dirty="0" err="1"/>
              <a:t>php</a:t>
            </a:r>
            <a:r>
              <a:rPr lang="en-US" dirty="0"/>
              <a:t>-apache server</a:t>
            </a:r>
          </a:p>
        </p:txBody>
      </p:sp>
      <p:sp>
        <p:nvSpPr>
          <p:cNvPr id="3" name="Content Placeholder 2"/>
          <p:cNvSpPr>
            <a:spLocks noGrp="1"/>
          </p:cNvSpPr>
          <p:nvPr>
            <p:ph idx="1"/>
          </p:nvPr>
        </p:nvSpPr>
        <p:spPr/>
        <p:txBody>
          <a:bodyPr>
            <a:normAutofit fontScale="92500" lnSpcReduction="20000"/>
          </a:bodyPr>
          <a:lstStyle/>
          <a:p>
            <a:pPr marL="0" indent="0">
              <a:buNone/>
            </a:pPr>
            <a:r>
              <a:rPr lang="ru-RU" sz="2800" dirty="0"/>
              <a:t>Он определяет страницу index.php, которая выполняет некоторые вычисления с интенсивным использованием ЦП:</a:t>
            </a:r>
            <a:endParaRPr lang="en-US" sz="2800" dirty="0"/>
          </a:p>
          <a:p>
            <a:pPr marL="0" indent="0">
              <a:buNone/>
            </a:pPr>
            <a:endParaRPr lang="en-US" sz="2800" dirty="0"/>
          </a:p>
          <a:p>
            <a:pPr marL="0" indent="0">
              <a:buNone/>
            </a:pPr>
            <a:r>
              <a:rPr lang="en-US" sz="2800" b="1" dirty="0"/>
              <a:t>&lt;?</a:t>
            </a:r>
            <a:r>
              <a:rPr lang="en-US" sz="2800" b="1" dirty="0" err="1"/>
              <a:t>php</a:t>
            </a:r>
            <a:r>
              <a:rPr lang="en-US" sz="2800" b="1" dirty="0"/>
              <a:t> </a:t>
            </a:r>
            <a:endParaRPr lang="ro-RO" sz="2800" b="1" dirty="0"/>
          </a:p>
          <a:p>
            <a:pPr marL="0" indent="0">
              <a:buNone/>
            </a:pPr>
            <a:r>
              <a:rPr lang="ro-RO" sz="2800" b="1" dirty="0"/>
              <a:t>	</a:t>
            </a:r>
            <a:r>
              <a:rPr lang="en-US" sz="2800" b="1" dirty="0"/>
              <a:t>$x = 0.0001; </a:t>
            </a:r>
            <a:endParaRPr lang="ro-RO" sz="2800" b="1" dirty="0"/>
          </a:p>
          <a:p>
            <a:pPr marL="0" indent="0">
              <a:buNone/>
            </a:pPr>
            <a:r>
              <a:rPr lang="ro-RO" sz="2800" b="1" dirty="0"/>
              <a:t>	</a:t>
            </a:r>
            <a:r>
              <a:rPr lang="en-US" sz="2800" b="1" dirty="0"/>
              <a:t>for ($i = 0; $i &lt;= 1000000; $i++) { </a:t>
            </a:r>
            <a:endParaRPr lang="ro-RO" sz="2800" b="1" dirty="0"/>
          </a:p>
          <a:p>
            <a:pPr marL="0" indent="0">
              <a:buNone/>
            </a:pPr>
            <a:r>
              <a:rPr lang="ro-RO" sz="2800" b="1" dirty="0"/>
              <a:t>		</a:t>
            </a:r>
            <a:r>
              <a:rPr lang="en-US" sz="2800" b="1" dirty="0"/>
              <a:t>$x += </a:t>
            </a:r>
            <a:r>
              <a:rPr lang="en-US" sz="2800" b="1" dirty="0" err="1"/>
              <a:t>sqrt</a:t>
            </a:r>
            <a:r>
              <a:rPr lang="en-US" sz="2800" b="1" dirty="0"/>
              <a:t>($x); </a:t>
            </a:r>
            <a:endParaRPr lang="ro-RO" sz="2800" b="1" dirty="0"/>
          </a:p>
          <a:p>
            <a:pPr marL="0" indent="0">
              <a:buNone/>
            </a:pPr>
            <a:r>
              <a:rPr lang="ro-RO" sz="2800" b="1" dirty="0"/>
              <a:t>	</a:t>
            </a:r>
            <a:r>
              <a:rPr lang="en-US" sz="2800" b="1" dirty="0"/>
              <a:t>} </a:t>
            </a:r>
            <a:endParaRPr lang="ro-RO" sz="2800" b="1" dirty="0"/>
          </a:p>
          <a:p>
            <a:pPr marL="0" indent="0">
              <a:buNone/>
            </a:pPr>
            <a:r>
              <a:rPr lang="ro-RO" sz="2800" b="1" dirty="0"/>
              <a:t>	</a:t>
            </a:r>
            <a:r>
              <a:rPr lang="en-US" sz="2800" b="1" dirty="0"/>
              <a:t>echo "OK!"; </a:t>
            </a:r>
            <a:endParaRPr lang="ro-RO" sz="2800" b="1" dirty="0"/>
          </a:p>
          <a:p>
            <a:pPr marL="0" indent="0">
              <a:buNone/>
            </a:pPr>
            <a:r>
              <a:rPr lang="en-US" sz="2800" b="1" dirty="0"/>
              <a:t>?&gt;</a:t>
            </a:r>
          </a:p>
        </p:txBody>
      </p:sp>
    </p:spTree>
    <p:extLst>
      <p:ext uri="{BB962C8B-B14F-4D97-AF65-F5344CB8AC3E}">
        <p14:creationId xmlns:p14="http://schemas.microsoft.com/office/powerpoint/2010/main" val="952830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a:t>2.</a:t>
            </a:r>
            <a:r>
              <a:rPr lang="ru-RU" dirty="0"/>
              <a:t> </a:t>
            </a:r>
            <a:r>
              <a:rPr lang="en-US" dirty="0"/>
              <a:t>Run &amp; expose </a:t>
            </a:r>
            <a:r>
              <a:rPr lang="en-US" dirty="0" err="1"/>
              <a:t>php</a:t>
            </a:r>
            <a:r>
              <a:rPr lang="en-US" dirty="0"/>
              <a:t>-apache server</a:t>
            </a:r>
          </a:p>
        </p:txBody>
      </p:sp>
      <p:sp>
        <p:nvSpPr>
          <p:cNvPr id="3" name="Content Placeholder 2"/>
          <p:cNvSpPr>
            <a:spLocks noGrp="1"/>
          </p:cNvSpPr>
          <p:nvPr>
            <p:ph idx="1"/>
          </p:nvPr>
        </p:nvSpPr>
        <p:spPr/>
        <p:txBody>
          <a:bodyPr>
            <a:normAutofit/>
          </a:bodyPr>
          <a:lstStyle/>
          <a:p>
            <a:pPr marL="400050" lvl="1" indent="0">
              <a:buNone/>
            </a:pPr>
            <a:r>
              <a:rPr lang="en-US" dirty="0"/>
              <a:t>First, we will start a deployment running the image and expose it as a service:</a:t>
            </a:r>
            <a:endParaRPr lang="ro-RO" dirty="0"/>
          </a:p>
          <a:p>
            <a:pPr marL="400050" lvl="1" indent="0">
              <a:buNone/>
            </a:pPr>
            <a:endParaRPr lang="ro-RO" dirty="0"/>
          </a:p>
          <a:p>
            <a:pPr marL="400050" lvl="1" indent="0">
              <a:buNone/>
            </a:pPr>
            <a:r>
              <a:rPr lang="en-US" b="1" dirty="0" err="1"/>
              <a:t>kubectl</a:t>
            </a:r>
            <a:r>
              <a:rPr lang="en-US" b="1" dirty="0"/>
              <a:t> run </a:t>
            </a:r>
            <a:r>
              <a:rPr lang="en-US" b="1" dirty="0" err="1"/>
              <a:t>php</a:t>
            </a:r>
            <a:r>
              <a:rPr lang="en-US" b="1" dirty="0"/>
              <a:t>-apache --image=k8s.gcr.io/</a:t>
            </a:r>
            <a:r>
              <a:rPr lang="en-US" b="1" dirty="0" err="1"/>
              <a:t>hpa</a:t>
            </a:r>
            <a:r>
              <a:rPr lang="en-US" b="1" dirty="0"/>
              <a:t>-example --requests=</a:t>
            </a:r>
            <a:r>
              <a:rPr lang="en-US" b="1" dirty="0" err="1"/>
              <a:t>cpu</a:t>
            </a:r>
            <a:r>
              <a:rPr lang="en-US" b="1" dirty="0"/>
              <a:t>=200m --limits=</a:t>
            </a:r>
            <a:r>
              <a:rPr lang="en-US" b="1" dirty="0" err="1"/>
              <a:t>cpu</a:t>
            </a:r>
            <a:r>
              <a:rPr lang="en-US" b="1" dirty="0"/>
              <a:t>=500m --expose --port=80</a:t>
            </a:r>
          </a:p>
          <a:p>
            <a:pPr marL="400050" lvl="1" indent="0">
              <a:buNone/>
            </a:pPr>
            <a:br>
              <a:rPr lang="en-US" dirty="0"/>
            </a:br>
            <a:endParaRPr lang="ro-RO" dirty="0"/>
          </a:p>
          <a:p>
            <a:pPr marL="400050" lvl="1" indent="0">
              <a:buNone/>
            </a:pPr>
            <a:endParaRPr lang="en-US" dirty="0"/>
          </a:p>
        </p:txBody>
      </p:sp>
    </p:spTree>
    <p:extLst>
      <p:ext uri="{BB962C8B-B14F-4D97-AF65-F5344CB8AC3E}">
        <p14:creationId xmlns:p14="http://schemas.microsoft.com/office/powerpoint/2010/main" val="144802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AAE7-AAAA-4F90-A5BE-CF73927CD187}"/>
              </a:ext>
            </a:extLst>
          </p:cNvPr>
          <p:cNvSpPr>
            <a:spLocks noGrp="1"/>
          </p:cNvSpPr>
          <p:nvPr>
            <p:ph type="title"/>
          </p:nvPr>
        </p:nvSpPr>
        <p:spPr/>
        <p:txBody>
          <a:bodyPr>
            <a:normAutofit fontScale="90000"/>
          </a:bodyPr>
          <a:lstStyle/>
          <a:p>
            <a:r>
              <a:rPr lang="en-US" dirty="0"/>
              <a:t>Setting the namespace for a </a:t>
            </a:r>
            <a:r>
              <a:rPr lang="en-US" dirty="0" err="1"/>
              <a:t>reques</a:t>
            </a:r>
            <a:r>
              <a:rPr lang="ro-MD" dirty="0"/>
              <a:t>t</a:t>
            </a:r>
            <a:endParaRPr lang="en-US" dirty="0"/>
          </a:p>
        </p:txBody>
      </p:sp>
      <p:sp>
        <p:nvSpPr>
          <p:cNvPr id="3" name="Content Placeholder 2">
            <a:extLst>
              <a:ext uri="{FF2B5EF4-FFF2-40B4-BE49-F238E27FC236}">
                <a16:creationId xmlns:a16="http://schemas.microsoft.com/office/drawing/2014/main" id="{9149CF6E-F666-4881-9F75-76D584F752A0}"/>
              </a:ext>
            </a:extLst>
          </p:cNvPr>
          <p:cNvSpPr>
            <a:spLocks noGrp="1"/>
          </p:cNvSpPr>
          <p:nvPr>
            <p:ph idx="1"/>
          </p:nvPr>
        </p:nvSpPr>
        <p:spPr/>
        <p:txBody>
          <a:bodyPr>
            <a:noAutofit/>
          </a:bodyPr>
          <a:lstStyle/>
          <a:p>
            <a:pPr marL="0" indent="0">
              <a:buNone/>
            </a:pPr>
            <a:r>
              <a:rPr lang="en-US" sz="2000" dirty="0"/>
              <a:t>Creating a Namespace can be done with a single command. If you wanted to create a Namespace called ‘test’ you would run:</a:t>
            </a:r>
          </a:p>
          <a:p>
            <a:pPr marL="0" indent="0">
              <a:buNone/>
            </a:pPr>
            <a:br>
              <a:rPr lang="en-US" sz="2000" dirty="0"/>
            </a:br>
            <a:endParaRPr lang="ro-MD" sz="2000" dirty="0"/>
          </a:p>
          <a:p>
            <a:pPr marL="0" indent="0">
              <a:buNone/>
            </a:pPr>
            <a:r>
              <a:rPr lang="en-US" sz="2000" dirty="0"/>
              <a:t>You can see all the Namespaces with the following command:</a:t>
            </a:r>
          </a:p>
          <a:p>
            <a:pPr marL="0" indent="0">
              <a:buNone/>
            </a:pPr>
            <a:r>
              <a:rPr lang="en-US" sz="2000" dirty="0" err="1"/>
              <a:t>kubectl</a:t>
            </a:r>
            <a:r>
              <a:rPr lang="en-US" sz="2000" dirty="0"/>
              <a:t> get namespace</a:t>
            </a:r>
            <a:endParaRPr lang="ro-MD" sz="2000" dirty="0"/>
          </a:p>
          <a:p>
            <a:pPr marL="0" indent="0">
              <a:buNone/>
            </a:pPr>
            <a:endParaRPr lang="ro-MD" sz="2000" dirty="0"/>
          </a:p>
          <a:p>
            <a:pPr marL="0" indent="0">
              <a:buNone/>
            </a:pPr>
            <a:endParaRPr lang="ro-MD" sz="2000" dirty="0"/>
          </a:p>
          <a:p>
            <a:pPr marL="0" indent="0">
              <a:buNone/>
            </a:pPr>
            <a:r>
              <a:rPr lang="en-US" sz="2000" dirty="0"/>
              <a:t>To set the namespace for a current request, use the --namespace flag.</a:t>
            </a:r>
            <a:endParaRPr lang="ro-MD" sz="2000" dirty="0"/>
          </a:p>
          <a:p>
            <a:endParaRPr lang="en-US" sz="2000" dirty="0"/>
          </a:p>
        </p:txBody>
      </p:sp>
      <p:pic>
        <p:nvPicPr>
          <p:cNvPr id="7" name="Picture 6">
            <a:extLst>
              <a:ext uri="{FF2B5EF4-FFF2-40B4-BE49-F238E27FC236}">
                <a16:creationId xmlns:a16="http://schemas.microsoft.com/office/drawing/2014/main" id="{9626274D-20DF-4FA4-9A5C-E32E509883C2}"/>
              </a:ext>
            </a:extLst>
          </p:cNvPr>
          <p:cNvPicPr>
            <a:picLocks noChangeAspect="1"/>
          </p:cNvPicPr>
          <p:nvPr/>
        </p:nvPicPr>
        <p:blipFill rotWithShape="1">
          <a:blip r:embed="rId2">
            <a:extLst>
              <a:ext uri="{28A0092B-C50C-407E-A947-70E740481C1C}">
                <a14:useLocalDpi xmlns:a14="http://schemas.microsoft.com/office/drawing/2010/main" val="0"/>
              </a:ext>
            </a:extLst>
          </a:blip>
          <a:srcRect b="69720"/>
          <a:stretch/>
        </p:blipFill>
        <p:spPr>
          <a:xfrm>
            <a:off x="838200" y="4953000"/>
            <a:ext cx="6687483" cy="914400"/>
          </a:xfrm>
          <a:prstGeom prst="rect">
            <a:avLst/>
          </a:prstGeom>
        </p:spPr>
      </p:pic>
      <p:pic>
        <p:nvPicPr>
          <p:cNvPr id="9" name="Picture 8">
            <a:extLst>
              <a:ext uri="{FF2B5EF4-FFF2-40B4-BE49-F238E27FC236}">
                <a16:creationId xmlns:a16="http://schemas.microsoft.com/office/drawing/2014/main" id="{CFF39D32-1E75-48CB-8CC0-5C08A72D4321}"/>
              </a:ext>
            </a:extLst>
          </p:cNvPr>
          <p:cNvPicPr>
            <a:picLocks noChangeAspect="1"/>
          </p:cNvPicPr>
          <p:nvPr/>
        </p:nvPicPr>
        <p:blipFill rotWithShape="1">
          <a:blip r:embed="rId3">
            <a:extLst>
              <a:ext uri="{28A0092B-C50C-407E-A947-70E740481C1C}">
                <a14:useLocalDpi xmlns:a14="http://schemas.microsoft.com/office/drawing/2010/main" val="0"/>
              </a:ext>
            </a:extLst>
          </a:blip>
          <a:srcRect t="18896" b="22800"/>
          <a:stretch/>
        </p:blipFill>
        <p:spPr>
          <a:xfrm>
            <a:off x="1828800" y="2464879"/>
            <a:ext cx="4114800" cy="354521"/>
          </a:xfrm>
          <a:prstGeom prst="rect">
            <a:avLst/>
          </a:prstGeom>
        </p:spPr>
      </p:pic>
      <p:pic>
        <p:nvPicPr>
          <p:cNvPr id="13" name="Picture 12">
            <a:extLst>
              <a:ext uri="{FF2B5EF4-FFF2-40B4-BE49-F238E27FC236}">
                <a16:creationId xmlns:a16="http://schemas.microsoft.com/office/drawing/2014/main" id="{A93271B7-C642-4CA3-9A32-CBDBCDAB7F3C}"/>
              </a:ext>
            </a:extLst>
          </p:cNvPr>
          <p:cNvPicPr>
            <a:picLocks noChangeAspect="1"/>
          </p:cNvPicPr>
          <p:nvPr/>
        </p:nvPicPr>
        <p:blipFill rotWithShape="1">
          <a:blip r:embed="rId4">
            <a:extLst>
              <a:ext uri="{28A0092B-C50C-407E-A947-70E740481C1C}">
                <a14:useLocalDpi xmlns:a14="http://schemas.microsoft.com/office/drawing/2010/main" val="0"/>
              </a:ext>
            </a:extLst>
          </a:blip>
          <a:srcRect t="10293" b="10073"/>
          <a:stretch/>
        </p:blipFill>
        <p:spPr>
          <a:xfrm>
            <a:off x="3509814" y="3303079"/>
            <a:ext cx="2124371" cy="811721"/>
          </a:xfrm>
          <a:prstGeom prst="rect">
            <a:avLst/>
          </a:prstGeom>
        </p:spPr>
      </p:pic>
    </p:spTree>
    <p:extLst>
      <p:ext uri="{BB962C8B-B14F-4D97-AF65-F5344CB8AC3E}">
        <p14:creationId xmlns:p14="http://schemas.microsoft.com/office/powerpoint/2010/main" val="1972423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Horizontal Pod </a:t>
            </a:r>
            <a:r>
              <a:rPr lang="en-US" dirty="0" err="1"/>
              <a:t>Autoscaler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sz="2400" dirty="0"/>
              <a:t>Теперь, когда сервер запущен, мы создадим автомасштабирование с помощью kubectl autoscale. Следующая команда создаст Horizontal Pod Autoscaler, который поддерживает от 1 до 10 реплик модулей, контролируемых развертыванием php-apache, которое мы создали на первом шаге этих инструкций. </a:t>
            </a:r>
          </a:p>
          <a:p>
            <a:pPr marL="0" indent="0">
              <a:buNone/>
            </a:pPr>
            <a:endParaRPr lang="ru-RU" sz="2400" dirty="0"/>
          </a:p>
          <a:p>
            <a:pPr marL="0" indent="0">
              <a:buNone/>
            </a:pPr>
            <a:r>
              <a:rPr lang="ru-RU" sz="2400" dirty="0"/>
              <a:t>HPA будет увеличивать и уменьшать количество реплик (через развертывание), чтобы поддерживать среднее использование ЦП для всех под на уровне 50%</a:t>
            </a:r>
          </a:p>
          <a:p>
            <a:pPr marL="0" indent="0">
              <a:buNone/>
            </a:pPr>
            <a:endParaRPr lang="ru-RU" sz="2400" b="1" dirty="0"/>
          </a:p>
          <a:p>
            <a:pPr marL="0" indent="0">
              <a:buNone/>
            </a:pPr>
            <a:r>
              <a:rPr lang="ro-RO" sz="2400" b="1" dirty="0"/>
              <a:t>	</a:t>
            </a:r>
            <a:r>
              <a:rPr lang="en-US" sz="2400" b="1" dirty="0" err="1"/>
              <a:t>kubectl</a:t>
            </a:r>
            <a:r>
              <a:rPr lang="en-US" sz="2400" b="1" dirty="0"/>
              <a:t> </a:t>
            </a:r>
            <a:r>
              <a:rPr lang="en-US" sz="2400" b="1" dirty="0" err="1"/>
              <a:t>autoscale</a:t>
            </a:r>
            <a:r>
              <a:rPr lang="en-US" sz="2400" b="1" dirty="0"/>
              <a:t> deployment </a:t>
            </a:r>
            <a:r>
              <a:rPr lang="en-US" sz="2400" b="1" dirty="0" err="1"/>
              <a:t>php</a:t>
            </a:r>
            <a:r>
              <a:rPr lang="en-US" sz="2400" b="1" dirty="0"/>
              <a:t>-apache --</a:t>
            </a:r>
            <a:r>
              <a:rPr lang="en-US" sz="2400" b="1" dirty="0" err="1"/>
              <a:t>cpu</a:t>
            </a:r>
            <a:r>
              <a:rPr lang="en-US" sz="2400" b="1" dirty="0"/>
              <a:t>-percent=50 --min=1 --max=10</a:t>
            </a:r>
          </a:p>
          <a:p>
            <a:pPr marL="0" indent="0">
              <a:buNone/>
            </a:pPr>
            <a:r>
              <a:rPr lang="en-US" sz="2400" dirty="0"/>
              <a:t> </a:t>
            </a:r>
          </a:p>
        </p:txBody>
      </p:sp>
    </p:spTree>
    <p:extLst>
      <p:ext uri="{BB962C8B-B14F-4D97-AF65-F5344CB8AC3E}">
        <p14:creationId xmlns:p14="http://schemas.microsoft.com/office/powerpoint/2010/main" val="36537781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Support for Horizontal Pod </a:t>
            </a:r>
            <a:r>
              <a:rPr lang="en-GB" dirty="0" err="1"/>
              <a:t>Autoscaler</a:t>
            </a:r>
            <a:r>
              <a:rPr lang="en-GB" dirty="0"/>
              <a:t> in </a:t>
            </a:r>
            <a:r>
              <a:rPr lang="en-GB" dirty="0" err="1"/>
              <a:t>kubectl</a:t>
            </a:r>
            <a:endParaRPr lang="en-GB" dirty="0"/>
          </a:p>
        </p:txBody>
      </p:sp>
      <p:sp>
        <p:nvSpPr>
          <p:cNvPr id="3" name="Content Placeholder 2"/>
          <p:cNvSpPr>
            <a:spLocks noGrp="1"/>
          </p:cNvSpPr>
          <p:nvPr>
            <p:ph idx="1"/>
          </p:nvPr>
        </p:nvSpPr>
        <p:spPr/>
        <p:txBody>
          <a:bodyPr/>
          <a:lstStyle/>
          <a:p>
            <a:pPr marL="0" indent="0">
              <a:buNone/>
            </a:pPr>
            <a:r>
              <a:rPr lang="ru-RU" dirty="0"/>
              <a:t>Мы можем проверить текущий статус автомасштабирования, запустив:</a:t>
            </a:r>
          </a:p>
          <a:p>
            <a:pPr marL="0" indent="0">
              <a:buNone/>
            </a:pPr>
            <a:r>
              <a:rPr lang="ro-RO" b="1" dirty="0"/>
              <a:t>	</a:t>
            </a:r>
          </a:p>
          <a:p>
            <a:pPr marL="400050" lvl="1" indent="0">
              <a:buNone/>
            </a:pPr>
            <a:r>
              <a:rPr lang="en-US" b="1" dirty="0" err="1"/>
              <a:t>kubectl</a:t>
            </a:r>
            <a:r>
              <a:rPr lang="en-US" b="1" dirty="0"/>
              <a:t> get </a:t>
            </a:r>
            <a:r>
              <a:rPr lang="en-US" b="1" dirty="0" err="1"/>
              <a:t>hpa</a:t>
            </a:r>
            <a:endParaRPr lang="en-US" b="1" dirty="0"/>
          </a:p>
          <a:p>
            <a:pPr marL="0" indent="0">
              <a:buNone/>
            </a:pP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67200"/>
            <a:ext cx="7211431" cy="666843"/>
          </a:xfrm>
          <a:prstGeom prst="rect">
            <a:avLst/>
          </a:prstGeom>
        </p:spPr>
      </p:pic>
    </p:spTree>
    <p:extLst>
      <p:ext uri="{BB962C8B-B14F-4D97-AF65-F5344CB8AC3E}">
        <p14:creationId xmlns:p14="http://schemas.microsoft.com/office/powerpoint/2010/main" val="36035920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Increase load</a:t>
            </a:r>
          </a:p>
        </p:txBody>
      </p:sp>
      <p:sp>
        <p:nvSpPr>
          <p:cNvPr id="3" name="Content Placeholder 2"/>
          <p:cNvSpPr>
            <a:spLocks noGrp="1"/>
          </p:cNvSpPr>
          <p:nvPr>
            <p:ph idx="1"/>
          </p:nvPr>
        </p:nvSpPr>
        <p:spPr/>
        <p:txBody>
          <a:bodyPr/>
          <a:lstStyle/>
          <a:p>
            <a:r>
              <a:rPr lang="ru-RU" dirty="0"/>
              <a:t>Теперь посмотрим, как автомасштабирование отреагирует на увеличение нагрузки. Мы запустим контейнер и отправим бесконечный цикл запросов службе php-apache (пожалуйста, запустите его в другом терминале):</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988452"/>
            <a:ext cx="6411220" cy="1105054"/>
          </a:xfrm>
          <a:prstGeom prst="rect">
            <a:avLst/>
          </a:prstGeom>
        </p:spPr>
      </p:pic>
    </p:spTree>
    <p:extLst>
      <p:ext uri="{BB962C8B-B14F-4D97-AF65-F5344CB8AC3E}">
        <p14:creationId xmlns:p14="http://schemas.microsoft.com/office/powerpoint/2010/main" val="405000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Support for Horizontal Pod </a:t>
            </a:r>
            <a:r>
              <a:rPr lang="en-GB" dirty="0" err="1"/>
              <a:t>Autoscaler</a:t>
            </a:r>
            <a:r>
              <a:rPr lang="en-GB" dirty="0"/>
              <a:t> in </a:t>
            </a:r>
            <a:r>
              <a:rPr lang="en-GB" dirty="0" err="1"/>
              <a:t>kubectl</a:t>
            </a:r>
            <a:endParaRPr lang="en-GB" dirty="0"/>
          </a:p>
        </p:txBody>
      </p:sp>
      <p:sp>
        <p:nvSpPr>
          <p:cNvPr id="3" name="Content Placeholder 2"/>
          <p:cNvSpPr>
            <a:spLocks noGrp="1"/>
          </p:cNvSpPr>
          <p:nvPr>
            <p:ph idx="1"/>
          </p:nvPr>
        </p:nvSpPr>
        <p:spPr/>
        <p:txBody>
          <a:bodyPr>
            <a:normAutofit/>
          </a:bodyPr>
          <a:lstStyle/>
          <a:p>
            <a:pPr marL="0" indent="0">
              <a:buNone/>
            </a:pPr>
            <a:r>
              <a:rPr lang="ru-RU" sz="2800" dirty="0"/>
              <a:t>Примерно через минуту мы должны увидеть более высокую загрузку процессора, выполнив:</a:t>
            </a:r>
          </a:p>
          <a:p>
            <a:pPr marL="0" indent="0">
              <a:buNone/>
            </a:pPr>
            <a:endParaRPr lang="ru-RU" sz="2800" dirty="0"/>
          </a:p>
          <a:p>
            <a:pPr marL="0" indent="0">
              <a:buNone/>
            </a:pPr>
            <a:r>
              <a:rPr lang="ro-RO" sz="2800" dirty="0"/>
              <a:t>	</a:t>
            </a:r>
            <a:r>
              <a:rPr lang="en-US" sz="2800" b="1" dirty="0" err="1"/>
              <a:t>kubectl</a:t>
            </a:r>
            <a:r>
              <a:rPr lang="en-US" sz="2800" b="1" dirty="0"/>
              <a:t> get </a:t>
            </a:r>
            <a:r>
              <a:rPr lang="en-US" sz="2800" b="1" dirty="0" err="1"/>
              <a:t>hpa</a:t>
            </a:r>
            <a:endParaRPr lang="ro-RO" sz="2800" b="1" dirty="0"/>
          </a:p>
          <a:p>
            <a:pPr marL="0" indent="0">
              <a:buNone/>
            </a:pPr>
            <a:endParaRPr lang="ro-RO" sz="2800" b="1" dirty="0"/>
          </a:p>
          <a:p>
            <a:pPr marL="0" indent="0">
              <a:buNone/>
            </a:pPr>
            <a:endParaRPr lang="en-US" sz="2800" b="1" dirty="0"/>
          </a:p>
          <a:p>
            <a:pPr marL="0" indent="0">
              <a:buNone/>
            </a:pPr>
            <a:br>
              <a:rPr lang="en-US" sz="2800" dirty="0"/>
            </a:br>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962400"/>
            <a:ext cx="8352281" cy="766805"/>
          </a:xfrm>
          <a:prstGeom prst="rect">
            <a:avLst/>
          </a:prstGeom>
        </p:spPr>
      </p:pic>
    </p:spTree>
    <p:extLst>
      <p:ext uri="{BB962C8B-B14F-4D97-AF65-F5344CB8AC3E}">
        <p14:creationId xmlns:p14="http://schemas.microsoft.com/office/powerpoint/2010/main" val="9011598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Support for Horizontal Pod </a:t>
            </a:r>
            <a:r>
              <a:rPr lang="en-GB" dirty="0" err="1"/>
              <a:t>Autoscaler</a:t>
            </a:r>
            <a:r>
              <a:rPr lang="en-GB" dirty="0"/>
              <a:t> in </a:t>
            </a:r>
            <a:r>
              <a:rPr lang="en-GB" dirty="0" err="1"/>
              <a:t>kubectl</a:t>
            </a:r>
            <a:endParaRPr lang="en-GB" dirty="0"/>
          </a:p>
        </p:txBody>
      </p:sp>
      <p:sp>
        <p:nvSpPr>
          <p:cNvPr id="3" name="Content Placeholder 2"/>
          <p:cNvSpPr>
            <a:spLocks noGrp="1"/>
          </p:cNvSpPr>
          <p:nvPr>
            <p:ph idx="1"/>
          </p:nvPr>
        </p:nvSpPr>
        <p:spPr/>
        <p:txBody>
          <a:bodyPr>
            <a:normAutofit/>
          </a:bodyPr>
          <a:lstStyle/>
          <a:p>
            <a:pPr marL="0" indent="0">
              <a:buNone/>
            </a:pPr>
            <a:r>
              <a:rPr lang="ru-RU" sz="2800" dirty="0"/>
              <a:t>Здесь потребление ЦП увеличилось до 305% от запроса. В результате размер развертывания был увеличен до 7 реплик:</a:t>
            </a:r>
          </a:p>
          <a:p>
            <a:pPr marL="0" indent="0">
              <a:buNone/>
            </a:pPr>
            <a:endParaRPr lang="ru-RU" sz="2800" b="1" dirty="0"/>
          </a:p>
          <a:p>
            <a:pPr marL="0" indent="0">
              <a:buNone/>
            </a:pPr>
            <a:r>
              <a:rPr lang="ro-RO" sz="2800" b="1" dirty="0"/>
              <a:t>	</a:t>
            </a:r>
            <a:r>
              <a:rPr lang="en-US" sz="2800" b="1" dirty="0" err="1"/>
              <a:t>kubectl</a:t>
            </a:r>
            <a:r>
              <a:rPr lang="en-US" sz="2800" b="1" dirty="0"/>
              <a:t> get deployment </a:t>
            </a:r>
            <a:r>
              <a:rPr lang="en-US" sz="2800" b="1" dirty="0" err="1"/>
              <a:t>php</a:t>
            </a:r>
            <a:r>
              <a:rPr lang="en-US" sz="2800" b="1" dirty="0"/>
              <a:t>-apache</a:t>
            </a:r>
          </a:p>
          <a:p>
            <a:pPr marL="0" indent="0">
              <a:buNone/>
            </a:pPr>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114800"/>
            <a:ext cx="8004268" cy="876380"/>
          </a:xfrm>
          <a:prstGeom prst="rect">
            <a:avLst/>
          </a:prstGeom>
        </p:spPr>
      </p:pic>
    </p:spTree>
    <p:extLst>
      <p:ext uri="{BB962C8B-B14F-4D97-AF65-F5344CB8AC3E}">
        <p14:creationId xmlns:p14="http://schemas.microsoft.com/office/powerpoint/2010/main" val="2232886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Stop load</a:t>
            </a:r>
          </a:p>
        </p:txBody>
      </p:sp>
      <p:sp>
        <p:nvSpPr>
          <p:cNvPr id="3" name="Content Placeholder 2"/>
          <p:cNvSpPr>
            <a:spLocks noGrp="1"/>
          </p:cNvSpPr>
          <p:nvPr>
            <p:ph idx="1"/>
          </p:nvPr>
        </p:nvSpPr>
        <p:spPr/>
        <p:txBody>
          <a:bodyPr>
            <a:normAutofit/>
          </a:bodyPr>
          <a:lstStyle/>
          <a:p>
            <a:pPr marL="0" indent="0">
              <a:buNone/>
            </a:pPr>
            <a:r>
              <a:rPr lang="ru-RU" sz="2800" dirty="0"/>
              <a:t>Закончим наш пример, остановив пользовательскую загрузку.</a:t>
            </a:r>
            <a:r>
              <a:rPr lang="en-US" sz="2800" dirty="0"/>
              <a:t> </a:t>
            </a:r>
            <a:r>
              <a:rPr lang="ru-RU" sz="2800" dirty="0"/>
              <a:t>В терминале, где мы создали контейнер с изображением busybox, завершите создание нагрузки, набрав </a:t>
            </a:r>
            <a:r>
              <a:rPr lang="ru-RU" sz="2800" b="1" dirty="0"/>
              <a:t>&lt;Ctrl&gt; + C</a:t>
            </a:r>
            <a:r>
              <a:rPr lang="ru-RU" sz="2800" dirty="0"/>
              <a:t>.</a:t>
            </a:r>
          </a:p>
          <a:p>
            <a:pPr marL="0" indent="0">
              <a:buNone/>
            </a:pPr>
            <a:r>
              <a:rPr lang="ru-RU" sz="2800" dirty="0"/>
              <a:t>Затем мы проверим состояние результата (примерно через минуту) выполнив следующую команду:</a:t>
            </a:r>
            <a:r>
              <a:rPr lang="ro-RO" sz="2800" b="1" dirty="0"/>
              <a:t>	</a:t>
            </a:r>
            <a:endParaRPr lang="en-US" sz="2800" b="1" dirty="0"/>
          </a:p>
          <a:p>
            <a:pPr marL="0" indent="0">
              <a:buNone/>
            </a:pPr>
            <a:r>
              <a:rPr lang="en-US" sz="2800" b="1" dirty="0" err="1"/>
              <a:t>kubectl</a:t>
            </a:r>
            <a:r>
              <a:rPr lang="en-US" sz="2800" b="1" dirty="0"/>
              <a:t> get </a:t>
            </a:r>
            <a:r>
              <a:rPr lang="en-US" sz="2800" b="1" dirty="0" err="1"/>
              <a:t>hpa</a:t>
            </a:r>
            <a:endParaRPr lang="en-US" sz="2800" b="1" dirty="0"/>
          </a:p>
          <a:p>
            <a:pPr marL="0" indent="0">
              <a:buNone/>
            </a:pPr>
            <a:endParaRPr lang="en-US" sz="2800" dirty="0"/>
          </a:p>
          <a:p>
            <a:pPr marL="0" indent="0">
              <a:buNone/>
            </a:pPr>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562600"/>
            <a:ext cx="6925642" cy="543001"/>
          </a:xfrm>
          <a:prstGeom prst="rect">
            <a:avLst/>
          </a:prstGeom>
        </p:spPr>
      </p:pic>
    </p:spTree>
    <p:extLst>
      <p:ext uri="{BB962C8B-B14F-4D97-AF65-F5344CB8AC3E}">
        <p14:creationId xmlns:p14="http://schemas.microsoft.com/office/powerpoint/2010/main" val="5407725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362200"/>
            <a:ext cx="7820787" cy="2029714"/>
          </a:xfrm>
        </p:spPr>
      </p:pic>
    </p:spTree>
    <p:extLst>
      <p:ext uri="{BB962C8B-B14F-4D97-AF65-F5344CB8AC3E}">
        <p14:creationId xmlns:p14="http://schemas.microsoft.com/office/powerpoint/2010/main" val="1059460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a:t>
            </a:r>
            <a:r>
              <a:rPr lang="en-US" dirty="0" err="1"/>
              <a:t>autoscaler</a:t>
            </a:r>
            <a:r>
              <a:rPr lang="en-US" dirty="0"/>
              <a:t> </a:t>
            </a:r>
            <a:r>
              <a:rPr lang="en-US" b="1" dirty="0" err="1">
                <a:solidFill>
                  <a:srgbClr val="FF0000"/>
                </a:solidFill>
              </a:rPr>
              <a:t>declarativel</a:t>
            </a:r>
            <a:r>
              <a:rPr lang="ro-RO" b="1" dirty="0">
                <a:solidFill>
                  <a:srgbClr val="FF0000"/>
                </a:solidFill>
              </a:rPr>
              <a:t>y</a:t>
            </a:r>
            <a:endParaRPr lang="en-US"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ru-RU" sz="2400" dirty="0"/>
              <a:t>Вместо использования команды kubectl autoscale для обязательного создания HorizontalPodAutoscaler мы можем использовать следующий файл для его декларативного создания:</a:t>
            </a:r>
            <a:endParaRPr lang="en-US"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79" y="3276600"/>
            <a:ext cx="7106642" cy="3181794"/>
          </a:xfrm>
          <a:prstGeom prst="rect">
            <a:avLst/>
          </a:prstGeom>
        </p:spPr>
      </p:pic>
    </p:spTree>
    <p:extLst>
      <p:ext uri="{BB962C8B-B14F-4D97-AF65-F5344CB8AC3E}">
        <p14:creationId xmlns:p14="http://schemas.microsoft.com/office/powerpoint/2010/main" val="21334093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a:t>
            </a:r>
            <a:r>
              <a:rPr lang="en-US" dirty="0" err="1"/>
              <a:t>autoscaler</a:t>
            </a:r>
            <a:r>
              <a:rPr lang="en-US" dirty="0"/>
              <a:t> </a:t>
            </a:r>
            <a:r>
              <a:rPr lang="en-US" b="1" dirty="0" err="1">
                <a:solidFill>
                  <a:srgbClr val="FF0000"/>
                </a:solidFill>
              </a:rPr>
              <a:t>declarativel</a:t>
            </a:r>
            <a:r>
              <a:rPr lang="ro-RO" b="1" dirty="0">
                <a:solidFill>
                  <a:srgbClr val="FF0000"/>
                </a:solidFill>
              </a:rPr>
              <a:t>y</a:t>
            </a:r>
            <a:r>
              <a:rPr lang="en-US" dirty="0"/>
              <a:t> </a:t>
            </a:r>
          </a:p>
        </p:txBody>
      </p:sp>
      <p:sp>
        <p:nvSpPr>
          <p:cNvPr id="3" name="Content Placeholder 2"/>
          <p:cNvSpPr>
            <a:spLocks noGrp="1"/>
          </p:cNvSpPr>
          <p:nvPr>
            <p:ph idx="1"/>
          </p:nvPr>
        </p:nvSpPr>
        <p:spPr/>
        <p:txBody>
          <a:bodyPr/>
          <a:lstStyle/>
          <a:p>
            <a:pPr marL="0" indent="0">
              <a:buNone/>
            </a:pPr>
            <a:r>
              <a:rPr lang="ru-RU" dirty="0"/>
              <a:t>Мы создадим автомасштабирование, выполнив следующую команду:</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76600"/>
            <a:ext cx="8428376" cy="1557417"/>
          </a:xfrm>
          <a:prstGeom prst="rect">
            <a:avLst/>
          </a:prstGeom>
        </p:spPr>
      </p:pic>
    </p:spTree>
    <p:extLst>
      <p:ext uri="{BB962C8B-B14F-4D97-AF65-F5344CB8AC3E}">
        <p14:creationId xmlns:p14="http://schemas.microsoft.com/office/powerpoint/2010/main" val="29247668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Домашнее задание</a:t>
            </a:r>
            <a:endParaRPr lang="en-GB" dirty="0"/>
          </a:p>
        </p:txBody>
      </p:sp>
      <p:sp>
        <p:nvSpPr>
          <p:cNvPr id="3" name="Content Placeholder 2"/>
          <p:cNvSpPr>
            <a:spLocks noGrp="1"/>
          </p:cNvSpPr>
          <p:nvPr>
            <p:ph idx="1"/>
          </p:nvPr>
        </p:nvSpPr>
        <p:spPr/>
        <p:txBody>
          <a:bodyPr/>
          <a:lstStyle/>
          <a:p>
            <a:r>
              <a:rPr lang="ru-RU" dirty="0"/>
              <a:t>Установить SDK</a:t>
            </a:r>
            <a:r>
              <a:rPr lang="en-US" dirty="0"/>
              <a:t> (slide 48)</a:t>
            </a:r>
            <a:endParaRPr lang="ru-RU" dirty="0"/>
          </a:p>
          <a:p>
            <a:r>
              <a:rPr lang="ru-RU" dirty="0"/>
              <a:t>Создать учетную запись GCP</a:t>
            </a:r>
            <a:endParaRPr lang="en-US" dirty="0"/>
          </a:p>
          <a:p>
            <a:pPr lvl="1"/>
            <a:r>
              <a:rPr lang="en-GB" dirty="0"/>
              <a:t>https://console.cloud.google.com/getting-started</a:t>
            </a:r>
          </a:p>
        </p:txBody>
      </p:sp>
    </p:spTree>
    <p:extLst>
      <p:ext uri="{BB962C8B-B14F-4D97-AF65-F5344CB8AC3E}">
        <p14:creationId xmlns:p14="http://schemas.microsoft.com/office/powerpoint/2010/main" val="60486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ru-RU" i="1" dirty="0"/>
              <a:t>Namespace</a:t>
            </a:r>
            <a:r>
              <a:rPr lang="ru-RU" dirty="0"/>
              <a:t> в Kubernetes представляет собой отдельный виртуальный кластер, со своим пространством имён для сети, дисков, процессов и так делее.</a:t>
            </a:r>
            <a:endParaRPr lang="ro-RO" dirty="0"/>
          </a:p>
          <a:p>
            <a:pPr marL="0" indent="0" fontAlgn="base">
              <a:buNone/>
            </a:pPr>
            <a:r>
              <a:rPr lang="ru-RU" dirty="0"/>
              <a:t>Основная идея пространств имён</a:t>
            </a:r>
            <a:r>
              <a:rPr lang="en-US" dirty="0"/>
              <a:t>:</a:t>
            </a:r>
          </a:p>
          <a:p>
            <a:pPr fontAlgn="base">
              <a:buFontTx/>
              <a:buChar char="-"/>
            </a:pPr>
            <a:r>
              <a:rPr lang="ru-RU" dirty="0"/>
              <a:t>разделение окружения между различными рабочими окружениями, пользователями, и среди прочего </a:t>
            </a:r>
            <a:endParaRPr lang="en-US" dirty="0"/>
          </a:p>
          <a:p>
            <a:pPr fontAlgn="base">
              <a:buFontTx/>
              <a:buChar char="-"/>
            </a:pPr>
            <a:r>
              <a:rPr lang="ru-RU" dirty="0"/>
              <a:t>позволяет задавать ограничения на использование ресурсов кластера (ЦПУ, память и т.д., см. </a:t>
            </a:r>
            <a:r>
              <a:rPr lang="ru-RU" i="1" dirty="0">
                <a:hlinkClick r:id="rId2"/>
              </a:rPr>
              <a:t>Resource Quotas</a:t>
            </a:r>
            <a:r>
              <a:rPr lang="ru-RU" dirty="0"/>
              <a:t>).</a:t>
            </a:r>
          </a:p>
          <a:p>
            <a:pPr marL="0" indent="0">
              <a:buNone/>
            </a:pPr>
            <a:endParaRPr lang="en-US" dirty="0"/>
          </a:p>
        </p:txBody>
      </p:sp>
    </p:spTree>
    <p:extLst>
      <p:ext uri="{BB962C8B-B14F-4D97-AF65-F5344CB8AC3E}">
        <p14:creationId xmlns:p14="http://schemas.microsoft.com/office/powerpoint/2010/main" val="28908330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endParaRPr lang="en-GB" dirty="0"/>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r>
              <a:rPr lang="en-GB" dirty="0"/>
              <a:t>CPU/Memory based horizontal autoscaling (learn more about </a:t>
            </a:r>
            <a:r>
              <a:rPr lang="en-GB" dirty="0">
                <a:hlinkClick r:id="rId2"/>
              </a:rPr>
              <a:t>Horizontal Pod Autoscaler</a:t>
            </a:r>
            <a:r>
              <a:rPr lang="en-GB" dirty="0"/>
              <a:t>)</a:t>
            </a:r>
          </a:p>
          <a:p>
            <a:pPr lvl="1"/>
            <a:r>
              <a:rPr lang="en-GB" dirty="0"/>
              <a:t>https://kubernetes.io/docs/tasks/run-application/horizontal-pod-autoscale/</a:t>
            </a:r>
          </a:p>
          <a:p>
            <a:r>
              <a:rPr lang="en-GB" dirty="0">
                <a:hlinkClick r:id="rId3"/>
              </a:rPr>
              <a:t>https://cloud.google.com/kubernetes-engine/docs/tutorials/autoscaling-metrics</a:t>
            </a:r>
            <a:endParaRPr lang="ru-RU" dirty="0"/>
          </a:p>
          <a:p>
            <a:r>
              <a:rPr lang="en-GB" dirty="0">
                <a:hlinkClick r:id="rId4"/>
              </a:rPr>
              <a:t>https://kubernetes.io/docs/concepts/configuration/manage-resources-containers/</a:t>
            </a:r>
            <a:endParaRPr lang="en-GB" dirty="0">
              <a:cs typeface="Calibri"/>
              <a:hlinkClick r:id="rId4"/>
            </a:endParaRPr>
          </a:p>
          <a:p>
            <a:pPr marL="0" indent="0">
              <a:buNone/>
            </a:pPr>
            <a:endParaRPr lang="en-GB" dirty="0">
              <a:cs typeface="Calibri"/>
            </a:endParaRPr>
          </a:p>
          <a:p>
            <a:r>
              <a:rPr lang="en-US">
                <a:cs typeface="Calibri"/>
              </a:rPr>
              <a:t>Google cloud SDK installer:</a:t>
            </a:r>
            <a:endParaRPr lang="en-GB">
              <a:ea typeface="+mn-lt"/>
              <a:cs typeface="+mn-lt"/>
            </a:endParaRPr>
          </a:p>
          <a:p>
            <a:pPr marL="0" indent="0">
              <a:buNone/>
            </a:pPr>
            <a:r>
              <a:rPr lang="en-GB" dirty="0">
                <a:cs typeface="Calibri"/>
                <a:hlinkClick r:id="rId5"/>
              </a:rPr>
              <a:t>https://cloud.google.com/sdk/docs/quickstart</a:t>
            </a:r>
            <a:endParaRPr lang="en-GB">
              <a:cs typeface="Calibri"/>
            </a:endParaRPr>
          </a:p>
          <a:p>
            <a:endParaRPr lang="en-GB" dirty="0"/>
          </a:p>
          <a:p>
            <a:r>
              <a:rPr lang="en-GB"/>
              <a:t>Download kubectl as part of the Google Cloud SDK:</a:t>
            </a:r>
            <a:endParaRPr lang="en-GB">
              <a:cs typeface="Calibri"/>
            </a:endParaRPr>
          </a:p>
          <a:p>
            <a:pPr marL="0" indent="0">
              <a:buNone/>
            </a:pPr>
            <a:r>
              <a:rPr lang="en-GB" dirty="0">
                <a:ea typeface="+mn-lt"/>
                <a:cs typeface="+mn-lt"/>
                <a:hlinkClick r:id="rId6"/>
              </a:rPr>
              <a:t>https://kubernetes.io/docs/tasks/tools/install-kubectl/#install-kubectl-on-windows</a:t>
            </a:r>
            <a:endParaRPr lang="en-GB">
              <a:cs typeface="Calibri"/>
            </a:endParaRPr>
          </a:p>
          <a:p>
            <a:pPr marL="0" indent="0">
              <a:buNone/>
            </a:pPr>
            <a:endParaRPr lang="en-US" dirty="0">
              <a:cs typeface="Calibri"/>
            </a:endParaRPr>
          </a:p>
          <a:p>
            <a:pPr marL="0" indent="0">
              <a:buNone/>
            </a:pPr>
            <a:endParaRPr lang="en-GB" dirty="0">
              <a:cs typeface="Calibri"/>
            </a:endParaRPr>
          </a:p>
          <a:p>
            <a:pPr marL="0" indent="0">
              <a:buNone/>
            </a:pPr>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49624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Пространства имён</a:t>
            </a:r>
            <a:r>
              <a:rPr lang="en-US" dirty="0"/>
              <a:t> k8s</a:t>
            </a:r>
            <a:endParaRPr lang="ru-RU" dirty="0"/>
          </a:p>
        </p:txBody>
      </p:sp>
      <p:sp>
        <p:nvSpPr>
          <p:cNvPr id="3" name="Content Placeholder 2"/>
          <p:cNvSpPr>
            <a:spLocks noGrp="1"/>
          </p:cNvSpPr>
          <p:nvPr>
            <p:ph idx="1"/>
          </p:nvPr>
        </p:nvSpPr>
        <p:spPr/>
        <p:txBody>
          <a:bodyPr>
            <a:normAutofit fontScale="92500" lnSpcReduction="10000"/>
          </a:bodyPr>
          <a:lstStyle/>
          <a:p>
            <a:pPr fontAlgn="base"/>
            <a:r>
              <a:rPr lang="ru-RU" dirty="0"/>
              <a:t>Кроме того, имена пространств имён используются в DNS для сервисов, т.е. каждый сервис обладает именем вида </a:t>
            </a:r>
            <a:r>
              <a:rPr lang="ru-RU" i="1" dirty="0"/>
              <a:t>&lt;service-name&gt;.&lt;namespace-name&gt;.svc.cluster.local</a:t>
            </a:r>
            <a:r>
              <a:rPr lang="ru-RU" dirty="0"/>
              <a:t>.</a:t>
            </a:r>
          </a:p>
          <a:p>
            <a:pPr fontAlgn="base"/>
            <a:br>
              <a:rPr lang="ru-RU" dirty="0"/>
            </a:br>
            <a:r>
              <a:rPr lang="ru-RU" dirty="0"/>
              <a:t>Основная часть ресурсов Kubernetes располагается в пространствах имён, получить их можно с помощью:</a:t>
            </a:r>
          </a:p>
          <a:p>
            <a:br>
              <a:rPr lang="ru-RU" dirty="0"/>
            </a:br>
            <a:r>
              <a:rPr lang="en-US" b="1" dirty="0" err="1"/>
              <a:t>kubectl</a:t>
            </a:r>
            <a:r>
              <a:rPr lang="en-US" b="1" dirty="0"/>
              <a:t> </a:t>
            </a:r>
            <a:r>
              <a:rPr lang="en-US" b="1" dirty="0" err="1"/>
              <a:t>api</a:t>
            </a:r>
            <a:r>
              <a:rPr lang="en-US" b="1" dirty="0"/>
              <a:t>-resources --</a:t>
            </a:r>
            <a:r>
              <a:rPr lang="en-US" b="1" dirty="0" err="1"/>
              <a:t>namespaced</a:t>
            </a:r>
            <a:r>
              <a:rPr lang="en-US" b="1" dirty="0"/>
              <a:t>=true</a:t>
            </a:r>
          </a:p>
        </p:txBody>
      </p:sp>
    </p:spTree>
    <p:extLst>
      <p:ext uri="{BB962C8B-B14F-4D97-AF65-F5344CB8AC3E}">
        <p14:creationId xmlns:p14="http://schemas.microsoft.com/office/powerpoint/2010/main" val="3711467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TotalTime>
  <Words>4163</Words>
  <Application>Microsoft Office PowerPoint</Application>
  <PresentationFormat>On-screen Show (4:3)</PresentationFormat>
  <Paragraphs>281</Paragraphs>
  <Slides>80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Calibri</vt:lpstr>
      <vt:lpstr>Times New Roman</vt:lpstr>
      <vt:lpstr>Office Theme</vt:lpstr>
      <vt:lpstr>Tema 8. Автоматическое масштабирование K8s</vt:lpstr>
      <vt:lpstr>Cодержание</vt:lpstr>
      <vt:lpstr>Namespaces</vt:lpstr>
      <vt:lpstr>Пространства имён k8s</vt:lpstr>
      <vt:lpstr>Пространства имён k8s</vt:lpstr>
      <vt:lpstr>Пространства имён k8s</vt:lpstr>
      <vt:lpstr>Setting the namespace for a request</vt:lpstr>
      <vt:lpstr>Пространства имён k8s</vt:lpstr>
      <vt:lpstr>Пространства имён k8s</vt:lpstr>
      <vt:lpstr>Пространства имён k8s</vt:lpstr>
      <vt:lpstr>Пространства имён k8s</vt:lpstr>
      <vt:lpstr>Deployments</vt:lpstr>
      <vt:lpstr>Автоматическое масштабирование Kubernetes</vt:lpstr>
      <vt:lpstr>Horizontal Pod Autoscaler</vt:lpstr>
      <vt:lpstr>Horizontal Pod Autoscaler</vt:lpstr>
      <vt:lpstr>Вертикальное автомасштабирование модулей</vt:lpstr>
      <vt:lpstr>Вертикальное автомасштабирование модулей</vt:lpstr>
      <vt:lpstr>Автомасштабирование кластера</vt:lpstr>
      <vt:lpstr>Горизонтальное Автомасштабирование Под </vt:lpstr>
      <vt:lpstr>Autoscaler</vt:lpstr>
      <vt:lpstr>Autoscaler</vt:lpstr>
      <vt:lpstr>Горизонтальное Автомасштабирование Под </vt:lpstr>
      <vt:lpstr>Горизонтальное Автомасштабирование Под </vt:lpstr>
      <vt:lpstr>Горизонтальное Автомасштабирование Под </vt:lpstr>
      <vt:lpstr>Горизонтальное Автомасштабирование Под </vt:lpstr>
      <vt:lpstr>Горизонтальное Автомасштабирование Под </vt:lpstr>
      <vt:lpstr>Горизонтальное Автомасштабирование Под </vt:lpstr>
      <vt:lpstr>Горизонтальное Автомасштабирование Под </vt:lpstr>
      <vt:lpstr>PowerPoint Presentation</vt:lpstr>
      <vt:lpstr>Политики масштабирования</vt:lpstr>
      <vt:lpstr>Политики масштабирования</vt:lpstr>
      <vt:lpstr>Политики масштабирования</vt:lpstr>
      <vt:lpstr>Support for Horizontal Pod Autoscaler in kubectl</vt:lpstr>
      <vt:lpstr>Горизонтальное Автомасштабирование Под </vt:lpstr>
      <vt:lpstr>Горизонтальное Автомасштабирование Под </vt:lpstr>
      <vt:lpstr>Поддержка метрик API</vt:lpstr>
      <vt:lpstr>Единицы ресурсов в Kubernetes Значение CPU</vt:lpstr>
      <vt:lpstr>Единицы ресурсов в Kubernetes Значение памяти</vt:lpstr>
      <vt:lpstr>Единицы ресурсов в Kubernetes Значение памяти</vt:lpstr>
      <vt:lpstr>Ex. 1. Node.js    server</vt:lpstr>
      <vt:lpstr>Ex. 1. Node.js    server</vt:lpstr>
      <vt:lpstr>Ex. 1. Node.js    server</vt:lpstr>
      <vt:lpstr>Ex. 1. Node.js    server</vt:lpstr>
      <vt:lpstr>Ex. 1. Node.js    server</vt:lpstr>
      <vt:lpstr>Google cloud SDK installer</vt:lpstr>
      <vt:lpstr>Google cloud SDK installer</vt:lpstr>
      <vt:lpstr>Создание кластера K8s GCP</vt:lpstr>
      <vt:lpstr>Configuring cluster access for kubectl</vt:lpstr>
      <vt:lpstr>Configuring cluster access for kubectl</vt:lpstr>
      <vt:lpstr>Configuring cluster access for kubectl</vt:lpstr>
      <vt:lpstr>Cluster k8s on GCP</vt:lpstr>
      <vt:lpstr>Creating the autoscaler declaratively</vt:lpstr>
      <vt:lpstr>PowerPoint Presentation</vt:lpstr>
      <vt:lpstr>PowerPoint Presentation</vt:lpstr>
      <vt:lpstr>PowerPoint Presentation</vt:lpstr>
      <vt:lpstr>PowerPoint Presentation</vt:lpstr>
      <vt:lpstr>PowerPoint Presentation</vt:lpstr>
      <vt:lpstr>GCP: Cluster k8s</vt:lpstr>
      <vt:lpstr>GCP: Cluster k8s</vt:lpstr>
      <vt:lpstr>GCP: Cluster k8s</vt:lpstr>
      <vt:lpstr>GCP: Cluster k8s</vt:lpstr>
      <vt:lpstr>GCP: Cluster k8s</vt:lpstr>
      <vt:lpstr>GCP: Cluster k8s</vt:lpstr>
      <vt:lpstr>GCP: Cluster k8s</vt:lpstr>
      <vt:lpstr>GCP: Cluster k8s</vt:lpstr>
      <vt:lpstr>PowerPoint Presentation</vt:lpstr>
      <vt:lpstr>Пример 2. Run &amp; expose php-apache server</vt:lpstr>
      <vt:lpstr>Пример 2. Run &amp; expose php-apache server</vt:lpstr>
      <vt:lpstr>Пример 2. Run &amp; expose php-apache server</vt:lpstr>
      <vt:lpstr>Create Horizontal Pod Autoscaler</vt:lpstr>
      <vt:lpstr>Support for Horizontal Pod Autoscaler in kubectl</vt:lpstr>
      <vt:lpstr>Increase load</vt:lpstr>
      <vt:lpstr>Support for Horizontal Pod Autoscaler in kubectl</vt:lpstr>
      <vt:lpstr>Support for Horizontal Pod Autoscaler in kubectl</vt:lpstr>
      <vt:lpstr>Stop load</vt:lpstr>
      <vt:lpstr>PowerPoint Presentation</vt:lpstr>
      <vt:lpstr>Creating the autoscaler declaratively</vt:lpstr>
      <vt:lpstr>Creating the autoscaler declaratively </vt:lpstr>
      <vt:lpstr>Домашнее задание</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 4. Autoscaling</dc:title>
  <dc:creator>Aurelia Profir</dc:creator>
  <cp:lastModifiedBy>User</cp:lastModifiedBy>
  <cp:revision>174</cp:revision>
  <dcterms:created xsi:type="dcterms:W3CDTF">2019-09-23T09:00:50Z</dcterms:created>
  <dcterms:modified xsi:type="dcterms:W3CDTF">2021-11-03T18:11:45Z</dcterms:modified>
</cp:coreProperties>
</file>