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4"/>
  </p:notesMasterIdLst>
  <p:sldIdLst>
    <p:sldId id="256" r:id="rId2"/>
    <p:sldId id="359" r:id="rId3"/>
    <p:sldId id="387" r:id="rId4"/>
    <p:sldId id="388" r:id="rId5"/>
    <p:sldId id="33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262" r:id="rId16"/>
    <p:sldId id="360" r:id="rId17"/>
    <p:sldId id="352" r:id="rId18"/>
    <p:sldId id="264" r:id="rId19"/>
    <p:sldId id="361" r:id="rId20"/>
    <p:sldId id="362" r:id="rId21"/>
    <p:sldId id="348" r:id="rId22"/>
    <p:sldId id="375" r:id="rId23"/>
    <p:sldId id="297" r:id="rId24"/>
    <p:sldId id="354" r:id="rId25"/>
    <p:sldId id="372" r:id="rId26"/>
    <p:sldId id="373" r:id="rId27"/>
    <p:sldId id="374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98" r:id="rId36"/>
    <p:sldId id="399" r:id="rId37"/>
    <p:sldId id="400" r:id="rId38"/>
    <p:sldId id="401" r:id="rId39"/>
    <p:sldId id="376" r:id="rId40"/>
    <p:sldId id="385" r:id="rId41"/>
    <p:sldId id="386" r:id="rId42"/>
    <p:sldId id="265" r:id="rId43"/>
    <p:sldId id="268" r:id="rId44"/>
    <p:sldId id="349" r:id="rId45"/>
    <p:sldId id="284" r:id="rId46"/>
    <p:sldId id="267" r:id="rId47"/>
    <p:sldId id="260" r:id="rId48"/>
    <p:sldId id="293" r:id="rId49"/>
    <p:sldId id="310" r:id="rId50"/>
    <p:sldId id="301" r:id="rId51"/>
    <p:sldId id="282" r:id="rId52"/>
    <p:sldId id="353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7BE1E4-EF72-4201-B124-ABD7C23E3C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9E5C6-191E-4807-BFB6-541BF05C62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4F87767-757D-429A-B932-54264C52FFFC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FCDEC9-225B-4A86-B17B-32B68E4AB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EBA94B-0A2C-4CE0-ACF1-DC974EA2D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229B6-CFC6-4A83-8383-8F47887D3A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98E60-CB72-4D15-B2FA-46E4EA2B0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A600A77-79CC-4FAE-9230-2A4A7B5A7D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D7CE15-C1E2-41FF-B878-6E4764FB0387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DD22DC4A-3FFD-4BC0-9DB7-374FFEC2004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9F4E32DA-C29A-4978-809C-D8407F00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0CF2CDF-5369-4796-8C9D-2B3222254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2DE9CB05-FF8E-486D-92B9-D45C73BE8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7DD0B3-61FC-4BB4-B9A9-D5B83046B7E4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E196D575-580A-4B40-BA04-2FB884B5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A26B9C1-8A4B-4ED0-A303-78BD92646981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5321B657-4400-4FF1-99E5-13690970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E295594E-CDCF-47B2-81A0-6924357F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219313-C32B-4EF6-A27D-A3ACA3BAD1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32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DA30A36F-A36A-4F76-835E-7785D422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BD987-45FB-48F2-B336-16B7766E7134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6186E60-B6A7-4799-AA89-D0D5FD1E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3CAF884F-AD69-45A1-8CBD-351CD4DA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6F012-8BB7-4041-9ACA-25B53ED44E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9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EA73F39-360C-4CED-A0DC-6BF9CF59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E5312-3CB4-46B7-8082-2F3869A90714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5A060C04-AD28-401A-BD17-05E01AD2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17FFB5D8-B14F-4453-82A8-83C22086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F5367-1277-4846-B8BE-DB25A8900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91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F1DC07CF-B843-4554-803B-4AD19A789218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/>
        <p:txBody>
          <a:bodyPr lIns="38414" tIns="19207" rIns="38414" bIns="19207"/>
          <a:lstStyle>
            <a:lvl1pPr>
              <a:defRPr/>
            </a:lvl1pPr>
          </a:lstStyle>
          <a:p>
            <a:fld id="{783C2DD8-DF01-4FB7-9A65-6FCC19728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3093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7D78FBC-17F9-4B7A-9F9B-CAFACC7E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4E369-25E1-48E6-A846-C47E8E4C01CA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956BD38-3321-488C-8B74-2DE1CBD4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97D671F-FD78-4BEB-BFD6-AE22F0E6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29F40-9C51-45A3-AF11-B7A4179A6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49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F6187B73-8B02-4A23-BC9F-31CE35415126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15">
            <a:extLst>
              <a:ext uri="{FF2B5EF4-FFF2-40B4-BE49-F238E27FC236}">
                <a16:creationId xmlns:a16="http://schemas.microsoft.com/office/drawing/2014/main" id="{248A72AE-5859-4FA9-B7EA-AD2101E413EF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746F411-6AF9-47D6-9618-1AC9DCB1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3BB8E-0DC7-4BBE-A43F-32ABC91A0F2D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127251-F3A2-4D82-A51A-2746630E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63AAAB-D7FF-41B2-9B1E-0DD451C2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7B3F-6616-4375-B928-45DA57FD0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45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8476-CEE7-4A00-95F6-E0EB7417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7756C-97C4-4746-8E42-AB1D08951623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BB581-9167-4AC2-8695-04BFC824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05CE3-A58B-4E60-90F9-5C195CBF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B56C3-A7D8-4F4B-955B-1CD0A8E2D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11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BCF9E-4B4A-4AA1-98E6-1B837327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199C7-B921-4709-9B48-43B0116297B4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61DF7-17B1-402B-868D-0CB7AF31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8F7DA-8105-44EE-AE9E-ECF2FE73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331D3-B566-4C37-807B-8926EDCA31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64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0D0D5-3DDE-4B96-B264-E0B8AE9D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40738-AC38-43FC-A796-878B42970219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0C0CC-0BC8-463D-9D0B-82CAEC1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9C9E8-2DA2-46E9-9E95-565DA058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4403E-EF04-42CC-A67B-33C5613E53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18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A1534547-C785-4F43-8F05-D5803F89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D67D6-2B0A-4F17-86DE-DD4752EE59AA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AA55C749-12FF-4885-A790-9BFA5FAE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7B0B94A8-2101-42CA-AD77-75FEB28D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DCE13-FE09-4887-A03C-3EFA4F66FC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1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4A7EC-7AA9-4960-BCC2-FE7BAA57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625E6-4C98-47FC-AC85-1D54DAE156FF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004AA-70AC-448F-86CA-E874A4A8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BD5E0-C95E-4D59-922F-FCAC800B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A8E57-944C-4A71-B690-D4C3CE29E5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01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id="{2C1CA2D0-C227-49C9-9F91-BEA1FBCE169D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F6FAE740-5BC2-410C-B3F6-EF7B1E25071D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2D2AE17-3B7F-48C1-BBDE-B7450FEA29E9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644A4A-1380-4FD1-9882-D7D2607104F8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:a16="http://schemas.microsoft.com/office/drawing/2014/main" id="{A8EA335A-91EA-454F-987D-B96261C3ED58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20">
            <a:extLst>
              <a:ext uri="{FF2B5EF4-FFF2-40B4-BE49-F238E27FC236}">
                <a16:creationId xmlns:a16="http://schemas.microsoft.com/office/drawing/2014/main" id="{1A368BEE-7BAE-4D0C-808C-929EAA949951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7A99326-F87D-4E71-825D-13BBEC29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98B1CF0-B0B2-4BBE-B125-DB72DF3F651A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C01D168-F5F2-46C4-B263-B72EAEEB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83DFF24-482D-4FAF-9C67-23816FF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6FAFB-DD1C-45BA-BC00-A883D3E76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71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9CFA0B42-7F29-4A71-9F24-6BD766F0AF30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6D7EEAC5-F683-453D-B588-092965B8B7F0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3A03249F-0724-4AC2-A663-BE7697872376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180D0C-1F4D-4312-8E1B-D1DD6F278BCC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8A8598BE-097F-4270-8267-7706B01B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F9A3A484-763B-49EE-8653-AF8EF956D0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4450F35-3BDC-4E00-9310-01DB3B45D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5D54D1E-3A34-4277-8E23-83DF9B32BD1C}" type="datetime1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85BBF16-7E51-4843-81DF-12B81047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20FC6C8-EC9D-4533-842E-4E40214D4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3C41589-03DD-4B6C-8EA6-61AB192B27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5" r:id="rId2"/>
    <p:sldLayoutId id="2147483710" r:id="rId3"/>
    <p:sldLayoutId id="2147483711" r:id="rId4"/>
    <p:sldLayoutId id="2147483712" r:id="rId5"/>
    <p:sldLayoutId id="2147483713" r:id="rId6"/>
    <p:sldLayoutId id="2147483706" r:id="rId7"/>
    <p:sldLayoutId id="2147483714" r:id="rId8"/>
    <p:sldLayoutId id="2147483715" r:id="rId9"/>
    <p:sldLayoutId id="2147483707" r:id="rId10"/>
    <p:sldLayoutId id="2147483708" r:id="rId11"/>
    <p:sldLayoutId id="214748371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LxSqBzjOxfGx3cmtZ4EbB_BGCxT_wlxW_xgHVVa23es/edit#gid=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scape.cncf.io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presentation/d/1kOus5QRNZ-mm24U3RrOtNBSQjV2DqDLP2Kd3uhCkY0k/htmlpresent" TargetMode="External"/><Relationship Id="rId3" Type="http://schemas.openxmlformats.org/officeDocument/2006/relationships/hyperlink" Target="https://kubernetes.io/docs/setup/learning-environment/minikube/" TargetMode="External"/><Relationship Id="rId7" Type="http://schemas.openxmlformats.org/officeDocument/2006/relationships/hyperlink" Target="https://rtfm.co.ua/kubernetes-znakomstvo-chast-1-arxitektura-i-osnovnye-komponenty-obzor/" TargetMode="External"/><Relationship Id="rId2" Type="http://schemas.openxmlformats.org/officeDocument/2006/relationships/hyperlink" Target="https://kubernetes.io/docs/tutorials/kubernetes-bas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tacoda.com/courses/kubernetes" TargetMode="External"/><Relationship Id="rId5" Type="http://schemas.openxmlformats.org/officeDocument/2006/relationships/hyperlink" Target="https://kubernetes.io/docs/reference/kubectl/overview/" TargetMode="External"/><Relationship Id="rId4" Type="http://schemas.openxmlformats.org/officeDocument/2006/relationships/hyperlink" Target="https://kubernetes.io/docs/tasks/tools/install-kubectl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LxSqBzjOxfGx3cmtZ4EbB_BGCxT_wlxW_xgHVVa23es/edit#gid=0" TargetMode="External"/><Relationship Id="rId3" Type="http://schemas.openxmlformats.org/officeDocument/2006/relationships/hyperlink" Target="https://www.youtube.com/watch?v=4ht22ReBjno" TargetMode="External"/><Relationship Id="rId7" Type="http://schemas.openxmlformats.org/officeDocument/2006/relationships/hyperlink" Target="https://landscape.cncf.io/" TargetMode="External"/><Relationship Id="rId2" Type="http://schemas.openxmlformats.org/officeDocument/2006/relationships/hyperlink" Target="https://kubernetes.io/docs/concepts/extend-kubernetes/extend-clus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f.io/" TargetMode="External"/><Relationship Id="rId5" Type="http://schemas.openxmlformats.org/officeDocument/2006/relationships/hyperlink" Target="https://www.udacity.com/course/scalable-microservices-with-kubernetes--ud615" TargetMode="External"/><Relationship Id="rId10" Type="http://schemas.openxmlformats.org/officeDocument/2006/relationships/hyperlink" Target="https://github.com/GoogleContainerTools/jib" TargetMode="External"/><Relationship Id="rId4" Type="http://schemas.openxmlformats.org/officeDocument/2006/relationships/hyperlink" Target="https://www.edx.org/course/introduction-to-kubernetes" TargetMode="External"/><Relationship Id="rId9" Type="http://schemas.openxmlformats.org/officeDocument/2006/relationships/hyperlink" Target="https://events.linuxfoundation.org/events/kubecon-cloudnativecon-europe-2019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ndscape.cncf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CB5D-19D0-4EC9-965E-1F6CFA8A7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43" y="3224084"/>
            <a:ext cx="7772400" cy="686762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2000" dirty="0"/>
              <a:t> </a:t>
            </a:r>
            <a:r>
              <a:rPr lang="ru-RU" sz="2000" dirty="0"/>
              <a:t>Глава 1. Kubernetes: архитектура</a:t>
            </a:r>
            <a:r>
              <a:rPr lang="ro-RO" sz="2000" dirty="0"/>
              <a:t>,</a:t>
            </a:r>
            <a:r>
              <a:rPr lang="ru-RU" sz="2000" dirty="0"/>
              <a:t> основные компоненты</a:t>
            </a:r>
            <a:endParaRPr lang="en-US" sz="2000" dirty="0"/>
          </a:p>
        </p:txBody>
      </p:sp>
      <p:sp>
        <p:nvSpPr>
          <p:cNvPr id="11267" name="Subtitle 2">
            <a:extLst>
              <a:ext uri="{FF2B5EF4-FFF2-40B4-BE49-F238E27FC236}">
                <a16:creationId xmlns:a16="http://schemas.microsoft.com/office/drawing/2014/main" id="{E1F895AA-E56F-463F-954C-EC5F7D684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8625"/>
            <a:ext cx="7772400" cy="1200150"/>
          </a:xfrm>
        </p:spPr>
        <p:txBody>
          <a:bodyPr/>
          <a:lstStyle/>
          <a:p>
            <a:pPr marR="0"/>
            <a:r>
              <a:rPr lang="en-US" altLang="en-US" sz="1800"/>
              <a:t>Aurelia Prepelita,</a:t>
            </a:r>
          </a:p>
          <a:p>
            <a:pPr marR="0"/>
            <a:r>
              <a:rPr lang="en-US" altLang="en-US" sz="1800"/>
              <a:t>conf. univ.</a:t>
            </a:r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EDA03B39-2BB0-4809-B5D8-DEE6F1FA5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09600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/>
              <a:t>Chisinau, 2020</a:t>
            </a:r>
            <a:endParaRPr lang="en-GB" altLang="en-US"/>
          </a:p>
        </p:txBody>
      </p:sp>
      <p:sp>
        <p:nvSpPr>
          <p:cNvPr id="11269" name="TextBox 4">
            <a:extLst>
              <a:ext uri="{FF2B5EF4-FFF2-40B4-BE49-F238E27FC236}">
                <a16:creationId xmlns:a16="http://schemas.microsoft.com/office/drawing/2014/main" id="{05ABCBB3-490A-48C0-B2DC-01EBAAC66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0988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ro-RO" altLang="en-US"/>
              <a:t>Universitatea de Stat din Moldova</a:t>
            </a:r>
          </a:p>
          <a:p>
            <a:pPr algn="ctr" eaLnBrk="1" hangingPunct="1"/>
            <a:r>
              <a:rPr lang="ro-RO" altLang="en-US"/>
              <a:t>Facultatea de Matematică și Informatică</a:t>
            </a:r>
          </a:p>
          <a:p>
            <a:pPr algn="ctr" eaLnBrk="1" hangingPunct="1"/>
            <a:r>
              <a:rPr lang="en-US" altLang="en-US"/>
              <a:t>Departamentul d333e Informatic</a:t>
            </a:r>
            <a:r>
              <a:rPr lang="ro-RO" altLang="en-US"/>
              <a:t>ă</a:t>
            </a:r>
          </a:p>
          <a:p>
            <a:pPr algn="ctr" eaLnBrk="1" hangingPunct="1"/>
            <a:endParaRPr lang="en-GB" altLang="en-US"/>
          </a:p>
        </p:txBody>
      </p:sp>
      <p:sp>
        <p:nvSpPr>
          <p:cNvPr id="11270" name="TextBox 5">
            <a:extLst>
              <a:ext uri="{FF2B5EF4-FFF2-40B4-BE49-F238E27FC236}">
                <a16:creationId xmlns:a16="http://schemas.microsoft.com/office/drawing/2014/main" id="{CA4E87A9-094B-454B-9C3D-5BEF3B7F0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22450"/>
            <a:ext cx="6477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ru-RU" altLang="en-US" sz="2400">
                <a:solidFill>
                  <a:srgbClr val="0070C0"/>
                </a:solidFill>
              </a:rPr>
              <a:t>С</a:t>
            </a:r>
            <a:r>
              <a:rPr lang="ro-RO" altLang="en-US" sz="2400">
                <a:solidFill>
                  <a:srgbClr val="0070C0"/>
                </a:solidFill>
              </a:rPr>
              <a:t>urs: Inițiere în Cloud Computing. </a:t>
            </a:r>
          </a:p>
          <a:p>
            <a:pPr algn="ctr" eaLnBrk="1" hangingPunct="1"/>
            <a:r>
              <a:rPr lang="ro-RO" altLang="en-US" sz="2400">
                <a:solidFill>
                  <a:srgbClr val="0070C0"/>
                </a:solidFill>
              </a:rPr>
              <a:t>Sisteme de operare distribuite</a:t>
            </a:r>
            <a:endParaRPr lang="en-GB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DA57-C3E1-4A42-923B-44DAE9F6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История</a:t>
            </a:r>
            <a:r>
              <a:rPr lang="ro-RO" dirty="0"/>
              <a:t> K8s, 2016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FB1D-B5FE-4F38-929B-6EC97473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26 сентября: Kubernetes 1.4 представляет новый инструмент, kubeadm, который помогает повысить стабильность Kubernetes. Эта версия предлагает более легкую конфигурацию, поддержку статистических приложений со встроенным Helm и новые функции межкластерного объединения.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ru-RU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29 сентября: вышел Pokemon GO на Kubernetes! Pokémon GO была крупнейшей реализацией Kubernetes на Google Container Engine.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ru-RU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8–9 ноября: CloudNativeCon + KubeCon 2016, Северная Америка, Сиэтл.Более 1000 конечных пользователей, крупных налогоплательщиков и разработчиков со всего мира собрались, чтобы поделиться знаниями о Fluentd, Kubernetes, Prometheus, OpenTracing и других нативных облачных технологиях.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5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EF52-B4E0-4BE5-AD8F-FFA38B29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История</a:t>
            </a:r>
            <a:r>
              <a:rPr lang="ro-RO" dirty="0"/>
              <a:t> K8s, 2016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9FA0-0626-4173-9202-0A853B6F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7 декабря: Откройте для себя функции узлов для Kubernetes - этот пакет позволяет вам узнать о функциях узлов для Kubernetes. Обнаруживает аппаратные функции, доступные на каждом узле в кластере Kubernetes, и объявляет об этих функциях с помощью меток узлов.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21 декабря: Kubernetes 1.5 - поддержка Windows Server в Kubernetes. Новые функции включают контейнерные кроссплатформенные приложения, поддержку контейнеров Windows server и hip-V, обширную экосистему приложений, покрытие для разнородных центров обработки данных и многое другое.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23 декабря: Kubernetes поддерживает OpenAPI, который позволяет поставщикам API определять свои операции и модели, а разработчикам автоматизировать свои инструменты.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0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D888-AD8B-4D7A-BCF3-BE934646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История</a:t>
            </a:r>
            <a:r>
              <a:rPr lang="ro-RO" dirty="0"/>
              <a:t> K8s, 2016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8079-74A0-4A69-8E54-D739419F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21 декабря: Kubernetes 1.5 - поддержка Windows Server в Kubernetes. Новые функции включают контейнерные кроссплатформенные приложения, поддержку контейнеров Windows server и hip-V, обширную экосистему приложений, покрытие для разнородных центров обработки данных и многое другое.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ru-RU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23 декабря: Kubernetes поддерживает OpenAPI, который позволяет поставщикам API определять свои операции и модели, а разработчикам автоматизировать свои инструменты.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9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D676-86EE-4BFD-A71D-95E76361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История</a:t>
            </a:r>
            <a:r>
              <a:rPr lang="ro-RO" dirty="0"/>
              <a:t> K8s, 2017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53F4-3777-4CB1-BDAD-36896A48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2017: Год содействия предприятиям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28 марта: Kubernetes 1.6. Конкретные обновления: etcdv3 включен по умолчанию, автоматическая подготовка объектов StorageClass и т. Д.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29-30 марта: CloudNativeCon KubeCon Europe, Берлин. В нем приняли участие 1500 конечных пользователей, основных участников и разработчиков.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24 мая: Google и IBM анонсируют Istio, открытую технологию, которая обеспечивает простой способ подключения, управления и защиты различных микросервисных сетей - независимо от платформы, источника или поставщика.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30 июня: Kubernetes 1.7: стандарт для оркестровки контейнеров добавляет локальное хранилище, шифрование секретов, расширяемость и многое другое.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2042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C53B-F7EE-421D-9A2D-7DDD5305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История</a:t>
            </a:r>
            <a:r>
              <a:rPr lang="ro-RO" dirty="0"/>
              <a:t> K8s, 2017</a:t>
            </a:r>
            <a:endParaRPr 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BC88207-04E7-4C14-8A75-D8F57B85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vi-VN" altLang="en-US" sz="2400" b="1" dirty="0"/>
              <a:t>16 </a:t>
            </a:r>
            <a:r>
              <a:rPr lang="ru-RU" altLang="en-US" sz="2400" b="1" dirty="0"/>
              <a:t>август</a:t>
            </a:r>
            <a:r>
              <a:rPr lang="vi-VN" altLang="en-US" sz="2400" dirty="0"/>
              <a:t>: </a:t>
            </a:r>
            <a:r>
              <a:rPr lang="ru-RU" altLang="en-US" sz="2400" b="1" dirty="0"/>
              <a:t>Github работает на Kubernetes: все веб-запросы и запросы API предоставляются контейнерами, работающими в группах Kubernetes, развернутых на облачном сервере.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vi-VN" altLang="en-US" sz="2400" b="1" dirty="0"/>
              <a:t>13 </a:t>
            </a:r>
            <a:r>
              <a:rPr lang="ru-RU" altLang="en-US" sz="2400" b="1" dirty="0"/>
              <a:t>сентябрь</a:t>
            </a:r>
            <a:r>
              <a:rPr lang="vi-VN" altLang="en-US" sz="2400" dirty="0"/>
              <a:t>: </a:t>
            </a:r>
            <a:r>
              <a:rPr lang="ru-RU" altLang="en-US" sz="2400" dirty="0"/>
              <a:t>Oracle присоединилась к Cloud Native Computing Foundation в качестве платинового члена.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sz="2400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2400" dirty="0">
                <a:hlinkClick r:id="rId2"/>
              </a:rPr>
              <a:t>https://docs.google.com/spreadsheets/d/1LxSqBzjOxfGx3cmtZ4EbB_BGCxT_wlxW_xgHVVa23es/edit#gid=0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337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Content Placeholder 3" descr="Screen Clipping">
            <a:extLst>
              <a:ext uri="{FF2B5EF4-FFF2-40B4-BE49-F238E27FC236}">
                <a16:creationId xmlns:a16="http://schemas.microsoft.com/office/drawing/2014/main" id="{90661EF8-14E4-4CE9-A22F-FEA1C30C3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6350" y="1966913"/>
            <a:ext cx="6591300" cy="3554412"/>
          </a:xfrm>
        </p:spPr>
      </p:pic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B196EB5E-4B20-46ED-8F22-7A2F4CA4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28272A25-7FB6-497B-9A25-34F3899A5FE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990466A-86FF-44EB-8D93-19A507AE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dirty="0"/>
              <a:t>K8s широко используется облачными платформами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47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>
            <a:extLst>
              <a:ext uri="{FF2B5EF4-FFF2-40B4-BE49-F238E27FC236}">
                <a16:creationId xmlns:a16="http://schemas.microsoft.com/office/drawing/2014/main" id="{A22A7C48-5A32-47C7-982D-1C5142F14E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087F40CA-82AA-49DB-B0CD-A76E93860F95}" type="slidenum">
              <a:rPr lang="en-GB" altLang="en-US"/>
              <a:pPr/>
              <a:t>16</a:t>
            </a:fld>
            <a:endParaRPr lang="en-GB" altLang="en-US"/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05991108-37D7-41E4-8D26-03E8BBA0A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47825"/>
            <a:ext cx="7591425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Google Shape;128;p19">
            <a:extLst>
              <a:ext uri="{FF2B5EF4-FFF2-40B4-BE49-F238E27FC236}">
                <a16:creationId xmlns:a16="http://schemas.microsoft.com/office/drawing/2014/main" id="{2B91011A-B9CA-461F-88CB-B1045B816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282575"/>
            <a:ext cx="66738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198" tIns="19198" rIns="19198" bIns="19198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11000"/>
              </a:lnSpc>
            </a:pPr>
            <a:r>
              <a:rPr lang="en-US" altLang="en-US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Portability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134;p20">
            <a:extLst>
              <a:ext uri="{FF2B5EF4-FFF2-40B4-BE49-F238E27FC236}">
                <a16:creationId xmlns:a16="http://schemas.microsoft.com/office/drawing/2014/main" id="{E99EBA3B-07D6-47B7-88AD-753A4CF3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101600"/>
            <a:ext cx="8589963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198" tIns="19198" rIns="19198" bIns="19198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11000"/>
              </a:lnSpc>
            </a:pPr>
            <a:r>
              <a:rPr lang="ru-RU" altLang="en-US" sz="3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Kubernetes оптимизирован для всех инфраструктур</a:t>
            </a:r>
            <a:endParaRPr lang="en-US" altLang="en-US" sz="36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387" name="Google Shape;135;p20" descr="Google Shape;135;p20">
            <a:extLst>
              <a:ext uri="{FF2B5EF4-FFF2-40B4-BE49-F238E27FC236}">
                <a16:creationId xmlns:a16="http://schemas.microsoft.com/office/drawing/2014/main" id="{AAE73CA9-8BDA-46A1-88A2-742A51FBD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1524000"/>
            <a:ext cx="4805363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6388" name="Google Shape;136;p20">
            <a:extLst>
              <a:ext uri="{FF2B5EF4-FFF2-40B4-BE49-F238E27FC236}">
                <a16:creationId xmlns:a16="http://schemas.microsoft.com/office/drawing/2014/main" id="{E18C36B6-7FDF-4C69-B4FD-719EA3C0D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524000"/>
            <a:ext cx="35353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198" tIns="19198" rIns="19198" bIns="1919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11000"/>
              </a:lnSpc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altLang="en-US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Public Cloud</a:t>
            </a:r>
          </a:p>
          <a:p>
            <a:pPr eaLnBrk="1" hangingPunct="1">
              <a:lnSpc>
                <a:spcPct val="111000"/>
              </a:lnSpc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altLang="en-US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Private Cloud</a:t>
            </a:r>
          </a:p>
          <a:p>
            <a:pPr eaLnBrk="1" hangingPunct="1">
              <a:lnSpc>
                <a:spcPct val="111000"/>
              </a:lnSpc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altLang="en-US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Bare metal</a:t>
            </a:r>
          </a:p>
          <a:p>
            <a:pPr eaLnBrk="1" hangingPunct="1">
              <a:lnSpc>
                <a:spcPct val="111000"/>
              </a:lnSpc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altLang="en-US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Your laptop</a:t>
            </a:r>
          </a:p>
          <a:p>
            <a:pPr eaLnBrk="1" hangingPunct="1">
              <a:lnSpc>
                <a:spcPct val="111000"/>
              </a:lnSpc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en-US" altLang="en-US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Raspberry Pi</a:t>
            </a:r>
          </a:p>
          <a:p>
            <a:pPr eaLnBrk="1" hangingPunct="1">
              <a:lnSpc>
                <a:spcPct val="111000"/>
              </a:lnSpc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en-GB" altLang="en-US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lang="en-US" altLang="en-US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tc</a:t>
            </a:r>
            <a:endParaRPr lang="ru-RU" altLang="en-US"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eaLnBrk="1" hangingPunct="1">
              <a:lnSpc>
                <a:spcPct val="111000"/>
              </a:lnSpc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en-GB" altLang="en-US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Kubernetes in Kubernetes</a:t>
            </a:r>
            <a:endParaRPr lang="en-US" altLang="en-US"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eaLnBrk="1" hangingPunct="1">
              <a:lnSpc>
                <a:spcPct val="111000"/>
              </a:lnSpc>
              <a:buFont typeface="Courier New" panose="02070309020205020404" pitchFamily="49" charset="0"/>
              <a:buChar char="o"/>
            </a:pPr>
            <a:endParaRPr lang="en-US" altLang="en-US"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eaLnBrk="1" hangingPunct="1">
              <a:lnSpc>
                <a:spcPct val="111000"/>
              </a:lnSpc>
              <a:buFont typeface="Courier New" panose="02070309020205020404" pitchFamily="49" charset="0"/>
              <a:buChar char="o"/>
            </a:pPr>
            <a:endParaRPr lang="en-US" altLang="en-US"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eaLnBrk="1" hangingPunct="1">
              <a:lnSpc>
                <a:spcPct val="111000"/>
              </a:lnSpc>
              <a:buFont typeface="Courier New" panose="02070309020205020404" pitchFamily="49" charset="0"/>
              <a:buChar char="o"/>
            </a:pPr>
            <a:endParaRPr lang="en-US" altLang="en-US"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eaLnBrk="1" hangingPunct="1">
              <a:lnSpc>
                <a:spcPct val="111000"/>
              </a:lnSpc>
              <a:buFont typeface="Courier New" panose="02070309020205020404" pitchFamily="49" charset="0"/>
              <a:buChar char="o"/>
            </a:pPr>
            <a:endParaRPr lang="en-US" altLang="en-US"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eaLnBrk="1" hangingPunct="1">
              <a:lnSpc>
                <a:spcPct val="111000"/>
              </a:lnSpc>
              <a:buFont typeface="Courier New" panose="02070309020205020404" pitchFamily="49" charset="0"/>
              <a:buChar char="o"/>
            </a:pPr>
            <a:endParaRPr lang="en-US" altLang="en-US"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" name="Google Shape;137;p20">
            <a:extLst>
              <a:ext uri="{FF2B5EF4-FFF2-40B4-BE49-F238E27FC236}">
                <a16:creationId xmlns:a16="http://schemas.microsoft.com/office/drawing/2014/main" id="{C2D486C8-A81A-44E6-A1CE-212B615821B7}"/>
              </a:ext>
            </a:extLst>
          </p:cNvPr>
          <p:cNvSpPr txBox="1"/>
          <p:nvPr/>
        </p:nvSpPr>
        <p:spPr>
          <a:xfrm>
            <a:off x="4083050" y="6034088"/>
            <a:ext cx="5289550" cy="4191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38407" tIns="38407" rIns="38407" bIns="38407">
            <a:spAutoFit/>
          </a:bodyPr>
          <a:lstStyle>
            <a:lvl1pPr>
              <a:lnSpc>
                <a:spcPct val="111111"/>
              </a:lnSpc>
              <a:defRPr sz="3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" action="ppaction://noaction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sz="2000" dirty="0">
                <a:hlinkClick r:id="rId3"/>
              </a:rPr>
              <a:t>https://landscape.cncf.io/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0BEE7D-882D-43D4-9D45-A666C6A1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b="1" dirty="0"/>
              <a:t>Google Cloud Platform</a:t>
            </a:r>
            <a:r>
              <a:rPr lang="ru-RU" dirty="0"/>
              <a:t> — предоставляемый компанией Google набор облачных служб, которые выполняются на той же самой инфраструктуре, которую Google использует для своих продуктов, предназначенных для конечных потребителей, таких как Google Search и YouTube. Кроме инструментов для управления, также предоставляется ряд модульных облачных служб, таких как облачные вычисления, хранение данных, анализ данных и машинное обучение.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00601B-628F-401A-B811-8DF24A77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Google Cloud Platform </a:t>
            </a:r>
            <a:endParaRPr lang="en-US" dirty="0"/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8004CA50-C41A-4BBC-B8CF-2875DC82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8B9FDCEC-FB8D-40D3-A8EF-5E9239ED7D85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537C8D-6D95-4241-800A-1EE7E1E2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Развитие платформ для оркестрации контейнеров — одно из направлений рыночного сегмента систем виртуализации. Они служат для реализации удобных и эффективных средств развертывания контейнерных систем, выстраивания единой централизованной консоли для применения политик управления. В настоящее время наибольшей известностью пользуются такие системы, как </a:t>
            </a:r>
            <a:r>
              <a:rPr lang="ru-RU" b="1" dirty="0"/>
              <a:t>Kubernetes, Docker Swarm </a:t>
            </a:r>
            <a:r>
              <a:rPr lang="ru-RU" dirty="0"/>
              <a:t>и Apache Mesos. Помимо них есть и другие системы, например, Amazon EC2 Container Service или Microsoft Azure Container Service, однако с точки зрения популярности они пока уступают трем фаворитам. </a:t>
            </a:r>
            <a:endParaRPr lang="en-GB" dirty="0"/>
          </a:p>
        </p:txBody>
      </p:sp>
      <p:sp>
        <p:nvSpPr>
          <p:cNvPr id="18435" name="Slide Number Placeholder 2">
            <a:extLst>
              <a:ext uri="{FF2B5EF4-FFF2-40B4-BE49-F238E27FC236}">
                <a16:creationId xmlns:a16="http://schemas.microsoft.com/office/drawing/2014/main" id="{0EE5DAD1-BF87-42CA-A4B7-3094EED2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ECF48E61-5A40-43F8-A81D-9C72D05DBAC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487CBB-137D-448C-BB9E-293C5638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Популярные платформы для оркестрации контейнеров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D55E-0055-43FD-8CC3-6977A5CC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o-RO" dirty="0"/>
              <a:t>K8s - Cloud Platforms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o-RO" dirty="0"/>
              <a:t>K8s –</a:t>
            </a:r>
            <a:r>
              <a:rPr lang="ru-RU" dirty="0"/>
              <a:t> Основные характеристики, архитектура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Основные компоненты k8s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Узлы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ru-RU" dirty="0"/>
              <a:t>Мастер</a:t>
            </a:r>
            <a:r>
              <a:rPr lang="en-US" dirty="0"/>
              <a:t> </a:t>
            </a:r>
            <a:r>
              <a:rPr lang="ru-RU" dirty="0"/>
              <a:t>Нода (</a:t>
            </a:r>
            <a:r>
              <a:rPr lang="ro-RO" dirty="0"/>
              <a:t>Master Nod</a:t>
            </a:r>
            <a:r>
              <a:rPr lang="en-US" dirty="0"/>
              <a:t>e</a:t>
            </a:r>
            <a:r>
              <a:rPr lang="ru-RU" dirty="0"/>
              <a:t>)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ru-RU" dirty="0"/>
              <a:t>Ведомый узел (</a:t>
            </a:r>
            <a:r>
              <a:rPr lang="ro-RO" dirty="0"/>
              <a:t>Slave Nod</a:t>
            </a:r>
            <a:r>
              <a:rPr lang="en-US" dirty="0"/>
              <a:t>e</a:t>
            </a:r>
            <a:r>
              <a:rPr lang="ru-RU" dirty="0"/>
              <a:t>)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Pod</a:t>
            </a:r>
            <a:r>
              <a:rPr lang="ru-RU" dirty="0"/>
              <a:t>ы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ru-RU" dirty="0"/>
              <a:t>Контейнеры</a:t>
            </a:r>
            <a:endParaRPr lang="en-US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Объекты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Сервисы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ru-RU" dirty="0"/>
              <a:t>ClasterIP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ru-RU" dirty="0"/>
              <a:t>NodePort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LB</a:t>
            </a:r>
            <a:endParaRPr lang="ru-RU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Лабораторная работа </a:t>
            </a:r>
            <a:r>
              <a:rPr lang="en-US" dirty="0" err="1"/>
              <a:t>nr</a:t>
            </a:r>
            <a:r>
              <a:rPr lang="en-US" dirty="0"/>
              <a:t>.</a:t>
            </a:r>
            <a:r>
              <a:rPr lang="ru-RU" dirty="0"/>
              <a:t> 1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Установка Minikube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Создание мини-кластера k8s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Консольные команды kubectl, использование curl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Библиография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F74619-01AA-4CB2-B0CF-5039D8D4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>
                <a:solidFill>
                  <a:srgbClr val="0070C0"/>
                </a:solidFill>
              </a:rPr>
              <a:t>Содержание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6E6C0BCE-5A26-4628-A653-B87EE77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5B2F3FDB-787A-4825-9945-27EFE98DB794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>
            <a:extLst>
              <a:ext uri="{FF2B5EF4-FFF2-40B4-BE49-F238E27FC236}">
                <a16:creationId xmlns:a16="http://schemas.microsoft.com/office/drawing/2014/main" id="{16D4B0C8-3FB8-4F11-BF35-A465D688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anose="05040102010807070707" pitchFamily="18" charset="2"/>
              <a:buNone/>
            </a:pPr>
            <a:endParaRPr lang="ro-RO" altLang="en-US"/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ru-RU" altLang="en-US"/>
              <a:t>Согласно опросу</a:t>
            </a:r>
            <a:r>
              <a:rPr lang="ro-RO" altLang="en-US"/>
              <a:t> </a:t>
            </a:r>
            <a:r>
              <a:rPr lang="ru-RU" altLang="en-US"/>
              <a:t>респонденты сделали свой выбор в пользу систем оркестрации</a:t>
            </a:r>
            <a:r>
              <a:rPr lang="en-US" altLang="en-US"/>
              <a:t>:</a:t>
            </a:r>
            <a:r>
              <a:rPr lang="ru-RU" altLang="en-US"/>
              <a:t> </a:t>
            </a:r>
            <a:endParaRPr lang="en-US" altLang="en-US"/>
          </a:p>
          <a:p>
            <a:pPr marL="109538" indent="0">
              <a:buFont typeface="Wingdings 3" panose="05040102010807070707" pitchFamily="18" charset="2"/>
              <a:buNone/>
            </a:pPr>
            <a:endParaRPr lang="en-US" altLang="en-US"/>
          </a:p>
          <a:p>
            <a:pPr marL="708025" lvl="1" indent="-342900"/>
            <a:r>
              <a:rPr lang="ru-RU" altLang="en-US"/>
              <a:t>Kubernetes </a:t>
            </a:r>
            <a:r>
              <a:rPr lang="en-US" altLang="en-US"/>
              <a:t>-</a:t>
            </a:r>
            <a:r>
              <a:rPr lang="ru-RU" altLang="en-US"/>
              <a:t> 64%; </a:t>
            </a:r>
            <a:endParaRPr lang="en-US" altLang="en-US"/>
          </a:p>
          <a:p>
            <a:pPr marL="708025" lvl="1" indent="-342900"/>
            <a:r>
              <a:rPr lang="ru-RU" altLang="en-US"/>
              <a:t>Docker Swarm </a:t>
            </a:r>
            <a:r>
              <a:rPr lang="en-US" altLang="en-US"/>
              <a:t>-</a:t>
            </a:r>
            <a:r>
              <a:rPr lang="ru-RU" altLang="en-US"/>
              <a:t>36% </a:t>
            </a:r>
            <a:endParaRPr lang="en-US" altLang="en-US"/>
          </a:p>
          <a:p>
            <a:pPr marL="708025" lvl="1" indent="-342900"/>
            <a:r>
              <a:rPr lang="ru-RU" altLang="en-US"/>
              <a:t>Apache Mesos </a:t>
            </a:r>
            <a:r>
              <a:rPr lang="en-US" altLang="en-US"/>
              <a:t>-</a:t>
            </a:r>
            <a:r>
              <a:rPr lang="ru-RU" altLang="en-US"/>
              <a:t> 18% </a:t>
            </a:r>
            <a:endParaRPr lang="en-US" altLang="en-US"/>
          </a:p>
          <a:p>
            <a:pPr marL="109538" indent="0">
              <a:buFont typeface="Wingdings 3" panose="05040102010807070707" pitchFamily="18" charset="2"/>
              <a:buNone/>
            </a:pPr>
            <a:endParaRPr lang="en-US" altLang="en-US"/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ru-RU" altLang="en-US"/>
              <a:t>(анкета позволяла выбрать несколько вариантов ответа).</a:t>
            </a:r>
            <a:endParaRPr lang="en-GB" altLang="en-US"/>
          </a:p>
        </p:txBody>
      </p:sp>
      <p:sp>
        <p:nvSpPr>
          <p:cNvPr id="19459" name="Slide Number Placeholder 2">
            <a:extLst>
              <a:ext uri="{FF2B5EF4-FFF2-40B4-BE49-F238E27FC236}">
                <a16:creationId xmlns:a16="http://schemas.microsoft.com/office/drawing/2014/main" id="{A80ACF29-2213-4DF0-BC30-7DC137E8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C01A7817-B093-4428-B956-DFA4A5150A6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D910E5-CD6E-41D3-BEC8-F760C4D5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Популярные платформы для оркестрации контейнеров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0260B5-2FEA-4D63-B0E4-1C66534C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4830763" cy="4525963"/>
          </a:xfrm>
        </p:spPr>
        <p:txBody>
          <a:bodyPr>
            <a:normAutofit fontScale="62500" lnSpcReduction="2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Kubernetes - это портативная и расширяемая платформа с открытым исходным кодом для управления контейнерными рабочими нагрузками и службами, которая облегчает как </a:t>
            </a:r>
            <a:r>
              <a:rPr lang="ru-RU" b="1" dirty="0">
                <a:solidFill>
                  <a:srgbClr val="FF0000"/>
                </a:solidFill>
              </a:rPr>
              <a:t>декларативную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настройку, так и автоматизацию.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Греческий для "рулевой"; также корень слов "губернатор" и "кибернетический"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Сборка на контейнерах Docker; также поддерживает другие контейнерные технологии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100% открытый исходный код, написанный на Go</a:t>
            </a:r>
            <a:endParaRPr lang="en-US" dirty="0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01CE9119-D955-4C0D-88DF-594F3798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54BEA6E8-A526-496F-917E-DF28BFFADC8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0272EE-90E4-4A3A-92F7-FBCC8110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K8s</a:t>
            </a:r>
            <a:endParaRPr lang="en-US" dirty="0"/>
          </a:p>
        </p:txBody>
      </p:sp>
      <p:pic>
        <p:nvPicPr>
          <p:cNvPr id="20485" name="Google Shape;54;p11" descr="Google Shape;54;p11">
            <a:extLst>
              <a:ext uri="{FF2B5EF4-FFF2-40B4-BE49-F238E27FC236}">
                <a16:creationId xmlns:a16="http://schemas.microsoft.com/office/drawing/2014/main" id="{E66C05C2-AAFE-44AB-BBE0-3170C3B3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88" y="1447800"/>
            <a:ext cx="418782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>
            <a:extLst>
              <a:ext uri="{FF2B5EF4-FFF2-40B4-BE49-F238E27FC236}">
                <a16:creationId xmlns:a16="http://schemas.microsoft.com/office/drawing/2014/main" id="{E805476B-6640-4A5F-A24C-20DF05C6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984BDD4A-6445-4781-BB33-356C7DB5240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28860F-0F62-43F1-87D9-94C56A6E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474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Kubernetes</a:t>
            </a:r>
            <a:endParaRPr lang="en-GB" dirty="0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E7F3D58E-8B52-417B-A822-ADDCC2F24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05000"/>
            <a:ext cx="7391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ru-RU" altLang="en-US" sz="2800" dirty="0"/>
              <a:t>Kubernetes - это система с открытым исходным кодом для автоматизации развертывания, масштабирования и управления контейнерными приложениями или система управления кластером.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Content Placeholder 3" descr="Screen Clipping">
            <a:extLst>
              <a:ext uri="{FF2B5EF4-FFF2-40B4-BE49-F238E27FC236}">
                <a16:creationId xmlns:a16="http://schemas.microsoft.com/office/drawing/2014/main" id="{99C399BC-B64A-4F5D-9149-AF9FA84CD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192338"/>
            <a:ext cx="8382000" cy="23717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E270C1-4086-4B12-B1CA-3FCB3EF3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Контейнер</a:t>
            </a:r>
            <a:endParaRPr lang="en-US" dirty="0"/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7E31ECF8-B8FF-4419-8CE2-E2B922A4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90A4DEA-2D36-49E7-9338-1CEE2AF15A8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Content Placeholder 5" descr="Screen Clipping">
            <a:extLst>
              <a:ext uri="{FF2B5EF4-FFF2-40B4-BE49-F238E27FC236}">
                <a16:creationId xmlns:a16="http://schemas.microsoft.com/office/drawing/2014/main" id="{B3DB28B9-EA38-478A-900E-310AA0E0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038" y="2243138"/>
            <a:ext cx="7781925" cy="3001962"/>
          </a:xfrm>
        </p:spPr>
      </p:pic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F9270687-0597-434A-AA1E-7FCC7BC9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BEC002A3-E03A-4FB2-95D0-B6556A2B59E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BBADB6-DEF6-4D8F-8BAE-E50A5E43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20875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b="0" dirty="0">
                <a:latin typeface="Arial (Body)"/>
              </a:rPr>
              <a:t>Сравнение традиционной эпохи с </a:t>
            </a:r>
            <a:r>
              <a:rPr lang="ru-RU" sz="2800" b="0" dirty="0"/>
              <a:t>эпохой виртуализации и эпохой контейнеризации</a:t>
            </a:r>
            <a:br>
              <a:rPr lang="ru-RU" sz="3200" dirty="0"/>
            </a:br>
            <a:endParaRPr 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BDB3-2C71-4666-9CAD-312F76A2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>
                <a:latin typeface="Arial (Body)"/>
              </a:rPr>
              <a:t>Традиционная эпоха</a:t>
            </a:r>
            <a:endParaRPr lang="en-US" sz="3200" dirty="0"/>
          </a:p>
        </p:txBody>
      </p:sp>
      <p:pic>
        <p:nvPicPr>
          <p:cNvPr id="33795" name="Content Placeholder 3" descr="Screen Clipping">
            <a:extLst>
              <a:ext uri="{FF2B5EF4-FFF2-40B4-BE49-F238E27FC236}">
                <a16:creationId xmlns:a16="http://schemas.microsoft.com/office/drawing/2014/main" id="{197BEA1A-4FF7-4FE0-A1C5-D74AE229D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304800"/>
            <a:ext cx="2743200" cy="2486025"/>
          </a:xfrm>
        </p:spPr>
      </p:pic>
      <p:sp>
        <p:nvSpPr>
          <p:cNvPr id="33796" name="TextBox 5">
            <a:extLst>
              <a:ext uri="{FF2B5EF4-FFF2-40B4-BE49-F238E27FC236}">
                <a16:creationId xmlns:a16="http://schemas.microsoft.com/office/drawing/2014/main" id="{73CE738F-E3A6-4898-8FB9-88EA2FC11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20094"/>
            <a:ext cx="86106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ru-RU" altLang="en-US" sz="2000" dirty="0">
                <a:latin typeface="Arial (Body)"/>
              </a:rPr>
              <a:t>Традиционная эпоха реализации.</a:t>
            </a:r>
          </a:p>
          <a:p>
            <a:pPr eaLnBrk="1" hangingPunct="1"/>
            <a:r>
              <a:rPr lang="ru-RU" altLang="en-US" sz="2000" dirty="0">
                <a:latin typeface="Arial (Body)"/>
              </a:rPr>
              <a:t>В начале организации запускали приложения</a:t>
            </a:r>
          </a:p>
          <a:p>
            <a:pPr eaLnBrk="1" hangingPunct="1"/>
            <a:r>
              <a:rPr lang="ru-RU" altLang="en-US" sz="2000" dirty="0">
                <a:latin typeface="Arial (Body)"/>
              </a:rPr>
              <a:t>на физических серверах. Не было возможности</a:t>
            </a:r>
          </a:p>
          <a:p>
            <a:pPr eaLnBrk="1" hangingPunct="1"/>
            <a:r>
              <a:rPr lang="ru-RU" altLang="en-US" sz="2000" dirty="0">
                <a:latin typeface="Arial (Body)"/>
              </a:rPr>
              <a:t>для </a:t>
            </a:r>
            <a:r>
              <a:rPr lang="ru-RU" altLang="en-US" sz="2000" b="1" dirty="0">
                <a:latin typeface="Arial (Body)"/>
              </a:rPr>
              <a:t>определения ограничений ресурсов </a:t>
            </a:r>
            <a:r>
              <a:rPr lang="ru-RU" altLang="en-US" sz="2000" dirty="0">
                <a:latin typeface="Arial (Body)"/>
              </a:rPr>
              <a:t>для приложений на физическом сервере, что вызывало проблемы с распределением ресурсов. Например, если на одном физическом сервере работает несколько приложений, могут быть случаи, когда одно приложение будет занимать большую часть ресурсов, и в результате другие приложения будут работать плохо. Одним из решений этого может быть запуск каждого приложения на отдельном физическом сервере. Но это не рентабельно, поскольку ресурсы использовались недостаточно, и организациям было дорого поддерживать большое количество физических серверов.</a:t>
            </a:r>
            <a:endParaRPr lang="en-US" altLang="en-US" sz="2000" dirty="0">
              <a:latin typeface="Arial (Body)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5371-4C0F-48C0-9189-81CA1287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 dirty="0"/>
              <a:t>Эпоха виртуализации</a:t>
            </a:r>
            <a:endParaRPr lang="en-US" dirty="0"/>
          </a:p>
        </p:txBody>
      </p:sp>
      <p:pic>
        <p:nvPicPr>
          <p:cNvPr id="34819" name="Content Placeholder 3" descr="Screen Clipping">
            <a:extLst>
              <a:ext uri="{FF2B5EF4-FFF2-40B4-BE49-F238E27FC236}">
                <a16:creationId xmlns:a16="http://schemas.microsoft.com/office/drawing/2014/main" id="{B03EE658-E251-4A69-8B43-03345D39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0" y="76200"/>
            <a:ext cx="1666875" cy="2038350"/>
          </a:xfrm>
        </p:spPr>
      </p:pic>
      <p:sp>
        <p:nvSpPr>
          <p:cNvPr id="34820" name="TextBox 4">
            <a:extLst>
              <a:ext uri="{FF2B5EF4-FFF2-40B4-BE49-F238E27FC236}">
                <a16:creationId xmlns:a16="http://schemas.microsoft.com/office/drawing/2014/main" id="{CECF5D9E-334A-4C15-A167-A7897B5E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ru-RU" altLang="en-US" dirty="0"/>
              <a:t>Эпоха виртуализированной реализации:</a:t>
            </a:r>
          </a:p>
          <a:p>
            <a:pPr eaLnBrk="1" hangingPunct="1"/>
            <a:r>
              <a:rPr lang="ru-RU" altLang="en-US" dirty="0"/>
              <a:t>в качестве решения это было</a:t>
            </a:r>
          </a:p>
          <a:p>
            <a:pPr eaLnBrk="1" hangingPunct="1"/>
            <a:r>
              <a:rPr lang="ru-RU" altLang="en-US" dirty="0"/>
              <a:t>представлена </a:t>
            </a:r>
            <a:r>
              <a:rPr lang="ru-RU" altLang="en-US" b="1" dirty="0"/>
              <a:t>виртуализация</a:t>
            </a:r>
            <a:r>
              <a:rPr lang="ru-RU" altLang="en-US" dirty="0"/>
              <a:t>. Позволяет запускать несколько </a:t>
            </a:r>
            <a:r>
              <a:rPr lang="ru-RU" altLang="en-US" b="1" dirty="0"/>
              <a:t>виртуальных машин </a:t>
            </a:r>
            <a:r>
              <a:rPr lang="ru-RU" altLang="en-US" dirty="0"/>
              <a:t>(ВМ) на процессоре одного физического сервера. </a:t>
            </a:r>
            <a:r>
              <a:rPr lang="ru-RU" altLang="en-US" i="1" dirty="0"/>
              <a:t>Виртуализация позволяет изолировать приложения между виртуальными машинами и обеспечивает определенный уровень безопасности, поскольку информация одного приложения не может быть свободно доступна для другого приложения</a:t>
            </a:r>
            <a:r>
              <a:rPr lang="ru-RU" altLang="en-US" dirty="0"/>
              <a:t>.</a:t>
            </a:r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ru-RU" altLang="en-US" dirty="0"/>
              <a:t>Виртуализация позволяет лучше использовать ресурсы физического сервера и обеспечивает лучшую масштабируемость, поскольку приложение может быть легко добавлено или обновлено, снижает затраты на оборудование и многое другое.</a:t>
            </a:r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ru-RU" altLang="en-US" dirty="0"/>
              <a:t>Каждая виртуальная машина - это полная машина, на которой работают все компоненты, включая собственную операционную систему.</a:t>
            </a: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AD28-8272-480E-9A0A-9086126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/>
              <a:t>Эпоха контейнеризации</a:t>
            </a:r>
            <a:endParaRPr lang="en-US" sz="3200" dirty="0"/>
          </a:p>
        </p:txBody>
      </p:sp>
      <p:pic>
        <p:nvPicPr>
          <p:cNvPr id="35843" name="Content Placeholder 3" descr="Screen Clipping">
            <a:extLst>
              <a:ext uri="{FF2B5EF4-FFF2-40B4-BE49-F238E27FC236}">
                <a16:creationId xmlns:a16="http://schemas.microsoft.com/office/drawing/2014/main" id="{AA31ED49-FE87-4F92-BA2D-3BD5D6FB2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0" y="609600"/>
            <a:ext cx="1933575" cy="1838325"/>
          </a:xfrm>
        </p:spPr>
      </p:pic>
      <p:sp>
        <p:nvSpPr>
          <p:cNvPr id="35844" name="TextBox 4">
            <a:extLst>
              <a:ext uri="{FF2B5EF4-FFF2-40B4-BE49-F238E27FC236}">
                <a16:creationId xmlns:a16="http://schemas.microsoft.com/office/drawing/2014/main" id="{98A01FD9-9131-4915-9298-87DAF038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19400"/>
            <a:ext cx="8153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ru-RU" altLang="en-US" sz="2000" dirty="0"/>
              <a:t>Эпоха реализации контейнеров: </a:t>
            </a:r>
            <a:r>
              <a:rPr lang="ru-RU" altLang="en-US" sz="2000" b="1" i="1" dirty="0"/>
              <a:t>контейнеры похожи на виртуальные машины, позволяют совместное использование операционной системы (ОС).</a:t>
            </a:r>
            <a:r>
              <a:rPr lang="ru-RU" altLang="en-US" sz="2000" dirty="0"/>
              <a:t> Поэтому контейнеры считаются легкими. Подобно виртуальной машине, у контейнера есть собственная файловая система, процессор, память, пространство процесса и многое другое. Поскольку они отключены от базовой инфраструктуры, их можно переносить на облачные дистрибутивы и операционные системы.</a:t>
            </a:r>
            <a:endParaRPr lang="vi-V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A98E-2416-419F-B3B1-DCF57B27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Контейнеры - преимущества</a:t>
            </a:r>
            <a:endParaRPr lang="en-US" dirty="0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35CF319A-4D89-493B-B24D-5D609FBF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ru-RU" altLang="en-US"/>
              <a:t>Контейнеры становятся популярными, потому что у них много преимуществ. Некоторые из преимуществ контейнера перечислены ниже: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ru-RU" altLang="en-US"/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en-US"/>
              <a:t>Создание и развертывание легких приложений: создание образа контейнера более простое и эффективное по сравнению с использованием образа виртуальной машины.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D98A-947A-4125-9645-2FF087CD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>
                <a:latin typeface="Arial (Body)"/>
              </a:rPr>
              <a:t>Непрерывная разработка, интеграция и внедрение: обеспечивает надежное и частое создание, разработку и внедрение образов контейнеров с быстрым и легким откатом.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>
                <a:latin typeface="Arial (Body)"/>
              </a:rPr>
              <a:t>Разделение задач между разработчиками и операциями: создает образы контейнеров приложений во время сборки / выпуска, а не во время развертывания, тем самым разделяя приложения инфраструктуры.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>
                <a:latin typeface="Arial (Body)"/>
              </a:rPr>
              <a:t>Наблюдаемость: предоставляет информацию и данные на уровне операционной системы, включая состояние приложения и другие сигналы.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>
                <a:latin typeface="Arial (Body)"/>
              </a:rPr>
              <a:t>Экологичность при разработке, тестировании и производстве: на ноутбуке он работает так же, как и в облаке.</a:t>
            </a:r>
            <a:endParaRPr lang="en-US" dirty="0">
              <a:latin typeface="Arial (Body)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414F61-5E6D-4A5B-ABF5-795D3F84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Контейнеры - преимущества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0E54D-4F94-4F0B-8F46-028D86B5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ru-RU" dirty="0"/>
              <a:t>Облако: «Облако» относится к серверам, доступ к которым осуществляется через Интернет, а также к программному обеспечению и базам данных, которые работают на этих серверах (</a:t>
            </a:r>
            <a:r>
              <a:rPr lang="en-US" dirty="0"/>
              <a:t>IT-</a:t>
            </a:r>
            <a:r>
              <a:rPr lang="ru-RU" dirty="0"/>
              <a:t>ресурсы). Облачные серверы расположены в дата-центрах (ЦОД) по всему миру. Используя облачные вычисления, пользователям и компаниям не нужно управлять собственными физическими серверами или запускать программное обеспечение на своих машинах.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7082F0-B4EC-41D4-A1FD-B435BF7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4D586-7C79-45A3-AEA5-C266FFCA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9F40-9C51-45A3-AF11-B7A4179A69D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170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B28-A3E1-40B1-A15A-B04569BB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Переносимость облака и операционной системы: работает на Ubuntu, RHEL, CoreOS, локально, Google Kubernetes Engine и в любом другом месте.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Управление, ориентированное на приложения: повышает уровень абстракции от запуска виртуальной аппаратной операционной системы до запуска приложения в операционной системе с использованием логических ресурсов.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Связанные, распределенные, отказоустойчивые микросервисы: приложения разделены на более мелкие, независимые части и могут быть реализованы и управляться динамически, а не монолитным стеком, работающим на одной машине для одной цели.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Изоляция ресурсов: предсказуемая производительность приложения.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Использование ресурсов: эффективность и высокая плотность.</a:t>
            </a:r>
            <a:endParaRPr lang="vi-V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88524-99AD-450A-9FD9-DE532A20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Контейнеры - преимущества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0DE4-1FD8-4A7B-9C51-17127DB6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A269F4E-771F-4E33-A08A-02D3F7B6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Kubernetes предоставляет базу для устойчивой работы распределенных систем.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B41B-0501-4B32-B700-FA044FEF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Объекты</a:t>
            </a:r>
            <a:r>
              <a:rPr lang="ro-RO" dirty="0"/>
              <a:t> k8s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D3EF-42D6-48EC-87CA-97F54C4C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Объекты Kubernetes - это постоянные сущности в системе Kubernetes. Kubernetes использует эти сущности для представления состояния кластера. В частности, они могут описывать: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/>
          </a:p>
          <a:p>
            <a:pPr marL="457200" indent="-45720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Какие контейнерные приложения работают (и на каких узлах)</a:t>
            </a:r>
          </a:p>
          <a:p>
            <a:pPr marL="457200" indent="-45720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Ресурсы, доступные для этих приложений</a:t>
            </a:r>
          </a:p>
          <a:p>
            <a:pPr marL="457200" indent="-45720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Политики поведения этих приложений, например политики перезапуска, обновления и отказоустойчивости.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5382-8347-41F2-BCF7-7A4EC63E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Объекты</a:t>
            </a:r>
            <a:r>
              <a:rPr lang="ro-RO" dirty="0"/>
              <a:t> k8s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BB36-9490-4DA4-B672-40E45AD2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Объект Kubernetes - это «запись о намерениях» - с момента создания объекта система Kubernetes будет постоянно работать, чтобы гарантировать, что объект существует. Создавая объект, вы сообщаете системе Kubernetes, как должны выглядеть рабочие задачи кластера; это желаемое состояние кластера.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ru-RU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Для работы с объектами Kubernetes - будь то их создание, изменение или удаление - вам необходимо использовать Kubernetes API. Например, когда вы используете интерфейс командной строки kubectl, интерфейс командной строки выполняет необходимый вызов Kubernetes API. Вы также можете использовать Kubernetes API непосредственно в своих программах, используя одну из клиентских библиотек.</a:t>
            </a:r>
            <a:endParaRPr lang="vi-V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82A64-035D-4123-B1ED-B6FC7F82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K8s </a:t>
            </a:r>
            <a:r>
              <a:rPr lang="ru-RU" dirty="0"/>
              <a:t>основные особенности</a:t>
            </a:r>
            <a:endParaRPr lang="en-US" dirty="0"/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CF07C956-9238-41F7-9DA1-98186045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F18CDA3B-4FAF-40E2-9456-DC776746E3F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22629-7D17-41BD-9718-778F1A42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Назначение Kubernetes состоит в выстраивании эффективной системы распределения контейнеров по узлам кластера в зависимости от текущей нагрузки и имеющихся потребностей при работе сервисов. Kubernetes способен обслуживать сразу большое количество хостов, запускать на них многочисленные контейнеры Docker</a:t>
            </a:r>
            <a:r>
              <a:rPr lang="en-US" dirty="0"/>
              <a:t>,</a:t>
            </a:r>
            <a:r>
              <a:rPr lang="ru-RU" dirty="0"/>
              <a:t> Rocket (</a:t>
            </a:r>
            <a:r>
              <a:rPr lang="en-US" dirty="0" err="1"/>
              <a:t>rkt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Cri-o</a:t>
            </a:r>
            <a:r>
              <a:rPr lang="ru-RU" dirty="0"/>
              <a:t>, </a:t>
            </a:r>
            <a:endParaRPr lang="en-US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отслеживать их состояние, </a:t>
            </a:r>
            <a:endParaRPr lang="en-US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контролировать совместную работу и репликацию,</a:t>
            </a:r>
            <a:endParaRPr lang="en-US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 проводить масштабирование и </a:t>
            </a:r>
            <a:endParaRPr lang="en-US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dirty="0"/>
              <a:t>балансировку нагрузки.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br>
              <a:rPr lang="ru-RU" dirty="0"/>
            </a:b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D30BD1-82D4-4075-8A55-CA047A03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ru-RU" dirty="0"/>
              <a:t>Кластер — группа компьютеров, объединённых высокоскоростными каналами связи, представляющая с точки зрения пользователя единый аппаратный ресурс.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58264-7B5C-4C92-AFBA-2526613F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Кластер компьютеров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DF5A3-4E41-475A-821A-4DCBE97D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9F40-9C51-45A3-AF11-B7A4179A69D2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84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572092-6812-4B0D-9D65-4838ACF9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ru-RU" b="1" dirty="0"/>
              <a:t>Кластер</a:t>
            </a:r>
            <a:r>
              <a:rPr lang="ru-RU" dirty="0"/>
              <a:t> - слабо связанная совокупность нескольких вычислительных систем, работающих совместно для выполнения общих приложений, и представляющихся пользователю единой системой.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499F6-E091-4C3F-805D-092DEC2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 компьютеров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CBC47-2B67-4F65-A7CB-5782DCB2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9F40-9C51-45A3-AF11-B7A4179A69D2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008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572092-6812-4B0D-9D65-4838ACF9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первых архитекторов кластерной технологии Грегори Пфистер</a:t>
            </a:r>
            <a:r>
              <a:rPr lang="en-US" dirty="0"/>
              <a:t> </a:t>
            </a:r>
            <a:r>
              <a:rPr lang="ru-RU" dirty="0"/>
              <a:t>дал кластеру следующее определение: «</a:t>
            </a:r>
            <a:r>
              <a:rPr lang="ru-RU" b="1" dirty="0"/>
              <a:t>Кластер</a:t>
            </a:r>
            <a:r>
              <a:rPr lang="ru-RU" dirty="0"/>
              <a:t> — это разновидность параллельной</a:t>
            </a:r>
            <a:r>
              <a:rPr lang="en-US" dirty="0"/>
              <a:t> </a:t>
            </a:r>
            <a:r>
              <a:rPr lang="ru-RU" dirty="0"/>
              <a:t> или распределённой</a:t>
            </a:r>
            <a:r>
              <a:rPr lang="en-US" dirty="0"/>
              <a:t> </a:t>
            </a:r>
            <a:r>
              <a:rPr lang="ru-RU" dirty="0"/>
              <a:t> системы, которая: </a:t>
            </a:r>
          </a:p>
          <a:p>
            <a:pPr>
              <a:buFont typeface="+mj-lt"/>
              <a:buAutoNum type="arabicPeriod"/>
            </a:pPr>
            <a:r>
              <a:rPr lang="ru-RU" dirty="0"/>
              <a:t>состоит из нескольких связанных между собой компьютеров;</a:t>
            </a:r>
          </a:p>
          <a:p>
            <a:pPr>
              <a:buFont typeface="+mj-lt"/>
              <a:buAutoNum type="arabicPeriod"/>
            </a:pPr>
            <a:r>
              <a:rPr lang="ru-RU" dirty="0"/>
              <a:t>используется как единый, унифицированный компьютерный ресурс».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499F6-E091-4C3F-805D-092DEC2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 компьютеров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CBC47-2B67-4F65-A7CB-5782DCB2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9F40-9C51-45A3-AF11-B7A4179A69D2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560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572092-6812-4B0D-9D65-4838ACF9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Обычно различают следующие основные виды кластеров: </a:t>
            </a:r>
          </a:p>
          <a:p>
            <a:pPr>
              <a:buFont typeface="+mj-lt"/>
              <a:buAutoNum type="arabicPeriod"/>
            </a:pPr>
            <a:r>
              <a:rPr lang="ru-RU" sz="3200" dirty="0"/>
              <a:t>о</a:t>
            </a:r>
            <a:r>
              <a:rPr lang="ru-RU" sz="2800" dirty="0"/>
              <a:t>тказоустойчивые</a:t>
            </a:r>
            <a:r>
              <a:rPr lang="ru-RU" dirty="0"/>
              <a:t> кластеры (High-availability clusters, HA, кластеры высокой доступности)</a:t>
            </a:r>
          </a:p>
          <a:p>
            <a:pPr>
              <a:buFont typeface="+mj-lt"/>
              <a:buAutoNum type="arabicPeriod"/>
            </a:pPr>
            <a:r>
              <a:rPr lang="ru-RU" dirty="0"/>
              <a:t>Кластеры с балансировкой нагрузки (Load balancing clusters)</a:t>
            </a:r>
          </a:p>
          <a:p>
            <a:pPr>
              <a:buFont typeface="+mj-lt"/>
              <a:buAutoNum type="arabicPeriod"/>
            </a:pPr>
            <a:r>
              <a:rPr lang="ru-RU" dirty="0"/>
              <a:t>Вычислительные кластеры (High performance computing clusters, HPC)</a:t>
            </a:r>
          </a:p>
          <a:p>
            <a:pPr>
              <a:buFont typeface="+mj-lt"/>
              <a:buAutoNum type="arabicPeriod"/>
            </a:pPr>
            <a:r>
              <a:rPr lang="ru-RU" dirty="0"/>
              <a:t>Системы распределенных вычислений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499F6-E091-4C3F-805D-092DEC2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 компьютеров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CBC47-2B67-4F65-A7CB-5782DCB2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9F40-9C51-45A3-AF11-B7A4179A69D2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195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FC5D-393D-464D-901F-0538B16D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4035" name="Content Placeholder 5" descr="Screen Clipping">
            <a:extLst>
              <a:ext uri="{FF2B5EF4-FFF2-40B4-BE49-F238E27FC236}">
                <a16:creationId xmlns:a16="http://schemas.microsoft.com/office/drawing/2014/main" id="{FAFD45FD-0B9A-4FFE-B4AA-EBFAF872C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388" y="228600"/>
            <a:ext cx="8023225" cy="4313238"/>
          </a:xfrm>
        </p:spPr>
      </p:pic>
      <p:sp>
        <p:nvSpPr>
          <p:cNvPr id="44036" name="TextBox 6">
            <a:extLst>
              <a:ext uri="{FF2B5EF4-FFF2-40B4-BE49-F238E27FC236}">
                <a16:creationId xmlns:a16="http://schemas.microsoft.com/office/drawing/2014/main" id="{315871A3-11A0-48D7-A25F-9A85CFD41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00525"/>
            <a:ext cx="83058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en-US"/>
          </a:p>
          <a:p>
            <a:pPr eaLnBrk="1" hangingPunct="1"/>
            <a:r>
              <a:rPr lang="ru-RU" altLang="en-US"/>
              <a:t>Один кластер Kubernetes может включать в себя до 5000 нод и 150000 контейнеров (на самом деле подов). Кубернетес можно запустить практически где угодно, подойдет обычный железный сервер, виртуальная машина, кластер можно сделать даже из Rasberry Pi</a:t>
            </a:r>
            <a:endParaRPr lang="ro-RO" altLang="en-US"/>
          </a:p>
          <a:p>
            <a:pPr eaLnBrk="1" hangingPunct="1"/>
            <a:endParaRPr lang="ru-RU" altLang="en-US"/>
          </a:p>
          <a:p>
            <a:pPr eaLnBrk="1" hangingPunct="1"/>
            <a:r>
              <a:rPr lang="ru-RU" altLang="en-US"/>
              <a:t>Обычно это докер контейнер, который состоит из образа и какой-то команды</a:t>
            </a:r>
            <a:endParaRPr lang="en-US" altLang="en-US"/>
          </a:p>
        </p:txBody>
      </p:sp>
      <p:sp>
        <p:nvSpPr>
          <p:cNvPr id="44037" name="Slide Number Placeholder 3">
            <a:extLst>
              <a:ext uri="{FF2B5EF4-FFF2-40B4-BE49-F238E27FC236}">
                <a16:creationId xmlns:a16="http://schemas.microsoft.com/office/drawing/2014/main" id="{E28B5CAE-8D1A-4C9E-8CC5-2D440326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8DF1C0C-C683-43E8-87C4-08112206D999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1D9A85-13AD-49BA-B832-2487C7EF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ru-RU" dirty="0"/>
              <a:t>Под облачными вычислениями понимается доставка </a:t>
            </a:r>
            <a:r>
              <a:rPr lang="en-US" dirty="0"/>
              <a:t>IT</a:t>
            </a:r>
            <a:r>
              <a:rPr lang="ru-RU" dirty="0"/>
              <a:t>‑ресурсов по требованию через Интернет с оплатой по факту использования. Покупать, размещать и обслуживать физические ЦОД и серверы не требуется. Вместо этого вы получаете доступ к технологическим сервисам: вычислительным сервисам, хранилищам и базам данных, которыми можно пользоваться по мере необходимости благодаря поставщику услуг (провайдеры-например, Amazon Web Services(</a:t>
            </a:r>
            <a:r>
              <a:rPr lang="en-US" dirty="0"/>
              <a:t>AWS</a:t>
            </a:r>
            <a:r>
              <a:rPr lang="ru-RU" dirty="0"/>
              <a:t>)</a:t>
            </a:r>
            <a:r>
              <a:rPr lang="en-US" dirty="0"/>
              <a:t>, GCP, Azure, </a:t>
            </a:r>
            <a:r>
              <a:rPr lang="en-US" dirty="0" err="1"/>
              <a:t>etc</a:t>
            </a:r>
            <a:r>
              <a:rPr lang="ru-RU" dirty="0"/>
              <a:t>.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515058-C4AD-4739-A04A-DC4A807B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Облачные вычисления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9628-1F40-4EF6-8BCC-48222D0B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9F40-9C51-45A3-AF11-B7A4179A69D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561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Content Placeholder 3" descr="Screen Clipping">
            <a:extLst>
              <a:ext uri="{FF2B5EF4-FFF2-40B4-BE49-F238E27FC236}">
                <a16:creationId xmlns:a16="http://schemas.microsoft.com/office/drawing/2014/main" id="{DE38F23E-2649-4B8D-B588-0B29EFF43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7877175" cy="45259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CFCBF-DF9C-42C7-8192-F74D9170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10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0" dirty="0">
                <a:effectLst/>
              </a:rPr>
              <a:t>Кластер состоит из одной или более </a:t>
            </a:r>
            <a:r>
              <a:rPr lang="ru-RU" sz="2400" b="0" i="1" dirty="0">
                <a:effectLst/>
              </a:rPr>
              <a:t>Master Node</a:t>
            </a:r>
            <a:r>
              <a:rPr lang="ru-RU" sz="2400" b="0" dirty="0">
                <a:effectLst/>
              </a:rPr>
              <a:t>, и одной или более </a:t>
            </a:r>
            <a:r>
              <a:rPr lang="ru-RU" sz="2400" b="0" i="1" dirty="0">
                <a:effectLst/>
              </a:rPr>
              <a:t>Worker Node</a:t>
            </a:r>
            <a:r>
              <a:rPr lang="ru-RU" sz="2400" b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FAEB4719-4D48-4105-9C0A-38C21BE1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B9A82565-7064-49A7-A87C-3AEE08B495B7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Content Placeholder 3" descr="Screen Clipping">
            <a:extLst>
              <a:ext uri="{FF2B5EF4-FFF2-40B4-BE49-F238E27FC236}">
                <a16:creationId xmlns:a16="http://schemas.microsoft.com/office/drawing/2014/main" id="{763CDBAB-8F21-4BEC-A9D0-CFFFAAAD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81200"/>
            <a:ext cx="7362825" cy="29114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E0A4A5-2A20-4960-8366-602C7528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Узлы</a:t>
            </a:r>
            <a:endParaRPr lang="en-US" dirty="0"/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4464E4E8-24D6-4B48-8378-BD563189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34B92804-B198-41F3-92C7-8A6DBA7E059F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Content Placeholder 3" descr="Screen Clipping">
            <a:extLst>
              <a:ext uri="{FF2B5EF4-FFF2-40B4-BE49-F238E27FC236}">
                <a16:creationId xmlns:a16="http://schemas.microsoft.com/office/drawing/2014/main" id="{C80FC70C-C779-4C01-A257-CCE154BD4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2"/>
          <a:stretch>
            <a:fillRect/>
          </a:stretch>
        </p:blipFill>
        <p:spPr>
          <a:xfrm>
            <a:off x="598488" y="228600"/>
            <a:ext cx="8210550" cy="3767138"/>
          </a:xfrm>
        </p:spPr>
      </p:pic>
      <p:sp>
        <p:nvSpPr>
          <p:cNvPr id="47107" name="TextBox 4">
            <a:extLst>
              <a:ext uri="{FF2B5EF4-FFF2-40B4-BE49-F238E27FC236}">
                <a16:creationId xmlns:a16="http://schemas.microsoft.com/office/drawing/2014/main" id="{7BB994C4-F15C-4D04-B9DF-41EA6724B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760788"/>
            <a:ext cx="7924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ru-RU" altLang="en-US"/>
              <a:t>Кластер кубернетес состоит из нод. Главная нода называется master к которой подключается энное кол-во нод</a:t>
            </a:r>
            <a:r>
              <a:rPr lang="ro-RO" altLang="en-US"/>
              <a:t> (</a:t>
            </a:r>
            <a:r>
              <a:rPr lang="ru-RU" altLang="en-US"/>
              <a:t>Ведомый узел </a:t>
            </a:r>
            <a:r>
              <a:rPr lang="ro-RO" altLang="en-US"/>
              <a:t>)</a:t>
            </a:r>
            <a:r>
              <a:rPr lang="ru-RU" altLang="en-US"/>
              <a:t>. Каждая нода представляет собой отдельный сервер. Мастер нода контролирует весь кластер, она принимает решения о том где развернуть новый под, где отмасштабировать поды и т.д. Запросы к API kubernetes попадают на мастер ноду. Типичная ситуация для кластера - одна мастер нода, на которой не запускаются другие приложения, она занимается только обслуживанием кластера. Хотя ничто не мешает запускать контейнеры и на ней. Существуют также конфигурации multi-master, для построения кластеров высокой доступности</a:t>
            </a:r>
            <a:endParaRPr lang="en-US" altLang="en-US"/>
          </a:p>
        </p:txBody>
      </p:sp>
      <p:sp>
        <p:nvSpPr>
          <p:cNvPr id="47108" name="Slide Number Placeholder 2">
            <a:extLst>
              <a:ext uri="{FF2B5EF4-FFF2-40B4-BE49-F238E27FC236}">
                <a16:creationId xmlns:a16="http://schemas.microsoft.com/office/drawing/2014/main" id="{B6AC7F4E-9E1A-45C1-B3FD-5EBDD518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EADEAE99-B36D-4D5A-A96A-E94F4B2E0A42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EE8CD8-77A8-4ECB-9DB7-8A31EE81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sz="1600" dirty="0"/>
              <a:t>Причем некоторые компоненты специфичны только для master нод.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600" b="1" dirty="0"/>
              <a:t>kube-apiserver </a:t>
            </a:r>
            <a:r>
              <a:rPr lang="ru-RU" sz="1600" dirty="0"/>
              <a:t>- предоставляет внешний апи для управления кластером, для запросов есть утилита kubectl.</a:t>
            </a:r>
          </a:p>
          <a:p>
            <a:pPr marL="621792" lvl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sz="1600" dirty="0"/>
              <a:t>основная точка входа для всех запросов — например, любые команды от </a:t>
            </a:r>
            <a:r>
              <a:rPr lang="ru-RU" sz="1600" b="1" dirty="0">
                <a:solidFill>
                  <a:schemeClr val="accent2"/>
                </a:solidFill>
              </a:rPr>
              <a:t>kubectl</a:t>
            </a:r>
            <a:r>
              <a:rPr lang="ru-RU" sz="1600" dirty="0"/>
              <a:t> отправляются в виде API-запросов к </a:t>
            </a:r>
            <a:r>
              <a:rPr lang="ru-RU" sz="1600" b="1" dirty="0"/>
              <a:t>kube-apiserver</a:t>
            </a:r>
            <a:r>
              <a:rPr lang="ru-RU" sz="1600" dirty="0"/>
              <a:t> на Master Node</a:t>
            </a:r>
          </a:p>
          <a:p>
            <a:pPr marL="621792" lvl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sz="1600" dirty="0"/>
              <a:t>API-сервер обрабатывает все REST-запросы, валидирует их и обновляет информацию в etcd (API-сервер единственный, кто работает с etcd — все остальные компоненты кластера выполняют запросы к API-серверу, а он уже обновляет информацию в etcd)</a:t>
            </a:r>
          </a:p>
          <a:p>
            <a:pPr marL="621792" lvl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sz="1600" dirty="0"/>
              <a:t>выполняет аутентификацию и авторизацию клиентов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600" b="1" dirty="0"/>
              <a:t>etcd</a:t>
            </a:r>
            <a:r>
              <a:rPr lang="ru-RU" sz="1600" dirty="0"/>
              <a:t> - в этой бд кубернетес хранит информацию о кластере, о запущенных сервисах и том где их найти.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600" b="1" dirty="0"/>
              <a:t>kube-controller-manager </a:t>
            </a:r>
            <a:r>
              <a:rPr lang="ru-RU" sz="1600" dirty="0"/>
              <a:t>- набор контроллеров которые реагируют на события кластера при изменении состояния, например когда ноды выключаются.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600" b="1" dirty="0"/>
              <a:t>cloud-controller-manager</a:t>
            </a:r>
            <a:r>
              <a:rPr lang="ru-RU" sz="1600" dirty="0"/>
              <a:t> - позволяет работать с надстройками над кубом от облачных провайдеров, таких как амазон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600" b="1" dirty="0"/>
              <a:t>kube-scheduler</a:t>
            </a:r>
            <a:r>
              <a:rPr lang="ru-RU" sz="1600" dirty="0"/>
              <a:t> - решает на какой ноде необходимо запустить созданный под.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600" b="1" dirty="0"/>
              <a:t>addons </a:t>
            </a:r>
            <a:r>
              <a:rPr lang="ru-RU" sz="1600" dirty="0"/>
              <a:t>- поды реализующие фичи для кластера, из основных аддонов стоит обратить внимание на DNS, Dashboard, Container Resource Monitoring, Cluster-level Logging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16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5CFE1-E290-42DA-8DF1-BED90A13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Master components</a:t>
            </a:r>
          </a:p>
        </p:txBody>
      </p:sp>
      <p:sp>
        <p:nvSpPr>
          <p:cNvPr id="48132" name="Slide Number Placeholder 4">
            <a:extLst>
              <a:ext uri="{FF2B5EF4-FFF2-40B4-BE49-F238E27FC236}">
                <a16:creationId xmlns:a16="http://schemas.microsoft.com/office/drawing/2014/main" id="{9953D7C2-73D9-4E7E-8F68-2A92BF85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9A4EFCE2-5251-4F7E-987C-3FC386710A85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Google Shape;78;p14" descr="Google Shape;78;p14">
            <a:extLst>
              <a:ext uri="{FF2B5EF4-FFF2-40B4-BE49-F238E27FC236}">
                <a16:creationId xmlns:a16="http://schemas.microsoft.com/office/drawing/2014/main" id="{22D5F9A3-24A8-48CC-A1A5-DF5DF0597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0"/>
            <a:ext cx="8126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82E43D-FB89-427B-B339-5A77E0B2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Например, при создании нового pod-а — процесс выглядит так: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kubectl шлёт запрос к API-серверу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API-сервер валидирует его, и передаёт в etcd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etcd сообщает обратно API-серверу, что запрос принят и сохранён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API-сервер обращается к kube-scheduler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kube-scheduler определяет ноду(ы), на которой будет создан pod, и возвращает информацию обратно API-серверу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API-сервер отправляет эти данные в etcd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etcd сообщает обратно API-серверу, что запрос принят и сохранён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API-сервер обращается к kubelet на соответствующей ноде(ам)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kubelet обращается к Docker демону (или другому container runtime) через его API через сокет Docker-демона на ноде с задачей запустить контейнер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kubelet отправляет статус pod-а API-серверу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API-сервер обновляет данные в etcd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8D8B4A-1B9C-4D34-88B7-1942F40F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Взаимодействие компонтентов</a:t>
            </a:r>
            <a:endParaRPr lang="en-US" dirty="0"/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E0B0766D-A662-4F30-BDDD-0412ABA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7A6AF59-DDF5-4F2D-80A8-809821047E91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E6CFCE-4049-4529-9FB7-00F3632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dirty="0"/>
              <a:t>На каждой ноде должны быть запущены олределенные компоненты.</a:t>
            </a:r>
            <a:endParaRPr lang="ro-RO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kubelet - основа каждой ноды. Следит за подами назначенными на его ноду. Отвечает за все действия связанные с правильной работой пода. Сообщает статус ноды и подов в apiserver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/>
              <a:t>kube-proxy - производит настройку сети на хосте, и проксирует трафик между нодами. Благодаря этому ваши сервисы доступны с любой ноды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container-engine (</a:t>
            </a:r>
            <a:r>
              <a:rPr lang="en-US" dirty="0" err="1"/>
              <a:t>docker</a:t>
            </a:r>
            <a:r>
              <a:rPr lang="en-US" dirty="0"/>
              <a:t> | </a:t>
            </a:r>
            <a:r>
              <a:rPr lang="en-US" dirty="0" err="1"/>
              <a:t>rkt</a:t>
            </a:r>
            <a:r>
              <a:rPr lang="en-US" dirty="0"/>
              <a:t> | cri-o),</a:t>
            </a:r>
            <a:r>
              <a:rPr lang="ru-RU" dirty="0"/>
              <a:t>- система исполнения контейнеров. по умолчанию это докер, но докер это не только про контейнеризацию, он берёт на себя много обязанностей, в частности управление сетью, чем периодически мешает k8s’у. Стали появляется открытые стандарты контейнеризации и альтернативы docker специально для работы в системах окрестрации контейнеров.</a:t>
            </a:r>
            <a:endParaRPr lang="ro-RO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09FD45-E058-42D9-BE60-8F5C0CE0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Node components</a:t>
            </a:r>
          </a:p>
        </p:txBody>
      </p:sp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43740677-FEDD-4FCD-B060-DD5BF2DE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F1F7A63B-40BC-452A-96F1-D6FB7B3CBED6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1">
            <a:extLst>
              <a:ext uri="{FF2B5EF4-FFF2-40B4-BE49-F238E27FC236}">
                <a16:creationId xmlns:a16="http://schemas.microsoft.com/office/drawing/2014/main" id="{7E1C2300-6425-4214-9AF2-F4F69E26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Сервисы, работающие на Master-ноде называются «</a:t>
            </a:r>
            <a:r>
              <a:rPr lang="ru-RU" altLang="en-US" i="1"/>
              <a:t>Kubernetes Control Plane</a:t>
            </a:r>
            <a:r>
              <a:rPr lang="ru-RU" altLang="en-US"/>
              <a:t>» (кроме etcd), при этом сам Master используется только для административных задач, тогда как реальные контейнеры с сервисами будут запущены на Worker Node.</a:t>
            </a:r>
          </a:p>
          <a:p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24603-B605-4ACA-A668-A9DF9D09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Master Node</a:t>
            </a:r>
            <a:endParaRPr lang="en-US" dirty="0"/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9066D5E6-2BBC-4D10-AD0B-1BCC2C44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29B6DE9D-5A99-4F6C-BDEF-CDE1575E5AEA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3" descr="Screen Clipping">
            <a:extLst>
              <a:ext uri="{FF2B5EF4-FFF2-40B4-BE49-F238E27FC236}">
                <a16:creationId xmlns:a16="http://schemas.microsoft.com/office/drawing/2014/main" id="{4195A2F1-4BF3-41B5-9826-D2060E667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43000"/>
            <a:ext cx="7777163" cy="32670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1648D6-9A1F-4960-B2D0-DAF6EC14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Поды</a:t>
            </a:r>
            <a:endParaRPr lang="en-US" dirty="0"/>
          </a:p>
        </p:txBody>
      </p:sp>
      <p:sp>
        <p:nvSpPr>
          <p:cNvPr id="53252" name="TextBox 1">
            <a:extLst>
              <a:ext uri="{FF2B5EF4-FFF2-40B4-BE49-F238E27FC236}">
                <a16:creationId xmlns:a16="http://schemas.microsoft.com/office/drawing/2014/main" id="{9F500A22-5ED9-458A-9FC2-0ECFBD2F4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35488"/>
            <a:ext cx="62484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ru-RU" altLang="en-US"/>
              <a:t>Pod - это логическая группа из одного или нескольких контейнеров, которые используют один и тот же IP-адрес и пространство портов. Как мы знаем, модули недолговечны, они приходят и уходят, и каждый новый модуль получает новый и другой IP-адрес.</a:t>
            </a:r>
            <a:endParaRPr lang="en-US" altLang="en-US"/>
          </a:p>
        </p:txBody>
      </p:sp>
      <p:sp>
        <p:nvSpPr>
          <p:cNvPr id="53253" name="Slide Number Placeholder 5">
            <a:extLst>
              <a:ext uri="{FF2B5EF4-FFF2-40B4-BE49-F238E27FC236}">
                <a16:creationId xmlns:a16="http://schemas.microsoft.com/office/drawing/2014/main" id="{1E904BD2-CC88-47BB-AC39-10398A8C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47AC208B-93A5-4D4D-ACDC-3FD00A8487FE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Content Placeholder 3" descr="Screen Clipping">
            <a:extLst>
              <a:ext uri="{FF2B5EF4-FFF2-40B4-BE49-F238E27FC236}">
                <a16:creationId xmlns:a16="http://schemas.microsoft.com/office/drawing/2014/main" id="{91E6C7A2-039F-44C5-9748-0A3D357B4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229600" cy="41481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AE7F2C-4A15-411D-94CA-0D4FAD61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Pod -- yaml</a:t>
            </a:r>
            <a:endParaRPr lang="en-US" dirty="0"/>
          </a:p>
        </p:txBody>
      </p:sp>
      <p:sp>
        <p:nvSpPr>
          <p:cNvPr id="54276" name="TextBox 4">
            <a:extLst>
              <a:ext uri="{FF2B5EF4-FFF2-40B4-BE49-F238E27FC236}">
                <a16:creationId xmlns:a16="http://schemas.microsoft.com/office/drawing/2014/main" id="{77DD12FE-1BAA-4D51-A10D-6BC4F4EA7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91200"/>
            <a:ext cx="495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ru-RU" altLang="en-US"/>
              <a:t>Пример </a:t>
            </a:r>
            <a:r>
              <a:rPr lang="en-US" altLang="en-US"/>
              <a:t>yaml </a:t>
            </a:r>
            <a:r>
              <a:rPr lang="ru-RU" altLang="en-US"/>
              <a:t>файла</a:t>
            </a:r>
            <a:r>
              <a:rPr lang="ro-RO" altLang="en-US"/>
              <a:t>.</a:t>
            </a:r>
          </a:p>
          <a:p>
            <a:pPr eaLnBrk="1" hangingPunct="1"/>
            <a:r>
              <a:rPr lang="ro-RO" altLang="en-US"/>
              <a:t>Fiecare yaml fisier corespunde unui obiect k8s.</a:t>
            </a:r>
            <a:endParaRPr lang="en-US" altLang="en-US"/>
          </a:p>
        </p:txBody>
      </p:sp>
      <p:sp>
        <p:nvSpPr>
          <p:cNvPr id="54277" name="Slide Number Placeholder 5">
            <a:extLst>
              <a:ext uri="{FF2B5EF4-FFF2-40B4-BE49-F238E27FC236}">
                <a16:creationId xmlns:a16="http://schemas.microsoft.com/office/drawing/2014/main" id="{A0DAE54A-F0BC-48D2-909B-9D6818FF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26DCA1EC-86A7-4F86-B05A-20C864DDD02F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>
            <a:extLst>
              <a:ext uri="{FF2B5EF4-FFF2-40B4-BE49-F238E27FC236}">
                <a16:creationId xmlns:a16="http://schemas.microsoft.com/office/drawing/2014/main" id="{EEC768DF-0B51-4C19-BCFD-063EFB6A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altLang="en-US" dirty="0"/>
          </a:p>
          <a:p>
            <a:r>
              <a:rPr lang="ru-RU" altLang="en-US" dirty="0"/>
              <a:t>Исследование состояния облачных вычислений за 2018 год показывает, что</a:t>
            </a:r>
            <a:r>
              <a:rPr lang="en-US" altLang="en-US" dirty="0"/>
              <a:t> </a:t>
            </a:r>
            <a:r>
              <a:rPr lang="ru-RU" altLang="en-US" dirty="0"/>
              <a:t>более 81% предприятий успешно используют различные облачные сервисы.</a:t>
            </a:r>
          </a:p>
          <a:p>
            <a:endParaRPr lang="ru-RU" altLang="en-US" dirty="0"/>
          </a:p>
          <a:p>
            <a:r>
              <a:rPr lang="ru-RU" altLang="en-US" dirty="0"/>
              <a:t>Kubernetes получил широкое признание как лучшая технология развертывания и эксплуатации контейнерных приложений.</a:t>
            </a:r>
            <a:endParaRPr lang="en-US" altLang="en-US" dirty="0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04668EAC-AE61-4AB7-9620-F12CD9C4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A137B6E9-CE3E-4E4E-9241-A4F375B233F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066CE8-67EC-4A62-BBD1-D4A811A8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dirty="0"/>
              <a:t>Широкое использование облачных вычислений</a:t>
            </a:r>
            <a:endParaRPr lang="en-US" sz="3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1">
            <a:extLst>
              <a:ext uri="{FF2B5EF4-FFF2-40B4-BE49-F238E27FC236}">
                <a16:creationId xmlns:a16="http://schemas.microsoft.com/office/drawing/2014/main" id="{E44A4996-4392-44AE-A08D-3C0D0D8DC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Чтобы подключиться к </a:t>
            </a:r>
            <a:r>
              <a:rPr lang="ro-RO" altLang="en-US"/>
              <a:t>pod-e</a:t>
            </a:r>
            <a:r>
              <a:rPr lang="ru-RU" altLang="en-US"/>
              <a:t>, каждый клиент должен знать IP-адрес</a:t>
            </a:r>
            <a:r>
              <a:rPr lang="ro-RO" altLang="en-US"/>
              <a:t> </a:t>
            </a:r>
            <a:r>
              <a:rPr lang="ru-RU" altLang="en-US"/>
              <a:t>под</a:t>
            </a:r>
            <a:r>
              <a:rPr lang="ro-RO" altLang="en-US"/>
              <a:t>a</a:t>
            </a:r>
            <a:r>
              <a:rPr lang="ru-RU" altLang="en-US"/>
              <a:t>. Если экземпляры подов эфемерны и даже их количество может измениться, мы можем увеличить или уменьшить количество экземпляров в зависимости от нагрузки. Итак, как наши клиенты должны отслеживать количество модулей в наборе и их IP-адреса?</a:t>
            </a:r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7BDA62-6C03-44D2-905E-7B7AB253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Pod</a:t>
            </a:r>
            <a:endParaRPr lang="en-US" dirty="0"/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904D05EF-CB57-4B8F-8972-914E5760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027CE94C-D711-457A-9C1F-4110462FC117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1">
            <a:extLst>
              <a:ext uri="{FF2B5EF4-FFF2-40B4-BE49-F238E27FC236}">
                <a16:creationId xmlns:a16="http://schemas.microsoft.com/office/drawing/2014/main" id="{D14538F8-1193-4B3E-B29B-53067A3C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/>
          <a:lstStyle/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Basics</a:t>
            </a: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https://kubernetes.io/docs/tutorials/kubernetes-basics/</a:t>
            </a:r>
            <a:endParaRPr lang="ro-RO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Kubernetes with Minikube</a:t>
            </a: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https://kubernetes.io/docs/setup/learning-environment/minikube/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Install and Set Up kubectl</a:t>
            </a: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https://kubernetes.io/docs/tasks/tools/install-kubectl/</a:t>
            </a:r>
            <a:endParaRPr lang="ro-RO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kubectl</a:t>
            </a: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https://kubernetes.io/docs/reference/kubectl/overview</a:t>
            </a:r>
            <a:endParaRPr lang="ro-RO" altLang="en-US" sz="1800">
              <a:latin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Learn Kubernetes using Interactive Browser-Based Scenarios</a:t>
            </a: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https://www.katacoda.com/courses/kubernetes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ru-RU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Kubernetes: знакомство, часть 1 — архитектура и основные компоненты, обзор</a:t>
            </a: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https://rtfm.co.ua/kubernetes-znakomstvo-chast-1-arxitektura-i-osnovnye-komponenty-obzor/</a:t>
            </a:r>
            <a:endParaRPr lang="ro-RO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ru-RU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Варенцов Никита</a:t>
            </a:r>
            <a:r>
              <a:rPr lang="ro-RO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– вводная. Обзор архитектуры, деплой, печеньки.</a:t>
            </a:r>
            <a:endParaRPr lang="ro-RO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https://docs.google.com/presentation/d/1kOus5QRNZ-mm24U3RrOtNBSQjV2DqDLP2Kd3uhCkY0k/htmlpresent</a:t>
            </a:r>
            <a:endParaRPr lang="ro-RO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endParaRPr lang="ru-RU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>
              <a:buFont typeface="Wingdings 3" panose="05040102010807070707" pitchFamily="18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2A8A8-E44A-49B4-9470-CEA7A75B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Links</a:t>
            </a:r>
            <a:endParaRPr lang="en-US" dirty="0"/>
          </a:p>
        </p:txBody>
      </p:sp>
      <p:sp>
        <p:nvSpPr>
          <p:cNvPr id="114692" name="Slide Number Placeholder 4">
            <a:extLst>
              <a:ext uri="{FF2B5EF4-FFF2-40B4-BE49-F238E27FC236}">
                <a16:creationId xmlns:a16="http://schemas.microsoft.com/office/drawing/2014/main" id="{42F70876-2F39-4743-AAC8-70745AD4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D6739E1E-BD34-4F19-B290-FEA91A34AC74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19F50B-05B4-47E5-88A4-C8DAD89B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2"/>
              </a:rPr>
              <a:t>https://kubernetes.io/docs/concepts/extend-kubernetes/extend-cluster/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3"/>
              </a:rPr>
              <a:t>The Illustrated Children's Guide to </a:t>
            </a:r>
            <a:r>
              <a:rPr lang="en-US" sz="36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3"/>
              </a:rPr>
              <a:t>Kubernetes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4"/>
              </a:rPr>
              <a:t>https://www.edx.org/course/introduction-to-kubernetes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5"/>
              </a:rPr>
              <a:t>https://www.udacity.com/course/scalable-microservices-with-kubernetes--ud615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6"/>
              </a:rPr>
              <a:t>https://www.cncf.io/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7"/>
              </a:rPr>
              <a:t>https://landscape.cncf.io/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8"/>
              </a:rPr>
              <a:t>Kubernetes</a:t>
            </a: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8"/>
              </a:rPr>
              <a:t> Distributions &amp; Platforms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9"/>
              </a:rPr>
              <a:t>https://events.linuxfoundation.org/events/kubecon-cloudnativecon-europe-2019/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 sz="3600" u="sng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lang="en-US" sz="3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buntu"/>
                <a:ea typeface="Ubuntu"/>
                <a:cs typeface="Ubuntu"/>
                <a:sym typeface="Ubuntu"/>
                <a:hlinkClick r:id="rId10"/>
              </a:rPr>
              <a:t>https://github.com/GoogleContainerTools/jib</a:t>
            </a:r>
            <a:endParaRPr lang="en-US" sz="3600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115715" name="Slide Number Placeholder 2">
            <a:extLst>
              <a:ext uri="{FF2B5EF4-FFF2-40B4-BE49-F238E27FC236}">
                <a16:creationId xmlns:a16="http://schemas.microsoft.com/office/drawing/2014/main" id="{D230790E-BDE9-49E7-A54E-E066F7B2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fld id="{5E93028D-7774-4812-A695-7BB6818CE7C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6DC1D-00F6-415A-BBB0-769EAB8D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Links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4799-458C-474F-A3A2-47729CCD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История</a:t>
            </a:r>
            <a:r>
              <a:rPr lang="ro-RO" dirty="0"/>
              <a:t> K8s, 2003-2004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2302-8A67-41E5-A9AF-E7D32983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sz="2400" dirty="0"/>
              <a:t>2003-2004: Рождение системы </a:t>
            </a:r>
            <a:r>
              <a:rPr lang="ru-RU" sz="2400" b="1" dirty="0"/>
              <a:t>Borg </a:t>
            </a:r>
            <a:r>
              <a:rPr lang="en-US" sz="2400" b="1" dirty="0"/>
              <a:t>(</a:t>
            </a:r>
            <a:r>
              <a:rPr lang="ru-RU" sz="2400" b="1" dirty="0"/>
              <a:t>предшественник </a:t>
            </a:r>
            <a:r>
              <a:rPr lang="ro-RO" sz="2400" dirty="0"/>
              <a:t>K8s</a:t>
            </a:r>
            <a:r>
              <a:rPr lang="en-US" sz="2400" b="1" dirty="0"/>
              <a:t>)</a:t>
            </a:r>
            <a:r>
              <a:rPr lang="ru-RU" sz="2400" b="1" dirty="0"/>
              <a:t> </a:t>
            </a:r>
            <a:r>
              <a:rPr lang="ru-RU" sz="2400" dirty="0"/>
              <a:t> началось как небольшой проект (работало около 3-4 человек), для усовершенствования новой версии поисковой системы Google. Затем Borg превратился в крупномасштабную внутреннюю систему управления кластеров, которая выполняла сотни тысяч заданий, от многих тысяч различных приложений на нескольких кластерах, каждый с десятками тысяч машин.</a:t>
            </a:r>
            <a:endParaRPr lang="en-US" sz="24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sz="24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sz="2400" dirty="0"/>
              <a:t>Borg - не первая система, которая решает такие проблемы, но это одна из немногих, которые работают в таком масштабе с такой высокой степенью сложности.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92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4787-B08A-4D5C-BC32-808D4E84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История</a:t>
            </a:r>
            <a:r>
              <a:rPr lang="ro-RO" dirty="0"/>
              <a:t> K8s, 2013 - 2014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4FD3-7236-4E80-9725-E2452A4F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/>
              <a:t>2013: From Borg to Omega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sz="2000" dirty="0"/>
              <a:t>Вслед за </a:t>
            </a:r>
            <a:r>
              <a:rPr lang="en-US" sz="2000" b="1" dirty="0"/>
              <a:t>Borg</a:t>
            </a:r>
            <a:r>
              <a:rPr lang="ru-RU" sz="2000" dirty="0"/>
              <a:t> Google создала систему управления кластерами </a:t>
            </a:r>
            <a:r>
              <a:rPr lang="ru-RU" sz="2000" b="1" dirty="0">
                <a:solidFill>
                  <a:srgbClr val="FF0000"/>
                </a:solidFill>
              </a:rPr>
              <a:t>Omega</a:t>
            </a:r>
            <a:r>
              <a:rPr lang="ru-RU" sz="2000" dirty="0"/>
              <a:t>, гибкий масштабируемый планировщик для больших вычислительных кластеров.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dirty="0"/>
              <a:t>2014: Google Introduces Kubernetes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b="1" dirty="0"/>
              <a:t>mid-2014:</a:t>
            </a:r>
            <a:r>
              <a:rPr lang="en-US" sz="2000" dirty="0"/>
              <a:t> </a:t>
            </a:r>
            <a:r>
              <a:rPr lang="ru-RU" sz="2000" dirty="0"/>
              <a:t>Google представил Kubernetes как версию Borg с открытым исходным кодом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June 7: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ru-RU" sz="2000" dirty="0">
                <a:solidFill>
                  <a:srgbClr val="FF0000"/>
                </a:solidFill>
              </a:rPr>
              <a:t>Первый выпуск - первый коммит на github для Kubernetes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000" b="1" dirty="0"/>
              <a:t>July 10:</a:t>
            </a:r>
            <a:r>
              <a:rPr lang="en-US" sz="2000" dirty="0"/>
              <a:t> Microsoft, </a:t>
            </a:r>
            <a:r>
              <a:rPr lang="en-US" sz="2000" dirty="0" err="1"/>
              <a:t>RedHat</a:t>
            </a:r>
            <a:r>
              <a:rPr lang="en-US" sz="2000" dirty="0"/>
              <a:t>, IBM, Docker </a:t>
            </a:r>
            <a:r>
              <a:rPr lang="ru-RU" sz="2000" dirty="0"/>
              <a:t>присоединяются к сообществу </a:t>
            </a:r>
            <a:r>
              <a:rPr lang="en-US" sz="2000" dirty="0"/>
              <a:t>Kubernetes.</a:t>
            </a:r>
            <a:endParaRPr lang="ro-RO" sz="20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7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FE3F-A99C-4CB6-A432-7C5DEF4F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История</a:t>
            </a:r>
            <a:r>
              <a:rPr lang="ro-RO" dirty="0"/>
              <a:t> K8s, 2015</a:t>
            </a:r>
            <a:endParaRPr 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E8F55036-19BF-44F9-AF95-86A03A2D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715000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vi-VN" altLang="en-US" sz="1800" b="1" dirty="0"/>
              <a:t>2015</a:t>
            </a:r>
            <a:r>
              <a:rPr lang="vi-VN" altLang="en-US" sz="1800" dirty="0"/>
              <a:t>: Kube v1.0 și CNCF</a:t>
            </a:r>
            <a:r>
              <a:rPr lang="ro-RO" altLang="en-US" sz="1800" dirty="0"/>
              <a:t>.</a:t>
            </a:r>
            <a:endParaRPr lang="vi-VN" altLang="en-US" sz="1800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vi-VN" altLang="en-US" sz="1800" b="1" dirty="0"/>
              <a:t>21 </a:t>
            </a:r>
            <a:r>
              <a:rPr lang="ru-RU" altLang="en-US" sz="1800" b="1" dirty="0"/>
              <a:t>июль</a:t>
            </a:r>
            <a:r>
              <a:rPr lang="vi-VN" altLang="en-US" sz="1800" dirty="0"/>
              <a:t>:</a:t>
            </a:r>
            <a:r>
              <a:rPr lang="ru-RU" altLang="en-US" sz="1800" dirty="0"/>
              <a:t> Выпущен </a:t>
            </a:r>
            <a:r>
              <a:rPr lang="en-GB" altLang="en-US" sz="1800" dirty="0"/>
              <a:t>Kubernetes v1.0. </a:t>
            </a:r>
            <a:r>
              <a:rPr lang="ru-RU" altLang="en-US" sz="1800" dirty="0"/>
              <a:t>При запуске </a:t>
            </a:r>
            <a:r>
              <a:rPr lang="en-GB" altLang="en-US" sz="1800" dirty="0"/>
              <a:t>Google </a:t>
            </a:r>
            <a:r>
              <a:rPr lang="ru-RU" altLang="en-US" sz="1800" dirty="0"/>
              <a:t>в партнерстве с </a:t>
            </a:r>
            <a:r>
              <a:rPr lang="en-GB" altLang="en-US" sz="1800" dirty="0"/>
              <a:t>Linux Foundation </a:t>
            </a:r>
            <a:r>
              <a:rPr lang="ru-RU" altLang="en-US" sz="1800" dirty="0"/>
              <a:t>сформировал </a:t>
            </a:r>
            <a:r>
              <a:rPr lang="en-GB" altLang="en-US" sz="1800" b="1" dirty="0"/>
              <a:t>Cloud Native Computing Foundation </a:t>
            </a:r>
            <a:r>
              <a:rPr lang="en-GB" altLang="en-US" sz="1800" dirty="0"/>
              <a:t>(CNCF). CNFC </a:t>
            </a:r>
            <a:r>
              <a:rPr lang="ru-RU" altLang="en-US" sz="1800" dirty="0"/>
              <a:t>стремится создавать устойчивые экосистемы и поощрять высококачественные проекты, которые организуют контейнеры как часть микросервисной архитектуры.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1800" dirty="0">
                <a:hlinkClick r:id="rId2"/>
              </a:rPr>
              <a:t>https://landscape.cncf.io/</a:t>
            </a:r>
            <a:endParaRPr lang="vi-VN" altLang="en-US" sz="1800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en-US" sz="1800" dirty="0"/>
              <a:t>3 ноября: Экосистема Kubernetes продолжает расти! Присоединяются новые компании.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en-US" sz="1800" dirty="0"/>
              <a:t>9 ноября: Kubernetes 1.1 содержит значительные улучшения производительности, улучшенные инструменты и новые функции, которые упрощают создание и развертывание приложений.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altLang="en-US" sz="1800" dirty="0"/>
              <a:t>9-11 ноября: KubeCon 2015 - первая инаугурационная конференция сообщества Kubernetes в Сан-Франциско. Его цель заключалась в проведении специализированных технических дискуссий, направленных на поощрение творчества и продвижение образования Kubernetes.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039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5B6-98D2-4A62-8A9C-A2D9FF3E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История</a:t>
            </a:r>
            <a:r>
              <a:rPr lang="ro-RO" dirty="0"/>
              <a:t> K8s, 2016</a:t>
            </a:r>
            <a:endParaRPr lang="en-US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B987BCE-5E84-4AD1-BA3A-A27551A2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vi-VN" altLang="en-US" sz="2200" b="1" dirty="0">
                <a:latin typeface="Arial (Body)"/>
              </a:rPr>
              <a:t>2016</a:t>
            </a:r>
            <a:r>
              <a:rPr lang="vi-VN" altLang="en-US" sz="2200" dirty="0">
                <a:latin typeface="Arial (Body)"/>
              </a:rPr>
              <a:t>: </a:t>
            </a:r>
            <a:r>
              <a:rPr lang="ru-RU" altLang="en-US" sz="2200" dirty="0">
                <a:latin typeface="Arial (Body)"/>
              </a:rPr>
              <a:t>ГОД</a:t>
            </a:r>
            <a:r>
              <a:rPr lang="vi-VN" altLang="en-US" sz="2200" dirty="0">
                <a:latin typeface="Arial (Body)"/>
              </a:rPr>
              <a:t> Kubernetes </a:t>
            </a:r>
            <a:r>
              <a:rPr lang="ru-RU" altLang="en-US" sz="2200" dirty="0">
                <a:latin typeface="Arial (Body)"/>
              </a:rPr>
              <a:t>продолжается</a:t>
            </a:r>
            <a:r>
              <a:rPr lang="vi-VN" altLang="en-US" sz="2200" dirty="0">
                <a:latin typeface="Arial (Body)"/>
              </a:rPr>
              <a:t>!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vi-VN" altLang="en-US" sz="2200" b="1" dirty="0">
                <a:latin typeface="Arial (Body)"/>
              </a:rPr>
              <a:t>23 </a:t>
            </a:r>
            <a:r>
              <a:rPr lang="ru-RU" altLang="en-US" sz="2200" b="1" dirty="0">
                <a:latin typeface="Arial (Body)"/>
              </a:rPr>
              <a:t>февраля</a:t>
            </a:r>
            <a:r>
              <a:rPr lang="vi-VN" altLang="en-US" sz="2200" dirty="0">
                <a:latin typeface="Arial (Body)"/>
              </a:rPr>
              <a:t>: </a:t>
            </a:r>
            <a:r>
              <a:rPr lang="ru-RU" altLang="en-US" sz="2200" dirty="0">
                <a:latin typeface="Arial (Body)"/>
              </a:rPr>
              <a:t>Первый запуск Helm, менеджера пакетов Kubernetes.</a:t>
            </a:r>
            <a:endParaRPr lang="vi-VN" altLang="en-US" sz="2200" dirty="0">
              <a:latin typeface="Arial (Body)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vi-VN" altLang="en-US" sz="2200" b="1" dirty="0">
                <a:latin typeface="Arial (Body)"/>
              </a:rPr>
              <a:t>24 </a:t>
            </a:r>
            <a:r>
              <a:rPr lang="ru-RU" altLang="en-US" sz="2200" b="1" dirty="0">
                <a:latin typeface="Arial (Body)"/>
              </a:rPr>
              <a:t>февраля </a:t>
            </a:r>
            <a:r>
              <a:rPr lang="vi-VN" altLang="en-US" sz="2200" dirty="0">
                <a:latin typeface="Arial (Body)"/>
              </a:rPr>
              <a:t>: </a:t>
            </a:r>
            <a:r>
              <a:rPr lang="vi-VN" altLang="en-US" sz="2200" b="1" dirty="0">
                <a:latin typeface="Arial (Body)"/>
              </a:rPr>
              <a:t>KubeCon EU 2016 </a:t>
            </a:r>
            <a:r>
              <a:rPr lang="ru-RU" altLang="en-US" sz="2200" dirty="0">
                <a:latin typeface="Arial (Body)"/>
              </a:rPr>
              <a:t>это первая европейская конференция Kubernetes с почти 500 участниками после запуска в Америке в ноябре 2015 года.</a:t>
            </a:r>
            <a:r>
              <a:rPr lang="vi-VN" altLang="en-US" sz="2200" dirty="0">
                <a:latin typeface="Arial (Body)"/>
              </a:rPr>
              <a:t>. </a:t>
            </a:r>
            <a:endParaRPr lang="ro-RO" altLang="en-US" sz="2200" dirty="0">
              <a:latin typeface="Arial (Body)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vi-VN" altLang="en-US" sz="2200" b="1" dirty="0">
                <a:latin typeface="Arial (Body)"/>
              </a:rPr>
              <a:t>16 </a:t>
            </a:r>
            <a:r>
              <a:rPr lang="ru-RU" altLang="en-US" sz="2200" b="1" dirty="0">
                <a:latin typeface="Arial (Body)"/>
              </a:rPr>
              <a:t>март</a:t>
            </a:r>
            <a:r>
              <a:rPr lang="vi-VN" altLang="en-US" sz="2200" dirty="0">
                <a:latin typeface="Arial (Body)"/>
              </a:rPr>
              <a:t>: </a:t>
            </a:r>
            <a:r>
              <a:rPr lang="ru-RU" altLang="en-US" sz="2200" dirty="0">
                <a:latin typeface="Arial (Body)"/>
              </a:rPr>
              <a:t>выпустил Kubernetes 1.2 - улучшения включают масштабирование, упрощенное развертывание приложений и автоматическое управление кластером.</a:t>
            </a:r>
            <a:endParaRPr lang="en-US" altLang="en-US" sz="2200" dirty="0">
              <a:latin typeface="Arial (Body)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vi-VN" altLang="en-US" sz="2200" b="1" dirty="0">
                <a:latin typeface="Arial (Body)"/>
              </a:rPr>
              <a:t>1 </a:t>
            </a:r>
            <a:r>
              <a:rPr lang="ru-RU" altLang="en-US" sz="2200" b="1" dirty="0">
                <a:latin typeface="Arial (Body)"/>
              </a:rPr>
              <a:t>июль</a:t>
            </a:r>
            <a:r>
              <a:rPr lang="vi-VN" altLang="en-US" sz="2200" dirty="0">
                <a:latin typeface="Arial (Body)"/>
              </a:rPr>
              <a:t>: Kubernetes 1.3</a:t>
            </a:r>
            <a:r>
              <a:rPr lang="ro-RO" altLang="en-US" sz="2200" dirty="0">
                <a:latin typeface="Arial (Body)"/>
              </a:rPr>
              <a:t>.</a:t>
            </a:r>
            <a:endParaRPr lang="vi-VN" altLang="en-US" sz="2200" dirty="0">
              <a:latin typeface="Arial (Body)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vi-VN" altLang="en-US" sz="2200" b="1" dirty="0">
                <a:latin typeface="Arial (Body)"/>
              </a:rPr>
              <a:t>11 </a:t>
            </a:r>
            <a:r>
              <a:rPr lang="ru-RU" altLang="en-US" sz="2200" b="1" dirty="0">
                <a:latin typeface="Arial (Body)"/>
              </a:rPr>
              <a:t>июль </a:t>
            </a:r>
            <a:r>
              <a:rPr lang="vi-VN" altLang="en-US" sz="2200" dirty="0">
                <a:latin typeface="Arial (Body)"/>
              </a:rPr>
              <a:t>: </a:t>
            </a:r>
            <a:r>
              <a:rPr lang="ru-RU" altLang="en-US" sz="2200" dirty="0">
                <a:latin typeface="Arial (Body)"/>
              </a:rPr>
              <a:t>официальный запуск </a:t>
            </a:r>
            <a:r>
              <a:rPr lang="ru-RU" altLang="en-US" sz="2200" b="1" dirty="0">
                <a:latin typeface="Arial (Body)"/>
              </a:rPr>
              <a:t>Minikube</a:t>
            </a:r>
            <a:r>
              <a:rPr lang="ru-RU" altLang="en-US" sz="2200" dirty="0">
                <a:latin typeface="Arial (Body)"/>
              </a:rPr>
              <a:t>: инструмента, который упрощает локальную работу Kubernetes.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vi-VN" altLang="en-US" sz="2200" b="1" dirty="0">
                <a:latin typeface="Arial (Body)"/>
              </a:rPr>
              <a:t>19 </a:t>
            </a:r>
            <a:r>
              <a:rPr lang="ru-RU" altLang="en-US" sz="2200" b="1" dirty="0">
                <a:latin typeface="Arial (Body)"/>
              </a:rPr>
              <a:t>сентябрь</a:t>
            </a:r>
            <a:r>
              <a:rPr lang="vi-VN" altLang="en-US" sz="2200" dirty="0">
                <a:latin typeface="Arial (Body)"/>
              </a:rPr>
              <a:t>: </a:t>
            </a:r>
            <a:r>
              <a:rPr lang="ru-RU" altLang="en-US" sz="2200" b="1" dirty="0">
                <a:latin typeface="Arial (Body)"/>
              </a:rPr>
              <a:t>Monzo </a:t>
            </a:r>
            <a:r>
              <a:rPr lang="ru-RU" altLang="en-US" sz="2200" dirty="0">
                <a:latin typeface="Arial (Body)"/>
              </a:rPr>
              <a:t>запустили тематическое исследование того, как они использовали Kubernetes для создания банковской системы с нуля.</a:t>
            </a:r>
            <a:r>
              <a:rPr lang="vi-VN" altLang="en-US" sz="2200" dirty="0">
                <a:latin typeface="Arial (Body)"/>
              </a:rPr>
              <a:t>.</a:t>
            </a:r>
            <a:endParaRPr lang="en-US" altLang="en-US" sz="22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4448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3569</TotalTime>
  <Words>3340</Words>
  <Application>Microsoft Office PowerPoint</Application>
  <PresentationFormat>On-screen Show (4:3)</PresentationFormat>
  <Paragraphs>296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 (Body)</vt:lpstr>
      <vt:lpstr>Calibri</vt:lpstr>
      <vt:lpstr>Courier New</vt:lpstr>
      <vt:lpstr>Lucida Sans Unicode</vt:lpstr>
      <vt:lpstr>Times New Roman</vt:lpstr>
      <vt:lpstr>Ubuntu</vt:lpstr>
      <vt:lpstr>Verdana</vt:lpstr>
      <vt:lpstr>Wingdings 2</vt:lpstr>
      <vt:lpstr>Wingdings 3</vt:lpstr>
      <vt:lpstr>Concourse</vt:lpstr>
      <vt:lpstr> Глава 1. Kubernetes: архитектура, основные компоненты</vt:lpstr>
      <vt:lpstr>Содержание:</vt:lpstr>
      <vt:lpstr>Cloud</vt:lpstr>
      <vt:lpstr>Облачные вычисления</vt:lpstr>
      <vt:lpstr>Широкое использование облачных вычислений</vt:lpstr>
      <vt:lpstr>История K8s, 2003-2004</vt:lpstr>
      <vt:lpstr>История K8s, 2013 - 2014</vt:lpstr>
      <vt:lpstr>История K8s, 2015</vt:lpstr>
      <vt:lpstr>История K8s, 2016</vt:lpstr>
      <vt:lpstr>История K8s, 2016</vt:lpstr>
      <vt:lpstr>История K8s, 2016</vt:lpstr>
      <vt:lpstr>История K8s, 2016</vt:lpstr>
      <vt:lpstr>История K8s, 2017</vt:lpstr>
      <vt:lpstr>История K8s, 2017</vt:lpstr>
      <vt:lpstr>K8s широко используется облачными платформами</vt:lpstr>
      <vt:lpstr>PowerPoint Presentation</vt:lpstr>
      <vt:lpstr>PowerPoint Presentation</vt:lpstr>
      <vt:lpstr>Google Cloud Platform </vt:lpstr>
      <vt:lpstr>Популярные платформы для оркестрации контейнеров</vt:lpstr>
      <vt:lpstr>Популярные платформы для оркестрации контейнеров</vt:lpstr>
      <vt:lpstr>K8s</vt:lpstr>
      <vt:lpstr>Kubernetes</vt:lpstr>
      <vt:lpstr>Контейнер</vt:lpstr>
      <vt:lpstr>Сравнение традиционной эпохи с эпохой виртуализации и эпохой контейнеризации </vt:lpstr>
      <vt:lpstr>Традиционная эпоха</vt:lpstr>
      <vt:lpstr>Эпоха виртуализации</vt:lpstr>
      <vt:lpstr>Эпоха контейнеризации</vt:lpstr>
      <vt:lpstr>Контейнеры - преимущества</vt:lpstr>
      <vt:lpstr>Контейнеры - преимущества</vt:lpstr>
      <vt:lpstr>Контейнеры - преимущества</vt:lpstr>
      <vt:lpstr>PowerPoint Presentation</vt:lpstr>
      <vt:lpstr>Объекты k8s</vt:lpstr>
      <vt:lpstr>Объекты k8s</vt:lpstr>
      <vt:lpstr>K8s основные особенности</vt:lpstr>
      <vt:lpstr>Кластер компьютеров</vt:lpstr>
      <vt:lpstr>Кластер компьютеров</vt:lpstr>
      <vt:lpstr>Кластер компьютеров</vt:lpstr>
      <vt:lpstr>Кластер компьютеров</vt:lpstr>
      <vt:lpstr>PowerPoint Presentation</vt:lpstr>
      <vt:lpstr>Кластер состоит из одной или более Master Node, и одной или более Worker Node.</vt:lpstr>
      <vt:lpstr>Узлы</vt:lpstr>
      <vt:lpstr>PowerPoint Presentation</vt:lpstr>
      <vt:lpstr>Master components</vt:lpstr>
      <vt:lpstr>PowerPoint Presentation</vt:lpstr>
      <vt:lpstr>Взаимодействие компонтентов</vt:lpstr>
      <vt:lpstr>Node components</vt:lpstr>
      <vt:lpstr>Master Node</vt:lpstr>
      <vt:lpstr>Поды</vt:lpstr>
      <vt:lpstr>Pod -- yaml</vt:lpstr>
      <vt:lpstr>Pod</vt:lpstr>
      <vt:lpstr>Links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Aurelia Profir</dc:creator>
  <cp:lastModifiedBy>User</cp:lastModifiedBy>
  <cp:revision>110</cp:revision>
  <dcterms:created xsi:type="dcterms:W3CDTF">2019-08-29T06:59:33Z</dcterms:created>
  <dcterms:modified xsi:type="dcterms:W3CDTF">2021-09-01T12:09:18Z</dcterms:modified>
</cp:coreProperties>
</file>