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348" r:id="rId2"/>
    <p:sldId id="257" r:id="rId3"/>
    <p:sldId id="419" r:id="rId4"/>
    <p:sldId id="408" r:id="rId5"/>
    <p:sldId id="409" r:id="rId6"/>
    <p:sldId id="327" r:id="rId7"/>
    <p:sldId id="334" r:id="rId8"/>
    <p:sldId id="446" r:id="rId9"/>
    <p:sldId id="447" r:id="rId10"/>
    <p:sldId id="448" r:id="rId11"/>
    <p:sldId id="449" r:id="rId12"/>
    <p:sldId id="450" r:id="rId13"/>
    <p:sldId id="451" r:id="rId14"/>
    <p:sldId id="452" r:id="rId15"/>
    <p:sldId id="453" r:id="rId16"/>
    <p:sldId id="454" r:id="rId17"/>
    <p:sldId id="455" r:id="rId18"/>
    <p:sldId id="456" r:id="rId19"/>
    <p:sldId id="457" r:id="rId20"/>
    <p:sldId id="335" r:id="rId21"/>
    <p:sldId id="332" r:id="rId22"/>
    <p:sldId id="465" r:id="rId23"/>
    <p:sldId id="463" r:id="rId24"/>
    <p:sldId id="464" r:id="rId25"/>
    <p:sldId id="328" r:id="rId26"/>
    <p:sldId id="336" r:id="rId27"/>
    <p:sldId id="337" r:id="rId28"/>
    <p:sldId id="412" r:id="rId29"/>
    <p:sldId id="342" r:id="rId30"/>
    <p:sldId id="343" r:id="rId31"/>
    <p:sldId id="345" r:id="rId32"/>
    <p:sldId id="466" r:id="rId33"/>
    <p:sldId id="467" r:id="rId34"/>
    <p:sldId id="468" r:id="rId35"/>
    <p:sldId id="351" r:id="rId36"/>
    <p:sldId id="352" r:id="rId37"/>
    <p:sldId id="367" r:id="rId38"/>
    <p:sldId id="353" r:id="rId39"/>
    <p:sldId id="354" r:id="rId40"/>
    <p:sldId id="355" r:id="rId41"/>
    <p:sldId id="358" r:id="rId42"/>
    <p:sldId id="469" r:id="rId43"/>
    <p:sldId id="359" r:id="rId44"/>
    <p:sldId id="365" r:id="rId45"/>
    <p:sldId id="360" r:id="rId46"/>
    <p:sldId id="366" r:id="rId47"/>
    <p:sldId id="363" r:id="rId48"/>
    <p:sldId id="470" r:id="rId49"/>
    <p:sldId id="471" r:id="rId50"/>
    <p:sldId id="472" r:id="rId51"/>
    <p:sldId id="364" r:id="rId52"/>
    <p:sldId id="370" r:id="rId53"/>
    <p:sldId id="371" r:id="rId54"/>
    <p:sldId id="372" r:id="rId55"/>
    <p:sldId id="374" r:id="rId56"/>
    <p:sldId id="459" r:id="rId57"/>
    <p:sldId id="460" r:id="rId58"/>
    <p:sldId id="461" r:id="rId59"/>
    <p:sldId id="462" r:id="rId60"/>
    <p:sldId id="375" r:id="rId61"/>
    <p:sldId id="377" r:id="rId62"/>
    <p:sldId id="378" r:id="rId63"/>
    <p:sldId id="458" r:id="rId64"/>
    <p:sldId id="474" r:id="rId65"/>
    <p:sldId id="475" r:id="rId66"/>
    <p:sldId id="476" r:id="rId67"/>
    <p:sldId id="420" r:id="rId68"/>
    <p:sldId id="421" r:id="rId69"/>
    <p:sldId id="422" r:id="rId70"/>
    <p:sldId id="423" r:id="rId71"/>
    <p:sldId id="424" r:id="rId72"/>
    <p:sldId id="425" r:id="rId73"/>
    <p:sldId id="426" r:id="rId74"/>
    <p:sldId id="427" r:id="rId75"/>
    <p:sldId id="428" r:id="rId76"/>
    <p:sldId id="429" r:id="rId77"/>
    <p:sldId id="430" r:id="rId78"/>
    <p:sldId id="431" r:id="rId79"/>
    <p:sldId id="432" r:id="rId80"/>
    <p:sldId id="433" r:id="rId81"/>
    <p:sldId id="434" r:id="rId82"/>
    <p:sldId id="435" r:id="rId83"/>
    <p:sldId id="436" r:id="rId84"/>
    <p:sldId id="437" r:id="rId85"/>
    <p:sldId id="438" r:id="rId86"/>
    <p:sldId id="439" r:id="rId87"/>
    <p:sldId id="440" r:id="rId88"/>
    <p:sldId id="441" r:id="rId89"/>
    <p:sldId id="442" r:id="rId90"/>
    <p:sldId id="473" r:id="rId91"/>
    <p:sldId id="276" r:id="rId92"/>
    <p:sldId id="443" r:id="rId93"/>
    <p:sldId id="444" r:id="rId9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893EC6-C9AE-417D-A8A9-3A919134578D}" type="datetimeFigureOut">
              <a:rPr lang="ro-RO" smtClean="0"/>
              <a:t>06.10.2021</a:t>
            </a:fld>
            <a:endParaRPr lang="ro-RO"/>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o-RO"/>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02BD6A-4840-49D3-AF71-30B4FE51BD70}" type="slidenum">
              <a:rPr lang="ro-RO" smtClean="0"/>
              <a:t>‹#›</a:t>
            </a:fld>
            <a:endParaRPr lang="ro-RO"/>
          </a:p>
        </p:txBody>
      </p:sp>
    </p:spTree>
    <p:extLst>
      <p:ext uri="{BB962C8B-B14F-4D97-AF65-F5344CB8AC3E}">
        <p14:creationId xmlns:p14="http://schemas.microsoft.com/office/powerpoint/2010/main" val="82602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502BD6A-4840-49D3-AF71-30B4FE51BD70}" type="slidenum">
              <a:rPr lang="ro-RO" smtClean="0"/>
              <a:t>1</a:t>
            </a:fld>
            <a:endParaRPr lang="ro-RO"/>
          </a:p>
        </p:txBody>
      </p:sp>
    </p:spTree>
    <p:extLst>
      <p:ext uri="{BB962C8B-B14F-4D97-AF65-F5344CB8AC3E}">
        <p14:creationId xmlns:p14="http://schemas.microsoft.com/office/powerpoint/2010/main" val="250648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a:extLst>
              <a:ext uri="{FF2B5EF4-FFF2-40B4-BE49-F238E27FC236}">
                <a16:creationId xmlns:a16="http://schemas.microsoft.com/office/drawing/2014/main" id="{4230DCFD-FFA0-489C-A2F2-ADFB76526BFE}"/>
              </a:ext>
            </a:extLst>
          </p:cNvPr>
          <p:cNvSpPr>
            <a:spLocks noChangeArrowheads="1"/>
          </p:cNvSpPr>
          <p:nvPr/>
        </p:nvSpPr>
        <p:spPr bwMode="auto">
          <a:xfrm>
            <a:off x="1143000" y="695325"/>
            <a:ext cx="4572000" cy="3429000"/>
          </a:xfrm>
          <a:prstGeom prst="rect">
            <a:avLst/>
          </a:prstGeom>
          <a:solidFill>
            <a:srgbClr val="FFFFFF"/>
          </a:solidFill>
          <a:ln w="9525" algn="ctr">
            <a:solidFill>
              <a:srgbClr val="000000"/>
            </a:solidFill>
            <a:miter lim="800000"/>
            <a:headEnd/>
            <a:tailEnd/>
          </a:ln>
        </p:spPr>
        <p:txBody>
          <a:bodyPr wrap="none" anchor="ctr"/>
          <a:lstStyle/>
          <a:p>
            <a:pPr eaLnBrk="0" hangingPunct="0"/>
            <a:endParaRPr lang="ru-RU" altLang="en-US">
              <a:cs typeface="Arial" panose="020B0604020202020204" pitchFamily="34" charset="0"/>
            </a:endParaRPr>
          </a:p>
        </p:txBody>
      </p:sp>
      <p:sp>
        <p:nvSpPr>
          <p:cNvPr id="79875" name="Rectangle 2">
            <a:extLst>
              <a:ext uri="{FF2B5EF4-FFF2-40B4-BE49-F238E27FC236}">
                <a16:creationId xmlns:a16="http://schemas.microsoft.com/office/drawing/2014/main" id="{12FB4E25-A454-4CFB-8A93-897FE3F54C85}"/>
              </a:ext>
            </a:extLst>
          </p:cNvPr>
          <p:cNvSpPr>
            <a:spLocks noGrp="1" noChangeArrowheads="1"/>
          </p:cNvSpPr>
          <p:nvPr>
            <p:ph type="body" idx="1"/>
          </p:nvPr>
        </p:nvSpPr>
        <p:spPr>
          <a:xfrm>
            <a:off x="685800" y="4343400"/>
            <a:ext cx="5484813" cy="4114800"/>
          </a:xfrm>
          <a:noFill/>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none" anchor="ctr"/>
          <a:lstStyle/>
          <a:p>
            <a:endParaRPr lang="ru-R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headEnd/>
            <a:tailEnd/>
          </a:ln>
        </p:spPr>
        <p:txBody>
          <a:bodyPr wrap="none" anchor="ctr"/>
          <a:lstStyle/>
          <a:p>
            <a:endParaRPr lang="ru-RU" altLang="en-US"/>
          </a:p>
        </p:txBody>
      </p:sp>
      <p:sp>
        <p:nvSpPr>
          <p:cNvPr id="31747" name="Rectangle 3"/>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ru-RU" altLang="en-US"/>
          </a:p>
        </p:txBody>
      </p:sp>
    </p:spTree>
    <p:extLst>
      <p:ext uri="{BB962C8B-B14F-4D97-AF65-F5344CB8AC3E}">
        <p14:creationId xmlns:p14="http://schemas.microsoft.com/office/powerpoint/2010/main" val="2490752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B728038C-9907-4B4A-877C-DCAB3F4F8E60}" type="datetime1">
              <a:rPr lang="ro-RO" smtClean="0"/>
              <a:t>06.10.2021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t>‹#›</a:t>
            </a:fld>
            <a:endParaRPr lang="ro-RO"/>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FF72B6C5-2404-4258-AB79-F72871FB2990}" type="datetime1">
              <a:rPr lang="ro-RO" smtClean="0"/>
              <a:t>06.10.2021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FDFFAA35-3F61-497F-9F40-FF0311025326}" type="datetime1">
              <a:rPr lang="ro-RO" smtClean="0"/>
              <a:t>06.10.2021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a:t>Образец заголовка</a:t>
            </a:r>
            <a:endParaRPr lang="en-US" dirty="0"/>
          </a:p>
        </p:txBody>
      </p:sp>
      <p:sp>
        <p:nvSpPr>
          <p:cNvPr id="4" name="Date Placeholder 3"/>
          <p:cNvSpPr>
            <a:spLocks noGrp="1"/>
          </p:cNvSpPr>
          <p:nvPr>
            <p:ph type="dt" sz="half" idx="10"/>
          </p:nvPr>
        </p:nvSpPr>
        <p:spPr/>
        <p:txBody>
          <a:bodyPr/>
          <a:lstStyle/>
          <a:p>
            <a:fld id="{DAFF3A15-5926-48F2-8E15-D068B3FACB03}" type="datetime1">
              <a:rPr lang="ro-RO" smtClean="0"/>
              <a:t>06.10.2021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t>‹#›</a:t>
            </a:fld>
            <a:endParaRPr lang="ro-RO"/>
          </a:p>
        </p:txBody>
      </p:sp>
      <p:sp>
        <p:nvSpPr>
          <p:cNvPr id="8" name="Content Placeholder 7"/>
          <p:cNvSpPr>
            <a:spLocks noGrp="1"/>
          </p:cNvSpPr>
          <p:nvPr>
            <p:ph sz="quarter" idx="13"/>
          </p:nvPr>
        </p:nvSpPr>
        <p:spPr>
          <a:xfrm>
            <a:off x="609600" y="1600200"/>
            <a:ext cx="7924800" cy="4114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ru-RU"/>
              <a:t>Образец заголовка</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03356A4-9FDA-40AC-B2DF-55BC32BA31E1}" type="datetime1">
              <a:rPr lang="ro-RO" smtClean="0"/>
              <a:t>06.10.2021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a:xfrm>
            <a:off x="609600" y="274638"/>
            <a:ext cx="7924800" cy="1143000"/>
          </a:xfrm>
        </p:spPr>
        <p:txBody>
          <a:bodyPr/>
          <a:lstStyle/>
          <a:p>
            <a:r>
              <a:rPr lang="ru-RU"/>
              <a:t>Образец заголовка</a:t>
            </a:r>
            <a:endParaRPr lang="en-US" dirty="0"/>
          </a:p>
        </p:txBody>
      </p:sp>
      <p:sp>
        <p:nvSpPr>
          <p:cNvPr id="5" name="Date Placeholder 4"/>
          <p:cNvSpPr>
            <a:spLocks noGrp="1"/>
          </p:cNvSpPr>
          <p:nvPr>
            <p:ph type="dt" sz="half" idx="10"/>
          </p:nvPr>
        </p:nvSpPr>
        <p:spPr/>
        <p:txBody>
          <a:bodyPr/>
          <a:lstStyle/>
          <a:p>
            <a:fld id="{496D5E56-5FD4-43C4-8155-806F84699640}" type="datetime1">
              <a:rPr lang="ro-RO" smtClean="0"/>
              <a:t>06.10.2021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07CB3A64-E8D0-498D-90FA-35B1D9C7BF06}" type="datetime1">
              <a:rPr lang="ro-RO" smtClean="0"/>
              <a:t>06.10.2021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E538C27-6E46-49ED-B51D-2BCDEDA09614}" type="datetime1">
              <a:rPr lang="ro-RO" smtClean="0"/>
              <a:t>06.10.2021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3F00F-77FB-4C95-BA88-4DBAF84E4C74}" type="datetime1">
              <a:rPr lang="ro-RO" smtClean="0"/>
              <a:t>06.10.2021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E817047-E7BA-41B3-A6DF-1AD01A839CB6}" type="datetime1">
              <a:rPr lang="ro-RO" smtClean="0"/>
              <a:t>06.10.2021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ru-RU"/>
              <a:t>Образец заголовка</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0DEC8AE-41BD-4D84-84C4-DF8E9C9A08CA}" type="datetime1">
              <a:rPr lang="ro-RO" smtClean="0"/>
              <a:t>06.10.2021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D7C0DE4-7E64-43A0-A74B-D33512260F37}" type="slidenum">
              <a:rPr lang="ro-RO" smtClean="0"/>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62F9D12-4B5E-4E93-9BD8-BCD14BA011D1}" type="datetime1">
              <a:rPr lang="ro-RO" smtClean="0"/>
              <a:t>06.10.2021</a:t>
            </a:fld>
            <a:endParaRPr lang="ro-RO"/>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ro-RO"/>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D7C0DE4-7E64-43A0-A74B-D33512260F37}" type="slidenum">
              <a:rPr lang="ro-RO" smtClean="0"/>
              <a:t>‹#›</a:t>
            </a:fld>
            <a:endParaRPr lang="ro-RO"/>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belllab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belllab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belllab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netbsd.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icrosoft.com/" TargetMode="External"/><Relationship Id="rId2" Type="http://schemas.openxmlformats.org/officeDocument/2006/relationships/hyperlink" Target="http://www.sun.com/" TargetMode="External"/><Relationship Id="rId1" Type="http://schemas.openxmlformats.org/officeDocument/2006/relationships/slideLayout" Target="../slideLayouts/slideLayout2.xml"/><Relationship Id="rId4" Type="http://schemas.openxmlformats.org/officeDocument/2006/relationships/hyperlink" Target="http://www.netbsd.or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linuxcenter.ru/lib/history/unix_gentree.phtml" TargetMode="External"/><Relationship Id="rId2" Type="http://schemas.openxmlformats.org/officeDocument/2006/relationships/hyperlink" Target="http://www.linux.org/" TargetMode="External"/><Relationship Id="rId1" Type="http://schemas.openxmlformats.org/officeDocument/2006/relationships/slideLayout" Target="../slideLayouts/slideLayout2.xml"/><Relationship Id="rId4" Type="http://schemas.openxmlformats.org/officeDocument/2006/relationships/hyperlink" Target="http://citforum.ru/operating_systems/unix/kravchuk/2.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ru.wikipedia.org/w/index.php?title=ILLIAC_II&amp;action=edit&amp;redlink=1"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ru.wikipedia.org/wiki/%D0%9C%D0%B0%D1%81%D1%81%D0%B0%D1%87%D1%83%D1%81%D0%B5%D1%82%D1%81%D0%BA%D0%B8%D0%B9_%D1%82%D0%B5%D1%85%D0%BD%D0%BE%D0%BB%D0%BE%D0%B3%D0%B8%D1%87%D0%B5%D1%81%D0%BA%D0%B8%D0%B9_%D0%B8%D0%BD%D1%81%D1%82%D0%B8%D1%82%D1%83%D1%82" TargetMode="External"/><Relationship Id="rId3" Type="http://schemas.openxmlformats.org/officeDocument/2006/relationships/hyperlink" Target="http://ru.wikipedia.org/wiki/%D0%92%D1%8B%D1%81%D0%BE%D1%82%D1%81%D0%BA%D0%B8%D0%B9,_%D0%92%D0%B8%D0%BA%D1%82%D0%BE%D1%80" TargetMode="External"/><Relationship Id="rId7" Type="http://schemas.openxmlformats.org/officeDocument/2006/relationships/hyperlink" Target="http://ru.wikipedia.org/wiki/General_Electric" TargetMode="External"/><Relationship Id="rId2" Type="http://schemas.openxmlformats.org/officeDocument/2006/relationships/hyperlink" Target="http://ru.wikipedia.org/wiki/1957_%D0%B3%D0%BE%D0%B4" TargetMode="External"/><Relationship Id="rId1" Type="http://schemas.openxmlformats.org/officeDocument/2006/relationships/slideLayout" Target="../slideLayouts/slideLayout2.xml"/><Relationship Id="rId6" Type="http://schemas.openxmlformats.org/officeDocument/2006/relationships/hyperlink" Target="http://ru.wikipedia.org/wiki/1964_%D0%B3%D0%BE%D0%B4" TargetMode="External"/><Relationship Id="rId5" Type="http://schemas.openxmlformats.org/officeDocument/2006/relationships/hyperlink" Target="http://ru.wikipedia.org/wiki/Multics" TargetMode="External"/><Relationship Id="rId10" Type="http://schemas.openxmlformats.org/officeDocument/2006/relationships/hyperlink" Target="http://ru.wikipedia.org/wiki/1969_%D0%B3%D0%BE%D0%B4" TargetMode="External"/><Relationship Id="rId4" Type="http://schemas.openxmlformats.org/officeDocument/2006/relationships/hyperlink" Target="http://ru.wikipedia.org/wiki/BESYS" TargetMode="External"/><Relationship Id="rId9" Type="http://schemas.openxmlformats.org/officeDocument/2006/relationships/hyperlink" Target="http://ru.wikipedia.org/wiki/AT%26T"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mailto:krukov@keldysh.ru" TargetMode="External"/><Relationship Id="rId2" Type="http://schemas.openxmlformats.org/officeDocument/2006/relationships/hyperlink" Target="http://parallel.ru/parallel/russia/people/krukov.html" TargetMode="External"/><Relationship Id="rId1" Type="http://schemas.openxmlformats.org/officeDocument/2006/relationships/slideLayout" Target="../slideLayouts/slideLayout2.xml"/><Relationship Id="rId5" Type="http://schemas.openxmlformats.org/officeDocument/2006/relationships/hyperlink" Target="http://www.mpi-forum.org/" TargetMode="External"/><Relationship Id="rId4" Type="http://schemas.openxmlformats.org/officeDocument/2006/relationships/hyperlink" Target="http://parallel.ru/krukov/"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daily.sec.ru/dailypblshow.cfm?rid=45&amp;pid=10616" TargetMode="External"/><Relationship Id="rId2" Type="http://schemas.openxmlformats.org/officeDocument/2006/relationships/hyperlink" Target="http://rsusu1.rnd.runnet.ru/tutor/method/index.html" TargetMode="External"/><Relationship Id="rId1" Type="http://schemas.openxmlformats.org/officeDocument/2006/relationships/slideLayout" Target="../slideLayouts/slideLayout2.xml"/><Relationship Id="rId4" Type="http://schemas.openxmlformats.org/officeDocument/2006/relationships/hyperlink" Target="http://exelenz.ru/learning/parallel-lection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hyperlink" Target="http://exelenz.ru/learning/parallel-lections/" TargetMode="External"/><Relationship Id="rId3" Type="http://schemas.openxmlformats.org/officeDocument/2006/relationships/hyperlink" Target="mailto:krukov@keldysh.ru" TargetMode="External"/><Relationship Id="rId7" Type="http://schemas.openxmlformats.org/officeDocument/2006/relationships/hyperlink" Target="http://daily.sec.ru/dailypblshow.cfm?rid=45&amp;pid=10616" TargetMode="External"/><Relationship Id="rId2" Type="http://schemas.openxmlformats.org/officeDocument/2006/relationships/hyperlink" Target="http://parallel.ru/parallel/russia/people/krukov.html" TargetMode="External"/><Relationship Id="rId1" Type="http://schemas.openxmlformats.org/officeDocument/2006/relationships/slideLayout" Target="../slideLayouts/slideLayout2.xml"/><Relationship Id="rId6" Type="http://schemas.openxmlformats.org/officeDocument/2006/relationships/hyperlink" Target="http://rsusu1.rnd.runnet.ru/tutor/method/index.html" TargetMode="External"/><Relationship Id="rId5" Type="http://schemas.openxmlformats.org/officeDocument/2006/relationships/hyperlink" Target="http://www.mpi-forum.org/" TargetMode="External"/><Relationship Id="rId4" Type="http://schemas.openxmlformats.org/officeDocument/2006/relationships/hyperlink" Target="http://parallel.ru/krukov/" TargetMode="External"/><Relationship Id="rId9" Type="http://schemas.openxmlformats.org/officeDocument/2006/relationships/hyperlink" Target="http://vymo.ru/labms/www.ergeal.ru/archive/cs/krukov/index.htm"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23927" y="2348880"/>
            <a:ext cx="8109148" cy="2282919"/>
          </a:xfrm>
        </p:spPr>
        <p:txBody>
          <a:bodyPr>
            <a:normAutofit fontScale="92500" lnSpcReduction="10000"/>
          </a:bodyPr>
          <a:lstStyle/>
          <a:p>
            <a:r>
              <a:rPr lang="ru-RU" altLang="en-US" sz="4000" b="1" dirty="0">
                <a:solidFill>
                  <a:srgbClr val="FFFF00"/>
                </a:solidFill>
              </a:rPr>
              <a:t>Глава </a:t>
            </a:r>
            <a:r>
              <a:rPr lang="en-US" altLang="en-US" sz="4000" b="1" dirty="0">
                <a:solidFill>
                  <a:srgbClr val="FFFF00"/>
                </a:solidFill>
              </a:rPr>
              <a:t>6</a:t>
            </a:r>
            <a:r>
              <a:rPr lang="ru-RU" altLang="en-US" sz="4000" b="1" dirty="0">
                <a:solidFill>
                  <a:srgbClr val="FFFF00"/>
                </a:solidFill>
              </a:rPr>
              <a:t>. </a:t>
            </a:r>
            <a:r>
              <a:rPr lang="en-US" altLang="en-US" sz="4000" b="1" dirty="0">
                <a:solidFill>
                  <a:srgbClr val="FFFF00"/>
                </a:solidFill>
              </a:rPr>
              <a:t>SMP, MPP. </a:t>
            </a:r>
            <a:r>
              <a:rPr lang="ru-RU" altLang="en-US" sz="4000" b="1" dirty="0">
                <a:solidFill>
                  <a:srgbClr val="FFFF00"/>
                </a:solidFill>
              </a:rPr>
              <a:t>Классификация Флинна</a:t>
            </a:r>
            <a:r>
              <a:rPr lang="en-US" altLang="en-US" sz="4000" b="1" dirty="0">
                <a:solidFill>
                  <a:srgbClr val="FFFF00"/>
                </a:solidFill>
              </a:rPr>
              <a:t>.</a:t>
            </a:r>
            <a:r>
              <a:rPr lang="ru-RU" altLang="en-US" sz="4000" b="1" dirty="0">
                <a:solidFill>
                  <a:srgbClr val="FFFF00"/>
                </a:solidFill>
              </a:rPr>
              <a:t> Архитектуры многопроцессорных вычислительных систем</a:t>
            </a:r>
            <a:r>
              <a:rPr lang="ro-RO" altLang="en-US" sz="4000" b="1" dirty="0">
                <a:solidFill>
                  <a:srgbClr val="FFFF00"/>
                </a:solidFill>
              </a:rPr>
              <a:t>.</a:t>
            </a:r>
            <a:r>
              <a:rPr lang="en-US" altLang="en-US" sz="4000" b="1" dirty="0">
                <a:solidFill>
                  <a:srgbClr val="FFFF00"/>
                </a:solidFill>
              </a:rPr>
              <a:t> </a:t>
            </a:r>
            <a:endParaRPr lang="en-GB" dirty="0"/>
          </a:p>
        </p:txBody>
      </p:sp>
      <p:sp>
        <p:nvSpPr>
          <p:cNvPr id="3" name="Title 2"/>
          <p:cNvSpPr>
            <a:spLocks noGrp="1"/>
          </p:cNvSpPr>
          <p:nvPr>
            <p:ph type="ctrTitle"/>
          </p:nvPr>
        </p:nvSpPr>
        <p:spPr>
          <a:xfrm>
            <a:off x="876300" y="332656"/>
            <a:ext cx="7772400" cy="1470025"/>
          </a:xfrm>
        </p:spPr>
        <p:txBody>
          <a:bodyPr/>
          <a:lstStyle/>
          <a:p>
            <a:r>
              <a:rPr lang="ru-RU" b="1" dirty="0">
                <a:solidFill>
                  <a:schemeClr val="accent1">
                    <a:lumMod val="75000"/>
                  </a:schemeClr>
                </a:solidFill>
              </a:rPr>
              <a:t>КУРС </a:t>
            </a:r>
            <a:r>
              <a:rPr lang="en-CA" b="1" dirty="0">
                <a:solidFill>
                  <a:schemeClr val="accent1">
                    <a:lumMod val="75000"/>
                  </a:schemeClr>
                </a:solidFill>
              </a:rPr>
              <a:t>“</a:t>
            </a:r>
            <a:r>
              <a:rPr lang="ru-RU" b="1" dirty="0">
                <a:solidFill>
                  <a:schemeClr val="accent1">
                    <a:lumMod val="75000"/>
                  </a:schemeClr>
                </a:solidFill>
              </a:rPr>
              <a:t>Введение в </a:t>
            </a:r>
            <a:r>
              <a:rPr lang="en-US" b="1" dirty="0">
                <a:solidFill>
                  <a:schemeClr val="accent1">
                    <a:lumMod val="75000"/>
                  </a:schemeClr>
                </a:solidFill>
              </a:rPr>
              <a:t>Cloud Computing. </a:t>
            </a:r>
            <a:r>
              <a:rPr lang="ru-RU" b="1" dirty="0">
                <a:solidFill>
                  <a:schemeClr val="accent1">
                    <a:lumMod val="75000"/>
                  </a:schemeClr>
                </a:solidFill>
              </a:rPr>
              <a:t>Распределенные операционные системы</a:t>
            </a:r>
            <a:r>
              <a:rPr lang="en-CA" b="1" dirty="0">
                <a:solidFill>
                  <a:schemeClr val="accent1">
                    <a:lumMod val="75000"/>
                  </a:schemeClr>
                </a:solidFill>
              </a:rPr>
              <a:t>”</a:t>
            </a:r>
            <a:endParaRPr lang="en-GB" dirty="0"/>
          </a:p>
        </p:txBody>
      </p:sp>
      <p:sp>
        <p:nvSpPr>
          <p:cNvPr id="4" name="Rectangle 1"/>
          <p:cNvSpPr txBox="1">
            <a:spLocks noChangeArrowheads="1"/>
          </p:cNvSpPr>
          <p:nvPr/>
        </p:nvSpPr>
        <p:spPr>
          <a:xfrm>
            <a:off x="-1692696" y="233326"/>
            <a:ext cx="8458200" cy="407662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CA" sz="4000" b="1" dirty="0">
                <a:solidFill>
                  <a:schemeClr val="accent1">
                    <a:lumMod val="75000"/>
                  </a:schemeClr>
                </a:solidFill>
              </a:rPr>
            </a:br>
            <a:br>
              <a:rPr lang="ro-RO" sz="4800" b="1" dirty="0">
                <a:solidFill>
                  <a:schemeClr val="accent1"/>
                </a:solidFill>
              </a:rPr>
            </a:br>
            <a:endParaRPr lang="en-US" sz="3600" b="1" dirty="0"/>
          </a:p>
        </p:txBody>
      </p:sp>
      <p:sp>
        <p:nvSpPr>
          <p:cNvPr id="5" name="Rectangle 2"/>
          <p:cNvSpPr txBox="1">
            <a:spLocks noChangeArrowheads="1"/>
          </p:cNvSpPr>
          <p:nvPr/>
        </p:nvSpPr>
        <p:spPr>
          <a:xfrm>
            <a:off x="5029200" y="5181600"/>
            <a:ext cx="3962400" cy="874958"/>
          </a:xfrm>
          <a:prstGeom prst="rect">
            <a:avLst/>
          </a:prstGeom>
        </p:spPr>
        <p:txBody>
          <a:bodyPr vert="horz" lIns="90000" tIns="46800" rIns="90000" bIns="46800" rtlCol="0">
            <a:normAutofit fontScale="85000" lnSpcReduction="2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spcBef>
                <a:spcPts val="6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dirty="0"/>
              <a:t>Aurelia </a:t>
            </a:r>
            <a:r>
              <a:rPr lang="en-US" sz="2800" dirty="0" err="1"/>
              <a:t>Prepelita</a:t>
            </a:r>
            <a:r>
              <a:rPr lang="en-US" sz="2800" dirty="0"/>
              <a:t>,</a:t>
            </a:r>
          </a:p>
          <a:p>
            <a:pPr marL="0" indent="0" algn="ctr">
              <a:spcBef>
                <a:spcPts val="6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dirty="0"/>
              <a:t>conf. </a:t>
            </a:r>
            <a:r>
              <a:rPr lang="en-US" sz="2800" dirty="0" err="1"/>
              <a:t>univ.</a:t>
            </a:r>
            <a:r>
              <a:rPr lang="en-US" sz="2800" dirty="0"/>
              <a:t>, dr., USM</a:t>
            </a:r>
          </a:p>
        </p:txBody>
      </p:sp>
      <p:sp>
        <p:nvSpPr>
          <p:cNvPr id="6" name="Text Box 3"/>
          <p:cNvSpPr txBox="1">
            <a:spLocks noChangeArrowheads="1"/>
          </p:cNvSpPr>
          <p:nvPr/>
        </p:nvSpPr>
        <p:spPr bwMode="auto">
          <a:xfrm>
            <a:off x="3276600" y="6394450"/>
            <a:ext cx="2971800" cy="463550"/>
          </a:xfrm>
          <a:prstGeom prst="rect">
            <a:avLst/>
          </a:prstGeom>
          <a:noFill/>
          <a:ln w="9525">
            <a:noFill/>
            <a:round/>
            <a:headEnd/>
            <a:tailEnd/>
          </a:ln>
          <a:effectLst/>
        </p:spPr>
        <p:txBody>
          <a:bodyPr lIns="90000" tIns="46800" rIns="90000" bIns="46800">
            <a:spAutoFit/>
          </a:bodyPr>
          <a:lstStyle/>
          <a:p>
            <a:pPr>
              <a:spcBef>
                <a:spcPts val="1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solidFill>
                  <a:srgbClr val="FFFFFF"/>
                </a:solidFill>
                <a:latin typeface="Tahoma" pitchFamily="34" charset="0"/>
              </a:rPr>
              <a:t>Chisinau, 2018</a:t>
            </a:r>
            <a:endParaRPr lang="ro-RO" sz="2400" dirty="0">
              <a:solidFill>
                <a:srgbClr val="FFFFFF"/>
              </a:solidFill>
              <a:latin typeface="Tahoma" pitchFamily="34" charset="0"/>
            </a:endParaRPr>
          </a:p>
        </p:txBody>
      </p:sp>
      <p:sp>
        <p:nvSpPr>
          <p:cNvPr id="7" name="Slide Number Placeholder 6"/>
          <p:cNvSpPr>
            <a:spLocks noGrp="1"/>
          </p:cNvSpPr>
          <p:nvPr>
            <p:ph type="sldNum" sz="quarter" idx="12"/>
          </p:nvPr>
        </p:nvSpPr>
        <p:spPr/>
        <p:txBody>
          <a:bodyPr/>
          <a:lstStyle/>
          <a:p>
            <a:fld id="{0D7C0DE4-7E64-43A0-A74B-D33512260F37}" type="slidenum">
              <a:rPr lang="ro-RO" smtClean="0"/>
              <a:t>1</a:t>
            </a:fld>
            <a:endParaRPr lang="ro-RO"/>
          </a:p>
        </p:txBody>
      </p:sp>
    </p:spTree>
    <p:extLst>
      <p:ext uri="{BB962C8B-B14F-4D97-AF65-F5344CB8AC3E}">
        <p14:creationId xmlns:p14="http://schemas.microsoft.com/office/powerpoint/2010/main" val="3133163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A7AB9E05-AEA0-4269-A02B-3E100B864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
            <a:ext cx="7162800" cy="607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8191AE3-4D33-4C56-BD38-4DDA84C8DA27}"/>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33795" name="Rectangle 3">
            <a:extLst>
              <a:ext uri="{FF2B5EF4-FFF2-40B4-BE49-F238E27FC236}">
                <a16:creationId xmlns:a16="http://schemas.microsoft.com/office/drawing/2014/main" id="{B509F211-3B34-4CC7-8F12-A99E1B5CA0B6}"/>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ru-RU" sz="2400" dirty="0"/>
              <a:t>Операционная система Unix создавалась в несколько этапов. Все начиналось в 1965-69 гг. в </a:t>
            </a:r>
            <a:r>
              <a:rPr lang="ru-RU" sz="2400" dirty="0">
                <a:hlinkClick r:id="rId2"/>
              </a:rPr>
              <a:t>Bell Labs</a:t>
            </a:r>
            <a:r>
              <a:rPr lang="ru-RU" sz="2400" dirty="0"/>
              <a:t> концерна AT&amp;T в рамках проекта MULTICS (Multi-user Timesharing Interactive Computing System) для большой машины General Electric GE-645.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CCC6844-ABF5-4A30-B8B2-CBBB74A25AE6}"/>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34819" name="Rectangle 3">
            <a:extLst>
              <a:ext uri="{FF2B5EF4-FFF2-40B4-BE49-F238E27FC236}">
                <a16:creationId xmlns:a16="http://schemas.microsoft.com/office/drawing/2014/main" id="{D1F2D40F-E907-4883-9316-8B59EF09524C}"/>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ru-RU" sz="2400"/>
              <a:t>В 1969 г. </a:t>
            </a:r>
            <a:r>
              <a:rPr lang="ru-RU" sz="2400">
                <a:hlinkClick r:id="rId2"/>
              </a:rPr>
              <a:t>Bell Labs</a:t>
            </a:r>
            <a:r>
              <a:rPr lang="ru-RU" sz="2400"/>
              <a:t> решает выйти из проекта MULTICS, чтобы сосредоточить усилия на создание мобильной операционной среды под условным UNIX.</a:t>
            </a:r>
          </a:p>
          <a:p>
            <a:pPr fontAlgn="auto">
              <a:lnSpc>
                <a:spcPct val="90000"/>
              </a:lnSpc>
              <a:defRPr/>
            </a:pPr>
            <a:r>
              <a:rPr lang="ru-RU" sz="2400"/>
              <a:t>Первоначально UNIX написана на ассемблере для DEC PDP-7. Затем к работе по этому проекту был привлечен Денис Ритчи, который в то время уже разработал язык B. В 1973 г. он предложил переписать основную часть UNIX на B. В процессе осуществления этой идеи, язык B настолько усовершенствовался, что преобразился в C.</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6DB94BD-B085-449F-B784-51194B288D55}"/>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35843" name="Rectangle 3">
            <a:extLst>
              <a:ext uri="{FF2B5EF4-FFF2-40B4-BE49-F238E27FC236}">
                <a16:creationId xmlns:a16="http://schemas.microsoft.com/office/drawing/2014/main" id="{2F3C9122-50E9-432E-80FF-AC9964574D2F}"/>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ru-RU" sz="2400"/>
              <a:t>Таким образом, было достигнуто невиданное тогда качество - мобильность. В отличии от всех предыдущих ОС, на 100 процентов написанных на ассемблере для определенной машины, UNIX имела только 10 процентов (1000 строк) кода на ассемблере. Для того чтобы работать на произвольной машине, новая ОС нуждалась в написании нескольких страничек ассемблере и компиляторе языка C. Уже в 1976 г. в первый раз UNIX была перенесена на другую машину - Interdata 8/32.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61459C6-5C9E-461E-AA02-E52F7FB41F29}"/>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36867" name="Rectangle 3">
            <a:extLst>
              <a:ext uri="{FF2B5EF4-FFF2-40B4-BE49-F238E27FC236}">
                <a16:creationId xmlns:a16="http://schemas.microsoft.com/office/drawing/2014/main" id="{EBD3AFA6-1205-4DFF-988E-C7756300CDDC}"/>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just" fontAlgn="auto">
              <a:defRPr/>
            </a:pPr>
            <a:r>
              <a:rPr lang="ru-RU" sz="2400" dirty="0"/>
              <a:t>В 1971 г. торговая марка UNIX была </a:t>
            </a:r>
            <a:r>
              <a:rPr lang="ru-RU" sz="2400" dirty="0">
                <a:solidFill>
                  <a:schemeClr val="accent1"/>
                </a:solidFill>
              </a:rPr>
              <a:t>запатентована</a:t>
            </a:r>
            <a:r>
              <a:rPr lang="ru-RU" sz="2400" dirty="0"/>
              <a:t> </a:t>
            </a:r>
            <a:r>
              <a:rPr lang="ru-RU" sz="2400" dirty="0">
                <a:hlinkClick r:id="rId2"/>
              </a:rPr>
              <a:t>Bell Labs</a:t>
            </a:r>
            <a:r>
              <a:rPr lang="ru-RU" sz="2400" dirty="0"/>
              <a:t> для серии машин DEC PDP -11/20, наиболее распостраненных в университетах. За несколько лет UNIX претерпела в </a:t>
            </a:r>
            <a:r>
              <a:rPr lang="ru-RU" sz="2400" dirty="0">
                <a:hlinkClick r:id="rId2"/>
              </a:rPr>
              <a:t>Bell</a:t>
            </a:r>
            <a:r>
              <a:rPr lang="ru-RU" sz="2400" dirty="0"/>
              <a:t> несколько изданий, из которых наиболее популярны были шестое (1976 г.) и седьмое (1979 г.).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DEC1FB3-28C7-4973-818B-5878BDB0C54A}"/>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37891" name="Rectangle 3">
            <a:extLst>
              <a:ext uri="{FF2B5EF4-FFF2-40B4-BE49-F238E27FC236}">
                <a16:creationId xmlns:a16="http://schemas.microsoft.com/office/drawing/2014/main" id="{87C39BAB-1283-4C78-8EDE-B54A7F1D6B59}"/>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just" fontAlgn="auto">
              <a:defRPr/>
            </a:pPr>
            <a:r>
              <a:rPr lang="ru-RU" sz="2800"/>
              <a:t>Нарастающая популярность UNIX заставила Калифорнийский университет в Беркли предложить свой вариант UNIX - </a:t>
            </a:r>
            <a:r>
              <a:rPr lang="ru-RU" sz="2800">
                <a:hlinkClick r:id="rId2"/>
              </a:rPr>
              <a:t>BSD</a:t>
            </a:r>
            <a:r>
              <a:rPr lang="ru-RU" sz="2800"/>
              <a:t> (Berkeley Software Distribution) , на базе которого по заказу DARPA ( Агентство перспективных проектов военного ведомства США) компания BBN реализовала в системе </a:t>
            </a:r>
            <a:r>
              <a:rPr lang="ru-RU" sz="2800">
                <a:hlinkClick r:id="rId2"/>
              </a:rPr>
              <a:t>BSD</a:t>
            </a:r>
            <a:r>
              <a:rPr lang="ru-RU" sz="2800"/>
              <a:t> 4.1 протоколы TCP/IP. Так возникла сеть Интернет. </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0E07D8D-4531-4156-86FE-6F85DE8B4214}"/>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38915" name="Rectangle 3">
            <a:extLst>
              <a:ext uri="{FF2B5EF4-FFF2-40B4-BE49-F238E27FC236}">
                <a16:creationId xmlns:a16="http://schemas.microsoft.com/office/drawing/2014/main" id="{243B0ED6-125F-42B9-A1ED-D2ECFA6CD806}"/>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ru-RU" sz="2400" dirty="0"/>
              <a:t>В 1990 г. документ POSIX 1003.1 c редакционными изменениями был принят в качестве стандарта ISO. Другими наиболее значительными стандартами POSIX, относящимися к UNIX, являются : POSIX 1003.2 - 1992 г. , POSIX 1003.1b - 1993 г., POSIX 1003.1c - 1995 г.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3AB9E9D-C2EE-4B62-B24E-EB6E73665D27}"/>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39939" name="Rectangle 3">
            <a:extLst>
              <a:ext uri="{FF2B5EF4-FFF2-40B4-BE49-F238E27FC236}">
                <a16:creationId xmlns:a16="http://schemas.microsoft.com/office/drawing/2014/main" id="{47782C88-E414-446C-A9F2-2678855C8111}"/>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ru-RU" sz="2800"/>
              <a:t>Другим опытом стандартизации UNIX является документ X/Open Portability Guide. Популярно третье издание - XPG3 (1989 г.), которое основано на POSIX 1003.1, но содержит и ряд новых элементов, рассматривающих не только ОС, но и потребительский интерфейс, базы данных, коммуникаций.</a:t>
            </a:r>
          </a:p>
          <a:p>
            <a:pPr fontAlgn="auto">
              <a:lnSpc>
                <a:spcPct val="90000"/>
              </a:lnSpc>
              <a:defRPr/>
            </a:pPr>
            <a:r>
              <a:rPr lang="ru-RU" sz="2800"/>
              <a:t>Шагом к стандартизации UNIX является появление в 1989 г. ANSI - стандарта для языка C (16 лет спустя после его рождения).</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0D67402-400B-4D1B-BD7B-A2AC8BDC787B}"/>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40963" name="Rectangle 3">
            <a:extLst>
              <a:ext uri="{FF2B5EF4-FFF2-40B4-BE49-F238E27FC236}">
                <a16:creationId xmlns:a16="http://schemas.microsoft.com/office/drawing/2014/main" id="{D7769F07-7899-43B8-9F48-91C0195ADC94}"/>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ru-RU" sz="2400"/>
              <a:t>Другим важным событием стало соглашение AT&amp;T с ведущими UNIX -производителями </a:t>
            </a:r>
            <a:r>
              <a:rPr lang="ru-RU" sz="2400">
                <a:hlinkClick r:id="rId2"/>
              </a:rPr>
              <a:t>Sun</a:t>
            </a:r>
            <a:r>
              <a:rPr lang="ru-RU" sz="2400"/>
              <a:t> и </a:t>
            </a:r>
            <a:r>
              <a:rPr lang="ru-RU" sz="2400">
                <a:hlinkClick r:id="rId3"/>
              </a:rPr>
              <a:t>Microsoft</a:t>
            </a:r>
            <a:r>
              <a:rPr lang="ru-RU" sz="2400"/>
              <a:t> в 1987 г. о так называемой унификации UNIX. Проект предусматривал создание четвертого издания System V (SVR4), которая объединяла характеристики </a:t>
            </a:r>
            <a:r>
              <a:rPr lang="ru-RU" sz="2400">
                <a:solidFill>
                  <a:schemeClr val="accent1"/>
                </a:solidFill>
              </a:rPr>
              <a:t>Xenix </a:t>
            </a:r>
            <a:r>
              <a:rPr lang="ru-RU" sz="2400">
                <a:solidFill>
                  <a:schemeClr val="accent1"/>
                </a:solidFill>
                <a:hlinkClick r:id="rId3"/>
              </a:rPr>
              <a:t>Microsoft</a:t>
            </a:r>
            <a:r>
              <a:rPr lang="ru-RU" sz="2400"/>
              <a:t> (другое название UNIX для микрокомпьютеров, основанной на седьмом издании и испытавшей сильное влияние System V), sunOS (система UNIX фирмы </a:t>
            </a:r>
            <a:r>
              <a:rPr lang="ru-RU" sz="2400">
                <a:hlinkClick r:id="rId2"/>
              </a:rPr>
              <a:t>Sun</a:t>
            </a:r>
            <a:r>
              <a:rPr lang="ru-RU" sz="2400"/>
              <a:t> Microsystems, основанной на </a:t>
            </a:r>
            <a:r>
              <a:rPr lang="ru-RU" sz="2400">
                <a:hlinkClick r:id="rId4"/>
              </a:rPr>
              <a:t>BSD</a:t>
            </a:r>
            <a:r>
              <a:rPr lang="ru-RU" sz="2400"/>
              <a:t>) и System V 3.2. В </a:t>
            </a:r>
            <a:r>
              <a:rPr lang="ru-RU" sz="2400">
                <a:solidFill>
                  <a:schemeClr val="accent1"/>
                </a:solidFill>
              </a:rPr>
              <a:t>1987 г. AT&amp;T в первый раз лицензировала имя UNIX</a:t>
            </a:r>
            <a:r>
              <a:rPr lang="ru-RU" sz="2400"/>
              <a:t>.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067A87A-58D8-4D8E-A1D5-5FBE0E4CFCA2}"/>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sp>
        <p:nvSpPr>
          <p:cNvPr id="41987" name="Rectangle 3">
            <a:extLst>
              <a:ext uri="{FF2B5EF4-FFF2-40B4-BE49-F238E27FC236}">
                <a16:creationId xmlns:a16="http://schemas.microsoft.com/office/drawing/2014/main" id="{B3E50815-B8F9-45E0-AF35-CF59C541CD87}"/>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en-CA" sz="2400"/>
              <a:t>	</a:t>
            </a:r>
            <a:r>
              <a:rPr lang="ru-RU" sz="2400"/>
              <a:t>В последнее время все большую популярность приобретает свободно распостраняемая версия UNIX под названием </a:t>
            </a:r>
            <a:r>
              <a:rPr lang="ru-RU" sz="2400">
                <a:hlinkClick r:id="rId2"/>
              </a:rPr>
              <a:t>Linux</a:t>
            </a:r>
            <a:r>
              <a:rPr lang="ru-RU" sz="2400"/>
              <a:t>, разработанная исследователем университета Хельсинки Линусом Торвальдсом. Разработанная в 1991 г. для процессора Intel i386, сегодня она перенесена на ряд других аппаратных платформ.</a:t>
            </a:r>
            <a:endParaRPr lang="en-US" sz="2400"/>
          </a:p>
          <a:p>
            <a:pPr fontAlgn="auto">
              <a:lnSpc>
                <a:spcPct val="90000"/>
              </a:lnSpc>
              <a:defRPr/>
            </a:pPr>
            <a:r>
              <a:rPr lang="ru-RU" sz="2400">
                <a:hlinkClick r:id="rId3"/>
              </a:rPr>
              <a:t>http://www.linuxcenter.ru/lib/history/unix_gentree.phtml</a:t>
            </a:r>
            <a:r>
              <a:rPr lang="ru-RU" sz="2400"/>
              <a:t> </a:t>
            </a:r>
            <a:endParaRPr lang="en-US" sz="2400"/>
          </a:p>
          <a:p>
            <a:pPr fontAlgn="auto">
              <a:lnSpc>
                <a:spcPct val="90000"/>
              </a:lnSpc>
              <a:defRPr/>
            </a:pPr>
            <a:r>
              <a:rPr lang="en-US" sz="2400"/>
              <a:t>!!!! </a:t>
            </a:r>
            <a:r>
              <a:rPr lang="ru-RU" sz="2400">
                <a:hlinkClick r:id="rId4"/>
              </a:rPr>
              <a:t>http://citforum.ru/operating_systems/unix/kravchuk/2.shtml</a:t>
            </a:r>
            <a:r>
              <a:rPr lang="ru-RU" sz="2400"/>
              <a:t>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a:extLst>
              <a:ext uri="{FF2B5EF4-FFF2-40B4-BE49-F238E27FC236}">
                <a16:creationId xmlns:a16="http://schemas.microsoft.com/office/drawing/2014/main" id="{C4CA19BF-6689-44BD-8324-9D7A34FA545D}"/>
              </a:ext>
            </a:extLst>
          </p:cNvPr>
          <p:cNvSpPr>
            <a:spLocks noGrp="1" noChangeArrowheads="1"/>
          </p:cNvSpPr>
          <p:nvPr>
            <p:ph type="title"/>
          </p:nvPr>
        </p:nvSpPr>
        <p:spPr>
          <a:xfrm>
            <a:off x="457200" y="76200"/>
            <a:ext cx="8229600" cy="663575"/>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rmAutofit/>
          </a:bodyPr>
          <a:lstStyle/>
          <a:p>
            <a:pPr fontAlgn="auto">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ru-RU" b="1"/>
              <a:t>Оглавление</a:t>
            </a:r>
            <a:r>
              <a:rPr lang="en-US" b="1"/>
              <a:t>:</a:t>
            </a:r>
          </a:p>
        </p:txBody>
      </p:sp>
      <p:sp>
        <p:nvSpPr>
          <p:cNvPr id="25602" name="Rectangle 2">
            <a:extLst>
              <a:ext uri="{FF2B5EF4-FFF2-40B4-BE49-F238E27FC236}">
                <a16:creationId xmlns:a16="http://schemas.microsoft.com/office/drawing/2014/main" id="{ABCF5B08-01AD-4D44-8163-CBEE3F5048E7}"/>
              </a:ext>
            </a:extLst>
          </p:cNvPr>
          <p:cNvSpPr>
            <a:spLocks noGrp="1" noChangeArrowheads="1"/>
          </p:cNvSpPr>
          <p:nvPr>
            <p:ph sz="quarter" idx="13"/>
          </p:nvPr>
        </p:nvSpPr>
        <p:spPr>
          <a:xfrm>
            <a:off x="228600" y="1143000"/>
            <a:ext cx="8610600" cy="54102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1141413" lvl="2" indent="-227013" fontAlgn="auto">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b="1" dirty="0">
                <a:solidFill>
                  <a:schemeClr val="accent1"/>
                </a:solidFill>
                <a:sym typeface="Symbol" pitchFamily="18" charset="2"/>
              </a:rPr>
              <a:t>История ОС</a:t>
            </a:r>
          </a:p>
          <a:p>
            <a:pPr marL="1598613" lvl="3" indent="-227013" fontAlgn="auto">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400" b="1" dirty="0"/>
              <a:t>История семейства ОС </a:t>
            </a:r>
            <a:r>
              <a:rPr lang="en-CA" sz="2400" b="1" dirty="0"/>
              <a:t>UNIX</a:t>
            </a:r>
          </a:p>
          <a:p>
            <a:pPr marL="1598613" lvl="3" indent="-227013" fontAlgn="auto">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400" b="1" dirty="0"/>
              <a:t>История семейства ОС </a:t>
            </a:r>
            <a:r>
              <a:rPr lang="en-CA" sz="2400" b="1" dirty="0"/>
              <a:t>Linux</a:t>
            </a:r>
          </a:p>
          <a:p>
            <a:pPr marL="1598613" lvl="3" indent="-227013" fontAlgn="auto">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sz="2400" b="1" dirty="0"/>
              <a:t>История семейств</a:t>
            </a:r>
            <a:r>
              <a:rPr lang="ru-RU" sz="2400" b="1" dirty="0">
                <a:solidFill>
                  <a:schemeClr val="bg1"/>
                </a:solidFill>
              </a:rPr>
              <a:t>а ОС </a:t>
            </a:r>
            <a:r>
              <a:rPr lang="en-CA" sz="2400" b="1" dirty="0">
                <a:solidFill>
                  <a:schemeClr val="bg1"/>
                </a:solidFill>
              </a:rPr>
              <a:t>Windows</a:t>
            </a:r>
          </a:p>
          <a:p>
            <a:pPr marL="1141413" lvl="2" indent="-227013" fontAlgn="auto">
              <a:spcBef>
                <a:spcPts val="500"/>
              </a:spcBef>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ru-RU" b="1" dirty="0">
                <a:solidFill>
                  <a:schemeClr val="accent1"/>
                </a:solidFill>
              </a:rPr>
              <a:t>Общее описание архитектур параллельных вычислительных систем</a:t>
            </a:r>
            <a:endParaRPr lang="en-CA" b="1" dirty="0">
              <a:solidFill>
                <a:schemeClr val="accent1"/>
              </a:solidFill>
            </a:endParaRPr>
          </a:p>
          <a:p>
            <a:pPr marL="1598613" lvl="3" indent="-227013" fontAlgn="auto">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en-CA" sz="2400" b="1" dirty="0"/>
              <a:t>SMP</a:t>
            </a:r>
            <a:r>
              <a:rPr lang="ro-RO" sz="2400" b="1" dirty="0"/>
              <a:t> (</a:t>
            </a:r>
            <a:r>
              <a:rPr lang="ru-RU" sz="2400" b="1" dirty="0"/>
              <a:t>преимущества и недостатки</a:t>
            </a:r>
            <a:r>
              <a:rPr lang="ro-RO" sz="2400" b="1" dirty="0"/>
              <a:t>)</a:t>
            </a:r>
            <a:endParaRPr lang="en-CA" sz="2400" b="1" dirty="0"/>
          </a:p>
          <a:p>
            <a:pPr marL="1598613" lvl="3" indent="-227013" fontAlgn="auto">
              <a:buClr>
                <a:srgbClr val="FFCC00"/>
              </a:buClr>
              <a:buSzPct val="65000"/>
              <a:buFont typeface="Wingdings"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en-CA" sz="2400" b="1" dirty="0"/>
              <a:t>MPP</a:t>
            </a:r>
            <a:r>
              <a:rPr lang="ru-RU" sz="2400" b="1" dirty="0"/>
              <a:t> </a:t>
            </a:r>
            <a:r>
              <a:rPr lang="ro-RO" sz="2400" b="1" dirty="0"/>
              <a:t>(</a:t>
            </a:r>
            <a:r>
              <a:rPr lang="ru-RU" sz="2400" b="1" dirty="0"/>
              <a:t>преимущества и недостатки</a:t>
            </a:r>
            <a:r>
              <a:rPr lang="ro-RO" sz="2400" b="1" dirty="0">
                <a:solidFill>
                  <a:schemeClr val="bg1"/>
                </a:solidFill>
              </a:rPr>
              <a:t>)</a:t>
            </a:r>
            <a:endParaRPr lang="ru-RU" sz="2400" b="1" dirty="0">
              <a:solidFill>
                <a:schemeClr val="bg1"/>
              </a:solidFill>
            </a:endParaRPr>
          </a:p>
          <a:p>
            <a:pPr marL="1141413" lvl="2" indent="-227013" fontAlgn="auto">
              <a:spcBef>
                <a:spcPts val="500"/>
              </a:spcBef>
              <a:buClr>
                <a:srgbClr val="FFCC00"/>
              </a:buClr>
              <a:buSzPct val="65000"/>
              <a:buFont typeface="Wingdings" pitchFamily="2" charset="2"/>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ru-RU" sz="1600" b="1"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46315-linux_timeline_poster_v1">
            <a:extLst>
              <a:ext uri="{FF2B5EF4-FFF2-40B4-BE49-F238E27FC236}">
                <a16:creationId xmlns:a16="http://schemas.microsoft.com/office/drawing/2014/main" id="{401001C8-7952-4B41-9A82-245078445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82650"/>
            <a:ext cx="8458200"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579" name="Text Box 4">
            <a:extLst>
              <a:ext uri="{FF2B5EF4-FFF2-40B4-BE49-F238E27FC236}">
                <a16:creationId xmlns:a16="http://schemas.microsoft.com/office/drawing/2014/main" id="{40954206-4F81-4D1B-9B0A-050255458AB6}"/>
              </a:ext>
            </a:extLst>
          </p:cNvPr>
          <p:cNvSpPr>
            <a:spLocks noChangeArrowheads="1"/>
          </p:cNvSpPr>
          <p:nvPr/>
        </p:nvSpPr>
        <p:spPr bwMode="auto">
          <a:xfrm>
            <a:off x="1371600" y="228600"/>
            <a:ext cx="6096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ru-RU" altLang="en-US" sz="3200">
                <a:solidFill>
                  <a:srgbClr val="E5FFFF"/>
                </a:solidFill>
              </a:rPr>
              <a:t>История семейства ОС </a:t>
            </a:r>
            <a:r>
              <a:rPr lang="en-CA" altLang="en-US" sz="3200">
                <a:solidFill>
                  <a:srgbClr val="E5FFFF"/>
                </a:solidFill>
              </a:rPr>
              <a:t>Linux</a:t>
            </a:r>
            <a:endParaRPr lang="ru-RU" altLang="en-US" sz="3200">
              <a:solidFill>
                <a:srgbClr val="E5FFFF"/>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FC1C602-8709-4570-A8EA-1C98BA925478}"/>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a:t>История семейства ОС </a:t>
            </a:r>
            <a:r>
              <a:rPr lang="en-CA" sz="3200"/>
              <a:t>Windows</a:t>
            </a:r>
            <a:endParaRPr lang="ru-RU" sz="3200"/>
          </a:p>
        </p:txBody>
      </p:sp>
      <p:pic>
        <p:nvPicPr>
          <p:cNvPr id="25603" name="Picture 6">
            <a:extLst>
              <a:ext uri="{FF2B5EF4-FFF2-40B4-BE49-F238E27FC236}">
                <a16:creationId xmlns:a16="http://schemas.microsoft.com/office/drawing/2014/main" id="{EA6D1E4F-4031-4A2C-A389-E408740EC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676400"/>
            <a:ext cx="855503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B4C78E89-B9A0-4788-A77E-1A21384B2EE3}"/>
              </a:ext>
            </a:extLst>
          </p:cNvPr>
          <p:cNvSpPr>
            <a:spLocks noGrp="1" noChangeArrowheads="1"/>
          </p:cNvSpPr>
          <p:nvPr>
            <p:ph type="title"/>
          </p:nvPr>
        </p:nvSpPr>
        <p:spPr/>
        <p:txBody>
          <a:bodyPr/>
          <a:lstStyle/>
          <a:p>
            <a:pPr fontAlgn="auto">
              <a:spcAft>
                <a:spcPts val="0"/>
              </a:spcAft>
              <a:defRPr/>
            </a:pPr>
            <a:r>
              <a:rPr lang="en-US"/>
              <a:t>Familia SO Windows</a:t>
            </a:r>
            <a:endParaRPr lang="ru-RU"/>
          </a:p>
        </p:txBody>
      </p:sp>
      <p:sp>
        <p:nvSpPr>
          <p:cNvPr id="26627" name="Text Box 7">
            <a:extLst>
              <a:ext uri="{FF2B5EF4-FFF2-40B4-BE49-F238E27FC236}">
                <a16:creationId xmlns:a16="http://schemas.microsoft.com/office/drawing/2014/main" id="{7F2055F9-DD06-4586-BDDC-9AEB1991BE66}"/>
              </a:ext>
            </a:extLst>
          </p:cNvPr>
          <p:cNvSpPr txBox="1">
            <a:spLocks noChangeArrowheads="1"/>
          </p:cNvSpPr>
          <p:nvPr/>
        </p:nvSpPr>
        <p:spPr bwMode="auto">
          <a:xfrm>
            <a:off x="457200" y="5715000"/>
            <a:ext cx="7848600" cy="6413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OS/2 e</a:t>
            </a:r>
            <a:r>
              <a:rPr lang="ru-RU" altLang="en-US"/>
              <a:t>ra un S</a:t>
            </a:r>
            <a:r>
              <a:rPr lang="en-US" altLang="en-US"/>
              <a:t>O</a:t>
            </a:r>
            <a:r>
              <a:rPr lang="ru-RU" altLang="en-US"/>
              <a:t> facut de cei de la Microsoft impreuna cu cei de la IBM</a:t>
            </a:r>
            <a:r>
              <a:rPr lang="en-US" altLang="en-US"/>
              <a:t>, </a:t>
            </a:r>
            <a:r>
              <a:rPr lang="ru-RU" altLang="en-US"/>
              <a:t> lansat in 1987 </a:t>
            </a:r>
          </a:p>
        </p:txBody>
      </p:sp>
      <p:pic>
        <p:nvPicPr>
          <p:cNvPr id="26628" name="Picture 1" descr="Screen Clipping">
            <a:extLst>
              <a:ext uri="{FF2B5EF4-FFF2-40B4-BE49-F238E27FC236}">
                <a16:creationId xmlns:a16="http://schemas.microsoft.com/office/drawing/2014/main" id="{0AA8DCC0-0659-4638-B280-0A7EFD83D7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1063"/>
            <a:ext cx="91440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Заголовок 1">
            <a:extLst>
              <a:ext uri="{FF2B5EF4-FFF2-40B4-BE49-F238E27FC236}">
                <a16:creationId xmlns:a16="http://schemas.microsoft.com/office/drawing/2014/main" id="{473138E5-7B3F-4139-8177-FA39B7A649E3}"/>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b="1"/>
              <a:t>Usage share of operating systems</a:t>
            </a:r>
            <a:endParaRPr lang="ro-RO"/>
          </a:p>
        </p:txBody>
      </p:sp>
      <p:pic>
        <p:nvPicPr>
          <p:cNvPr id="27651" name="Picture 2">
            <a:extLst>
              <a:ext uri="{FF2B5EF4-FFF2-40B4-BE49-F238E27FC236}">
                <a16:creationId xmlns:a16="http://schemas.microsoft.com/office/drawing/2014/main" id="{9EA83B23-B849-4C33-B20D-0179F9550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4005263"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2" name="Picture 3">
            <a:extLst>
              <a:ext uri="{FF2B5EF4-FFF2-40B4-BE49-F238E27FC236}">
                <a16:creationId xmlns:a16="http://schemas.microsoft.com/office/drawing/2014/main" id="{9D6C99F5-C812-4E8F-9759-42AD94125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222500"/>
            <a:ext cx="4062412" cy="224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Заголовок 1">
            <a:extLst>
              <a:ext uri="{FF2B5EF4-FFF2-40B4-BE49-F238E27FC236}">
                <a16:creationId xmlns:a16="http://schemas.microsoft.com/office/drawing/2014/main" id="{6B88EF48-3698-4E30-B377-D24AE346DBBE}"/>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b="1" dirty="0"/>
              <a:t>Operating systems used on top 500 supercomputers</a:t>
            </a:r>
            <a:r>
              <a:rPr lang="ro-RO" b="1" dirty="0"/>
              <a:t> (2013)</a:t>
            </a:r>
            <a:endParaRPr lang="ro-RO" dirty="0"/>
          </a:p>
        </p:txBody>
      </p:sp>
      <p:sp>
        <p:nvSpPr>
          <p:cNvPr id="46083" name="Объект 2">
            <a:extLst>
              <a:ext uri="{FF2B5EF4-FFF2-40B4-BE49-F238E27FC236}">
                <a16:creationId xmlns:a16="http://schemas.microsoft.com/office/drawing/2014/main" id="{AD997A1A-5538-4A7D-AD42-DD2FF23ADC8C}"/>
              </a:ext>
            </a:extLst>
          </p:cNvPr>
          <p:cNvSpPr>
            <a:spLocks noGrp="1" noChangeArrowheads="1"/>
          </p:cNvSpPr>
          <p:nvPr>
            <p:ph sz="quarter" idx="13"/>
          </p:nvPr>
        </p:nvSpPr>
        <p:spPr>
          <a:xfrm>
            <a:off x="457200" y="5562600"/>
            <a:ext cx="8226425" cy="530225"/>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endParaRPr lang="ro-RO"/>
          </a:p>
        </p:txBody>
      </p:sp>
      <p:pic>
        <p:nvPicPr>
          <p:cNvPr id="28676" name="Picture 3">
            <a:extLst>
              <a:ext uri="{FF2B5EF4-FFF2-40B4-BE49-F238E27FC236}">
                <a16:creationId xmlns:a16="http://schemas.microsoft.com/office/drawing/2014/main" id="{189B67C1-8470-4BED-BF50-E34A7B256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618413"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EB74534-E803-40E3-A202-ACB9E3F590BF}"/>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a:t>Классификация ОС</a:t>
            </a:r>
          </a:p>
        </p:txBody>
      </p:sp>
      <p:pic>
        <p:nvPicPr>
          <p:cNvPr id="29699" name="Picture 4">
            <a:extLst>
              <a:ext uri="{FF2B5EF4-FFF2-40B4-BE49-F238E27FC236}">
                <a16:creationId xmlns:a16="http://schemas.microsoft.com/office/drawing/2014/main" id="{FBA96B96-1413-4BA9-8F49-337549E68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151688"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FD12074-860A-457B-93E7-F77BD910DDDB}"/>
              </a:ext>
            </a:extLst>
          </p:cNvPr>
          <p:cNvSpPr>
            <a:spLocks noGrp="1" noChangeArrowheads="1"/>
          </p:cNvSpPr>
          <p:nvPr>
            <p:ph type="title"/>
          </p:nvPr>
        </p:nvSpPr>
        <p:spPr>
          <a:xfrm>
            <a:off x="457200" y="349250"/>
            <a:ext cx="8226425" cy="9461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4000"/>
              <a:t>Классификация вычислительных систем</a:t>
            </a:r>
          </a:p>
        </p:txBody>
      </p:sp>
      <p:sp>
        <p:nvSpPr>
          <p:cNvPr id="48131" name="Rectangle 3">
            <a:extLst>
              <a:ext uri="{FF2B5EF4-FFF2-40B4-BE49-F238E27FC236}">
                <a16:creationId xmlns:a16="http://schemas.microsoft.com/office/drawing/2014/main" id="{7AA5250D-AD5E-4E16-B501-B38F1642EC11}"/>
              </a:ext>
            </a:extLst>
          </p:cNvPr>
          <p:cNvSpPr>
            <a:spLocks noGrp="1" noChangeArrowheads="1"/>
          </p:cNvSpPr>
          <p:nvPr>
            <p:ph sz="quarter" idx="13"/>
          </p:nvPr>
        </p:nvSpPr>
        <p:spPr>
          <a:xfrm>
            <a:off x="228600" y="1447800"/>
            <a:ext cx="8455025" cy="54102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ru-RU" sz="2800"/>
              <a:t>Широкое разнообразие производимых в мире компьютеров с большой степенью условности можно разделить на четыре класса: </a:t>
            </a:r>
            <a:endParaRPr lang="en-US" sz="2800"/>
          </a:p>
          <a:p>
            <a:pPr lvl="2" fontAlgn="auto">
              <a:lnSpc>
                <a:spcPct val="90000"/>
              </a:lnSpc>
              <a:buClr>
                <a:srgbClr val="FFFF00"/>
              </a:buClr>
              <a:buFont typeface="Wingdings" pitchFamily="2" charset="2"/>
              <a:buChar char="§"/>
              <a:defRPr/>
            </a:pPr>
            <a:r>
              <a:rPr lang="ru-RU" sz="2000">
                <a:solidFill>
                  <a:schemeClr val="accent1"/>
                </a:solidFill>
              </a:rPr>
              <a:t>персональные компьютеры</a:t>
            </a:r>
            <a:r>
              <a:rPr lang="ru-RU" sz="2000"/>
              <a:t> (Personal Computer - PC) на платформах </a:t>
            </a:r>
            <a:r>
              <a:rPr lang="en-CA" sz="2000"/>
              <a:t>INTEL, AMD, </a:t>
            </a:r>
            <a:r>
              <a:rPr lang="ru-RU" sz="2000"/>
              <a:t>однопользовательские  ОС; </a:t>
            </a:r>
            <a:endParaRPr lang="en-US" sz="2000"/>
          </a:p>
          <a:p>
            <a:pPr lvl="2" fontAlgn="auto">
              <a:lnSpc>
                <a:spcPct val="90000"/>
              </a:lnSpc>
              <a:buClr>
                <a:srgbClr val="FFFF00"/>
              </a:buClr>
              <a:buFont typeface="Wingdings" pitchFamily="2" charset="2"/>
              <a:buChar char="§"/>
              <a:defRPr/>
            </a:pPr>
            <a:r>
              <a:rPr lang="ru-RU" sz="2000">
                <a:solidFill>
                  <a:schemeClr val="accent1"/>
                </a:solidFill>
              </a:rPr>
              <a:t>рабочие станции</a:t>
            </a:r>
            <a:r>
              <a:rPr lang="ru-RU" sz="2000"/>
              <a:t> (WorkStation - WS)</a:t>
            </a:r>
            <a:r>
              <a:rPr lang="en-CA" sz="2000"/>
              <a:t> SO UNIX, 1-4 RISC CPU, </a:t>
            </a:r>
            <a:r>
              <a:rPr lang="ru-RU" sz="2000"/>
              <a:t>поддерживают удаленный доступ; </a:t>
            </a:r>
            <a:endParaRPr lang="en-US" sz="2000"/>
          </a:p>
          <a:p>
            <a:pPr lvl="2" fontAlgn="auto">
              <a:lnSpc>
                <a:spcPct val="90000"/>
              </a:lnSpc>
              <a:buClr>
                <a:srgbClr val="FFFF00"/>
              </a:buClr>
              <a:buFont typeface="Wingdings" pitchFamily="2" charset="2"/>
              <a:buChar char="§"/>
              <a:defRPr/>
            </a:pPr>
            <a:r>
              <a:rPr lang="ru-RU" sz="2000">
                <a:solidFill>
                  <a:schemeClr val="accent1"/>
                </a:solidFill>
              </a:rPr>
              <a:t>суперкомпьютеры</a:t>
            </a:r>
            <a:r>
              <a:rPr lang="ru-RU" sz="2000"/>
              <a:t> (Supercomputer - SC) чрезвычайно дорогие многопроцессорные системы. Используются серийно выпускаемые процессоры, что и в рабочих станциях. Поэтому </a:t>
            </a:r>
            <a:r>
              <a:rPr lang="ru-RU" sz="2000">
                <a:solidFill>
                  <a:schemeClr val="accent1"/>
                </a:solidFill>
              </a:rPr>
              <a:t>различие</a:t>
            </a:r>
            <a:r>
              <a:rPr lang="ru-RU" sz="2000"/>
              <a:t> между ними не столько качественное, сколько </a:t>
            </a:r>
            <a:r>
              <a:rPr lang="ru-RU" sz="2000">
                <a:solidFill>
                  <a:schemeClr val="accent1"/>
                </a:solidFill>
              </a:rPr>
              <a:t>количественное</a:t>
            </a:r>
            <a:r>
              <a:rPr lang="ru-RU" sz="2000"/>
              <a:t>. Например, можно говорить о 4-х процессорной рабочей станции фирмы SUN и о 64-х процессорном суперкомпьютере фирмы SUN ; </a:t>
            </a:r>
            <a:endParaRPr lang="en-US" sz="2000"/>
          </a:p>
          <a:p>
            <a:pPr lvl="2" fontAlgn="auto">
              <a:lnSpc>
                <a:spcPct val="90000"/>
              </a:lnSpc>
              <a:buClr>
                <a:srgbClr val="FFFF00"/>
              </a:buClr>
              <a:buFont typeface="Wingdings" pitchFamily="2" charset="2"/>
              <a:buChar char="§"/>
              <a:defRPr/>
            </a:pPr>
            <a:r>
              <a:rPr lang="ru-RU" sz="2000">
                <a:solidFill>
                  <a:schemeClr val="accent1"/>
                </a:solidFill>
              </a:rPr>
              <a:t>кластерные системы</a:t>
            </a:r>
            <a:r>
              <a:rPr lang="ru-RU" sz="2000"/>
              <a:t> - дешевая альтернатива суперкомпьютерам, система собирается из готовых </a:t>
            </a:r>
            <a:r>
              <a:rPr lang="ru-RU" sz="2000">
                <a:solidFill>
                  <a:schemeClr val="accent1"/>
                </a:solidFill>
              </a:rPr>
              <a:t>серийно выпускаемых компьютеров</a:t>
            </a:r>
            <a:r>
              <a:rPr lang="ru-RU" sz="2000"/>
              <a:t>. </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6D8A9DC-CD21-4E11-92C4-3FA583F4804F}"/>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dirty="0"/>
              <a:t>Классификация вычислительных систем</a:t>
            </a:r>
          </a:p>
        </p:txBody>
      </p:sp>
      <p:sp>
        <p:nvSpPr>
          <p:cNvPr id="49155" name="Rectangle 3">
            <a:extLst>
              <a:ext uri="{FF2B5EF4-FFF2-40B4-BE49-F238E27FC236}">
                <a16:creationId xmlns:a16="http://schemas.microsoft.com/office/drawing/2014/main" id="{A37F1910-5D69-4FE2-ACC0-189DAF14779B}"/>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Autofit/>
          </a:bodyPr>
          <a:lstStyle/>
          <a:p>
            <a:pPr marL="0" indent="0" fontAlgn="auto">
              <a:buNone/>
              <a:defRPr/>
            </a:pPr>
            <a:r>
              <a:rPr lang="ru-RU" sz="2400" dirty="0"/>
              <a:t>Единицы измерения производительности </a:t>
            </a:r>
            <a:endParaRPr lang="en-CA" sz="2400" dirty="0"/>
          </a:p>
          <a:p>
            <a:pPr marL="0" indent="0" fontAlgn="auto">
              <a:buNone/>
              <a:defRPr/>
            </a:pPr>
            <a:r>
              <a:rPr lang="ru-RU" sz="2400" dirty="0"/>
              <a:t>вычислительных систем:</a:t>
            </a:r>
          </a:p>
          <a:p>
            <a:pPr lvl="2" fontAlgn="auto">
              <a:defRPr/>
            </a:pPr>
            <a:r>
              <a:rPr lang="ru-RU" sz="2400" dirty="0"/>
              <a:t>1 Mflops (мегафлопс)= 1 миллион (10</a:t>
            </a:r>
            <a:r>
              <a:rPr lang="en-CA" sz="2400" dirty="0"/>
              <a:t>^6</a:t>
            </a:r>
            <a:r>
              <a:rPr lang="ru-RU" sz="2400" dirty="0"/>
              <a:t>) оп/сек</a:t>
            </a:r>
            <a:endParaRPr lang="en-CA" sz="2400" dirty="0"/>
          </a:p>
          <a:p>
            <a:pPr lvl="2" fontAlgn="auto">
              <a:defRPr/>
            </a:pPr>
            <a:r>
              <a:rPr lang="ru-RU" sz="2400" dirty="0"/>
              <a:t>1</a:t>
            </a:r>
            <a:r>
              <a:rPr lang="en-CA" sz="2400" dirty="0"/>
              <a:t> </a:t>
            </a:r>
            <a:r>
              <a:rPr lang="ru-RU" sz="2400" dirty="0"/>
              <a:t>Gflops (гигафлопс)= 1 миллиард (10</a:t>
            </a:r>
            <a:r>
              <a:rPr lang="en-CA" sz="2400" dirty="0"/>
              <a:t>^</a:t>
            </a:r>
            <a:r>
              <a:rPr lang="ru-RU" sz="2400" dirty="0"/>
              <a:t>9) оп/сек</a:t>
            </a:r>
            <a:endParaRPr lang="en-CA" sz="2400" dirty="0"/>
          </a:p>
          <a:p>
            <a:pPr lvl="2" fontAlgn="auto">
              <a:defRPr/>
            </a:pPr>
            <a:r>
              <a:rPr lang="ru-RU" sz="2400" dirty="0"/>
              <a:t>1</a:t>
            </a:r>
            <a:r>
              <a:rPr lang="en-CA" sz="2400" dirty="0"/>
              <a:t> </a:t>
            </a:r>
            <a:r>
              <a:rPr lang="ru-RU" sz="2400" dirty="0"/>
              <a:t>Tflops (терафлопс)= 1 триллион (10</a:t>
            </a:r>
            <a:r>
              <a:rPr lang="en-CA" sz="2400" dirty="0"/>
              <a:t>^</a:t>
            </a:r>
            <a:r>
              <a:rPr lang="ru-RU" sz="2400" dirty="0"/>
              <a:t>12) оп/сек</a:t>
            </a:r>
          </a:p>
          <a:p>
            <a:pPr lvl="2" fontAlgn="auto">
              <a:defRPr/>
            </a:pPr>
            <a:r>
              <a:rPr lang="en-CA" sz="2400" dirty="0"/>
              <a:t>1 P</a:t>
            </a:r>
            <a:r>
              <a:rPr lang="ru-RU" sz="2400" dirty="0"/>
              <a:t>flops (</a:t>
            </a:r>
            <a:r>
              <a:rPr lang="en-CA" sz="2400" dirty="0" err="1"/>
              <a:t>peta</a:t>
            </a:r>
            <a:r>
              <a:rPr lang="ru-RU" sz="2400" dirty="0"/>
              <a:t>флопс)= 1 квадриллион (10</a:t>
            </a:r>
            <a:r>
              <a:rPr lang="en-CA" sz="2400" dirty="0"/>
              <a:t>^</a:t>
            </a:r>
            <a:r>
              <a:rPr lang="ru-RU" sz="2400" dirty="0"/>
              <a:t>15) оп/сек</a:t>
            </a:r>
          </a:p>
          <a:p>
            <a:pPr lvl="2" fontAlgn="auto">
              <a:defRPr/>
            </a:pPr>
            <a:endParaRPr lang="ru-RU" sz="2400" dirty="0"/>
          </a:p>
          <a:p>
            <a:pPr marL="914400" lvl="2" indent="0" fontAlgn="auto">
              <a:buNone/>
              <a:defRPr/>
            </a:pPr>
            <a:r>
              <a:rPr lang="ru-RU" sz="2400" dirty="0"/>
              <a:t>флоп-операция над вещественными числами</a:t>
            </a:r>
          </a:p>
          <a:p>
            <a:pPr lvl="2" fontAlgn="auto">
              <a:defRPr/>
            </a:pPr>
            <a:endParaRPr lang="ru-RU" sz="2400"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122A755-455C-4A11-97B4-EB3EDEFAABC2}"/>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dirty="0"/>
              <a:t>Классификация параллельных вычислительных систем</a:t>
            </a:r>
          </a:p>
        </p:txBody>
      </p:sp>
      <p:sp>
        <p:nvSpPr>
          <p:cNvPr id="32771" name="AutoShape 4">
            <a:extLst>
              <a:ext uri="{FF2B5EF4-FFF2-40B4-BE49-F238E27FC236}">
                <a16:creationId xmlns:a16="http://schemas.microsoft.com/office/drawing/2014/main" id="{F9D4BC72-4170-4DEA-BDC4-DDB686B93C07}"/>
              </a:ext>
            </a:extLst>
          </p:cNvPr>
          <p:cNvSpPr>
            <a:spLocks noChangeArrowheads="1"/>
          </p:cNvSpPr>
          <p:nvPr/>
        </p:nvSpPr>
        <p:spPr bwMode="auto">
          <a:xfrm>
            <a:off x="2819400" y="1905000"/>
            <a:ext cx="3733800" cy="685800"/>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ru-RU" b="1" dirty="0"/>
              <a:t>параллель</a:t>
            </a:r>
            <a:r>
              <a:rPr lang="ru-RU" altLang="en-US" b="1" dirty="0"/>
              <a:t>ные</a:t>
            </a:r>
          </a:p>
          <a:p>
            <a:pPr algn="ctr" eaLnBrk="0" hangingPunct="0"/>
            <a:r>
              <a:rPr lang="ru-RU" altLang="en-US" b="1" dirty="0"/>
              <a:t> вычислительные системы</a:t>
            </a:r>
          </a:p>
        </p:txBody>
      </p:sp>
      <p:sp>
        <p:nvSpPr>
          <p:cNvPr id="32772" name="AutoShape 5">
            <a:extLst>
              <a:ext uri="{FF2B5EF4-FFF2-40B4-BE49-F238E27FC236}">
                <a16:creationId xmlns:a16="http://schemas.microsoft.com/office/drawing/2014/main" id="{88A61257-8369-4738-A8D1-4E406BE6B864}"/>
              </a:ext>
            </a:extLst>
          </p:cNvPr>
          <p:cNvSpPr>
            <a:spLocks noChangeArrowheads="1"/>
          </p:cNvSpPr>
          <p:nvPr/>
        </p:nvSpPr>
        <p:spPr bwMode="auto">
          <a:xfrm>
            <a:off x="457200" y="3505200"/>
            <a:ext cx="3970338" cy="1508125"/>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CA" altLang="en-US" sz="2400" b="1">
                <a:solidFill>
                  <a:srgbClr val="FFFF00"/>
                </a:solidFill>
              </a:rPr>
              <a:t>SMP</a:t>
            </a:r>
          </a:p>
          <a:p>
            <a:pPr algn="ctr" eaLnBrk="0" hangingPunct="0"/>
            <a:r>
              <a:rPr lang="en-CA" altLang="en-US" b="1"/>
              <a:t>(Symmetric Multi-Processing)</a:t>
            </a:r>
          </a:p>
          <a:p>
            <a:pPr algn="ctr" eaLnBrk="0" hangingPunct="0"/>
            <a:r>
              <a:rPr lang="en-CA" altLang="en-US" b="1"/>
              <a:t>(Shared Memory Multiprocessing)</a:t>
            </a:r>
          </a:p>
          <a:p>
            <a:pPr algn="ctr" eaLnBrk="0" hangingPunct="0"/>
            <a:r>
              <a:rPr lang="ru-RU" altLang="en-US" b="1"/>
              <a:t>(Сильносвязанные системы)</a:t>
            </a:r>
          </a:p>
        </p:txBody>
      </p:sp>
      <p:sp>
        <p:nvSpPr>
          <p:cNvPr id="32773" name="AutoShape 6">
            <a:extLst>
              <a:ext uri="{FF2B5EF4-FFF2-40B4-BE49-F238E27FC236}">
                <a16:creationId xmlns:a16="http://schemas.microsoft.com/office/drawing/2014/main" id="{8CB83ED3-C394-499F-AFEF-D9718C16A48B}"/>
              </a:ext>
            </a:extLst>
          </p:cNvPr>
          <p:cNvSpPr>
            <a:spLocks noChangeArrowheads="1"/>
          </p:cNvSpPr>
          <p:nvPr/>
        </p:nvSpPr>
        <p:spPr bwMode="auto">
          <a:xfrm>
            <a:off x="5181600" y="3505200"/>
            <a:ext cx="3638550" cy="1508125"/>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CA" altLang="en-US" sz="2400" b="1">
                <a:solidFill>
                  <a:srgbClr val="FFFF00"/>
                </a:solidFill>
              </a:rPr>
              <a:t>MPP</a:t>
            </a:r>
          </a:p>
          <a:p>
            <a:pPr algn="ctr" eaLnBrk="0" hangingPunct="0"/>
            <a:r>
              <a:rPr lang="en-CA" altLang="en-US" b="1"/>
              <a:t>(Massively Parallel Processing)</a:t>
            </a:r>
          </a:p>
          <a:p>
            <a:pPr algn="ctr" eaLnBrk="0" hangingPunct="0"/>
            <a:r>
              <a:rPr lang="ru-RU" altLang="en-US" b="1"/>
              <a:t>(слабосвязанные системы)</a:t>
            </a:r>
          </a:p>
        </p:txBody>
      </p:sp>
      <p:cxnSp>
        <p:nvCxnSpPr>
          <p:cNvPr id="32774" name="AutoShape 11">
            <a:extLst>
              <a:ext uri="{FF2B5EF4-FFF2-40B4-BE49-F238E27FC236}">
                <a16:creationId xmlns:a16="http://schemas.microsoft.com/office/drawing/2014/main" id="{69F0FFDC-AE89-4895-96B8-8B4834A4864A}"/>
              </a:ext>
            </a:extLst>
          </p:cNvPr>
          <p:cNvCxnSpPr>
            <a:cxnSpLocks noChangeArrowheads="1" noChangeShapeType="1"/>
            <a:stCxn id="32771" idx="2"/>
            <a:endCxn id="32772" idx="0"/>
          </p:cNvCxnSpPr>
          <p:nvPr/>
        </p:nvCxnSpPr>
        <p:spPr bwMode="auto">
          <a:xfrm flipH="1">
            <a:off x="2443163" y="2590800"/>
            <a:ext cx="2243137" cy="914400"/>
          </a:xfrm>
          <a:prstGeom prst="straightConnector1">
            <a:avLst/>
          </a:prstGeom>
          <a:noFill/>
          <a:ln w="25400" algn="ctr">
            <a:solidFill>
              <a:schemeClr val="accent1"/>
            </a:solidFill>
            <a:round/>
            <a:headEnd/>
            <a:tailEnd/>
          </a:ln>
          <a:extLst>
            <a:ext uri="{909E8E84-426E-40DD-AFC4-6F175D3DCCD1}">
              <a14:hiddenFill xmlns:a14="http://schemas.microsoft.com/office/drawing/2010/main">
                <a:noFill/>
              </a14:hiddenFill>
            </a:ext>
          </a:extLst>
        </p:spPr>
      </p:cxnSp>
      <p:cxnSp>
        <p:nvCxnSpPr>
          <p:cNvPr id="32775" name="AutoShape 12">
            <a:extLst>
              <a:ext uri="{FF2B5EF4-FFF2-40B4-BE49-F238E27FC236}">
                <a16:creationId xmlns:a16="http://schemas.microsoft.com/office/drawing/2014/main" id="{F022106F-33AC-4BBD-9D95-4BE9DFBAEE99}"/>
              </a:ext>
            </a:extLst>
          </p:cNvPr>
          <p:cNvCxnSpPr>
            <a:cxnSpLocks noChangeArrowheads="1" noChangeShapeType="1"/>
            <a:stCxn id="32771" idx="2"/>
            <a:endCxn id="32773" idx="0"/>
          </p:cNvCxnSpPr>
          <p:nvPr/>
        </p:nvCxnSpPr>
        <p:spPr bwMode="auto">
          <a:xfrm>
            <a:off x="4686300" y="2590800"/>
            <a:ext cx="2314575" cy="914400"/>
          </a:xfrm>
          <a:prstGeom prst="straightConnector1">
            <a:avLst/>
          </a:prstGeom>
          <a:noFill/>
          <a:ln w="25400" algn="ctr">
            <a:solidFill>
              <a:schemeClr val="accent1"/>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09C0DAD-C3B1-449B-A628-C0DC73B5A706}"/>
              </a:ext>
            </a:extLst>
          </p:cNvPr>
          <p:cNvSpPr>
            <a:spLocks noGrp="1" noChangeArrowheads="1"/>
          </p:cNvSpPr>
          <p:nvPr>
            <p:ph type="title"/>
          </p:nvPr>
        </p:nvSpPr>
        <p:spPr>
          <a:xfrm>
            <a:off x="395288" y="260350"/>
            <a:ext cx="8534400" cy="12827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fontAlgn="auto">
              <a:spcAft>
                <a:spcPts val="0"/>
              </a:spcAft>
              <a:defRPr/>
            </a:pPr>
            <a:r>
              <a:rPr lang="ru-RU" sz="2800" dirty="0"/>
              <a:t>ОБЗОР АРХИТЕКТУР параллельных ВЫЧИСЛИТЕЛЬНЫХ СИСТЕМ</a:t>
            </a:r>
            <a:r>
              <a:rPr lang="en-CA" sz="2800" dirty="0"/>
              <a:t>. </a:t>
            </a:r>
            <a:br>
              <a:rPr lang="ru-RU" sz="2800" dirty="0"/>
            </a:br>
            <a:r>
              <a:rPr lang="ru-RU" sz="2800" dirty="0"/>
              <a:t> MPP системы</a:t>
            </a:r>
          </a:p>
        </p:txBody>
      </p:sp>
      <p:sp>
        <p:nvSpPr>
          <p:cNvPr id="51203" name="Rectangle 3">
            <a:extLst>
              <a:ext uri="{FF2B5EF4-FFF2-40B4-BE49-F238E27FC236}">
                <a16:creationId xmlns:a16="http://schemas.microsoft.com/office/drawing/2014/main" id="{D5EBF82F-14D1-49C0-A22B-C7E27E26639C}"/>
              </a:ext>
            </a:extLst>
          </p:cNvPr>
          <p:cNvSpPr>
            <a:spLocks noGrp="1" noChangeArrowheads="1"/>
          </p:cNvSpPr>
          <p:nvPr>
            <p:ph sz="quarter" idx="13"/>
          </p:nvPr>
        </p:nvSpPr>
        <p:spPr>
          <a:xfrm>
            <a:off x="152400" y="1981200"/>
            <a:ext cx="8839200" cy="48768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0" indent="0" fontAlgn="auto">
              <a:lnSpc>
                <a:spcPct val="80000"/>
              </a:lnSpc>
              <a:buNone/>
              <a:defRPr/>
            </a:pPr>
            <a:r>
              <a:rPr lang="ru-RU" sz="2400" dirty="0"/>
              <a:t>Как альтернатива дорогим мультипроцессорным системам была предложена </a:t>
            </a:r>
            <a:r>
              <a:rPr lang="ru-RU" sz="2400" dirty="0">
                <a:solidFill>
                  <a:schemeClr val="accent1"/>
                </a:solidFill>
              </a:rPr>
              <a:t>идея строить эквивалентные по мощности многопроцессорные системы из большого числа дешевых серийно выпускаемых микропроцессоров</a:t>
            </a:r>
            <a:r>
              <a:rPr lang="ru-RU" sz="2400" dirty="0"/>
              <a:t>. Очень скоро обнаружилось, что SMP архитектура обладает весьма ограниченными возможностями по наращиванию числа процессоров в системе </a:t>
            </a:r>
            <a:r>
              <a:rPr lang="ru-RU" sz="2400" dirty="0">
                <a:solidFill>
                  <a:schemeClr val="accent1"/>
                </a:solidFill>
              </a:rPr>
              <a:t>из-за резкого увеличения числа конфликтов при обращении к общей шине памяти</a:t>
            </a:r>
            <a:r>
              <a:rPr lang="ru-RU" sz="2400" dirty="0"/>
              <a:t>. В связи с этим оправданной представлялась идея снабдить </a:t>
            </a:r>
            <a:r>
              <a:rPr lang="ru-RU" sz="2400" dirty="0">
                <a:solidFill>
                  <a:schemeClr val="accent1"/>
                </a:solidFill>
              </a:rPr>
              <a:t>каждый процессор собственной оперативной памятью</a:t>
            </a:r>
            <a:r>
              <a:rPr lang="ru-RU" sz="2400" dirty="0"/>
              <a:t>, превращая компьютер в объединение независимых вычислительных узлов.</a:t>
            </a:r>
            <a:r>
              <a:rPr lang="ru-RU" sz="2000" dirty="0"/>
              <a:t>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4294967295"/>
          </p:nvPr>
        </p:nvSpPr>
        <p:spPr>
          <a:xfrm>
            <a:off x="228600" y="762000"/>
            <a:ext cx="8915400" cy="6096000"/>
          </a:xfrm>
          <a:prstGeom prst="rect">
            <a:avLst/>
          </a:prstGeom>
        </p:spPr>
        <p:txBody>
          <a:bodyPr>
            <a:normAutofit lnSpcReduction="10000"/>
          </a:bodyPr>
          <a:lstStyle/>
          <a:p>
            <a:pPr eaLnBrk="1" hangingPunct="1">
              <a:lnSpc>
                <a:spcPct val="90000"/>
              </a:lnSpc>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ru-RU" altLang="en-US" dirty="0">
                <a:solidFill>
                  <a:srgbClr val="FFFF00"/>
                </a:solidFill>
                <a:effectLst/>
              </a:rPr>
              <a:t>Глава </a:t>
            </a:r>
            <a:r>
              <a:rPr lang="en-US" altLang="en-US" dirty="0">
                <a:solidFill>
                  <a:srgbClr val="FFFF00"/>
                </a:solidFill>
                <a:effectLst/>
              </a:rPr>
              <a:t>6</a:t>
            </a:r>
            <a:r>
              <a:rPr lang="ru-RU" altLang="en-US" dirty="0">
                <a:solidFill>
                  <a:srgbClr val="FFFF00"/>
                </a:solidFill>
                <a:effectLst/>
              </a:rPr>
              <a:t>. Архитектуры многопроцессорных вычислительных систем</a:t>
            </a:r>
            <a:endParaRPr lang="en-US" altLang="en-US" sz="2800" b="1" dirty="0">
              <a:solidFill>
                <a:srgbClr val="FFFF00"/>
              </a:solidFill>
              <a:effectLst/>
            </a:endParaRPr>
          </a:p>
          <a:p>
            <a:pPr marL="1141413" lvl="2" indent="-227013" eaLnBrk="1" hangingPunct="1">
              <a:lnSpc>
                <a:spcPct val="90000"/>
              </a:lnSpc>
              <a:spcBef>
                <a:spcPts val="500"/>
              </a:spcBef>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ru-RU" altLang="en-US" sz="2800" b="1" dirty="0">
                <a:solidFill>
                  <a:srgbClr val="D75FBD"/>
                </a:solidFill>
                <a:effectLst/>
                <a:sym typeface="Symbol" panose="05050102010706020507" pitchFamily="18" charset="2"/>
              </a:rPr>
              <a:t>Классификация Флинна</a:t>
            </a:r>
          </a:p>
          <a:p>
            <a:pPr marL="1598613" lvl="3" indent="-227013"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SISD</a:t>
            </a:r>
          </a:p>
          <a:p>
            <a:pPr marL="1598613" lvl="3" indent="-227013"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SIMD</a:t>
            </a:r>
          </a:p>
          <a:p>
            <a:pPr marL="1598613" lvl="3" indent="-227013"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MISD</a:t>
            </a:r>
          </a:p>
          <a:p>
            <a:pPr marL="1598613" lvl="3" indent="-227013"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MIMD</a:t>
            </a:r>
          </a:p>
          <a:p>
            <a:pPr marL="1141413" lvl="2" indent="-227013"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ru-RU" altLang="en-US" sz="2800" b="1" dirty="0">
                <a:solidFill>
                  <a:srgbClr val="D75FBD"/>
                </a:solidFill>
                <a:effectLst/>
                <a:sym typeface="Symbol" panose="05050102010706020507" pitchFamily="18" charset="2"/>
              </a:rPr>
              <a:t>Архитектуры параллельных систем</a:t>
            </a:r>
          </a:p>
          <a:p>
            <a:pPr marL="1598613" lvl="3" indent="-227013"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SMP</a:t>
            </a:r>
          </a:p>
          <a:p>
            <a:pPr lvl="4"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UMA (</a:t>
            </a:r>
            <a:r>
              <a:rPr lang="en-CA" altLang="en-US" i="1" dirty="0">
                <a:effectLst/>
                <a:sym typeface="Symbol" panose="05050102010706020507" pitchFamily="18" charset="2"/>
              </a:rPr>
              <a:t>Uniform Memory Access</a:t>
            </a:r>
            <a:r>
              <a:rPr lang="en-CA" altLang="en-US" sz="2400" b="1" dirty="0">
                <a:solidFill>
                  <a:srgbClr val="D75FBD"/>
                </a:solidFill>
                <a:effectLst/>
                <a:sym typeface="Symbol" panose="05050102010706020507" pitchFamily="18" charset="2"/>
              </a:rPr>
              <a:t>)</a:t>
            </a:r>
          </a:p>
          <a:p>
            <a:pPr lvl="4"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COMA </a:t>
            </a:r>
            <a:r>
              <a:rPr lang="en-CA" altLang="en-US" dirty="0">
                <a:effectLst/>
                <a:sym typeface="Symbol" panose="05050102010706020507" pitchFamily="18" charset="2"/>
              </a:rPr>
              <a:t>(</a:t>
            </a:r>
            <a:r>
              <a:rPr lang="en-CA" altLang="en-US" i="1" dirty="0">
                <a:effectLst/>
                <a:sym typeface="Symbol" panose="05050102010706020507" pitchFamily="18" charset="2"/>
              </a:rPr>
              <a:t>Cache-Only Memory Access</a:t>
            </a:r>
            <a:r>
              <a:rPr lang="en-CA" altLang="en-US" dirty="0">
                <a:effectLst/>
                <a:sym typeface="Symbol" panose="05050102010706020507" pitchFamily="18" charset="2"/>
              </a:rPr>
              <a:t>)</a:t>
            </a:r>
          </a:p>
          <a:p>
            <a:pPr lvl="4"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err="1">
                <a:solidFill>
                  <a:srgbClr val="D75FBD"/>
                </a:solidFill>
                <a:effectLst/>
                <a:sym typeface="Symbol" panose="05050102010706020507" pitchFamily="18" charset="2"/>
              </a:rPr>
              <a:t>ccNUMA</a:t>
            </a:r>
            <a:r>
              <a:rPr lang="en-CA" altLang="en-US" sz="2400" b="1" dirty="0">
                <a:solidFill>
                  <a:srgbClr val="D75FBD"/>
                </a:solidFill>
                <a:effectLst/>
                <a:sym typeface="Symbol" panose="05050102010706020507" pitchFamily="18" charset="2"/>
              </a:rPr>
              <a:t> </a:t>
            </a:r>
            <a:r>
              <a:rPr lang="en-CA" altLang="en-US" dirty="0">
                <a:effectLst/>
                <a:sym typeface="Symbol" panose="05050102010706020507" pitchFamily="18" charset="2"/>
              </a:rPr>
              <a:t>(</a:t>
            </a:r>
            <a:r>
              <a:rPr lang="en-CA" altLang="en-US" i="1" dirty="0">
                <a:effectLst/>
                <a:sym typeface="Symbol" panose="05050102010706020507" pitchFamily="18" charset="2"/>
              </a:rPr>
              <a:t>Cache-Coherent Non-Uniform Memory Access</a:t>
            </a:r>
            <a:r>
              <a:rPr lang="en-CA" altLang="en-US" dirty="0">
                <a:effectLst/>
                <a:sym typeface="Symbol" panose="05050102010706020507" pitchFamily="18" charset="2"/>
              </a:rPr>
              <a:t>)</a:t>
            </a:r>
            <a:endParaRPr lang="en-CA" altLang="en-US" sz="2400" b="1" dirty="0">
              <a:solidFill>
                <a:srgbClr val="D75FBD"/>
              </a:solidFill>
              <a:effectLst/>
              <a:sym typeface="Symbol" panose="05050102010706020507" pitchFamily="18" charset="2"/>
            </a:endParaRPr>
          </a:p>
          <a:p>
            <a:pPr lvl="4"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NUMA </a:t>
            </a:r>
            <a:r>
              <a:rPr lang="en-CA" altLang="en-US" dirty="0">
                <a:effectLst/>
                <a:sym typeface="Symbol" panose="05050102010706020507" pitchFamily="18" charset="2"/>
              </a:rPr>
              <a:t>(</a:t>
            </a:r>
            <a:r>
              <a:rPr lang="en-CA" altLang="en-US" i="1" dirty="0">
                <a:effectLst/>
                <a:sym typeface="Symbol" panose="05050102010706020507" pitchFamily="18" charset="2"/>
              </a:rPr>
              <a:t>Non-Uniform Memory Access</a:t>
            </a:r>
            <a:r>
              <a:rPr lang="en-CA" altLang="en-US" dirty="0">
                <a:effectLst/>
                <a:sym typeface="Symbol" panose="05050102010706020507" pitchFamily="18" charset="2"/>
              </a:rPr>
              <a:t>);</a:t>
            </a:r>
            <a:endParaRPr lang="en-CA" altLang="en-US" sz="2400" b="1" dirty="0">
              <a:solidFill>
                <a:srgbClr val="D75FBD"/>
              </a:solidFill>
              <a:effectLst/>
              <a:sym typeface="Symbol" panose="05050102010706020507" pitchFamily="18" charset="2"/>
            </a:endParaRPr>
          </a:p>
          <a:p>
            <a:pPr marL="1598613" lvl="3" indent="-227013" eaLnBrk="1" hangingPunct="1">
              <a:lnSpc>
                <a:spcPct val="90000"/>
              </a:lnSpc>
              <a:buClr>
                <a:srgbClr val="FFCC00"/>
              </a:buClr>
              <a:buSzPct val="65000"/>
              <a:buFont typeface="Wingdings" panose="05000000000000000000" pitchFamily="2"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CA" altLang="en-US" sz="2400" b="1" dirty="0">
                <a:solidFill>
                  <a:srgbClr val="D75FBD"/>
                </a:solidFill>
                <a:effectLst/>
                <a:sym typeface="Symbol" panose="05050102010706020507" pitchFamily="18" charset="2"/>
              </a:rPr>
              <a:t>MPP</a:t>
            </a:r>
            <a:endParaRPr lang="ru-RU" altLang="en-US" sz="2400" b="1" dirty="0">
              <a:solidFill>
                <a:srgbClr val="D75FBD"/>
              </a:solidFill>
              <a:effectLst/>
              <a:sym typeface="Symbol" panose="05050102010706020507" pitchFamily="18" charset="2"/>
            </a:endParaRPr>
          </a:p>
        </p:txBody>
      </p:sp>
      <p:sp>
        <p:nvSpPr>
          <p:cNvPr id="3075" name="Rectangle 3"/>
          <p:cNvSpPr>
            <a:spLocks noGrp="1" noChangeArrowheads="1"/>
          </p:cNvSpPr>
          <p:nvPr>
            <p:ph type="title"/>
          </p:nvPr>
        </p:nvSpPr>
        <p:spPr>
          <a:xfrm>
            <a:off x="457200" y="76200"/>
            <a:ext cx="8229600" cy="6635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b="1">
                <a:effectLst/>
              </a:rPr>
              <a:t>Оглавление</a:t>
            </a:r>
            <a:r>
              <a:rPr lang="en-US" altLang="en-US" b="1">
                <a:effectLst/>
              </a:rPr>
              <a:t>:</a:t>
            </a:r>
          </a:p>
        </p:txBody>
      </p:sp>
    </p:spTree>
    <p:extLst>
      <p:ext uri="{BB962C8B-B14F-4D97-AF65-F5344CB8AC3E}">
        <p14:creationId xmlns:p14="http://schemas.microsoft.com/office/powerpoint/2010/main" val="20190956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361B1932-3DDE-479D-B06C-8B3C9AD236D9}"/>
              </a:ext>
            </a:extLst>
          </p:cNvPr>
          <p:cNvSpPr>
            <a:spLocks noGrp="1" noChangeArrowheads="1"/>
          </p:cNvSpPr>
          <p:nvPr>
            <p:ph sz="quarter" idx="13"/>
          </p:nvPr>
        </p:nvSpPr>
        <p:spPr>
          <a:xfrm>
            <a:off x="152400" y="1981200"/>
            <a:ext cx="8839200" cy="48768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en-CA" sz="2800"/>
              <a:t>	</a:t>
            </a:r>
            <a:r>
              <a:rPr lang="ru-RU" sz="2800"/>
              <a:t>Такой подход значительно увеличил степень </a:t>
            </a:r>
            <a:r>
              <a:rPr lang="ru-RU" sz="2800">
                <a:solidFill>
                  <a:schemeClr val="accent1"/>
                </a:solidFill>
              </a:rPr>
              <a:t>масштабируемости</a:t>
            </a:r>
            <a:r>
              <a:rPr lang="ru-RU" sz="2800"/>
              <a:t> многопроцессорных систем, но в свою очередь потребовал разработки специального способа обмена данными между вычислительными узлами, реализуемого обычно в виде </a:t>
            </a:r>
            <a:r>
              <a:rPr lang="ru-RU" sz="2800">
                <a:solidFill>
                  <a:schemeClr val="accent1"/>
                </a:solidFill>
              </a:rPr>
              <a:t>механизма передачи сообщений</a:t>
            </a:r>
            <a:r>
              <a:rPr lang="ru-RU" sz="2800"/>
              <a:t> (Message Passing). Компьютеры с такой архитектурой являются наиболее яркими представителями MPP систем. В настоящее время эти два направления (или какие-то их комбинации) являются доминирующими в развитии суперкомпьютерных технологий. </a:t>
            </a:r>
          </a:p>
          <a:p>
            <a:pPr fontAlgn="auto">
              <a:lnSpc>
                <a:spcPct val="90000"/>
              </a:lnSpc>
              <a:defRPr/>
            </a:pPr>
            <a:endParaRPr lang="ru-RU" sz="2800"/>
          </a:p>
        </p:txBody>
      </p:sp>
      <p:sp>
        <p:nvSpPr>
          <p:cNvPr id="5" name="Rectangle 2">
            <a:extLst>
              <a:ext uri="{FF2B5EF4-FFF2-40B4-BE49-F238E27FC236}">
                <a16:creationId xmlns:a16="http://schemas.microsoft.com/office/drawing/2014/main" id="{C0A93E8E-5E03-44C0-B63E-43722DEF73F1}"/>
              </a:ext>
            </a:extLst>
          </p:cNvPr>
          <p:cNvSpPr>
            <a:spLocks noGrp="1" noChangeArrowheads="1"/>
          </p:cNvSpPr>
          <p:nvPr>
            <p:ph type="title"/>
          </p:nvPr>
        </p:nvSpPr>
        <p:spPr>
          <a:xfrm>
            <a:off x="395288" y="260350"/>
            <a:ext cx="8534400" cy="12827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fontAlgn="auto">
              <a:spcAft>
                <a:spcPts val="0"/>
              </a:spcAft>
              <a:defRPr/>
            </a:pPr>
            <a:r>
              <a:rPr lang="ru-RU" sz="2800" dirty="0"/>
              <a:t>ОБЗОР АРХИТЕКТУР параллельных ВЫЧИСЛИТЕЛЬНЫХ СИСТЕМ</a:t>
            </a:r>
            <a:r>
              <a:rPr lang="en-CA" sz="2800" dirty="0"/>
              <a:t>. </a:t>
            </a:r>
            <a:br>
              <a:rPr lang="ru-RU" sz="2800" dirty="0"/>
            </a:br>
            <a:r>
              <a:rPr lang="ru-RU" sz="2800" dirty="0"/>
              <a:t> MPP системы</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88770272-7CAB-4010-9F80-7BC70F41615F}"/>
              </a:ext>
            </a:extLst>
          </p:cNvPr>
          <p:cNvSpPr>
            <a:spLocks noGrp="1" noChangeArrowheads="1"/>
          </p:cNvSpPr>
          <p:nvPr>
            <p:ph sz="quarter" idx="13"/>
          </p:nvPr>
        </p:nvSpPr>
        <p:spPr>
          <a:xfrm>
            <a:off x="152400" y="1981200"/>
            <a:ext cx="8839200" cy="48768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0" indent="0" fontAlgn="auto">
              <a:buFont typeface="Arial" panose="020B0604020202020204" pitchFamily="34" charset="0"/>
              <a:buNone/>
              <a:defRPr/>
            </a:pPr>
            <a:r>
              <a:rPr lang="ru-RU" sz="2400" dirty="0"/>
              <a:t>В настоящее время развитие </a:t>
            </a:r>
            <a:r>
              <a:rPr lang="ru-RU" sz="2400" b="1" dirty="0"/>
              <a:t>суперкомпьютерных</a:t>
            </a:r>
            <a:r>
              <a:rPr lang="ru-RU" sz="2400" dirty="0"/>
              <a:t> технологий идет по четырем основным направлениям: </a:t>
            </a:r>
          </a:p>
          <a:p>
            <a:pPr lvl="2" fontAlgn="auto">
              <a:buClr>
                <a:srgbClr val="FFFF00"/>
              </a:buClr>
              <a:buFont typeface="Wingdings" pitchFamily="2" charset="2"/>
              <a:buChar char="§"/>
              <a:defRPr/>
            </a:pPr>
            <a:r>
              <a:rPr lang="ru-RU" sz="2400" dirty="0"/>
              <a:t>векторно-конвейерные суперкомпьютеры</a:t>
            </a:r>
          </a:p>
          <a:p>
            <a:pPr lvl="2" fontAlgn="auto">
              <a:buClr>
                <a:srgbClr val="FFFF00"/>
              </a:buClr>
              <a:buFont typeface="Wingdings" pitchFamily="2" charset="2"/>
              <a:buChar char="§"/>
              <a:defRPr/>
            </a:pPr>
            <a:r>
              <a:rPr lang="ru-RU" sz="2400" dirty="0"/>
              <a:t>SMP системы</a:t>
            </a:r>
          </a:p>
          <a:p>
            <a:pPr lvl="2" fontAlgn="auto">
              <a:buClr>
                <a:srgbClr val="FFFF00"/>
              </a:buClr>
              <a:buFont typeface="Wingdings" pitchFamily="2" charset="2"/>
              <a:buChar char="§"/>
              <a:defRPr/>
            </a:pPr>
            <a:r>
              <a:rPr lang="ru-RU" sz="2400" dirty="0"/>
              <a:t>MPP системы</a:t>
            </a:r>
          </a:p>
          <a:p>
            <a:pPr lvl="2" fontAlgn="auto">
              <a:buClr>
                <a:srgbClr val="FFFF00"/>
              </a:buClr>
              <a:buFont typeface="Wingdings" pitchFamily="2" charset="2"/>
              <a:buChar char="§"/>
              <a:defRPr/>
            </a:pPr>
            <a:r>
              <a:rPr lang="ru-RU" sz="2400" dirty="0"/>
              <a:t>кластерные системы</a:t>
            </a:r>
          </a:p>
          <a:p>
            <a:pPr marL="0" indent="0" fontAlgn="auto">
              <a:buFont typeface="Arial" panose="020B0604020202020204" pitchFamily="34" charset="0"/>
              <a:buNone/>
              <a:defRPr/>
            </a:pPr>
            <a:r>
              <a:rPr lang="ru-RU" sz="2400" dirty="0"/>
              <a:t>Рассмотрим основные особенности</a:t>
            </a:r>
            <a:r>
              <a:rPr lang="ro-RO" sz="2400" dirty="0"/>
              <a:t> </a:t>
            </a:r>
            <a:r>
              <a:rPr lang="ru-RU" sz="2400" dirty="0"/>
              <a:t>перечисленных архитектур. </a:t>
            </a:r>
          </a:p>
        </p:txBody>
      </p:sp>
      <p:sp>
        <p:nvSpPr>
          <p:cNvPr id="5" name="Rectangle 2">
            <a:extLst>
              <a:ext uri="{FF2B5EF4-FFF2-40B4-BE49-F238E27FC236}">
                <a16:creationId xmlns:a16="http://schemas.microsoft.com/office/drawing/2014/main" id="{79119DA1-C512-4014-A9CC-A017E9D6574F}"/>
              </a:ext>
            </a:extLst>
          </p:cNvPr>
          <p:cNvSpPr>
            <a:spLocks noGrp="1" noChangeArrowheads="1"/>
          </p:cNvSpPr>
          <p:nvPr>
            <p:ph type="title"/>
          </p:nvPr>
        </p:nvSpPr>
        <p:spPr>
          <a:xfrm>
            <a:off x="395288" y="260350"/>
            <a:ext cx="8534400" cy="12827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fontAlgn="auto">
              <a:spcAft>
                <a:spcPts val="0"/>
              </a:spcAft>
              <a:defRPr/>
            </a:pPr>
            <a:r>
              <a:rPr lang="ru-RU" sz="2800" dirty="0"/>
              <a:t>ОБЗОР АРХИТЕКТУР параллельных ВЫЧИСЛИТЕЛЬНЫХ СИСТЕМ</a:t>
            </a:r>
            <a:r>
              <a:rPr lang="en-CA" sz="2800" dirty="0"/>
              <a:t>. </a:t>
            </a:r>
            <a:br>
              <a:rPr lang="ru-RU" sz="2800" dirty="0"/>
            </a:br>
            <a:r>
              <a:rPr lang="ru-RU" sz="2800" dirty="0"/>
              <a:t> MPP системы</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1B7BB44-AD68-4A9E-9ABB-D2B117202031}"/>
              </a:ext>
            </a:extLst>
          </p:cNvPr>
          <p:cNvSpPr>
            <a:spLocks noGrp="1" noChangeArrowheads="1"/>
          </p:cNvSpPr>
          <p:nvPr>
            <p:ph type="title"/>
          </p:nvPr>
        </p:nvSpPr>
        <p:spPr>
          <a:xfrm>
            <a:off x="457200" y="0"/>
            <a:ext cx="8226425" cy="7175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sz="4000"/>
              <a:t>SMP</a:t>
            </a:r>
            <a:endParaRPr lang="ru-RU" sz="4000"/>
          </a:p>
        </p:txBody>
      </p:sp>
      <p:pic>
        <p:nvPicPr>
          <p:cNvPr id="36867" name="Picture 3" descr="smp">
            <a:extLst>
              <a:ext uri="{FF2B5EF4-FFF2-40B4-BE49-F238E27FC236}">
                <a16:creationId xmlns:a16="http://schemas.microsoft.com/office/drawing/2014/main" id="{A07995A2-4728-4259-B086-27D8A81AA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61035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Заголовок 1">
            <a:extLst>
              <a:ext uri="{FF2B5EF4-FFF2-40B4-BE49-F238E27FC236}">
                <a16:creationId xmlns:a16="http://schemas.microsoft.com/office/drawing/2014/main" id="{1052C3D3-82B6-4B44-8616-DFECB7D138EB}"/>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o-RO" dirty="0"/>
              <a:t>smp</a:t>
            </a:r>
          </a:p>
        </p:txBody>
      </p:sp>
      <p:sp>
        <p:nvSpPr>
          <p:cNvPr id="55299" name="Объект 2">
            <a:extLst>
              <a:ext uri="{FF2B5EF4-FFF2-40B4-BE49-F238E27FC236}">
                <a16:creationId xmlns:a16="http://schemas.microsoft.com/office/drawing/2014/main" id="{55CA8CE3-F6DD-418D-9F4E-BA4D2A4F5F9F}"/>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just" fontAlgn="auto">
              <a:defRPr/>
            </a:pPr>
            <a:r>
              <a:rPr lang="en-US" sz="2400" b="1" dirty="0">
                <a:solidFill>
                  <a:srgbClr val="FFFF00"/>
                </a:solidFill>
              </a:rPr>
              <a:t>O</a:t>
            </a:r>
            <a:r>
              <a:rPr lang="ru-RU" sz="2400" b="1" dirty="0">
                <a:solidFill>
                  <a:srgbClr val="FFFF00"/>
                </a:solidFill>
              </a:rPr>
              <a:t>бщая память </a:t>
            </a:r>
            <a:r>
              <a:rPr lang="ru-RU" sz="2400" dirty="0"/>
              <a:t>- все процессоры имеют прямой доступ к общей физической  памяти. Параллельные задачи имеют тот же </a:t>
            </a:r>
            <a:r>
              <a:rPr lang="en-US" sz="2400" dirty="0"/>
              <a:t>“</a:t>
            </a:r>
            <a:r>
              <a:rPr lang="ru-RU" sz="2400" dirty="0"/>
              <a:t>образ</a:t>
            </a:r>
            <a:r>
              <a:rPr lang="en-US" sz="2400" dirty="0"/>
              <a:t>”</a:t>
            </a:r>
            <a:r>
              <a:rPr lang="ru-RU" sz="2400" dirty="0"/>
              <a:t>, могут адресовать и получить непосредственный доступ к памяти.</a:t>
            </a:r>
            <a:endParaRPr lang="ro-RO" sz="2400"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Объект 2">
            <a:extLst>
              <a:ext uri="{FF2B5EF4-FFF2-40B4-BE49-F238E27FC236}">
                <a16:creationId xmlns:a16="http://schemas.microsoft.com/office/drawing/2014/main" id="{14159CC3-B6FF-44ED-905E-A8CEA1A55FDE}"/>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ru-RU" sz="2400" b="1" dirty="0">
                <a:solidFill>
                  <a:srgbClr val="FFFF00"/>
                </a:solidFill>
              </a:rPr>
              <a:t>Распределенная память </a:t>
            </a:r>
            <a:r>
              <a:rPr lang="ru-RU" sz="2400" dirty="0"/>
              <a:t>- задачи могут логически "видеть" только местную память машины, а для доступа к памяти других машин необходимо прибегать к коммуникации через сеть, посредством </a:t>
            </a:r>
            <a:r>
              <a:rPr lang="ru-RU" sz="2400" dirty="0">
                <a:solidFill>
                  <a:srgbClr val="FFFF00"/>
                </a:solidFill>
              </a:rPr>
              <a:t>сообщений</a:t>
            </a:r>
            <a:r>
              <a:rPr lang="ru-RU" sz="2400" dirty="0"/>
              <a:t>.</a:t>
            </a:r>
            <a:endParaRPr lang="ro-RO" sz="2400" dirty="0"/>
          </a:p>
        </p:txBody>
      </p:sp>
      <p:sp>
        <p:nvSpPr>
          <p:cNvPr id="38915" name="TextBox 1">
            <a:extLst>
              <a:ext uri="{FF2B5EF4-FFF2-40B4-BE49-F238E27FC236}">
                <a16:creationId xmlns:a16="http://schemas.microsoft.com/office/drawing/2014/main" id="{0C993A93-FC54-4EA0-BF4B-C2D9E2A51B99}"/>
              </a:ext>
            </a:extLst>
          </p:cNvPr>
          <p:cNvSpPr txBox="1">
            <a:spLocks noChangeArrowheads="1"/>
          </p:cNvSpPr>
          <p:nvPr/>
        </p:nvSpPr>
        <p:spPr bwMode="auto">
          <a:xfrm>
            <a:off x="684213" y="692150"/>
            <a:ext cx="7704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o-RO" altLang="en-US" sz="2800" b="1">
                <a:solidFill>
                  <a:schemeClr val="tx1"/>
                </a:solidFill>
              </a:rPr>
              <a:t>MPP</a:t>
            </a:r>
            <a:endParaRPr lang="en-US" altLang="en-US" sz="2800" b="1">
              <a:solidFill>
                <a:schemeClr val="tx1"/>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97AC38D-146D-4A78-A987-6FA17A3DD607}"/>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Симметричные мультипроцессорные системы (SMP) </a:t>
            </a:r>
            <a:br>
              <a:rPr lang="ru-RU" sz="3200" b="1"/>
            </a:br>
            <a:r>
              <a:rPr lang="ru-RU" sz="3200" b="1"/>
              <a:t>Системы с общей памятью</a:t>
            </a:r>
          </a:p>
        </p:txBody>
      </p:sp>
      <p:sp>
        <p:nvSpPr>
          <p:cNvPr id="57347" name="Rectangle 3">
            <a:extLst>
              <a:ext uri="{FF2B5EF4-FFF2-40B4-BE49-F238E27FC236}">
                <a16:creationId xmlns:a16="http://schemas.microsoft.com/office/drawing/2014/main" id="{5B49BA95-A747-4157-94C2-D0680527E549}"/>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endParaRPr lang="ru-RU" sz="2400" b="1" dirty="0"/>
          </a:p>
          <a:p>
            <a:pPr fontAlgn="auto">
              <a:defRPr/>
            </a:pPr>
            <a:r>
              <a:rPr lang="en-CA" sz="2400" dirty="0"/>
              <a:t>	</a:t>
            </a:r>
            <a:r>
              <a:rPr lang="ru-RU" sz="2400" dirty="0"/>
              <a:t>Системами с общей памятью  называют системы, в которых несколько процессоров имеют общую оперативную память. Чаще всего встречающиеся системы этого типа — компьютеры с многоядерными процессорами (multi-core). </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8840093-D52E-42E1-8AC1-30F4AE64F498}"/>
              </a:ext>
            </a:extLst>
          </p:cNvPr>
          <p:cNvSpPr>
            <a:spLocks noGrp="1" noChangeArrowheads="1"/>
          </p:cNvSpPr>
          <p:nvPr>
            <p:ph type="title"/>
          </p:nvPr>
        </p:nvSpPr>
        <p:spPr>
          <a:xfrm>
            <a:off x="457200" y="0"/>
            <a:ext cx="8226425" cy="7175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sz="4000"/>
              <a:t>SMP</a:t>
            </a:r>
            <a:endParaRPr lang="ru-RU" sz="4000"/>
          </a:p>
        </p:txBody>
      </p:sp>
      <p:sp>
        <p:nvSpPr>
          <p:cNvPr id="58371" name="Rectangle 3">
            <a:extLst>
              <a:ext uri="{FF2B5EF4-FFF2-40B4-BE49-F238E27FC236}">
                <a16:creationId xmlns:a16="http://schemas.microsoft.com/office/drawing/2014/main" id="{86994283-A330-4157-B2A5-86CE09C8C58D}"/>
              </a:ext>
            </a:extLst>
          </p:cNvPr>
          <p:cNvSpPr>
            <a:spLocks noGrp="1" noChangeArrowheads="1"/>
          </p:cNvSpPr>
          <p:nvPr>
            <p:ph sz="quarter" idx="13"/>
          </p:nvPr>
        </p:nvSpPr>
        <p:spPr>
          <a:xfrm>
            <a:off x="457200" y="1143000"/>
            <a:ext cx="8226425" cy="44958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en-CA" sz="2400" dirty="0"/>
              <a:t>	</a:t>
            </a:r>
            <a:r>
              <a:rPr lang="ru-RU" sz="2400" b="1" dirty="0">
                <a:solidFill>
                  <a:srgbClr val="FFFF00"/>
                </a:solidFill>
              </a:rPr>
              <a:t>SMP (symmetric multiprocessing</a:t>
            </a:r>
            <a:r>
              <a:rPr lang="en-CA" sz="2400" b="1" dirty="0">
                <a:solidFill>
                  <a:srgbClr val="FFFF00"/>
                </a:solidFill>
              </a:rPr>
              <a:t>, shared memory multiprocessor</a:t>
            </a:r>
            <a:r>
              <a:rPr lang="ru-RU" sz="2400" b="1" dirty="0">
                <a:solidFill>
                  <a:srgbClr val="FFFF00"/>
                </a:solidFill>
              </a:rPr>
              <a:t>)</a:t>
            </a:r>
            <a:r>
              <a:rPr lang="ru-RU" sz="2400" dirty="0"/>
              <a:t> – </a:t>
            </a:r>
            <a:r>
              <a:rPr lang="ru-RU" sz="2400" b="1" i="1" dirty="0"/>
              <a:t>симметричная многопроцессорная архитектура</a:t>
            </a:r>
            <a:r>
              <a:rPr lang="ru-RU" sz="2400" dirty="0"/>
              <a:t>. Главной особенностью систем с архитектурой SMP является наличие </a:t>
            </a:r>
            <a:r>
              <a:rPr lang="ru-RU" sz="2400" i="1" dirty="0">
                <a:solidFill>
                  <a:srgbClr val="FFFF00"/>
                </a:solidFill>
              </a:rPr>
              <a:t>общей физической памяти</a:t>
            </a:r>
            <a:r>
              <a:rPr lang="ru-RU" sz="2400" dirty="0"/>
              <a:t>, разделяемой всеми процессорами</a:t>
            </a:r>
            <a:r>
              <a:rPr lang="en-CA" sz="2400" dirty="0"/>
              <a:t> (</a:t>
            </a:r>
            <a:r>
              <a:rPr lang="ru-RU" sz="2400" dirty="0">
                <a:solidFill>
                  <a:schemeClr val="accent1"/>
                </a:solidFill>
              </a:rPr>
              <a:t>сильносвязанные системы</a:t>
            </a:r>
            <a:r>
              <a:rPr lang="en-CA" sz="2400" dirty="0"/>
              <a:t>)</a:t>
            </a:r>
            <a:r>
              <a:rPr lang="ru-RU" sz="2400" dirty="0"/>
              <a: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E1AFE8B-A16C-4302-874A-521ACF85C3D8}"/>
              </a:ext>
            </a:extLst>
          </p:cNvPr>
          <p:cNvSpPr>
            <a:spLocks noGrp="1" noChangeArrowheads="1"/>
          </p:cNvSpPr>
          <p:nvPr>
            <p:ph type="title"/>
          </p:nvPr>
        </p:nvSpPr>
        <p:spPr>
          <a:xfrm>
            <a:off x="457200" y="0"/>
            <a:ext cx="8226425" cy="7175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sz="4000"/>
              <a:t>SMP</a:t>
            </a:r>
            <a:endParaRPr lang="ru-RU" sz="4000"/>
          </a:p>
        </p:txBody>
      </p:sp>
      <p:sp>
        <p:nvSpPr>
          <p:cNvPr id="59395" name="Rectangle 3">
            <a:extLst>
              <a:ext uri="{FF2B5EF4-FFF2-40B4-BE49-F238E27FC236}">
                <a16:creationId xmlns:a16="http://schemas.microsoft.com/office/drawing/2014/main" id="{11C1139C-6F87-4EC9-991C-4216347661B6}"/>
              </a:ext>
            </a:extLst>
          </p:cNvPr>
          <p:cNvSpPr>
            <a:spLocks noGrp="1" noChangeArrowheads="1"/>
          </p:cNvSpPr>
          <p:nvPr>
            <p:ph sz="quarter" idx="13"/>
          </p:nvPr>
        </p:nvSpPr>
        <p:spPr>
          <a:xfrm>
            <a:off x="457200" y="762000"/>
            <a:ext cx="8226425" cy="60960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0" indent="0" fontAlgn="auto">
              <a:buFont typeface="Arial" panose="020B0604020202020204" pitchFamily="34" charset="0"/>
              <a:buNone/>
              <a:defRPr/>
            </a:pPr>
            <a:br>
              <a:rPr lang="ru-RU" sz="4000" dirty="0"/>
            </a:br>
            <a:endParaRPr lang="en-CA" sz="4000" dirty="0"/>
          </a:p>
          <a:p>
            <a:pPr marL="0" indent="0" fontAlgn="auto">
              <a:buFont typeface="Arial" panose="020B0604020202020204" pitchFamily="34" charset="0"/>
              <a:buNone/>
              <a:defRPr/>
            </a:pPr>
            <a:endParaRPr lang="en-CA" sz="2800" b="1" dirty="0"/>
          </a:p>
          <a:p>
            <a:pPr marL="0" indent="0" fontAlgn="auto">
              <a:buFont typeface="Arial" panose="020B0604020202020204" pitchFamily="34" charset="0"/>
              <a:buNone/>
              <a:defRPr/>
            </a:pPr>
            <a:endParaRPr lang="en-CA" sz="2800" b="1" dirty="0"/>
          </a:p>
          <a:p>
            <a:pPr marL="0" indent="0" fontAlgn="auto">
              <a:buFont typeface="Arial" panose="020B0604020202020204" pitchFamily="34" charset="0"/>
              <a:buNone/>
              <a:defRPr/>
            </a:pPr>
            <a:endParaRPr lang="en-CA" sz="2800" b="1" dirty="0"/>
          </a:p>
          <a:p>
            <a:pPr marL="0" indent="0" fontAlgn="auto">
              <a:buFont typeface="Arial" panose="020B0604020202020204" pitchFamily="34" charset="0"/>
              <a:buNone/>
              <a:defRPr/>
            </a:pPr>
            <a:endParaRPr lang="ru-RU" sz="2800" b="1" dirty="0"/>
          </a:p>
          <a:p>
            <a:pPr marL="0" indent="0" fontAlgn="auto">
              <a:buFont typeface="Arial" panose="020B0604020202020204" pitchFamily="34" charset="0"/>
              <a:buNone/>
              <a:defRPr/>
            </a:pPr>
            <a:endParaRPr lang="ru-RU" sz="2800" b="1" dirty="0"/>
          </a:p>
          <a:p>
            <a:pPr marL="0" indent="0" fontAlgn="auto">
              <a:buFont typeface="Arial" panose="020B0604020202020204" pitchFamily="34" charset="0"/>
              <a:buNone/>
              <a:defRPr/>
            </a:pPr>
            <a:endParaRPr lang="ru-RU" sz="2800" b="1" dirty="0"/>
          </a:p>
          <a:p>
            <a:pPr marL="0" indent="0" fontAlgn="auto">
              <a:buFont typeface="Arial" panose="020B0604020202020204" pitchFamily="34" charset="0"/>
              <a:buNone/>
              <a:defRPr/>
            </a:pPr>
            <a:r>
              <a:rPr lang="ru-RU" sz="2800" b="1" dirty="0"/>
              <a:t>Рис. 3.</a:t>
            </a:r>
            <a:r>
              <a:rPr lang="ru-RU" sz="2800" dirty="0"/>
              <a:t>  Схематический вид SMP-архитектуры</a:t>
            </a:r>
            <a:r>
              <a:rPr lang="ru-RU" sz="4000" dirty="0"/>
              <a:t> </a:t>
            </a:r>
          </a:p>
        </p:txBody>
      </p:sp>
      <p:pic>
        <p:nvPicPr>
          <p:cNvPr id="41988" name="Picture 5">
            <a:extLst>
              <a:ext uri="{FF2B5EF4-FFF2-40B4-BE49-F238E27FC236}">
                <a16:creationId xmlns:a16="http://schemas.microsoft.com/office/drawing/2014/main" id="{64F76DF2-BEDA-4817-B80E-9C8BE6E10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90600"/>
            <a:ext cx="61722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5B917C1-A610-48BB-9293-D7FC7AC13B1F}"/>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a:t>SMP</a:t>
            </a:r>
            <a:endParaRPr lang="ru-RU"/>
          </a:p>
        </p:txBody>
      </p:sp>
      <p:sp>
        <p:nvSpPr>
          <p:cNvPr id="60419" name="Rectangle 3">
            <a:extLst>
              <a:ext uri="{FF2B5EF4-FFF2-40B4-BE49-F238E27FC236}">
                <a16:creationId xmlns:a16="http://schemas.microsoft.com/office/drawing/2014/main" id="{DF1C5BBA-BE7A-4DCF-BB0E-845956DBBC87}"/>
              </a:ext>
            </a:extLst>
          </p:cNvPr>
          <p:cNvSpPr>
            <a:spLocks noGrp="1" noChangeArrowheads="1"/>
          </p:cNvSpPr>
          <p:nvPr>
            <p:ph sz="quarter" idx="13"/>
          </p:nvPr>
        </p:nvSpPr>
        <p:spPr>
          <a:xfrm>
            <a:off x="457200" y="1981200"/>
            <a:ext cx="8226425" cy="46482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80000"/>
              </a:lnSpc>
              <a:defRPr/>
            </a:pPr>
            <a:r>
              <a:rPr lang="ru-RU" sz="2400"/>
              <a:t>	Память служит, в частности, для передачи сообщений между процессорами, при этом все вычислительные устройства при обращении к ней имеют </a:t>
            </a:r>
            <a:r>
              <a:rPr lang="ru-RU" sz="2400">
                <a:solidFill>
                  <a:schemeClr val="accent1"/>
                </a:solidFill>
              </a:rPr>
              <a:t>равные права и одну и ту же адресацию для всех ячеек памяти</a:t>
            </a:r>
            <a:r>
              <a:rPr lang="ru-RU" sz="2400"/>
              <a:t>. Поэтому SMP-архитектура называется симметричной. Последнее обстоятельство позволяет очень эффективно обмениваться данными с другими вычислительными устройствами. SMP-система строится на основе </a:t>
            </a:r>
            <a:r>
              <a:rPr lang="ru-RU" sz="2400" b="1">
                <a:solidFill>
                  <a:schemeClr val="accent1"/>
                </a:solidFill>
              </a:rPr>
              <a:t>высокоскоростной системной шины</a:t>
            </a:r>
            <a:r>
              <a:rPr lang="ru-RU" sz="2400"/>
              <a:t> (SGI PowerPath, Sun Gigaplane, DEC TurboLaser), к слотам которой подключаются функциональные блоки типов: процессоры (ЦП), подсистема ввода/вывода (I/O) и т. п. Для подсоединения к модулям I/O используются уже более медленные шины (PCI, VME64). </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8207F17-2B86-46D6-B856-F261E0256DBA}"/>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a:t>SMP</a:t>
            </a:r>
            <a:endParaRPr lang="ru-RU"/>
          </a:p>
        </p:txBody>
      </p:sp>
      <p:sp>
        <p:nvSpPr>
          <p:cNvPr id="61443" name="Rectangle 3">
            <a:extLst>
              <a:ext uri="{FF2B5EF4-FFF2-40B4-BE49-F238E27FC236}">
                <a16:creationId xmlns:a16="http://schemas.microsoft.com/office/drawing/2014/main" id="{F7763115-5735-49E1-B200-9D8CE7F884CC}"/>
              </a:ext>
            </a:extLst>
          </p:cNvPr>
          <p:cNvSpPr>
            <a:spLocks noGrp="1" noChangeArrowheads="1"/>
          </p:cNvSpPr>
          <p:nvPr>
            <p:ph sz="quarter" idx="13"/>
          </p:nvPr>
        </p:nvSpPr>
        <p:spPr>
          <a:xfrm>
            <a:off x="457200" y="1981200"/>
            <a:ext cx="8226425" cy="46482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ru-RU" sz="2800"/>
              <a:t>	Наиболее известными SMP-системами являются SMP-cерверы и рабочие станции на базе процессоров Intel (IBM, HP, Compaq, Dell, ALR, Unisys, DG, Fujitsu и др.) Вся система работает под управлением единой ОС (обычно UNIX-подобной, но для Intel-платформ поддерживается Windows NT). ОС автоматически (в процессе работы) распределяет процессы по процессорам, но иногда возможна и явная привязка. </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F2613C8-3A9E-4667-B7DB-30BB56A620E2}"/>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b="1"/>
              <a:t>История ОС</a:t>
            </a:r>
          </a:p>
        </p:txBody>
      </p:sp>
      <p:sp>
        <p:nvSpPr>
          <p:cNvPr id="26627" name="Rectangle 3">
            <a:extLst>
              <a:ext uri="{FF2B5EF4-FFF2-40B4-BE49-F238E27FC236}">
                <a16:creationId xmlns:a16="http://schemas.microsoft.com/office/drawing/2014/main" id="{228912E3-315F-42EB-A52B-A9E37349AEF1}"/>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80000"/>
              </a:lnSpc>
              <a:defRPr/>
            </a:pPr>
            <a:r>
              <a:rPr lang="ru-RU" sz="2400" b="1"/>
              <a:t>1940-е и 1950-е</a:t>
            </a:r>
            <a:br>
              <a:rPr lang="ru-RU" sz="2400"/>
            </a:br>
            <a:r>
              <a:rPr lang="ru-RU" sz="2400"/>
              <a:t>"Персональные ЭВМ" - "пультовый режим" Библиотека программ ввода-вывода, служебная программа.</a:t>
            </a:r>
            <a:endParaRPr lang="ru-RU" sz="2400" b="1"/>
          </a:p>
          <a:p>
            <a:pPr fontAlgn="auto">
              <a:lnSpc>
                <a:spcPct val="80000"/>
              </a:lnSpc>
              <a:defRPr/>
            </a:pPr>
            <a:r>
              <a:rPr lang="ru-RU" sz="2400" b="1"/>
              <a:t>Середина 1950-х</a:t>
            </a:r>
            <a:br>
              <a:rPr lang="ru-RU" sz="2400"/>
            </a:br>
            <a:r>
              <a:rPr lang="ru-RU" sz="2400"/>
              <a:t>Пакетная обработка. Однопрограммный и мультипрограммный режимы. Инструкция оператору -&gt; паспорт задачи (простейший язык управления заданиями). Требования к аппаратуре:</a:t>
            </a:r>
          </a:p>
          <a:p>
            <a:pPr lvl="2" fontAlgn="auto">
              <a:lnSpc>
                <a:spcPct val="80000"/>
              </a:lnSpc>
              <a:buClr>
                <a:srgbClr val="FFFF00"/>
              </a:buClr>
              <a:buFont typeface="Wingdings" pitchFamily="2" charset="2"/>
              <a:buChar char="§"/>
              <a:defRPr/>
            </a:pPr>
            <a:r>
              <a:rPr lang="ru-RU" sz="1800"/>
              <a:t>защита памяти;</a:t>
            </a:r>
          </a:p>
          <a:p>
            <a:pPr lvl="2" fontAlgn="auto">
              <a:lnSpc>
                <a:spcPct val="80000"/>
              </a:lnSpc>
              <a:buClr>
                <a:srgbClr val="FFFF00"/>
              </a:buClr>
              <a:buFont typeface="Wingdings" pitchFamily="2" charset="2"/>
              <a:buChar char="§"/>
              <a:defRPr/>
            </a:pPr>
            <a:r>
              <a:rPr lang="ru-RU" sz="1800"/>
              <a:t>прерывания;</a:t>
            </a:r>
          </a:p>
          <a:p>
            <a:pPr lvl="2" fontAlgn="auto">
              <a:lnSpc>
                <a:spcPct val="80000"/>
              </a:lnSpc>
              <a:buClr>
                <a:srgbClr val="FFFF00"/>
              </a:buClr>
              <a:buFont typeface="Wingdings" pitchFamily="2" charset="2"/>
              <a:buChar char="§"/>
              <a:defRPr/>
            </a:pPr>
            <a:r>
              <a:rPr lang="ru-RU" sz="1800"/>
              <a:t>привилегированный режим;</a:t>
            </a:r>
          </a:p>
          <a:p>
            <a:pPr lvl="2" fontAlgn="auto">
              <a:lnSpc>
                <a:spcPct val="80000"/>
              </a:lnSpc>
              <a:buClr>
                <a:srgbClr val="FFFF00"/>
              </a:buClr>
              <a:buFont typeface="Wingdings" pitchFamily="2" charset="2"/>
              <a:buChar char="§"/>
              <a:defRPr/>
            </a:pPr>
            <a:r>
              <a:rPr lang="ru-RU" sz="1800"/>
              <a:t>таймер.</a:t>
            </a:r>
          </a:p>
          <a:p>
            <a:pPr fontAlgn="auto">
              <a:lnSpc>
                <a:spcPct val="80000"/>
              </a:lnSpc>
              <a:defRPr/>
            </a:pPr>
            <a:endParaRPr lang="ru-RU" sz="240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1FAA3F6-675E-41CF-8F11-DD933B2BEE43}"/>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a:t>SMP</a:t>
            </a:r>
            <a:endParaRPr lang="ru-RU"/>
          </a:p>
        </p:txBody>
      </p:sp>
      <p:sp>
        <p:nvSpPr>
          <p:cNvPr id="62467" name="Rectangle 3">
            <a:extLst>
              <a:ext uri="{FF2B5EF4-FFF2-40B4-BE49-F238E27FC236}">
                <a16:creationId xmlns:a16="http://schemas.microsoft.com/office/drawing/2014/main" id="{59670E57-C747-4780-B925-75E85B3AE5AB}"/>
              </a:ext>
            </a:extLst>
          </p:cNvPr>
          <p:cNvSpPr>
            <a:spLocks noGrp="1" noChangeArrowheads="1"/>
          </p:cNvSpPr>
          <p:nvPr>
            <p:ph sz="quarter" idx="13"/>
          </p:nvPr>
        </p:nvSpPr>
        <p:spPr>
          <a:xfrm>
            <a:off x="457200" y="1524000"/>
            <a:ext cx="8686800" cy="53340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buClr>
                <a:srgbClr val="FFFF00"/>
              </a:buClr>
              <a:buFont typeface="Wingdings" pitchFamily="2" charset="2"/>
              <a:buChar char="§"/>
              <a:defRPr/>
            </a:pPr>
            <a:r>
              <a:rPr lang="ru-RU" sz="2400" dirty="0"/>
              <a:t>Единная ОП</a:t>
            </a:r>
          </a:p>
          <a:p>
            <a:pPr fontAlgn="auto">
              <a:buClr>
                <a:srgbClr val="FFFF00"/>
              </a:buClr>
              <a:buFont typeface="Wingdings" pitchFamily="2" charset="2"/>
              <a:buChar char="§"/>
              <a:defRPr/>
            </a:pPr>
            <a:r>
              <a:rPr lang="ru-RU" sz="2400" dirty="0"/>
              <a:t>Единная ОС</a:t>
            </a:r>
          </a:p>
          <a:p>
            <a:pPr fontAlgn="auto">
              <a:buClr>
                <a:srgbClr val="FFFF00"/>
              </a:buClr>
              <a:buFont typeface="Wingdings" pitchFamily="2" charset="2"/>
              <a:buChar char="§"/>
              <a:defRPr/>
            </a:pPr>
            <a:r>
              <a:rPr lang="ru-RU" sz="2400" dirty="0"/>
              <a:t>Единная </a:t>
            </a:r>
            <a:r>
              <a:rPr lang="en-CA" sz="2400" dirty="0"/>
              <a:t>I/O</a:t>
            </a:r>
          </a:p>
          <a:p>
            <a:pPr fontAlgn="auto">
              <a:buClr>
                <a:srgbClr val="FFFF00"/>
              </a:buClr>
              <a:buFont typeface="Wingdings" pitchFamily="2" charset="2"/>
              <a:buChar char="§"/>
              <a:defRPr/>
            </a:pPr>
            <a:endParaRPr lang="en-CA" sz="2400" dirty="0"/>
          </a:p>
          <a:p>
            <a:pPr fontAlgn="auto">
              <a:buClr>
                <a:srgbClr val="FFFF00"/>
              </a:buClr>
              <a:buFont typeface="Wingdings" pitchFamily="2" charset="2"/>
              <a:buNone/>
              <a:defRPr/>
            </a:pPr>
            <a:r>
              <a:rPr lang="en-CA" sz="2400" dirty="0"/>
              <a:t>	</a:t>
            </a:r>
            <a:r>
              <a:rPr lang="ru-RU" sz="2400" dirty="0"/>
              <a:t>Обнаружилось что такая архитектура непригодна для создания масштабируемых систем. Первая проблема-большое число конфликтов при обращении к общей шине</a:t>
            </a:r>
            <a:r>
              <a:rPr lang="en-US" sz="2400" dirty="0"/>
              <a:t>,</a:t>
            </a:r>
            <a:r>
              <a:rPr lang="ru-RU" sz="2400" dirty="0"/>
              <a:t> эта технология позволяет создавать системы содержащие до 256 процессоров с общей производительностью </a:t>
            </a:r>
            <a:r>
              <a:rPr lang="ru-RU" sz="2400" b="1" dirty="0">
                <a:solidFill>
                  <a:srgbClr val="FFFF00"/>
                </a:solidFill>
              </a:rPr>
              <a:t>200 млрд оп</a:t>
            </a:r>
            <a:r>
              <a:rPr lang="en-CA" sz="2400" b="1" dirty="0">
                <a:solidFill>
                  <a:srgbClr val="FFFF00"/>
                </a:solidFill>
              </a:rPr>
              <a:t>/</a:t>
            </a:r>
            <a:r>
              <a:rPr lang="ru-RU" sz="2400" b="1" dirty="0">
                <a:solidFill>
                  <a:srgbClr val="FFFF00"/>
                </a:solidFill>
              </a:rPr>
              <a:t>сек</a:t>
            </a:r>
            <a:r>
              <a:rPr lang="en-CA" sz="2400" dirty="0"/>
              <a:t>.</a:t>
            </a:r>
            <a:endParaRPr lang="ru-RU" sz="2400" dirty="0"/>
          </a:p>
          <a:p>
            <a:pPr fontAlgn="auto">
              <a:defRPr/>
            </a:pPr>
            <a:endParaRPr lang="ru-RU" sz="2400"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781DEF5-2554-4CCA-A68D-EAC7DEED0D96}"/>
              </a:ext>
            </a:extLst>
          </p:cNvPr>
          <p:cNvSpPr>
            <a:spLocks noGrp="1" noChangeArrowheads="1"/>
          </p:cNvSpPr>
          <p:nvPr>
            <p:ph type="title"/>
          </p:nvPr>
        </p:nvSpPr>
        <p:spPr>
          <a:xfrm>
            <a:off x="457200" y="152400"/>
            <a:ext cx="8226425" cy="7175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sz="4000" dirty="0"/>
              <a:t>SMP</a:t>
            </a:r>
            <a:endParaRPr lang="ru-RU" sz="4000" dirty="0"/>
          </a:p>
        </p:txBody>
      </p:sp>
      <p:sp>
        <p:nvSpPr>
          <p:cNvPr id="46083" name="Text Box 3">
            <a:extLst>
              <a:ext uri="{FF2B5EF4-FFF2-40B4-BE49-F238E27FC236}">
                <a16:creationId xmlns:a16="http://schemas.microsoft.com/office/drawing/2014/main" id="{FAB8C775-8D8C-4D41-8245-8020CF1B80C0}"/>
              </a:ext>
            </a:extLst>
          </p:cNvPr>
          <p:cNvSpPr>
            <a:spLocks noChangeArrowheads="1"/>
          </p:cNvSpPr>
          <p:nvPr/>
        </p:nvSpPr>
        <p:spPr bwMode="auto">
          <a:xfrm>
            <a:off x="685800" y="1371600"/>
            <a:ext cx="762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spcBef>
                <a:spcPct val="50000"/>
              </a:spcBef>
            </a:pPr>
            <a:endParaRPr lang="ru-RU" altLang="en-US"/>
          </a:p>
        </p:txBody>
      </p:sp>
      <p:sp>
        <p:nvSpPr>
          <p:cNvPr id="46084" name="Text Box 4">
            <a:extLst>
              <a:ext uri="{FF2B5EF4-FFF2-40B4-BE49-F238E27FC236}">
                <a16:creationId xmlns:a16="http://schemas.microsoft.com/office/drawing/2014/main" id="{80BB9766-A9DD-47FE-85AE-5640D887B4C3}"/>
              </a:ext>
            </a:extLst>
          </p:cNvPr>
          <p:cNvSpPr>
            <a:spLocks noChangeArrowheads="1"/>
          </p:cNvSpPr>
          <p:nvPr/>
        </p:nvSpPr>
        <p:spPr bwMode="auto">
          <a:xfrm>
            <a:off x="685800" y="1066800"/>
            <a:ext cx="7924800" cy="526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ru-RU" altLang="en-US" sz="2400">
                <a:solidFill>
                  <a:schemeClr val="tx1"/>
                </a:solidFill>
              </a:rPr>
              <a:t>В этой архитектуре память физически распределена, но логически общедоступна. Подключение к памяти с помощью коммутаторов позволило расспараллелить обращения от различных процессоров.</a:t>
            </a:r>
          </a:p>
          <a:p>
            <a:pPr eaLnBrk="0" hangingPunct="0">
              <a:spcBef>
                <a:spcPct val="50000"/>
              </a:spcBef>
            </a:pPr>
            <a:endParaRPr lang="ru-RU" altLang="en-US" sz="2400">
              <a:solidFill>
                <a:schemeClr val="tx1"/>
              </a:solidFill>
            </a:endParaRPr>
          </a:p>
          <a:p>
            <a:pPr eaLnBrk="0" hangingPunct="0">
              <a:spcBef>
                <a:spcPct val="50000"/>
              </a:spcBef>
            </a:pPr>
            <a:r>
              <a:rPr lang="ru-RU" altLang="en-US" sz="2400">
                <a:solidFill>
                  <a:schemeClr val="tx1"/>
                </a:solidFill>
              </a:rPr>
              <a:t>Разделение памяти на независимые модули и обеспечение доступа разных процессоров к различным модулям одновременно.</a:t>
            </a:r>
          </a:p>
          <a:p>
            <a:pPr eaLnBrk="0" hangingPunct="0">
              <a:spcBef>
                <a:spcPct val="50000"/>
              </a:spcBef>
            </a:pPr>
            <a:endParaRPr lang="ru-RU" altLang="en-US" sz="2400">
              <a:solidFill>
                <a:schemeClr val="tx1"/>
              </a:solidFill>
            </a:endParaRPr>
          </a:p>
          <a:p>
            <a:pPr eaLnBrk="0" hangingPunct="0">
              <a:spcBef>
                <a:spcPct val="50000"/>
              </a:spcBef>
            </a:pPr>
            <a:r>
              <a:rPr lang="ru-RU" altLang="en-US" sz="2400">
                <a:solidFill>
                  <a:schemeClr val="tx1"/>
                </a:solidFill>
              </a:rPr>
              <a:t>Все процессорные элементы выполняют одну и ту же программу применяемую к своим локальным данным (процессоры </a:t>
            </a:r>
            <a:r>
              <a:rPr lang="en-CA" altLang="en-US" sz="2400">
                <a:solidFill>
                  <a:schemeClr val="tx1"/>
                </a:solidFill>
              </a:rPr>
              <a:t>SIMD</a:t>
            </a:r>
            <a:r>
              <a:rPr lang="ru-RU" altLang="en-US" sz="2400">
                <a:solidFill>
                  <a:schemeClr val="tx1"/>
                </a:solidFill>
              </a:rPr>
              <a:t>)</a:t>
            </a:r>
            <a:r>
              <a:rPr lang="en-CA" altLang="en-US" sz="2400">
                <a:solidFill>
                  <a:schemeClr val="tx1"/>
                </a:solidFill>
              </a:rPr>
              <a:t>.</a:t>
            </a:r>
            <a:endParaRPr lang="ru-RU" altLang="en-US" sz="2400">
              <a:solidFill>
                <a:schemeClr val="tx1"/>
              </a:solidFill>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E49D0AC-F72B-4B3B-AAE5-1B1861D5BAED}"/>
              </a:ext>
            </a:extLst>
          </p:cNvPr>
          <p:cNvSpPr>
            <a:spLocks noGrp="1" noChangeArrowheads="1"/>
          </p:cNvSpPr>
          <p:nvPr>
            <p:ph type="title"/>
          </p:nvPr>
        </p:nvSpPr>
        <p:spPr>
          <a:xfrm>
            <a:off x="457200" y="152400"/>
            <a:ext cx="8226425" cy="7175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sz="4000"/>
              <a:t>SMP</a:t>
            </a:r>
            <a:endParaRPr lang="ru-RU" sz="4000"/>
          </a:p>
        </p:txBody>
      </p:sp>
      <p:pic>
        <p:nvPicPr>
          <p:cNvPr id="47107" name="Picture 3">
            <a:extLst>
              <a:ext uri="{FF2B5EF4-FFF2-40B4-BE49-F238E27FC236}">
                <a16:creationId xmlns:a16="http://schemas.microsoft.com/office/drawing/2014/main" id="{C1C8B625-8AF5-4269-AC23-056CBF477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4770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3F726AB-24D5-4D20-8C7D-E231C0E33A99}"/>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a:t>SMP</a:t>
            </a:r>
            <a:r>
              <a:rPr lang="ru-RU"/>
              <a:t> (преимущества )</a:t>
            </a:r>
          </a:p>
        </p:txBody>
      </p:sp>
      <p:sp>
        <p:nvSpPr>
          <p:cNvPr id="64515" name="Rectangle 3">
            <a:extLst>
              <a:ext uri="{FF2B5EF4-FFF2-40B4-BE49-F238E27FC236}">
                <a16:creationId xmlns:a16="http://schemas.microsoft.com/office/drawing/2014/main" id="{F11C5351-190A-4137-B7DF-79E0D95DFAD5}"/>
              </a:ext>
            </a:extLst>
          </p:cNvPr>
          <p:cNvSpPr>
            <a:spLocks noGrp="1" noChangeArrowheads="1"/>
          </p:cNvSpPr>
          <p:nvPr>
            <p:ph sz="quarter" idx="13"/>
          </p:nvPr>
        </p:nvSpPr>
        <p:spPr>
          <a:xfrm>
            <a:off x="457200" y="1524000"/>
            <a:ext cx="8226425" cy="46482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0" indent="0" fontAlgn="auto">
              <a:lnSpc>
                <a:spcPct val="80000"/>
              </a:lnSpc>
              <a:buFont typeface="Arial" panose="020B0604020202020204" pitchFamily="34" charset="0"/>
              <a:buNone/>
              <a:defRPr/>
            </a:pPr>
            <a:r>
              <a:rPr lang="ru-RU" sz="2400" dirty="0"/>
              <a:t>Основные преимущества SMP-систем:</a:t>
            </a:r>
          </a:p>
          <a:p>
            <a:pPr marL="0" indent="0" fontAlgn="auto">
              <a:lnSpc>
                <a:spcPct val="80000"/>
              </a:lnSpc>
              <a:buFont typeface="Arial" panose="020B0604020202020204" pitchFamily="34" charset="0"/>
              <a:buNone/>
              <a:defRPr/>
            </a:pPr>
            <a:r>
              <a:rPr lang="en-CA" sz="2400" dirty="0"/>
              <a:t>-	</a:t>
            </a:r>
            <a:r>
              <a:rPr lang="ru-RU" sz="2400" dirty="0"/>
              <a:t>простота и универсальность для программирования. Архитектура SMP не накладывает ограничений на модель программирования, используемую при создании приложения: обычно используется модель параллельных ветвей, когда все процессоры работают независимо друг от друга. Однако можно реализовать и модели, использующие межпроцессорный обмен. Использование </a:t>
            </a:r>
            <a:r>
              <a:rPr lang="ru-RU" sz="2400" i="1" dirty="0"/>
              <a:t>общей памяти</a:t>
            </a:r>
            <a:r>
              <a:rPr lang="ru-RU" sz="2400" dirty="0"/>
              <a:t> увеличивает </a:t>
            </a:r>
            <a:r>
              <a:rPr lang="ru-RU" sz="2400" i="1" dirty="0"/>
              <a:t>скорость</a:t>
            </a:r>
            <a:r>
              <a:rPr lang="ru-RU" sz="2400" dirty="0"/>
              <a:t> такого обмена, пользователь также имеет доступ сразу ко всему объему памяти. Для SMP-систем существуют довольно эффективные средства автоматического распараллеливания;</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A3C1E01-9ADF-4298-9C89-C7890D81120E}"/>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a:t>SMP</a:t>
            </a:r>
            <a:r>
              <a:rPr lang="ru-RU"/>
              <a:t> (преимущества )</a:t>
            </a:r>
          </a:p>
        </p:txBody>
      </p:sp>
      <p:sp>
        <p:nvSpPr>
          <p:cNvPr id="65539" name="Rectangle 3">
            <a:extLst>
              <a:ext uri="{FF2B5EF4-FFF2-40B4-BE49-F238E27FC236}">
                <a16:creationId xmlns:a16="http://schemas.microsoft.com/office/drawing/2014/main" id="{76CFD3EC-CA46-48AA-992A-CADB34C115C8}"/>
              </a:ext>
            </a:extLst>
          </p:cNvPr>
          <p:cNvSpPr>
            <a:spLocks noGrp="1" noChangeArrowheads="1"/>
          </p:cNvSpPr>
          <p:nvPr>
            <p:ph sz="quarter" idx="13"/>
          </p:nvPr>
        </p:nvSpPr>
        <p:spPr>
          <a:xfrm>
            <a:off x="457200" y="2057400"/>
            <a:ext cx="8226425" cy="46482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0" indent="0" fontAlgn="auto">
              <a:buFont typeface="Arial" panose="020B0604020202020204" pitchFamily="34" charset="0"/>
              <a:buNone/>
              <a:defRPr/>
            </a:pPr>
            <a:r>
              <a:rPr lang="ru-RU" sz="2400" dirty="0"/>
              <a:t>- простота эксплуатации. Как правило, SMP-системы используют систему кондиционирования, основанную на воздушном охлаждении, что облегчает их техническое обслуживание;</a:t>
            </a:r>
          </a:p>
          <a:p>
            <a:pPr marL="0" indent="0" fontAlgn="auto">
              <a:buFont typeface="Arial" panose="020B0604020202020204" pitchFamily="34" charset="0"/>
              <a:buNone/>
              <a:defRPr/>
            </a:pPr>
            <a:r>
              <a:rPr lang="en-CA" sz="2400" dirty="0"/>
              <a:t>-</a:t>
            </a:r>
            <a:r>
              <a:rPr lang="ro-RO" sz="2400" dirty="0"/>
              <a:t> </a:t>
            </a:r>
            <a:r>
              <a:rPr lang="ru-RU" sz="2400" dirty="0"/>
              <a:t>относительно невысокая цена.</a:t>
            </a:r>
          </a:p>
          <a:p>
            <a:pPr marL="0" indent="0" fontAlgn="auto">
              <a:buFont typeface="Arial" panose="020B0604020202020204" pitchFamily="34" charset="0"/>
              <a:buNone/>
              <a:defRPr/>
            </a:pPr>
            <a:endParaRPr lang="ru-RU" sz="2400"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9165E7C-C847-49F9-964A-E0445A1CF5BB}"/>
              </a:ext>
            </a:extLst>
          </p:cNvPr>
          <p:cNvSpPr>
            <a:spLocks noGrp="1" noChangeArrowheads="1"/>
          </p:cNvSpPr>
          <p:nvPr>
            <p:ph type="title"/>
          </p:nvPr>
        </p:nvSpPr>
        <p:spPr>
          <a:xfrm>
            <a:off x="533400" y="152400"/>
            <a:ext cx="8226425" cy="6413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sz="4000"/>
              <a:t>SMP</a:t>
            </a:r>
            <a:r>
              <a:rPr lang="ru-RU" sz="4000"/>
              <a:t> (недостатки)</a:t>
            </a:r>
          </a:p>
        </p:txBody>
      </p:sp>
      <p:sp>
        <p:nvSpPr>
          <p:cNvPr id="66563" name="Rectangle 3">
            <a:extLst>
              <a:ext uri="{FF2B5EF4-FFF2-40B4-BE49-F238E27FC236}">
                <a16:creationId xmlns:a16="http://schemas.microsoft.com/office/drawing/2014/main" id="{3C5071AE-B248-46BD-8882-3C3DBB6C266E}"/>
              </a:ext>
            </a:extLst>
          </p:cNvPr>
          <p:cNvSpPr>
            <a:spLocks noGrp="1" noChangeArrowheads="1"/>
          </p:cNvSpPr>
          <p:nvPr>
            <p:ph sz="quarter" idx="13"/>
          </p:nvPr>
        </p:nvSpPr>
        <p:spPr>
          <a:xfrm>
            <a:off x="228600" y="838200"/>
            <a:ext cx="8686800" cy="60198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0" indent="0" fontAlgn="auto">
              <a:buFont typeface="Arial" panose="020B0604020202020204" pitchFamily="34" charset="0"/>
              <a:buNone/>
              <a:defRPr/>
            </a:pPr>
            <a:r>
              <a:rPr lang="ru-RU" sz="2800" dirty="0"/>
              <a:t>Недостатки:</a:t>
            </a:r>
          </a:p>
          <a:p>
            <a:pPr marL="0" indent="0" fontAlgn="auto">
              <a:buFont typeface="Arial" panose="020B0604020202020204" pitchFamily="34" charset="0"/>
              <a:buNone/>
              <a:defRPr/>
            </a:pPr>
            <a:r>
              <a:rPr lang="ru-RU" sz="2800" dirty="0"/>
              <a:t>системы с </a:t>
            </a:r>
            <a:r>
              <a:rPr lang="ru-RU" sz="2800" i="1" dirty="0">
                <a:solidFill>
                  <a:schemeClr val="accent1"/>
                </a:solidFill>
              </a:rPr>
              <a:t>общей памятью</a:t>
            </a:r>
            <a:r>
              <a:rPr lang="ru-RU" sz="2800" dirty="0"/>
              <a:t> плохо </a:t>
            </a:r>
            <a:r>
              <a:rPr lang="ru-RU" sz="2800" dirty="0">
                <a:solidFill>
                  <a:schemeClr val="accent1"/>
                </a:solidFill>
              </a:rPr>
              <a:t>масштабируются</a:t>
            </a:r>
            <a:r>
              <a:rPr lang="ru-RU" sz="2800" dirty="0"/>
              <a:t>.</a:t>
            </a:r>
          </a:p>
          <a:p>
            <a:pPr marL="0" indent="0" fontAlgn="auto">
              <a:buFont typeface="Arial" panose="020B0604020202020204" pitchFamily="34" charset="0"/>
              <a:buNone/>
              <a:defRPr/>
            </a:pPr>
            <a:endParaRPr lang="ro-RO" sz="2800" dirty="0"/>
          </a:p>
          <a:p>
            <a:pPr marL="0" indent="0" fontAlgn="auto">
              <a:buFont typeface="Arial" panose="020B0604020202020204" pitchFamily="34" charset="0"/>
              <a:buNone/>
              <a:defRPr/>
            </a:pPr>
            <a:r>
              <a:rPr lang="ru-RU" sz="2800" dirty="0"/>
              <a:t>Этот существенный недостаток SMP-систем. Причиной плохой </a:t>
            </a:r>
            <a:r>
              <a:rPr lang="ru-RU" sz="2800" i="1" dirty="0"/>
              <a:t>масштабируемости</a:t>
            </a:r>
            <a:r>
              <a:rPr lang="ru-RU" sz="2800" dirty="0"/>
              <a:t> является то, что в данный момент шина способна обрабатывать только одну транзакцию, вследствие чего возникают проблемы разрешения конфликтов при одновременном обращении нескольких процессоров к одним и тем же областям </a:t>
            </a:r>
            <a:r>
              <a:rPr lang="ru-RU" sz="2800" i="1" dirty="0"/>
              <a:t>общей физической памяти</a:t>
            </a:r>
            <a:r>
              <a:rPr lang="ru-RU" sz="2800" dirty="0"/>
              <a:t>. </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A2B5C57-9A92-4F9A-A1EA-1B6B2B42D373}"/>
              </a:ext>
            </a:extLst>
          </p:cNvPr>
          <p:cNvSpPr>
            <a:spLocks noGrp="1" noChangeArrowheads="1"/>
          </p:cNvSpPr>
          <p:nvPr>
            <p:ph type="title"/>
          </p:nvPr>
        </p:nvSpPr>
        <p:spPr>
          <a:xfrm>
            <a:off x="533400" y="152400"/>
            <a:ext cx="8226425" cy="6413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sz="4000"/>
              <a:t>SMP</a:t>
            </a:r>
            <a:r>
              <a:rPr lang="ru-RU" sz="4000"/>
              <a:t> (недостатки)</a:t>
            </a:r>
          </a:p>
        </p:txBody>
      </p:sp>
      <p:sp>
        <p:nvSpPr>
          <p:cNvPr id="67587" name="Rectangle 3">
            <a:extLst>
              <a:ext uri="{FF2B5EF4-FFF2-40B4-BE49-F238E27FC236}">
                <a16:creationId xmlns:a16="http://schemas.microsoft.com/office/drawing/2014/main" id="{29F33409-A153-4C73-94C5-7725DE88BE50}"/>
              </a:ext>
            </a:extLst>
          </p:cNvPr>
          <p:cNvSpPr>
            <a:spLocks noGrp="1" noChangeArrowheads="1"/>
          </p:cNvSpPr>
          <p:nvPr>
            <p:ph sz="quarter" idx="13"/>
          </p:nvPr>
        </p:nvSpPr>
        <p:spPr>
          <a:xfrm>
            <a:off x="228600" y="990600"/>
            <a:ext cx="8686800" cy="60198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ru-RU" sz="2800" dirty="0"/>
              <a:t>	Вычислительные элементы начинают друг другу мешать. Когда произойдет такой конфликт, зависит от скорости связи и от количества вычислительных элементов. В настоящее время конфликты могут происходить при наличии 8-24 процессоров. В реальных системах можно задействовать не более 32 процессоров. Для построения масштабируемых систем на базе SMP используются кластерные или NUMA-архитектуры. </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99FE016-433F-4C5B-898E-6B643E0DBF97}"/>
              </a:ext>
            </a:extLst>
          </p:cNvPr>
          <p:cNvSpPr>
            <a:spLocks noGrp="1" noChangeArrowheads="1"/>
          </p:cNvSpPr>
          <p:nvPr>
            <p:ph type="title"/>
          </p:nvPr>
        </p:nvSpPr>
        <p:spPr>
          <a:xfrm>
            <a:off x="457200" y="228600"/>
            <a:ext cx="8226425" cy="6413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CA" sz="4000"/>
              <a:t>SMP</a:t>
            </a:r>
            <a:endParaRPr lang="ru-RU" sz="4000"/>
          </a:p>
        </p:txBody>
      </p:sp>
      <p:sp>
        <p:nvSpPr>
          <p:cNvPr id="68611" name="Rectangle 3">
            <a:extLst>
              <a:ext uri="{FF2B5EF4-FFF2-40B4-BE49-F238E27FC236}">
                <a16:creationId xmlns:a16="http://schemas.microsoft.com/office/drawing/2014/main" id="{4ABCB5C7-B3A3-4F88-88B8-2EDC35EF4AB9}"/>
              </a:ext>
            </a:extLst>
          </p:cNvPr>
          <p:cNvSpPr>
            <a:spLocks noGrp="1" noChangeArrowheads="1"/>
          </p:cNvSpPr>
          <p:nvPr>
            <p:ph sz="quarter" idx="13"/>
          </p:nvPr>
        </p:nvSpPr>
        <p:spPr>
          <a:xfrm>
            <a:off x="0" y="914400"/>
            <a:ext cx="8991600" cy="61722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80000"/>
              </a:lnSpc>
              <a:defRPr/>
            </a:pPr>
            <a:r>
              <a:rPr lang="en-CA" sz="2400"/>
              <a:t>	</a:t>
            </a:r>
            <a:r>
              <a:rPr lang="ru-RU" sz="2400"/>
              <a:t>Наличие общей памяти значительно упрощает взаимодействие процессоров между собой, однако за этой кажущейся простотой скрываются большие проблемы, присущие системам этого типа. Помимо хорошо известной проблемы </a:t>
            </a:r>
            <a:r>
              <a:rPr lang="ru-RU" sz="2400" b="1">
                <a:solidFill>
                  <a:srgbClr val="FFFF00"/>
                </a:solidFill>
              </a:rPr>
              <a:t>конфликтов при обращении к общей шине </a:t>
            </a:r>
            <a:r>
              <a:rPr lang="ru-RU" sz="2400"/>
              <a:t>памяти возникла и новая проблема, связанная с иерархической структурой организации памяти современных компьютеров. Дело в том, что самым узким местом в современных компьютерах является оперативная память, скорость работы которой значительно отстала от скорости работы процессора. Для того, чтобы сгладить разрыв в скорости работы процессора и основной памяти, </a:t>
            </a:r>
            <a:r>
              <a:rPr lang="ru-RU" sz="2400">
                <a:solidFill>
                  <a:srgbClr val="FFFF00"/>
                </a:solidFill>
              </a:rPr>
              <a:t>каждый процессор снабжается скоростной буферной памятью (кэш-памятью), </a:t>
            </a:r>
            <a:r>
              <a:rPr lang="ru-RU" sz="2400"/>
              <a:t>работающей со скоростью процессора. В связи с этим в многопроцессорных системах</a:t>
            </a:r>
            <a:r>
              <a:rPr lang="en-CA" sz="2400"/>
              <a:t> </a:t>
            </a:r>
            <a:r>
              <a:rPr lang="ru-RU" sz="2400"/>
              <a:t>приходится организовывать </a:t>
            </a:r>
            <a:r>
              <a:rPr lang="ru-RU" sz="2400">
                <a:solidFill>
                  <a:srgbClr val="FFFF00"/>
                </a:solidFill>
              </a:rPr>
              <a:t>аппаратную поддержку когерентности кэш-памяти</a:t>
            </a:r>
            <a:r>
              <a:rPr lang="ru-RU" sz="2400"/>
              <a:t>, что приводит к большим накладным расходам и сильно ограничивает возможности по наращиванию производительности таких систем путем простого увеличения числа процессоров.</a:t>
            </a:r>
          </a:p>
          <a:p>
            <a:pPr fontAlgn="auto">
              <a:lnSpc>
                <a:spcPct val="80000"/>
              </a:lnSpc>
              <a:defRPr/>
            </a:pPr>
            <a:r>
              <a:rPr lang="ru-RU" sz="2000"/>
              <a:t> </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Заголовок 1">
            <a:extLst>
              <a:ext uri="{FF2B5EF4-FFF2-40B4-BE49-F238E27FC236}">
                <a16:creationId xmlns:a16="http://schemas.microsoft.com/office/drawing/2014/main" id="{43C19A40-CC9D-4209-B899-FE22A7766B19}"/>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a:t>Снижение производительности SMP в зависимости от количества процессоров</a:t>
            </a:r>
            <a:endParaRPr lang="ro-RO" sz="3200"/>
          </a:p>
        </p:txBody>
      </p:sp>
      <p:sp>
        <p:nvSpPr>
          <p:cNvPr id="70659" name="Объект 2">
            <a:extLst>
              <a:ext uri="{FF2B5EF4-FFF2-40B4-BE49-F238E27FC236}">
                <a16:creationId xmlns:a16="http://schemas.microsoft.com/office/drawing/2014/main" id="{4F3D230A-D710-46FE-B4EF-D08526012E0A}"/>
              </a:ext>
            </a:extLst>
          </p:cNvPr>
          <p:cNvSpPr>
            <a:spLocks noGrp="1" noChangeArrowheads="1"/>
          </p:cNvSpPr>
          <p:nvPr>
            <p:ph sz="quarter" idx="13"/>
          </p:nvPr>
        </p:nvSpPr>
        <p:spPr>
          <a:xfrm>
            <a:off x="152400" y="2057400"/>
            <a:ext cx="8686800" cy="44958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just" fontAlgn="auto">
              <a:defRPr/>
            </a:pPr>
            <a:r>
              <a:rPr lang="ru-RU" sz="2400"/>
              <a:t>SMP имеет проблемы с масштабированием общей памяти, как было сказано выше: шина памяти становится узким местом. Приложение PSTSWM (</a:t>
            </a:r>
            <a:r>
              <a:rPr lang="ro-RO" sz="2400"/>
              <a:t>Parallel</a:t>
            </a:r>
            <a:r>
              <a:rPr lang="en-US" sz="2400"/>
              <a:t> </a:t>
            </a:r>
            <a:r>
              <a:rPr lang="ro-RO" sz="2400"/>
              <a:t>Spectral Transform Shallow Water Mode</a:t>
            </a:r>
            <a:r>
              <a:rPr lang="ru-RU" sz="2400"/>
              <a:t>) позволяет оценить работу параллельных алгоритмов используя несколько параллельных алгоритмов, которые могут быть выбраны в процессе выполнения задачи в соответствии с размером проблемы, кол-вом процессоров, с разложением данных. В следующей диаграмме представлены производительность машины IBM p690 на PSTSW модели и ее чувствительность к загрузке.</a:t>
            </a:r>
            <a:endParaRPr lang="ro-RO" sz="240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Заголовок 1">
            <a:extLst>
              <a:ext uri="{FF2B5EF4-FFF2-40B4-BE49-F238E27FC236}">
                <a16:creationId xmlns:a16="http://schemas.microsoft.com/office/drawing/2014/main" id="{429167E4-D2F7-448A-A4AF-C563DA7584D5}"/>
              </a:ext>
            </a:extLst>
          </p:cNvPr>
          <p:cNvSpPr>
            <a:spLocks noGrp="1" noChangeArrowheads="1"/>
          </p:cNvSpPr>
          <p:nvPr>
            <p:ph type="title"/>
          </p:nvPr>
        </p:nvSpPr>
        <p:spPr>
          <a:xfrm>
            <a:off x="304800" y="304800"/>
            <a:ext cx="8226425" cy="1433513"/>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a:t>Снижение производительности SMP в зависимости от количества процессоров</a:t>
            </a:r>
            <a:endParaRPr lang="ro-RO" sz="3200"/>
          </a:p>
        </p:txBody>
      </p:sp>
      <p:sp>
        <p:nvSpPr>
          <p:cNvPr id="71683" name="Объект 2">
            <a:extLst>
              <a:ext uri="{FF2B5EF4-FFF2-40B4-BE49-F238E27FC236}">
                <a16:creationId xmlns:a16="http://schemas.microsoft.com/office/drawing/2014/main" id="{76041152-42B7-4CF5-B388-69C1E770C845}"/>
              </a:ext>
            </a:extLst>
          </p:cNvPr>
          <p:cNvSpPr>
            <a:spLocks noGrp="1" noChangeArrowheads="1"/>
          </p:cNvSpPr>
          <p:nvPr>
            <p:ph sz="quarter" idx="13"/>
          </p:nvPr>
        </p:nvSpPr>
        <p:spPr>
          <a:xfrm>
            <a:off x="458788" y="5800725"/>
            <a:ext cx="8226425" cy="835025"/>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pt-BR" sz="2400"/>
              <a:t>Degradarea performantei este o functie “netedǎ” de numǎrul de proces(oar)e</a:t>
            </a:r>
            <a:endParaRPr lang="ro-RO" sz="2400"/>
          </a:p>
        </p:txBody>
      </p:sp>
      <p:pic>
        <p:nvPicPr>
          <p:cNvPr id="54276" name="Picture 2">
            <a:extLst>
              <a:ext uri="{FF2B5EF4-FFF2-40B4-BE49-F238E27FC236}">
                <a16:creationId xmlns:a16="http://schemas.microsoft.com/office/drawing/2014/main" id="{0A423FD3-BEA7-4C91-9265-3BC9A30BA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981200"/>
            <a:ext cx="5086350" cy="381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32A66DF-3BDF-4C4F-9108-55F0201C8719}"/>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b="1"/>
              <a:t>История ОС</a:t>
            </a:r>
          </a:p>
        </p:txBody>
      </p:sp>
      <p:sp>
        <p:nvSpPr>
          <p:cNvPr id="27651" name="Rectangle 3">
            <a:extLst>
              <a:ext uri="{FF2B5EF4-FFF2-40B4-BE49-F238E27FC236}">
                <a16:creationId xmlns:a16="http://schemas.microsoft.com/office/drawing/2014/main" id="{270CDAC8-BD88-4BDA-8132-5F76E87DB984}"/>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ru-RU" sz="2400" b="1"/>
              <a:t>Середина 1960-х</a:t>
            </a:r>
            <a:br>
              <a:rPr lang="ru-RU" sz="2400"/>
            </a:br>
            <a:r>
              <a:rPr lang="ru-RU" sz="2400"/>
              <a:t>Режим разделения времени. Терминалы, квантование, свопинг, страничная и сегментная организация.</a:t>
            </a:r>
            <a:endParaRPr lang="ru-RU" sz="2400" b="1"/>
          </a:p>
          <a:p>
            <a:pPr fontAlgn="auto">
              <a:lnSpc>
                <a:spcPct val="90000"/>
              </a:lnSpc>
              <a:defRPr/>
            </a:pPr>
            <a:r>
              <a:rPr lang="ru-RU" sz="2400" b="1"/>
              <a:t>1970-е</a:t>
            </a:r>
            <a:br>
              <a:rPr lang="ru-RU" sz="2400"/>
            </a:br>
            <a:r>
              <a:rPr lang="ru-RU" sz="2400"/>
              <a:t>Многопроцессорные ЭВМ, многомашинные комплексы, сети ЭВМ</a:t>
            </a:r>
            <a:endParaRPr lang="ru-RU" sz="2400" b="1"/>
          </a:p>
          <a:p>
            <a:pPr fontAlgn="auto">
              <a:lnSpc>
                <a:spcPct val="90000"/>
              </a:lnSpc>
              <a:defRPr/>
            </a:pPr>
            <a:r>
              <a:rPr lang="ru-RU" sz="2400" b="1"/>
              <a:t>1980-е</a:t>
            </a:r>
            <a:br>
              <a:rPr lang="ru-RU" sz="2400"/>
            </a:br>
            <a:r>
              <a:rPr lang="ru-RU" sz="2400"/>
              <a:t>Персональные ЭВМ</a:t>
            </a:r>
            <a:endParaRPr lang="ru-RU" sz="2400" b="1"/>
          </a:p>
          <a:p>
            <a:pPr fontAlgn="auto">
              <a:lnSpc>
                <a:spcPct val="90000"/>
              </a:lnSpc>
              <a:defRPr/>
            </a:pPr>
            <a:r>
              <a:rPr lang="ru-RU" sz="2400" b="1"/>
              <a:t>1990-е</a:t>
            </a:r>
            <a:br>
              <a:rPr lang="ru-RU" sz="2400"/>
            </a:br>
            <a:r>
              <a:rPr lang="ru-RU" sz="2400"/>
              <a:t>MPP, открытые системы, Internet</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B13F495-D08C-41D7-80AB-B7406DF653FC}"/>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a:t>MPP </a:t>
            </a:r>
            <a:r>
              <a:rPr lang="en-US"/>
              <a:t>(</a:t>
            </a:r>
            <a:r>
              <a:rPr lang="ru-RU"/>
              <a:t>Massively Parallel Processing</a:t>
            </a:r>
            <a:r>
              <a:rPr lang="en-US"/>
              <a:t>)</a:t>
            </a:r>
            <a:endParaRPr lang="ru-RU"/>
          </a:p>
        </p:txBody>
      </p:sp>
      <p:pic>
        <p:nvPicPr>
          <p:cNvPr id="55299" name="Picture 3" descr="mpp">
            <a:extLst>
              <a:ext uri="{FF2B5EF4-FFF2-40B4-BE49-F238E27FC236}">
                <a16:creationId xmlns:a16="http://schemas.microsoft.com/office/drawing/2014/main" id="{963349EA-6546-4A26-860A-6C0E3BD1B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9436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30CE132-8B3E-413A-B6EF-04B71321CA31}"/>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Системы с массовым параллелизмом (МРР)</a:t>
            </a:r>
          </a:p>
        </p:txBody>
      </p:sp>
      <p:sp>
        <p:nvSpPr>
          <p:cNvPr id="73731" name="Rectangle 3">
            <a:extLst>
              <a:ext uri="{FF2B5EF4-FFF2-40B4-BE49-F238E27FC236}">
                <a16:creationId xmlns:a16="http://schemas.microsoft.com/office/drawing/2014/main" id="{5FBF70AE-1C11-48C7-BB0B-BF0E86024F04}"/>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90000"/>
              </a:lnSpc>
              <a:defRPr/>
            </a:pPr>
            <a:r>
              <a:rPr lang="en-CA" sz="2800" dirty="0"/>
              <a:t>	</a:t>
            </a:r>
            <a:r>
              <a:rPr lang="ru-RU" sz="2800" dirty="0"/>
              <a:t>Проблемы, присущие многопроцессорным системам с общей памятью, простым и естественным образом устраняются в системах с массовым параллелизмом. Компьютеры этого типа представляют собой многопроцессорные системы с распределенной памятью, в которых с помощью некоторой коммуникационной среды объединяются однородные вычислительные узлы. </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9B0238B-D429-4E7D-B953-E09516B7B4FD}"/>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Системы с массовым параллелизмом (МРР)</a:t>
            </a:r>
          </a:p>
        </p:txBody>
      </p:sp>
      <p:pic>
        <p:nvPicPr>
          <p:cNvPr id="57347" name="Picture 5">
            <a:extLst>
              <a:ext uri="{FF2B5EF4-FFF2-40B4-BE49-F238E27FC236}">
                <a16:creationId xmlns:a16="http://schemas.microsoft.com/office/drawing/2014/main" id="{84AAD062-EB33-4C7D-9B57-8CECC84FD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2484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C35F966-3FF4-42F3-B70F-1A5CF04037AE}"/>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Системы с массовым параллелизмом (МРР)</a:t>
            </a:r>
          </a:p>
        </p:txBody>
      </p:sp>
      <p:sp>
        <p:nvSpPr>
          <p:cNvPr id="58371" name="Text Box 4">
            <a:extLst>
              <a:ext uri="{FF2B5EF4-FFF2-40B4-BE49-F238E27FC236}">
                <a16:creationId xmlns:a16="http://schemas.microsoft.com/office/drawing/2014/main" id="{BC15F5EA-FFCD-4F17-8F6C-4F7FDF79269A}"/>
              </a:ext>
            </a:extLst>
          </p:cNvPr>
          <p:cNvSpPr>
            <a:spLocks noChangeArrowheads="1"/>
          </p:cNvSpPr>
          <p:nvPr/>
        </p:nvSpPr>
        <p:spPr bwMode="auto">
          <a:xfrm>
            <a:off x="304800" y="1905000"/>
            <a:ext cx="8610600" cy="434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ru-RU" altLang="en-US" sz="2400">
                <a:solidFill>
                  <a:schemeClr val="tx1"/>
                </a:solidFill>
              </a:rPr>
              <a:t>Каждый из узлов состоит из одного или нескольких процессоров, собственной оперативной памяти, коммуникационного оборудования, подсистемы ввода/вывода, т.е. обладает всем необходимым для независимого функционирования. При этом на каждом узле может функционировать</a:t>
            </a:r>
            <a:r>
              <a:rPr lang="en-CA" altLang="en-US" sz="2400">
                <a:solidFill>
                  <a:schemeClr val="tx1"/>
                </a:solidFill>
              </a:rPr>
              <a:t> </a:t>
            </a:r>
            <a:r>
              <a:rPr lang="ru-RU" altLang="en-US" sz="2400">
                <a:solidFill>
                  <a:schemeClr val="tx1"/>
                </a:solidFill>
              </a:rPr>
              <a:t>либо полноценная операционная система (как в системе RS/6000 SP2), </a:t>
            </a:r>
          </a:p>
          <a:p>
            <a:pPr eaLnBrk="0" hangingPunct="0">
              <a:spcBef>
                <a:spcPct val="50000"/>
              </a:spcBef>
            </a:pPr>
            <a:r>
              <a:rPr lang="ru-RU" altLang="en-US" sz="2400">
                <a:solidFill>
                  <a:schemeClr val="tx1"/>
                </a:solidFill>
              </a:rPr>
              <a:t>либо урезанный вариант, поддерживающий только базовые функции ядра, а полноценная ОС работает на специальном управляющем компьютере (как в системах Cray T3E, nCUBE2). </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099BD6C-0592-49E3-B172-B8912BE11986}"/>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dirty="0"/>
              <a:t>Системы с массовым параллелизмом (МРР)</a:t>
            </a:r>
          </a:p>
        </p:txBody>
      </p:sp>
      <p:sp>
        <p:nvSpPr>
          <p:cNvPr id="59395" name="Text Box 3">
            <a:extLst>
              <a:ext uri="{FF2B5EF4-FFF2-40B4-BE49-F238E27FC236}">
                <a16:creationId xmlns:a16="http://schemas.microsoft.com/office/drawing/2014/main" id="{5849F298-1500-44DF-8B72-1EEC3FB764FA}"/>
              </a:ext>
            </a:extLst>
          </p:cNvPr>
          <p:cNvSpPr>
            <a:spLocks noChangeArrowheads="1"/>
          </p:cNvSpPr>
          <p:nvPr/>
        </p:nvSpPr>
        <p:spPr bwMode="auto">
          <a:xfrm>
            <a:off x="381000" y="1654175"/>
            <a:ext cx="8610600" cy="489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ru-RU" altLang="en-US" sz="2400">
                <a:solidFill>
                  <a:schemeClr val="tx1"/>
                </a:solidFill>
              </a:rPr>
              <a:t>Процессоры в таких системах имеют прямой доступ только к своей локальной памяти. Доступ к памяти других узлов реализуется обычно с помощью механизма передачи сообщений. Такая архитектура вычислительной системы устраняет одновременно как проблему конфликтов при обращении к памяти, так и проблему когерентности кэш-памяти. Это дает возможность практически неограниченного наращивания числа процессоров в системе, увеличивая тем самым ее производительность. Успешно функционируют MPP системы с сотнями и тысячами процессоров (ASCI White - 8192, Blue Mountain - 6144). Производительность наиболее мощных систем достигает десятки </a:t>
            </a:r>
            <a:r>
              <a:rPr lang="ro-RO" altLang="en-US" sz="2400">
                <a:solidFill>
                  <a:schemeClr val="tx1"/>
                </a:solidFill>
              </a:rPr>
              <a:t>P</a:t>
            </a:r>
            <a:r>
              <a:rPr lang="ru-RU" altLang="en-US" sz="2400">
                <a:solidFill>
                  <a:schemeClr val="tx1"/>
                </a:solidFill>
              </a:rPr>
              <a:t>flops. </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94C7569-E970-43BD-AC2F-31B609DFC77F}"/>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Системы с массовым параллелизмом (МРР)</a:t>
            </a:r>
          </a:p>
        </p:txBody>
      </p:sp>
      <p:sp>
        <p:nvSpPr>
          <p:cNvPr id="60419" name="Text Box 3">
            <a:extLst>
              <a:ext uri="{FF2B5EF4-FFF2-40B4-BE49-F238E27FC236}">
                <a16:creationId xmlns:a16="http://schemas.microsoft.com/office/drawing/2014/main" id="{B2E4B16C-15C2-4BF6-AEB2-A4076FEAAECB}"/>
              </a:ext>
            </a:extLst>
          </p:cNvPr>
          <p:cNvSpPr>
            <a:spLocks noChangeArrowheads="1"/>
          </p:cNvSpPr>
          <p:nvPr/>
        </p:nvSpPr>
        <p:spPr bwMode="auto">
          <a:xfrm>
            <a:off x="228600" y="2514600"/>
            <a:ext cx="861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spcBef>
                <a:spcPct val="50000"/>
              </a:spcBef>
            </a:pPr>
            <a:r>
              <a:rPr lang="ru-RU" altLang="en-US" sz="2400">
                <a:solidFill>
                  <a:schemeClr val="tx1"/>
                </a:solidFill>
              </a:rPr>
              <a:t>Важным свойством MPP систем является их высокая степень масштабируемости. В зависимости от вычислительных потребностей для достижения необходимой производительности требуется просто собрать систему с нужным числом узлов. </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B0E2E22-8E72-44F8-9B26-5BF0E72FFBCE}"/>
              </a:ext>
            </a:extLst>
          </p:cNvPr>
          <p:cNvSpPr>
            <a:spLocks noGrp="1" noChangeArrowheads="1"/>
          </p:cNvSpPr>
          <p:nvPr>
            <p:ph type="title"/>
          </p:nvPr>
        </p:nvSpPr>
        <p:spPr>
          <a:xfrm>
            <a:off x="449263" y="0"/>
            <a:ext cx="8226425" cy="1433513"/>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dirty="0"/>
              <a:t>Виды операционных систем</a:t>
            </a:r>
            <a:endParaRPr lang="ru-RU" sz="3200" dirty="0"/>
          </a:p>
        </p:txBody>
      </p:sp>
      <p:sp>
        <p:nvSpPr>
          <p:cNvPr id="78851" name="Rectangle 3">
            <a:extLst>
              <a:ext uri="{FF2B5EF4-FFF2-40B4-BE49-F238E27FC236}">
                <a16:creationId xmlns:a16="http://schemas.microsoft.com/office/drawing/2014/main" id="{C04CA1A5-5C82-48FE-89D6-54786A9D96E2}"/>
              </a:ext>
            </a:extLst>
          </p:cNvPr>
          <p:cNvSpPr>
            <a:spLocks noGrp="1" noChangeArrowheads="1"/>
          </p:cNvSpPr>
          <p:nvPr>
            <p:ph sz="quarter" idx="13"/>
          </p:nvPr>
        </p:nvSpPr>
        <p:spPr>
          <a:xfrm>
            <a:off x="381000" y="1600200"/>
            <a:ext cx="8226425" cy="48006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just" fontAlgn="auto">
              <a:lnSpc>
                <a:spcPct val="80000"/>
              </a:lnSpc>
              <a:defRPr/>
            </a:pPr>
            <a:r>
              <a:rPr lang="ru-RU" sz="2400" i="1" dirty="0">
                <a:solidFill>
                  <a:srgbClr val="FFFF00"/>
                </a:solidFill>
              </a:rPr>
              <a:t>Распределенные Ос.</a:t>
            </a:r>
          </a:p>
          <a:p>
            <a:pPr algn="just" fontAlgn="auto">
              <a:lnSpc>
                <a:spcPct val="80000"/>
              </a:lnSpc>
              <a:defRPr/>
            </a:pPr>
            <a:br>
              <a:rPr lang="ru-RU" sz="2400" dirty="0"/>
            </a:br>
            <a:endParaRPr lang="en-US" sz="2400" dirty="0"/>
          </a:p>
        </p:txBody>
      </p:sp>
      <p:pic>
        <p:nvPicPr>
          <p:cNvPr id="61444" name="Picture 2">
            <a:extLst>
              <a:ext uri="{FF2B5EF4-FFF2-40B4-BE49-F238E27FC236}">
                <a16:creationId xmlns:a16="http://schemas.microsoft.com/office/drawing/2014/main" id="{C1F6525F-EAD0-456F-8D6F-A1243FA28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059738"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45" name="TextBox 1">
            <a:extLst>
              <a:ext uri="{FF2B5EF4-FFF2-40B4-BE49-F238E27FC236}">
                <a16:creationId xmlns:a16="http://schemas.microsoft.com/office/drawing/2014/main" id="{705536F2-CD8C-4592-BE23-51D7C77D0AE4}"/>
              </a:ext>
            </a:extLst>
          </p:cNvPr>
          <p:cNvSpPr>
            <a:spLocks noChangeArrowheads="1"/>
          </p:cNvSpPr>
          <p:nvPr/>
        </p:nvSpPr>
        <p:spPr bwMode="auto">
          <a:xfrm>
            <a:off x="3962400" y="6403975"/>
            <a:ext cx="2335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r>
              <a:rPr lang="en-US" altLang="en-US" sz="2400" b="1"/>
              <a:t>Middleware</a:t>
            </a:r>
            <a:endParaRPr lang="ro-RO" altLang="en-US" sz="2400" b="1"/>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Заголовок 1">
            <a:extLst>
              <a:ext uri="{FF2B5EF4-FFF2-40B4-BE49-F238E27FC236}">
                <a16:creationId xmlns:a16="http://schemas.microsoft.com/office/drawing/2014/main" id="{BC5EC4B5-C882-4BD0-BD7D-ED2F21F84E73}"/>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A distributed system organized as middleware</a:t>
            </a:r>
            <a:endParaRPr lang="ro-RO"/>
          </a:p>
        </p:txBody>
      </p:sp>
      <p:sp>
        <p:nvSpPr>
          <p:cNvPr id="79875" name="Объект 2">
            <a:extLst>
              <a:ext uri="{FF2B5EF4-FFF2-40B4-BE49-F238E27FC236}">
                <a16:creationId xmlns:a16="http://schemas.microsoft.com/office/drawing/2014/main" id="{B0CE46F1-81A4-4875-A900-5579E7036B1F}"/>
              </a:ext>
            </a:extLst>
          </p:cNvPr>
          <p:cNvSpPr>
            <a:spLocks noGrp="1" noChangeArrowheads="1"/>
          </p:cNvSpPr>
          <p:nvPr>
            <p:ph sz="quarter" idx="13"/>
          </p:nvPr>
        </p:nvSpPr>
        <p:spPr>
          <a:xfrm>
            <a:off x="457200" y="1981200"/>
            <a:ext cx="8543925" cy="2490788"/>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just" fontAlgn="auto">
              <a:defRPr/>
            </a:pPr>
            <a:r>
              <a:rPr lang="ru-RU" sz="2400" dirty="0"/>
              <a:t>Middleware позволяет получить доступ ко всем ресурсам сети: распределенными устройствами и программными компонентами можно прозрачно управлять и интегрировать в приложения.</a:t>
            </a:r>
            <a:r>
              <a:rPr lang="ro-RO" sz="2400" dirty="0"/>
              <a:t> </a:t>
            </a:r>
          </a:p>
        </p:txBody>
      </p:sp>
      <p:pic>
        <p:nvPicPr>
          <p:cNvPr id="62468" name="Picture 4" descr="heavyMiddleware">
            <a:extLst>
              <a:ext uri="{FF2B5EF4-FFF2-40B4-BE49-F238E27FC236}">
                <a16:creationId xmlns:a16="http://schemas.microsoft.com/office/drawing/2014/main" id="{321695CA-CF9C-4E81-8951-1E4039783B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4471988"/>
            <a:ext cx="2335213" cy="209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Заголовок 1">
            <a:extLst>
              <a:ext uri="{FF2B5EF4-FFF2-40B4-BE49-F238E27FC236}">
                <a16:creationId xmlns:a16="http://schemas.microsoft.com/office/drawing/2014/main" id="{A4AD3842-EB59-4E05-9B12-0A0663D39307}"/>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sz="3200"/>
              <a:t>A distributed system organized as middleware</a:t>
            </a:r>
            <a:br>
              <a:rPr lang="ro-RO"/>
            </a:br>
            <a:endParaRPr lang="ro-RO"/>
          </a:p>
        </p:txBody>
      </p:sp>
      <p:sp>
        <p:nvSpPr>
          <p:cNvPr id="80899" name="Объект 2">
            <a:extLst>
              <a:ext uri="{FF2B5EF4-FFF2-40B4-BE49-F238E27FC236}">
                <a16:creationId xmlns:a16="http://schemas.microsoft.com/office/drawing/2014/main" id="{4D87A5E3-C9F3-413E-8DF8-5D6340846AC3}"/>
              </a:ext>
            </a:extLst>
          </p:cNvPr>
          <p:cNvSpPr>
            <a:spLocks noGrp="1" noChangeArrowheads="1"/>
          </p:cNvSpPr>
          <p:nvPr>
            <p:ph sz="quarter" idx="13"/>
          </p:nvPr>
        </p:nvSpPr>
        <p:spPr>
          <a:xfrm>
            <a:off x="457200" y="5029200"/>
            <a:ext cx="8226425" cy="1063625"/>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rmAutofit fontScale="92500"/>
          </a:bodyPr>
          <a:lstStyle/>
          <a:p>
            <a:pPr fontAlgn="auto">
              <a:defRPr/>
            </a:pPr>
            <a:r>
              <a:rPr lang="en-US"/>
              <a:t> </a:t>
            </a:r>
            <a:r>
              <a:rPr lang="en-US" sz="2400"/>
              <a:t>Layers of software support heterogeneous computers and networks while offering a single-system view - sometimes called middleware.</a:t>
            </a:r>
            <a:endParaRPr lang="ro-RO" sz="2400"/>
          </a:p>
        </p:txBody>
      </p:sp>
      <p:pic>
        <p:nvPicPr>
          <p:cNvPr id="63492" name="Picture 2">
            <a:extLst>
              <a:ext uri="{FF2B5EF4-FFF2-40B4-BE49-F238E27FC236}">
                <a16:creationId xmlns:a16="http://schemas.microsoft.com/office/drawing/2014/main" id="{B6F19013-B82C-4B5C-9F64-C25ECEE28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905000"/>
            <a:ext cx="6772275" cy="27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Заголовок 1">
            <a:extLst>
              <a:ext uri="{FF2B5EF4-FFF2-40B4-BE49-F238E27FC236}">
                <a16:creationId xmlns:a16="http://schemas.microsoft.com/office/drawing/2014/main" id="{1B963357-22C6-4325-8EAB-923DFE3ABAC2}"/>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A distributed system organized as middleware</a:t>
            </a:r>
            <a:endParaRPr lang="ro-RO"/>
          </a:p>
        </p:txBody>
      </p:sp>
      <p:sp>
        <p:nvSpPr>
          <p:cNvPr id="81923" name="Объект 2">
            <a:extLst>
              <a:ext uri="{FF2B5EF4-FFF2-40B4-BE49-F238E27FC236}">
                <a16:creationId xmlns:a16="http://schemas.microsoft.com/office/drawing/2014/main" id="{86F94932-F172-4419-B3BF-20638CC057C2}"/>
              </a:ext>
            </a:extLst>
          </p:cNvPr>
          <p:cNvSpPr>
            <a:spLocks noGrp="1" noChangeArrowheads="1"/>
          </p:cNvSpPr>
          <p:nvPr>
            <p:ph sz="quarter" idx="13"/>
          </p:nvPr>
        </p:nvSpPr>
        <p:spPr>
          <a:xfrm>
            <a:off x="457200" y="1981200"/>
            <a:ext cx="8534400" cy="4111625"/>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0" indent="0" fontAlgn="auto">
              <a:buFont typeface="Arial" panose="020B0604020202020204" pitchFamily="34" charset="0"/>
              <a:buNone/>
              <a:defRPr/>
            </a:pPr>
            <a:r>
              <a:rPr lang="en-US" sz="2400" dirty="0"/>
              <a:t>Four networked computers and three applications:</a:t>
            </a:r>
          </a:p>
          <a:p>
            <a:pPr marL="0" indent="0" fontAlgn="auto">
              <a:buFont typeface="Arial" panose="020B0604020202020204" pitchFamily="34" charset="0"/>
              <a:buNone/>
              <a:defRPr/>
            </a:pPr>
            <a:r>
              <a:rPr lang="en-US" sz="2400" dirty="0"/>
              <a:t>1.      Application B is distributed across computers 2 and 3.</a:t>
            </a:r>
          </a:p>
          <a:p>
            <a:pPr marL="0" indent="0" fontAlgn="auto">
              <a:buFont typeface="Arial" panose="020B0604020202020204" pitchFamily="34" charset="0"/>
              <a:buNone/>
              <a:defRPr/>
            </a:pPr>
            <a:r>
              <a:rPr lang="en-US" sz="2400" dirty="0"/>
              <a:t>2.      Each application is offered the same interface</a:t>
            </a:r>
          </a:p>
          <a:p>
            <a:pPr marL="0" indent="0" fontAlgn="auto">
              <a:buFont typeface="Arial" panose="020B0604020202020204" pitchFamily="34" charset="0"/>
              <a:buNone/>
              <a:defRPr/>
            </a:pPr>
            <a:r>
              <a:rPr lang="en-US" sz="2400" dirty="0"/>
              <a:t>3.      Distributed system provides the means for components of a single distributed application to communicate with each other, but also to let different applications communicate. </a:t>
            </a:r>
          </a:p>
          <a:p>
            <a:pPr marL="0" indent="0" fontAlgn="auto">
              <a:buFont typeface="Arial" panose="020B0604020202020204" pitchFamily="34" charset="0"/>
              <a:buNone/>
              <a:defRPr/>
            </a:pPr>
            <a:r>
              <a:rPr lang="en-US" sz="2400" dirty="0"/>
              <a:t>4.      It </a:t>
            </a:r>
            <a:r>
              <a:rPr lang="en-US" sz="2400" dirty="0" err="1"/>
              <a:t>aso</a:t>
            </a:r>
            <a:r>
              <a:rPr lang="en-US" sz="2400" dirty="0"/>
              <a:t> hides the differences in hardware and operating systems from each application.</a:t>
            </a:r>
          </a:p>
          <a:p>
            <a:pPr fontAlgn="auto">
              <a:defRPr/>
            </a:pPr>
            <a:endParaRPr lang="ro-RO"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C92E17A-F68E-49A5-AF52-A04F4E509628}"/>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a:t>История ОС</a:t>
            </a:r>
          </a:p>
        </p:txBody>
      </p:sp>
      <p:sp>
        <p:nvSpPr>
          <p:cNvPr id="28675" name="Rectangle 3">
            <a:extLst>
              <a:ext uri="{FF2B5EF4-FFF2-40B4-BE49-F238E27FC236}">
                <a16:creationId xmlns:a16="http://schemas.microsoft.com/office/drawing/2014/main" id="{FDA9D022-8B50-405A-8647-1EB6AD6584B5}"/>
              </a:ext>
            </a:extLst>
          </p:cNvPr>
          <p:cNvSpPr>
            <a:spLocks noGrp="1" noChangeArrowheads="1"/>
          </p:cNvSpPr>
          <p:nvPr>
            <p:ph sz="quarter" idx="13"/>
          </p:nvPr>
        </p:nvSpPr>
        <p:spPr>
          <a:xfrm>
            <a:off x="457200" y="6248400"/>
            <a:ext cx="8226425" cy="6096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lnSpc>
                <a:spcPct val="80000"/>
              </a:lnSpc>
              <a:defRPr/>
            </a:pPr>
            <a:r>
              <a:rPr lang="ru-RU" sz="2000"/>
              <a:t>Большинство алгоритмов и идей в операционных системах было реализованно в  60-70-е года прошлого века.</a:t>
            </a:r>
          </a:p>
        </p:txBody>
      </p:sp>
      <p:pic>
        <p:nvPicPr>
          <p:cNvPr id="10244" name="Picture 4">
            <a:extLst>
              <a:ext uri="{FF2B5EF4-FFF2-40B4-BE49-F238E27FC236}">
                <a16:creationId xmlns:a16="http://schemas.microsoft.com/office/drawing/2014/main" id="{3CEF9B58-9DCB-4908-8F15-F6D4EEF5A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6999288"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B9069EE-1403-4003-91A4-CB70B44FAFF2}"/>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Системы с массовым параллелизмом (МРР)</a:t>
            </a:r>
          </a:p>
        </p:txBody>
      </p:sp>
      <p:sp>
        <p:nvSpPr>
          <p:cNvPr id="65539" name="Text Box 3">
            <a:extLst>
              <a:ext uri="{FF2B5EF4-FFF2-40B4-BE49-F238E27FC236}">
                <a16:creationId xmlns:a16="http://schemas.microsoft.com/office/drawing/2014/main" id="{9E520C2C-A8FD-43E9-9406-485E8C74D1F2}"/>
              </a:ext>
            </a:extLst>
          </p:cNvPr>
          <p:cNvSpPr>
            <a:spLocks noChangeArrowheads="1"/>
          </p:cNvSpPr>
          <p:nvPr/>
        </p:nvSpPr>
        <p:spPr bwMode="auto">
          <a:xfrm>
            <a:off x="228600" y="1981200"/>
            <a:ext cx="8610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just" eaLnBrk="0" hangingPunct="0">
              <a:spcBef>
                <a:spcPct val="50000"/>
              </a:spcBef>
            </a:pPr>
            <a:r>
              <a:rPr lang="ru-RU" altLang="en-US" sz="2800">
                <a:solidFill>
                  <a:schemeClr val="tx1"/>
                </a:solidFill>
              </a:rPr>
              <a:t>Для MPP систем на первый план выходит проблема эффективности коммуникационной среды. Самым простым и наиболее эффективным было бы соединение каждого процессора с каждым. Но тогда на каждом узле потребовалось бы 999 коммуникационных каналов, желательно двунаправленных (для системы из 1000 узлов). Очевидно, что это нереально. Различные производители MPP систем использовали разные топологии. </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F02D56E-017B-4744-9D24-A57ABB9A9679}"/>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Системы с массовым параллелизмом (МРР)</a:t>
            </a:r>
          </a:p>
        </p:txBody>
      </p:sp>
      <p:sp>
        <p:nvSpPr>
          <p:cNvPr id="66563" name="Text Box 3">
            <a:extLst>
              <a:ext uri="{FF2B5EF4-FFF2-40B4-BE49-F238E27FC236}">
                <a16:creationId xmlns:a16="http://schemas.microsoft.com/office/drawing/2014/main" id="{7B149BA3-3C15-4320-B989-9C2A82488B09}"/>
              </a:ext>
            </a:extLst>
          </p:cNvPr>
          <p:cNvSpPr>
            <a:spLocks noChangeArrowheads="1"/>
          </p:cNvSpPr>
          <p:nvPr/>
        </p:nvSpPr>
        <p:spPr bwMode="auto">
          <a:xfrm>
            <a:off x="228600" y="1981200"/>
            <a:ext cx="8610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r>
              <a:rPr lang="ru-RU" altLang="en-US" sz="2400">
                <a:solidFill>
                  <a:schemeClr val="tx1"/>
                </a:solidFill>
              </a:rPr>
              <a:t>Системы с распределенной памятью идеально подходят для параллельного выполнения независимых программ, поскольку при этом каждая программа выполняется на своем узле и никаким образом не влияет на выполнение других программ. Однако при разработке параллельных программ приходится учитывать более сложную, чем в SMP системах, организацию памяти. </a:t>
            </a:r>
          </a:p>
          <a:p>
            <a:pPr eaLnBrk="0" hangingPunct="0"/>
            <a:r>
              <a:rPr lang="ru-RU" altLang="en-US" sz="2400">
                <a:solidFill>
                  <a:schemeClr val="tx1"/>
                </a:solidFill>
              </a:rPr>
              <a:t>Оперативная память в MPP системах имеет 3-х уровневую структуру:</a:t>
            </a:r>
          </a:p>
          <a:p>
            <a:pPr lvl="1" eaLnBrk="0" hangingPunct="0">
              <a:buClr>
                <a:srgbClr val="FFFF00"/>
              </a:buClr>
              <a:buFont typeface="Wingdings" panose="05000000000000000000" pitchFamily="2" charset="2"/>
              <a:buChar char="§"/>
            </a:pPr>
            <a:r>
              <a:rPr lang="ru-RU" altLang="en-US" sz="2400">
                <a:solidFill>
                  <a:schemeClr val="tx1"/>
                </a:solidFill>
              </a:rPr>
              <a:t>кэш-память процессора;</a:t>
            </a:r>
          </a:p>
          <a:p>
            <a:pPr lvl="1" eaLnBrk="0" hangingPunct="0">
              <a:buClr>
                <a:srgbClr val="FFFF00"/>
              </a:buClr>
              <a:buFont typeface="Wingdings" panose="05000000000000000000" pitchFamily="2" charset="2"/>
              <a:buChar char="§"/>
            </a:pPr>
            <a:r>
              <a:rPr lang="ru-RU" altLang="en-US" sz="2400">
                <a:solidFill>
                  <a:schemeClr val="tx1"/>
                </a:solidFill>
              </a:rPr>
              <a:t>локальная оперативная память узла;</a:t>
            </a:r>
          </a:p>
          <a:p>
            <a:pPr lvl="1" eaLnBrk="0" hangingPunct="0">
              <a:buClr>
                <a:srgbClr val="FFFF00"/>
              </a:buClr>
              <a:buFont typeface="Wingdings" panose="05000000000000000000" pitchFamily="2" charset="2"/>
              <a:buChar char="§"/>
            </a:pPr>
            <a:r>
              <a:rPr lang="ru-RU" altLang="en-US" sz="2400">
                <a:solidFill>
                  <a:schemeClr val="tx1"/>
                </a:solidFill>
              </a:rPr>
              <a:t>оперативная память других узлов.</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9B3252-70E3-493D-99A7-24856BA08CFD}"/>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Системы с массовым параллелизмом (МРР)</a:t>
            </a:r>
          </a:p>
        </p:txBody>
      </p:sp>
      <p:sp>
        <p:nvSpPr>
          <p:cNvPr id="67587" name="Text Box 3">
            <a:extLst>
              <a:ext uri="{FF2B5EF4-FFF2-40B4-BE49-F238E27FC236}">
                <a16:creationId xmlns:a16="http://schemas.microsoft.com/office/drawing/2014/main" id="{FEC15F16-2DA6-4DCE-9C48-3B02ECDA2D44}"/>
              </a:ext>
            </a:extLst>
          </p:cNvPr>
          <p:cNvSpPr>
            <a:spLocks noChangeArrowheads="1"/>
          </p:cNvSpPr>
          <p:nvPr/>
        </p:nvSpPr>
        <p:spPr bwMode="auto">
          <a:xfrm>
            <a:off x="228600" y="1981200"/>
            <a:ext cx="8610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hangingPunct="0"/>
            <a:r>
              <a:rPr lang="ru-RU" altLang="en-US" sz="2400">
                <a:solidFill>
                  <a:schemeClr val="tx1"/>
                </a:solidFill>
              </a:rPr>
              <a:t>При этом отсутствует возможность прямого доступа к данным, расположенным в других узлах. Для их использования эти данные должны быть предварительно переданы в тот узел, который в данный момент в них нуждается. Это значительно усложняет программирование. Кроме того, обмены данными между узлами выполняются значительно медленнее, чем обработка данных в локальной оперативной памяти узлов. Поэтому написание эффективных параллельных программ для таких компьютеров представляет собой более сложную задачу, чем для SMP систем.</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A16F4B1-754A-4117-BAD6-90F1F7811A6D}"/>
              </a:ext>
            </a:extLst>
          </p:cNvPr>
          <p:cNvSpPr>
            <a:spLocks noGrp="1" noChangeArrowheads="1"/>
          </p:cNvSpPr>
          <p:nvPr>
            <p:ph type="title"/>
          </p:nvPr>
        </p:nvSpPr>
        <p:spPr>
          <a:xfrm>
            <a:off x="539750" y="549275"/>
            <a:ext cx="8226425" cy="7175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dirty="0"/>
              <a:t>Принципы  построения  распределенных ОС</a:t>
            </a:r>
          </a:p>
        </p:txBody>
      </p:sp>
      <p:sp>
        <p:nvSpPr>
          <p:cNvPr id="92163" name="Rectangle 3">
            <a:extLst>
              <a:ext uri="{FF2B5EF4-FFF2-40B4-BE49-F238E27FC236}">
                <a16:creationId xmlns:a16="http://schemas.microsoft.com/office/drawing/2014/main" id="{B2F9685A-85D5-48FA-9401-2194C73BF9DF}"/>
              </a:ext>
            </a:extLst>
          </p:cNvPr>
          <p:cNvSpPr>
            <a:spLocks noGrp="1" noChangeArrowheads="1"/>
          </p:cNvSpPr>
          <p:nvPr>
            <p:ph sz="quarter" idx="13"/>
          </p:nvPr>
        </p:nvSpPr>
        <p:spPr>
          <a:xfrm>
            <a:off x="395288" y="1628775"/>
            <a:ext cx="8458200" cy="5038725"/>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ru-RU" sz="2400" dirty="0"/>
              <a:t>Централизованные (плохие) решения</a:t>
            </a:r>
            <a:endParaRPr lang="en-CA" sz="2400" dirty="0"/>
          </a:p>
          <a:p>
            <a:pPr fontAlgn="auto">
              <a:defRPr/>
            </a:pPr>
            <a:r>
              <a:rPr lang="ru-RU" sz="2400" dirty="0"/>
              <a:t>Децентрализованные алгоритмы со следующими чертами (хорошие) решения :</a:t>
            </a:r>
          </a:p>
          <a:p>
            <a:pPr lvl="1" fontAlgn="auto">
              <a:buClr>
                <a:srgbClr val="FFFF00"/>
              </a:buClr>
              <a:buFont typeface="Wingdings" pitchFamily="2" charset="2"/>
              <a:buChar char="§"/>
              <a:defRPr/>
            </a:pPr>
            <a:r>
              <a:rPr lang="ru-RU" sz="2400" dirty="0"/>
              <a:t>ни одна машина не имеет полной информации о состоянии системы;</a:t>
            </a:r>
          </a:p>
          <a:p>
            <a:pPr lvl="1" fontAlgn="auto">
              <a:buClr>
                <a:srgbClr val="FFFF00"/>
              </a:buClr>
              <a:buFont typeface="Wingdings" pitchFamily="2" charset="2"/>
              <a:buChar char="§"/>
              <a:defRPr/>
            </a:pPr>
            <a:r>
              <a:rPr lang="ru-RU" sz="2400" dirty="0"/>
              <a:t>машины принимают решения на основе только локальной информации;</a:t>
            </a:r>
          </a:p>
          <a:p>
            <a:pPr lvl="1" fontAlgn="auto">
              <a:buClr>
                <a:srgbClr val="FFFF00"/>
              </a:buClr>
              <a:buFont typeface="Wingdings" pitchFamily="2" charset="2"/>
              <a:buChar char="§"/>
              <a:defRPr/>
            </a:pPr>
            <a:r>
              <a:rPr lang="ru-RU" sz="2400" dirty="0"/>
              <a:t>выход из строя одной машины не должен приводить к отказу алгоритма;</a:t>
            </a:r>
          </a:p>
          <a:p>
            <a:pPr lvl="1" fontAlgn="auto">
              <a:buClr>
                <a:srgbClr val="FFFF00"/>
              </a:buClr>
              <a:buFont typeface="Wingdings" pitchFamily="2" charset="2"/>
              <a:buChar char="§"/>
              <a:defRPr/>
            </a:pPr>
            <a:r>
              <a:rPr lang="ru-RU" sz="2400" dirty="0"/>
              <a:t>не должно быть неявного предположения о существовании глобальных часов.</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1CD0C2B-0BBC-4E6D-9059-607E5D1B2309}"/>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Виды операционных систем (сетевые ОС,  распределенные ОС, ОС мультипроцессоров)</a:t>
            </a:r>
            <a:endParaRPr lang="ru-RU" sz="3200" i="1"/>
          </a:p>
        </p:txBody>
      </p:sp>
      <p:sp>
        <p:nvSpPr>
          <p:cNvPr id="88067" name="Rectangle 3">
            <a:extLst>
              <a:ext uri="{FF2B5EF4-FFF2-40B4-BE49-F238E27FC236}">
                <a16:creationId xmlns:a16="http://schemas.microsoft.com/office/drawing/2014/main" id="{C7019A07-8A2F-4F5F-A4B2-C9E558FFC8C2}"/>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rmAutofit/>
          </a:bodyPr>
          <a:lstStyle/>
          <a:p>
            <a:pPr fontAlgn="auto">
              <a:lnSpc>
                <a:spcPct val="80000"/>
              </a:lnSpc>
              <a:defRPr/>
            </a:pPr>
            <a:r>
              <a:rPr lang="ru-RU" sz="2400" i="1" dirty="0">
                <a:solidFill>
                  <a:srgbClr val="FFFF00"/>
                </a:solidFill>
              </a:rPr>
              <a:t>Сетевые ОС</a:t>
            </a:r>
            <a:r>
              <a:rPr lang="ru-RU" sz="2400" dirty="0">
                <a:solidFill>
                  <a:srgbClr val="FFFF00"/>
                </a:solidFill>
              </a:rPr>
              <a:t>  </a:t>
            </a:r>
            <a:r>
              <a:rPr lang="ru-RU" sz="2400" dirty="0"/>
              <a:t>-  машины  обладают  высокой  степенью автономности, общесистемных  требований  мало. </a:t>
            </a:r>
            <a:r>
              <a:rPr lang="ru-RU" altLang="en-US" sz="2400" dirty="0">
                <a:solidFill>
                  <a:schemeClr val="tx1"/>
                </a:solidFill>
              </a:rPr>
              <a:t>Сеть, в общем случае используется для передачи потока содержимого с сервера на клиент. Концептуально этот подход состоит из двух изолированных (автономных) приложений, сервера и клиента. </a:t>
            </a:r>
            <a:endParaRPr lang="ru-RU" sz="2400" i="1" dirty="0"/>
          </a:p>
          <a:p>
            <a:pPr fontAlgn="auto">
              <a:lnSpc>
                <a:spcPct val="80000"/>
              </a:lnSpc>
              <a:defRPr/>
            </a:pPr>
            <a:r>
              <a:rPr lang="ru-RU" sz="2400" i="1" dirty="0">
                <a:solidFill>
                  <a:srgbClr val="FFFF00"/>
                </a:solidFill>
              </a:rPr>
              <a:t>Распределенные ОС</a:t>
            </a:r>
            <a:r>
              <a:rPr lang="ru-RU" sz="2400" dirty="0">
                <a:solidFill>
                  <a:srgbClr val="FFFF00"/>
                </a:solidFill>
              </a:rPr>
              <a:t>    </a:t>
            </a:r>
            <a:r>
              <a:rPr lang="ru-RU" sz="2400" dirty="0"/>
              <a:t>-    единый     глобальный     межпроцессный коммуникационный механизм,    глобальная   схема   контроля доступа, одинаковое видение файловой системы. Вообще - иллюзия единой ЭВМ.</a:t>
            </a:r>
            <a:endParaRPr lang="ru-RU" sz="2400" i="1" dirty="0"/>
          </a:p>
          <a:p>
            <a:pPr fontAlgn="auto">
              <a:lnSpc>
                <a:spcPct val="80000"/>
              </a:lnSpc>
              <a:defRPr/>
            </a:pPr>
            <a:r>
              <a:rPr lang="ru-RU" sz="2400" i="1" dirty="0">
                <a:solidFill>
                  <a:srgbClr val="FFFF00"/>
                </a:solidFill>
              </a:rPr>
              <a:t>ОС мультипроцессоров</a:t>
            </a:r>
            <a:r>
              <a:rPr lang="ru-RU" sz="2400" dirty="0">
                <a:solidFill>
                  <a:srgbClr val="FFFF00"/>
                </a:solidFill>
              </a:rPr>
              <a:t> </a:t>
            </a:r>
            <a:r>
              <a:rPr lang="ru-RU" sz="2400" dirty="0"/>
              <a:t>- единая очередь  процессов, ожидающих выполнения, одна   файловая   система.</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CFC792A-CBB8-48A0-923D-A8D827C2D220}"/>
              </a:ext>
            </a:extLst>
          </p:cNvPr>
          <p:cNvSpPr>
            <a:spLocks noGrp="1" noChangeArrowheads="1"/>
          </p:cNvSpPr>
          <p:nvPr>
            <p:ph type="title"/>
          </p:nvPr>
        </p:nvSpPr>
        <p:spPr>
          <a:xfrm>
            <a:off x="457200" y="0"/>
            <a:ext cx="8226425" cy="5651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a:t>Виды операционных систем</a:t>
            </a:r>
          </a:p>
        </p:txBody>
      </p:sp>
      <p:pic>
        <p:nvPicPr>
          <p:cNvPr id="72707" name="Picture 3">
            <a:extLst>
              <a:ext uri="{FF2B5EF4-FFF2-40B4-BE49-F238E27FC236}">
                <a16:creationId xmlns:a16="http://schemas.microsoft.com/office/drawing/2014/main" id="{951D5A4A-7834-4604-AAC5-D855A63DD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53440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9D4CD10-5C22-4C96-94B6-CCF0404E50CB}"/>
              </a:ext>
            </a:extLst>
          </p:cNvPr>
          <p:cNvSpPr>
            <a:spLocks noGrp="1" noChangeArrowheads="1"/>
          </p:cNvSpPr>
          <p:nvPr>
            <p:ph type="title"/>
          </p:nvPr>
        </p:nvSpPr>
        <p:spPr>
          <a:xfrm>
            <a:off x="609600" y="1125538"/>
            <a:ext cx="7924800" cy="11430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3200" b="1" dirty="0"/>
              <a:t>Принципы  построения  распределенных ОС (прозрачность,  гибкость,   надежность, эффективность, масштабируемость)</a:t>
            </a:r>
            <a:endParaRPr lang="ru-RU" sz="3200" dirty="0"/>
          </a:p>
        </p:txBody>
      </p:sp>
      <p:pic>
        <p:nvPicPr>
          <p:cNvPr id="73731" name="Picture 3">
            <a:extLst>
              <a:ext uri="{FF2B5EF4-FFF2-40B4-BE49-F238E27FC236}">
                <a16:creationId xmlns:a16="http://schemas.microsoft.com/office/drawing/2014/main" id="{33C86A11-52A1-4734-9B60-146C050BF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14600"/>
            <a:ext cx="88392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ru-RU" altLang="en-US" b="1">
                <a:solidFill>
                  <a:srgbClr val="D75FBD"/>
                </a:solidFill>
                <a:effectLst/>
                <a:sym typeface="Symbol" panose="05050102010706020507" pitchFamily="18" charset="2"/>
              </a:rPr>
              <a:t>Классификация Флинна</a:t>
            </a:r>
          </a:p>
        </p:txBody>
      </p:sp>
      <p:sp>
        <p:nvSpPr>
          <p:cNvPr id="4099" name="Rectangle 3"/>
          <p:cNvSpPr>
            <a:spLocks noGrp="1" noChangeArrowheads="1"/>
          </p:cNvSpPr>
          <p:nvPr>
            <p:ph type="body" idx="4294967295"/>
          </p:nvPr>
        </p:nvSpPr>
        <p:spPr>
          <a:xfrm>
            <a:off x="457200" y="1981200"/>
            <a:ext cx="8226425" cy="4111625"/>
          </a:xfrm>
          <a:prstGeom prst="rect">
            <a:avLst/>
          </a:prstGeom>
        </p:spPr>
        <p:txBody>
          <a:bodyPr/>
          <a:lstStyle/>
          <a:p>
            <a:pPr marL="0" indent="0" eaLnBrk="1" hangingPunct="1">
              <a:lnSpc>
                <a:spcPct val="80000"/>
              </a:lnSpc>
              <a:buNone/>
            </a:pPr>
            <a:r>
              <a:rPr lang="en-CA" altLang="en-US" sz="2800" dirty="0">
                <a:effectLst/>
              </a:rPr>
              <a:t>	</a:t>
            </a:r>
            <a:r>
              <a:rPr lang="ru-RU" altLang="en-US" sz="2800" dirty="0">
                <a:effectLst/>
              </a:rPr>
              <a:t>По-видимому, самой ранней и наиболее известной является классификация архитектур вычислительных систем, предложенная в 1966 году Майклом Флинном. Классификация базируется на понятии </a:t>
            </a:r>
            <a:r>
              <a:rPr lang="ru-RU" altLang="en-US" sz="2800" i="1" dirty="0">
                <a:solidFill>
                  <a:srgbClr val="FFFF00"/>
                </a:solidFill>
                <a:effectLst/>
              </a:rPr>
              <a:t>потока</a:t>
            </a:r>
            <a:r>
              <a:rPr lang="ru-RU" altLang="en-US" sz="2800" dirty="0">
                <a:effectLst/>
              </a:rPr>
              <a:t>, под которым понимается последовательность элементов, </a:t>
            </a:r>
            <a:r>
              <a:rPr lang="ru-RU" altLang="en-US" sz="2800" dirty="0">
                <a:solidFill>
                  <a:srgbClr val="FFFF00"/>
                </a:solidFill>
                <a:effectLst/>
              </a:rPr>
              <a:t>команд или данных</a:t>
            </a:r>
            <a:r>
              <a:rPr lang="ru-RU" altLang="en-US" sz="2800" dirty="0">
                <a:effectLst/>
              </a:rPr>
              <a:t>, обрабатываемая процессором. На основе числа потоков команд и потоков данных Флинн выделяет четыре класса архитектур: SISD,</a:t>
            </a:r>
            <a:r>
              <a:rPr lang="en-US" altLang="en-US" sz="2800" dirty="0">
                <a:effectLst/>
              </a:rPr>
              <a:t> </a:t>
            </a:r>
            <a:r>
              <a:rPr lang="ru-RU" altLang="en-US" sz="2800" dirty="0">
                <a:effectLst/>
              </a:rPr>
              <a:t>MISD,</a:t>
            </a:r>
            <a:r>
              <a:rPr lang="en-US" altLang="en-US" sz="2800" dirty="0">
                <a:effectLst/>
              </a:rPr>
              <a:t> </a:t>
            </a:r>
            <a:r>
              <a:rPr lang="ru-RU" altLang="en-US" sz="2800" dirty="0">
                <a:effectLst/>
              </a:rPr>
              <a:t>SIMD,</a:t>
            </a:r>
            <a:r>
              <a:rPr lang="en-US" altLang="en-US" sz="2800" dirty="0">
                <a:effectLst/>
              </a:rPr>
              <a:t> </a:t>
            </a:r>
            <a:r>
              <a:rPr lang="ru-RU" altLang="en-US" sz="2800" dirty="0">
                <a:effectLst/>
              </a:rPr>
              <a:t>MIMD. </a:t>
            </a:r>
          </a:p>
        </p:txBody>
      </p:sp>
    </p:spTree>
    <p:extLst>
      <p:ext uri="{BB962C8B-B14F-4D97-AF65-F5344CB8AC3E}">
        <p14:creationId xmlns:p14="http://schemas.microsoft.com/office/powerpoint/2010/main" val="2545986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ru-RU" altLang="en-US" b="1">
                <a:solidFill>
                  <a:srgbClr val="D75FBD"/>
                </a:solidFill>
                <a:effectLst/>
                <a:sym typeface="Symbol" panose="05050102010706020507" pitchFamily="18" charset="2"/>
              </a:rPr>
              <a:t>Классификация Флинна</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9248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3483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CA" altLang="en-US">
                <a:solidFill>
                  <a:srgbClr val="D75FBD"/>
                </a:solidFill>
                <a:effectLst/>
              </a:rPr>
              <a:t>SISD</a:t>
            </a:r>
            <a:endParaRPr lang="ru-RU" altLang="en-US">
              <a:solidFill>
                <a:srgbClr val="D75FBD"/>
              </a:solidFill>
              <a:effectLst/>
            </a:endParaRPr>
          </a:p>
        </p:txBody>
      </p:sp>
      <p:sp>
        <p:nvSpPr>
          <p:cNvPr id="6147" name="Rectangle 3"/>
          <p:cNvSpPr>
            <a:spLocks noGrp="1" noChangeArrowheads="1"/>
          </p:cNvSpPr>
          <p:nvPr>
            <p:ph type="body" idx="4294967295"/>
          </p:nvPr>
        </p:nvSpPr>
        <p:spPr>
          <a:xfrm>
            <a:off x="457200" y="1600200"/>
            <a:ext cx="8226425" cy="4492625"/>
          </a:xfrm>
          <a:prstGeom prst="rect">
            <a:avLst/>
          </a:prstGeom>
        </p:spPr>
        <p:txBody>
          <a:bodyPr/>
          <a:lstStyle/>
          <a:p>
            <a:pPr marL="0" indent="0" eaLnBrk="1" hangingPunct="1">
              <a:lnSpc>
                <a:spcPct val="90000"/>
              </a:lnSpc>
              <a:buNone/>
            </a:pPr>
            <a:r>
              <a:rPr lang="ru-RU" altLang="en-US" sz="2800" b="1" dirty="0">
                <a:solidFill>
                  <a:srgbClr val="FFFF00"/>
                </a:solidFill>
                <a:effectLst/>
              </a:rPr>
              <a:t>	SISD (Single Instruction Single Data)</a:t>
            </a:r>
            <a:r>
              <a:rPr lang="ru-RU" altLang="en-US" sz="2800" dirty="0">
                <a:solidFill>
                  <a:srgbClr val="FFFF00"/>
                </a:solidFill>
                <a:effectLst/>
              </a:rPr>
              <a:t>:</a:t>
            </a:r>
            <a:r>
              <a:rPr lang="ru-RU" altLang="en-US" sz="2800" dirty="0">
                <a:effectLst/>
              </a:rPr>
              <a:t> </a:t>
            </a:r>
            <a:endParaRPr lang="en-US" altLang="en-US" sz="2800" dirty="0">
              <a:effectLst/>
            </a:endParaRPr>
          </a:p>
          <a:p>
            <a:pPr marL="0" indent="0" eaLnBrk="1" hangingPunct="1">
              <a:lnSpc>
                <a:spcPct val="90000"/>
              </a:lnSpc>
              <a:buNone/>
            </a:pPr>
            <a:r>
              <a:rPr lang="en-US" altLang="en-US" sz="2400" dirty="0">
                <a:effectLst/>
              </a:rPr>
              <a:t>	</a:t>
            </a:r>
            <a:r>
              <a:rPr lang="ru-RU" altLang="en-US" sz="2400" dirty="0">
                <a:effectLst/>
              </a:rPr>
              <a:t>или </a:t>
            </a:r>
            <a:r>
              <a:rPr lang="ru-RU" altLang="en-US" sz="2400" b="1" dirty="0">
                <a:effectLst/>
              </a:rPr>
              <a:t>ОКОД</a:t>
            </a:r>
            <a:r>
              <a:rPr lang="ru-RU" altLang="en-US" sz="2400" dirty="0">
                <a:effectLst/>
              </a:rPr>
              <a:t> (</a:t>
            </a:r>
            <a:r>
              <a:rPr lang="ru-RU" altLang="en-US" sz="2400" i="1" dirty="0">
                <a:effectLst/>
              </a:rPr>
              <a:t>Одиночный поток Команд, Одиночный поток Данных</a:t>
            </a:r>
            <a:r>
              <a:rPr lang="ru-RU" altLang="en-US" sz="2400" dirty="0">
                <a:effectLst/>
              </a:rPr>
              <a:t>) </a:t>
            </a:r>
            <a:r>
              <a:rPr lang="en-US" altLang="en-US" sz="2400" dirty="0">
                <a:effectLst/>
              </a:rPr>
              <a:t>-</a:t>
            </a:r>
            <a:r>
              <a:rPr lang="ru-RU" altLang="en-US" sz="2400" dirty="0">
                <a:effectLst/>
              </a:rPr>
              <a:t> архитектура компьютера, в которой один процессор выполняет один поток команд, оперируя одним потоком данных. Относится к </a:t>
            </a:r>
            <a:r>
              <a:rPr lang="ru-RU" altLang="en-US" sz="2400" b="1" dirty="0"/>
              <a:t>фон-Неймановской архитектуре</a:t>
            </a:r>
            <a:r>
              <a:rPr lang="ru-RU" altLang="en-US" sz="2400" dirty="0">
                <a:effectLst/>
              </a:rPr>
              <a:t>.</a:t>
            </a:r>
            <a:r>
              <a:rPr lang="en-US" altLang="en-US" sz="2400" dirty="0">
                <a:effectLst/>
              </a:rPr>
              <a:t> </a:t>
            </a:r>
            <a:r>
              <a:rPr lang="ru-RU" altLang="en-US" sz="2400" dirty="0">
                <a:effectLst/>
              </a:rPr>
              <a:t>SISD компьютеры это обычные, «традиционные» последовательные компьютеры, в которых в каждый момент времени выполняется лишь одна операция над одним элементом данных (числовым или каким-либо другим значением). Большинство персональных ЭВМ до последнего времени, например, попадает именно в эту категорию. </a:t>
            </a:r>
            <a:r>
              <a:rPr lang="en-US" altLang="en-US" sz="2400" dirty="0">
                <a:effectLst/>
              </a:rPr>
              <a:t> </a:t>
            </a:r>
            <a:endParaRPr lang="ru-RU" altLang="en-US" sz="2400" dirty="0">
              <a:effectLst/>
            </a:endParaRPr>
          </a:p>
        </p:txBody>
      </p:sp>
    </p:spTree>
    <p:extLst>
      <p:ext uri="{BB962C8B-B14F-4D97-AF65-F5344CB8AC3E}">
        <p14:creationId xmlns:p14="http://schemas.microsoft.com/office/powerpoint/2010/main" val="74193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A9222FD-E83C-483C-BCF9-040C778800DE}"/>
              </a:ext>
            </a:extLst>
          </p:cNvPr>
          <p:cNvSpPr>
            <a:spLocks noGrp="1" noChangeArrowheads="1"/>
          </p:cNvSpPr>
          <p:nvPr>
            <p:ph type="title"/>
          </p:nvPr>
        </p:nvSpPr>
        <p:spPr>
          <a:xfrm>
            <a:off x="457200" y="349250"/>
            <a:ext cx="8226425" cy="6413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sz="4000"/>
              <a:t>История семейства ОС </a:t>
            </a:r>
            <a:r>
              <a:rPr lang="en-CA" sz="4000"/>
              <a:t>UNIX</a:t>
            </a:r>
            <a:endParaRPr lang="ru-RU" sz="4000"/>
          </a:p>
        </p:txBody>
      </p:sp>
      <p:sp>
        <p:nvSpPr>
          <p:cNvPr id="29699" name="Rectangle 3">
            <a:extLst>
              <a:ext uri="{FF2B5EF4-FFF2-40B4-BE49-F238E27FC236}">
                <a16:creationId xmlns:a16="http://schemas.microsoft.com/office/drawing/2014/main" id="{C33E56BE-9734-4201-9DB9-E3F628BE604C}"/>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endParaRPr lang="ru-RU"/>
          </a:p>
        </p:txBody>
      </p:sp>
      <p:pic>
        <p:nvPicPr>
          <p:cNvPr id="11268" name="Picture 4" descr="Unix_history-simple">
            <a:extLst>
              <a:ext uri="{FF2B5EF4-FFF2-40B4-BE49-F238E27FC236}">
                <a16:creationId xmlns:a16="http://schemas.microsoft.com/office/drawing/2014/main" id="{062CE797-4445-4636-B48B-7D04A8586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3625"/>
            <a:ext cx="8991600"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ru-RU" altLang="en-US" b="1">
                <a:solidFill>
                  <a:srgbClr val="D75FBD"/>
                </a:solidFill>
                <a:effectLst/>
              </a:rPr>
              <a:t>SI</a:t>
            </a:r>
            <a:r>
              <a:rPr lang="en-CA" altLang="en-US" b="1">
                <a:solidFill>
                  <a:srgbClr val="D75FBD"/>
                </a:solidFill>
                <a:effectLst/>
              </a:rPr>
              <a:t>S</a:t>
            </a:r>
            <a:r>
              <a:rPr lang="ru-RU" altLang="en-US" b="1">
                <a:solidFill>
                  <a:srgbClr val="D75FBD"/>
                </a:solidFill>
                <a:effectLst/>
              </a:rPr>
              <a:t>D</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4824413"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1570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CA" altLang="en-US">
                <a:solidFill>
                  <a:srgbClr val="D75FBD"/>
                </a:solidFill>
                <a:effectLst/>
              </a:rPr>
              <a:t>MISD</a:t>
            </a:r>
            <a:endParaRPr lang="ru-RU" altLang="en-US">
              <a:solidFill>
                <a:srgbClr val="D75FBD"/>
              </a:solidFill>
              <a:effectLst/>
            </a:endParaRPr>
          </a:p>
        </p:txBody>
      </p:sp>
      <p:sp>
        <p:nvSpPr>
          <p:cNvPr id="8195" name="Rectangle 3"/>
          <p:cNvSpPr>
            <a:spLocks noGrp="1" noChangeArrowheads="1"/>
          </p:cNvSpPr>
          <p:nvPr>
            <p:ph type="body" idx="4294967295"/>
          </p:nvPr>
        </p:nvSpPr>
        <p:spPr>
          <a:xfrm>
            <a:off x="457200" y="1981200"/>
            <a:ext cx="8226425" cy="4876800"/>
          </a:xfrm>
          <a:prstGeom prst="rect">
            <a:avLst/>
          </a:prstGeom>
        </p:spPr>
        <p:txBody>
          <a:bodyPr/>
          <a:lstStyle/>
          <a:p>
            <a:pPr marL="0" indent="0" eaLnBrk="1" hangingPunct="1">
              <a:lnSpc>
                <a:spcPct val="80000"/>
              </a:lnSpc>
              <a:buNone/>
            </a:pPr>
            <a:r>
              <a:rPr lang="en-CA" altLang="en-US" sz="2400" b="1" dirty="0">
                <a:effectLst/>
              </a:rPr>
              <a:t>	</a:t>
            </a:r>
            <a:r>
              <a:rPr lang="ru-RU" altLang="en-US" sz="2400" b="1" dirty="0">
                <a:solidFill>
                  <a:srgbClr val="FFFF00"/>
                </a:solidFill>
                <a:effectLst/>
              </a:rPr>
              <a:t>MISD (Multiple Instruction Single Data)</a:t>
            </a:r>
            <a:r>
              <a:rPr lang="ru-RU" altLang="en-US" sz="2400" dirty="0">
                <a:solidFill>
                  <a:srgbClr val="FFFF00"/>
                </a:solidFill>
                <a:effectLst/>
              </a:rPr>
              <a:t>:</a:t>
            </a:r>
            <a:endParaRPr lang="en-US" altLang="en-US" sz="2400" dirty="0">
              <a:solidFill>
                <a:srgbClr val="FFFF00"/>
              </a:solidFill>
              <a:effectLst/>
            </a:endParaRPr>
          </a:p>
          <a:p>
            <a:pPr marL="0" indent="0" eaLnBrk="1" hangingPunct="1">
              <a:buNone/>
            </a:pPr>
            <a:r>
              <a:rPr lang="en-US" altLang="en-US" sz="2400" b="1" dirty="0">
                <a:effectLst/>
              </a:rPr>
              <a:t>	</a:t>
            </a:r>
            <a:r>
              <a:rPr lang="ru-RU" altLang="en-US" sz="2400" b="1" dirty="0">
                <a:effectLst/>
              </a:rPr>
              <a:t>Множественный поток Команд, одиночный поток Данных</a:t>
            </a:r>
            <a:r>
              <a:rPr lang="ru-RU" altLang="en-US" sz="2400" dirty="0">
                <a:effectLst/>
              </a:rPr>
              <a:t>,</a:t>
            </a:r>
            <a:r>
              <a:rPr lang="ru-RU" altLang="en-US" sz="2400" b="1" dirty="0">
                <a:effectLst/>
              </a:rPr>
              <a:t>МКОД</a:t>
            </a:r>
            <a:r>
              <a:rPr lang="ru-RU" altLang="en-US" sz="2400" dirty="0">
                <a:effectLst/>
              </a:rPr>
              <a:t>) — тип архитектуры </a:t>
            </a:r>
            <a:r>
              <a:rPr lang="ru-RU" altLang="en-US" sz="2400" b="1" dirty="0"/>
              <a:t>параллельных вычислений</a:t>
            </a:r>
            <a:r>
              <a:rPr lang="ru-RU" altLang="en-US" sz="2400" dirty="0">
                <a:effectLst/>
              </a:rPr>
              <a:t>, где несколько функциональных модулей выполняют различные операции над одними данными. К этому типу относят конвейерную архитектуру</a:t>
            </a:r>
            <a:r>
              <a:rPr lang="en-US" altLang="en-US" sz="2400" dirty="0">
                <a:effectLst/>
              </a:rPr>
              <a:t>. </a:t>
            </a:r>
            <a:r>
              <a:rPr lang="ru-RU" altLang="en-US" sz="2400" dirty="0">
                <a:effectLst/>
              </a:rPr>
              <a:t>Было создано немного ЭВМ с MISD-архитектурой, поскольку </a:t>
            </a:r>
            <a:r>
              <a:rPr lang="ru-RU" altLang="en-US" sz="2400" b="1" dirty="0"/>
              <a:t>MIMD</a:t>
            </a:r>
            <a:r>
              <a:rPr lang="ru-RU" altLang="en-US" sz="2400" dirty="0">
                <a:effectLst/>
              </a:rPr>
              <a:t> и </a:t>
            </a:r>
            <a:r>
              <a:rPr lang="ru-RU" altLang="en-US" sz="2400" b="1" dirty="0"/>
              <a:t>SIMD</a:t>
            </a:r>
            <a:r>
              <a:rPr lang="ru-RU" altLang="en-US" sz="2400" dirty="0">
                <a:effectLst/>
              </a:rPr>
              <a:t> чаще всего являются более подходящими для общих методик параллельных данных</a:t>
            </a:r>
            <a:r>
              <a:rPr lang="ru-RU" altLang="en-US" dirty="0">
                <a:effectLst/>
              </a:rPr>
              <a:t>. </a:t>
            </a:r>
          </a:p>
        </p:txBody>
      </p:sp>
    </p:spTree>
    <p:extLst>
      <p:ext uri="{BB962C8B-B14F-4D97-AF65-F5344CB8AC3E}">
        <p14:creationId xmlns:p14="http://schemas.microsoft.com/office/powerpoint/2010/main" val="35656215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7200" y="349250"/>
            <a:ext cx="8226425" cy="946150"/>
          </a:xfrm>
        </p:spPr>
        <p:txBody>
          <a:bodyPr/>
          <a:lstStyle/>
          <a:p>
            <a:pPr eaLnBrk="1" hangingPunct="1">
              <a:defRPr/>
            </a:pPr>
            <a:r>
              <a:rPr lang="ru-RU" b="1" dirty="0">
                <a:solidFill>
                  <a:srgbClr val="D75FBD"/>
                </a:solidFill>
                <a:effectLst>
                  <a:outerShdw blurRad="38100" dist="38100" dir="2700000" algn="tl">
                    <a:srgbClr val="000000">
                      <a:alpha val="43137"/>
                    </a:srgbClr>
                  </a:outerShdw>
                </a:effectLst>
              </a:rPr>
              <a:t>MI</a:t>
            </a:r>
            <a:r>
              <a:rPr lang="en-CA" b="1" dirty="0">
                <a:solidFill>
                  <a:srgbClr val="D75FBD"/>
                </a:solidFill>
                <a:effectLst>
                  <a:outerShdw blurRad="38100" dist="38100" dir="2700000" algn="tl">
                    <a:srgbClr val="000000">
                      <a:alpha val="43137"/>
                    </a:srgbClr>
                  </a:outerShdw>
                </a:effectLst>
              </a:rPr>
              <a:t>S</a:t>
            </a:r>
            <a:r>
              <a:rPr lang="ru-RU" b="1" dirty="0">
                <a:solidFill>
                  <a:srgbClr val="D75FBD"/>
                </a:solidFill>
                <a:effectLst>
                  <a:outerShdw blurRad="38100" dist="38100" dir="2700000" algn="tl">
                    <a:srgbClr val="000000">
                      <a:alpha val="43137"/>
                    </a:srgbClr>
                  </a:outerShdw>
                </a:effectLst>
              </a:rPr>
              <a:t>D</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530066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436" name="Text Box 4"/>
          <p:cNvSpPr txBox="1">
            <a:spLocks noChangeArrowheads="1"/>
          </p:cNvSpPr>
          <p:nvPr/>
        </p:nvSpPr>
        <p:spPr bwMode="auto">
          <a:xfrm>
            <a:off x="304800" y="5373688"/>
            <a:ext cx="8610600" cy="1200150"/>
          </a:xfrm>
          <a:prstGeom prst="rect">
            <a:avLst/>
          </a:prstGeom>
          <a:noFill/>
          <a:ln w="9525">
            <a:noFill/>
            <a:miter lim="800000"/>
            <a:headEnd/>
            <a:tailEnd/>
          </a:ln>
          <a:effectLst/>
        </p:spPr>
        <p:txBody>
          <a:bodyPr>
            <a:spAutoFit/>
          </a:bodyPr>
          <a:lstStyle/>
          <a:p>
            <a:pPr>
              <a:spcBef>
                <a:spcPct val="50000"/>
              </a:spcBef>
              <a:defRPr/>
            </a:pPr>
            <a:r>
              <a:rPr lang="ru-RU" sz="2400" dirty="0">
                <a:effectLst>
                  <a:outerShdw blurRad="38100" dist="38100" dir="2700000" algn="tl">
                    <a:srgbClr val="000000">
                      <a:alpha val="43137"/>
                    </a:srgbClr>
                  </a:outerShdw>
                </a:effectLst>
                <a:latin typeface="Arial" charset="0"/>
              </a:rPr>
              <a:t>Считается, что впервые </a:t>
            </a:r>
            <a:r>
              <a:rPr lang="ru-RU" sz="2400" b="1" dirty="0">
                <a:solidFill>
                  <a:srgbClr val="FFFF00"/>
                </a:solidFill>
                <a:latin typeface="Arial" charset="0"/>
              </a:rPr>
              <a:t>конвейерные вычисления (</a:t>
            </a:r>
            <a:r>
              <a:rPr lang="ro-RO" sz="2400" b="1" dirty="0">
                <a:solidFill>
                  <a:srgbClr val="FFFF00"/>
                </a:solidFill>
                <a:latin typeface="Arial" charset="0"/>
              </a:rPr>
              <a:t>pipelined computing</a:t>
            </a:r>
            <a:r>
              <a:rPr lang="ru-RU" sz="2400" b="1" dirty="0">
                <a:solidFill>
                  <a:srgbClr val="FFFF00"/>
                </a:solidFill>
                <a:latin typeface="Arial" charset="0"/>
              </a:rPr>
              <a:t>) </a:t>
            </a:r>
            <a:r>
              <a:rPr lang="ru-RU" sz="2400" dirty="0">
                <a:effectLst>
                  <a:outerShdw blurRad="38100" dist="38100" dir="2700000" algn="tl">
                    <a:srgbClr val="000000">
                      <a:alpha val="43137"/>
                    </a:srgbClr>
                  </a:outerShdw>
                </a:effectLst>
                <a:latin typeface="Arial" charset="0"/>
              </a:rPr>
              <a:t>были использованы в проекте</a:t>
            </a:r>
            <a:r>
              <a:rPr lang="ru-RU" sz="2400" b="1" dirty="0">
                <a:solidFill>
                  <a:srgbClr val="FFFF00"/>
                </a:solidFill>
                <a:latin typeface="Arial" charset="0"/>
              </a:rPr>
              <a:t> </a:t>
            </a:r>
            <a:r>
              <a:rPr lang="ru-RU" sz="2400" b="1" dirty="0">
                <a:solidFill>
                  <a:srgbClr val="FFFF00"/>
                </a:solidFill>
                <a:latin typeface="Arial" charset="0"/>
                <a:hlinkClick r:id="rId3" tooltip="ILLIAC II (страница отсутствует)"/>
              </a:rPr>
              <a:t>ILLIAC II</a:t>
            </a:r>
            <a:r>
              <a:rPr lang="ru-RU" sz="2400" b="1" dirty="0">
                <a:solidFill>
                  <a:srgbClr val="FFFF00"/>
                </a:solidFill>
                <a:latin typeface="Arial" charset="0"/>
              </a:rPr>
              <a:t> </a:t>
            </a:r>
          </a:p>
        </p:txBody>
      </p:sp>
    </p:spTree>
    <p:extLst>
      <p:ext uri="{BB962C8B-B14F-4D97-AF65-F5344CB8AC3E}">
        <p14:creationId xmlns:p14="http://schemas.microsoft.com/office/powerpoint/2010/main" val="42583634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ru-RU" altLang="en-US" b="1">
                <a:solidFill>
                  <a:srgbClr val="D75FBD"/>
                </a:solidFill>
                <a:effectLst/>
              </a:rPr>
              <a:t>SIMD</a:t>
            </a:r>
          </a:p>
        </p:txBody>
      </p:sp>
      <p:sp>
        <p:nvSpPr>
          <p:cNvPr id="10243" name="Rectangle 3"/>
          <p:cNvSpPr>
            <a:spLocks noGrp="1" noChangeArrowheads="1"/>
          </p:cNvSpPr>
          <p:nvPr>
            <p:ph type="body" idx="4294967295"/>
          </p:nvPr>
        </p:nvSpPr>
        <p:spPr>
          <a:xfrm>
            <a:off x="304800" y="1828800"/>
            <a:ext cx="8839200" cy="4572000"/>
          </a:xfrm>
          <a:prstGeom prst="rect">
            <a:avLst/>
          </a:prstGeom>
        </p:spPr>
        <p:txBody>
          <a:bodyPr/>
          <a:lstStyle/>
          <a:p>
            <a:pPr marL="0" indent="0" eaLnBrk="1" hangingPunct="1">
              <a:lnSpc>
                <a:spcPct val="80000"/>
              </a:lnSpc>
              <a:buNone/>
            </a:pPr>
            <a:r>
              <a:rPr lang="en-CA" altLang="en-US" sz="1800" b="1" dirty="0">
                <a:effectLst/>
              </a:rPr>
              <a:t>	</a:t>
            </a:r>
            <a:r>
              <a:rPr lang="ru-RU" altLang="en-US" sz="2000" b="1" dirty="0">
                <a:solidFill>
                  <a:srgbClr val="FFFF00"/>
                </a:solidFill>
                <a:effectLst/>
              </a:rPr>
              <a:t>SIMD (Single Instruction Multiple Data)</a:t>
            </a:r>
            <a:r>
              <a:rPr lang="ru-RU" altLang="en-US" sz="2000" dirty="0">
                <a:solidFill>
                  <a:srgbClr val="FFFF00"/>
                </a:solidFill>
                <a:effectLst/>
              </a:rPr>
              <a:t>:</a:t>
            </a:r>
            <a:endParaRPr lang="en-US" altLang="en-US" sz="2000" dirty="0">
              <a:solidFill>
                <a:srgbClr val="FFFF00"/>
              </a:solidFill>
              <a:effectLst/>
            </a:endParaRPr>
          </a:p>
          <a:p>
            <a:pPr marL="0" indent="0" eaLnBrk="1" hangingPunct="1">
              <a:buNone/>
            </a:pPr>
            <a:r>
              <a:rPr lang="en-US" altLang="en-US" sz="2000" b="1" dirty="0">
                <a:effectLst/>
              </a:rPr>
              <a:t>	</a:t>
            </a:r>
            <a:r>
              <a:rPr lang="ru-RU" altLang="en-US" sz="2000" b="1" dirty="0">
                <a:effectLst/>
              </a:rPr>
              <a:t>Одиночный поток Команд, Множественный поток Данных</a:t>
            </a:r>
            <a:r>
              <a:rPr lang="ru-RU" altLang="en-US" sz="2000" dirty="0">
                <a:effectLst/>
              </a:rPr>
              <a:t>, </a:t>
            </a:r>
            <a:r>
              <a:rPr lang="ru-RU" altLang="en-US" sz="2000" b="1" dirty="0">
                <a:effectLst/>
              </a:rPr>
              <a:t>ОКМД</a:t>
            </a:r>
            <a:r>
              <a:rPr lang="ru-RU" altLang="en-US" sz="2000" dirty="0">
                <a:effectLst/>
              </a:rPr>
              <a:t>) — принцип компьютерных вычислений, позволяющий обеспечить </a:t>
            </a:r>
            <a:r>
              <a:rPr lang="ru-RU" altLang="en-US" sz="2000" b="1" dirty="0"/>
              <a:t>параллелизм</a:t>
            </a:r>
            <a:r>
              <a:rPr lang="ru-RU" altLang="en-US" sz="2000" dirty="0">
                <a:effectLst/>
              </a:rPr>
              <a:t> на уровне данных.</a:t>
            </a:r>
          </a:p>
          <a:p>
            <a:pPr marL="0" indent="0" eaLnBrk="1" hangingPunct="1">
              <a:buNone/>
            </a:pPr>
            <a:r>
              <a:rPr lang="en-US" altLang="en-US" sz="2000" dirty="0">
                <a:effectLst/>
              </a:rPr>
              <a:t>	</a:t>
            </a:r>
            <a:r>
              <a:rPr lang="ru-RU" altLang="en-US" sz="2000" dirty="0">
                <a:effectLst/>
              </a:rPr>
              <a:t>SIMD-компьютеры состоят из одного командного процессора (управляющего модуля), называемого </a:t>
            </a:r>
            <a:r>
              <a:rPr lang="ru-RU" altLang="en-US" sz="2000" dirty="0">
                <a:solidFill>
                  <a:schemeClr val="accent1"/>
                </a:solidFill>
                <a:effectLst/>
              </a:rPr>
              <a:t>контроллером</a:t>
            </a:r>
            <a:r>
              <a:rPr lang="ru-RU" altLang="en-US" sz="2000" dirty="0">
                <a:effectLst/>
              </a:rPr>
              <a:t>, и нескольких модулей обработки данных, называемых </a:t>
            </a:r>
            <a:r>
              <a:rPr lang="ru-RU" altLang="en-US" sz="2000" dirty="0">
                <a:solidFill>
                  <a:schemeClr val="accent1"/>
                </a:solidFill>
                <a:effectLst/>
              </a:rPr>
              <a:t>процессорными элементами</a:t>
            </a:r>
            <a:r>
              <a:rPr lang="ru-RU" altLang="en-US" sz="2000" dirty="0">
                <a:effectLst/>
              </a:rPr>
              <a:t>. Управляющий модуль принимает, анализирует и выполняет команды. Если в команде встречаются данные, контроллер рассылает на все процессорные элементы команду, и эта команда выполняется на нескольких или на всех процессорных элементах. В SIMD компьютере управление выполняется контроллером, а «арифметика» отдана процессорным элементам.</a:t>
            </a:r>
            <a:r>
              <a:rPr lang="en-US" altLang="en-US" sz="2000" dirty="0">
                <a:effectLst/>
              </a:rPr>
              <a:t> </a:t>
            </a:r>
            <a:r>
              <a:rPr lang="ru-RU" altLang="en-US" sz="2000" dirty="0">
                <a:effectLst/>
              </a:rPr>
              <a:t>SIMD-процессоры называются также </a:t>
            </a:r>
            <a:r>
              <a:rPr lang="ru-RU" altLang="en-US" sz="2000" b="1" dirty="0"/>
              <a:t>векторными</a:t>
            </a:r>
            <a:r>
              <a:rPr lang="ru-RU" altLang="en-US" sz="2000" dirty="0">
                <a:effectLst/>
              </a:rPr>
              <a:t>.</a:t>
            </a:r>
          </a:p>
        </p:txBody>
      </p:sp>
    </p:spTree>
    <p:extLst>
      <p:ext uri="{BB962C8B-B14F-4D97-AF65-F5344CB8AC3E}">
        <p14:creationId xmlns:p14="http://schemas.microsoft.com/office/powerpoint/2010/main" val="3595407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ru-RU" altLang="en-US" b="1">
                <a:solidFill>
                  <a:srgbClr val="D75FBD"/>
                </a:solidFill>
                <a:effectLst/>
              </a:rPr>
              <a:t>SIMD</a:t>
            </a:r>
          </a:p>
        </p:txBody>
      </p:sp>
      <p:sp>
        <p:nvSpPr>
          <p:cNvPr id="11268" name="TextBox 1"/>
          <p:cNvSpPr txBox="1">
            <a:spLocks noChangeArrowheads="1"/>
          </p:cNvSpPr>
          <p:nvPr/>
        </p:nvSpPr>
        <p:spPr bwMode="auto">
          <a:xfrm>
            <a:off x="838200" y="5486400"/>
            <a:ext cx="7559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sz="2400"/>
              <a:t>Вычислительные системы с синхронным управлением, </a:t>
            </a:r>
            <a:r>
              <a:rPr lang="ru-RU" altLang="en-US" sz="2400" b="1">
                <a:solidFill>
                  <a:srgbClr val="FFFF00"/>
                </a:solidFill>
              </a:rPr>
              <a:t>векторные компьютеры</a:t>
            </a:r>
            <a:r>
              <a:rPr lang="ru-RU" altLang="en-US" sz="2400"/>
              <a:t> –классический пример – </a:t>
            </a:r>
            <a:r>
              <a:rPr lang="ru-RU" altLang="en-US" sz="2400" b="1"/>
              <a:t>система </a:t>
            </a:r>
            <a:r>
              <a:rPr lang="en-US" altLang="en-US" sz="2400" b="1"/>
              <a:t>ILLIAC IV</a:t>
            </a:r>
            <a:endParaRPr lang="ru-RU" altLang="en-US" sz="2400" b="1"/>
          </a:p>
        </p:txBody>
      </p:sp>
      <p:pic>
        <p:nvPicPr>
          <p:cNvPr id="3" name="Picture 2">
            <a:extLst>
              <a:ext uri="{FF2B5EF4-FFF2-40B4-BE49-F238E27FC236}">
                <a16:creationId xmlns:a16="http://schemas.microsoft.com/office/drawing/2014/main" id="{CAAA1510-842D-4187-BB5D-C9A8A8A3CC3A}"/>
              </a:ext>
            </a:extLst>
          </p:cNvPr>
          <p:cNvPicPr>
            <a:picLocks noChangeAspect="1"/>
          </p:cNvPicPr>
          <p:nvPr/>
        </p:nvPicPr>
        <p:blipFill>
          <a:blip r:embed="rId2"/>
          <a:stretch>
            <a:fillRect/>
          </a:stretch>
        </p:blipFill>
        <p:spPr>
          <a:xfrm>
            <a:off x="2762250" y="1490662"/>
            <a:ext cx="3619500" cy="3876675"/>
          </a:xfrm>
          <a:prstGeom prst="rect">
            <a:avLst/>
          </a:prstGeom>
        </p:spPr>
      </p:pic>
    </p:spTree>
    <p:extLst>
      <p:ext uri="{BB962C8B-B14F-4D97-AF65-F5344CB8AC3E}">
        <p14:creationId xmlns:p14="http://schemas.microsoft.com/office/powerpoint/2010/main" val="42336757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49250"/>
            <a:ext cx="8226425" cy="946150"/>
          </a:xfrm>
        </p:spPr>
        <p:txBody>
          <a:bodyPr/>
          <a:lstStyle/>
          <a:p>
            <a:pPr eaLnBrk="1" hangingPunct="1"/>
            <a:r>
              <a:rPr lang="ru-RU" altLang="en-US" b="1">
                <a:solidFill>
                  <a:srgbClr val="D75FBD"/>
                </a:solidFill>
                <a:effectLst/>
              </a:rPr>
              <a:t>MIMD</a:t>
            </a:r>
          </a:p>
        </p:txBody>
      </p:sp>
      <p:sp>
        <p:nvSpPr>
          <p:cNvPr id="12291" name="Rectangle 3"/>
          <p:cNvSpPr>
            <a:spLocks noGrp="1" noChangeArrowheads="1"/>
          </p:cNvSpPr>
          <p:nvPr>
            <p:ph type="body" idx="4294967295"/>
          </p:nvPr>
        </p:nvSpPr>
        <p:spPr>
          <a:xfrm>
            <a:off x="457200" y="1447800"/>
            <a:ext cx="8226425" cy="5257800"/>
          </a:xfrm>
          <a:prstGeom prst="rect">
            <a:avLst/>
          </a:prstGeom>
        </p:spPr>
        <p:txBody>
          <a:bodyPr/>
          <a:lstStyle/>
          <a:p>
            <a:pPr eaLnBrk="1" hangingPunct="1">
              <a:lnSpc>
                <a:spcPct val="80000"/>
              </a:lnSpc>
            </a:pPr>
            <a:r>
              <a:rPr lang="en-CA" altLang="en-US" sz="2000" b="1" dirty="0">
                <a:effectLst/>
              </a:rPr>
              <a:t>	</a:t>
            </a:r>
            <a:r>
              <a:rPr lang="ru-RU" altLang="en-US" sz="2400" b="1" dirty="0">
                <a:solidFill>
                  <a:srgbClr val="FFFF00"/>
                </a:solidFill>
                <a:effectLst/>
              </a:rPr>
              <a:t>MIMD (Multiple Instruction Multiple Data)</a:t>
            </a:r>
            <a:r>
              <a:rPr lang="ru-RU" altLang="en-US" sz="2400" dirty="0">
                <a:solidFill>
                  <a:srgbClr val="FFFF00"/>
                </a:solidFill>
                <a:effectLst/>
              </a:rPr>
              <a:t>:</a:t>
            </a:r>
            <a:r>
              <a:rPr lang="ru-RU" altLang="en-US" sz="2400" dirty="0">
                <a:effectLst/>
              </a:rPr>
              <a:t> разные потоки инструкций оперируют различными данными. Это системы наиболее общего вида, поэтому их проще всего использовать для решения различных параллельных задач.</a:t>
            </a:r>
          </a:p>
          <a:p>
            <a:pPr eaLnBrk="1" hangingPunct="1">
              <a:lnSpc>
                <a:spcPct val="80000"/>
              </a:lnSpc>
            </a:pPr>
            <a:r>
              <a:rPr lang="en-CA" altLang="en-US" sz="2400" dirty="0">
                <a:effectLst/>
              </a:rPr>
              <a:t>	</a:t>
            </a:r>
            <a:r>
              <a:rPr lang="ru-RU" altLang="en-US" sz="2400" dirty="0">
                <a:effectLst/>
              </a:rPr>
              <a:t>MIMD-системы, в свою очередь, принято разделять (</a:t>
            </a:r>
            <a:r>
              <a:rPr lang="ru-RU" altLang="en-US" sz="2400" dirty="0">
                <a:solidFill>
                  <a:schemeClr val="accent1"/>
                </a:solidFill>
                <a:effectLst/>
              </a:rPr>
              <a:t>классификация Джонсона</a:t>
            </a:r>
            <a:r>
              <a:rPr lang="ru-RU" altLang="en-US" sz="2400" dirty="0">
                <a:effectLst/>
              </a:rPr>
              <a:t>) на </a:t>
            </a:r>
            <a:r>
              <a:rPr lang="ru-RU" altLang="en-US" sz="2400" i="1" dirty="0">
                <a:solidFill>
                  <a:srgbClr val="D75FBD"/>
                </a:solidFill>
                <a:effectLst/>
              </a:rPr>
              <a:t>системы с общей памятью</a:t>
            </a:r>
            <a:r>
              <a:rPr lang="ru-RU" altLang="en-US" sz="2400" dirty="0">
                <a:effectLst/>
              </a:rPr>
              <a:t> (несколько вычислителей имеют общую память) и </a:t>
            </a:r>
            <a:r>
              <a:rPr lang="ru-RU" altLang="en-US" sz="2400" i="1" dirty="0">
                <a:solidFill>
                  <a:srgbClr val="D75FBD"/>
                </a:solidFill>
                <a:effectLst/>
              </a:rPr>
              <a:t>системы с распределенной памятью</a:t>
            </a:r>
            <a:r>
              <a:rPr lang="ru-RU" altLang="en-US" sz="2400" dirty="0">
                <a:effectLst/>
              </a:rPr>
              <a:t> (каждый вычислитель имеет свою память; вычислители могут обмениваться данными). Кроме того, существуют </a:t>
            </a:r>
            <a:r>
              <a:rPr lang="ru-RU" altLang="en-US" sz="2400" i="1" dirty="0">
                <a:effectLst/>
              </a:rPr>
              <a:t>системы с неоднородным доступом к памяти (NUMA)</a:t>
            </a:r>
            <a:r>
              <a:rPr lang="ru-RU" altLang="en-US" sz="2400" dirty="0">
                <a:effectLst/>
              </a:rPr>
              <a:t> — в которых доступ к памяти других вычислителей существует, но он значительно медленнее, чем доступ к «своей» памяти.</a:t>
            </a:r>
          </a:p>
        </p:txBody>
      </p:sp>
    </p:spTree>
    <p:extLst>
      <p:ext uri="{BB962C8B-B14F-4D97-AF65-F5344CB8AC3E}">
        <p14:creationId xmlns:p14="http://schemas.microsoft.com/office/powerpoint/2010/main" val="36089232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49250"/>
            <a:ext cx="8226425" cy="946150"/>
          </a:xfrm>
        </p:spPr>
        <p:txBody>
          <a:bodyPr/>
          <a:lstStyle/>
          <a:p>
            <a:pPr eaLnBrk="1" hangingPunct="1"/>
            <a:r>
              <a:rPr lang="ru-RU" altLang="en-US" b="1">
                <a:solidFill>
                  <a:srgbClr val="D75FBD"/>
                </a:solidFill>
                <a:effectLst/>
              </a:rPr>
              <a:t>MIMD</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752600"/>
            <a:ext cx="40973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1976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ltLang="en-US" b="1">
                <a:solidFill>
                  <a:srgbClr val="D75FBD"/>
                </a:solidFill>
                <a:effectLst/>
              </a:rPr>
              <a:t>MIMD</a:t>
            </a:r>
          </a:p>
        </p:txBody>
      </p:sp>
      <p:sp>
        <p:nvSpPr>
          <p:cNvPr id="14339" name="Rectangle 3"/>
          <p:cNvSpPr>
            <a:spLocks noGrp="1" noChangeArrowheads="1"/>
          </p:cNvSpPr>
          <p:nvPr>
            <p:ph type="body" idx="4294967295"/>
          </p:nvPr>
        </p:nvSpPr>
        <p:spPr>
          <a:xfrm>
            <a:off x="457200" y="1981200"/>
            <a:ext cx="8226425" cy="4876800"/>
          </a:xfrm>
          <a:prstGeom prst="rect">
            <a:avLst/>
          </a:prstGeom>
        </p:spPr>
        <p:txBody>
          <a:bodyPr/>
          <a:lstStyle/>
          <a:p>
            <a:pPr eaLnBrk="1" hangingPunct="1">
              <a:lnSpc>
                <a:spcPct val="80000"/>
              </a:lnSpc>
            </a:pPr>
            <a:r>
              <a:rPr lang="en-CA" altLang="en-US" sz="2400">
                <a:effectLst/>
              </a:rPr>
              <a:t>	</a:t>
            </a:r>
            <a:r>
              <a:rPr lang="ru-RU" altLang="en-US" sz="2400">
                <a:effectLst/>
              </a:rPr>
              <a:t>Следует отметить, что хотя систематика Флинна широко используется при конкретизации типов компьютерных систем, такая классификация приводит к тому, что практически все виды параллельных систем (несмотря на их существенную разнородность) относятся к одной группе MIMD. Как результат, многими исследователями предпринимались неоднократные попытки детализации систематики Флинна. Так, например, для класса MIMD предложена практически общепризнанная структурная схема, в которой дальнейшее разделение типов многопроцессорных систем основывается на используемых способах организации оперативной памяти в этих системах.</a:t>
            </a:r>
            <a:r>
              <a:rPr lang="ru-RU" altLang="en-US" sz="2000">
                <a:effectLst/>
              </a:rPr>
              <a:t> </a:t>
            </a:r>
          </a:p>
        </p:txBody>
      </p:sp>
    </p:spTree>
    <p:extLst>
      <p:ext uri="{BB962C8B-B14F-4D97-AF65-F5344CB8AC3E}">
        <p14:creationId xmlns:p14="http://schemas.microsoft.com/office/powerpoint/2010/main" val="39106456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57200" y="152400"/>
            <a:ext cx="8226425" cy="488950"/>
          </a:xfrm>
        </p:spPr>
        <p:txBody>
          <a:bodyPr/>
          <a:lstStyle/>
          <a:p>
            <a:pPr eaLnBrk="1" hangingPunct="1">
              <a:defRPr/>
            </a:pPr>
            <a:r>
              <a:rPr lang="ru-RU" sz="4000" b="1">
                <a:solidFill>
                  <a:srgbClr val="D75FBD"/>
                </a:solidFill>
                <a:effectLst>
                  <a:outerShdw blurRad="38100" dist="38100" dir="2700000" algn="tl">
                    <a:srgbClr val="000000">
                      <a:alpha val="43137"/>
                    </a:srgbClr>
                  </a:outerShdw>
                </a:effectLst>
              </a:rPr>
              <a:t>MIMD</a:t>
            </a:r>
          </a:p>
        </p:txBody>
      </p:sp>
      <p:sp>
        <p:nvSpPr>
          <p:cNvPr id="408580" name="Text Box 4"/>
          <p:cNvSpPr txBox="1">
            <a:spLocks noChangeArrowheads="1"/>
          </p:cNvSpPr>
          <p:nvPr/>
        </p:nvSpPr>
        <p:spPr bwMode="auto">
          <a:xfrm>
            <a:off x="304800" y="5667375"/>
            <a:ext cx="8610600" cy="1190625"/>
          </a:xfrm>
          <a:prstGeom prst="rect">
            <a:avLst/>
          </a:prstGeom>
          <a:noFill/>
          <a:ln w="9525">
            <a:noFill/>
            <a:miter lim="800000"/>
            <a:headEnd/>
            <a:tailEnd/>
          </a:ln>
          <a:effectLst/>
        </p:spPr>
        <p:txBody>
          <a:bodyPr>
            <a:spAutoFit/>
          </a:bodyPr>
          <a:lstStyle/>
          <a:p>
            <a:pPr>
              <a:spcBef>
                <a:spcPct val="50000"/>
              </a:spcBef>
              <a:defRPr/>
            </a:pPr>
            <a:r>
              <a:rPr lang="ru-RU" dirty="0">
                <a:effectLst>
                  <a:outerShdw blurRad="38100" dist="38100" dir="2700000" algn="tl">
                    <a:srgbClr val="000000">
                      <a:alpha val="43137"/>
                    </a:srgbClr>
                  </a:outerShdw>
                </a:effectLst>
                <a:latin typeface="Arial" charset="0"/>
              </a:rPr>
              <a:t>Данный поход позволяет различать два важных типа многопроцессорных систем – </a:t>
            </a:r>
            <a:r>
              <a:rPr lang="ru-RU" i="1" dirty="0">
                <a:effectLst>
                  <a:outerShdw blurRad="38100" dist="38100" dir="2700000" algn="tl">
                    <a:srgbClr val="000000">
                      <a:alpha val="43137"/>
                    </a:srgbClr>
                  </a:outerShdw>
                </a:effectLst>
                <a:latin typeface="Arial" charset="0"/>
              </a:rPr>
              <a:t>multiprocessors</a:t>
            </a:r>
            <a:r>
              <a:rPr lang="ru-RU" dirty="0">
                <a:effectLst>
                  <a:outerShdw blurRad="38100" dist="38100" dir="2700000" algn="tl">
                    <a:srgbClr val="000000">
                      <a:alpha val="43137"/>
                    </a:srgbClr>
                  </a:outerShdw>
                </a:effectLst>
                <a:latin typeface="Arial" charset="0"/>
              </a:rPr>
              <a:t>(</a:t>
            </a:r>
            <a:r>
              <a:rPr lang="ru-RU" b="1" i="1" dirty="0">
                <a:solidFill>
                  <a:srgbClr val="FFFF00"/>
                </a:solidFill>
                <a:effectLst>
                  <a:outerShdw blurRad="38100" dist="38100" dir="2700000" algn="tl">
                    <a:srgbClr val="000000">
                      <a:alpha val="43137"/>
                    </a:srgbClr>
                  </a:outerShdw>
                </a:effectLst>
                <a:latin typeface="Arial" charset="0"/>
              </a:rPr>
              <a:t>мультипроцессоры</a:t>
            </a:r>
            <a:r>
              <a:rPr lang="ru-RU" dirty="0">
                <a:effectLst>
                  <a:outerShdw blurRad="38100" dist="38100" dir="2700000" algn="tl">
                    <a:srgbClr val="000000">
                      <a:alpha val="43137"/>
                    </a:srgbClr>
                  </a:outerShdw>
                </a:effectLst>
                <a:latin typeface="Arial" charset="0"/>
              </a:rPr>
              <a:t> или системы с общей разделяемой памятью) и </a:t>
            </a:r>
            <a:r>
              <a:rPr lang="ru-RU" i="1" dirty="0">
                <a:effectLst>
                  <a:outerShdw blurRad="38100" dist="38100" dir="2700000" algn="tl">
                    <a:srgbClr val="000000">
                      <a:alpha val="43137"/>
                    </a:srgbClr>
                  </a:outerShdw>
                </a:effectLst>
                <a:latin typeface="Arial" charset="0"/>
              </a:rPr>
              <a:t>multicomputers</a:t>
            </a:r>
            <a:r>
              <a:rPr lang="ru-RU" b="1" dirty="0">
                <a:effectLst>
                  <a:outerShdw blurRad="38100" dist="38100" dir="2700000" algn="tl">
                    <a:srgbClr val="000000">
                      <a:alpha val="43137"/>
                    </a:srgbClr>
                  </a:outerShdw>
                </a:effectLst>
                <a:latin typeface="Arial" charset="0"/>
              </a:rPr>
              <a:t> </a:t>
            </a:r>
            <a:r>
              <a:rPr lang="ru-RU" dirty="0">
                <a:effectLst>
                  <a:outerShdw blurRad="38100" dist="38100" dir="2700000" algn="tl">
                    <a:srgbClr val="000000">
                      <a:alpha val="43137"/>
                    </a:srgbClr>
                  </a:outerShdw>
                </a:effectLst>
                <a:latin typeface="Arial" charset="0"/>
              </a:rPr>
              <a:t>(</a:t>
            </a:r>
            <a:r>
              <a:rPr lang="ru-RU" b="1" i="1" dirty="0">
                <a:solidFill>
                  <a:srgbClr val="FFFF00"/>
                </a:solidFill>
                <a:effectLst>
                  <a:outerShdw blurRad="38100" dist="38100" dir="2700000" algn="tl">
                    <a:srgbClr val="000000">
                      <a:alpha val="43137"/>
                    </a:srgbClr>
                  </a:outerShdw>
                </a:effectLst>
                <a:latin typeface="Arial" charset="0"/>
              </a:rPr>
              <a:t>мультикомпьютеры</a:t>
            </a:r>
            <a:r>
              <a:rPr lang="ru-RU" dirty="0">
                <a:effectLst>
                  <a:outerShdw blurRad="38100" dist="38100" dir="2700000" algn="tl">
                    <a:srgbClr val="000000">
                      <a:alpha val="43137"/>
                    </a:srgbClr>
                  </a:outerShdw>
                </a:effectLst>
                <a:latin typeface="Arial" charset="0"/>
              </a:rPr>
              <a:t> или системы с распределенной памятью). </a:t>
            </a:r>
          </a:p>
        </p:txBody>
      </p:sp>
      <p:pic>
        <p:nvPicPr>
          <p:cNvPr id="153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8" y="685800"/>
            <a:ext cx="8763000" cy="48387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9311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altLang="en-US" b="1">
                <a:effectLst/>
              </a:rPr>
              <a:t>SMP-архитектура</a:t>
            </a:r>
          </a:p>
        </p:txBody>
      </p:sp>
      <p:sp>
        <p:nvSpPr>
          <p:cNvPr id="16387" name="Rectangle 3"/>
          <p:cNvSpPr>
            <a:spLocks noGrp="1" noChangeArrowheads="1"/>
          </p:cNvSpPr>
          <p:nvPr>
            <p:ph type="body" idx="4294967295"/>
          </p:nvPr>
        </p:nvSpPr>
        <p:spPr>
          <a:xfrm>
            <a:off x="457200" y="4038600"/>
            <a:ext cx="8226425" cy="2667000"/>
          </a:xfrm>
          <a:prstGeom prst="rect">
            <a:avLst/>
          </a:prstGeom>
        </p:spPr>
        <p:txBody>
          <a:bodyPr/>
          <a:lstStyle/>
          <a:p>
            <a:pPr eaLnBrk="1" hangingPunct="1">
              <a:lnSpc>
                <a:spcPct val="80000"/>
              </a:lnSpc>
            </a:pPr>
            <a:r>
              <a:rPr lang="en-US" altLang="en-US" sz="1200" dirty="0">
                <a:effectLst/>
              </a:rPr>
              <a:t>	</a:t>
            </a:r>
            <a:r>
              <a:rPr lang="ru-RU" altLang="en-US" sz="2400" dirty="0">
                <a:effectLst/>
              </a:rPr>
              <a:t>SMP (symmetric multiprocessing) –</a:t>
            </a:r>
            <a:r>
              <a:rPr lang="ru-RU" altLang="en-US" sz="2400" b="1" i="1" dirty="0">
                <a:effectLst/>
              </a:rPr>
              <a:t>симметричная многопроцессорная архитектура</a:t>
            </a:r>
            <a:r>
              <a:rPr lang="ru-RU" altLang="en-US" sz="2400" dirty="0">
                <a:effectLst/>
              </a:rPr>
              <a:t>. Главной особенностью систем с архитектурой SMP является наличие</a:t>
            </a:r>
            <a:r>
              <a:rPr lang="en-US" altLang="en-US" sz="2400" dirty="0">
                <a:effectLst/>
              </a:rPr>
              <a:t> </a:t>
            </a:r>
            <a:r>
              <a:rPr lang="ru-RU" altLang="en-US" sz="2400" i="1" dirty="0">
                <a:effectLst/>
              </a:rPr>
              <a:t>общей физической памяти</a:t>
            </a:r>
            <a:r>
              <a:rPr lang="ru-RU" altLang="en-US" sz="2400" dirty="0">
                <a:effectLst/>
              </a:rPr>
              <a:t>, разделяемой всеми процессорами.</a:t>
            </a:r>
            <a:endParaRPr lang="en-US" altLang="en-US" sz="2400" dirty="0">
              <a:effectLst/>
            </a:endParaRPr>
          </a:p>
          <a:p>
            <a:pPr eaLnBrk="1" hangingPunct="1">
              <a:lnSpc>
                <a:spcPct val="80000"/>
              </a:lnSpc>
            </a:pPr>
            <a:r>
              <a:rPr lang="en-US" altLang="en-US" sz="1200" dirty="0">
                <a:effectLst/>
              </a:rPr>
              <a:t>	</a:t>
            </a:r>
            <a:r>
              <a:rPr lang="ru-RU" altLang="en-US" sz="1200" dirty="0">
                <a:effectLst/>
              </a:rPr>
              <a:t>Наиболее известными SMP-системами являются SMP-cерверы и рабочие станции на базе процессоров Intel (IBM, HP, Compaq, Dell, ALR, Unisys, DG, Fujitsu и др.) Вся система работает под управлением единой ОС (обычно UNIX-подобной, но для Intel-платформ поддерживается Windows NT). ОС автоматически (в процессе работы) распределяет процессы по процессорам, но иногда возможна и явная привязка. </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4102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496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870B8DA-74A8-438C-A737-C7B393808F6A}"/>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dirty="0" err="1"/>
              <a:t>Istoria</a:t>
            </a:r>
            <a:r>
              <a:rPr lang="en-US" dirty="0"/>
              <a:t> UNIX</a:t>
            </a:r>
            <a:endParaRPr lang="ru-RU" dirty="0"/>
          </a:p>
        </p:txBody>
      </p:sp>
      <p:sp>
        <p:nvSpPr>
          <p:cNvPr id="30723" name="Rectangle 3">
            <a:extLst>
              <a:ext uri="{FF2B5EF4-FFF2-40B4-BE49-F238E27FC236}">
                <a16:creationId xmlns:a16="http://schemas.microsoft.com/office/drawing/2014/main" id="{84657DC5-F4B0-47C2-8B26-24CD4180644C}"/>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Autofit/>
          </a:bodyPr>
          <a:lstStyle/>
          <a:p>
            <a:pPr fontAlgn="auto">
              <a:lnSpc>
                <a:spcPct val="80000"/>
              </a:lnSpc>
              <a:defRPr/>
            </a:pPr>
            <a:r>
              <a:rPr lang="ru-RU" sz="2400" dirty="0"/>
              <a:t>В </a:t>
            </a:r>
            <a:r>
              <a:rPr lang="ru-RU" sz="2400" dirty="0">
                <a:hlinkClick r:id="rId2" tooltip="1957 год"/>
              </a:rPr>
              <a:t>1957 году</a:t>
            </a:r>
            <a:r>
              <a:rPr lang="ru-RU" sz="2400" dirty="0"/>
              <a:t> в Bell Labs была начата работа по созданию операционной системы для собственных нужд. Под руководством </a:t>
            </a:r>
            <a:r>
              <a:rPr lang="ru-RU" sz="2400" dirty="0">
                <a:hlinkClick r:id="rId3" tooltip="Высотский, Виктор"/>
              </a:rPr>
              <a:t>Виктора Высотского</a:t>
            </a:r>
            <a:r>
              <a:rPr lang="ru-RU" sz="2400" dirty="0"/>
              <a:t> (русского по происхождению) была создана система </a:t>
            </a:r>
            <a:r>
              <a:rPr lang="ru-RU" sz="2400" dirty="0">
                <a:hlinkClick r:id="rId4" tooltip="BESYS"/>
              </a:rPr>
              <a:t>BESYS</a:t>
            </a:r>
            <a:r>
              <a:rPr lang="ru-RU" sz="2400" dirty="0"/>
              <a:t>. Впоследствии он возглавил проект </a:t>
            </a:r>
            <a:r>
              <a:rPr lang="ru-RU" sz="2400" dirty="0">
                <a:hlinkClick r:id="rId5" tooltip="Multics"/>
              </a:rPr>
              <a:t>Multics</a:t>
            </a:r>
            <a:r>
              <a:rPr lang="ru-RU" sz="2400" dirty="0"/>
              <a:t>, а затем стал главой информационного подразделения Bell Labs.</a:t>
            </a:r>
          </a:p>
          <a:p>
            <a:pPr fontAlgn="auto">
              <a:lnSpc>
                <a:spcPct val="80000"/>
              </a:lnSpc>
              <a:defRPr/>
            </a:pPr>
            <a:r>
              <a:rPr lang="ru-RU" sz="2400" dirty="0"/>
              <a:t>В </a:t>
            </a:r>
            <a:r>
              <a:rPr lang="ru-RU" sz="2400" dirty="0">
                <a:hlinkClick r:id="rId6" tooltip="1964 год"/>
              </a:rPr>
              <a:t>1964 году</a:t>
            </a:r>
            <a:r>
              <a:rPr lang="ru-RU" sz="2400" dirty="0"/>
              <a:t> появились компьютеры третьего поколения, для которых возможности BESYS уже не подходили. Высотский и его коллеги приняли решение не разрабатывать новую собственную операционную систему, а подключиться к совместному проекту </a:t>
            </a:r>
            <a:r>
              <a:rPr lang="ru-RU" sz="2400" dirty="0">
                <a:hlinkClick r:id="rId7" tooltip="General Electric"/>
              </a:rPr>
              <a:t>General Electric</a:t>
            </a:r>
            <a:r>
              <a:rPr lang="ru-RU" sz="2400" dirty="0"/>
              <a:t> и </a:t>
            </a:r>
            <a:r>
              <a:rPr lang="ru-RU" sz="2400" dirty="0">
                <a:hlinkClick r:id="rId8" tooltip="Массачусетский технологический институт"/>
              </a:rPr>
              <a:t>Массачусетского технологического института</a:t>
            </a:r>
            <a:r>
              <a:rPr lang="ru-RU" sz="2400" dirty="0"/>
              <a:t> Multics. Телекоммуникационный гигант </a:t>
            </a:r>
            <a:r>
              <a:rPr lang="ru-RU" sz="2400" dirty="0">
                <a:hlinkClick r:id="rId9" tooltip="AT&amp;T"/>
              </a:rPr>
              <a:t>AT&amp;T</a:t>
            </a:r>
            <a:r>
              <a:rPr lang="ru-RU" sz="2400" dirty="0"/>
              <a:t>, в состав которого входили Bell Labs, оказал проекту существенную поддержку, но в </a:t>
            </a:r>
            <a:r>
              <a:rPr lang="ru-RU" sz="2400" dirty="0">
                <a:hlinkClick r:id="rId10" tooltip="1969 год"/>
              </a:rPr>
              <a:t>1969 году</a:t>
            </a:r>
            <a:r>
              <a:rPr lang="ru-RU" sz="2400" dirty="0"/>
              <a:t> вышел из проекта, поскольку он не приносил никаких финансовых выгод.</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a:xfrm>
            <a:off x="457200" y="349250"/>
            <a:ext cx="8226425" cy="1189038"/>
          </a:xfrm>
        </p:spPr>
        <p:txBody>
          <a:bodyPr/>
          <a:lstStyle/>
          <a:p>
            <a:r>
              <a:rPr lang="ru-RU" altLang="en-US" b="1">
                <a:effectLst/>
              </a:rPr>
              <a:t>Системы с разделяемой памятью</a:t>
            </a:r>
            <a:endParaRPr lang="ro-RO" altLang="en-US">
              <a:effectLst/>
            </a:endParaRP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562600" cy="36623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TextBox 3"/>
          <p:cNvSpPr txBox="1">
            <a:spLocks noChangeArrowheads="1"/>
          </p:cNvSpPr>
          <p:nvPr/>
        </p:nvSpPr>
        <p:spPr bwMode="auto">
          <a:xfrm>
            <a:off x="334963" y="5657850"/>
            <a:ext cx="868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sz="2400"/>
              <a:t>На рис. показаны различные способы организации разделяемой памяти с упорядочением по возможному числу параллельно работающих</a:t>
            </a:r>
            <a:r>
              <a:rPr lang="en-US" altLang="en-US" sz="2400"/>
              <a:t> </a:t>
            </a:r>
            <a:r>
              <a:rPr lang="ru-RU" altLang="en-US" sz="2400"/>
              <a:t>процессоров.</a:t>
            </a:r>
            <a:endParaRPr lang="ro-RO" altLang="en-US" sz="2400"/>
          </a:p>
        </p:txBody>
      </p:sp>
    </p:spTree>
    <p:extLst>
      <p:ext uri="{BB962C8B-B14F-4D97-AF65-F5344CB8AC3E}">
        <p14:creationId xmlns:p14="http://schemas.microsoft.com/office/powerpoint/2010/main" val="10717319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p:cNvSpPr>
            <a:spLocks noGrp="1"/>
          </p:cNvSpPr>
          <p:nvPr>
            <p:ph type="title"/>
          </p:nvPr>
        </p:nvSpPr>
        <p:spPr>
          <a:xfrm>
            <a:off x="457200" y="349250"/>
            <a:ext cx="8226425" cy="1189038"/>
          </a:xfrm>
        </p:spPr>
        <p:txBody>
          <a:bodyPr/>
          <a:lstStyle/>
          <a:p>
            <a:r>
              <a:rPr lang="ru-RU" altLang="en-US" b="1">
                <a:effectLst/>
              </a:rPr>
              <a:t>Системы с разделяемой памятью</a:t>
            </a:r>
            <a:endParaRPr lang="ro-RO" altLang="en-US">
              <a:effectLst/>
            </a:endParaRPr>
          </a:p>
        </p:txBody>
      </p:sp>
      <p:sp>
        <p:nvSpPr>
          <p:cNvPr id="18435" name="TextBox 2"/>
          <p:cNvSpPr txBox="1">
            <a:spLocks noChangeArrowheads="1"/>
          </p:cNvSpPr>
          <p:nvPr/>
        </p:nvSpPr>
        <p:spPr bwMode="auto">
          <a:xfrm>
            <a:off x="533400" y="2133600"/>
            <a:ext cx="8305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sz="2400" dirty="0"/>
              <a:t>(a) </a:t>
            </a:r>
            <a:r>
              <a:rPr lang="ru-RU" altLang="en-US" sz="2400" b="1" dirty="0">
                <a:solidFill>
                  <a:srgbClr val="FFFF00"/>
                </a:solidFill>
              </a:rPr>
              <a:t>Разделяемый кэш. </a:t>
            </a:r>
            <a:r>
              <a:rPr lang="ru-RU" altLang="en-US" sz="2400" dirty="0"/>
              <a:t>Это самый простой способ организации многопроцессорной системы. Процессоры имеют не только общую память, но и общий кэш, с которым они соединены высокоскоростным коммутатором. Так как кеш является общим, то нет необходимости использовать сложные алгоритмы согласования данных. Но простота эта является лишь видимой, так как требуется дополнительный коммутатор, причем производительность его должна быть очень высокой, чтобы не слишком увеличивать латентность доступа к кэшу. Такие системы не выпускаются в настоящее время.</a:t>
            </a:r>
            <a:endParaRPr lang="ro-RO" altLang="en-US" sz="2400" dirty="0"/>
          </a:p>
        </p:txBody>
      </p:sp>
    </p:spTree>
    <p:extLst>
      <p:ext uri="{BB962C8B-B14F-4D97-AF65-F5344CB8AC3E}">
        <p14:creationId xmlns:p14="http://schemas.microsoft.com/office/powerpoint/2010/main" val="6455240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title"/>
          </p:nvPr>
        </p:nvSpPr>
        <p:spPr>
          <a:xfrm>
            <a:off x="457200" y="349250"/>
            <a:ext cx="8226425" cy="1189038"/>
          </a:xfrm>
        </p:spPr>
        <p:txBody>
          <a:bodyPr/>
          <a:lstStyle/>
          <a:p>
            <a:r>
              <a:rPr lang="ru-RU" altLang="en-US" b="1">
                <a:effectLst/>
              </a:rPr>
              <a:t>Системы с разделяемой памятью</a:t>
            </a:r>
            <a:endParaRPr lang="ro-RO" altLang="en-US">
              <a:effectLst/>
            </a:endParaRPr>
          </a:p>
        </p:txBody>
      </p:sp>
      <p:sp>
        <p:nvSpPr>
          <p:cNvPr id="19459" name="TextBox 2"/>
          <p:cNvSpPr txBox="1">
            <a:spLocks noChangeArrowheads="1"/>
          </p:cNvSpPr>
          <p:nvPr/>
        </p:nvSpPr>
        <p:spPr bwMode="auto">
          <a:xfrm>
            <a:off x="533400" y="2133600"/>
            <a:ext cx="8305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sz="2400"/>
              <a:t>(b) </a:t>
            </a:r>
            <a:r>
              <a:rPr lang="ru-RU" altLang="en-US" sz="2400" b="1">
                <a:solidFill>
                  <a:srgbClr val="FFFF00"/>
                </a:solidFill>
              </a:rPr>
              <a:t>Централизованная память. </a:t>
            </a:r>
            <a:r>
              <a:rPr lang="ru-RU" altLang="en-US" sz="2400"/>
              <a:t>Первая возникшая проблема - большое число конфликтов при обращении к общей шине. Остроту этой проблемы удалось частично снять разделением памяти на блоки, подключение к которым с помощью коммутаторов позволило распараллелить обращения от различных процессоров. Однако и в таком подходе неприемлемо большими казались накладные расходы для систем более чем с 32-мя процессорами. </a:t>
            </a:r>
            <a:endParaRPr lang="en-US" altLang="en-US" sz="2400"/>
          </a:p>
          <a:p>
            <a:r>
              <a:rPr lang="ru-RU" altLang="en-US" sz="2400"/>
              <a:t>Кроме того, для таких систем появляется проблема когерретности кэшей. </a:t>
            </a:r>
            <a:endParaRPr lang="ro-RO" altLang="en-US" sz="2400"/>
          </a:p>
        </p:txBody>
      </p:sp>
    </p:spTree>
    <p:extLst>
      <p:ext uri="{BB962C8B-B14F-4D97-AF65-F5344CB8AC3E}">
        <p14:creationId xmlns:p14="http://schemas.microsoft.com/office/powerpoint/2010/main" val="12938259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a:xfrm>
            <a:off x="457200" y="349250"/>
            <a:ext cx="8226425" cy="1189038"/>
          </a:xfrm>
        </p:spPr>
        <p:txBody>
          <a:bodyPr/>
          <a:lstStyle/>
          <a:p>
            <a:r>
              <a:rPr lang="ru-RU" altLang="en-US" b="1">
                <a:effectLst/>
              </a:rPr>
              <a:t>Системы с разделяемой памятью</a:t>
            </a:r>
            <a:endParaRPr lang="ro-RO" altLang="en-US">
              <a:effectLst/>
            </a:endParaRPr>
          </a:p>
        </p:txBody>
      </p:sp>
      <p:sp>
        <p:nvSpPr>
          <p:cNvPr id="20483" name="TextBox 2"/>
          <p:cNvSpPr txBox="1">
            <a:spLocks noChangeArrowheads="1"/>
          </p:cNvSpPr>
          <p:nvPr/>
        </p:nvSpPr>
        <p:spPr bwMode="auto">
          <a:xfrm>
            <a:off x="533400" y="213360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sz="2400"/>
              <a:t>(c) </a:t>
            </a:r>
            <a:r>
              <a:rPr lang="ru-RU" altLang="en-US" sz="2400" b="1">
                <a:solidFill>
                  <a:srgbClr val="FFFF00"/>
                </a:solidFill>
              </a:rPr>
              <a:t>Разделяемая память. </a:t>
            </a:r>
            <a:r>
              <a:rPr lang="ru-RU" altLang="en-US" sz="2400"/>
              <a:t>Такая схема ведет к неоднородности памяти с точки зрения каждого из процессоров. Обращения к локальной памяти процессора идут гораздо быстрее, чем к удаленной памяти.</a:t>
            </a:r>
            <a:endParaRPr lang="ro-RO" altLang="en-US" sz="2400"/>
          </a:p>
        </p:txBody>
      </p:sp>
    </p:spTree>
    <p:extLst>
      <p:ext uri="{BB962C8B-B14F-4D97-AF65-F5344CB8AC3E}">
        <p14:creationId xmlns:p14="http://schemas.microsoft.com/office/powerpoint/2010/main" val="24717632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CA" altLang="en-US">
                <a:effectLst/>
              </a:rPr>
              <a:t>NUMA</a:t>
            </a:r>
            <a:endParaRPr lang="ru-RU" altLang="en-US">
              <a:effectLst/>
            </a:endParaRPr>
          </a:p>
        </p:txBody>
      </p:sp>
      <p:sp>
        <p:nvSpPr>
          <p:cNvPr id="21507" name="Rectangle 3"/>
          <p:cNvSpPr>
            <a:spLocks noGrp="1" noChangeArrowheads="1"/>
          </p:cNvSpPr>
          <p:nvPr>
            <p:ph type="body" idx="4294967295"/>
          </p:nvPr>
        </p:nvSpPr>
        <p:spPr>
          <a:xfrm>
            <a:off x="457200" y="5181600"/>
            <a:ext cx="8226425" cy="911225"/>
          </a:xfrm>
          <a:prstGeom prst="rect">
            <a:avLst/>
          </a:prstGeom>
        </p:spPr>
        <p:txBody>
          <a:bodyPr/>
          <a:lstStyle/>
          <a:p>
            <a:pPr eaLnBrk="1" hangingPunct="1">
              <a:lnSpc>
                <a:spcPct val="80000"/>
              </a:lnSpc>
            </a:pPr>
            <a:r>
              <a:rPr lang="ru-RU" altLang="en-US" sz="2000">
                <a:effectLst/>
              </a:rPr>
              <a:t>	Общий доступ к данным обеспечен при физически распределенной памяти (при этом, длительность доступа уже не будет одинаковой для всех элементов памяти) </a:t>
            </a: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2252663"/>
            <a:ext cx="6551612"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8807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CA" altLang="en-US">
                <a:effectLst/>
              </a:rPr>
              <a:t>NUMA</a:t>
            </a:r>
            <a:endParaRPr lang="ru-RU" altLang="en-US">
              <a:effectLst/>
            </a:endParaRPr>
          </a:p>
        </p:txBody>
      </p:sp>
      <p:sp>
        <p:nvSpPr>
          <p:cNvPr id="22531" name="Rectangle 3"/>
          <p:cNvSpPr>
            <a:spLocks noGrp="1" noChangeArrowheads="1"/>
          </p:cNvSpPr>
          <p:nvPr>
            <p:ph type="body" idx="4294967295"/>
          </p:nvPr>
        </p:nvSpPr>
        <p:spPr>
          <a:xfrm>
            <a:off x="304800" y="1905000"/>
            <a:ext cx="8226425" cy="4343400"/>
          </a:xfrm>
          <a:prstGeom prst="rect">
            <a:avLst/>
          </a:prstGeom>
        </p:spPr>
        <p:txBody>
          <a:bodyPr/>
          <a:lstStyle/>
          <a:p>
            <a:pPr algn="just" eaLnBrk="1" hangingPunct="1">
              <a:lnSpc>
                <a:spcPct val="80000"/>
              </a:lnSpc>
            </a:pPr>
            <a:r>
              <a:rPr lang="ru-RU" altLang="en-US" sz="2400" b="1">
                <a:effectLst/>
              </a:rPr>
              <a:t>Архитектура с неоднородным доступом к памяти (NUMA - Non-Uniform Memory Access). Система состоит из однородных базовых модулей (плат), состоящих из </a:t>
            </a:r>
            <a:r>
              <a:rPr lang="ru-RU" altLang="en-US" sz="2400" b="1">
                <a:solidFill>
                  <a:srgbClr val="FFFF00"/>
                </a:solidFill>
                <a:effectLst/>
              </a:rPr>
              <a:t>небольшого числа процессоров и блока памяти</a:t>
            </a:r>
            <a:r>
              <a:rPr lang="ru-RU" altLang="en-US" sz="2400" b="1">
                <a:effectLst/>
              </a:rPr>
              <a:t>. Модули объединены с помощью высокоскоростного коммутатора. </a:t>
            </a:r>
            <a:r>
              <a:rPr lang="ru-RU" altLang="en-US" sz="2400" b="1">
                <a:solidFill>
                  <a:srgbClr val="FFFF00"/>
                </a:solidFill>
                <a:effectLst/>
              </a:rPr>
              <a:t>Поддерживается единое адресное пространство</a:t>
            </a:r>
            <a:r>
              <a:rPr lang="ru-RU" altLang="en-US" sz="2400" b="1">
                <a:effectLst/>
              </a:rPr>
              <a:t>, </a:t>
            </a:r>
            <a:r>
              <a:rPr lang="ru-RU" altLang="en-US" sz="2400" b="1">
                <a:solidFill>
                  <a:srgbClr val="FFFF00"/>
                </a:solidFill>
                <a:effectLst/>
              </a:rPr>
              <a:t>аппаратно поддерживается доступ к удаленной памяти, т.е. к памяти других модулей</a:t>
            </a:r>
            <a:r>
              <a:rPr lang="ru-RU" altLang="en-US" sz="2400" b="1">
                <a:effectLst/>
              </a:rPr>
              <a:t>. При этом доступ к локальной памяти в несколько раз быстрее, чем к удаленной.</a:t>
            </a:r>
          </a:p>
        </p:txBody>
      </p:sp>
    </p:spTree>
    <p:extLst>
      <p:ext uri="{BB962C8B-B14F-4D97-AF65-F5344CB8AC3E}">
        <p14:creationId xmlns:p14="http://schemas.microsoft.com/office/powerpoint/2010/main" val="8522470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CA" altLang="en-US">
                <a:effectLst/>
              </a:rPr>
              <a:t>COMA</a:t>
            </a:r>
            <a:endParaRPr lang="ru-RU" altLang="en-US">
              <a:effectLst/>
            </a:endParaRPr>
          </a:p>
        </p:txBody>
      </p:sp>
      <p:sp>
        <p:nvSpPr>
          <p:cNvPr id="23555" name="Rectangle 3"/>
          <p:cNvSpPr>
            <a:spLocks noGrp="1" noChangeArrowheads="1"/>
          </p:cNvSpPr>
          <p:nvPr>
            <p:ph type="body" idx="4294967295"/>
          </p:nvPr>
        </p:nvSpPr>
        <p:spPr>
          <a:xfrm>
            <a:off x="306388" y="4857750"/>
            <a:ext cx="8531225" cy="1216025"/>
          </a:xfrm>
          <a:prstGeom prst="rect">
            <a:avLst/>
          </a:prstGeom>
        </p:spPr>
        <p:txBody>
          <a:bodyPr/>
          <a:lstStyle/>
          <a:p>
            <a:pPr marL="0" indent="0" algn="just" eaLnBrk="1" hangingPunct="1">
              <a:lnSpc>
                <a:spcPct val="80000"/>
              </a:lnSpc>
              <a:buNone/>
            </a:pPr>
            <a:r>
              <a:rPr lang="ru-RU" altLang="en-US" sz="2400" dirty="0">
                <a:effectLst/>
              </a:rPr>
              <a:t>системы, в которых для представления данных используется только локальная кэш-память имеющихся процессоров (</a:t>
            </a:r>
            <a:r>
              <a:rPr lang="ru-RU" altLang="en-US" sz="2400" i="1" dirty="0">
                <a:effectLst/>
              </a:rPr>
              <a:t>cache-only memory architecture</a:t>
            </a:r>
            <a:r>
              <a:rPr lang="ru-RU" altLang="en-US" sz="2400" dirty="0">
                <a:effectLst/>
              </a:rPr>
              <a:t> или </a:t>
            </a:r>
            <a:r>
              <a:rPr lang="ru-RU" altLang="en-US" sz="2400" i="1" dirty="0">
                <a:effectLst/>
              </a:rPr>
              <a:t>COMA</a:t>
            </a:r>
            <a:r>
              <a:rPr lang="ru-RU" altLang="en-US" sz="2400" dirty="0">
                <a:effectLst/>
              </a:rPr>
              <a:t>) </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2000250"/>
            <a:ext cx="6088062"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9555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49250"/>
            <a:ext cx="8226425" cy="1022350"/>
          </a:xfrm>
        </p:spPr>
        <p:txBody>
          <a:bodyPr/>
          <a:lstStyle/>
          <a:p>
            <a:pPr eaLnBrk="1" hangingPunct="1"/>
            <a:r>
              <a:rPr lang="ru-RU" altLang="en-US" sz="3600">
                <a:effectLst/>
              </a:rPr>
              <a:t>CC-NUMA</a:t>
            </a:r>
          </a:p>
        </p:txBody>
      </p:sp>
      <p:sp>
        <p:nvSpPr>
          <p:cNvPr id="24579" name="Rectangle 3"/>
          <p:cNvSpPr>
            <a:spLocks noGrp="1" noChangeArrowheads="1"/>
          </p:cNvSpPr>
          <p:nvPr>
            <p:ph type="body" idx="4294967295"/>
          </p:nvPr>
        </p:nvSpPr>
        <p:spPr>
          <a:xfrm>
            <a:off x="457200" y="5257800"/>
            <a:ext cx="8226425" cy="1371600"/>
          </a:xfrm>
          <a:prstGeom prst="rect">
            <a:avLst/>
          </a:prstGeom>
        </p:spPr>
        <p:txBody>
          <a:bodyPr/>
          <a:lstStyle/>
          <a:p>
            <a:pPr marL="0" indent="0" eaLnBrk="1" hangingPunct="1">
              <a:lnSpc>
                <a:spcPct val="80000"/>
              </a:lnSpc>
              <a:buNone/>
            </a:pPr>
            <a:r>
              <a:rPr lang="ru-RU" altLang="en-US" sz="2400" dirty="0">
                <a:effectLst/>
              </a:rPr>
              <a:t>системы, в которых обеспечивается </a:t>
            </a:r>
            <a:r>
              <a:rPr lang="ru-RU" altLang="en-US" sz="2400" i="1" dirty="0">
                <a:effectLst/>
              </a:rPr>
              <a:t>когерентность</a:t>
            </a:r>
            <a:r>
              <a:rPr lang="ru-RU" altLang="en-US" sz="2400" dirty="0">
                <a:effectLst/>
              </a:rPr>
              <a:t> </a:t>
            </a:r>
            <a:endParaRPr lang="en-US" altLang="en-US" sz="2400" dirty="0">
              <a:effectLst/>
            </a:endParaRPr>
          </a:p>
          <a:p>
            <a:pPr marL="0" indent="0" eaLnBrk="1" hangingPunct="1">
              <a:lnSpc>
                <a:spcPct val="80000"/>
              </a:lnSpc>
              <a:buNone/>
            </a:pPr>
            <a:r>
              <a:rPr lang="ru-RU" altLang="en-US" sz="2400" dirty="0">
                <a:effectLst/>
              </a:rPr>
              <a:t>локальных кэшей разных процессоров (</a:t>
            </a:r>
            <a:r>
              <a:rPr lang="ru-RU" altLang="en-US" sz="2400" b="1" dirty="0">
                <a:effectLst/>
              </a:rPr>
              <a:t>cache-coherent</a:t>
            </a:r>
            <a:endParaRPr lang="en-US" altLang="en-US" sz="2400" b="1" dirty="0">
              <a:effectLst/>
            </a:endParaRPr>
          </a:p>
          <a:p>
            <a:pPr marL="0" indent="0" eaLnBrk="1" hangingPunct="1">
              <a:lnSpc>
                <a:spcPct val="80000"/>
              </a:lnSpc>
              <a:buNone/>
            </a:pPr>
            <a:r>
              <a:rPr lang="ru-RU" altLang="en-US" sz="2400" b="1" dirty="0">
                <a:effectLst/>
              </a:rPr>
              <a:t>NUMA</a:t>
            </a:r>
            <a:r>
              <a:rPr lang="ru-RU" altLang="en-US" sz="2400" dirty="0">
                <a:effectLst/>
              </a:rPr>
              <a:t> или </a:t>
            </a:r>
            <a:r>
              <a:rPr lang="ru-RU" altLang="en-US" sz="2400" i="1" dirty="0">
                <a:effectLst/>
              </a:rPr>
              <a:t>CC-NUMA</a:t>
            </a:r>
            <a:r>
              <a:rPr lang="ru-RU" altLang="en-US" sz="2400" dirty="0">
                <a:effectLst/>
              </a:rPr>
              <a:t>) </a:t>
            </a: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7340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4939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7200" y="349250"/>
            <a:ext cx="8226425" cy="565150"/>
          </a:xfrm>
        </p:spPr>
        <p:txBody>
          <a:bodyPr/>
          <a:lstStyle/>
          <a:p>
            <a:pPr fontAlgn="auto">
              <a:spcAft>
                <a:spcPts val="0"/>
              </a:spcAft>
              <a:defRPr/>
            </a:pPr>
            <a:r>
              <a:rPr lang="en-US" sz="4000"/>
              <a:t>Bibliografie</a:t>
            </a:r>
            <a:endParaRPr lang="ru-RU" sz="4000"/>
          </a:p>
        </p:txBody>
      </p:sp>
      <p:sp>
        <p:nvSpPr>
          <p:cNvPr id="229379" name="Rectangle 3"/>
          <p:cNvSpPr>
            <a:spLocks noGrp="1" noChangeArrowheads="1"/>
          </p:cNvSpPr>
          <p:nvPr>
            <p:ph sz="quarter" idx="4294967295"/>
          </p:nvPr>
        </p:nvSpPr>
        <p:spPr>
          <a:xfrm>
            <a:off x="457200" y="990600"/>
            <a:ext cx="8226425" cy="4876800"/>
          </a:xfrm>
        </p:spPr>
        <p:txBody>
          <a:bodyPr>
            <a:normAutofit lnSpcReduction="10000"/>
          </a:bodyPr>
          <a:lstStyle/>
          <a:p>
            <a:pPr fontAlgn="auto">
              <a:buFont typeface="+mj-lt"/>
              <a:buAutoNum type="arabicPeriod"/>
              <a:defRPr/>
            </a:pPr>
            <a:r>
              <a:rPr lang="en-US" sz="1600" dirty="0"/>
              <a:t>DISTRIBUTED OPERATING SYSTEMS. Andrew S. </a:t>
            </a:r>
            <a:r>
              <a:rPr lang="en-US" sz="1600" dirty="0" err="1"/>
              <a:t>Tanenbaum</a:t>
            </a:r>
            <a:r>
              <a:rPr lang="en-US" sz="1600" dirty="0"/>
              <a:t>, Prentice-Hall, Inc., 1995</a:t>
            </a:r>
            <a:endParaRPr lang="ro-RO" sz="1600" dirty="0"/>
          </a:p>
          <a:p>
            <a:pPr fontAlgn="auto">
              <a:buFont typeface="+mj-lt"/>
              <a:buAutoNum type="arabicPeriod"/>
              <a:defRPr/>
            </a:pPr>
            <a:r>
              <a:rPr lang="ro-RO" sz="1600" dirty="0"/>
              <a:t>Gheorghe M.Panaitescu. ARHITECTURI PARALELE DE CALCUL. </a:t>
            </a:r>
            <a:r>
              <a:rPr lang="it-IT" sz="1600" dirty="0"/>
              <a:t>Universitatea “Petrol-Gaze” Ploiesti</a:t>
            </a:r>
            <a:r>
              <a:rPr lang="ro-RO" sz="1600" dirty="0"/>
              <a:t> </a:t>
            </a:r>
            <a:r>
              <a:rPr lang="it-IT" sz="1600" dirty="0"/>
              <a:t>Catedra Automaticǎsi calculatoare</a:t>
            </a:r>
            <a:r>
              <a:rPr lang="ro-RO" sz="1600" dirty="0"/>
              <a:t>. </a:t>
            </a:r>
            <a:r>
              <a:rPr lang="it-IT" sz="1600" dirty="0"/>
              <a:t>2009</a:t>
            </a:r>
            <a:r>
              <a:rPr lang="ro-RO" sz="1600" dirty="0"/>
              <a:t>. </a:t>
            </a:r>
          </a:p>
          <a:p>
            <a:pPr fontAlgn="auto">
              <a:buFont typeface="+mj-lt"/>
              <a:buAutoNum type="arabicPeriod"/>
              <a:defRPr/>
            </a:pPr>
            <a:r>
              <a:rPr lang="ro-RO" sz="1600" dirty="0"/>
              <a:t>http://ac.upg-ploiesti.ro/gpanaitescu/apc2009.pdf</a:t>
            </a:r>
            <a:endParaRPr lang="ru-RU" sz="1600" dirty="0"/>
          </a:p>
          <a:p>
            <a:pPr fontAlgn="auto">
              <a:buFont typeface="+mj-lt"/>
              <a:buAutoNum type="arabicPeriod"/>
              <a:defRPr/>
            </a:pPr>
            <a:r>
              <a:rPr lang="ru-RU" sz="1600" dirty="0"/>
              <a:t>Операционные системы распределенных вычислительных систем (распределенные ОС).</a:t>
            </a:r>
            <a:r>
              <a:rPr lang="ru-RU" sz="1600" b="1" dirty="0"/>
              <a:t> </a:t>
            </a:r>
            <a:r>
              <a:rPr lang="ru-RU" sz="1600" dirty="0">
                <a:hlinkClick r:id="rId2"/>
              </a:rPr>
              <a:t>Крюков Виктор Алексеевич</a:t>
            </a:r>
            <a:r>
              <a:rPr lang="ru-RU" sz="1600" dirty="0"/>
              <a:t> (</a:t>
            </a:r>
            <a:r>
              <a:rPr lang="ru-RU" sz="1600" dirty="0">
                <a:hlinkClick r:id="rId3"/>
              </a:rPr>
              <a:t>krukov@keldysh.ru</a:t>
            </a:r>
            <a:r>
              <a:rPr lang="ru-RU" sz="1600" dirty="0"/>
              <a:t>)  </a:t>
            </a:r>
            <a:r>
              <a:rPr lang="ru-RU" sz="1600" dirty="0">
                <a:hlinkClick r:id="rId4"/>
              </a:rPr>
              <a:t>http://parallel.ru/krukov/</a:t>
            </a:r>
            <a:r>
              <a:rPr lang="ru-RU" sz="1600" dirty="0"/>
              <a:t> </a:t>
            </a:r>
          </a:p>
          <a:p>
            <a:pPr fontAlgn="auto">
              <a:buFont typeface="+mj-lt"/>
              <a:buAutoNum type="arabicPeriod"/>
              <a:defRPr/>
            </a:pPr>
            <a:r>
              <a:rPr lang="en-US" sz="1600" dirty="0"/>
              <a:t>ADVANCED CONCEPTS IN OPERATING SYSTEMS. </a:t>
            </a:r>
            <a:r>
              <a:rPr lang="en-US" sz="1600" dirty="0" err="1"/>
              <a:t>Mukesh</a:t>
            </a:r>
            <a:r>
              <a:rPr lang="en-US" sz="1600" dirty="0"/>
              <a:t> </a:t>
            </a:r>
            <a:r>
              <a:rPr lang="en-US" sz="1600" dirty="0" err="1"/>
              <a:t>Singhal</a:t>
            </a:r>
            <a:r>
              <a:rPr lang="en-US" sz="1600" dirty="0"/>
              <a:t>,  </a:t>
            </a:r>
            <a:r>
              <a:rPr lang="en-US" sz="1600" dirty="0" err="1"/>
              <a:t>Niranjan</a:t>
            </a:r>
            <a:r>
              <a:rPr lang="en-US" sz="1600" dirty="0"/>
              <a:t> G. </a:t>
            </a:r>
            <a:r>
              <a:rPr lang="en-US" sz="1600" dirty="0" err="1"/>
              <a:t>Shivaratri</a:t>
            </a:r>
            <a:r>
              <a:rPr lang="en-US" sz="1600" dirty="0"/>
              <a:t>, McGraw-Hill, Inc., 1994</a:t>
            </a:r>
            <a:endParaRPr lang="ru-RU" sz="1600" dirty="0"/>
          </a:p>
          <a:p>
            <a:pPr fontAlgn="auto">
              <a:buFont typeface="+mj-lt"/>
              <a:buAutoNum type="arabicPeriod"/>
              <a:defRPr/>
            </a:pPr>
            <a:r>
              <a:rPr lang="en-US" sz="1600" dirty="0"/>
              <a:t>CENTRALIZED AND DISTRIBUTED OPERATING SYSTEMS. Gary J. Nutt,  Prentice-Hall, Inc., 1992</a:t>
            </a:r>
            <a:endParaRPr lang="ru-RU" sz="1600" dirty="0"/>
          </a:p>
          <a:p>
            <a:pPr fontAlgn="auto">
              <a:buFont typeface="+mj-lt"/>
              <a:buAutoNum type="arabicPeriod"/>
              <a:defRPr/>
            </a:pPr>
            <a:r>
              <a:rPr lang="en-US" sz="1600" dirty="0"/>
              <a:t>David W. Walker, "The design of a standard message-passing interface for distributed memory  concurrent  computers",  Parallel Computing, v.20, n 4, April 1994, 657-673.     (</a:t>
            </a:r>
            <a:r>
              <a:rPr lang="en-US" sz="1600" dirty="0">
                <a:hlinkClick r:id="rId5"/>
              </a:rPr>
              <a:t>www.mpi-forum.org</a:t>
            </a:r>
            <a:r>
              <a:rPr lang="en-US" sz="1600" dirty="0"/>
              <a:t>)</a:t>
            </a:r>
            <a:endParaRPr lang="ru-RU" sz="1600" dirty="0"/>
          </a:p>
          <a:p>
            <a:pPr fontAlgn="auto">
              <a:buFont typeface="+mj-lt"/>
              <a:buAutoNum type="arabicPeriod"/>
              <a:defRPr/>
            </a:pPr>
            <a:r>
              <a:rPr lang="en-US" sz="1600" dirty="0"/>
              <a:t>A. Geist, A. </a:t>
            </a:r>
            <a:r>
              <a:rPr lang="en-US" sz="1600" dirty="0" err="1"/>
              <a:t>Beguelin</a:t>
            </a:r>
            <a:r>
              <a:rPr lang="en-US" sz="1600" dirty="0"/>
              <a:t>, J. </a:t>
            </a:r>
            <a:r>
              <a:rPr lang="en-US" sz="1600" dirty="0" err="1"/>
              <a:t>Dongarra</a:t>
            </a:r>
            <a:r>
              <a:rPr lang="en-US" sz="1600" dirty="0"/>
              <a:t>, W. Jiang, R. </a:t>
            </a:r>
            <a:r>
              <a:rPr lang="en-US" sz="1600" dirty="0" err="1"/>
              <a:t>Manchek</a:t>
            </a:r>
            <a:r>
              <a:rPr lang="en-US" sz="1600" dirty="0"/>
              <a:t>, V. </a:t>
            </a:r>
            <a:r>
              <a:rPr lang="en-US" sz="1600" dirty="0" err="1"/>
              <a:t>Sunderam</a:t>
            </a:r>
            <a:r>
              <a:rPr lang="en-US" sz="1600" dirty="0"/>
              <a:t>, “PVM 3 User’s Guide and Reference Manual”, </a:t>
            </a:r>
            <a:r>
              <a:rPr lang="en-US" sz="1600" i="1" dirty="0"/>
              <a:t>Technical report</a:t>
            </a:r>
            <a:r>
              <a:rPr lang="en-US" sz="1600" dirty="0"/>
              <a:t>, Oak Ridge National Laboratory ORNL/TM-12187 (1993).</a:t>
            </a:r>
            <a:endParaRPr lang="ru-RU" sz="1600" dirty="0"/>
          </a:p>
          <a:p>
            <a:pPr fontAlgn="auto">
              <a:buFont typeface="+mj-lt"/>
              <a:buAutoNum type="arabicPeriod"/>
              <a:defRPr/>
            </a:pPr>
            <a:r>
              <a:rPr lang="ru-RU" sz="1600" dirty="0"/>
              <a:t>Таненбаум Э., Стен М. </a:t>
            </a:r>
            <a:r>
              <a:rPr lang="ru-RU" sz="1600" dirty="0" err="1"/>
              <a:t>ван</a:t>
            </a:r>
            <a:r>
              <a:rPr lang="ru-RU" sz="1600" dirty="0"/>
              <a:t>. Распределенные системы. Принципы и парадигмы. –СПб.: Питер, 2003. (ISBN 5-272-00053-6, страниц: 877).</a:t>
            </a:r>
          </a:p>
        </p:txBody>
      </p:sp>
    </p:spTree>
    <p:extLst>
      <p:ext uri="{BB962C8B-B14F-4D97-AF65-F5344CB8AC3E}">
        <p14:creationId xmlns:p14="http://schemas.microsoft.com/office/powerpoint/2010/main" val="9210956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fontAlgn="auto">
              <a:spcAft>
                <a:spcPts val="0"/>
              </a:spcAft>
              <a:defRPr/>
            </a:pPr>
            <a:r>
              <a:rPr lang="ru-RU" b="1" dirty="0" err="1"/>
              <a:t>Bibliografie</a:t>
            </a:r>
            <a:br>
              <a:rPr lang="ru-RU" dirty="0"/>
            </a:br>
            <a:endParaRPr lang="ru-RU" dirty="0"/>
          </a:p>
        </p:txBody>
      </p:sp>
      <p:sp>
        <p:nvSpPr>
          <p:cNvPr id="447491" name="Rectangle 3"/>
          <p:cNvSpPr>
            <a:spLocks noGrp="1" noChangeArrowheads="1"/>
          </p:cNvSpPr>
          <p:nvPr>
            <p:ph sz="quarter" idx="4294967295"/>
          </p:nvPr>
        </p:nvSpPr>
        <p:spPr>
          <a:xfrm>
            <a:off x="609600" y="1600200"/>
            <a:ext cx="7924800" cy="4114800"/>
          </a:xfrm>
        </p:spPr>
        <p:txBody>
          <a:bodyPr>
            <a:normAutofit fontScale="77500" lnSpcReduction="20000"/>
          </a:bodyPr>
          <a:lstStyle/>
          <a:p>
            <a:pPr marL="0" indent="0" fontAlgn="auto">
              <a:lnSpc>
                <a:spcPct val="120000"/>
              </a:lnSpc>
              <a:buNone/>
              <a:defRPr/>
            </a:pPr>
            <a:r>
              <a:rPr lang="en-US" sz="2300" dirty="0"/>
              <a:t>11. </a:t>
            </a:r>
            <a:r>
              <a:rPr lang="ru-RU" sz="2300" dirty="0" err="1"/>
              <a:t>Chiorean</a:t>
            </a:r>
            <a:r>
              <a:rPr lang="ru-RU" sz="2300" dirty="0"/>
              <a:t>, </a:t>
            </a:r>
            <a:r>
              <a:rPr lang="ru-RU" sz="2300" i="1" dirty="0" err="1"/>
              <a:t>Calculul</a:t>
            </a:r>
            <a:r>
              <a:rPr lang="ru-RU" sz="2300" i="1" dirty="0"/>
              <a:t> </a:t>
            </a:r>
            <a:r>
              <a:rPr lang="ru-RU" sz="2300" i="1" dirty="0" err="1"/>
              <a:t>parallel</a:t>
            </a:r>
            <a:r>
              <a:rPr lang="en-US" sz="2300" i="1" dirty="0"/>
              <a:t> </a:t>
            </a:r>
            <a:r>
              <a:rPr lang="ru-RU" sz="2300" i="1" dirty="0"/>
              <a:t>- </a:t>
            </a:r>
            <a:r>
              <a:rPr lang="ru-RU" sz="2300" i="1" dirty="0" err="1"/>
              <a:t>fundamente</a:t>
            </a:r>
            <a:r>
              <a:rPr lang="ru-RU" sz="2300" dirty="0"/>
              <a:t>, </a:t>
            </a:r>
            <a:r>
              <a:rPr lang="ru-RU" sz="2300" dirty="0" err="1"/>
              <a:t>Editura</a:t>
            </a:r>
            <a:r>
              <a:rPr lang="ru-RU" sz="2300" dirty="0"/>
              <a:t> </a:t>
            </a:r>
            <a:r>
              <a:rPr lang="ru-RU" sz="2300" dirty="0" err="1"/>
              <a:t>Albastra</a:t>
            </a:r>
            <a:r>
              <a:rPr lang="ru-RU" sz="2300" dirty="0"/>
              <a:t>,</a:t>
            </a:r>
            <a:r>
              <a:rPr lang="en-US" sz="2300" dirty="0"/>
              <a:t> </a:t>
            </a:r>
            <a:r>
              <a:rPr lang="ru-RU" sz="2300" dirty="0" err="1"/>
              <a:t>Cluj-Napoca</a:t>
            </a:r>
            <a:r>
              <a:rPr lang="ru-RU" sz="2300" dirty="0"/>
              <a:t>, 1995</a:t>
            </a:r>
          </a:p>
          <a:p>
            <a:pPr marL="0" indent="0" fontAlgn="auto">
              <a:lnSpc>
                <a:spcPct val="120000"/>
              </a:lnSpc>
              <a:buNone/>
              <a:defRPr/>
            </a:pPr>
            <a:r>
              <a:rPr lang="en-US" sz="2300" dirty="0"/>
              <a:t>12. </a:t>
            </a:r>
            <a:r>
              <a:rPr lang="ru-RU" sz="2300" dirty="0" err="1"/>
              <a:t>Gh</a:t>
            </a:r>
            <a:r>
              <a:rPr lang="ru-RU" sz="2300" dirty="0"/>
              <a:t>. </a:t>
            </a:r>
            <a:r>
              <a:rPr lang="ru-RU" sz="2300" dirty="0" err="1"/>
              <a:t>Dodescu</a:t>
            </a:r>
            <a:r>
              <a:rPr lang="ru-RU" sz="2300" dirty="0"/>
              <a:t>, B. </a:t>
            </a:r>
            <a:r>
              <a:rPr lang="ru-RU" sz="2300" dirty="0" err="1"/>
              <a:t>Oancea</a:t>
            </a:r>
            <a:r>
              <a:rPr lang="ru-RU" sz="2300" dirty="0"/>
              <a:t>, M.</a:t>
            </a:r>
            <a:r>
              <a:rPr lang="en-US" sz="2300" dirty="0"/>
              <a:t> </a:t>
            </a:r>
            <a:r>
              <a:rPr lang="ru-RU" sz="2300" dirty="0" err="1"/>
              <a:t>Raceanu</a:t>
            </a:r>
            <a:r>
              <a:rPr lang="ru-RU" sz="2300" dirty="0"/>
              <a:t>, </a:t>
            </a:r>
            <a:r>
              <a:rPr lang="ru-RU" sz="2300" i="1" dirty="0" err="1"/>
              <a:t>Procesare</a:t>
            </a:r>
            <a:r>
              <a:rPr lang="ru-RU" sz="2300" i="1" dirty="0"/>
              <a:t> </a:t>
            </a:r>
            <a:r>
              <a:rPr lang="ru-RU" sz="2300" i="1" dirty="0" err="1"/>
              <a:t>paralela</a:t>
            </a:r>
            <a:r>
              <a:rPr lang="ru-RU" sz="2300" i="1" dirty="0"/>
              <a:t> </a:t>
            </a:r>
            <a:r>
              <a:rPr lang="ru-RU" sz="2300" dirty="0"/>
              <a:t>,</a:t>
            </a:r>
            <a:r>
              <a:rPr lang="en-US" sz="2300" dirty="0"/>
              <a:t> </a:t>
            </a:r>
            <a:r>
              <a:rPr lang="ru-RU" sz="2300" dirty="0" err="1"/>
              <a:t>Editura</a:t>
            </a:r>
            <a:r>
              <a:rPr lang="ru-RU" sz="2300" dirty="0"/>
              <a:t> </a:t>
            </a:r>
            <a:r>
              <a:rPr lang="ru-RU" sz="2300" dirty="0" err="1"/>
              <a:t>Economic</a:t>
            </a:r>
            <a:r>
              <a:rPr lang="ru-RU" sz="2300" dirty="0"/>
              <a:t> a, </a:t>
            </a:r>
            <a:r>
              <a:rPr lang="ru-RU" sz="2300" dirty="0" err="1"/>
              <a:t>Bucuresti</a:t>
            </a:r>
            <a:r>
              <a:rPr lang="ru-RU" sz="2300" dirty="0"/>
              <a:t>,</a:t>
            </a:r>
            <a:r>
              <a:rPr lang="en-US" sz="2300" dirty="0"/>
              <a:t> </a:t>
            </a:r>
            <a:r>
              <a:rPr lang="ru-RU" sz="2300" dirty="0"/>
              <a:t>2002</a:t>
            </a:r>
          </a:p>
          <a:p>
            <a:pPr marL="0" indent="0" fontAlgn="auto">
              <a:lnSpc>
                <a:spcPct val="120000"/>
              </a:lnSpc>
              <a:buNone/>
              <a:defRPr/>
            </a:pPr>
            <a:r>
              <a:rPr lang="en-US" sz="2300" dirty="0"/>
              <a:t>13. </a:t>
            </a:r>
            <a:r>
              <a:rPr lang="ru-RU" sz="2300" dirty="0"/>
              <a:t>A. S. </a:t>
            </a:r>
            <a:r>
              <a:rPr lang="ru-RU" sz="2300" dirty="0" err="1"/>
              <a:t>Tanenbaum</a:t>
            </a:r>
            <a:r>
              <a:rPr lang="ru-RU" sz="2300" dirty="0"/>
              <a:t>, </a:t>
            </a:r>
            <a:r>
              <a:rPr lang="ru-RU" sz="2300" i="1" dirty="0" err="1"/>
              <a:t>Retele</a:t>
            </a:r>
            <a:r>
              <a:rPr lang="ru-RU" sz="2300" i="1" dirty="0"/>
              <a:t> </a:t>
            </a:r>
            <a:r>
              <a:rPr lang="ru-RU" sz="2300" i="1" dirty="0" err="1"/>
              <a:t>de</a:t>
            </a:r>
            <a:r>
              <a:rPr lang="en-US" sz="2300" i="1" dirty="0"/>
              <a:t> </a:t>
            </a:r>
            <a:r>
              <a:rPr lang="ru-RU" sz="2300" i="1" dirty="0" err="1"/>
              <a:t>calculatoare</a:t>
            </a:r>
            <a:r>
              <a:rPr lang="ru-RU" sz="2300" dirty="0"/>
              <a:t>, </a:t>
            </a:r>
            <a:r>
              <a:rPr lang="ru-RU" sz="2300" dirty="0" err="1"/>
              <a:t>Computer</a:t>
            </a:r>
            <a:r>
              <a:rPr lang="ru-RU" sz="2300" dirty="0"/>
              <a:t> </a:t>
            </a:r>
            <a:r>
              <a:rPr lang="ru-RU" sz="2300" dirty="0" err="1"/>
              <a:t>Press</a:t>
            </a:r>
            <a:r>
              <a:rPr lang="en-US" sz="2300" dirty="0"/>
              <a:t> </a:t>
            </a:r>
            <a:r>
              <a:rPr lang="ru-RU" sz="2300" dirty="0" err="1"/>
              <a:t>Agora</a:t>
            </a:r>
            <a:r>
              <a:rPr lang="ru-RU" sz="2300" dirty="0"/>
              <a:t>, </a:t>
            </a:r>
            <a:r>
              <a:rPr lang="ru-RU" sz="2300" dirty="0" err="1"/>
              <a:t>Bucuresti</a:t>
            </a:r>
            <a:r>
              <a:rPr lang="ru-RU" sz="2300" dirty="0"/>
              <a:t>, 1998</a:t>
            </a:r>
            <a:r>
              <a:rPr lang="ro-RO" sz="2300" dirty="0"/>
              <a:t>.</a:t>
            </a:r>
            <a:r>
              <a:rPr lang="en-US" sz="2300" dirty="0"/>
              <a:t>1</a:t>
            </a:r>
            <a:endParaRPr lang="ro-RO" sz="2300" dirty="0"/>
          </a:p>
          <a:p>
            <a:pPr marL="0" indent="0" fontAlgn="auto">
              <a:lnSpc>
                <a:spcPct val="120000"/>
              </a:lnSpc>
              <a:buNone/>
              <a:defRPr/>
            </a:pPr>
            <a:r>
              <a:rPr lang="ro-RO" sz="2300" dirty="0"/>
              <a:t>1</a:t>
            </a:r>
            <a:r>
              <a:rPr lang="en-US" sz="2300" dirty="0"/>
              <a:t>4. </a:t>
            </a:r>
            <a:r>
              <a:rPr lang="ru-RU" sz="2300" dirty="0"/>
              <a:t>A. S. </a:t>
            </a:r>
            <a:r>
              <a:rPr lang="ru-RU" sz="2300" dirty="0" err="1"/>
              <a:t>Tanenbaum</a:t>
            </a:r>
            <a:r>
              <a:rPr lang="ru-RU" sz="2300" dirty="0"/>
              <a:t>, </a:t>
            </a:r>
            <a:r>
              <a:rPr lang="ru-RU" sz="2300" i="1" dirty="0" err="1"/>
              <a:t>Organizarea</a:t>
            </a:r>
            <a:r>
              <a:rPr lang="en-US" sz="2300" i="1" dirty="0"/>
              <a:t> </a:t>
            </a:r>
            <a:r>
              <a:rPr lang="ru-RU" sz="2300" i="1" dirty="0" err="1"/>
              <a:t>Structurata</a:t>
            </a:r>
            <a:r>
              <a:rPr lang="ru-RU" sz="2300" i="1" dirty="0"/>
              <a:t> a </a:t>
            </a:r>
            <a:r>
              <a:rPr lang="ru-RU" sz="2300" i="1" dirty="0" err="1"/>
              <a:t>Calculatoarelor</a:t>
            </a:r>
            <a:r>
              <a:rPr lang="ru-RU" sz="2300" dirty="0"/>
              <a:t>,</a:t>
            </a:r>
            <a:r>
              <a:rPr lang="en-US" sz="2300" dirty="0"/>
              <a:t> </a:t>
            </a:r>
            <a:r>
              <a:rPr lang="ru-RU" sz="2300" dirty="0" err="1"/>
              <a:t>Computer</a:t>
            </a:r>
            <a:r>
              <a:rPr lang="ru-RU" sz="2300" dirty="0"/>
              <a:t> </a:t>
            </a:r>
            <a:r>
              <a:rPr lang="ru-RU" sz="2300" dirty="0" err="1"/>
              <a:t>Press</a:t>
            </a:r>
            <a:r>
              <a:rPr lang="ru-RU" sz="2300" dirty="0"/>
              <a:t> </a:t>
            </a:r>
            <a:r>
              <a:rPr lang="ru-RU" sz="2300" dirty="0" err="1"/>
              <a:t>Agora</a:t>
            </a:r>
            <a:r>
              <a:rPr lang="ru-RU" sz="2300" dirty="0"/>
              <a:t>,</a:t>
            </a:r>
            <a:r>
              <a:rPr lang="en-US" sz="2300" dirty="0"/>
              <a:t> </a:t>
            </a:r>
            <a:r>
              <a:rPr lang="ru-RU" sz="2300" dirty="0" err="1"/>
              <a:t>Bucuresti</a:t>
            </a:r>
            <a:r>
              <a:rPr lang="ru-RU" sz="2300" dirty="0"/>
              <a:t>, 1999В.Н. </a:t>
            </a:r>
            <a:r>
              <a:rPr lang="ru-RU" sz="2300" dirty="0" err="1"/>
              <a:t>Дацюк</a:t>
            </a:r>
            <a:r>
              <a:rPr lang="ru-RU" sz="2300" dirty="0"/>
              <a:t>, А.А. </a:t>
            </a:r>
            <a:r>
              <a:rPr lang="ru-RU" sz="2300" dirty="0" err="1"/>
              <a:t>Букатов</a:t>
            </a:r>
            <a:r>
              <a:rPr lang="ru-RU" sz="2300" dirty="0"/>
              <a:t>, А.И. </a:t>
            </a:r>
            <a:r>
              <a:rPr lang="ru-RU" sz="2300" dirty="0" err="1"/>
              <a:t>Жегуло</a:t>
            </a:r>
            <a:r>
              <a:rPr lang="ru-RU" sz="2300" dirty="0"/>
              <a:t>. </a:t>
            </a:r>
            <a:r>
              <a:rPr lang="ru-RU" sz="2300" b="1" dirty="0"/>
              <a:t>Курс «Многопроцессорные системы и параллельное программирование». </a:t>
            </a:r>
            <a:r>
              <a:rPr lang="ru-RU" sz="2300" b="1" dirty="0">
                <a:hlinkClick r:id="rId2"/>
              </a:rPr>
              <a:t>http://rsusu1.rnd.runnet.ru/tutor/method/index.html</a:t>
            </a:r>
            <a:r>
              <a:rPr lang="ru-RU" sz="2300" dirty="0"/>
              <a:t> </a:t>
            </a:r>
            <a:r>
              <a:rPr lang="ru-RU" sz="2300" b="1" dirty="0"/>
              <a:t> </a:t>
            </a:r>
            <a:endParaRPr lang="ro-RO" sz="2300" b="1" dirty="0"/>
          </a:p>
          <a:p>
            <a:pPr marL="0" indent="0" fontAlgn="auto">
              <a:lnSpc>
                <a:spcPct val="120000"/>
              </a:lnSpc>
              <a:buNone/>
              <a:defRPr/>
            </a:pPr>
            <a:r>
              <a:rPr lang="ro-RO" sz="2300" b="1" dirty="0"/>
              <a:t>15. </a:t>
            </a:r>
            <a:r>
              <a:rPr lang="ru-RU" sz="2300" b="1" dirty="0"/>
              <a:t>А. Леваков. СУПЕРКОМПЬЮТЕРНЫЕ ТЕХНОЛОГИИ И ПРОЕКТЫ В США.</a:t>
            </a:r>
            <a:r>
              <a:rPr lang="ru-RU" sz="2300" dirty="0"/>
              <a:t> </a:t>
            </a:r>
            <a:r>
              <a:rPr lang="ru-RU" sz="2300" b="1" dirty="0">
                <a:hlinkClick r:id="rId3"/>
              </a:rPr>
              <a:t>http://daily.sec.ru/dailypblshow.cfm?rid=45&amp;pid=10616</a:t>
            </a:r>
            <a:endParaRPr lang="ro-RO" sz="2300" b="1" dirty="0"/>
          </a:p>
          <a:p>
            <a:pPr marL="0" indent="0" fontAlgn="auto">
              <a:lnSpc>
                <a:spcPct val="120000"/>
              </a:lnSpc>
              <a:buNone/>
              <a:defRPr/>
            </a:pPr>
            <a:r>
              <a:rPr lang="ro-RO" sz="2300" b="1" dirty="0"/>
              <a:t>16. </a:t>
            </a:r>
            <a:r>
              <a:rPr lang="ru-RU" sz="2300" b="1" dirty="0"/>
              <a:t>Высокопроизводительные вычисления: курс лекций. </a:t>
            </a:r>
            <a:r>
              <a:rPr lang="ru-RU" sz="2300" dirty="0">
                <a:hlinkClick r:id="rId4"/>
              </a:rPr>
              <a:t>http://exelenz.ru/learning/parallel-lections/</a:t>
            </a:r>
            <a:r>
              <a:rPr lang="ru-RU" sz="2300" dirty="0"/>
              <a:t> </a:t>
            </a:r>
          </a:p>
          <a:p>
            <a:pPr marL="609600" indent="-609600" fontAlgn="auto">
              <a:lnSpc>
                <a:spcPct val="80000"/>
              </a:lnSpc>
              <a:buFont typeface="Arial" pitchFamily="34" charset="0"/>
              <a:buChar char="•"/>
              <a:defRPr/>
            </a:pPr>
            <a:endParaRPr lang="ru-RU" sz="2000" b="1" dirty="0"/>
          </a:p>
          <a:p>
            <a:pPr marL="609600" indent="-609600" fontAlgn="auto">
              <a:lnSpc>
                <a:spcPct val="80000"/>
              </a:lnSpc>
              <a:buFont typeface="Times New Roman" panose="02020603050405020304" pitchFamily="18" charset="0"/>
              <a:buAutoNum type="arabicPeriod"/>
              <a:defRPr/>
            </a:pPr>
            <a:endParaRPr lang="ru-RU" sz="2000" b="1" dirty="0"/>
          </a:p>
          <a:p>
            <a:pPr marL="609600" indent="-609600" fontAlgn="auto">
              <a:lnSpc>
                <a:spcPct val="80000"/>
              </a:lnSpc>
              <a:buFont typeface="Times New Roman" panose="02020603050405020304" pitchFamily="18" charset="0"/>
              <a:buAutoNum type="arabicPeriod"/>
              <a:defRPr/>
            </a:pPr>
            <a:endParaRPr lang="ru-RU" sz="1400" dirty="0"/>
          </a:p>
          <a:p>
            <a:pPr fontAlgn="auto">
              <a:lnSpc>
                <a:spcPct val="80000"/>
              </a:lnSpc>
              <a:buFont typeface="Arial" pitchFamily="34" charset="0"/>
              <a:buChar char="•"/>
              <a:defRPr/>
            </a:pPr>
            <a:endParaRPr lang="ru-RU" sz="2800" dirty="0"/>
          </a:p>
          <a:p>
            <a:pPr fontAlgn="auto">
              <a:lnSpc>
                <a:spcPct val="80000"/>
              </a:lnSpc>
              <a:buFont typeface="Arial" pitchFamily="34" charset="0"/>
              <a:buChar char="•"/>
              <a:defRPr/>
            </a:pPr>
            <a:endParaRPr lang="ru-RU" sz="2800" dirty="0"/>
          </a:p>
        </p:txBody>
      </p:sp>
    </p:spTree>
    <p:extLst>
      <p:ext uri="{BB962C8B-B14F-4D97-AF65-F5344CB8AC3E}">
        <p14:creationId xmlns:p14="http://schemas.microsoft.com/office/powerpoint/2010/main" val="331631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B4152D5-2CF6-427B-8755-66395BCBAD6F}"/>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en-US"/>
              <a:t>Istoria Unix</a:t>
            </a:r>
            <a:endParaRPr lang="ru-RU"/>
          </a:p>
        </p:txBody>
      </p:sp>
      <p:pic>
        <p:nvPicPr>
          <p:cNvPr id="13315" name="Picture 3">
            <a:extLst>
              <a:ext uri="{FF2B5EF4-FFF2-40B4-BE49-F238E27FC236}">
                <a16:creationId xmlns:a16="http://schemas.microsoft.com/office/drawing/2014/main" id="{98CAA74E-EBAA-4128-8394-E76ABC9FB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6373813"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Заголовок 1">
            <a:extLst>
              <a:ext uri="{FF2B5EF4-FFF2-40B4-BE49-F238E27FC236}">
                <a16:creationId xmlns:a16="http://schemas.microsoft.com/office/drawing/2014/main" id="{719A9EC6-967C-446C-A6C9-B449F4EA8238}"/>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a:t>Вопросы</a:t>
            </a:r>
            <a:endParaRPr lang="ro-RO"/>
          </a:p>
        </p:txBody>
      </p:sp>
      <p:sp>
        <p:nvSpPr>
          <p:cNvPr id="93187" name="Объект 2">
            <a:extLst>
              <a:ext uri="{FF2B5EF4-FFF2-40B4-BE49-F238E27FC236}">
                <a16:creationId xmlns:a16="http://schemas.microsoft.com/office/drawing/2014/main" id="{2A3026A1-5F5F-4982-AFDF-77A0E40C38A9}"/>
              </a:ext>
            </a:extLst>
          </p:cNvPr>
          <p:cNvSpPr>
            <a:spLocks noGrp="1" noChangeArrowheads="1"/>
          </p:cNvSpPr>
          <p:nvPr>
            <p:ph sz="quarter" idx="13"/>
          </p:nvPr>
        </p:nvSpPr>
        <p:spPr>
          <a:xfrm>
            <a:off x="457200" y="1981200"/>
            <a:ext cx="8226425" cy="45720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defRPr/>
            </a:pPr>
            <a:r>
              <a:rPr lang="ru-RU" sz="2400"/>
              <a:t>Год создания ОС UNIX, Linux, Mac, DOS, Windows.</a:t>
            </a:r>
            <a:br>
              <a:rPr lang="ru-RU" sz="2400"/>
            </a:br>
            <a:r>
              <a:rPr lang="ru-RU" sz="2400"/>
              <a:t>Основные особенности этих ОС, сходства и различия (однопользовательский, многопользовательский OС, однопрограммные – многопрограммные ОС).</a:t>
            </a:r>
            <a:br>
              <a:rPr lang="ru-RU" sz="2400"/>
            </a:br>
            <a:r>
              <a:rPr lang="ru-RU" sz="2400"/>
              <a:t>Дистрибутивы Linux.</a:t>
            </a:r>
            <a:br>
              <a:rPr lang="ru-RU" sz="2400"/>
            </a:br>
            <a:r>
              <a:rPr lang="ru-RU" sz="2400"/>
              <a:t>Семья UNIX .</a:t>
            </a:r>
            <a:br>
              <a:rPr lang="ru-RU" sz="2400"/>
            </a:br>
            <a:r>
              <a:rPr lang="ru-RU" sz="2400"/>
              <a:t>Основные характеристики систем SMP, MPP.</a:t>
            </a:r>
            <a:br>
              <a:rPr lang="ru-RU" sz="2400"/>
            </a:br>
            <a:r>
              <a:rPr lang="ru-RU" sz="2400"/>
              <a:t>Преимущества, недостатки SMP.</a:t>
            </a:r>
            <a:br>
              <a:rPr lang="ru-RU" sz="2400"/>
            </a:br>
            <a:r>
              <a:rPr lang="ru-RU" sz="2400"/>
              <a:t>Преимущества, недостатки MPP.</a:t>
            </a:r>
            <a:br>
              <a:rPr lang="ru-RU" sz="2400"/>
            </a:br>
            <a:r>
              <a:rPr lang="ru-RU" sz="2400"/>
              <a:t>В каком типе параллельных вычислительных систем (SMP или MPP) процессор не / имеет прямой доступ к локальной памяти других процессоров?</a:t>
            </a:r>
            <a:endParaRPr lang="ro-RO" sz="2400"/>
          </a:p>
        </p:txBody>
      </p:sp>
    </p:spTree>
    <p:extLst>
      <p:ext uri="{BB962C8B-B14F-4D97-AF65-F5344CB8AC3E}">
        <p14:creationId xmlns:p14="http://schemas.microsoft.com/office/powerpoint/2010/main" val="3084499148"/>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BE6FB94-CD97-4EA1-AA60-2D2499ECCF5E}"/>
              </a:ext>
            </a:extLst>
          </p:cNvPr>
          <p:cNvSpPr>
            <a:spLocks noGrp="1" noChangeArrowheads="1"/>
          </p:cNvSpPr>
          <p:nvPr>
            <p:ph type="title"/>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fontAlgn="auto">
              <a:spcAft>
                <a:spcPts val="0"/>
              </a:spcAft>
              <a:defRPr/>
            </a:pPr>
            <a:r>
              <a:rPr lang="ru-RU"/>
              <a:t>Литература</a:t>
            </a:r>
          </a:p>
        </p:txBody>
      </p:sp>
      <p:sp>
        <p:nvSpPr>
          <p:cNvPr id="94211" name="Rectangle 3">
            <a:extLst>
              <a:ext uri="{FF2B5EF4-FFF2-40B4-BE49-F238E27FC236}">
                <a16:creationId xmlns:a16="http://schemas.microsoft.com/office/drawing/2014/main" id="{94A7A191-B29E-447E-8CFB-F8A97C8F6B24}"/>
              </a:ext>
            </a:extLst>
          </p:cNvPr>
          <p:cNvSpPr>
            <a:spLocks noGrp="1" noChangeArrowheads="1"/>
          </p:cNvSpPr>
          <p:nvPr>
            <p:ph sz="quarter" idx="13"/>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marL="609600" indent="-609600" fontAlgn="auto">
              <a:lnSpc>
                <a:spcPct val="80000"/>
              </a:lnSpc>
              <a:buFont typeface="Times New Roman" pitchFamily="18" charset="0"/>
              <a:buAutoNum type="arabicPeriod"/>
              <a:defRPr/>
            </a:pPr>
            <a:r>
              <a:rPr lang="en-US" sz="1200"/>
              <a:t>DISTRIBUTED OPERATING SYSTEMS. Andrew S. Tanenbaum, Prentice-Hall, Inc., 1995</a:t>
            </a:r>
            <a:endParaRPr lang="ru-RU" sz="1200"/>
          </a:p>
          <a:p>
            <a:pPr marL="609600" indent="-609600" fontAlgn="auto">
              <a:lnSpc>
                <a:spcPct val="80000"/>
              </a:lnSpc>
              <a:buFont typeface="Times New Roman" pitchFamily="18" charset="0"/>
              <a:buAutoNum type="arabicPeriod"/>
              <a:defRPr/>
            </a:pPr>
            <a:r>
              <a:rPr lang="ru-RU" sz="1200"/>
              <a:t>Операционные системы распределенных вычислительных систем (распределенные ОС). </a:t>
            </a:r>
            <a:r>
              <a:rPr lang="ru-RU" sz="1200">
                <a:hlinkClick r:id="rId2"/>
              </a:rPr>
              <a:t>Крюков Виктор Алексеевич</a:t>
            </a:r>
            <a:r>
              <a:rPr lang="ru-RU" sz="1200"/>
              <a:t> (</a:t>
            </a:r>
            <a:r>
              <a:rPr lang="ru-RU" sz="1200">
                <a:hlinkClick r:id="rId3"/>
              </a:rPr>
              <a:t>krukov@keldysh.ru</a:t>
            </a:r>
            <a:r>
              <a:rPr lang="ru-RU" sz="1200"/>
              <a:t>)  </a:t>
            </a:r>
            <a:r>
              <a:rPr lang="ru-RU" sz="1200">
                <a:hlinkClick r:id="rId4"/>
              </a:rPr>
              <a:t>http://parallel.ru/krukov/</a:t>
            </a:r>
            <a:r>
              <a:rPr lang="ru-RU" sz="1200"/>
              <a:t> </a:t>
            </a:r>
          </a:p>
          <a:p>
            <a:pPr marL="609600" indent="-609600" fontAlgn="auto">
              <a:lnSpc>
                <a:spcPct val="80000"/>
              </a:lnSpc>
              <a:buFont typeface="Times New Roman" pitchFamily="18" charset="0"/>
              <a:buAutoNum type="arabicPeriod"/>
              <a:defRPr/>
            </a:pPr>
            <a:r>
              <a:rPr lang="en-US" sz="1200"/>
              <a:t>ADVANCED CONCEPTS IN OPERATING SYSTEMS. Mukesh Singhal,  Niranjan G. Shivaratri, McGraw-Hill, Inc., 1994</a:t>
            </a:r>
            <a:endParaRPr lang="ru-RU" sz="1200"/>
          </a:p>
          <a:p>
            <a:pPr marL="609600" indent="-609600" fontAlgn="auto">
              <a:lnSpc>
                <a:spcPct val="80000"/>
              </a:lnSpc>
              <a:buFont typeface="Times New Roman" pitchFamily="18" charset="0"/>
              <a:buAutoNum type="arabicPeriod"/>
              <a:defRPr/>
            </a:pPr>
            <a:r>
              <a:rPr lang="en-US" sz="1200"/>
              <a:t>CENTRALIZED AND DISTRIBUTED OPERATING SYSTEMS. Gary J. Nutt,  Prentice-Hall, Inc., 1992</a:t>
            </a:r>
            <a:endParaRPr lang="ru-RU" sz="1200"/>
          </a:p>
          <a:p>
            <a:pPr marL="609600" indent="-609600" fontAlgn="auto">
              <a:lnSpc>
                <a:spcPct val="80000"/>
              </a:lnSpc>
              <a:buFont typeface="Times New Roman" pitchFamily="18" charset="0"/>
              <a:buAutoNum type="arabicPeriod"/>
              <a:defRPr/>
            </a:pPr>
            <a:r>
              <a:rPr lang="en-US" sz="1200"/>
              <a:t>David W. Walker, "The design of a standard message-passing interface for distributed memory  concurrent  computers",  Parallel Computing, v.20, n 4, April 1994, 657-673.     (</a:t>
            </a:r>
            <a:r>
              <a:rPr lang="en-US" sz="1200">
                <a:hlinkClick r:id="rId5"/>
              </a:rPr>
              <a:t>www.mpi-forum.org</a:t>
            </a:r>
            <a:r>
              <a:rPr lang="en-US" sz="1200"/>
              <a:t>)</a:t>
            </a:r>
            <a:endParaRPr lang="ru-RU" sz="1200"/>
          </a:p>
          <a:p>
            <a:pPr marL="609600" indent="-609600" fontAlgn="auto">
              <a:lnSpc>
                <a:spcPct val="80000"/>
              </a:lnSpc>
              <a:buFont typeface="Times New Roman" pitchFamily="18" charset="0"/>
              <a:buAutoNum type="arabicPeriod"/>
              <a:defRPr/>
            </a:pPr>
            <a:r>
              <a:rPr lang="en-US" sz="1200"/>
              <a:t>A. Geist, A. Beguelin, J. Dongarra, W. Jiang, R. Manchek, V. Sunderam, “PVM 3 User’s Guide and Reference Manual”, </a:t>
            </a:r>
            <a:r>
              <a:rPr lang="en-US" sz="1200" i="1"/>
              <a:t>Technical report</a:t>
            </a:r>
            <a:r>
              <a:rPr lang="en-US" sz="1200"/>
              <a:t>, Oak Ridge National Laboratory ORNL/TM-12187 (1993).</a:t>
            </a:r>
            <a:endParaRPr lang="ru-RU" sz="1200"/>
          </a:p>
          <a:p>
            <a:pPr marL="609600" indent="-609600" fontAlgn="auto">
              <a:lnSpc>
                <a:spcPct val="80000"/>
              </a:lnSpc>
              <a:buFont typeface="Times New Roman" pitchFamily="18" charset="0"/>
              <a:buAutoNum type="arabicPeriod"/>
              <a:defRPr/>
            </a:pPr>
            <a:r>
              <a:rPr lang="ru-RU" sz="1200"/>
              <a:t>Таненбаум Э., Стен М. ван. Распределенные системы. Принципы и парадигмы. –СПб.: Питер, 2003. (ISBN 5-272-00053-6, страниц: 877).</a:t>
            </a:r>
          </a:p>
          <a:p>
            <a:pPr marL="609600" indent="-609600" fontAlgn="auto">
              <a:lnSpc>
                <a:spcPct val="80000"/>
              </a:lnSpc>
              <a:buFont typeface="Times New Roman" pitchFamily="18" charset="0"/>
              <a:buAutoNum type="arabicPeriod"/>
              <a:defRPr/>
            </a:pPr>
            <a:r>
              <a:rPr lang="ru-RU" sz="1200"/>
              <a:t>В.Н. Дацюк, А.А. Букатов, А.И. Жегуло. Курс «Многопроцессорные системы и параллельное программирование». </a:t>
            </a:r>
            <a:r>
              <a:rPr lang="ru-RU" sz="1200">
                <a:hlinkClick r:id="rId6"/>
              </a:rPr>
              <a:t>http://rsusu1.rnd.runnet.ru/tutor/method/index.html</a:t>
            </a:r>
            <a:r>
              <a:rPr lang="ru-RU" sz="1200"/>
              <a:t>  </a:t>
            </a:r>
          </a:p>
          <a:p>
            <a:pPr marL="609600" indent="-609600" fontAlgn="auto">
              <a:lnSpc>
                <a:spcPct val="80000"/>
              </a:lnSpc>
              <a:buFont typeface="Times New Roman" pitchFamily="18" charset="0"/>
              <a:buAutoNum type="arabicPeriod"/>
              <a:defRPr/>
            </a:pPr>
            <a:r>
              <a:rPr lang="ru-RU" sz="1200"/>
              <a:t>А. Леваков. СУПЕРКОМПЬЮТЕРНЫЕ ТЕХНОЛОГИИ И ПРОЕКТЫ В США. </a:t>
            </a:r>
            <a:r>
              <a:rPr lang="ru-RU" sz="1200">
                <a:hlinkClick r:id="rId7"/>
              </a:rPr>
              <a:t>http://daily.sec.ru/dailypblshow.cfm?rid=45&amp;pid=10616</a:t>
            </a:r>
            <a:r>
              <a:rPr lang="ru-RU" sz="1200"/>
              <a:t> </a:t>
            </a:r>
          </a:p>
          <a:p>
            <a:pPr marL="609600" indent="-609600" fontAlgn="auto">
              <a:lnSpc>
                <a:spcPct val="80000"/>
              </a:lnSpc>
              <a:buFont typeface="Times New Roman" pitchFamily="18" charset="0"/>
              <a:buAutoNum type="arabicPeriod"/>
              <a:defRPr/>
            </a:pPr>
            <a:r>
              <a:rPr lang="ru-RU" sz="1200"/>
              <a:t>Высокопроизводительные вычисления: курс лекций. </a:t>
            </a:r>
            <a:r>
              <a:rPr lang="ru-RU" sz="1200">
                <a:hlinkClick r:id="rId8"/>
              </a:rPr>
              <a:t>http://exelenz.ru/learning/parallel-lections/</a:t>
            </a:r>
          </a:p>
          <a:p>
            <a:pPr marL="609600" indent="-609600" fontAlgn="auto">
              <a:lnSpc>
                <a:spcPct val="80000"/>
              </a:lnSpc>
              <a:buFont typeface="Times New Roman" pitchFamily="18" charset="0"/>
              <a:buAutoNum type="arabicPeriod"/>
              <a:defRPr/>
            </a:pPr>
            <a:r>
              <a:rPr lang="ru-RU" sz="1200"/>
              <a:t>Крюков В.А. Операционные системы распределенных вычислительных систем (распределенные ОС) </a:t>
            </a:r>
            <a:r>
              <a:rPr lang="ru-RU" sz="1200">
                <a:hlinkClick r:id="rId9"/>
              </a:rPr>
              <a:t>http://vymo.ru/labms/www.ergeal.ru/archive/cs/krukov/index.htm</a:t>
            </a:r>
            <a:r>
              <a:rPr lang="ru-RU" sz="1200"/>
              <a:t> </a:t>
            </a:r>
          </a:p>
          <a:p>
            <a:pPr marL="609600" indent="-609600" fontAlgn="auto">
              <a:lnSpc>
                <a:spcPct val="80000"/>
              </a:lnSpc>
              <a:buFont typeface="Times New Roman" pitchFamily="18" charset="0"/>
              <a:buAutoNum type="arabicPeriod"/>
              <a:defRPr/>
            </a:pPr>
            <a:endParaRPr lang="ru-RU" sz="1200"/>
          </a:p>
          <a:p>
            <a:pPr marL="609600" indent="-609600" fontAlgn="auto">
              <a:lnSpc>
                <a:spcPct val="80000"/>
              </a:lnSpc>
              <a:buFont typeface="Times New Roman" pitchFamily="18" charset="0"/>
              <a:buAutoNum type="arabicPeriod"/>
              <a:defRPr/>
            </a:pPr>
            <a:endParaRPr lang="ru-RU" sz="1200"/>
          </a:p>
          <a:p>
            <a:pPr marL="609600" indent="-609600" fontAlgn="auto">
              <a:lnSpc>
                <a:spcPct val="80000"/>
              </a:lnSpc>
              <a:buFont typeface="Times New Roman" pitchFamily="18" charset="0"/>
              <a:buAutoNum type="arabicPeriod"/>
              <a:defRPr/>
            </a:pPr>
            <a:endParaRPr lang="ru-RU" sz="1600" b="1"/>
          </a:p>
          <a:p>
            <a:pPr marL="609600" indent="-609600" fontAlgn="auto">
              <a:lnSpc>
                <a:spcPct val="80000"/>
              </a:lnSpc>
              <a:buFont typeface="Times New Roman" pitchFamily="18" charset="0"/>
              <a:buAutoNum type="arabicPeriod"/>
              <a:defRPr/>
            </a:pPr>
            <a:endParaRPr lang="ru-RU" sz="800"/>
          </a:p>
        </p:txBody>
      </p:sp>
    </p:spTree>
    <p:extLst>
      <p:ext uri="{BB962C8B-B14F-4D97-AF65-F5344CB8AC3E}">
        <p14:creationId xmlns:p14="http://schemas.microsoft.com/office/powerpoint/2010/main" val="3303222396"/>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a:effectLst>
                  <a:outerShdw blurRad="38100" dist="38100" dir="2700000" algn="tl">
                    <a:srgbClr val="000000">
                      <a:alpha val="43137"/>
                    </a:srgbClr>
                  </a:outerShdw>
                </a:effectLst>
              </a:rPr>
              <a:t>Вопросы</a:t>
            </a:r>
            <a:endParaRPr lang="ro-RO" dirty="0">
              <a:effectLst>
                <a:outerShdw blurRad="38100" dist="38100" dir="2700000" algn="tl">
                  <a:srgbClr val="000000">
                    <a:alpha val="43137"/>
                  </a:srgbClr>
                </a:outerShdw>
              </a:effectLst>
            </a:endParaRPr>
          </a:p>
        </p:txBody>
      </p:sp>
      <p:sp>
        <p:nvSpPr>
          <p:cNvPr id="3" name="Объект 2"/>
          <p:cNvSpPr>
            <a:spLocks noGrp="1"/>
          </p:cNvSpPr>
          <p:nvPr>
            <p:ph idx="4294967295"/>
          </p:nvPr>
        </p:nvSpPr>
        <p:spPr>
          <a:xfrm>
            <a:off x="457200" y="1981200"/>
            <a:ext cx="8226425" cy="4111625"/>
          </a:xfrm>
          <a:prstGeom prst="rect">
            <a:avLst/>
          </a:prstGeom>
        </p:spPr>
        <p:txBody>
          <a:bodyPr>
            <a:normAutofit fontScale="92500" lnSpcReduction="20000"/>
          </a:bodyPr>
          <a:lstStyle/>
          <a:p>
            <a:pPr>
              <a:defRPr/>
            </a:pPr>
            <a:r>
              <a:rPr lang="ru-RU" sz="2000" b="1" dirty="0">
                <a:effectLst>
                  <a:outerShdw blurRad="38100" dist="38100" dir="2700000" algn="tl">
                    <a:srgbClr val="000000">
                      <a:alpha val="43137"/>
                    </a:srgbClr>
                  </a:outerShdw>
                </a:effectLst>
              </a:rPr>
              <a:t>В каком году была предложена классификация Флинна?</a:t>
            </a:r>
          </a:p>
          <a:p>
            <a:pPr>
              <a:defRPr/>
            </a:pPr>
            <a:r>
              <a:rPr lang="ru-RU" sz="2000" b="1" dirty="0">
                <a:effectLst>
                  <a:outerShdw blurRad="38100" dist="38100" dir="2700000" algn="tl">
                    <a:srgbClr val="000000">
                      <a:alpha val="43137"/>
                    </a:srgbClr>
                  </a:outerShdw>
                </a:effectLst>
              </a:rPr>
              <a:t>Общее описание классов классификация Флинна.</a:t>
            </a:r>
          </a:p>
          <a:p>
            <a:pPr>
              <a:defRPr/>
            </a:pPr>
            <a:r>
              <a:rPr lang="ru-RU" sz="2000" b="1" dirty="0">
                <a:effectLst>
                  <a:outerShdw blurRad="38100" dist="38100" dir="2700000" algn="tl">
                    <a:srgbClr val="000000">
                      <a:alpha val="43137"/>
                    </a:srgbClr>
                  </a:outerShdw>
                </a:effectLst>
              </a:rPr>
              <a:t>Понятия на которых базируется классификация Флинна?</a:t>
            </a:r>
          </a:p>
          <a:p>
            <a:pPr>
              <a:defRPr/>
            </a:pPr>
            <a:r>
              <a:rPr lang="ru-RU" sz="2000" b="1" dirty="0">
                <a:effectLst>
                  <a:outerShdw blurRad="38100" dist="38100" dir="2700000" algn="tl">
                    <a:srgbClr val="000000">
                      <a:alpha val="43137"/>
                    </a:srgbClr>
                  </a:outerShdw>
                </a:effectLst>
              </a:rPr>
              <a:t>Основные характеристики SISD архитектуры.</a:t>
            </a:r>
          </a:p>
          <a:p>
            <a:pPr>
              <a:defRPr/>
            </a:pPr>
            <a:r>
              <a:rPr lang="ru-RU" sz="2000" b="1" dirty="0">
                <a:effectLst>
                  <a:outerShdw blurRad="38100" dist="38100" dir="2700000" algn="tl">
                    <a:srgbClr val="000000">
                      <a:alpha val="43137"/>
                    </a:srgbClr>
                  </a:outerShdw>
                </a:effectLst>
              </a:rPr>
              <a:t>Основные характеристики SIMD архитектуры. </a:t>
            </a:r>
          </a:p>
          <a:p>
            <a:pPr>
              <a:defRPr/>
            </a:pPr>
            <a:r>
              <a:rPr lang="ru-RU" sz="2000" b="1" dirty="0">
                <a:effectLst>
                  <a:outerShdw blurRad="38100" dist="38100" dir="2700000" algn="tl">
                    <a:srgbClr val="000000">
                      <a:alpha val="43137"/>
                    </a:srgbClr>
                  </a:outerShdw>
                </a:effectLst>
              </a:rPr>
              <a:t>Основные характеристики MISD архитектуры. </a:t>
            </a:r>
          </a:p>
          <a:p>
            <a:pPr>
              <a:defRPr/>
            </a:pPr>
            <a:r>
              <a:rPr lang="ru-RU" sz="2000" b="1" dirty="0">
                <a:effectLst>
                  <a:outerShdw blurRad="38100" dist="38100" dir="2700000" algn="tl">
                    <a:srgbClr val="000000">
                      <a:alpha val="43137"/>
                    </a:srgbClr>
                  </a:outerShdw>
                </a:effectLst>
              </a:rPr>
              <a:t>Основные характеристики MIMD архитектуры.</a:t>
            </a:r>
          </a:p>
          <a:p>
            <a:pPr>
              <a:defRPr/>
            </a:pPr>
            <a:r>
              <a:rPr lang="ru-RU" sz="2000" b="1" dirty="0">
                <a:effectLst>
                  <a:outerShdw blurRad="38100" dist="38100" dir="2700000" algn="tl">
                    <a:srgbClr val="000000">
                      <a:alpha val="43137"/>
                    </a:srgbClr>
                  </a:outerShdw>
                </a:effectLst>
              </a:rPr>
              <a:t>Основные характеристики SMP архитектуры. </a:t>
            </a:r>
          </a:p>
          <a:p>
            <a:pPr>
              <a:defRPr/>
            </a:pPr>
            <a:r>
              <a:rPr lang="ru-RU" sz="2000" b="1" dirty="0">
                <a:effectLst>
                  <a:outerShdw blurRad="38100" dist="38100" dir="2700000" algn="tl">
                    <a:srgbClr val="000000">
                      <a:alpha val="43137"/>
                    </a:srgbClr>
                  </a:outerShdw>
                </a:effectLst>
              </a:rPr>
              <a:t>Основные характеристики </a:t>
            </a:r>
            <a:r>
              <a:rPr lang="en-US" sz="2000" b="1" dirty="0">
                <a:effectLst>
                  <a:outerShdw blurRad="38100" dist="38100" dir="2700000" algn="tl">
                    <a:srgbClr val="000000">
                      <a:alpha val="43137"/>
                    </a:srgbClr>
                  </a:outerShdw>
                </a:effectLst>
              </a:rPr>
              <a:t>UMA </a:t>
            </a:r>
            <a:r>
              <a:rPr lang="ru-RU" sz="2000" b="1" dirty="0">
                <a:effectLst>
                  <a:outerShdw blurRad="38100" dist="38100" dir="2700000" algn="tl">
                    <a:srgbClr val="000000">
                      <a:alpha val="43137"/>
                    </a:srgbClr>
                  </a:outerShdw>
                </a:effectLst>
              </a:rPr>
              <a:t>архитектуры. </a:t>
            </a:r>
          </a:p>
          <a:p>
            <a:pPr>
              <a:defRPr/>
            </a:pPr>
            <a:r>
              <a:rPr lang="ru-RU" sz="2000" b="1" dirty="0">
                <a:effectLst>
                  <a:outerShdw blurRad="38100" dist="38100" dir="2700000" algn="tl">
                    <a:srgbClr val="000000">
                      <a:alpha val="43137"/>
                    </a:srgbClr>
                  </a:outerShdw>
                </a:effectLst>
              </a:rPr>
              <a:t>Основные характеристики COMA архитектуры. </a:t>
            </a:r>
          </a:p>
          <a:p>
            <a:pPr>
              <a:defRPr/>
            </a:pPr>
            <a:r>
              <a:rPr lang="ru-RU" sz="2000" b="1" dirty="0">
                <a:effectLst>
                  <a:outerShdw blurRad="38100" dist="38100" dir="2700000" algn="tl">
                    <a:srgbClr val="000000">
                      <a:alpha val="43137"/>
                    </a:srgbClr>
                  </a:outerShdw>
                </a:effectLst>
              </a:rPr>
              <a:t>Основные характеристики </a:t>
            </a:r>
            <a:r>
              <a:rPr lang="en-US" sz="2000" b="1" dirty="0">
                <a:effectLst>
                  <a:outerShdw blurRad="38100" dist="38100" dir="2700000" algn="tl">
                    <a:srgbClr val="000000">
                      <a:alpha val="43137"/>
                    </a:srgbClr>
                  </a:outerShdw>
                </a:effectLst>
              </a:rPr>
              <a:t>NUMA </a:t>
            </a:r>
            <a:r>
              <a:rPr lang="ru-RU" sz="2000" b="1" dirty="0">
                <a:effectLst>
                  <a:outerShdw blurRad="38100" dist="38100" dir="2700000" algn="tl">
                    <a:srgbClr val="000000">
                      <a:alpha val="43137"/>
                    </a:srgbClr>
                  </a:outerShdw>
                </a:effectLst>
              </a:rPr>
              <a:t>архитектуры.</a:t>
            </a:r>
            <a:endParaRPr lang="ro-RO"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3472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altLang="en-US">
                <a:effectLst/>
              </a:rPr>
              <a:t>Вопросы</a:t>
            </a:r>
            <a:endParaRPr lang="ro-RO" altLang="en-US">
              <a:effectLst/>
            </a:endParaRPr>
          </a:p>
        </p:txBody>
      </p:sp>
      <p:sp>
        <p:nvSpPr>
          <p:cNvPr id="3" name="Объект 2"/>
          <p:cNvSpPr>
            <a:spLocks noGrp="1"/>
          </p:cNvSpPr>
          <p:nvPr>
            <p:ph idx="4294967295"/>
          </p:nvPr>
        </p:nvSpPr>
        <p:spPr>
          <a:xfrm>
            <a:off x="457200" y="1981200"/>
            <a:ext cx="8226425" cy="4111625"/>
          </a:xfrm>
          <a:prstGeom prst="rect">
            <a:avLst/>
          </a:prstGeom>
        </p:spPr>
        <p:txBody>
          <a:bodyPr/>
          <a:lstStyle/>
          <a:p>
            <a:pPr marL="0" indent="0">
              <a:defRPr/>
            </a:pPr>
            <a:r>
              <a:rPr lang="ru-RU" sz="2000" b="1" dirty="0">
                <a:effectLst>
                  <a:outerShdw blurRad="38100" dist="38100" dir="2700000" algn="tl">
                    <a:srgbClr val="000000">
                      <a:alpha val="43137"/>
                    </a:srgbClr>
                  </a:outerShdw>
                </a:effectLst>
              </a:rPr>
              <a:t>Основные характеристики </a:t>
            </a:r>
            <a:r>
              <a:rPr lang="en-US" sz="2000" b="1" dirty="0" err="1">
                <a:effectLst>
                  <a:outerShdw blurRad="38100" dist="38100" dir="2700000" algn="tl">
                    <a:srgbClr val="000000">
                      <a:alpha val="43137"/>
                    </a:srgbClr>
                  </a:outerShdw>
                </a:effectLst>
              </a:rPr>
              <a:t>ccNUMA</a:t>
            </a:r>
            <a:r>
              <a:rPr lang="en-US" sz="2000" b="1" dirty="0">
                <a:effectLst>
                  <a:outerShdw blurRad="38100" dist="38100" dir="2700000" algn="tl">
                    <a:srgbClr val="000000">
                      <a:alpha val="43137"/>
                    </a:srgbClr>
                  </a:outerShdw>
                </a:effectLst>
              </a:rPr>
              <a:t> </a:t>
            </a:r>
            <a:r>
              <a:rPr lang="ru-RU" sz="2000" b="1" dirty="0">
                <a:effectLst>
                  <a:outerShdw blurRad="38100" dist="38100" dir="2700000" algn="tl">
                    <a:srgbClr val="000000">
                      <a:alpha val="43137"/>
                    </a:srgbClr>
                  </a:outerShdw>
                </a:effectLst>
              </a:rPr>
              <a:t>архитектуры.</a:t>
            </a:r>
          </a:p>
          <a:p>
            <a:pPr marL="0" indent="0">
              <a:defRPr/>
            </a:pPr>
            <a:r>
              <a:rPr lang="ru-RU" sz="2000" b="1" dirty="0">
                <a:effectLst>
                  <a:outerShdw blurRad="38100" dist="38100" dir="2700000" algn="tl">
                    <a:srgbClr val="000000">
                      <a:alpha val="43137"/>
                    </a:srgbClr>
                  </a:outerShdw>
                </a:effectLst>
              </a:rPr>
              <a:t>Основные характеристики </a:t>
            </a:r>
            <a:r>
              <a:rPr lang="ro-RO" sz="2000" b="1" dirty="0">
                <a:effectLst>
                  <a:outerShdw blurRad="38100" dist="38100" dir="2700000" algn="tl">
                    <a:srgbClr val="000000">
                      <a:alpha val="43137"/>
                    </a:srgbClr>
                  </a:outerShdw>
                </a:effectLst>
              </a:rPr>
              <a:t> </a:t>
            </a:r>
            <a:r>
              <a:rPr lang="ru-RU" sz="2000" b="1" dirty="0">
                <a:effectLst>
                  <a:outerShdw blurRad="38100" dist="38100" dir="2700000" algn="tl">
                    <a:srgbClr val="000000">
                      <a:alpha val="43137"/>
                    </a:srgbClr>
                  </a:outerShdw>
                </a:effectLst>
              </a:rPr>
              <a:t>Мультипроцессорных систем с общей памятью. </a:t>
            </a:r>
          </a:p>
          <a:p>
            <a:pPr marL="0" indent="0">
              <a:defRPr/>
            </a:pPr>
            <a:r>
              <a:rPr lang="ru-RU" sz="2000" b="1" dirty="0">
                <a:effectLst>
                  <a:outerShdw blurRad="38100" dist="38100" dir="2700000" algn="tl">
                    <a:srgbClr val="000000">
                      <a:alpha val="43137"/>
                    </a:srgbClr>
                  </a:outerShdw>
                </a:effectLst>
              </a:rPr>
              <a:t>Основные характеристики </a:t>
            </a:r>
            <a:r>
              <a:rPr lang="ro-RO" sz="2000" b="1" dirty="0">
                <a:effectLst>
                  <a:outerShdw blurRad="38100" dist="38100" dir="2700000" algn="tl">
                    <a:srgbClr val="000000">
                      <a:alpha val="43137"/>
                    </a:srgbClr>
                  </a:outerShdw>
                </a:effectLst>
              </a:rPr>
              <a:t> </a:t>
            </a:r>
            <a:r>
              <a:rPr lang="ru-RU" sz="2000" b="1" dirty="0">
                <a:effectLst>
                  <a:outerShdw blurRad="38100" dist="38100" dir="2700000" algn="tl">
                    <a:srgbClr val="000000">
                      <a:alpha val="43137"/>
                    </a:srgbClr>
                  </a:outerShdw>
                </a:effectLst>
              </a:rPr>
              <a:t>Мультипроцессорных систем с распределённой памятью. </a:t>
            </a:r>
            <a:endParaRPr lang="en-US" sz="2000" b="1" dirty="0">
              <a:effectLst>
                <a:outerShdw blurRad="38100" dist="38100" dir="2700000" algn="tl">
                  <a:srgbClr val="000000">
                    <a:alpha val="43137"/>
                  </a:srgbClr>
                </a:outerShdw>
              </a:effectLst>
            </a:endParaRPr>
          </a:p>
          <a:p>
            <a:pPr marL="0" indent="0">
              <a:defRPr/>
            </a:pPr>
            <a:r>
              <a:rPr lang="ru-RU" sz="2000" b="1" dirty="0">
                <a:effectLst>
                  <a:outerShdw blurRad="38100" dist="38100" dir="2700000" algn="tl">
                    <a:srgbClr val="000000">
                      <a:alpha val="43137"/>
                    </a:srgbClr>
                  </a:outerShdw>
                </a:effectLst>
              </a:rPr>
              <a:t>Основные характеристики</a:t>
            </a:r>
            <a:r>
              <a:rPr lang="en-US" sz="2000" b="1" dirty="0">
                <a:effectLst>
                  <a:outerShdw blurRad="38100" dist="38100" dir="2700000" algn="tl">
                    <a:srgbClr val="000000">
                      <a:alpha val="43137"/>
                    </a:srgbClr>
                  </a:outerShdw>
                </a:effectLst>
              </a:rPr>
              <a:t> </a:t>
            </a:r>
            <a:r>
              <a:rPr lang="ru-RU" sz="2000" b="1" dirty="0">
                <a:effectLst>
                  <a:outerShdw blurRad="38100" dist="38100" dir="2700000" algn="tl">
                    <a:srgbClr val="000000">
                      <a:alpha val="43137"/>
                    </a:srgbClr>
                  </a:outerShdw>
                </a:effectLst>
              </a:rPr>
              <a:t>Мультикомпьютерных систем.</a:t>
            </a:r>
          </a:p>
          <a:p>
            <a:pPr marL="0" indent="0">
              <a:defRPr/>
            </a:pPr>
            <a:endParaRPr lang="ru-RU" sz="2000" dirty="0">
              <a:effectLst/>
            </a:endParaRPr>
          </a:p>
        </p:txBody>
      </p:sp>
    </p:spTree>
    <p:extLst>
      <p:ext uri="{BB962C8B-B14F-4D97-AF65-F5344CB8AC3E}">
        <p14:creationId xmlns:p14="http://schemas.microsoft.com/office/powerpoint/2010/main" val="3191140892"/>
      </p:ext>
    </p:extLst>
  </p:cSld>
  <p:clrMapOvr>
    <a:masterClrMapping/>
  </p:clrMapOvr>
</p:sld>
</file>

<file path=ppt/theme/theme1.xml><?xml version="1.0" encoding="utf-8"?>
<a:theme xmlns:a="http://schemas.openxmlformats.org/drawingml/2006/main" name="Горизонт">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Горизон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Горизон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2043</TotalTime>
  <Words>5164</Words>
  <Application>Microsoft Office PowerPoint</Application>
  <PresentationFormat>On-screen Show (4:3)</PresentationFormat>
  <Paragraphs>319</Paragraphs>
  <Slides>93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Arial</vt:lpstr>
      <vt:lpstr>Arial Narrow</vt:lpstr>
      <vt:lpstr>Calibri</vt:lpstr>
      <vt:lpstr>Tahoma</vt:lpstr>
      <vt:lpstr>Times New Roman</vt:lpstr>
      <vt:lpstr>Wingdings</vt:lpstr>
      <vt:lpstr>Горизонт</vt:lpstr>
      <vt:lpstr>КУРС “Введение в Cloud Computing. Распределенные операционные системы”</vt:lpstr>
      <vt:lpstr>Оглавление:</vt:lpstr>
      <vt:lpstr>Оглавление:</vt:lpstr>
      <vt:lpstr>История ОС</vt:lpstr>
      <vt:lpstr>История ОС</vt:lpstr>
      <vt:lpstr>История ОС</vt:lpstr>
      <vt:lpstr>История семейства ОС UNIX</vt:lpstr>
      <vt:lpstr>Istoria UNIX</vt:lpstr>
      <vt:lpstr>Istoria Unix</vt:lpstr>
      <vt:lpstr>PowerPoint Presentation</vt:lpstr>
      <vt:lpstr>Istoria Unix</vt:lpstr>
      <vt:lpstr>Istoria Unix</vt:lpstr>
      <vt:lpstr>Istoria Unix</vt:lpstr>
      <vt:lpstr>Istoria Unix</vt:lpstr>
      <vt:lpstr>Istoria Unix</vt:lpstr>
      <vt:lpstr>Istoria Unix</vt:lpstr>
      <vt:lpstr>Istoria Unix</vt:lpstr>
      <vt:lpstr>Istoria Unix</vt:lpstr>
      <vt:lpstr>Istoria Unix</vt:lpstr>
      <vt:lpstr>PowerPoint Presentation</vt:lpstr>
      <vt:lpstr>История семейства ОС Windows</vt:lpstr>
      <vt:lpstr>Familia SO Windows</vt:lpstr>
      <vt:lpstr>Usage share of operating systems</vt:lpstr>
      <vt:lpstr>Operating systems used on top 500 supercomputers (2013)</vt:lpstr>
      <vt:lpstr>Классификация ОС</vt:lpstr>
      <vt:lpstr>Классификация вычислительных систем</vt:lpstr>
      <vt:lpstr>Классификация вычислительных систем</vt:lpstr>
      <vt:lpstr>Классификация параллельных вычислительных систем</vt:lpstr>
      <vt:lpstr>ОБЗОР АРХИТЕКТУР параллельных ВЫЧИСЛИТЕЛЬНЫХ СИСТЕМ.   MPP системы</vt:lpstr>
      <vt:lpstr>ОБЗОР АРХИТЕКТУР параллельных ВЫЧИСЛИТЕЛЬНЫХ СИСТЕМ.   MPP системы</vt:lpstr>
      <vt:lpstr>ОБЗОР АРХИТЕКТУР параллельных ВЫЧИСЛИТЕЛЬНЫХ СИСТЕМ.   MPP системы</vt:lpstr>
      <vt:lpstr>SMP</vt:lpstr>
      <vt:lpstr>smp</vt:lpstr>
      <vt:lpstr>PowerPoint Presentation</vt:lpstr>
      <vt:lpstr>Симметричные мультипроцессорные системы (SMP)  Системы с общей памятью</vt:lpstr>
      <vt:lpstr>SMP</vt:lpstr>
      <vt:lpstr>SMP</vt:lpstr>
      <vt:lpstr>SMP</vt:lpstr>
      <vt:lpstr>SMP</vt:lpstr>
      <vt:lpstr>SMP</vt:lpstr>
      <vt:lpstr>SMP</vt:lpstr>
      <vt:lpstr>SMP</vt:lpstr>
      <vt:lpstr>SMP (преимущества )</vt:lpstr>
      <vt:lpstr>SMP (преимущества )</vt:lpstr>
      <vt:lpstr>SMP (недостатки)</vt:lpstr>
      <vt:lpstr>SMP (недостатки)</vt:lpstr>
      <vt:lpstr>SMP</vt:lpstr>
      <vt:lpstr>Снижение производительности SMP в зависимости от количества процессоров</vt:lpstr>
      <vt:lpstr>Снижение производительности SMP в зависимости от количества процессоров</vt:lpstr>
      <vt:lpstr>MPP (Massively Parallel Processing)</vt:lpstr>
      <vt:lpstr>Системы с массовым параллелизмом (МРР)</vt:lpstr>
      <vt:lpstr>Системы с массовым параллелизмом (МРР)</vt:lpstr>
      <vt:lpstr>Системы с массовым параллелизмом (МРР)</vt:lpstr>
      <vt:lpstr>Системы с массовым параллелизмом (МРР)</vt:lpstr>
      <vt:lpstr>Системы с массовым параллелизмом (МРР)</vt:lpstr>
      <vt:lpstr>Виды операционных систем</vt:lpstr>
      <vt:lpstr>A distributed system organized as middleware</vt:lpstr>
      <vt:lpstr>A distributed system organized as middleware </vt:lpstr>
      <vt:lpstr>A distributed system organized as middleware</vt:lpstr>
      <vt:lpstr>Системы с массовым параллелизмом (МРР)</vt:lpstr>
      <vt:lpstr>Системы с массовым параллелизмом (МРР)</vt:lpstr>
      <vt:lpstr>Системы с массовым параллелизмом (МРР)</vt:lpstr>
      <vt:lpstr>Принципы  построения  распределенных ОС</vt:lpstr>
      <vt:lpstr>Виды операционных систем (сетевые ОС,  распределенные ОС, ОС мультипроцессоров)</vt:lpstr>
      <vt:lpstr>Виды операционных систем</vt:lpstr>
      <vt:lpstr>Принципы  построения  распределенных ОС (прозрачность,  гибкость,   надежность, эффективность, масштабируемость)</vt:lpstr>
      <vt:lpstr>Классификация Флинна</vt:lpstr>
      <vt:lpstr>Классификация Флинна</vt:lpstr>
      <vt:lpstr>SISD</vt:lpstr>
      <vt:lpstr>SISD</vt:lpstr>
      <vt:lpstr>MISD</vt:lpstr>
      <vt:lpstr>MISD</vt:lpstr>
      <vt:lpstr>SIMD</vt:lpstr>
      <vt:lpstr>SIMD</vt:lpstr>
      <vt:lpstr>MIMD</vt:lpstr>
      <vt:lpstr>MIMD</vt:lpstr>
      <vt:lpstr>MIMD</vt:lpstr>
      <vt:lpstr>MIMD</vt:lpstr>
      <vt:lpstr>SMP-архитектура</vt:lpstr>
      <vt:lpstr>Системы с разделяемой памятью</vt:lpstr>
      <vt:lpstr>Системы с разделяемой памятью</vt:lpstr>
      <vt:lpstr>Системы с разделяемой памятью</vt:lpstr>
      <vt:lpstr>Системы с разделяемой памятью</vt:lpstr>
      <vt:lpstr>NUMA</vt:lpstr>
      <vt:lpstr>NUMA</vt:lpstr>
      <vt:lpstr>COMA</vt:lpstr>
      <vt:lpstr>CC-NUMA</vt:lpstr>
      <vt:lpstr>Bibliografie</vt:lpstr>
      <vt:lpstr>Bibliografie </vt:lpstr>
      <vt:lpstr>Вопросы</vt:lpstr>
      <vt:lpstr>Литература</vt:lpstr>
      <vt:lpstr>Вопросы</vt:lpstr>
      <vt:lpstr>Вопросы</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aurelia</dc:creator>
  <cp:lastModifiedBy>User</cp:lastModifiedBy>
  <cp:revision>59</cp:revision>
  <dcterms:created xsi:type="dcterms:W3CDTF">2013-09-06T14:16:51Z</dcterms:created>
  <dcterms:modified xsi:type="dcterms:W3CDTF">2021-10-06T12:16:31Z</dcterms:modified>
</cp:coreProperties>
</file>