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04" r:id="rId3"/>
    <p:sldId id="306" r:id="rId4"/>
    <p:sldId id="307" r:id="rId5"/>
    <p:sldId id="308" r:id="rId6"/>
    <p:sldId id="305" r:id="rId7"/>
    <p:sldId id="257" r:id="rId8"/>
    <p:sldId id="300" r:id="rId9"/>
    <p:sldId id="260" r:id="rId10"/>
    <p:sldId id="303" r:id="rId11"/>
    <p:sldId id="283" r:id="rId12"/>
    <p:sldId id="301" r:id="rId13"/>
    <p:sldId id="309" r:id="rId14"/>
    <p:sldId id="295" r:id="rId15"/>
    <p:sldId id="296" r:id="rId16"/>
    <p:sldId id="273" r:id="rId17"/>
    <p:sldId id="285" r:id="rId18"/>
    <p:sldId id="274" r:id="rId19"/>
    <p:sldId id="263" r:id="rId20"/>
    <p:sldId id="310" r:id="rId21"/>
    <p:sldId id="262" r:id="rId22"/>
    <p:sldId id="264" r:id="rId23"/>
    <p:sldId id="284" r:id="rId24"/>
    <p:sldId id="282" r:id="rId25"/>
    <p:sldId id="266" r:id="rId26"/>
    <p:sldId id="311" r:id="rId27"/>
    <p:sldId id="269" r:id="rId28"/>
    <p:sldId id="312" r:id="rId29"/>
    <p:sldId id="270" r:id="rId30"/>
    <p:sldId id="280" r:id="rId31"/>
    <p:sldId id="299"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8/31/2021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8/31/2021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8/31/2021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8/31/2021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8/31/2021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tiobe.com/tiobe-index/" TargetMode="External"/><Relationship Id="rId2" Type="http://schemas.openxmlformats.org/officeDocument/2006/relationships/hyperlink" Target="https://pypl.github.io/PYPL.html"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djangostars.com/blog/top-14-pros-using-django-web-development/" TargetMode="External"/><Relationship Id="rId3" Type="http://schemas.openxmlformats.org/officeDocument/2006/relationships/hyperlink" Target="https://www.techbeamers.com/python-examples/" TargetMode="External"/><Relationship Id="rId7" Type="http://schemas.openxmlformats.org/officeDocument/2006/relationships/hyperlink" Target="https://djangostars.com/blog/10-popular-sites-made-on-django/" TargetMode="External"/><Relationship Id="rId2" Type="http://schemas.openxmlformats.org/officeDocument/2006/relationships/hyperlink" Target="https://www.techbeamers.com/python-tutorial-step-by-step/" TargetMode="External"/><Relationship Id="rId1" Type="http://schemas.openxmlformats.org/officeDocument/2006/relationships/slideLayout" Target="../slideLayouts/slideLayout2.xml"/><Relationship Id="rId6" Type="http://schemas.openxmlformats.org/officeDocument/2006/relationships/hyperlink" Target="https://steelkiwi.com/blog/why-django-best-web-framework-your-project/" TargetMode="External"/><Relationship Id="rId5" Type="http://schemas.openxmlformats.org/officeDocument/2006/relationships/hyperlink" Target="https://realpython.com/tutorials/django/" TargetMode="External"/><Relationship Id="rId4" Type="http://schemas.openxmlformats.org/officeDocument/2006/relationships/hyperlink" Target="https://www.fullstackpython.com/web-frameworks.html" TargetMode="External"/><Relationship Id="rId9" Type="http://schemas.openxmlformats.org/officeDocument/2006/relationships/hyperlink" Target="https://djangocentral.com/building-a-blog-application-with-django/?fbclid=IwAR1XxR-fNxw_6jcdHqVC3DHEAtHdJugI3ixjCe7M-FZ9yFugHFFiLLM-ZI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050C0-562D-4B5E-8460-A6555B0795B5}"/>
              </a:ext>
            </a:extLst>
          </p:cNvPr>
          <p:cNvSpPr>
            <a:spLocks noGrp="1"/>
          </p:cNvSpPr>
          <p:nvPr>
            <p:ph type="ctrTitle"/>
          </p:nvPr>
        </p:nvSpPr>
        <p:spPr/>
        <p:txBody>
          <a:bodyPr>
            <a:normAutofit/>
          </a:bodyPr>
          <a:lstStyle/>
          <a:p>
            <a:r>
              <a:rPr lang="ru-RU" sz="4400" dirty="0"/>
              <a:t>Разработка веб приложений</a:t>
            </a:r>
            <a:endParaRPr lang="en-US" sz="4400" dirty="0"/>
          </a:p>
        </p:txBody>
      </p:sp>
      <p:sp>
        <p:nvSpPr>
          <p:cNvPr id="3" name="Subtitle 2">
            <a:extLst>
              <a:ext uri="{FF2B5EF4-FFF2-40B4-BE49-F238E27FC236}">
                <a16:creationId xmlns:a16="http://schemas.microsoft.com/office/drawing/2014/main" id="{3A47B5C9-ABA9-49CE-A8A5-B148B84CF756}"/>
              </a:ext>
            </a:extLst>
          </p:cNvPr>
          <p:cNvSpPr>
            <a:spLocks noGrp="1"/>
          </p:cNvSpPr>
          <p:nvPr>
            <p:ph type="subTitle" idx="1"/>
          </p:nvPr>
        </p:nvSpPr>
        <p:spPr/>
        <p:txBody>
          <a:bodyPr/>
          <a:lstStyle/>
          <a:p>
            <a:pPr algn="r"/>
            <a:r>
              <a:rPr lang="ro-MD" dirty="0" err="1"/>
              <a:t>Pleșca</a:t>
            </a:r>
            <a:r>
              <a:rPr lang="ro-MD" dirty="0"/>
              <a:t> Natalia</a:t>
            </a:r>
            <a:endParaRPr lang="en-US" dirty="0"/>
          </a:p>
        </p:txBody>
      </p:sp>
    </p:spTree>
    <p:extLst>
      <p:ext uri="{BB962C8B-B14F-4D97-AF65-F5344CB8AC3E}">
        <p14:creationId xmlns:p14="http://schemas.microsoft.com/office/powerpoint/2010/main" val="1029563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A2933-414F-4C79-AE56-79BAB770AB6D}"/>
              </a:ext>
            </a:extLst>
          </p:cNvPr>
          <p:cNvSpPr>
            <a:spLocks noGrp="1"/>
          </p:cNvSpPr>
          <p:nvPr>
            <p:ph type="title"/>
          </p:nvPr>
        </p:nvSpPr>
        <p:spPr/>
        <p:txBody>
          <a:bodyPr/>
          <a:lstStyle/>
          <a:p>
            <a:r>
              <a:rPr lang="ro-MD" dirty="0">
                <a:sym typeface="Wingdings" panose="05000000000000000000" pitchFamily="2" charset="2"/>
              </a:rPr>
              <a:t></a:t>
            </a:r>
            <a:endParaRPr lang="en-US" dirty="0"/>
          </a:p>
        </p:txBody>
      </p:sp>
      <p:pic>
        <p:nvPicPr>
          <p:cNvPr id="1026" name="Picture 2" descr="Image may contain: meme and text">
            <a:extLst>
              <a:ext uri="{FF2B5EF4-FFF2-40B4-BE49-F238E27FC236}">
                <a16:creationId xmlns:a16="http://schemas.microsoft.com/office/drawing/2014/main" id="{945AC398-9F5D-4C12-A08E-C97220A364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2385" y="1909142"/>
            <a:ext cx="4948858" cy="4948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5346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25C33-14C1-432E-AF8F-779C6F3BBC1A}"/>
              </a:ext>
            </a:extLst>
          </p:cNvPr>
          <p:cNvSpPr>
            <a:spLocks noGrp="1"/>
          </p:cNvSpPr>
          <p:nvPr>
            <p:ph type="title"/>
          </p:nvPr>
        </p:nvSpPr>
        <p:spPr/>
        <p:txBody>
          <a:bodyPr/>
          <a:lstStyle/>
          <a:p>
            <a:r>
              <a:rPr lang="en-US" dirty="0"/>
              <a:t>Web development</a:t>
            </a:r>
          </a:p>
        </p:txBody>
      </p:sp>
      <p:sp>
        <p:nvSpPr>
          <p:cNvPr id="3" name="Content Placeholder 2">
            <a:extLst>
              <a:ext uri="{FF2B5EF4-FFF2-40B4-BE49-F238E27FC236}">
                <a16:creationId xmlns:a16="http://schemas.microsoft.com/office/drawing/2014/main" id="{94F00A57-6DA0-4E23-B1DF-FD99C492C904}"/>
              </a:ext>
            </a:extLst>
          </p:cNvPr>
          <p:cNvSpPr>
            <a:spLocks noGrp="1"/>
          </p:cNvSpPr>
          <p:nvPr>
            <p:ph idx="1"/>
          </p:nvPr>
        </p:nvSpPr>
        <p:spPr/>
        <p:txBody>
          <a:bodyPr>
            <a:normAutofit/>
          </a:bodyPr>
          <a:lstStyle/>
          <a:p>
            <a:r>
              <a:rPr lang="ru-RU" sz="2200" b="1" dirty="0"/>
              <a:t>Веб-разработка</a:t>
            </a:r>
            <a:r>
              <a:rPr lang="ru-RU" sz="2200" dirty="0"/>
              <a:t> - это общий термин для концептуализации, создания, развертывания и эксплуатации веб-приложений и интерфейсов прикладного программирования для Интернета</a:t>
            </a:r>
            <a:endParaRPr lang="en-US" sz="2200" dirty="0"/>
          </a:p>
          <a:p>
            <a:r>
              <a:rPr lang="ru-RU" sz="2200" dirty="0"/>
              <a:t>Веб-разработка - это концепция, охватывающая все виды деятельности, связанные с веб-сайтами и веб-приложениями</a:t>
            </a:r>
          </a:p>
          <a:p>
            <a:r>
              <a:rPr lang="ru-RU" sz="2200" dirty="0"/>
              <a:t>Веб-разработка включает HTTP-связь между сервером/ хостингом веб-сайта или веб-приложением и клиентом, веб-браузером</a:t>
            </a:r>
            <a:endParaRPr lang="en-US" sz="2200" dirty="0"/>
          </a:p>
        </p:txBody>
      </p:sp>
    </p:spTree>
    <p:extLst>
      <p:ext uri="{BB962C8B-B14F-4D97-AF65-F5344CB8AC3E}">
        <p14:creationId xmlns:p14="http://schemas.microsoft.com/office/powerpoint/2010/main" val="2492412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9F761-2E62-4C3C-898A-72492FA47892}"/>
              </a:ext>
            </a:extLst>
          </p:cNvPr>
          <p:cNvSpPr>
            <a:spLocks noGrp="1"/>
          </p:cNvSpPr>
          <p:nvPr>
            <p:ph type="title"/>
          </p:nvPr>
        </p:nvSpPr>
        <p:spPr/>
        <p:txBody>
          <a:bodyPr/>
          <a:lstStyle/>
          <a:p>
            <a:r>
              <a:rPr lang="ru-RU" dirty="0"/>
              <a:t>Одно из действий</a:t>
            </a:r>
            <a:r>
              <a:rPr lang="en-US" dirty="0"/>
              <a:t> </a:t>
            </a:r>
            <a:r>
              <a:rPr lang="ro-MD" b="1" dirty="0">
                <a:solidFill>
                  <a:srgbClr val="FFC000"/>
                </a:solidFill>
              </a:rPr>
              <a:t>CRUD</a:t>
            </a:r>
            <a:endParaRPr lang="en-US" b="1" dirty="0">
              <a:solidFill>
                <a:srgbClr val="FFC000"/>
              </a:solidFill>
            </a:endParaRPr>
          </a:p>
        </p:txBody>
      </p:sp>
      <p:sp>
        <p:nvSpPr>
          <p:cNvPr id="3" name="Content Placeholder 2">
            <a:extLst>
              <a:ext uri="{FF2B5EF4-FFF2-40B4-BE49-F238E27FC236}">
                <a16:creationId xmlns:a16="http://schemas.microsoft.com/office/drawing/2014/main" id="{4017B0F4-F5AD-4E52-9647-8F219A2B8601}"/>
              </a:ext>
            </a:extLst>
          </p:cNvPr>
          <p:cNvSpPr>
            <a:spLocks noGrp="1"/>
          </p:cNvSpPr>
          <p:nvPr>
            <p:ph idx="1"/>
          </p:nvPr>
        </p:nvSpPr>
        <p:spPr>
          <a:xfrm>
            <a:off x="581192" y="1961323"/>
            <a:ext cx="11029615" cy="4518990"/>
          </a:xfrm>
        </p:spPr>
        <p:txBody>
          <a:bodyPr>
            <a:noAutofit/>
          </a:bodyPr>
          <a:lstStyle/>
          <a:p>
            <a:pPr marL="0" indent="0">
              <a:buNone/>
            </a:pPr>
            <a:r>
              <a:rPr lang="ru-RU" sz="2400" dirty="0">
                <a:latin typeface="Corbel" panose="020B0503020204020204" pitchFamily="34" charset="0"/>
              </a:rPr>
              <a:t>Это </a:t>
            </a:r>
            <a:r>
              <a:rPr lang="ru-RU" sz="2400" dirty="0"/>
              <a:t>один из самых простых и наименее опасный метод запросов к серверу - это метод GET, поскольку он не может повредить какой-либо ресурс на сервере</a:t>
            </a:r>
          </a:p>
          <a:p>
            <a:pPr lvl="1"/>
            <a:r>
              <a:rPr lang="ru-RU" sz="2200" dirty="0"/>
              <a:t>Браузер использует этот метод запроса всякий раз, когда пользователь нажимает на ссылку или когда он вводит URL в адресную строку браузера</a:t>
            </a:r>
          </a:p>
          <a:p>
            <a:pPr lvl="1"/>
            <a:r>
              <a:rPr lang="ru-RU" sz="2200" dirty="0"/>
              <a:t>Клиент запрашивает данные с сервера, которые могут быть идентифицированы по этому URL</a:t>
            </a:r>
          </a:p>
          <a:p>
            <a:pPr lvl="1"/>
            <a:r>
              <a:rPr lang="ru-RU" sz="2200" dirty="0"/>
              <a:t>После запроса GET данные на сервере никогда не изменятся</a:t>
            </a:r>
          </a:p>
          <a:p>
            <a:pPr lvl="1"/>
            <a:r>
              <a:rPr lang="ru-RU" sz="2200" dirty="0"/>
              <a:t>Запрос GET используется только для чтения данных. Но после прочтения и представления на стороне клиента пользователь уже решит, какие другие операции он сможет выполнить с представленными данными - в зависимости от функций, доступных в графическом интерфейсе</a:t>
            </a:r>
          </a:p>
        </p:txBody>
      </p:sp>
    </p:spTree>
    <p:extLst>
      <p:ext uri="{BB962C8B-B14F-4D97-AF65-F5344CB8AC3E}">
        <p14:creationId xmlns:p14="http://schemas.microsoft.com/office/powerpoint/2010/main" val="3957419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30538-4CF2-4743-83B0-EDA1649D81CF}"/>
              </a:ext>
            </a:extLst>
          </p:cNvPr>
          <p:cNvSpPr>
            <a:spLocks noGrp="1"/>
          </p:cNvSpPr>
          <p:nvPr>
            <p:ph type="title"/>
          </p:nvPr>
        </p:nvSpPr>
        <p:spPr>
          <a:xfrm>
            <a:off x="907774" y="699053"/>
            <a:ext cx="9601200" cy="944217"/>
          </a:xfrm>
        </p:spPr>
        <p:txBody>
          <a:bodyPr/>
          <a:lstStyle/>
          <a:p>
            <a:r>
              <a:rPr lang="ru-RU" b="1" dirty="0"/>
              <a:t>Коды состояния HTTP-ответа</a:t>
            </a:r>
            <a:endParaRPr lang="ro-RO" b="1" dirty="0"/>
          </a:p>
        </p:txBody>
      </p:sp>
      <p:sp>
        <p:nvSpPr>
          <p:cNvPr id="3" name="Content Placeholder 2">
            <a:extLst>
              <a:ext uri="{FF2B5EF4-FFF2-40B4-BE49-F238E27FC236}">
                <a16:creationId xmlns:a16="http://schemas.microsoft.com/office/drawing/2014/main" id="{6001F2E9-3E2B-4210-9857-19DD4FEFBFF5}"/>
              </a:ext>
            </a:extLst>
          </p:cNvPr>
          <p:cNvSpPr>
            <a:spLocks noGrp="1"/>
          </p:cNvSpPr>
          <p:nvPr>
            <p:ph idx="1"/>
          </p:nvPr>
        </p:nvSpPr>
        <p:spPr>
          <a:xfrm>
            <a:off x="490330" y="1934817"/>
            <a:ext cx="11343861" cy="4439479"/>
          </a:xfrm>
        </p:spPr>
        <p:txBody>
          <a:bodyPr>
            <a:normAutofit fontScale="92500" lnSpcReduction="10000"/>
          </a:bodyPr>
          <a:lstStyle/>
          <a:p>
            <a:r>
              <a:rPr lang="ru-RU" sz="2200" dirty="0"/>
              <a:t>Коды состояния выдаются сервером в ответ на запрос клиента, сделанный на сервер. Он включает коды, другие детали протокола передачи гипертекста (HTTP). Первая цифра кода состояния определяет один из пяти стандартных классов ответов. Показанные фразы сообщений являются типичными, но может быть предоставлена любая доступная для человека альтернатива</a:t>
            </a:r>
            <a:endParaRPr lang="ro-RO" sz="2200" dirty="0"/>
          </a:p>
          <a:p>
            <a:r>
              <a:rPr lang="ru-RU" sz="2200" dirty="0"/>
              <a:t>Коды состояния HTTP-ответа указывают, был ли успешно выполнен конкретный HTTP-запрос</a:t>
            </a:r>
          </a:p>
          <a:p>
            <a:r>
              <a:rPr lang="ru-RU" sz="2200" dirty="0"/>
              <a:t>Каждый раз, при обращении к веб серверу, в ответ клиент получает код статуса ответа</a:t>
            </a:r>
          </a:p>
          <a:p>
            <a:r>
              <a:rPr lang="ru-RU" sz="2200" dirty="0"/>
              <a:t>Эти коды делятся на пять основных групп, а каждый код имеет трехзначное значение. Группу кода легко определить по первой цифре:</a:t>
            </a:r>
          </a:p>
          <a:p>
            <a:pPr lvl="1"/>
            <a:r>
              <a:rPr lang="ru-RU" dirty="0"/>
              <a:t>1хх - информационные ответы</a:t>
            </a:r>
          </a:p>
          <a:p>
            <a:pPr lvl="1"/>
            <a:r>
              <a:rPr lang="ru-RU" dirty="0"/>
              <a:t>2хх - удачное завершение/ успешные ответы</a:t>
            </a:r>
          </a:p>
          <a:p>
            <a:pPr lvl="1"/>
            <a:r>
              <a:rPr lang="ru-RU" dirty="0"/>
              <a:t>3хх - перенаправления</a:t>
            </a:r>
          </a:p>
          <a:p>
            <a:pPr lvl="1"/>
            <a:r>
              <a:rPr lang="ru-RU" b="1" dirty="0"/>
              <a:t>4хх - ошибка на стороне клиента</a:t>
            </a:r>
          </a:p>
          <a:p>
            <a:pPr lvl="1"/>
            <a:r>
              <a:rPr lang="ru-RU" b="1" dirty="0"/>
              <a:t>5хх - ошибка на стороне сервера</a:t>
            </a:r>
            <a:endParaRPr lang="ru-RU" sz="2200" dirty="0"/>
          </a:p>
        </p:txBody>
      </p:sp>
    </p:spTree>
    <p:extLst>
      <p:ext uri="{BB962C8B-B14F-4D97-AF65-F5344CB8AC3E}">
        <p14:creationId xmlns:p14="http://schemas.microsoft.com/office/powerpoint/2010/main" val="2984567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AECE5-B9E6-45DD-94F4-BC110181CC92}"/>
              </a:ext>
            </a:extLst>
          </p:cNvPr>
          <p:cNvSpPr>
            <a:spLocks noGrp="1"/>
          </p:cNvSpPr>
          <p:nvPr>
            <p:ph type="title"/>
          </p:nvPr>
        </p:nvSpPr>
        <p:spPr/>
        <p:txBody>
          <a:bodyPr>
            <a:normAutofit fontScale="90000"/>
          </a:bodyPr>
          <a:lstStyle/>
          <a:p>
            <a:r>
              <a:rPr lang="ru-RU" sz="4000" b="1" dirty="0"/>
              <a:t>Технологии, используемые для разработки веб-приложений</a:t>
            </a:r>
            <a:endParaRPr lang="ro-RO" sz="4000" b="1" dirty="0"/>
          </a:p>
        </p:txBody>
      </p:sp>
      <p:sp>
        <p:nvSpPr>
          <p:cNvPr id="3" name="Content Placeholder 2">
            <a:extLst>
              <a:ext uri="{FF2B5EF4-FFF2-40B4-BE49-F238E27FC236}">
                <a16:creationId xmlns:a16="http://schemas.microsoft.com/office/drawing/2014/main" id="{98403BD9-F503-482F-9658-9AD4D2E673B5}"/>
              </a:ext>
            </a:extLst>
          </p:cNvPr>
          <p:cNvSpPr>
            <a:spLocks noGrp="1"/>
          </p:cNvSpPr>
          <p:nvPr>
            <p:ph idx="1"/>
          </p:nvPr>
        </p:nvSpPr>
        <p:spPr>
          <a:xfrm>
            <a:off x="618614" y="1874100"/>
            <a:ext cx="6670081" cy="4698978"/>
          </a:xfrm>
        </p:spPr>
        <p:txBody>
          <a:bodyPr>
            <a:noAutofit/>
          </a:bodyPr>
          <a:lstStyle/>
          <a:p>
            <a:pPr marL="0" indent="0">
              <a:buNone/>
            </a:pPr>
            <a:r>
              <a:rPr lang="ru-RU" sz="2200" dirty="0"/>
              <a:t>Существуют две основные категории кодирования, написания сценариев и программирования при создании веб-приложений:</a:t>
            </a:r>
          </a:p>
          <a:p>
            <a:pPr indent="-342900"/>
            <a:r>
              <a:rPr lang="ru-RU" sz="2200" dirty="0"/>
              <a:t>Скриптинг или кодирование на стороне клиента</a:t>
            </a:r>
          </a:p>
          <a:p>
            <a:pPr lvl="1" indent="-342900"/>
            <a:r>
              <a:rPr lang="ru-RU" sz="2200" dirty="0"/>
              <a:t>Клиентские скрипты запускаются или интерпретируются браузерами</a:t>
            </a:r>
          </a:p>
          <a:p>
            <a:pPr indent="-342900"/>
            <a:r>
              <a:rPr lang="ru-RU" sz="2200" dirty="0"/>
              <a:t>Скриптинг на стороне сервера</a:t>
            </a:r>
          </a:p>
          <a:p>
            <a:pPr lvl="1" indent="-342900"/>
            <a:r>
              <a:rPr lang="ru-RU" sz="2200" dirty="0"/>
              <a:t>Эти сценарии выполняются или интерпретируются на сервере</a:t>
            </a:r>
            <a:endParaRPr lang="ro-RO" sz="2200" dirty="0"/>
          </a:p>
        </p:txBody>
      </p:sp>
      <p:pic>
        <p:nvPicPr>
          <p:cNvPr id="1026" name="Picture 2" descr="https://cdn-images-1.medium.com/max/1600/0*zTmacyonVtKS2lmh.">
            <a:extLst>
              <a:ext uri="{FF2B5EF4-FFF2-40B4-BE49-F238E27FC236}">
                <a16:creationId xmlns:a16="http://schemas.microsoft.com/office/drawing/2014/main" id="{E88994A5-DA49-49C5-BA2B-C6EA68E83C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6023" y="1980117"/>
            <a:ext cx="4245403" cy="4245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1653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A2808-A8C4-44DF-8C22-A849BC719A17}"/>
              </a:ext>
            </a:extLst>
          </p:cNvPr>
          <p:cNvSpPr>
            <a:spLocks noGrp="1"/>
          </p:cNvSpPr>
          <p:nvPr>
            <p:ph type="title"/>
          </p:nvPr>
        </p:nvSpPr>
        <p:spPr>
          <a:xfrm>
            <a:off x="848139" y="702364"/>
            <a:ext cx="10628244" cy="980661"/>
          </a:xfrm>
        </p:spPr>
        <p:txBody>
          <a:bodyPr>
            <a:noAutofit/>
          </a:bodyPr>
          <a:lstStyle/>
          <a:p>
            <a:r>
              <a:rPr lang="ru-RU" sz="3000" b="1" dirty="0"/>
              <a:t>Примеры технологий, использованных для написания клиентской части веб-приложения</a:t>
            </a:r>
            <a:endParaRPr lang="ro-RO" sz="3000" b="1" dirty="0"/>
          </a:p>
        </p:txBody>
      </p:sp>
      <p:sp>
        <p:nvSpPr>
          <p:cNvPr id="3" name="Content Placeholder 2">
            <a:extLst>
              <a:ext uri="{FF2B5EF4-FFF2-40B4-BE49-F238E27FC236}">
                <a16:creationId xmlns:a16="http://schemas.microsoft.com/office/drawing/2014/main" id="{A2B6411F-6791-4DBA-9A09-E5092AFDC7B5}"/>
              </a:ext>
            </a:extLst>
          </p:cNvPr>
          <p:cNvSpPr>
            <a:spLocks noGrp="1"/>
          </p:cNvSpPr>
          <p:nvPr>
            <p:ph idx="1"/>
          </p:nvPr>
        </p:nvSpPr>
        <p:spPr>
          <a:xfrm>
            <a:off x="755374" y="1908313"/>
            <a:ext cx="11012556" cy="4492487"/>
          </a:xfrm>
        </p:spPr>
        <p:txBody>
          <a:bodyPr>
            <a:normAutofit/>
          </a:bodyPr>
          <a:lstStyle/>
          <a:p>
            <a:pPr marL="0" indent="0">
              <a:buNone/>
            </a:pPr>
            <a:r>
              <a:rPr lang="ru-RU" sz="2200" dirty="0"/>
              <a:t>Клиентские скрипты обычно видны любому посетителю сайта или пользователю веб-приложения (из контекстного меню, когда он выбирает «Просмотреть исходный код»). Общие технологии, используемые для внешнего интерфейса:</a:t>
            </a:r>
          </a:p>
          <a:p>
            <a:r>
              <a:rPr lang="ro-RO" sz="2200" dirty="0"/>
              <a:t>HTML </a:t>
            </a:r>
          </a:p>
          <a:p>
            <a:r>
              <a:rPr lang="ro-RO" sz="2200" dirty="0"/>
              <a:t>CSS </a:t>
            </a:r>
          </a:p>
          <a:p>
            <a:r>
              <a:rPr lang="ro-RO" sz="2200" dirty="0"/>
              <a:t>JavaScript</a:t>
            </a:r>
          </a:p>
          <a:p>
            <a:r>
              <a:rPr lang="ro-RO" sz="2200" dirty="0"/>
              <a:t>Ajax (JavaScript asincron </a:t>
            </a:r>
            <a:r>
              <a:rPr lang="ru-RU" sz="2200" dirty="0"/>
              <a:t>и</a:t>
            </a:r>
            <a:r>
              <a:rPr lang="ro-RO" sz="2200" dirty="0"/>
              <a:t> XML)</a:t>
            </a:r>
          </a:p>
          <a:p>
            <a:r>
              <a:rPr lang="ro-RO" sz="2200" dirty="0"/>
              <a:t>jQuery (JavaScript Framework Library – </a:t>
            </a:r>
            <a:r>
              <a:rPr lang="ru-RU" sz="2200" dirty="0"/>
              <a:t>используемый вместе с </a:t>
            </a:r>
            <a:r>
              <a:rPr lang="ro-RO" sz="2200" dirty="0"/>
              <a:t>Ajax)</a:t>
            </a:r>
          </a:p>
          <a:p>
            <a:r>
              <a:rPr lang="ro-RO" sz="2200" dirty="0"/>
              <a:t>Angular, React, Vue (JavaScript Frameworks) etc.</a:t>
            </a:r>
          </a:p>
        </p:txBody>
      </p:sp>
    </p:spTree>
    <p:extLst>
      <p:ext uri="{BB962C8B-B14F-4D97-AF65-F5344CB8AC3E}">
        <p14:creationId xmlns:p14="http://schemas.microsoft.com/office/powerpoint/2010/main" val="3708149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D1713-FA17-4FB0-BA89-F1D54DFA33E8}"/>
              </a:ext>
            </a:extLst>
          </p:cNvPr>
          <p:cNvSpPr>
            <a:spLocks noGrp="1"/>
          </p:cNvSpPr>
          <p:nvPr>
            <p:ph type="title"/>
          </p:nvPr>
        </p:nvSpPr>
        <p:spPr/>
        <p:txBody>
          <a:bodyPr/>
          <a:lstStyle/>
          <a:p>
            <a:r>
              <a:rPr lang="ru-RU" b="1" dirty="0"/>
              <a:t>технологии, использованные для написания серверной части веб-приложения</a:t>
            </a:r>
            <a:endParaRPr lang="en-US" dirty="0"/>
          </a:p>
        </p:txBody>
      </p:sp>
      <p:sp>
        <p:nvSpPr>
          <p:cNvPr id="3" name="Content Placeholder 2">
            <a:extLst>
              <a:ext uri="{FF2B5EF4-FFF2-40B4-BE49-F238E27FC236}">
                <a16:creationId xmlns:a16="http://schemas.microsoft.com/office/drawing/2014/main" id="{66CA1D15-0D57-4CF3-8D41-F6E4971D17A6}"/>
              </a:ext>
            </a:extLst>
          </p:cNvPr>
          <p:cNvSpPr>
            <a:spLocks noGrp="1"/>
          </p:cNvSpPr>
          <p:nvPr>
            <p:ph idx="1"/>
          </p:nvPr>
        </p:nvSpPr>
        <p:spPr>
          <a:xfrm>
            <a:off x="581192" y="1842052"/>
            <a:ext cx="11029615" cy="4744278"/>
          </a:xfrm>
        </p:spPr>
        <p:txBody>
          <a:bodyPr>
            <a:normAutofit/>
          </a:bodyPr>
          <a:lstStyle/>
          <a:p>
            <a:pPr marL="0" indent="0">
              <a:buNone/>
            </a:pPr>
            <a:r>
              <a:rPr lang="ru-RU" dirty="0"/>
              <a:t>Серверные скрипты не видны или недоступны для посетителей (пользователей) сайта/приложения. Некоторые примеры технологий, используемых в сценариях на стороне сервера:</a:t>
            </a:r>
          </a:p>
          <a:p>
            <a:r>
              <a:rPr lang="ro-RO" dirty="0"/>
              <a:t>PHP (</a:t>
            </a:r>
            <a:r>
              <a:rPr lang="ru-RU" dirty="0"/>
              <a:t>очень известный сервер-сайд язык </a:t>
            </a:r>
            <a:r>
              <a:rPr lang="ru-RU" dirty="0" err="1"/>
              <a:t>скриптинга</a:t>
            </a:r>
            <a:r>
              <a:rPr lang="ru-RU" dirty="0"/>
              <a:t>, основан на</a:t>
            </a:r>
            <a:r>
              <a:rPr lang="ro-RO" dirty="0"/>
              <a:t> Open </a:t>
            </a:r>
            <a:r>
              <a:rPr lang="ro-RO" dirty="0" err="1"/>
              <a:t>Source</a:t>
            </a:r>
            <a:r>
              <a:rPr lang="ro-RO" dirty="0"/>
              <a:t> – </a:t>
            </a:r>
            <a:r>
              <a:rPr lang="ru-RU" dirty="0"/>
              <a:t>распр. бесплатно</a:t>
            </a:r>
            <a:r>
              <a:rPr lang="ro-RO" dirty="0"/>
              <a:t>, </a:t>
            </a:r>
            <a:r>
              <a:rPr lang="ru-RU" dirty="0"/>
              <a:t>обычно используется вместе с</a:t>
            </a:r>
            <a:r>
              <a:rPr lang="ro-RO" dirty="0"/>
              <a:t> </a:t>
            </a:r>
            <a:r>
              <a:rPr lang="ro-RO" dirty="0" err="1"/>
              <a:t>MySQL</a:t>
            </a:r>
            <a:r>
              <a:rPr lang="ro-RO" dirty="0"/>
              <a:t>)</a:t>
            </a:r>
          </a:p>
          <a:p>
            <a:r>
              <a:rPr lang="ro-RO" dirty="0"/>
              <a:t>Framework-</a:t>
            </a:r>
            <a:r>
              <a:rPr lang="ru-RU" dirty="0"/>
              <a:t>и</a:t>
            </a:r>
            <a:r>
              <a:rPr lang="ro-RO" dirty="0"/>
              <a:t> PHP: </a:t>
            </a:r>
            <a:r>
              <a:rPr lang="ro-RO" dirty="0" err="1"/>
              <a:t>Symfony</a:t>
            </a:r>
            <a:r>
              <a:rPr lang="ro-RO" dirty="0"/>
              <a:t>, </a:t>
            </a:r>
            <a:r>
              <a:rPr lang="ro-RO" dirty="0" err="1"/>
              <a:t>Laravel</a:t>
            </a:r>
            <a:r>
              <a:rPr lang="ro-RO" dirty="0"/>
              <a:t>, </a:t>
            </a:r>
            <a:r>
              <a:rPr lang="ro-RO" dirty="0" err="1"/>
              <a:t>Zend</a:t>
            </a:r>
            <a:r>
              <a:rPr lang="ro-RO" dirty="0"/>
              <a:t> etc.</a:t>
            </a:r>
          </a:p>
          <a:p>
            <a:r>
              <a:rPr lang="ro-RO" dirty="0"/>
              <a:t>ASP (</a:t>
            </a:r>
            <a:r>
              <a:rPr lang="ru-RU" dirty="0"/>
              <a:t>технология компании</a:t>
            </a:r>
            <a:r>
              <a:rPr lang="ro-RO" dirty="0"/>
              <a:t> Microsoft, Web Server IIS)</a:t>
            </a:r>
          </a:p>
          <a:p>
            <a:r>
              <a:rPr lang="ro-RO" dirty="0"/>
              <a:t>ASP.NET (Microsoft </a:t>
            </a:r>
            <a:r>
              <a:rPr lang="ro-RO" dirty="0" err="1"/>
              <a:t>Application</a:t>
            </a:r>
            <a:r>
              <a:rPr lang="ro-RO" dirty="0"/>
              <a:t> Framework - </a:t>
            </a:r>
            <a:r>
              <a:rPr lang="ru-RU" dirty="0"/>
              <a:t>последователь</a:t>
            </a:r>
            <a:r>
              <a:rPr lang="ro-RO" dirty="0"/>
              <a:t> ASP)</a:t>
            </a:r>
          </a:p>
          <a:p>
            <a:r>
              <a:rPr lang="ro-RO" dirty="0" err="1"/>
              <a:t>Ruby</a:t>
            </a:r>
            <a:r>
              <a:rPr lang="ro-RO" dirty="0"/>
              <a:t> on </a:t>
            </a:r>
            <a:r>
              <a:rPr lang="ro-RO" dirty="0" err="1"/>
              <a:t>Rails</a:t>
            </a:r>
            <a:r>
              <a:rPr lang="ro-RO" dirty="0"/>
              <a:t> (</a:t>
            </a:r>
            <a:r>
              <a:rPr lang="ru-RU" dirty="0"/>
              <a:t>фреймворк на основе языка</a:t>
            </a:r>
            <a:r>
              <a:rPr lang="ro-RO" dirty="0"/>
              <a:t> </a:t>
            </a:r>
            <a:r>
              <a:rPr lang="ro-RO" dirty="0" err="1"/>
              <a:t>Ruby</a:t>
            </a:r>
            <a:r>
              <a:rPr lang="ro-RO" dirty="0"/>
              <a:t> - </a:t>
            </a:r>
            <a:r>
              <a:rPr lang="ru-RU" dirty="0"/>
              <a:t>бесплатный</a:t>
            </a:r>
            <a:r>
              <a:rPr lang="ro-RO" dirty="0"/>
              <a:t>)</a:t>
            </a:r>
          </a:p>
          <a:p>
            <a:r>
              <a:rPr lang="ro-RO" dirty="0"/>
              <a:t>Perl </a:t>
            </a:r>
            <a:endParaRPr lang="ru-RU" dirty="0"/>
          </a:p>
          <a:p>
            <a:r>
              <a:rPr lang="ro-RO" dirty="0"/>
              <a:t>Framework-</a:t>
            </a:r>
            <a:r>
              <a:rPr lang="ru-RU" dirty="0"/>
              <a:t>и на основе языка программирования</a:t>
            </a:r>
            <a:r>
              <a:rPr lang="ro-RO" dirty="0"/>
              <a:t> Java: </a:t>
            </a:r>
            <a:r>
              <a:rPr lang="ro-RO" dirty="0" err="1"/>
              <a:t>Spring</a:t>
            </a:r>
            <a:r>
              <a:rPr lang="ro-RO" dirty="0"/>
              <a:t>, Hibernate etc.</a:t>
            </a:r>
          </a:p>
          <a:p>
            <a:r>
              <a:rPr lang="ro-RO" dirty="0"/>
              <a:t>Framework</a:t>
            </a:r>
            <a:r>
              <a:rPr lang="ru-RU" dirty="0"/>
              <a:t>-и</a:t>
            </a:r>
            <a:r>
              <a:rPr lang="ro-RO" dirty="0"/>
              <a:t> </a:t>
            </a:r>
            <a:r>
              <a:rPr lang="ru-RU" dirty="0"/>
              <a:t>и платформы созданные на основе </a:t>
            </a:r>
            <a:r>
              <a:rPr lang="ro-RO" dirty="0" err="1"/>
              <a:t>JavaScript</a:t>
            </a:r>
            <a:r>
              <a:rPr lang="ro-RO" dirty="0"/>
              <a:t>: </a:t>
            </a:r>
            <a:r>
              <a:rPr lang="ru-RU" dirty="0"/>
              <a:t> </a:t>
            </a:r>
            <a:r>
              <a:rPr lang="ro-RO" dirty="0"/>
              <a:t>Express.js</a:t>
            </a:r>
            <a:r>
              <a:rPr lang="ru-RU" dirty="0"/>
              <a:t> </a:t>
            </a:r>
            <a:r>
              <a:rPr lang="ro-RO" dirty="0"/>
              <a:t>(</a:t>
            </a:r>
            <a:r>
              <a:rPr lang="ru-RU" dirty="0"/>
              <a:t>на основе</a:t>
            </a:r>
            <a:r>
              <a:rPr lang="ro-RO" dirty="0"/>
              <a:t> node.js), Node.js etc.</a:t>
            </a:r>
          </a:p>
          <a:p>
            <a:r>
              <a:rPr lang="ro-RO" dirty="0" err="1"/>
              <a:t>Python</a:t>
            </a:r>
            <a:r>
              <a:rPr lang="ru-RU" dirty="0"/>
              <a:t>, </a:t>
            </a:r>
            <a:r>
              <a:rPr lang="en-US" dirty="0"/>
              <a:t>python</a:t>
            </a:r>
            <a:r>
              <a:rPr lang="ru-RU" dirty="0"/>
              <a:t>-фреймворки</a:t>
            </a:r>
            <a:r>
              <a:rPr lang="en-US" dirty="0"/>
              <a:t>,</a:t>
            </a:r>
            <a:r>
              <a:rPr lang="ru-RU" dirty="0"/>
              <a:t> </a:t>
            </a:r>
            <a:r>
              <a:rPr lang="en-US" dirty="0"/>
              <a:t>GO </a:t>
            </a:r>
            <a:r>
              <a:rPr lang="ru-RU" dirty="0"/>
              <a:t>и </a:t>
            </a:r>
            <a:r>
              <a:rPr lang="ru-RU" dirty="0" err="1"/>
              <a:t>др</a:t>
            </a:r>
            <a:r>
              <a:rPr lang="ro-RO" dirty="0"/>
              <a:t>.</a:t>
            </a:r>
          </a:p>
        </p:txBody>
      </p:sp>
    </p:spTree>
    <p:extLst>
      <p:ext uri="{BB962C8B-B14F-4D97-AF65-F5344CB8AC3E}">
        <p14:creationId xmlns:p14="http://schemas.microsoft.com/office/powerpoint/2010/main" val="398109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6976-CC5E-483A-A820-F8E826987472}"/>
              </a:ext>
            </a:extLst>
          </p:cNvPr>
          <p:cNvSpPr>
            <a:spLocks noGrp="1"/>
          </p:cNvSpPr>
          <p:nvPr>
            <p:ph type="title"/>
          </p:nvPr>
        </p:nvSpPr>
        <p:spPr/>
        <p:txBody>
          <a:bodyPr/>
          <a:lstStyle/>
          <a:p>
            <a:r>
              <a:rPr lang="ru-RU" dirty="0"/>
              <a:t>Еще одно модное понятие… </a:t>
            </a:r>
            <a:r>
              <a:rPr lang="en-US" dirty="0"/>
              <a:t>Full Stack</a:t>
            </a:r>
          </a:p>
        </p:txBody>
      </p:sp>
      <p:sp>
        <p:nvSpPr>
          <p:cNvPr id="3" name="Content Placeholder 2">
            <a:extLst>
              <a:ext uri="{FF2B5EF4-FFF2-40B4-BE49-F238E27FC236}">
                <a16:creationId xmlns:a16="http://schemas.microsoft.com/office/drawing/2014/main" id="{76660FB9-3561-4622-B40E-15F8DAE831FE}"/>
              </a:ext>
            </a:extLst>
          </p:cNvPr>
          <p:cNvSpPr>
            <a:spLocks noGrp="1"/>
          </p:cNvSpPr>
          <p:nvPr>
            <p:ph idx="1"/>
          </p:nvPr>
        </p:nvSpPr>
        <p:spPr>
          <a:xfrm>
            <a:off x="581192" y="1921565"/>
            <a:ext cx="11029615" cy="4452731"/>
          </a:xfrm>
        </p:spPr>
        <p:txBody>
          <a:bodyPr>
            <a:normAutofit fontScale="92500" lnSpcReduction="20000"/>
          </a:bodyPr>
          <a:lstStyle/>
          <a:p>
            <a:r>
              <a:rPr lang="en-US" sz="2400" dirty="0"/>
              <a:t>Full Stack </a:t>
            </a:r>
            <a:r>
              <a:rPr lang="ru-RU" sz="2400" dirty="0"/>
              <a:t>веб-разработчик - это человек, который может разрабатывать как клиентское, так и серверное программное обеспечение</a:t>
            </a:r>
          </a:p>
          <a:p>
            <a:r>
              <a:rPr lang="ru-RU" sz="2400" dirty="0"/>
              <a:t>Помимо освоения HTML и CSS, он также должен знать:</a:t>
            </a:r>
          </a:p>
          <a:p>
            <a:pPr lvl="1"/>
            <a:r>
              <a:rPr lang="ru-RU" sz="2000" dirty="0"/>
              <a:t>Как запрограммировать браузер (например, используя </a:t>
            </a:r>
            <a:r>
              <a:rPr lang="ru-RU" sz="2000" dirty="0" err="1"/>
              <a:t>JavaScript</a:t>
            </a:r>
            <a:r>
              <a:rPr lang="ru-RU" sz="2000" dirty="0"/>
              <a:t>, </a:t>
            </a:r>
            <a:r>
              <a:rPr lang="ru-RU" sz="2000" dirty="0" err="1"/>
              <a:t>jQuery</a:t>
            </a:r>
            <a:r>
              <a:rPr lang="ru-RU" sz="2000" dirty="0"/>
              <a:t>, </a:t>
            </a:r>
            <a:r>
              <a:rPr lang="ru-RU" sz="2000" dirty="0" err="1"/>
              <a:t>Angular</a:t>
            </a:r>
            <a:r>
              <a:rPr lang="ru-RU" sz="2000" dirty="0"/>
              <a:t> или </a:t>
            </a:r>
            <a:r>
              <a:rPr lang="ru-RU" sz="2000" dirty="0" err="1"/>
              <a:t>Vue</a:t>
            </a:r>
            <a:r>
              <a:rPr lang="ru-RU" sz="2000" dirty="0"/>
              <a:t>)</a:t>
            </a:r>
          </a:p>
          <a:p>
            <a:pPr lvl="1"/>
            <a:r>
              <a:rPr lang="ru-RU" sz="2000" dirty="0"/>
              <a:t>Программирование сервера (например, с использованием PHP, ASP, </a:t>
            </a:r>
            <a:r>
              <a:rPr lang="ru-RU" sz="2000" dirty="0" err="1"/>
              <a:t>Python</a:t>
            </a:r>
            <a:r>
              <a:rPr lang="ru-RU" sz="2000" dirty="0"/>
              <a:t> или </a:t>
            </a:r>
            <a:r>
              <a:rPr lang="ru-RU" sz="2000" dirty="0" err="1"/>
              <a:t>Node</a:t>
            </a:r>
            <a:r>
              <a:rPr lang="ru-RU" sz="2000" dirty="0"/>
              <a:t>)</a:t>
            </a:r>
          </a:p>
          <a:p>
            <a:pPr lvl="1"/>
            <a:r>
              <a:rPr lang="ru-RU" sz="2000" dirty="0"/>
              <a:t>Создание и управление базы данных (например, с использованием SQL, </a:t>
            </a:r>
            <a:r>
              <a:rPr lang="ru-RU" sz="2000" dirty="0" err="1"/>
              <a:t>SQLite</a:t>
            </a:r>
            <a:r>
              <a:rPr lang="ru-RU" sz="2000" dirty="0"/>
              <a:t> или </a:t>
            </a:r>
            <a:r>
              <a:rPr lang="ru-RU" sz="2000" dirty="0" err="1"/>
              <a:t>MongoDB</a:t>
            </a:r>
            <a:r>
              <a:rPr lang="ru-RU" sz="2000" dirty="0"/>
              <a:t>)</a:t>
            </a:r>
            <a:endParaRPr lang="en-US" sz="2000" dirty="0"/>
          </a:p>
          <a:p>
            <a:r>
              <a:rPr lang="ru-RU" sz="2400" dirty="0"/>
              <a:t>Примеры известных </a:t>
            </a:r>
            <a:r>
              <a:rPr lang="en-US" sz="2400" dirty="0"/>
              <a:t>full stack:</a:t>
            </a:r>
          </a:p>
          <a:p>
            <a:pPr lvl="1"/>
            <a:r>
              <a:rPr lang="en-US" sz="1800" dirty="0"/>
              <a:t>LAMP stack: JavaScript - Linux - Apache - MySQL - PHP</a:t>
            </a:r>
          </a:p>
          <a:p>
            <a:pPr lvl="1"/>
            <a:r>
              <a:rPr lang="en-US" sz="1800" dirty="0"/>
              <a:t>LEMP stack: JavaScript - Linux - Nginx - MySQL - PHP</a:t>
            </a:r>
          </a:p>
          <a:p>
            <a:pPr lvl="1"/>
            <a:r>
              <a:rPr lang="en-US" sz="1800" dirty="0"/>
              <a:t>MEAN stack: JavaScript - MongoDB - Express - AngularJS - Node.js</a:t>
            </a:r>
          </a:p>
          <a:p>
            <a:pPr lvl="1"/>
            <a:r>
              <a:rPr lang="en-US" sz="1800" dirty="0"/>
              <a:t>Django stack: JavaScript - Python - Django - MySQL</a:t>
            </a:r>
          </a:p>
          <a:p>
            <a:pPr lvl="1"/>
            <a:r>
              <a:rPr lang="en-US" sz="1800" dirty="0"/>
              <a:t>Ruby on Rails: JavaScript - Ruby - SQLite - PHP</a:t>
            </a:r>
          </a:p>
        </p:txBody>
      </p:sp>
    </p:spTree>
    <p:extLst>
      <p:ext uri="{BB962C8B-B14F-4D97-AF65-F5344CB8AC3E}">
        <p14:creationId xmlns:p14="http://schemas.microsoft.com/office/powerpoint/2010/main" val="2929895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AB0DA-8208-4857-87AA-ECF38BE4621F}"/>
              </a:ext>
            </a:extLst>
          </p:cNvPr>
          <p:cNvSpPr>
            <a:spLocks noGrp="1"/>
          </p:cNvSpPr>
          <p:nvPr>
            <p:ph type="title"/>
          </p:nvPr>
        </p:nvSpPr>
        <p:spPr/>
        <p:txBody>
          <a:bodyPr/>
          <a:lstStyle/>
          <a:p>
            <a:r>
              <a:rPr lang="ru-RU" b="1" dirty="0"/>
              <a:t>Архитектура веб приложений</a:t>
            </a:r>
            <a:endParaRPr lang="en-US" dirty="0"/>
          </a:p>
        </p:txBody>
      </p:sp>
      <p:pic>
        <p:nvPicPr>
          <p:cNvPr id="4" name="Picture 2" descr="Imagini pentru architecture full stack">
            <a:extLst>
              <a:ext uri="{FF2B5EF4-FFF2-40B4-BE49-F238E27FC236}">
                <a16:creationId xmlns:a16="http://schemas.microsoft.com/office/drawing/2014/main" id="{D8D7E795-B3EB-455C-8750-15AA15B39E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0097" y="1892320"/>
            <a:ext cx="7489034" cy="4965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249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AA961-7308-4EEF-87FC-7ED726657021}"/>
              </a:ext>
            </a:extLst>
          </p:cNvPr>
          <p:cNvSpPr>
            <a:spLocks noGrp="1"/>
          </p:cNvSpPr>
          <p:nvPr>
            <p:ph type="title"/>
          </p:nvPr>
        </p:nvSpPr>
        <p:spPr/>
        <p:txBody>
          <a:bodyPr/>
          <a:lstStyle/>
          <a:p>
            <a:r>
              <a:rPr lang="ru-RU" dirty="0"/>
              <a:t>Статистика (</a:t>
            </a:r>
            <a:r>
              <a:rPr lang="en-US" sz="2200" cap="none" dirty="0">
                <a:hlinkClick r:id="rId2"/>
              </a:rPr>
              <a:t>https://pypl.github.io/PYPL.html</a:t>
            </a:r>
            <a:r>
              <a:rPr lang="en-US" sz="2200" cap="none" dirty="0"/>
              <a:t> </a:t>
            </a:r>
            <a:r>
              <a:rPr lang="ru-RU" sz="2200" cap="none" dirty="0"/>
              <a:t>и </a:t>
            </a:r>
            <a:r>
              <a:rPr lang="en-US" sz="2200" cap="none" dirty="0">
                <a:hlinkClick r:id="rId3"/>
              </a:rPr>
              <a:t>https://www.Tiobe.Com/tiobe-index/</a:t>
            </a:r>
            <a:r>
              <a:rPr lang="ru-RU" dirty="0"/>
              <a:t>)</a:t>
            </a:r>
            <a:endParaRPr lang="en-US" dirty="0"/>
          </a:p>
        </p:txBody>
      </p:sp>
      <p:grpSp>
        <p:nvGrpSpPr>
          <p:cNvPr id="7" name="Group 6">
            <a:extLst>
              <a:ext uri="{FF2B5EF4-FFF2-40B4-BE49-F238E27FC236}">
                <a16:creationId xmlns:a16="http://schemas.microsoft.com/office/drawing/2014/main" id="{4183F5E7-DDD1-47F7-B42B-B134A332A973}"/>
              </a:ext>
            </a:extLst>
          </p:cNvPr>
          <p:cNvGrpSpPr/>
          <p:nvPr/>
        </p:nvGrpSpPr>
        <p:grpSpPr>
          <a:xfrm>
            <a:off x="365971" y="1845680"/>
            <a:ext cx="11388066" cy="4745989"/>
            <a:chOff x="365971" y="1845680"/>
            <a:chExt cx="11388066" cy="4745989"/>
          </a:xfrm>
        </p:grpSpPr>
        <p:pic>
          <p:nvPicPr>
            <p:cNvPr id="4" name="Picture 3">
              <a:extLst>
                <a:ext uri="{FF2B5EF4-FFF2-40B4-BE49-F238E27FC236}">
                  <a16:creationId xmlns:a16="http://schemas.microsoft.com/office/drawing/2014/main" id="{D42C3A9A-AC5B-4A8D-B496-4DB78E147BF4}"/>
                </a:ext>
              </a:extLst>
            </p:cNvPr>
            <p:cNvPicPr>
              <a:picLocks noChangeAspect="1"/>
            </p:cNvPicPr>
            <p:nvPr/>
          </p:nvPicPr>
          <p:blipFill>
            <a:blip r:embed="rId4"/>
            <a:stretch>
              <a:fillRect/>
            </a:stretch>
          </p:blipFill>
          <p:spPr>
            <a:xfrm>
              <a:off x="4609119" y="1845680"/>
              <a:ext cx="7144918" cy="4745989"/>
            </a:xfrm>
            <a:prstGeom prst="rect">
              <a:avLst/>
            </a:prstGeom>
          </p:spPr>
        </p:pic>
        <p:pic>
          <p:nvPicPr>
            <p:cNvPr id="6" name="Picture 5">
              <a:extLst>
                <a:ext uri="{FF2B5EF4-FFF2-40B4-BE49-F238E27FC236}">
                  <a16:creationId xmlns:a16="http://schemas.microsoft.com/office/drawing/2014/main" id="{43F883E7-0456-442B-83CD-E4101D812F1A}"/>
                </a:ext>
              </a:extLst>
            </p:cNvPr>
            <p:cNvPicPr>
              <a:picLocks noChangeAspect="1"/>
            </p:cNvPicPr>
            <p:nvPr/>
          </p:nvPicPr>
          <p:blipFill>
            <a:blip r:embed="rId5"/>
            <a:stretch>
              <a:fillRect/>
            </a:stretch>
          </p:blipFill>
          <p:spPr>
            <a:xfrm>
              <a:off x="365971" y="1845680"/>
              <a:ext cx="4243148" cy="4745989"/>
            </a:xfrm>
            <a:prstGeom prst="rect">
              <a:avLst/>
            </a:prstGeom>
          </p:spPr>
        </p:pic>
      </p:grpSp>
    </p:spTree>
    <p:extLst>
      <p:ext uri="{BB962C8B-B14F-4D97-AF65-F5344CB8AC3E}">
        <p14:creationId xmlns:p14="http://schemas.microsoft.com/office/powerpoint/2010/main" val="191297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B0891-C4BC-4DFF-9C95-142E53826EF9}"/>
              </a:ext>
            </a:extLst>
          </p:cNvPr>
          <p:cNvSpPr>
            <a:spLocks noGrp="1"/>
          </p:cNvSpPr>
          <p:nvPr>
            <p:ph type="title"/>
          </p:nvPr>
        </p:nvSpPr>
        <p:spPr/>
        <p:txBody>
          <a:bodyPr/>
          <a:lstStyle/>
          <a:p>
            <a:r>
              <a:rPr lang="ru-RU" dirty="0"/>
              <a:t>О курсе...</a:t>
            </a:r>
            <a:endParaRPr lang="en-US" dirty="0"/>
          </a:p>
        </p:txBody>
      </p:sp>
      <p:graphicFrame>
        <p:nvGraphicFramePr>
          <p:cNvPr id="4" name="Table 3">
            <a:extLst>
              <a:ext uri="{FF2B5EF4-FFF2-40B4-BE49-F238E27FC236}">
                <a16:creationId xmlns:a16="http://schemas.microsoft.com/office/drawing/2014/main" id="{00AC64EA-B6F8-459A-B4EE-EE6ACF0AF583}"/>
              </a:ext>
            </a:extLst>
          </p:cNvPr>
          <p:cNvGraphicFramePr>
            <a:graphicFrameLocks noGrp="1"/>
          </p:cNvGraphicFramePr>
          <p:nvPr/>
        </p:nvGraphicFramePr>
        <p:xfrm>
          <a:off x="582128" y="3362643"/>
          <a:ext cx="11027743" cy="1574800"/>
        </p:xfrm>
        <a:graphic>
          <a:graphicData uri="http://schemas.openxmlformats.org/drawingml/2006/table">
            <a:tbl>
              <a:tblPr firstRow="1" firstCol="1" lastRow="1" lastCol="1" bandRow="1" bandCol="1">
                <a:tableStyleId>{5C22544A-7EE6-4342-B048-85BDC9FD1C3A}</a:tableStyleId>
              </a:tblPr>
              <a:tblGrid>
                <a:gridCol w="1872106">
                  <a:extLst>
                    <a:ext uri="{9D8B030D-6E8A-4147-A177-3AD203B41FA5}">
                      <a16:colId xmlns:a16="http://schemas.microsoft.com/office/drawing/2014/main" val="2462914272"/>
                    </a:ext>
                  </a:extLst>
                </a:gridCol>
                <a:gridCol w="1793517">
                  <a:extLst>
                    <a:ext uri="{9D8B030D-6E8A-4147-A177-3AD203B41FA5}">
                      <a16:colId xmlns:a16="http://schemas.microsoft.com/office/drawing/2014/main" val="2429783469"/>
                    </a:ext>
                  </a:extLst>
                </a:gridCol>
                <a:gridCol w="819572">
                  <a:extLst>
                    <a:ext uri="{9D8B030D-6E8A-4147-A177-3AD203B41FA5}">
                      <a16:colId xmlns:a16="http://schemas.microsoft.com/office/drawing/2014/main" val="3668183324"/>
                    </a:ext>
                  </a:extLst>
                </a:gridCol>
                <a:gridCol w="825186">
                  <a:extLst>
                    <a:ext uri="{9D8B030D-6E8A-4147-A177-3AD203B41FA5}">
                      <a16:colId xmlns:a16="http://schemas.microsoft.com/office/drawing/2014/main" val="4138251550"/>
                    </a:ext>
                  </a:extLst>
                </a:gridCol>
                <a:gridCol w="771858">
                  <a:extLst>
                    <a:ext uri="{9D8B030D-6E8A-4147-A177-3AD203B41FA5}">
                      <a16:colId xmlns:a16="http://schemas.microsoft.com/office/drawing/2014/main" val="1381082838"/>
                    </a:ext>
                  </a:extLst>
                </a:gridCol>
                <a:gridCol w="769051">
                  <a:extLst>
                    <a:ext uri="{9D8B030D-6E8A-4147-A177-3AD203B41FA5}">
                      <a16:colId xmlns:a16="http://schemas.microsoft.com/office/drawing/2014/main" val="578214121"/>
                    </a:ext>
                  </a:extLst>
                </a:gridCol>
                <a:gridCol w="842027">
                  <a:extLst>
                    <a:ext uri="{9D8B030D-6E8A-4147-A177-3AD203B41FA5}">
                      <a16:colId xmlns:a16="http://schemas.microsoft.com/office/drawing/2014/main" val="2301176595"/>
                    </a:ext>
                  </a:extLst>
                </a:gridCol>
                <a:gridCol w="842027">
                  <a:extLst>
                    <a:ext uri="{9D8B030D-6E8A-4147-A177-3AD203B41FA5}">
                      <a16:colId xmlns:a16="http://schemas.microsoft.com/office/drawing/2014/main" val="1284858563"/>
                    </a:ext>
                  </a:extLst>
                </a:gridCol>
                <a:gridCol w="1249006">
                  <a:extLst>
                    <a:ext uri="{9D8B030D-6E8A-4147-A177-3AD203B41FA5}">
                      <a16:colId xmlns:a16="http://schemas.microsoft.com/office/drawing/2014/main" val="760537615"/>
                    </a:ext>
                  </a:extLst>
                </a:gridCol>
                <a:gridCol w="1243393">
                  <a:extLst>
                    <a:ext uri="{9D8B030D-6E8A-4147-A177-3AD203B41FA5}">
                      <a16:colId xmlns:a16="http://schemas.microsoft.com/office/drawing/2014/main" val="217596202"/>
                    </a:ext>
                  </a:extLst>
                </a:gridCol>
              </a:tblGrid>
              <a:tr h="190500">
                <a:tc rowSpan="3">
                  <a:txBody>
                    <a:bodyPr/>
                    <a:lstStyle/>
                    <a:p>
                      <a:pPr marL="0" marR="0" algn="ctr">
                        <a:spcBef>
                          <a:spcPts val="0"/>
                        </a:spcBef>
                        <a:spcAft>
                          <a:spcPts val="0"/>
                        </a:spcAft>
                      </a:pPr>
                      <a:r>
                        <a:rPr lang="ro-MD" sz="1600">
                          <a:effectLst/>
                        </a:rPr>
                        <a:t>Denumirea disciplinei</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rowSpan="3">
                  <a:txBody>
                    <a:bodyPr/>
                    <a:lstStyle/>
                    <a:p>
                      <a:pPr marL="0" marR="0" algn="ctr">
                        <a:spcBef>
                          <a:spcPts val="0"/>
                        </a:spcBef>
                        <a:spcAft>
                          <a:spcPts val="0"/>
                        </a:spcAft>
                      </a:pPr>
                      <a:r>
                        <a:rPr lang="ro-MD" sz="1600">
                          <a:effectLst/>
                        </a:rPr>
                        <a:t>Responsabil de disciplină</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rowSpan="3">
                  <a:txBody>
                    <a:bodyPr/>
                    <a:lstStyle/>
                    <a:p>
                      <a:pPr marL="0" marR="0" algn="ctr">
                        <a:spcBef>
                          <a:spcPts val="0"/>
                        </a:spcBef>
                        <a:spcAft>
                          <a:spcPts val="0"/>
                        </a:spcAft>
                      </a:pPr>
                      <a:r>
                        <a:rPr lang="ro-MD" sz="1600">
                          <a:effectLst/>
                        </a:rPr>
                        <a:t>Semestrul</a:t>
                      </a:r>
                      <a:endParaRPr lang="en-US" sz="1600">
                        <a:effectLst/>
                        <a:latin typeface="Times New Roman" panose="02020603050405020304" pitchFamily="18" charset="0"/>
                        <a:ea typeface="Times New Roman" panose="02020603050405020304" pitchFamily="18" charset="0"/>
                      </a:endParaRPr>
                    </a:p>
                  </a:txBody>
                  <a:tcPr marL="68580" marR="68580" marT="0" marB="0" vert="vert270" anchor="ctr"/>
                </a:tc>
                <a:tc gridSpan="5">
                  <a:txBody>
                    <a:bodyPr/>
                    <a:lstStyle/>
                    <a:p>
                      <a:pPr marL="0" marR="0" algn="ctr">
                        <a:spcBef>
                          <a:spcPts val="0"/>
                        </a:spcBef>
                        <a:spcAft>
                          <a:spcPts val="0"/>
                        </a:spcAft>
                      </a:pPr>
                      <a:r>
                        <a:rPr lang="ro-MD" sz="1600">
                          <a:effectLst/>
                        </a:rPr>
                        <a:t>Numărul de ore</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3">
                  <a:txBody>
                    <a:bodyPr/>
                    <a:lstStyle/>
                    <a:p>
                      <a:pPr marL="0" marR="0" algn="ctr">
                        <a:spcBef>
                          <a:spcPts val="0"/>
                        </a:spcBef>
                        <a:spcAft>
                          <a:spcPts val="0"/>
                        </a:spcAft>
                      </a:pPr>
                      <a:r>
                        <a:rPr lang="ro-MD" sz="1600">
                          <a:effectLst/>
                        </a:rPr>
                        <a:t>Forma de</a:t>
                      </a:r>
                      <a:endParaRPr lang="en-US" sz="1600">
                        <a:effectLst/>
                      </a:endParaRPr>
                    </a:p>
                    <a:p>
                      <a:pPr marL="0" marR="0" algn="ctr">
                        <a:spcBef>
                          <a:spcPts val="0"/>
                        </a:spcBef>
                        <a:spcAft>
                          <a:spcPts val="0"/>
                        </a:spcAft>
                      </a:pPr>
                      <a:r>
                        <a:rPr lang="ro-MD" sz="1600">
                          <a:effectLst/>
                        </a:rPr>
                        <a:t> evaluare</a:t>
                      </a:r>
                      <a:endParaRPr lang="en-US" sz="1600">
                        <a:effectLst/>
                        <a:latin typeface="Times New Roman" panose="02020603050405020304" pitchFamily="18" charset="0"/>
                        <a:ea typeface="Times New Roman" panose="02020603050405020304" pitchFamily="18" charset="0"/>
                      </a:endParaRPr>
                    </a:p>
                  </a:txBody>
                  <a:tcPr marL="68580" marR="68580" marT="0" marB="0" vert="vert270" anchor="ctr"/>
                </a:tc>
                <a:tc rowSpan="3">
                  <a:txBody>
                    <a:bodyPr/>
                    <a:lstStyle/>
                    <a:p>
                      <a:pPr marL="71755" marR="71755" algn="ctr">
                        <a:spcBef>
                          <a:spcPts val="0"/>
                        </a:spcBef>
                        <a:spcAft>
                          <a:spcPts val="0"/>
                        </a:spcAft>
                      </a:pPr>
                      <a:r>
                        <a:rPr lang="ro-MD" sz="1600">
                          <a:effectLst/>
                        </a:rPr>
                        <a:t>Nr. de</a:t>
                      </a:r>
                      <a:endParaRPr lang="en-US" sz="1600">
                        <a:effectLst/>
                      </a:endParaRPr>
                    </a:p>
                    <a:p>
                      <a:pPr marL="71755" marR="71755" algn="ctr">
                        <a:spcBef>
                          <a:spcPts val="0"/>
                        </a:spcBef>
                        <a:spcAft>
                          <a:spcPts val="0"/>
                        </a:spcAft>
                      </a:pPr>
                      <a:r>
                        <a:rPr lang="ro-MD" sz="1600">
                          <a:effectLst/>
                        </a:rPr>
                        <a:t>credite</a:t>
                      </a:r>
                      <a:endParaRPr lang="en-US" sz="1600">
                        <a:effectLst/>
                        <a:latin typeface="Times New Roman" panose="02020603050405020304" pitchFamily="18" charset="0"/>
                        <a:ea typeface="Times New Roman" panose="02020603050405020304" pitchFamily="18" charset="0"/>
                      </a:endParaRPr>
                    </a:p>
                  </a:txBody>
                  <a:tcPr marL="68580" marR="68580" marT="0" marB="0" vert="vert270" anchor="ctr"/>
                </a:tc>
                <a:extLst>
                  <a:ext uri="{0D108BD9-81ED-4DB2-BD59-A6C34878D82A}">
                    <a16:rowId xmlns:a16="http://schemas.microsoft.com/office/drawing/2014/main" val="85911422"/>
                  </a:ext>
                </a:extLst>
              </a:tr>
              <a:tr h="191770">
                <a:tc vMerge="1">
                  <a:txBody>
                    <a:bodyPr/>
                    <a:lstStyle/>
                    <a:p>
                      <a:endParaRPr lang="en-US"/>
                    </a:p>
                  </a:txBody>
                  <a:tcPr/>
                </a:tc>
                <a:tc vMerge="1">
                  <a:txBody>
                    <a:bodyPr/>
                    <a:lstStyle/>
                    <a:p>
                      <a:endParaRPr lang="en-US"/>
                    </a:p>
                  </a:txBody>
                  <a:tcPr/>
                </a:tc>
                <a:tc vMerge="1">
                  <a:txBody>
                    <a:bodyPr/>
                    <a:lstStyle/>
                    <a:p>
                      <a:endParaRPr lang="en-US"/>
                    </a:p>
                  </a:txBody>
                  <a:tcPr/>
                </a:tc>
                <a:tc rowSpan="2">
                  <a:txBody>
                    <a:bodyPr/>
                    <a:lstStyle/>
                    <a:p>
                      <a:pPr marL="0" marR="0" algn="ctr">
                        <a:spcBef>
                          <a:spcPts val="0"/>
                        </a:spcBef>
                        <a:spcAft>
                          <a:spcPts val="0"/>
                        </a:spcAft>
                      </a:pPr>
                      <a:r>
                        <a:rPr lang="ro-MD" sz="1600">
                          <a:effectLst/>
                        </a:rPr>
                        <a:t>Total</a:t>
                      </a:r>
                      <a:endParaRPr lang="en-US" sz="1600">
                        <a:effectLst/>
                        <a:latin typeface="Times New Roman" panose="02020603050405020304" pitchFamily="18" charset="0"/>
                        <a:ea typeface="Times New Roman" panose="02020603050405020304" pitchFamily="18" charset="0"/>
                      </a:endParaRPr>
                    </a:p>
                  </a:txBody>
                  <a:tcPr marL="68580" marR="68580" marT="0" marB="0" vert="vert270"/>
                </a:tc>
                <a:tc gridSpan="4">
                  <a:txBody>
                    <a:bodyPr/>
                    <a:lstStyle/>
                    <a:p>
                      <a:pPr marL="0" marR="0" algn="ctr">
                        <a:spcBef>
                          <a:spcPts val="0"/>
                        </a:spcBef>
                        <a:spcAft>
                          <a:spcPts val="0"/>
                        </a:spcAft>
                      </a:pPr>
                      <a:r>
                        <a:rPr lang="ro-MD" sz="1600">
                          <a:effectLst/>
                        </a:rPr>
                        <a:t>inclusiv</a:t>
                      </a:r>
                      <a:endParaRPr lang="en-US" sz="16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87635298"/>
                  </a:ext>
                </a:extLst>
              </a:tr>
              <a:tr h="55372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ro-MD" sz="1600">
                          <a:effectLst/>
                        </a:rPr>
                        <a:t>C</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ro-MD" sz="1600">
                          <a:effectLst/>
                        </a:rPr>
                        <a:t>S</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ro-MD" sz="1600">
                          <a:effectLst/>
                        </a:rPr>
                        <a:t>L</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ro-MD" sz="1600">
                          <a:effectLst/>
                        </a:rPr>
                        <a:t>LI</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56810335"/>
                  </a:ext>
                </a:extLst>
              </a:tr>
              <a:tr h="533400">
                <a:tc>
                  <a:txBody>
                    <a:bodyPr/>
                    <a:lstStyle/>
                    <a:p>
                      <a:pPr marL="0" marR="0" algn="ctr">
                        <a:spcBef>
                          <a:spcPts val="0"/>
                        </a:spcBef>
                        <a:spcAft>
                          <a:spcPts val="0"/>
                        </a:spcAft>
                      </a:pPr>
                      <a:r>
                        <a:rPr lang="ro-MD" sz="1600" dirty="0">
                          <a:effectLst/>
                        </a:rPr>
                        <a:t>Dezvoltarea  aplicațiilor web</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ro-MD" sz="1600">
                          <a:effectLst/>
                        </a:rPr>
                        <a:t>Natalia Pleşca</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ro-MD" sz="1600">
                          <a:effectLst/>
                        </a:rPr>
                        <a:t>V</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ro-MD" sz="1600">
                          <a:effectLst/>
                        </a:rPr>
                        <a:t>180</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ro-MD" sz="1600">
                          <a:effectLst/>
                        </a:rPr>
                        <a:t>30</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ro-MD" sz="1600">
                          <a:effectLst/>
                        </a:rPr>
                        <a:t>0</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ro-MD" sz="1600">
                          <a:effectLst/>
                        </a:rPr>
                        <a:t>45</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ro-MD" sz="1600">
                          <a:effectLst/>
                        </a:rPr>
                        <a:t>105</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ro-MD" sz="1600">
                          <a:effectLst/>
                        </a:rPr>
                        <a:t>Examen</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ro-MD" sz="1600" dirty="0">
                          <a:effectLst/>
                        </a:rPr>
                        <a:t>6</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834926062"/>
                  </a:ext>
                </a:extLst>
              </a:tr>
            </a:tbl>
          </a:graphicData>
        </a:graphic>
      </p:graphicFrame>
    </p:spTree>
    <p:extLst>
      <p:ext uri="{BB962C8B-B14F-4D97-AF65-F5344CB8AC3E}">
        <p14:creationId xmlns:p14="http://schemas.microsoft.com/office/powerpoint/2010/main" val="1542287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E0FC2-8345-429C-8AC6-98C9879D957E}"/>
              </a:ext>
            </a:extLst>
          </p:cNvPr>
          <p:cNvSpPr>
            <a:spLocks noGrp="1"/>
          </p:cNvSpPr>
          <p:nvPr>
            <p:ph type="title"/>
          </p:nvPr>
        </p:nvSpPr>
        <p:spPr/>
        <p:txBody>
          <a:bodyPr/>
          <a:lstStyle/>
          <a:p>
            <a:r>
              <a:rPr lang="ru-RU" dirty="0"/>
              <a:t>Появление </a:t>
            </a:r>
            <a:r>
              <a:rPr lang="en-US" dirty="0"/>
              <a:t>PYTHON</a:t>
            </a:r>
          </a:p>
        </p:txBody>
      </p:sp>
      <p:sp>
        <p:nvSpPr>
          <p:cNvPr id="3" name="Content Placeholder 2">
            <a:extLst>
              <a:ext uri="{FF2B5EF4-FFF2-40B4-BE49-F238E27FC236}">
                <a16:creationId xmlns:a16="http://schemas.microsoft.com/office/drawing/2014/main" id="{D93B8E4C-E433-4A80-BCC8-735CDE003294}"/>
              </a:ext>
            </a:extLst>
          </p:cNvPr>
          <p:cNvSpPr>
            <a:spLocks noGrp="1"/>
          </p:cNvSpPr>
          <p:nvPr>
            <p:ph idx="1"/>
          </p:nvPr>
        </p:nvSpPr>
        <p:spPr>
          <a:xfrm>
            <a:off x="251791" y="1815548"/>
            <a:ext cx="11767931" cy="4744277"/>
          </a:xfrm>
        </p:spPr>
        <p:txBody>
          <a:bodyPr>
            <a:noAutofit/>
          </a:bodyPr>
          <a:lstStyle/>
          <a:p>
            <a:r>
              <a:rPr lang="ru-RU" sz="2200" dirty="0" err="1"/>
              <a:t>Python</a:t>
            </a:r>
            <a:r>
              <a:rPr lang="ru-RU" sz="2200" dirty="0"/>
              <a:t> был создан в 1991 году голландским программистом </a:t>
            </a:r>
            <a:r>
              <a:rPr lang="ro-MD" sz="2200" dirty="0"/>
              <a:t>Guido Van </a:t>
            </a:r>
            <a:r>
              <a:rPr lang="ro-MD" sz="2200" dirty="0" err="1"/>
              <a:t>Rossum</a:t>
            </a:r>
            <a:r>
              <a:rPr lang="en-US" sz="2200" dirty="0"/>
              <a:t>-</a:t>
            </a:r>
            <a:r>
              <a:rPr lang="ru-RU" sz="2200" dirty="0"/>
              <a:t>ом</a:t>
            </a:r>
          </a:p>
          <a:p>
            <a:r>
              <a:rPr lang="ru-RU" sz="2200" dirty="0" err="1"/>
              <a:t>Python</a:t>
            </a:r>
            <a:r>
              <a:rPr lang="ru-RU" sz="2200" dirty="0"/>
              <a:t> - это интерпретируемый язык программирования. Это означает, что он имеет интерпретатор для непосредственного запуска программы, в отличие от других языков, которые зависят от компиляторов. Таким образом, </a:t>
            </a:r>
            <a:r>
              <a:rPr lang="ru-RU" sz="2200" dirty="0" err="1"/>
              <a:t>Python</a:t>
            </a:r>
            <a:r>
              <a:rPr lang="ru-RU" sz="2200" dirty="0"/>
              <a:t> является интерпретируемым, что означает, что после написания кода его можно сразу интерпретировать и увидеть результаты</a:t>
            </a:r>
          </a:p>
          <a:p>
            <a:r>
              <a:rPr lang="ru-RU" sz="2200" dirty="0"/>
              <a:t>Ван </a:t>
            </a:r>
            <a:r>
              <a:rPr lang="ru-RU" sz="2200" dirty="0" err="1"/>
              <a:t>Россум</a:t>
            </a:r>
            <a:r>
              <a:rPr lang="ru-RU" sz="2200" dirty="0"/>
              <a:t> хочет, чтобы </a:t>
            </a:r>
            <a:r>
              <a:rPr lang="ru-RU" sz="2200" dirty="0" err="1"/>
              <a:t>Python</a:t>
            </a:r>
            <a:r>
              <a:rPr lang="ru-RU" sz="2200" dirty="0"/>
              <a:t> в конце концов стал понятным, как обычный английский язык. Он также сделал язык открытым, что означает, что каждый может внести свой вклад в него, и надеется, что он станет таким же сильным, как конкурирующие языки программирования</a:t>
            </a:r>
          </a:p>
          <a:p>
            <a:r>
              <a:rPr lang="ru-RU" sz="2200" dirty="0"/>
              <a:t>«Читаемость кода» является ключевым фактором в философии </a:t>
            </a:r>
            <a:r>
              <a:rPr lang="ru-RU" sz="2200" dirty="0" err="1"/>
              <a:t>Python</a:t>
            </a:r>
            <a:r>
              <a:rPr lang="ru-RU" sz="2200" dirty="0"/>
              <a:t>. Язык стремится ограничить блоки кода (текстовые блоки с исходным кодом) и иметь пробелы для более ясного внешнего вида. Этот язык можно использовать в нескольких операционных системах</a:t>
            </a:r>
            <a:endParaRPr lang="ro-MD" sz="2200" dirty="0"/>
          </a:p>
        </p:txBody>
      </p:sp>
    </p:spTree>
    <p:extLst>
      <p:ext uri="{BB962C8B-B14F-4D97-AF65-F5344CB8AC3E}">
        <p14:creationId xmlns:p14="http://schemas.microsoft.com/office/powerpoint/2010/main" val="3936585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3D479-85EC-45FC-9AB9-ED201D39D935}"/>
              </a:ext>
            </a:extLst>
          </p:cNvPr>
          <p:cNvSpPr>
            <a:spLocks noGrp="1"/>
          </p:cNvSpPr>
          <p:nvPr>
            <p:ph type="title"/>
          </p:nvPr>
        </p:nvSpPr>
        <p:spPr/>
        <p:txBody>
          <a:bodyPr/>
          <a:lstStyle/>
          <a:p>
            <a:r>
              <a:rPr lang="en-US" dirty="0"/>
              <a:t>Python</a:t>
            </a:r>
          </a:p>
        </p:txBody>
      </p:sp>
      <p:sp>
        <p:nvSpPr>
          <p:cNvPr id="3" name="Content Placeholder 2">
            <a:extLst>
              <a:ext uri="{FF2B5EF4-FFF2-40B4-BE49-F238E27FC236}">
                <a16:creationId xmlns:a16="http://schemas.microsoft.com/office/drawing/2014/main" id="{A22EC03C-2054-4AB9-A191-5F979C236F5A}"/>
              </a:ext>
            </a:extLst>
          </p:cNvPr>
          <p:cNvSpPr>
            <a:spLocks noGrp="1"/>
          </p:cNvSpPr>
          <p:nvPr>
            <p:ph idx="1"/>
          </p:nvPr>
        </p:nvSpPr>
        <p:spPr>
          <a:xfrm>
            <a:off x="410196" y="1828800"/>
            <a:ext cx="9647583" cy="4876799"/>
          </a:xfrm>
        </p:spPr>
        <p:txBody>
          <a:bodyPr>
            <a:noAutofit/>
          </a:bodyPr>
          <a:lstStyle/>
          <a:p>
            <a:r>
              <a:rPr lang="ru-RU" sz="2200" dirty="0" err="1"/>
              <a:t>Python</a:t>
            </a:r>
            <a:r>
              <a:rPr lang="ru-RU" sz="2200" dirty="0"/>
              <a:t> считается универсальным языком программирования</a:t>
            </a:r>
          </a:p>
          <a:p>
            <a:r>
              <a:rPr lang="en-US" sz="2200" dirty="0"/>
              <a:t>Google</a:t>
            </a:r>
            <a:r>
              <a:rPr lang="ru-RU" sz="2200" dirty="0"/>
              <a:t> поддерживает использование </a:t>
            </a:r>
            <a:r>
              <a:rPr lang="ru-RU" sz="2200" dirty="0" err="1"/>
              <a:t>Python</a:t>
            </a:r>
            <a:endParaRPr lang="ru-RU" sz="2200" dirty="0"/>
          </a:p>
          <a:p>
            <a:r>
              <a:rPr lang="ru-RU" sz="2200" dirty="0"/>
              <a:t>Язык используется в научных и математических расчетах, и даже в проектах по искусственному интеллекту</a:t>
            </a:r>
          </a:p>
          <a:p>
            <a:r>
              <a:rPr lang="ru-RU" sz="2200" dirty="0"/>
              <a:t>Он был успешно включен во многие существующие программные продукты, включая композитор визуальных эффектов Nuke, 3D-модели и пакеты анимации</a:t>
            </a:r>
          </a:p>
          <a:p>
            <a:r>
              <a:rPr lang="ru-RU" sz="2200" dirty="0"/>
              <a:t>Может быть использован для создания простых сайтов и разработки сложных веб  приложений</a:t>
            </a:r>
          </a:p>
          <a:p>
            <a:r>
              <a:rPr lang="ru-RU" sz="2200" dirty="0"/>
              <a:t>Может использоваться для разработки мобильных приложений, безопасности веб-приложений и т. д.</a:t>
            </a:r>
            <a:endParaRPr lang="en-US" sz="2200" dirty="0"/>
          </a:p>
        </p:txBody>
      </p:sp>
      <p:pic>
        <p:nvPicPr>
          <p:cNvPr id="4" name="Picture 3">
            <a:extLst>
              <a:ext uri="{FF2B5EF4-FFF2-40B4-BE49-F238E27FC236}">
                <a16:creationId xmlns:a16="http://schemas.microsoft.com/office/drawing/2014/main" id="{3E88B22E-CBB4-477D-82C4-666DE57DEB16}"/>
              </a:ext>
            </a:extLst>
          </p:cNvPr>
          <p:cNvPicPr>
            <a:picLocks noChangeAspect="1"/>
          </p:cNvPicPr>
          <p:nvPr/>
        </p:nvPicPr>
        <p:blipFill>
          <a:blip r:embed="rId2"/>
          <a:stretch>
            <a:fillRect/>
          </a:stretch>
        </p:blipFill>
        <p:spPr>
          <a:xfrm>
            <a:off x="10057779" y="2009361"/>
            <a:ext cx="1724025" cy="1752600"/>
          </a:xfrm>
          <a:prstGeom prst="rect">
            <a:avLst/>
          </a:prstGeom>
        </p:spPr>
      </p:pic>
    </p:spTree>
    <p:extLst>
      <p:ext uri="{BB962C8B-B14F-4D97-AF65-F5344CB8AC3E}">
        <p14:creationId xmlns:p14="http://schemas.microsoft.com/office/powerpoint/2010/main" val="3759905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8CC8D-2D45-4BEF-8872-237CCA58BC31}"/>
              </a:ext>
            </a:extLst>
          </p:cNvPr>
          <p:cNvSpPr>
            <a:spLocks noGrp="1"/>
          </p:cNvSpPr>
          <p:nvPr>
            <p:ph type="title"/>
          </p:nvPr>
        </p:nvSpPr>
        <p:spPr/>
        <p:txBody>
          <a:bodyPr/>
          <a:lstStyle/>
          <a:p>
            <a:r>
              <a:rPr lang="ru-RU" dirty="0"/>
              <a:t>версии</a:t>
            </a:r>
            <a:endParaRPr lang="en-US" dirty="0"/>
          </a:p>
        </p:txBody>
      </p:sp>
      <p:pic>
        <p:nvPicPr>
          <p:cNvPr id="5" name="Picture 4">
            <a:extLst>
              <a:ext uri="{FF2B5EF4-FFF2-40B4-BE49-F238E27FC236}">
                <a16:creationId xmlns:a16="http://schemas.microsoft.com/office/drawing/2014/main" id="{BB92D5B2-B492-4161-8FAF-B47104A2DE5F}"/>
              </a:ext>
            </a:extLst>
          </p:cNvPr>
          <p:cNvPicPr>
            <a:picLocks noChangeAspect="1"/>
          </p:cNvPicPr>
          <p:nvPr/>
        </p:nvPicPr>
        <p:blipFill>
          <a:blip r:embed="rId2"/>
          <a:stretch>
            <a:fillRect/>
          </a:stretch>
        </p:blipFill>
        <p:spPr>
          <a:xfrm>
            <a:off x="2893943" y="1872376"/>
            <a:ext cx="3997187" cy="4841174"/>
          </a:xfrm>
          <a:prstGeom prst="rect">
            <a:avLst/>
          </a:prstGeom>
        </p:spPr>
      </p:pic>
    </p:spTree>
    <p:extLst>
      <p:ext uri="{BB962C8B-B14F-4D97-AF65-F5344CB8AC3E}">
        <p14:creationId xmlns:p14="http://schemas.microsoft.com/office/powerpoint/2010/main" val="2354971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93AF2-9BF4-466E-8691-73964468C371}"/>
              </a:ext>
            </a:extLst>
          </p:cNvPr>
          <p:cNvSpPr>
            <a:spLocks noGrp="1"/>
          </p:cNvSpPr>
          <p:nvPr>
            <p:ph type="title"/>
          </p:nvPr>
        </p:nvSpPr>
        <p:spPr/>
        <p:txBody>
          <a:bodyPr/>
          <a:lstStyle/>
          <a:p>
            <a:r>
              <a:rPr lang="ru-RU" dirty="0"/>
              <a:t>Как используется </a:t>
            </a:r>
            <a:r>
              <a:rPr lang="ru-RU" dirty="0" err="1"/>
              <a:t>Python</a:t>
            </a:r>
            <a:r>
              <a:rPr lang="ru-RU" dirty="0"/>
              <a:t> в веб-разработке?</a:t>
            </a:r>
            <a:endParaRPr lang="en-US" dirty="0"/>
          </a:p>
        </p:txBody>
      </p:sp>
      <p:sp>
        <p:nvSpPr>
          <p:cNvPr id="3" name="Content Placeholder 2">
            <a:extLst>
              <a:ext uri="{FF2B5EF4-FFF2-40B4-BE49-F238E27FC236}">
                <a16:creationId xmlns:a16="http://schemas.microsoft.com/office/drawing/2014/main" id="{C77DEEB6-7517-490B-91F5-99C4C29D2A35}"/>
              </a:ext>
            </a:extLst>
          </p:cNvPr>
          <p:cNvSpPr>
            <a:spLocks noGrp="1"/>
          </p:cNvSpPr>
          <p:nvPr>
            <p:ph idx="1"/>
          </p:nvPr>
        </p:nvSpPr>
        <p:spPr/>
        <p:txBody>
          <a:bodyPr>
            <a:normAutofit/>
          </a:bodyPr>
          <a:lstStyle/>
          <a:p>
            <a:r>
              <a:rPr lang="ru-RU" sz="2200" dirty="0" err="1"/>
              <a:t>Python</a:t>
            </a:r>
            <a:r>
              <a:rPr lang="ru-RU" sz="2200" dirty="0"/>
              <a:t> может использоваться для создания серверных веб-приложений</a:t>
            </a:r>
          </a:p>
          <a:p>
            <a:r>
              <a:rPr lang="ru-RU" sz="2200" dirty="0" err="1"/>
              <a:t>Python</a:t>
            </a:r>
            <a:r>
              <a:rPr lang="ru-RU" sz="2200" dirty="0"/>
              <a:t> не используется в веб-браузере</a:t>
            </a:r>
          </a:p>
          <a:p>
            <a:pPr lvl="1"/>
            <a:r>
              <a:rPr lang="ru-RU" sz="2200" dirty="0"/>
              <a:t>В браузерах, таких как </a:t>
            </a:r>
            <a:r>
              <a:rPr lang="ru-RU" sz="2200" dirty="0" err="1"/>
              <a:t>Chrome</a:t>
            </a:r>
            <a:r>
              <a:rPr lang="ru-RU" sz="2200" dirty="0"/>
              <a:t>, </a:t>
            </a:r>
            <a:r>
              <a:rPr lang="ru-RU" sz="2200" dirty="0" err="1"/>
              <a:t>Firefox</a:t>
            </a:r>
            <a:r>
              <a:rPr lang="ru-RU" sz="2200" dirty="0"/>
              <a:t> и </a:t>
            </a:r>
            <a:r>
              <a:rPr lang="ru-RU" sz="2200" dirty="0" err="1"/>
              <a:t>Internet</a:t>
            </a:r>
            <a:r>
              <a:rPr lang="ru-RU" sz="2200" dirty="0"/>
              <a:t> </a:t>
            </a:r>
            <a:r>
              <a:rPr lang="ru-RU" sz="2200" dirty="0" err="1"/>
              <a:t>Explorer</a:t>
            </a:r>
            <a:r>
              <a:rPr lang="ru-RU" sz="2200" dirty="0"/>
              <a:t>, используется язык </a:t>
            </a:r>
            <a:r>
              <a:rPr lang="ru-RU" sz="2200" dirty="0" err="1"/>
              <a:t>JavaScript</a:t>
            </a:r>
            <a:r>
              <a:rPr lang="ru-RU" sz="2200" dirty="0"/>
              <a:t>. Однако большинство разработчиков </a:t>
            </a:r>
            <a:r>
              <a:rPr lang="ru-RU" sz="2200" dirty="0" err="1"/>
              <a:t>Python</a:t>
            </a:r>
            <a:r>
              <a:rPr lang="ru-RU" sz="2200" dirty="0"/>
              <a:t> пишут свои веб-приложения, используя комбинацию </a:t>
            </a:r>
            <a:r>
              <a:rPr lang="ru-RU" sz="2200" dirty="0" err="1"/>
              <a:t>Python</a:t>
            </a:r>
            <a:r>
              <a:rPr lang="ru-RU" sz="2200" dirty="0"/>
              <a:t> и </a:t>
            </a:r>
            <a:r>
              <a:rPr lang="ru-RU" sz="2200" dirty="0" err="1"/>
              <a:t>JavaScript</a:t>
            </a:r>
            <a:r>
              <a:rPr lang="ru-RU" sz="2200" dirty="0"/>
              <a:t>. </a:t>
            </a:r>
            <a:r>
              <a:rPr lang="ru-RU" sz="2200" dirty="0" err="1"/>
              <a:t>Python</a:t>
            </a:r>
            <a:r>
              <a:rPr lang="ru-RU" sz="2200" dirty="0"/>
              <a:t> выполняется на стороне сервера, а </a:t>
            </a:r>
            <a:r>
              <a:rPr lang="ru-RU" sz="2200" dirty="0" err="1"/>
              <a:t>JavaScript</a:t>
            </a:r>
            <a:r>
              <a:rPr lang="ru-RU" sz="2200" dirty="0"/>
              <a:t> загружается на клиент и запускается веб-браузером</a:t>
            </a:r>
            <a:endParaRPr lang="en-US" sz="2200" dirty="0"/>
          </a:p>
        </p:txBody>
      </p:sp>
    </p:spTree>
    <p:extLst>
      <p:ext uri="{BB962C8B-B14F-4D97-AF65-F5344CB8AC3E}">
        <p14:creationId xmlns:p14="http://schemas.microsoft.com/office/powerpoint/2010/main" val="3468472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6A655-6519-48FA-824D-DCC750C9933D}"/>
              </a:ext>
            </a:extLst>
          </p:cNvPr>
          <p:cNvSpPr>
            <a:spLocks noGrp="1"/>
          </p:cNvSpPr>
          <p:nvPr>
            <p:ph type="title"/>
          </p:nvPr>
        </p:nvSpPr>
        <p:spPr/>
        <p:txBody>
          <a:bodyPr/>
          <a:lstStyle/>
          <a:p>
            <a:r>
              <a:rPr lang="ru-RU" dirty="0"/>
              <a:t>Как устроен курс?</a:t>
            </a:r>
            <a:endParaRPr lang="en-US" dirty="0"/>
          </a:p>
        </p:txBody>
      </p:sp>
      <p:sp>
        <p:nvSpPr>
          <p:cNvPr id="3" name="Content Placeholder 2">
            <a:extLst>
              <a:ext uri="{FF2B5EF4-FFF2-40B4-BE49-F238E27FC236}">
                <a16:creationId xmlns:a16="http://schemas.microsoft.com/office/drawing/2014/main" id="{9372BE73-16C6-432B-974F-EFFD591F1D23}"/>
              </a:ext>
            </a:extLst>
          </p:cNvPr>
          <p:cNvSpPr>
            <a:spLocks noGrp="1"/>
          </p:cNvSpPr>
          <p:nvPr>
            <p:ph idx="1"/>
          </p:nvPr>
        </p:nvSpPr>
        <p:spPr>
          <a:xfrm>
            <a:off x="581192" y="2180496"/>
            <a:ext cx="11029615" cy="3782982"/>
          </a:xfrm>
        </p:spPr>
        <p:txBody>
          <a:bodyPr>
            <a:normAutofit/>
          </a:bodyPr>
          <a:lstStyle/>
          <a:p>
            <a:r>
              <a:rPr lang="ru-RU" sz="2200" dirty="0"/>
              <a:t>Введение в </a:t>
            </a:r>
            <a:r>
              <a:rPr lang="en-US" sz="2200" dirty="0" err="1"/>
              <a:t>Pyt</a:t>
            </a:r>
            <a:r>
              <a:rPr lang="ro-MD" sz="2200" dirty="0"/>
              <a:t>h</a:t>
            </a:r>
            <a:r>
              <a:rPr lang="en-US" sz="2200" dirty="0"/>
              <a:t>on</a:t>
            </a:r>
            <a:endParaRPr lang="ru-RU" sz="2200" dirty="0"/>
          </a:p>
          <a:p>
            <a:r>
              <a:rPr lang="ru-RU" sz="2200" dirty="0"/>
              <a:t>Использование </a:t>
            </a:r>
            <a:r>
              <a:rPr lang="en-US" sz="2200" dirty="0"/>
              <a:t>Python </a:t>
            </a:r>
            <a:r>
              <a:rPr lang="ru-RU" sz="2200" dirty="0"/>
              <a:t>в веб разработке</a:t>
            </a:r>
          </a:p>
          <a:p>
            <a:r>
              <a:rPr lang="en-US" sz="2200" dirty="0"/>
              <a:t>Python </a:t>
            </a:r>
            <a:r>
              <a:rPr lang="ru-RU" sz="2200" dirty="0"/>
              <a:t>библиотеки и фреймворки, используемые в веб разработке</a:t>
            </a:r>
          </a:p>
          <a:p>
            <a:pPr lvl="1"/>
            <a:r>
              <a:rPr lang="ru-RU" sz="2000" b="1" dirty="0"/>
              <a:t>Веб-фреймворк</a:t>
            </a:r>
            <a:r>
              <a:rPr lang="ru-RU" sz="2000" dirty="0"/>
              <a:t> - это библиотека кодов, которая делает веб-разработку быстрее и проще, предоставляя общие шаблоны для создания надежных, масштабируемых и поддерживаемых веб-приложений</a:t>
            </a:r>
          </a:p>
          <a:p>
            <a:pPr lvl="1"/>
            <a:r>
              <a:rPr lang="ru-RU" sz="2000" dirty="0"/>
              <a:t>После 2000-х годов профессиональные проекты веб-разработки всегда используют существующие фреймворки, за исключением необычных задач</a:t>
            </a:r>
            <a:endParaRPr lang="en-US" sz="2000" dirty="0"/>
          </a:p>
        </p:txBody>
      </p:sp>
    </p:spTree>
    <p:extLst>
      <p:ext uri="{BB962C8B-B14F-4D97-AF65-F5344CB8AC3E}">
        <p14:creationId xmlns:p14="http://schemas.microsoft.com/office/powerpoint/2010/main" val="1825873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D087C-6D8D-4C91-8802-017F5D41AAE0}"/>
              </a:ext>
            </a:extLst>
          </p:cNvPr>
          <p:cNvSpPr>
            <a:spLocks noGrp="1"/>
          </p:cNvSpPr>
          <p:nvPr>
            <p:ph type="title"/>
          </p:nvPr>
        </p:nvSpPr>
        <p:spPr/>
        <p:txBody>
          <a:bodyPr/>
          <a:lstStyle/>
          <a:p>
            <a:r>
              <a:rPr lang="ru-RU" dirty="0"/>
              <a:t>общее</a:t>
            </a:r>
            <a:endParaRPr lang="en-US" dirty="0"/>
          </a:p>
        </p:txBody>
      </p:sp>
      <p:sp>
        <p:nvSpPr>
          <p:cNvPr id="3" name="Content Placeholder 2">
            <a:extLst>
              <a:ext uri="{FF2B5EF4-FFF2-40B4-BE49-F238E27FC236}">
                <a16:creationId xmlns:a16="http://schemas.microsoft.com/office/drawing/2014/main" id="{FB0E504A-233A-4997-9730-E6A1B595FB7C}"/>
              </a:ext>
            </a:extLst>
          </p:cNvPr>
          <p:cNvSpPr>
            <a:spLocks noGrp="1"/>
          </p:cNvSpPr>
          <p:nvPr>
            <p:ph idx="1"/>
          </p:nvPr>
        </p:nvSpPr>
        <p:spPr>
          <a:xfrm>
            <a:off x="581193" y="2008218"/>
            <a:ext cx="11029615" cy="4299817"/>
          </a:xfrm>
        </p:spPr>
        <p:txBody>
          <a:bodyPr>
            <a:noAutofit/>
          </a:bodyPr>
          <a:lstStyle/>
          <a:p>
            <a:r>
              <a:rPr lang="ru-RU" sz="2200" dirty="0" err="1"/>
              <a:t>Python</a:t>
            </a:r>
            <a:r>
              <a:rPr lang="ru-RU" sz="2200" dirty="0"/>
              <a:t> - это кроссплатформенный язык программирования, то есть он работает на нескольких платформах, таких как </a:t>
            </a:r>
            <a:r>
              <a:rPr lang="ru-RU" sz="2200" dirty="0" err="1"/>
              <a:t>Windows</a:t>
            </a:r>
            <a:r>
              <a:rPr lang="ru-RU" sz="2200" dirty="0"/>
              <a:t>, </a:t>
            </a:r>
            <a:r>
              <a:rPr lang="ru-RU" sz="2200" dirty="0" err="1"/>
              <a:t>MacOS</a:t>
            </a:r>
            <a:r>
              <a:rPr lang="ru-RU" sz="2200" dirty="0"/>
              <a:t>, </a:t>
            </a:r>
            <a:r>
              <a:rPr lang="ru-RU" sz="2200" dirty="0" err="1"/>
              <a:t>Linux</a:t>
            </a:r>
            <a:r>
              <a:rPr lang="ru-RU" sz="2200" dirty="0"/>
              <a:t>, и даже был </a:t>
            </a:r>
            <a:r>
              <a:rPr lang="ru-RU" sz="2200" dirty="0" err="1"/>
              <a:t>портирован</a:t>
            </a:r>
            <a:r>
              <a:rPr lang="ru-RU" sz="2200" dirty="0"/>
              <a:t> на виртуальные машины </a:t>
            </a:r>
            <a:r>
              <a:rPr lang="ru-RU" sz="2200" dirty="0" err="1"/>
              <a:t>Java</a:t>
            </a:r>
            <a:r>
              <a:rPr lang="ru-RU" sz="2200" dirty="0"/>
              <a:t> и .NET</a:t>
            </a:r>
            <a:endParaRPr lang="en-US" sz="2200" dirty="0"/>
          </a:p>
          <a:p>
            <a:r>
              <a:rPr lang="ru-RU" sz="2200" dirty="0"/>
              <a:t>Несмотря на то, что в большинстве современных </a:t>
            </a:r>
            <a:r>
              <a:rPr lang="ru-RU" sz="2200" dirty="0" err="1"/>
              <a:t>Linux</a:t>
            </a:r>
            <a:r>
              <a:rPr lang="ru-RU" sz="2200" dirty="0"/>
              <a:t> и </a:t>
            </a:r>
            <a:r>
              <a:rPr lang="ru-RU" sz="2200" dirty="0" err="1"/>
              <a:t>Mac</a:t>
            </a:r>
            <a:r>
              <a:rPr lang="ru-RU" sz="2200" dirty="0"/>
              <a:t> уже установлен </a:t>
            </a:r>
            <a:r>
              <a:rPr lang="ru-RU" sz="2200" dirty="0" err="1"/>
              <a:t>Python</a:t>
            </a:r>
            <a:r>
              <a:rPr lang="ru-RU" sz="2200" dirty="0"/>
              <a:t>, версия может быть устаревшей. Поэтому всегда рекомендуется устанавливать самую последнюю версию</a:t>
            </a:r>
          </a:p>
          <a:p>
            <a:r>
              <a:rPr lang="ru-RU" sz="2200" dirty="0"/>
              <a:t>Он поддерживает как процедурный, так и объектно-ориентированный или функциональный метод / парадигму </a:t>
            </a:r>
            <a:r>
              <a:rPr lang="ru-RU" sz="2200" dirty="0" err="1"/>
              <a:t>программирвания</a:t>
            </a:r>
            <a:endParaRPr lang="en-US" sz="2200" dirty="0"/>
          </a:p>
          <a:p>
            <a:r>
              <a:rPr lang="ru-RU" sz="2200" b="1" dirty="0" err="1"/>
              <a:t>Python</a:t>
            </a:r>
            <a:r>
              <a:rPr lang="ru-RU" sz="2200" b="1" dirty="0"/>
              <a:t> может использоваться на сервере для создания веб-приложений</a:t>
            </a:r>
            <a:r>
              <a:rPr lang="en-US" sz="2200" b="1" dirty="0"/>
              <a:t>!</a:t>
            </a:r>
          </a:p>
        </p:txBody>
      </p:sp>
    </p:spTree>
    <p:extLst>
      <p:ext uri="{BB962C8B-B14F-4D97-AF65-F5344CB8AC3E}">
        <p14:creationId xmlns:p14="http://schemas.microsoft.com/office/powerpoint/2010/main" val="3490856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AEA72-F9F3-4F25-B93C-7B02D52C8DEE}"/>
              </a:ext>
            </a:extLst>
          </p:cNvPr>
          <p:cNvSpPr>
            <a:spLocks noGrp="1"/>
          </p:cNvSpPr>
          <p:nvPr>
            <p:ph type="title"/>
          </p:nvPr>
        </p:nvSpPr>
        <p:spPr/>
        <p:txBody>
          <a:bodyPr/>
          <a:lstStyle/>
          <a:p>
            <a:r>
              <a:rPr lang="ru-RU" dirty="0"/>
              <a:t>Где используется? </a:t>
            </a:r>
            <a:endParaRPr lang="en-US" dirty="0"/>
          </a:p>
        </p:txBody>
      </p:sp>
      <p:sp>
        <p:nvSpPr>
          <p:cNvPr id="3" name="Content Placeholder 2">
            <a:extLst>
              <a:ext uri="{FF2B5EF4-FFF2-40B4-BE49-F238E27FC236}">
                <a16:creationId xmlns:a16="http://schemas.microsoft.com/office/drawing/2014/main" id="{21866FEB-33E5-4526-BBA1-404783AA372A}"/>
              </a:ext>
            </a:extLst>
          </p:cNvPr>
          <p:cNvSpPr>
            <a:spLocks noGrp="1"/>
          </p:cNvSpPr>
          <p:nvPr>
            <p:ph idx="1"/>
          </p:nvPr>
        </p:nvSpPr>
        <p:spPr/>
        <p:txBody>
          <a:bodyPr>
            <a:normAutofit/>
          </a:bodyPr>
          <a:lstStyle/>
          <a:p>
            <a:r>
              <a:rPr lang="ru-RU" sz="2200" dirty="0"/>
              <a:t>Благодаря своей доступности </a:t>
            </a:r>
            <a:r>
              <a:rPr lang="ru-RU" sz="2200" dirty="0" err="1"/>
              <a:t>Python</a:t>
            </a:r>
            <a:r>
              <a:rPr lang="ru-RU" sz="2200" dirty="0"/>
              <a:t> входит в пятерку самых популярных языков программирования в мире</a:t>
            </a:r>
          </a:p>
          <a:p>
            <a:r>
              <a:rPr lang="ru-RU" sz="2200" dirty="0" err="1"/>
              <a:t>Python</a:t>
            </a:r>
            <a:r>
              <a:rPr lang="ru-RU" sz="2200" dirty="0"/>
              <a:t> был использован для создания Википедии, </a:t>
            </a:r>
            <a:r>
              <a:rPr lang="ru-RU" sz="2200" dirty="0" err="1"/>
              <a:t>Google</a:t>
            </a:r>
            <a:r>
              <a:rPr lang="ru-RU" sz="2200" dirty="0"/>
              <a:t> (где работал Ван </a:t>
            </a:r>
            <a:r>
              <a:rPr lang="ru-RU" sz="2200" dirty="0" err="1"/>
              <a:t>Россум</a:t>
            </a:r>
            <a:r>
              <a:rPr lang="ru-RU" sz="2200" dirty="0"/>
              <a:t>), </a:t>
            </a:r>
            <a:r>
              <a:rPr lang="ru-RU" sz="2200" dirty="0" err="1"/>
              <a:t>Yahoo</a:t>
            </a:r>
            <a:r>
              <a:rPr lang="ru-RU" sz="2200" dirty="0"/>
              <a:t> !, CERN, NASA и многими другими организациями. Сервис </a:t>
            </a:r>
            <a:r>
              <a:rPr lang="ru-RU" sz="2200" dirty="0" err="1"/>
              <a:t>PayPal</a:t>
            </a:r>
            <a:r>
              <a:rPr lang="ru-RU" sz="2200" dirty="0"/>
              <a:t>, а также </a:t>
            </a:r>
            <a:r>
              <a:rPr lang="ru-RU" sz="2200" dirty="0" err="1"/>
              <a:t>Instagram</a:t>
            </a:r>
            <a:r>
              <a:rPr lang="ru-RU" sz="2200" dirty="0"/>
              <a:t>, </a:t>
            </a:r>
            <a:r>
              <a:rPr lang="ru-RU" sz="2200" dirty="0" err="1"/>
              <a:t>Spotify</a:t>
            </a:r>
            <a:r>
              <a:rPr lang="ru-RU" sz="2200" dirty="0"/>
              <a:t> также создавались с использованием </a:t>
            </a:r>
            <a:r>
              <a:rPr lang="ru-RU" sz="2200" dirty="0" err="1"/>
              <a:t>Python</a:t>
            </a:r>
            <a:endParaRPr lang="ru-RU" sz="2200" dirty="0"/>
          </a:p>
          <a:p>
            <a:r>
              <a:rPr lang="ru-RU" sz="2200" dirty="0"/>
              <a:t>Он часто используется в качестве «языка сценариев» для веб-приложений</a:t>
            </a:r>
          </a:p>
        </p:txBody>
      </p:sp>
    </p:spTree>
    <p:extLst>
      <p:ext uri="{BB962C8B-B14F-4D97-AF65-F5344CB8AC3E}">
        <p14:creationId xmlns:p14="http://schemas.microsoft.com/office/powerpoint/2010/main" val="2136596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AD4C5-C606-41C7-A879-51F7EE01D819}"/>
              </a:ext>
            </a:extLst>
          </p:cNvPr>
          <p:cNvSpPr>
            <a:spLocks noGrp="1"/>
          </p:cNvSpPr>
          <p:nvPr>
            <p:ph type="title"/>
          </p:nvPr>
        </p:nvSpPr>
        <p:spPr/>
        <p:txBody>
          <a:bodyPr/>
          <a:lstStyle/>
          <a:p>
            <a:r>
              <a:rPr lang="ru-RU" dirty="0"/>
              <a:t>Для чего Можно использовать?</a:t>
            </a:r>
            <a:endParaRPr lang="en-US" dirty="0"/>
          </a:p>
        </p:txBody>
      </p:sp>
      <p:sp>
        <p:nvSpPr>
          <p:cNvPr id="3" name="Content Placeholder 2">
            <a:extLst>
              <a:ext uri="{FF2B5EF4-FFF2-40B4-BE49-F238E27FC236}">
                <a16:creationId xmlns:a16="http://schemas.microsoft.com/office/drawing/2014/main" id="{6647DD12-0AE2-4571-AD65-B6EF87182C70}"/>
              </a:ext>
            </a:extLst>
          </p:cNvPr>
          <p:cNvSpPr>
            <a:spLocks noGrp="1"/>
          </p:cNvSpPr>
          <p:nvPr>
            <p:ph idx="1"/>
          </p:nvPr>
        </p:nvSpPr>
        <p:spPr>
          <a:xfrm>
            <a:off x="437322" y="1961321"/>
            <a:ext cx="11370365" cy="4505739"/>
          </a:xfrm>
        </p:spPr>
        <p:txBody>
          <a:bodyPr>
            <a:noAutofit/>
          </a:bodyPr>
          <a:lstStyle/>
          <a:p>
            <a:pPr marL="0" indent="0">
              <a:buNone/>
            </a:pPr>
            <a:r>
              <a:rPr lang="ru-RU" sz="2200" dirty="0"/>
              <a:t>Таким образом, </a:t>
            </a:r>
            <a:r>
              <a:rPr lang="ru-RU" sz="2200" dirty="0" err="1"/>
              <a:t>Python</a:t>
            </a:r>
            <a:r>
              <a:rPr lang="ru-RU" sz="2200" dirty="0"/>
              <a:t> часто используется в программных приложениях, страницах в веб-браузере, оболочках операционной системы и в играх, то есть для:</a:t>
            </a:r>
          </a:p>
          <a:p>
            <a:r>
              <a:rPr lang="ru-RU" sz="2200" dirty="0"/>
              <a:t>веб-разработки (может использоваться на сервере для создания веб-приложений и может быть использован для подключения к системам баз данных, и для чтения и изменения файлов данных),</a:t>
            </a:r>
          </a:p>
          <a:p>
            <a:r>
              <a:rPr lang="ru-RU" sz="2200" dirty="0"/>
              <a:t>разработки программного обеспечения (можно использовать для быстрого создания прототипов или для разработки программного обеспечения, готового к производству),</a:t>
            </a:r>
          </a:p>
          <a:p>
            <a:r>
              <a:rPr lang="ru-RU" sz="2200" dirty="0"/>
              <a:t>математики (может использоваться для обработки больших данных и выполнения сложной математики),</a:t>
            </a:r>
          </a:p>
          <a:p>
            <a:r>
              <a:rPr lang="ru-RU" sz="2200" dirty="0"/>
              <a:t>создания системных скриптов (может использоваться вместе с программным обеспечением для создания рабочих процессов)</a:t>
            </a:r>
            <a:endParaRPr lang="en-US" sz="2200" dirty="0"/>
          </a:p>
        </p:txBody>
      </p:sp>
    </p:spTree>
    <p:extLst>
      <p:ext uri="{BB962C8B-B14F-4D97-AF65-F5344CB8AC3E}">
        <p14:creationId xmlns:p14="http://schemas.microsoft.com/office/powerpoint/2010/main" val="905682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0B9A6-5CC3-45F4-8B59-2E3898278B3D}"/>
              </a:ext>
            </a:extLst>
          </p:cNvPr>
          <p:cNvSpPr>
            <a:spLocks noGrp="1"/>
          </p:cNvSpPr>
          <p:nvPr>
            <p:ph type="title"/>
          </p:nvPr>
        </p:nvSpPr>
        <p:spPr/>
        <p:txBody>
          <a:bodyPr/>
          <a:lstStyle/>
          <a:p>
            <a:r>
              <a:rPr lang="ru-RU" dirty="0"/>
              <a:t>ИСПОЛЬЗОВАНИЕ</a:t>
            </a:r>
            <a:endParaRPr lang="en-US" dirty="0"/>
          </a:p>
        </p:txBody>
      </p:sp>
      <p:pic>
        <p:nvPicPr>
          <p:cNvPr id="1026" name="Picture 2" descr="python-applications">
            <a:extLst>
              <a:ext uri="{FF2B5EF4-FFF2-40B4-BE49-F238E27FC236}">
                <a16:creationId xmlns:a16="http://schemas.microsoft.com/office/drawing/2014/main" id="{164DE983-8138-4C69-A0C4-AF029C0EC6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099" y="1856855"/>
            <a:ext cx="8012250" cy="5001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1234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CB1AC-454C-409A-985E-EF7B50422E1D}"/>
              </a:ext>
            </a:extLst>
          </p:cNvPr>
          <p:cNvSpPr>
            <a:spLocks noGrp="1"/>
          </p:cNvSpPr>
          <p:nvPr>
            <p:ph type="title"/>
          </p:nvPr>
        </p:nvSpPr>
        <p:spPr/>
        <p:txBody>
          <a:bodyPr/>
          <a:lstStyle/>
          <a:p>
            <a:r>
              <a:rPr lang="ru-RU" dirty="0"/>
              <a:t>Сходства с другими языками</a:t>
            </a:r>
            <a:endParaRPr lang="en-US" dirty="0"/>
          </a:p>
        </p:txBody>
      </p:sp>
      <p:sp>
        <p:nvSpPr>
          <p:cNvPr id="3" name="Content Placeholder 2">
            <a:extLst>
              <a:ext uri="{FF2B5EF4-FFF2-40B4-BE49-F238E27FC236}">
                <a16:creationId xmlns:a16="http://schemas.microsoft.com/office/drawing/2014/main" id="{3152248B-49FD-4852-94E6-06896679113C}"/>
              </a:ext>
            </a:extLst>
          </p:cNvPr>
          <p:cNvSpPr>
            <a:spLocks noGrp="1"/>
          </p:cNvSpPr>
          <p:nvPr>
            <p:ph idx="1"/>
          </p:nvPr>
        </p:nvSpPr>
        <p:spPr>
          <a:xfrm>
            <a:off x="172279" y="1908311"/>
            <a:ext cx="8547652" cy="4797287"/>
          </a:xfrm>
        </p:spPr>
        <p:txBody>
          <a:bodyPr>
            <a:normAutofit/>
          </a:bodyPr>
          <a:lstStyle/>
          <a:p>
            <a:r>
              <a:rPr lang="ru-RU" sz="2400" dirty="0" err="1"/>
              <a:t>Python</a:t>
            </a:r>
            <a:r>
              <a:rPr lang="ru-RU" sz="2400" dirty="0"/>
              <a:t> был разработан для удобства чтения кода человеком и имеет некоторые сходства с английским языком</a:t>
            </a:r>
            <a:r>
              <a:rPr lang="en-US" sz="2400" dirty="0"/>
              <a:t>,</a:t>
            </a:r>
            <a:r>
              <a:rPr lang="ru-RU" sz="2400" dirty="0"/>
              <a:t> с влиянием математики</a:t>
            </a:r>
          </a:p>
          <a:p>
            <a:r>
              <a:rPr lang="ru-RU" sz="2400" dirty="0"/>
              <a:t>Python использует новые строки для завершения команды (в разговорном языке – завершение идеи), в отличие от других языков программирования, которые часто используют точку с запятой, круглые скобки или фигурные скобки</a:t>
            </a:r>
          </a:p>
          <a:p>
            <a:r>
              <a:rPr lang="ru-RU" sz="2400" dirty="0" err="1"/>
              <a:t>Python</a:t>
            </a:r>
            <a:r>
              <a:rPr lang="ru-RU" sz="2400" dirty="0"/>
              <a:t> использует отступы, для определения области видимости; такие как область действия циклов, функций и классов. Другие языки программирования часто используют фигурные скобки для этой цели</a:t>
            </a:r>
            <a:endParaRPr lang="en-US" sz="2400" dirty="0"/>
          </a:p>
        </p:txBody>
      </p:sp>
      <p:pic>
        <p:nvPicPr>
          <p:cNvPr id="4" name="Picture 3">
            <a:extLst>
              <a:ext uri="{FF2B5EF4-FFF2-40B4-BE49-F238E27FC236}">
                <a16:creationId xmlns:a16="http://schemas.microsoft.com/office/drawing/2014/main" id="{56C1734D-436E-4F0F-8A7A-D36A97E8EB26}"/>
              </a:ext>
            </a:extLst>
          </p:cNvPr>
          <p:cNvPicPr>
            <a:picLocks noChangeAspect="1"/>
          </p:cNvPicPr>
          <p:nvPr/>
        </p:nvPicPr>
        <p:blipFill>
          <a:blip r:embed="rId2"/>
          <a:stretch>
            <a:fillRect/>
          </a:stretch>
        </p:blipFill>
        <p:spPr>
          <a:xfrm>
            <a:off x="8719931" y="2637183"/>
            <a:ext cx="3471185" cy="3636479"/>
          </a:xfrm>
          <a:prstGeom prst="rect">
            <a:avLst/>
          </a:prstGeom>
        </p:spPr>
      </p:pic>
    </p:spTree>
    <p:extLst>
      <p:ext uri="{BB962C8B-B14F-4D97-AF65-F5344CB8AC3E}">
        <p14:creationId xmlns:p14="http://schemas.microsoft.com/office/powerpoint/2010/main" val="1711580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0D9D6-A451-4946-9043-49DB6DAF0FF0}"/>
              </a:ext>
            </a:extLst>
          </p:cNvPr>
          <p:cNvSpPr>
            <a:spLocks noGrp="1"/>
          </p:cNvSpPr>
          <p:nvPr>
            <p:ph type="title"/>
          </p:nvPr>
        </p:nvSpPr>
        <p:spPr/>
        <p:txBody>
          <a:bodyPr/>
          <a:lstStyle/>
          <a:p>
            <a:r>
              <a:rPr lang="ru-RU" dirty="0"/>
              <a:t>Индивидуальная работа</a:t>
            </a:r>
            <a:endParaRPr lang="en-US" dirty="0"/>
          </a:p>
        </p:txBody>
      </p:sp>
      <p:sp>
        <p:nvSpPr>
          <p:cNvPr id="3" name="Content Placeholder 2">
            <a:extLst>
              <a:ext uri="{FF2B5EF4-FFF2-40B4-BE49-F238E27FC236}">
                <a16:creationId xmlns:a16="http://schemas.microsoft.com/office/drawing/2014/main" id="{00CD8A8E-6C00-4496-95A1-B303E6B0650E}"/>
              </a:ext>
            </a:extLst>
          </p:cNvPr>
          <p:cNvSpPr>
            <a:spLocks noGrp="1"/>
          </p:cNvSpPr>
          <p:nvPr>
            <p:ph idx="1"/>
          </p:nvPr>
        </p:nvSpPr>
        <p:spPr>
          <a:xfrm>
            <a:off x="198783" y="1881809"/>
            <a:ext cx="11754677" cy="4545495"/>
          </a:xfrm>
        </p:spPr>
        <p:txBody>
          <a:bodyPr>
            <a:noAutofit/>
          </a:bodyPr>
          <a:lstStyle/>
          <a:p>
            <a:r>
              <a:rPr lang="ru-RU" sz="2100" dirty="0"/>
              <a:t>Конечный продукт для индивидуальной работы будет "исследовательский проект"</a:t>
            </a:r>
          </a:p>
          <a:p>
            <a:r>
              <a:rPr lang="ru-RU" sz="2100" dirty="0"/>
              <a:t>Студент представит отчет по проведенному исследованию, отредактирует его по перечисленным требованиям и одновременно представит созданный динамический сайт, преподавателю по лабораторным работам</a:t>
            </a:r>
          </a:p>
          <a:p>
            <a:r>
              <a:rPr lang="ru-RU" sz="2100" dirty="0"/>
              <a:t>Исследование будет содержать внедрение примеров представленных по теории, с целью создания функционального </a:t>
            </a:r>
            <a:r>
              <a:rPr lang="en-US" sz="2100" dirty="0"/>
              <a:t>web-</a:t>
            </a:r>
            <a:r>
              <a:rPr lang="ru-RU" sz="2100" dirty="0"/>
              <a:t>приложения</a:t>
            </a:r>
          </a:p>
          <a:p>
            <a:r>
              <a:rPr lang="ru-RU" sz="2100" b="1" dirty="0"/>
              <a:t>Исследование</a:t>
            </a:r>
            <a:r>
              <a:rPr lang="ru-RU" sz="2100" dirty="0"/>
              <a:t> как метод  оценки знаний, ставит студента в положении применить как можно лучше полученные знания. Исследование может проводиться индивидуально или в группах, могут быть проведены в лаборатории, во время лабораторных часов, но задания иногда могут быть сложные и будет невозможно решить их немедленно. Хотя задание может быть коротким, может понадобится относительно долгое время для ее решения и дома</a:t>
            </a:r>
          </a:p>
          <a:p>
            <a:r>
              <a:rPr lang="ru-RU" sz="2100" dirty="0"/>
              <a:t>Результат исследования представляется всегда в аудитории  и комментируются выводы</a:t>
            </a:r>
            <a:endParaRPr lang="ro-RO" sz="2100" dirty="0"/>
          </a:p>
        </p:txBody>
      </p:sp>
    </p:spTree>
    <p:extLst>
      <p:ext uri="{BB962C8B-B14F-4D97-AF65-F5344CB8AC3E}">
        <p14:creationId xmlns:p14="http://schemas.microsoft.com/office/powerpoint/2010/main" val="27876819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BA391-0643-4878-9D46-41DA4D3CE55B}"/>
              </a:ext>
            </a:extLst>
          </p:cNvPr>
          <p:cNvSpPr>
            <a:spLocks noGrp="1"/>
          </p:cNvSpPr>
          <p:nvPr>
            <p:ph type="title"/>
          </p:nvPr>
        </p:nvSpPr>
        <p:spPr/>
        <p:txBody>
          <a:bodyPr/>
          <a:lstStyle/>
          <a:p>
            <a:r>
              <a:rPr lang="ru-RU" dirty="0"/>
              <a:t>Библиотеки и фреймворки </a:t>
            </a:r>
            <a:r>
              <a:rPr lang="en-US" dirty="0"/>
              <a:t>python</a:t>
            </a:r>
          </a:p>
        </p:txBody>
      </p:sp>
      <p:pic>
        <p:nvPicPr>
          <p:cNvPr id="4" name="Picture 3">
            <a:extLst>
              <a:ext uri="{FF2B5EF4-FFF2-40B4-BE49-F238E27FC236}">
                <a16:creationId xmlns:a16="http://schemas.microsoft.com/office/drawing/2014/main" id="{FDDBD7F4-9071-4FD3-B52A-425EE6D236DE}"/>
              </a:ext>
            </a:extLst>
          </p:cNvPr>
          <p:cNvPicPr>
            <a:picLocks noChangeAspect="1"/>
          </p:cNvPicPr>
          <p:nvPr/>
        </p:nvPicPr>
        <p:blipFill>
          <a:blip r:embed="rId2"/>
          <a:stretch>
            <a:fillRect/>
          </a:stretch>
        </p:blipFill>
        <p:spPr>
          <a:xfrm>
            <a:off x="1850955" y="2182881"/>
            <a:ext cx="7800975" cy="3790950"/>
          </a:xfrm>
          <a:prstGeom prst="rect">
            <a:avLst/>
          </a:prstGeom>
        </p:spPr>
      </p:pic>
    </p:spTree>
    <p:extLst>
      <p:ext uri="{BB962C8B-B14F-4D97-AF65-F5344CB8AC3E}">
        <p14:creationId xmlns:p14="http://schemas.microsoft.com/office/powerpoint/2010/main" val="41308480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BFC1-362B-4C88-83A6-E18F09A7771D}"/>
              </a:ext>
            </a:extLst>
          </p:cNvPr>
          <p:cNvSpPr>
            <a:spLocks noGrp="1"/>
          </p:cNvSpPr>
          <p:nvPr>
            <p:ph type="title"/>
          </p:nvPr>
        </p:nvSpPr>
        <p:spPr/>
        <p:txBody>
          <a:bodyPr/>
          <a:lstStyle/>
          <a:p>
            <a:r>
              <a:rPr lang="ru-RU" dirty="0"/>
              <a:t>Повторим…</a:t>
            </a:r>
            <a:endParaRPr lang="en-US" dirty="0"/>
          </a:p>
        </p:txBody>
      </p:sp>
      <p:sp>
        <p:nvSpPr>
          <p:cNvPr id="3" name="Content Placeholder 2">
            <a:extLst>
              <a:ext uri="{FF2B5EF4-FFF2-40B4-BE49-F238E27FC236}">
                <a16:creationId xmlns:a16="http://schemas.microsoft.com/office/drawing/2014/main" id="{4D576290-C9D0-409C-B1B2-611A5FC69346}"/>
              </a:ext>
            </a:extLst>
          </p:cNvPr>
          <p:cNvSpPr>
            <a:spLocks noGrp="1"/>
          </p:cNvSpPr>
          <p:nvPr>
            <p:ph idx="1"/>
          </p:nvPr>
        </p:nvSpPr>
        <p:spPr/>
        <p:txBody>
          <a:bodyPr>
            <a:normAutofit/>
          </a:bodyPr>
          <a:lstStyle/>
          <a:p>
            <a:pPr marL="342900" indent="-342900">
              <a:buFont typeface="+mj-lt"/>
              <a:buAutoNum type="arabicPeriod"/>
            </a:pPr>
            <a:r>
              <a:rPr lang="ru-RU" sz="2400" dirty="0">
                <a:latin typeface="Corbel" panose="020B0503020204020204" pitchFamily="34" charset="0"/>
              </a:rPr>
              <a:t>Для чего можно использовать</a:t>
            </a:r>
            <a:r>
              <a:rPr lang="ro-MD" sz="2400" dirty="0">
                <a:latin typeface="Corbel" panose="020B0503020204020204" pitchFamily="34" charset="0"/>
              </a:rPr>
              <a:t> </a:t>
            </a:r>
            <a:r>
              <a:rPr lang="ro-MD" sz="2400" dirty="0" err="1">
                <a:latin typeface="Corbel" panose="020B0503020204020204" pitchFamily="34" charset="0"/>
              </a:rPr>
              <a:t>Python</a:t>
            </a:r>
            <a:r>
              <a:rPr lang="ro-MD" sz="2400" dirty="0">
                <a:latin typeface="Corbel" panose="020B0503020204020204" pitchFamily="34" charset="0"/>
              </a:rPr>
              <a:t>?</a:t>
            </a:r>
          </a:p>
          <a:p>
            <a:pPr marL="342900" indent="-342900">
              <a:buFont typeface="+mj-lt"/>
              <a:buAutoNum type="arabicPeriod"/>
            </a:pPr>
            <a:r>
              <a:rPr lang="ru-RU" sz="2400" dirty="0">
                <a:latin typeface="Corbel" panose="020B0503020204020204" pitchFamily="34" charset="0"/>
              </a:rPr>
              <a:t>Какие парадигмы программирования поддерживает</a:t>
            </a:r>
            <a:r>
              <a:rPr lang="ro-MD" sz="2400" dirty="0">
                <a:latin typeface="Corbel" panose="020B0503020204020204" pitchFamily="34" charset="0"/>
              </a:rPr>
              <a:t> </a:t>
            </a:r>
            <a:r>
              <a:rPr lang="ro-MD" sz="2400" dirty="0" err="1">
                <a:latin typeface="Corbel" panose="020B0503020204020204" pitchFamily="34" charset="0"/>
              </a:rPr>
              <a:t>Python</a:t>
            </a:r>
            <a:r>
              <a:rPr lang="ro-MD" sz="2400" dirty="0">
                <a:latin typeface="Corbel" panose="020B0503020204020204" pitchFamily="34" charset="0"/>
              </a:rPr>
              <a:t>?</a:t>
            </a:r>
          </a:p>
          <a:p>
            <a:pPr marL="342900" indent="-342900">
              <a:buFont typeface="+mj-lt"/>
              <a:buAutoNum type="arabicPeriod"/>
            </a:pPr>
            <a:r>
              <a:rPr lang="ru-RU" sz="2400" dirty="0">
                <a:latin typeface="Corbel" panose="020B0503020204020204" pitchFamily="34" charset="0"/>
              </a:rPr>
              <a:t>Назовите </a:t>
            </a:r>
            <a:r>
              <a:rPr lang="ru-RU" sz="2400" dirty="0" err="1">
                <a:latin typeface="Corbel" panose="020B0503020204020204" pitchFamily="34" charset="0"/>
              </a:rPr>
              <a:t>фреймеворк</a:t>
            </a:r>
            <a:r>
              <a:rPr lang="ro-MD" sz="2400" dirty="0">
                <a:latin typeface="Corbel" panose="020B0503020204020204" pitchFamily="34" charset="0"/>
              </a:rPr>
              <a:t> </a:t>
            </a:r>
            <a:r>
              <a:rPr lang="ro-MD" sz="2400" dirty="0" err="1">
                <a:latin typeface="Corbel" panose="020B0503020204020204" pitchFamily="34" charset="0"/>
              </a:rPr>
              <a:t>Python</a:t>
            </a:r>
            <a:r>
              <a:rPr lang="ro-MD" sz="2400" dirty="0">
                <a:latin typeface="Corbel" panose="020B0503020204020204" pitchFamily="34" charset="0"/>
              </a:rPr>
              <a:t>.</a:t>
            </a:r>
          </a:p>
        </p:txBody>
      </p:sp>
    </p:spTree>
    <p:extLst>
      <p:ext uri="{BB962C8B-B14F-4D97-AF65-F5344CB8AC3E}">
        <p14:creationId xmlns:p14="http://schemas.microsoft.com/office/powerpoint/2010/main" val="979958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5985-1EFC-42EA-AD5E-C0A599CEBA42}"/>
              </a:ext>
            </a:extLst>
          </p:cNvPr>
          <p:cNvSpPr>
            <a:spLocks noGrp="1"/>
          </p:cNvSpPr>
          <p:nvPr>
            <p:ph type="title"/>
          </p:nvPr>
        </p:nvSpPr>
        <p:spPr/>
        <p:txBody>
          <a:bodyPr/>
          <a:lstStyle/>
          <a:p>
            <a:r>
              <a:rPr lang="ru-RU" dirty="0"/>
              <a:t>Индивидуальная работа</a:t>
            </a:r>
            <a:endParaRPr lang="en-US" dirty="0"/>
          </a:p>
        </p:txBody>
      </p:sp>
      <p:sp>
        <p:nvSpPr>
          <p:cNvPr id="3" name="Content Placeholder 2">
            <a:extLst>
              <a:ext uri="{FF2B5EF4-FFF2-40B4-BE49-F238E27FC236}">
                <a16:creationId xmlns:a16="http://schemas.microsoft.com/office/drawing/2014/main" id="{C5C19EFA-7596-4BFC-8417-BE90DEA03A57}"/>
              </a:ext>
            </a:extLst>
          </p:cNvPr>
          <p:cNvSpPr>
            <a:spLocks noGrp="1"/>
          </p:cNvSpPr>
          <p:nvPr>
            <p:ph idx="1"/>
          </p:nvPr>
        </p:nvSpPr>
        <p:spPr>
          <a:xfrm>
            <a:off x="344557" y="1961322"/>
            <a:ext cx="11423373" cy="4028661"/>
          </a:xfrm>
        </p:spPr>
        <p:txBody>
          <a:bodyPr>
            <a:normAutofit/>
          </a:bodyPr>
          <a:lstStyle/>
          <a:p>
            <a:r>
              <a:rPr lang="ru-RU" sz="2400" dirty="0"/>
              <a:t>Каждый студент должен создать самостоятельно динамический веб сайт или приложение, по выбранной им теме (можно продолжить проекты которые вы начали на 1-ом курсе, по дисциплине </a:t>
            </a:r>
            <a:r>
              <a:rPr lang="ro-MD" sz="2400" dirty="0"/>
              <a:t>”HTML, CSS, </a:t>
            </a:r>
            <a:r>
              <a:rPr lang="ro-MD" sz="2400" dirty="0" err="1"/>
              <a:t>JavaScript</a:t>
            </a:r>
            <a:r>
              <a:rPr lang="ro-MD" sz="2400" dirty="0"/>
              <a:t>”</a:t>
            </a:r>
            <a:r>
              <a:rPr lang="ru-RU" sz="2400" dirty="0"/>
              <a:t>)</a:t>
            </a:r>
          </a:p>
          <a:p>
            <a:r>
              <a:rPr lang="ru-RU" sz="2400" dirty="0"/>
              <a:t>После создания, финальный проект вместе с отчетом о проделанной работе, представляется преподавателю по лабораторным работам</a:t>
            </a:r>
          </a:p>
          <a:p>
            <a:r>
              <a:rPr lang="ru-RU" sz="2400" dirty="0"/>
              <a:t>Отчет должен содержать: основные компоненты приложения, </a:t>
            </a:r>
            <a:r>
              <a:rPr lang="ru-RU" sz="2400" dirty="0" err="1"/>
              <a:t>темплейты</a:t>
            </a:r>
            <a:r>
              <a:rPr lang="ru-RU" sz="2400" dirty="0"/>
              <a:t> и функционал приложения. Так же структуры данных используемые в приложении и запросы данных, созданные при помощи языка </a:t>
            </a:r>
            <a:r>
              <a:rPr lang="en-US" sz="2400" dirty="0"/>
              <a:t>Python</a:t>
            </a:r>
            <a:r>
              <a:rPr lang="ru-RU" sz="2400" dirty="0"/>
              <a:t> в приложении</a:t>
            </a:r>
            <a:r>
              <a:rPr lang="en-US" sz="2400" dirty="0"/>
              <a:t> </a:t>
            </a:r>
            <a:r>
              <a:rPr lang="ru-RU" sz="2400" dirty="0"/>
              <a:t>и результаты этих запросов - страницы созданные динамически при помощи скриптов</a:t>
            </a:r>
          </a:p>
        </p:txBody>
      </p:sp>
    </p:spTree>
    <p:extLst>
      <p:ext uri="{BB962C8B-B14F-4D97-AF65-F5344CB8AC3E}">
        <p14:creationId xmlns:p14="http://schemas.microsoft.com/office/powerpoint/2010/main" val="752518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50A1A-6ED0-4F42-8B8D-5F105BBD0AC5}"/>
              </a:ext>
            </a:extLst>
          </p:cNvPr>
          <p:cNvSpPr>
            <a:spLocks noGrp="1"/>
          </p:cNvSpPr>
          <p:nvPr>
            <p:ph type="title"/>
          </p:nvPr>
        </p:nvSpPr>
        <p:spPr/>
        <p:txBody>
          <a:bodyPr/>
          <a:lstStyle/>
          <a:p>
            <a:r>
              <a:rPr lang="ru-RU" dirty="0"/>
              <a:t>Оценка</a:t>
            </a:r>
            <a:endParaRPr lang="en-US" dirty="0"/>
          </a:p>
        </p:txBody>
      </p:sp>
      <p:sp>
        <p:nvSpPr>
          <p:cNvPr id="3" name="Content Placeholder 2">
            <a:extLst>
              <a:ext uri="{FF2B5EF4-FFF2-40B4-BE49-F238E27FC236}">
                <a16:creationId xmlns:a16="http://schemas.microsoft.com/office/drawing/2014/main" id="{D8DF79AC-14D7-4EC0-9E45-C0555655CE34}"/>
              </a:ext>
            </a:extLst>
          </p:cNvPr>
          <p:cNvSpPr>
            <a:spLocks noGrp="1"/>
          </p:cNvSpPr>
          <p:nvPr>
            <p:ph idx="1"/>
          </p:nvPr>
        </p:nvSpPr>
        <p:spPr>
          <a:xfrm>
            <a:off x="581192" y="2001078"/>
            <a:ext cx="11029615" cy="4154766"/>
          </a:xfrm>
        </p:spPr>
        <p:txBody>
          <a:bodyPr>
            <a:noAutofit/>
          </a:bodyPr>
          <a:lstStyle/>
          <a:p>
            <a:pPr marL="0" indent="0">
              <a:buNone/>
            </a:pPr>
            <a:r>
              <a:rPr lang="ro-MD" sz="2400" b="1" dirty="0"/>
              <a:t>Nota generală = 0.6*Nota semestrială + 0.4*Nota examen</a:t>
            </a:r>
            <a:r>
              <a:rPr lang="ro-MD" sz="2400" dirty="0"/>
              <a:t>,  </a:t>
            </a:r>
            <a:r>
              <a:rPr lang="ro-MD" sz="2400" i="1" dirty="0"/>
              <a:t>unde</a:t>
            </a:r>
            <a:endParaRPr lang="en-US" sz="2400" dirty="0"/>
          </a:p>
          <a:p>
            <a:pPr lvl="1"/>
            <a:r>
              <a:rPr lang="ro-MD" sz="2200" i="1" dirty="0"/>
              <a:t>Nota semestrială = 0.25*Nota Evaluarea curentă la orele de laborator + 0.25*Nota Lucrul Individual + 0.25*Nota Test1 + 0.25*Nota Test2</a:t>
            </a:r>
            <a:endParaRPr lang="en-US" sz="2200" dirty="0"/>
          </a:p>
        </p:txBody>
      </p:sp>
    </p:spTree>
    <p:extLst>
      <p:ext uri="{BB962C8B-B14F-4D97-AF65-F5344CB8AC3E}">
        <p14:creationId xmlns:p14="http://schemas.microsoft.com/office/powerpoint/2010/main" val="3760574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3C195-DCEC-4C03-BC13-F34D911E569F}"/>
              </a:ext>
            </a:extLst>
          </p:cNvPr>
          <p:cNvSpPr>
            <a:spLocks noGrp="1"/>
          </p:cNvSpPr>
          <p:nvPr>
            <p:ph type="title"/>
          </p:nvPr>
        </p:nvSpPr>
        <p:spPr/>
        <p:txBody>
          <a:bodyPr/>
          <a:lstStyle/>
          <a:p>
            <a:r>
              <a:rPr lang="ru-RU" b="1" dirty="0"/>
              <a:t>Рекомендованная литература</a:t>
            </a:r>
            <a:endParaRPr lang="en-US" dirty="0"/>
          </a:p>
        </p:txBody>
      </p:sp>
      <p:sp>
        <p:nvSpPr>
          <p:cNvPr id="3" name="Content Placeholder 2">
            <a:extLst>
              <a:ext uri="{FF2B5EF4-FFF2-40B4-BE49-F238E27FC236}">
                <a16:creationId xmlns:a16="http://schemas.microsoft.com/office/drawing/2014/main" id="{CDBEEC95-24CD-4D0D-8649-07110B313DFB}"/>
              </a:ext>
            </a:extLst>
          </p:cNvPr>
          <p:cNvSpPr>
            <a:spLocks noGrp="1"/>
          </p:cNvSpPr>
          <p:nvPr>
            <p:ph idx="1"/>
          </p:nvPr>
        </p:nvSpPr>
        <p:spPr>
          <a:xfrm>
            <a:off x="278297" y="1715956"/>
            <a:ext cx="11595652" cy="4684844"/>
          </a:xfrm>
        </p:spPr>
        <p:txBody>
          <a:bodyPr>
            <a:normAutofit lnSpcReduction="10000"/>
          </a:bodyPr>
          <a:lstStyle/>
          <a:p>
            <a:pPr lvl="0"/>
            <a:r>
              <a:rPr lang="ro-MD" dirty="0"/>
              <a:t>Antonio </a:t>
            </a:r>
            <a:r>
              <a:rPr lang="ro-MD" dirty="0" err="1"/>
              <a:t>Melé</a:t>
            </a:r>
            <a:r>
              <a:rPr lang="ro-MD" dirty="0"/>
              <a:t>, </a:t>
            </a:r>
            <a:r>
              <a:rPr lang="ro-MD" dirty="0" err="1"/>
              <a:t>Django</a:t>
            </a:r>
            <a:r>
              <a:rPr lang="ro-MD" dirty="0"/>
              <a:t> 2  </a:t>
            </a:r>
            <a:r>
              <a:rPr lang="ro-MD" dirty="0" err="1"/>
              <a:t>by</a:t>
            </a:r>
            <a:r>
              <a:rPr lang="ro-MD" dirty="0"/>
              <a:t> </a:t>
            </a:r>
            <a:r>
              <a:rPr lang="ro-MD" dirty="0" err="1"/>
              <a:t>Example</a:t>
            </a:r>
            <a:r>
              <a:rPr lang="ro-MD" dirty="0"/>
              <a:t> - </a:t>
            </a:r>
            <a:r>
              <a:rPr lang="ro-MD" dirty="0" err="1"/>
              <a:t>Django</a:t>
            </a:r>
            <a:r>
              <a:rPr lang="ro-MD" dirty="0"/>
              <a:t> 2 в </a:t>
            </a:r>
            <a:r>
              <a:rPr lang="ro-MD" dirty="0" err="1"/>
              <a:t>примерах</a:t>
            </a:r>
            <a:r>
              <a:rPr lang="ro-MD" dirty="0"/>
              <a:t> / </a:t>
            </a:r>
            <a:r>
              <a:rPr lang="ro-MD" dirty="0" err="1"/>
              <a:t>пер</a:t>
            </a:r>
            <a:r>
              <a:rPr lang="ro-MD" dirty="0"/>
              <a:t>. с </a:t>
            </a:r>
            <a:r>
              <a:rPr lang="ro-MD" dirty="0" err="1"/>
              <a:t>анг</a:t>
            </a:r>
            <a:r>
              <a:rPr lang="ro-MD" dirty="0"/>
              <a:t>. Д. В. </a:t>
            </a:r>
            <a:r>
              <a:rPr lang="ro-MD" dirty="0" err="1"/>
              <a:t>Плотниковой</a:t>
            </a:r>
            <a:r>
              <a:rPr lang="ro-MD" dirty="0"/>
              <a:t>. – М.: ДМК </a:t>
            </a:r>
            <a:r>
              <a:rPr lang="ro-MD" dirty="0" err="1"/>
              <a:t>Пресс</a:t>
            </a:r>
            <a:r>
              <a:rPr lang="ro-MD" dirty="0"/>
              <a:t>, 2019. – 408 с.</a:t>
            </a:r>
            <a:endParaRPr lang="en-US" dirty="0"/>
          </a:p>
          <a:p>
            <a:pPr lvl="0"/>
            <a:r>
              <a:rPr lang="ru-RU" dirty="0"/>
              <a:t>Н. </a:t>
            </a:r>
            <a:r>
              <a:rPr lang="ru-RU" dirty="0" err="1"/>
              <a:t>Прохоренок</a:t>
            </a:r>
            <a:r>
              <a:rPr lang="ru-RU" dirty="0"/>
              <a:t>, В. Дронов, «</a:t>
            </a:r>
            <a:r>
              <a:rPr lang="en-US" dirty="0"/>
              <a:t>Python</a:t>
            </a:r>
            <a:r>
              <a:rPr lang="ru-RU" dirty="0"/>
              <a:t> 3 – самое необходимое», Санкт </a:t>
            </a:r>
            <a:r>
              <a:rPr lang="ru-RU" dirty="0" err="1"/>
              <a:t>Перерсбург</a:t>
            </a:r>
            <a:r>
              <a:rPr lang="ru-RU" dirty="0"/>
              <a:t>, 2016</a:t>
            </a:r>
            <a:endParaRPr lang="ro-MD" dirty="0"/>
          </a:p>
          <a:p>
            <a:pPr marL="0" lvl="0" indent="0">
              <a:buNone/>
            </a:pPr>
            <a:r>
              <a:rPr lang="ro-MD" dirty="0"/>
              <a:t>Referințe online:</a:t>
            </a:r>
            <a:endParaRPr lang="en-US" dirty="0"/>
          </a:p>
          <a:p>
            <a:pPr lvl="0" fontAlgn="base"/>
            <a:r>
              <a:rPr lang="ro-MD" u="sng" dirty="0">
                <a:hlinkClick r:id="rId2"/>
              </a:rPr>
              <a:t>https://www.techbeamers.com/python-tutorial-step-by-step/</a:t>
            </a:r>
            <a:r>
              <a:rPr lang="en-US" dirty="0"/>
              <a:t> </a:t>
            </a:r>
          </a:p>
          <a:p>
            <a:pPr lvl="0"/>
            <a:r>
              <a:rPr lang="en-US" u="sng" dirty="0">
                <a:hlinkClick r:id="rId3"/>
              </a:rPr>
              <a:t>https</a:t>
            </a:r>
            <a:r>
              <a:rPr lang="ru-RU" u="sng" dirty="0">
                <a:hlinkClick r:id="rId3"/>
              </a:rPr>
              <a:t>://</a:t>
            </a:r>
            <a:r>
              <a:rPr lang="en-US" u="sng" dirty="0">
                <a:hlinkClick r:id="rId3"/>
              </a:rPr>
              <a:t>www</a:t>
            </a:r>
            <a:r>
              <a:rPr lang="ru-RU" u="sng" dirty="0">
                <a:hlinkClick r:id="rId3"/>
              </a:rPr>
              <a:t>.</a:t>
            </a:r>
            <a:r>
              <a:rPr lang="en-US" u="sng" dirty="0" err="1">
                <a:hlinkClick r:id="rId3"/>
              </a:rPr>
              <a:t>techbeamers</a:t>
            </a:r>
            <a:r>
              <a:rPr lang="ru-RU" u="sng" dirty="0">
                <a:hlinkClick r:id="rId3"/>
              </a:rPr>
              <a:t>.</a:t>
            </a:r>
            <a:r>
              <a:rPr lang="en-US" u="sng" dirty="0">
                <a:hlinkClick r:id="rId3"/>
              </a:rPr>
              <a:t>com</a:t>
            </a:r>
            <a:r>
              <a:rPr lang="ru-RU" u="sng" dirty="0">
                <a:hlinkClick r:id="rId3"/>
              </a:rPr>
              <a:t>/</a:t>
            </a:r>
            <a:r>
              <a:rPr lang="en-US" u="sng" dirty="0">
                <a:hlinkClick r:id="rId3"/>
              </a:rPr>
              <a:t>python</a:t>
            </a:r>
            <a:r>
              <a:rPr lang="ru-RU" u="sng" dirty="0">
                <a:hlinkClick r:id="rId3"/>
              </a:rPr>
              <a:t>-</a:t>
            </a:r>
            <a:r>
              <a:rPr lang="en-US" u="sng" dirty="0">
                <a:hlinkClick r:id="rId3"/>
              </a:rPr>
              <a:t>examples</a:t>
            </a:r>
            <a:r>
              <a:rPr lang="ru-RU" u="sng" dirty="0">
                <a:hlinkClick r:id="rId3"/>
              </a:rPr>
              <a:t>/</a:t>
            </a:r>
            <a:r>
              <a:rPr lang="ru-RU" dirty="0"/>
              <a:t> - примеры</a:t>
            </a:r>
            <a:endParaRPr lang="en-US" dirty="0"/>
          </a:p>
          <a:p>
            <a:pPr lvl="0"/>
            <a:r>
              <a:rPr lang="en-US" u="sng" dirty="0">
                <a:hlinkClick r:id="rId4"/>
              </a:rPr>
              <a:t>https</a:t>
            </a:r>
            <a:r>
              <a:rPr lang="ru-RU" u="sng" dirty="0">
                <a:hlinkClick r:id="rId4"/>
              </a:rPr>
              <a:t>://</a:t>
            </a:r>
            <a:r>
              <a:rPr lang="en-US" u="sng" dirty="0">
                <a:hlinkClick r:id="rId4"/>
              </a:rPr>
              <a:t>www</a:t>
            </a:r>
            <a:r>
              <a:rPr lang="ru-RU" u="sng" dirty="0">
                <a:hlinkClick r:id="rId4"/>
              </a:rPr>
              <a:t>.</a:t>
            </a:r>
            <a:r>
              <a:rPr lang="en-US" u="sng" dirty="0" err="1">
                <a:hlinkClick r:id="rId4"/>
              </a:rPr>
              <a:t>fullstackpython</a:t>
            </a:r>
            <a:r>
              <a:rPr lang="ru-RU" u="sng" dirty="0">
                <a:hlinkClick r:id="rId4"/>
              </a:rPr>
              <a:t>.</a:t>
            </a:r>
            <a:r>
              <a:rPr lang="en-US" u="sng" dirty="0">
                <a:hlinkClick r:id="rId4"/>
              </a:rPr>
              <a:t>com</a:t>
            </a:r>
            <a:r>
              <a:rPr lang="ru-RU" u="sng" dirty="0">
                <a:hlinkClick r:id="rId4"/>
              </a:rPr>
              <a:t>/</a:t>
            </a:r>
            <a:r>
              <a:rPr lang="en-US" u="sng" dirty="0">
                <a:hlinkClick r:id="rId4"/>
              </a:rPr>
              <a:t>web</a:t>
            </a:r>
            <a:r>
              <a:rPr lang="ru-RU" u="sng" dirty="0">
                <a:hlinkClick r:id="rId4"/>
              </a:rPr>
              <a:t>-</a:t>
            </a:r>
            <a:r>
              <a:rPr lang="en-US" u="sng" dirty="0">
                <a:hlinkClick r:id="rId4"/>
              </a:rPr>
              <a:t>frameworks</a:t>
            </a:r>
            <a:r>
              <a:rPr lang="ru-RU" u="sng" dirty="0">
                <a:hlinkClick r:id="rId4"/>
              </a:rPr>
              <a:t>.</a:t>
            </a:r>
            <a:r>
              <a:rPr lang="en-US" u="sng" dirty="0">
                <a:hlinkClick r:id="rId4"/>
              </a:rPr>
              <a:t>html</a:t>
            </a:r>
            <a:endParaRPr lang="en-US" dirty="0"/>
          </a:p>
          <a:p>
            <a:pPr lvl="0"/>
            <a:r>
              <a:rPr lang="en-US" u="sng" dirty="0">
                <a:hlinkClick r:id="rId5"/>
              </a:rPr>
              <a:t>https</a:t>
            </a:r>
            <a:r>
              <a:rPr lang="ru-RU" u="sng" dirty="0">
                <a:hlinkClick r:id="rId5"/>
              </a:rPr>
              <a:t>://</a:t>
            </a:r>
            <a:r>
              <a:rPr lang="en-US" u="sng" dirty="0" err="1">
                <a:hlinkClick r:id="rId5"/>
              </a:rPr>
              <a:t>realpython</a:t>
            </a:r>
            <a:r>
              <a:rPr lang="ru-RU" u="sng" dirty="0">
                <a:hlinkClick r:id="rId5"/>
              </a:rPr>
              <a:t>.</a:t>
            </a:r>
            <a:r>
              <a:rPr lang="en-US" u="sng" dirty="0">
                <a:hlinkClick r:id="rId5"/>
              </a:rPr>
              <a:t>com</a:t>
            </a:r>
            <a:r>
              <a:rPr lang="ru-RU" u="sng" dirty="0">
                <a:hlinkClick r:id="rId5"/>
              </a:rPr>
              <a:t>/</a:t>
            </a:r>
            <a:r>
              <a:rPr lang="en-US" u="sng" dirty="0">
                <a:hlinkClick r:id="rId5"/>
              </a:rPr>
              <a:t>tutorials</a:t>
            </a:r>
            <a:r>
              <a:rPr lang="ru-RU" u="sng" dirty="0">
                <a:hlinkClick r:id="rId5"/>
              </a:rPr>
              <a:t>/</a:t>
            </a:r>
            <a:r>
              <a:rPr lang="en-US" u="sng" dirty="0" err="1">
                <a:hlinkClick r:id="rId5"/>
              </a:rPr>
              <a:t>django</a:t>
            </a:r>
            <a:r>
              <a:rPr lang="ru-RU" u="sng" dirty="0">
                <a:hlinkClick r:id="rId5"/>
              </a:rPr>
              <a:t>/</a:t>
            </a:r>
            <a:endParaRPr lang="en-US" dirty="0"/>
          </a:p>
          <a:p>
            <a:pPr lvl="0" fontAlgn="base"/>
            <a:r>
              <a:rPr lang="ro-MD" u="sng" dirty="0">
                <a:hlinkClick r:id="rId6"/>
              </a:rPr>
              <a:t>https://steelkiwi.com/blog/why-django-best-web-framework-your-project/</a:t>
            </a:r>
            <a:endParaRPr lang="en-US" dirty="0"/>
          </a:p>
          <a:p>
            <a:pPr lvl="0" fontAlgn="base"/>
            <a:r>
              <a:rPr lang="ro-MD" u="sng" dirty="0">
                <a:hlinkClick r:id="rId7"/>
              </a:rPr>
              <a:t>https://djangostars.com/blog/10-popular-sites-made-on-django/</a:t>
            </a:r>
            <a:endParaRPr lang="en-US" dirty="0"/>
          </a:p>
          <a:p>
            <a:pPr lvl="0" fontAlgn="base"/>
            <a:r>
              <a:rPr lang="ro-MD" u="sng" dirty="0">
                <a:hlinkClick r:id="rId8"/>
              </a:rPr>
              <a:t>https://djangostars.com/blog/top-14-pros-using-django-web-development/</a:t>
            </a:r>
            <a:endParaRPr lang="en-US" dirty="0"/>
          </a:p>
          <a:p>
            <a:pPr lvl="0"/>
            <a:r>
              <a:rPr lang="ro-MD" u="sng" dirty="0">
                <a:hlinkClick r:id="rId9"/>
              </a:rPr>
              <a:t>https://djangocentral.com/building-a-blog-application-with-django/?fbclid=IwAR1XxR-fNxw_6jcdHqVC3DHEAtHdJugI3ixjCe7M-FZ9yFugHFFiLLM-ZIA</a:t>
            </a:r>
            <a:endParaRPr lang="en-US" dirty="0"/>
          </a:p>
        </p:txBody>
      </p:sp>
    </p:spTree>
    <p:extLst>
      <p:ext uri="{BB962C8B-B14F-4D97-AF65-F5344CB8AC3E}">
        <p14:creationId xmlns:p14="http://schemas.microsoft.com/office/powerpoint/2010/main" val="2208777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25276-6F58-4287-BCD9-DEA59DE677E8}"/>
              </a:ext>
            </a:extLst>
          </p:cNvPr>
          <p:cNvSpPr>
            <a:spLocks noGrp="1"/>
          </p:cNvSpPr>
          <p:nvPr>
            <p:ph type="title"/>
          </p:nvPr>
        </p:nvSpPr>
        <p:spPr/>
        <p:txBody>
          <a:bodyPr/>
          <a:lstStyle/>
          <a:p>
            <a:r>
              <a:rPr lang="ru-RU" dirty="0"/>
              <a:t>Тема 1: введение в разработку веб приложений</a:t>
            </a:r>
            <a:endParaRPr lang="en-US" dirty="0"/>
          </a:p>
        </p:txBody>
      </p:sp>
      <p:sp>
        <p:nvSpPr>
          <p:cNvPr id="3" name="Content Placeholder 2">
            <a:extLst>
              <a:ext uri="{FF2B5EF4-FFF2-40B4-BE49-F238E27FC236}">
                <a16:creationId xmlns:a16="http://schemas.microsoft.com/office/drawing/2014/main" id="{DFA5AC18-311E-4D4E-B79B-6CA2EC59F436}"/>
              </a:ext>
            </a:extLst>
          </p:cNvPr>
          <p:cNvSpPr>
            <a:spLocks noGrp="1"/>
          </p:cNvSpPr>
          <p:nvPr>
            <p:ph idx="1"/>
          </p:nvPr>
        </p:nvSpPr>
        <p:spPr/>
        <p:txBody>
          <a:bodyPr>
            <a:normAutofit/>
          </a:bodyPr>
          <a:lstStyle/>
          <a:p>
            <a:r>
              <a:rPr lang="ru-RU" sz="2400" dirty="0"/>
              <a:t>Веб приложения</a:t>
            </a:r>
            <a:endParaRPr lang="en-US" sz="2400" dirty="0"/>
          </a:p>
          <a:p>
            <a:r>
              <a:rPr lang="ru-RU" sz="2400" dirty="0"/>
              <a:t>Веб разработка (</a:t>
            </a:r>
            <a:r>
              <a:rPr lang="en-US" sz="2400" i="1" dirty="0"/>
              <a:t>web development</a:t>
            </a:r>
            <a:r>
              <a:rPr lang="ru-RU" sz="2400" dirty="0"/>
              <a:t>)</a:t>
            </a:r>
          </a:p>
          <a:p>
            <a:r>
              <a:rPr lang="ru-RU" sz="2400" dirty="0"/>
              <a:t>Разработка веб приложений с </a:t>
            </a:r>
            <a:r>
              <a:rPr lang="en-US" sz="2400" dirty="0"/>
              <a:t>Python</a:t>
            </a:r>
          </a:p>
          <a:p>
            <a:r>
              <a:rPr lang="ru-RU" sz="2400" dirty="0"/>
              <a:t>Общее о </a:t>
            </a:r>
            <a:r>
              <a:rPr lang="en-US" sz="2400" dirty="0"/>
              <a:t>Python</a:t>
            </a:r>
          </a:p>
        </p:txBody>
      </p:sp>
    </p:spTree>
    <p:extLst>
      <p:ext uri="{BB962C8B-B14F-4D97-AF65-F5344CB8AC3E}">
        <p14:creationId xmlns:p14="http://schemas.microsoft.com/office/powerpoint/2010/main" val="2120709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AD44C-850B-4B30-A9EF-972A54C2A24D}"/>
              </a:ext>
            </a:extLst>
          </p:cNvPr>
          <p:cNvSpPr>
            <a:spLocks noGrp="1"/>
          </p:cNvSpPr>
          <p:nvPr>
            <p:ph type="title"/>
          </p:nvPr>
        </p:nvSpPr>
        <p:spPr>
          <a:xfrm>
            <a:off x="463825" y="715617"/>
            <a:ext cx="11224591" cy="967410"/>
          </a:xfrm>
        </p:spPr>
        <p:txBody>
          <a:bodyPr>
            <a:normAutofit fontScale="90000"/>
          </a:bodyPr>
          <a:lstStyle/>
          <a:p>
            <a:r>
              <a:rPr lang="ru-RU" sz="3000" dirty="0"/>
              <a:t>Определите понятия или ассоциируйте их с другими понятиями</a:t>
            </a:r>
            <a:endParaRPr lang="ro-RO" sz="3000" dirty="0"/>
          </a:p>
        </p:txBody>
      </p:sp>
      <p:sp>
        <p:nvSpPr>
          <p:cNvPr id="3" name="Content Placeholder 2">
            <a:extLst>
              <a:ext uri="{FF2B5EF4-FFF2-40B4-BE49-F238E27FC236}">
                <a16:creationId xmlns:a16="http://schemas.microsoft.com/office/drawing/2014/main" id="{7636AAEB-5C09-4DE6-9CA0-95EBB3A16572}"/>
              </a:ext>
            </a:extLst>
          </p:cNvPr>
          <p:cNvSpPr>
            <a:spLocks noGrp="1"/>
          </p:cNvSpPr>
          <p:nvPr>
            <p:ph idx="1"/>
          </p:nvPr>
        </p:nvSpPr>
        <p:spPr>
          <a:xfrm>
            <a:off x="463825" y="2204864"/>
            <a:ext cx="11224591" cy="4195936"/>
          </a:xfrm>
        </p:spPr>
        <p:txBody>
          <a:bodyPr>
            <a:noAutofit/>
          </a:bodyPr>
          <a:lstStyle/>
          <a:p>
            <a:r>
              <a:rPr lang="ru-RU" sz="2600" dirty="0"/>
              <a:t>Клиент-серверная модель</a:t>
            </a:r>
            <a:endParaRPr lang="ro-RO" sz="2600" dirty="0"/>
          </a:p>
          <a:p>
            <a:r>
              <a:rPr lang="ru-RU" sz="2600" dirty="0"/>
              <a:t>Веб приложение</a:t>
            </a:r>
            <a:endParaRPr lang="ro-RO" sz="2600" dirty="0"/>
          </a:p>
          <a:p>
            <a:r>
              <a:rPr lang="ro-RO" sz="2600" dirty="0"/>
              <a:t>Client side, client-side</a:t>
            </a:r>
            <a:r>
              <a:rPr lang="ru-RU" sz="2600" dirty="0"/>
              <a:t> скрипты</a:t>
            </a:r>
            <a:endParaRPr lang="ro-RO" sz="2600" dirty="0"/>
          </a:p>
          <a:p>
            <a:r>
              <a:rPr lang="ro-RO" sz="2600" dirty="0"/>
              <a:t>Server side, server-side</a:t>
            </a:r>
            <a:r>
              <a:rPr lang="ru-RU" sz="2600" dirty="0"/>
              <a:t> скрипты</a:t>
            </a:r>
            <a:endParaRPr lang="ro-RO" sz="2600" dirty="0"/>
          </a:p>
          <a:p>
            <a:pPr lvl="1"/>
            <a:r>
              <a:rPr lang="ru-RU" sz="2400" dirty="0"/>
              <a:t>Приведите примеры технологий, используемых на клиентской стороне, в процессе разработки веб приложений</a:t>
            </a:r>
          </a:p>
          <a:p>
            <a:pPr lvl="1"/>
            <a:r>
              <a:rPr lang="ru-RU" sz="2400" dirty="0"/>
              <a:t>Приведите примеры технологий, используемых на серверной стороне, в процессе разработки веб приложений</a:t>
            </a:r>
          </a:p>
        </p:txBody>
      </p:sp>
    </p:spTree>
    <p:extLst>
      <p:ext uri="{BB962C8B-B14F-4D97-AF65-F5344CB8AC3E}">
        <p14:creationId xmlns:p14="http://schemas.microsoft.com/office/powerpoint/2010/main" val="1926185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1119B-FFEF-43AC-83D9-2852C9BDC1F3}"/>
              </a:ext>
            </a:extLst>
          </p:cNvPr>
          <p:cNvSpPr>
            <a:spLocks noGrp="1"/>
          </p:cNvSpPr>
          <p:nvPr>
            <p:ph type="title"/>
          </p:nvPr>
        </p:nvSpPr>
        <p:spPr/>
        <p:txBody>
          <a:bodyPr/>
          <a:lstStyle/>
          <a:p>
            <a:r>
              <a:rPr lang="ru-RU" dirty="0"/>
              <a:t>Веб приложения</a:t>
            </a:r>
            <a:endParaRPr lang="en-US" dirty="0"/>
          </a:p>
        </p:txBody>
      </p:sp>
      <p:sp>
        <p:nvSpPr>
          <p:cNvPr id="3" name="Content Placeholder 2">
            <a:extLst>
              <a:ext uri="{FF2B5EF4-FFF2-40B4-BE49-F238E27FC236}">
                <a16:creationId xmlns:a16="http://schemas.microsoft.com/office/drawing/2014/main" id="{6670483E-4C91-481D-A7FD-1BC0B8BC7D91}"/>
              </a:ext>
            </a:extLst>
          </p:cNvPr>
          <p:cNvSpPr>
            <a:spLocks noGrp="1"/>
          </p:cNvSpPr>
          <p:nvPr>
            <p:ph idx="1"/>
          </p:nvPr>
        </p:nvSpPr>
        <p:spPr>
          <a:xfrm>
            <a:off x="581192" y="2180496"/>
            <a:ext cx="11029615" cy="3975348"/>
          </a:xfrm>
        </p:spPr>
        <p:txBody>
          <a:bodyPr>
            <a:noAutofit/>
          </a:bodyPr>
          <a:lstStyle/>
          <a:p>
            <a:r>
              <a:rPr lang="ru-RU" sz="2400" b="1" dirty="0"/>
              <a:t>Веб-приложения </a:t>
            </a:r>
            <a:r>
              <a:rPr lang="ru-RU" sz="2400" dirty="0"/>
              <a:t>- это динамические веб-сайты, которые содержат элементы программирования на стороне сервера, и которые предоставляют функциональные возможности для взаимодействия с пользователями, в процессе подключения к базам данных на серверной части и генерации веб-контента, чаще всего динамически, для браузеров (клиентов)</a:t>
            </a:r>
          </a:p>
          <a:p>
            <a:r>
              <a:rPr lang="ru-RU" sz="2400" dirty="0"/>
              <a:t>Примеры веб-приложений: онлайн-банкинг, социальные сети, онлайн-бронирование, создание приложений электронной коммерции / создание корзины покупок, интерактивные игры, онлайн-обучение, онлайн-опросы, блоги, онлайн-форумы, самостоятельное созданные системы управления контентом и т. д.</a:t>
            </a:r>
            <a:endParaRPr lang="en-US" sz="2400" dirty="0"/>
          </a:p>
        </p:txBody>
      </p:sp>
    </p:spTree>
    <p:extLst>
      <p:ext uri="{BB962C8B-B14F-4D97-AF65-F5344CB8AC3E}">
        <p14:creationId xmlns:p14="http://schemas.microsoft.com/office/powerpoint/2010/main" val="305332208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TM03457464[[fn=Dividend]]</Template>
  <TotalTime>899</TotalTime>
  <Words>2069</Words>
  <Application>Microsoft Office PowerPoint</Application>
  <PresentationFormat>Widescreen</PresentationFormat>
  <Paragraphs>175</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Corbel</vt:lpstr>
      <vt:lpstr>Gill Sans MT</vt:lpstr>
      <vt:lpstr>Times New Roman</vt:lpstr>
      <vt:lpstr>Wingdings 2</vt:lpstr>
      <vt:lpstr>Dividend</vt:lpstr>
      <vt:lpstr>Разработка веб приложений</vt:lpstr>
      <vt:lpstr>О курсе...</vt:lpstr>
      <vt:lpstr>Индивидуальная работа</vt:lpstr>
      <vt:lpstr>Индивидуальная работа</vt:lpstr>
      <vt:lpstr>Оценка</vt:lpstr>
      <vt:lpstr>Рекомендованная литература</vt:lpstr>
      <vt:lpstr>Тема 1: введение в разработку веб приложений</vt:lpstr>
      <vt:lpstr>Определите понятия или ассоциируйте их с другими понятиями</vt:lpstr>
      <vt:lpstr>Веб приложения</vt:lpstr>
      <vt:lpstr></vt:lpstr>
      <vt:lpstr>Web development</vt:lpstr>
      <vt:lpstr>Одно из действий CRUD</vt:lpstr>
      <vt:lpstr>Коды состояния HTTP-ответа</vt:lpstr>
      <vt:lpstr>Технологии, используемые для разработки веб-приложений</vt:lpstr>
      <vt:lpstr>Примеры технологий, использованных для написания клиентской части веб-приложения</vt:lpstr>
      <vt:lpstr>технологии, использованные для написания серверной части веб-приложения</vt:lpstr>
      <vt:lpstr>Еще одно модное понятие… Full Stack</vt:lpstr>
      <vt:lpstr>Архитектура веб приложений</vt:lpstr>
      <vt:lpstr>Статистика (https://pypl.github.io/PYPL.html и https://www.Tiobe.Com/tiobe-index/)</vt:lpstr>
      <vt:lpstr>Появление PYTHON</vt:lpstr>
      <vt:lpstr>Python</vt:lpstr>
      <vt:lpstr>версии</vt:lpstr>
      <vt:lpstr>Как используется Python в веб-разработке?</vt:lpstr>
      <vt:lpstr>Как устроен курс?</vt:lpstr>
      <vt:lpstr>общее</vt:lpstr>
      <vt:lpstr>Где используется? </vt:lpstr>
      <vt:lpstr>Для чего Можно использовать?</vt:lpstr>
      <vt:lpstr>ИСПОЛЬЗОВАНИЕ</vt:lpstr>
      <vt:lpstr>Сходства с другими языками</vt:lpstr>
      <vt:lpstr>Библиотеки и фреймворки python</vt:lpstr>
      <vt:lpstr>Повторим…</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Dezvoltarea Aplicațiilor web</dc:title>
  <dc:creator>Natalia</dc:creator>
  <cp:lastModifiedBy>Natalia Plesca</cp:lastModifiedBy>
  <cp:revision>274</cp:revision>
  <dcterms:created xsi:type="dcterms:W3CDTF">2019-08-31T15:29:49Z</dcterms:created>
  <dcterms:modified xsi:type="dcterms:W3CDTF">2021-08-31T19:34:10Z</dcterms:modified>
</cp:coreProperties>
</file>