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13" r:id="rId4"/>
    <p:sldId id="300" r:id="rId5"/>
    <p:sldId id="310" r:id="rId6"/>
    <p:sldId id="302" r:id="rId7"/>
    <p:sldId id="308" r:id="rId8"/>
    <p:sldId id="311" r:id="rId9"/>
    <p:sldId id="309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98" r:id="rId19"/>
    <p:sldId id="289" r:id="rId20"/>
    <p:sldId id="290" r:id="rId21"/>
    <p:sldId id="291" r:id="rId22"/>
    <p:sldId id="292" r:id="rId23"/>
    <p:sldId id="294" r:id="rId24"/>
    <p:sldId id="304" r:id="rId25"/>
    <p:sldId id="295" r:id="rId26"/>
    <p:sldId id="296" r:id="rId27"/>
    <p:sldId id="297" r:id="rId28"/>
    <p:sldId id="31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14-Nov-20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14-Nov-20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14-Nov-20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14-Nov-20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14-Nov-20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q=https://www.jetbrains.com/lp/python-developers-survey-2019/&amp;sa=D&amp;ust=1600193644209000&amp;usg=AOvVaw3i__wzXzybR-OkNQP5MSL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0C0-562D-4B5E-8460-A6555B079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Тема </a:t>
            </a:r>
            <a:r>
              <a:rPr lang="ro-MD" dirty="0"/>
              <a:t>9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Фреймворки </a:t>
            </a:r>
            <a:r>
              <a:rPr lang="en-US" dirty="0"/>
              <a:t>PYTHON. </a:t>
            </a:r>
            <a:br>
              <a:rPr lang="en-US" dirty="0"/>
            </a:br>
            <a:r>
              <a:rPr lang="en-US" dirty="0"/>
              <a:t>Django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B5C9-ABA9-49CE-A8A5-B148B84C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MD" dirty="0" err="1"/>
              <a:t>Pleșca</a:t>
            </a:r>
            <a:r>
              <a:rPr lang="ro-MD" dirty="0"/>
              <a:t> Natalia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1925-B20B-46CE-B1BD-E2786ABE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View Template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B7AA5-E39E-422F-9D3E-1CC08E9DD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092" y="2088679"/>
            <a:ext cx="3626908" cy="31409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6DCDFB-98A0-4F0D-B6E4-9C7D6D887046}"/>
              </a:ext>
            </a:extLst>
          </p:cNvPr>
          <p:cNvSpPr txBox="1"/>
          <p:nvPr/>
        </p:nvSpPr>
        <p:spPr>
          <a:xfrm>
            <a:off x="119269" y="1715956"/>
            <a:ext cx="86139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b="1" dirty="0" err="1"/>
              <a:t>URLs</a:t>
            </a:r>
            <a:r>
              <a:rPr lang="ru-RU" b="1" dirty="0"/>
              <a:t>: </a:t>
            </a:r>
            <a:r>
              <a:rPr lang="ru-RU" dirty="0"/>
              <a:t>Хотя можно обрабатывать запросы с каждого URL-адреса с помощью одной функции, гораздо удобнее писать отдельную функцию для обработки каждого ресурса. URL-</a:t>
            </a:r>
            <a:r>
              <a:rPr lang="ru-RU" dirty="0" err="1"/>
              <a:t>mapper</a:t>
            </a:r>
            <a:r>
              <a:rPr lang="ru-RU" dirty="0"/>
              <a:t> используется для перенаправления HTTP-запросов в соответствующее представление (</a:t>
            </a:r>
            <a:r>
              <a:rPr lang="en-US" dirty="0"/>
              <a:t>View</a:t>
            </a:r>
            <a:r>
              <a:rPr lang="ru-RU" dirty="0"/>
              <a:t>) на основе URL-адреса запроса. URL-</a:t>
            </a:r>
            <a:r>
              <a:rPr lang="ru-RU" dirty="0" err="1"/>
              <a:t>mapper</a:t>
            </a:r>
            <a:r>
              <a:rPr lang="ru-RU" dirty="0"/>
              <a:t> также может извлекать данные из URL-адреса в соответствии с заданным шаблоном и передавать их в соответствующую функцию в виде аргументов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b="1" dirty="0" err="1"/>
              <a:t>View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b="1" dirty="0"/>
              <a:t>Представление</a:t>
            </a:r>
            <a:r>
              <a:rPr lang="ru-RU" dirty="0"/>
              <a:t> - это функция обработчика запросов, которая получает HTTP-запросы и возвращает ответы. </a:t>
            </a:r>
            <a:r>
              <a:rPr lang="ru-RU" b="1" dirty="0" err="1"/>
              <a:t>View</a:t>
            </a:r>
            <a:r>
              <a:rPr lang="ru-RU" dirty="0"/>
              <a:t> имеет доступ к данным через модели (необходимым для удовлетворения запросов и делегирования ответа в шаблоны)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b="1" dirty="0" err="1"/>
              <a:t>Models</a:t>
            </a:r>
            <a:r>
              <a:rPr lang="ru-RU" b="1" dirty="0"/>
              <a:t>:</a:t>
            </a:r>
            <a:r>
              <a:rPr lang="ru-RU" dirty="0"/>
              <a:t> Модели представляют собой объекты </a:t>
            </a:r>
            <a:r>
              <a:rPr lang="ru-RU" dirty="0" err="1"/>
              <a:t>Python</a:t>
            </a:r>
            <a:r>
              <a:rPr lang="ru-RU" dirty="0"/>
              <a:t>, которые определяют структуру данных приложения и предоставляют механизмы для управления (добавления, изменения, удаления) и выполнения запросов в базу данных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b="1" dirty="0" err="1"/>
              <a:t>Templates</a:t>
            </a:r>
            <a:r>
              <a:rPr lang="ru-RU" b="1" dirty="0"/>
              <a:t>:</a:t>
            </a:r>
            <a:r>
              <a:rPr lang="ru-RU" dirty="0"/>
              <a:t> Шаблон - это текстовый файл определяющий структуру или разметку страницы (например HTML страницы), с полями для подстановки используемыми для представления актуального содержимого. </a:t>
            </a:r>
            <a:r>
              <a:rPr lang="ru-RU" i="1" dirty="0" err="1"/>
              <a:t>View</a:t>
            </a:r>
            <a:r>
              <a:rPr lang="ru-RU" dirty="0"/>
              <a:t> может динамически создавать HTML страницы, используя HTML шаблоны и заполняя их данными из модели (</a:t>
            </a:r>
            <a:r>
              <a:rPr lang="ru-RU" i="1" dirty="0" err="1"/>
              <a:t>model</a:t>
            </a:r>
            <a:r>
              <a:rPr lang="ru-RU" i="1" dirty="0"/>
              <a:t>).</a:t>
            </a:r>
            <a:r>
              <a:rPr lang="ru-RU" dirty="0"/>
              <a:t> Шаблон может быть использован для определения структуры файлов любых типов, не обязательно 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4BADF-23DE-4F89-8D20-4FC49AC93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541" y="5566785"/>
            <a:ext cx="3743459" cy="11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5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FC99-704D-43F3-B2D6-C962EFEB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Инсталляция </a:t>
            </a:r>
            <a:r>
              <a:rPr lang="en-US" dirty="0"/>
              <a:t>Django </a:t>
            </a:r>
            <a:r>
              <a:rPr lang="ru-RU" dirty="0"/>
              <a:t>в </a:t>
            </a:r>
            <a:r>
              <a:rPr lang="en-US" dirty="0"/>
              <a:t>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141E-E730-4912-A966-90E1FDC3B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Мы создадим проект, с приложениями в контексте редактора и отладчика </a:t>
            </a:r>
            <a:r>
              <a:rPr lang="ru-RU" sz="2200" dirty="0" err="1"/>
              <a:t>Visual</a:t>
            </a:r>
            <a:r>
              <a:rPr lang="ru-RU" sz="2200" dirty="0"/>
              <a:t> </a:t>
            </a:r>
            <a:r>
              <a:rPr lang="ru-RU" sz="2200" dirty="0" err="1"/>
              <a:t>Studio</a:t>
            </a:r>
            <a:r>
              <a:rPr lang="ru-RU" sz="2200" dirty="0"/>
              <a:t> С</a:t>
            </a:r>
            <a:r>
              <a:rPr lang="en-US" sz="2200" dirty="0"/>
              <a:t>ode</a:t>
            </a:r>
            <a:r>
              <a:rPr lang="ru-RU" sz="2200" dirty="0"/>
              <a:t>, и постараемся понять как работать с </a:t>
            </a:r>
            <a:r>
              <a:rPr lang="ru-RU" sz="2200" dirty="0" err="1"/>
              <a:t>Django</a:t>
            </a:r>
            <a:r>
              <a:rPr lang="ru-RU" sz="2200" dirty="0"/>
              <a:t> в терминале VS </a:t>
            </a:r>
            <a:r>
              <a:rPr lang="ru-RU" sz="2200" dirty="0" err="1"/>
              <a:t>Code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0111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5E4B-86D9-4C4D-B4D4-7053DCEA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Инсталяция</a:t>
            </a:r>
            <a:r>
              <a:rPr lang="ru-RU" dirty="0"/>
              <a:t> </a:t>
            </a:r>
            <a:r>
              <a:rPr lang="en-US" dirty="0"/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6687-F530-4B21-8AA7-E8AE3C14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885844"/>
            <a:ext cx="7792278" cy="4485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Предусловия:</a:t>
            </a:r>
          </a:p>
          <a:p>
            <a:pPr lvl="1"/>
            <a:r>
              <a:rPr lang="ru-RU" sz="2200" dirty="0"/>
              <a:t>Должен быть установлен </a:t>
            </a:r>
            <a:r>
              <a:rPr lang="en-US" sz="2200" dirty="0"/>
              <a:t>Python 3</a:t>
            </a:r>
          </a:p>
          <a:p>
            <a:pPr lvl="1"/>
            <a:r>
              <a:rPr lang="ru-RU" sz="2200" dirty="0"/>
              <a:t>Если используете </a:t>
            </a:r>
            <a:r>
              <a:rPr lang="ru-RU" sz="2200" dirty="0" err="1"/>
              <a:t>Windows</a:t>
            </a:r>
            <a:r>
              <a:rPr lang="ru-RU" sz="2200" dirty="0"/>
              <a:t> убедитесь,  что местоположение вашего интерпретатора </a:t>
            </a:r>
            <a:r>
              <a:rPr lang="ru-RU" sz="2200" dirty="0" err="1"/>
              <a:t>Python</a:t>
            </a:r>
            <a:r>
              <a:rPr lang="ru-RU" sz="2200" dirty="0"/>
              <a:t> включено в </a:t>
            </a:r>
            <a:r>
              <a:rPr lang="ru-RU" sz="2200" b="1" dirty="0"/>
              <a:t>переменную среды PATH</a:t>
            </a:r>
          </a:p>
          <a:p>
            <a:pPr lvl="1"/>
            <a:r>
              <a:rPr lang="ru-RU" sz="2200" dirty="0"/>
              <a:t>Вы можете проверить местоположение, запустив </a:t>
            </a:r>
            <a:r>
              <a:rPr lang="ru-RU" sz="2200" b="1" dirty="0"/>
              <a:t>PATH</a:t>
            </a:r>
            <a:r>
              <a:rPr lang="ru-RU" sz="2200" dirty="0"/>
              <a:t> в командной строке. Если папка интерпретатора </a:t>
            </a:r>
            <a:r>
              <a:rPr lang="ru-RU" sz="2200" dirty="0" err="1"/>
              <a:t>Python</a:t>
            </a:r>
            <a:r>
              <a:rPr lang="ru-RU" sz="2200" dirty="0"/>
              <a:t> не включена, откройте «</a:t>
            </a:r>
            <a:r>
              <a:rPr lang="ru-RU" sz="2200" i="1" dirty="0"/>
              <a:t>Настройки </a:t>
            </a:r>
            <a:r>
              <a:rPr lang="ru-RU" sz="2200" i="1" dirty="0" err="1"/>
              <a:t>Windows</a:t>
            </a:r>
            <a:r>
              <a:rPr lang="ru-RU" sz="2200" dirty="0"/>
              <a:t>», выполните поиск «</a:t>
            </a:r>
            <a:r>
              <a:rPr lang="ru-RU" sz="2200" i="1" dirty="0"/>
              <a:t>среда</a:t>
            </a:r>
            <a:r>
              <a:rPr lang="ru-RU" sz="2200" dirty="0"/>
              <a:t>», выберите «</a:t>
            </a:r>
            <a:r>
              <a:rPr lang="ru-RU" sz="2200" i="1" dirty="0"/>
              <a:t>Изменить переменные среды для вашей учетной записи</a:t>
            </a:r>
            <a:r>
              <a:rPr lang="ru-RU" sz="2200" dirty="0"/>
              <a:t>», затем отредактируйте переменную «</a:t>
            </a:r>
            <a:r>
              <a:rPr lang="ru-RU" sz="2200" i="1" dirty="0"/>
              <a:t>Путь</a:t>
            </a:r>
            <a:r>
              <a:rPr lang="ru-RU" sz="2200" dirty="0"/>
              <a:t>», чтобы включить эту папку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0C45A-9DF4-440C-B510-0D056A2CC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183" y="2124383"/>
            <a:ext cx="2435811" cy="26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8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7F8E-7296-4628-82D2-03F2ED15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Вставляете путь 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E09642-ECA9-4AE8-8F58-178591DCF3DB}"/>
              </a:ext>
            </a:extLst>
          </p:cNvPr>
          <p:cNvGrpSpPr/>
          <p:nvPr/>
        </p:nvGrpSpPr>
        <p:grpSpPr>
          <a:xfrm>
            <a:off x="0" y="2332382"/>
            <a:ext cx="8057322" cy="3372887"/>
            <a:chOff x="1163292" y="2269644"/>
            <a:chExt cx="8858250" cy="3886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458A17E-B3CA-4FD9-B5EC-AFCF046EB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3292" y="2269644"/>
              <a:ext cx="8858250" cy="388620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60C8F6-842E-442F-B55A-D82531CF6F59}"/>
                </a:ext>
              </a:extLst>
            </p:cNvPr>
            <p:cNvGrpSpPr/>
            <p:nvPr/>
          </p:nvGrpSpPr>
          <p:grpSpPr>
            <a:xfrm>
              <a:off x="4187687" y="3286539"/>
              <a:ext cx="5181600" cy="2743200"/>
              <a:chOff x="4187687" y="3286539"/>
              <a:chExt cx="5181600" cy="274320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651C7E16-A1CD-45C1-ABB6-800EF0BDEDBF}"/>
                  </a:ext>
                </a:extLst>
              </p:cNvPr>
              <p:cNvCxnSpPr/>
              <p:nvPr/>
            </p:nvCxnSpPr>
            <p:spPr>
              <a:xfrm flipV="1">
                <a:off x="4187687" y="3299791"/>
                <a:ext cx="1020417" cy="2729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0696A8-CE56-4BEF-9A91-8F5962ACCC21}"/>
                  </a:ext>
                </a:extLst>
              </p:cNvPr>
              <p:cNvCxnSpPr/>
              <p:nvPr/>
            </p:nvCxnSpPr>
            <p:spPr>
              <a:xfrm>
                <a:off x="5367130" y="3286539"/>
                <a:ext cx="3379305" cy="9262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4C37E1C-7633-414E-8569-2F04C3EB035F}"/>
                  </a:ext>
                </a:extLst>
              </p:cNvPr>
              <p:cNvCxnSpPr/>
              <p:nvPr/>
            </p:nvCxnSpPr>
            <p:spPr>
              <a:xfrm>
                <a:off x="9011478" y="4320209"/>
                <a:ext cx="357809" cy="795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6455A13-01DE-44B3-91CF-41A137E3A2FD}"/>
                  </a:ext>
                </a:extLst>
              </p:cNvPr>
              <p:cNvCxnSpPr/>
              <p:nvPr/>
            </p:nvCxnSpPr>
            <p:spPr>
              <a:xfrm flipH="1">
                <a:off x="6798365" y="5128591"/>
                <a:ext cx="2464905" cy="463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C4E33CE-E2C8-48D6-BFAA-E93C590FF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523" y="2502576"/>
            <a:ext cx="3281542" cy="30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1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5B75-3256-4B78-AEC9-7E748272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Проверяю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A72E5-FC37-4977-B05E-81961D43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13" y="3057525"/>
            <a:ext cx="8912387" cy="8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54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363B-DC88-4CFF-A90D-6ACF0961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виртуальной среды для </a:t>
            </a:r>
            <a:r>
              <a:rPr lang="en-US" dirty="0"/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CEB6-C5CE-4062-97B9-EB55737F7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9039886" cy="3678303"/>
          </a:xfrm>
        </p:spPr>
        <p:txBody>
          <a:bodyPr/>
          <a:lstStyle/>
          <a:p>
            <a:r>
              <a:rPr lang="ru-RU" dirty="0"/>
              <a:t>Использование виртуальной среды позволяет избежать установки </a:t>
            </a:r>
            <a:r>
              <a:rPr lang="ru-RU" dirty="0" err="1"/>
              <a:t>Django</a:t>
            </a:r>
            <a:r>
              <a:rPr lang="ru-RU" dirty="0"/>
              <a:t> в глобальную среду </a:t>
            </a:r>
            <a:r>
              <a:rPr lang="ru-RU" dirty="0" err="1"/>
              <a:t>Python</a:t>
            </a:r>
            <a:r>
              <a:rPr lang="ru-RU" dirty="0"/>
              <a:t> и дает точный контроль над библиотеками, используемыми в приложении</a:t>
            </a:r>
            <a:endParaRPr lang="en-US" dirty="0"/>
          </a:p>
          <a:p>
            <a:r>
              <a:rPr lang="ru-RU" dirty="0"/>
              <a:t>Для этого создаю папку для своих проектов. Я назвала ее </a:t>
            </a:r>
            <a:r>
              <a:rPr lang="en-US" dirty="0"/>
              <a:t>Django</a:t>
            </a:r>
          </a:p>
          <a:p>
            <a:r>
              <a:rPr lang="ru-RU" dirty="0"/>
              <a:t>В этой папке используйте следующую команду, чтобы создать виртуальную среду с именем </a:t>
            </a:r>
            <a:r>
              <a:rPr lang="ru-RU" b="1" dirty="0" err="1"/>
              <a:t>env</a:t>
            </a:r>
            <a:r>
              <a:rPr lang="ru-RU" dirty="0"/>
              <a:t> на основе вашего текущего интерпретатора. Для </a:t>
            </a:r>
            <a:r>
              <a:rPr lang="en-US" dirty="0"/>
              <a:t>Windows </a:t>
            </a:r>
            <a:r>
              <a:rPr lang="ru-RU" dirty="0"/>
              <a:t>пишем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Menlo"/>
              </a:rPr>
              <a:t>python -m </a:t>
            </a:r>
            <a:r>
              <a:rPr lang="en-US" altLang="en-US" sz="2200" b="1" dirty="0" err="1">
                <a:solidFill>
                  <a:srgbClr val="000000"/>
                </a:solidFill>
                <a:latin typeface="Menlo"/>
              </a:rPr>
              <a:t>venv</a:t>
            </a:r>
            <a:r>
              <a:rPr lang="en-US" altLang="en-US" sz="2200" b="1" dirty="0">
                <a:solidFill>
                  <a:srgbClr val="000000"/>
                </a:solidFill>
                <a:latin typeface="Menlo"/>
              </a:rPr>
              <a:t> env</a:t>
            </a:r>
            <a:r>
              <a:rPr lang="en-US" altLang="en-US" sz="2200" b="1" dirty="0">
                <a:solidFill>
                  <a:schemeClr val="tx1"/>
                </a:solidFill>
              </a:rPr>
              <a:t> </a:t>
            </a:r>
            <a:endParaRPr lang="en-US" altLang="en-US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ru-RU" dirty="0"/>
              <a:t>Потом, откройте папку проекта в VS </a:t>
            </a:r>
            <a:r>
              <a:rPr lang="ru-RU" dirty="0" err="1"/>
              <a:t>Code</a:t>
            </a:r>
            <a:r>
              <a:rPr lang="ru-RU" dirty="0"/>
              <a:t>, используя команду </a:t>
            </a:r>
            <a:r>
              <a:rPr lang="en-US" dirty="0"/>
              <a:t>File &gt; Open Folder</a:t>
            </a:r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VS Code </a:t>
            </a:r>
            <a:r>
              <a:rPr lang="ru-RU" dirty="0"/>
              <a:t>откройте </a:t>
            </a:r>
            <a:r>
              <a:rPr lang="en-US" dirty="0"/>
              <a:t>View &gt; Command Palette </a:t>
            </a:r>
            <a:r>
              <a:rPr lang="ru-RU" dirty="0"/>
              <a:t>или</a:t>
            </a:r>
            <a:r>
              <a:rPr lang="en-US" dirty="0"/>
              <a:t> (</a:t>
            </a:r>
            <a:r>
              <a:rPr lang="en-US" dirty="0" err="1"/>
              <a:t>Ctrl+Shift+P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A0D33-5DEE-4A18-97CA-C6428164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079" y="3425361"/>
            <a:ext cx="1686789" cy="710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AC29A7-E24E-4577-8441-4050F1348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110" y="5381086"/>
            <a:ext cx="3747052" cy="1243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2102F-076A-4C94-AF38-7B70DA455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280" y="4401301"/>
            <a:ext cx="3874712" cy="42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1572-11D3-4919-9C5A-7D573C69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виртуальной среды для </a:t>
            </a:r>
            <a:r>
              <a:rPr lang="en-US" dirty="0"/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AAF0-DFE0-40B0-A59E-75A7D3F8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03" y="1881810"/>
            <a:ext cx="7262191" cy="4803654"/>
          </a:xfrm>
        </p:spPr>
        <p:txBody>
          <a:bodyPr>
            <a:normAutofit/>
          </a:bodyPr>
          <a:lstStyle/>
          <a:p>
            <a:r>
              <a:rPr lang="ru-RU" dirty="0"/>
              <a:t>Затем выберите команду </a:t>
            </a:r>
            <a:r>
              <a:rPr lang="en-US" dirty="0"/>
              <a:t>Python: Select Interpreter</a:t>
            </a:r>
          </a:p>
          <a:p>
            <a:r>
              <a:rPr lang="ru-RU" dirty="0"/>
              <a:t>Команда представляет список доступных интерпретаторов, которые VS </a:t>
            </a:r>
            <a:r>
              <a:rPr lang="ru-RU" dirty="0" err="1"/>
              <a:t>Code</a:t>
            </a:r>
            <a:r>
              <a:rPr lang="ru-RU" dirty="0"/>
              <a:t> может найти автоматически (ваш список может отличаться). Из списка выберите виртуальную среду в папке вашего проекта, которая начинается с </a:t>
            </a:r>
            <a:r>
              <a:rPr lang="ru-RU" b="1" dirty="0"/>
              <a:t>./</a:t>
            </a:r>
            <a:r>
              <a:rPr lang="ru-RU" b="1" dirty="0" err="1"/>
              <a:t>env</a:t>
            </a:r>
            <a:r>
              <a:rPr lang="ru-RU" b="1" dirty="0"/>
              <a:t>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ru-RU" b="1" dirty="0"/>
              <a:t>.\</a:t>
            </a:r>
            <a:r>
              <a:rPr lang="en-US" b="1" dirty="0"/>
              <a:t>e</a:t>
            </a:r>
            <a:r>
              <a:rPr lang="ru-RU" b="1" dirty="0" err="1"/>
              <a:t>nv</a:t>
            </a:r>
            <a:endParaRPr lang="en-US" b="1" dirty="0"/>
          </a:p>
          <a:p>
            <a:r>
              <a:rPr lang="ru-RU" dirty="0"/>
              <a:t>Запустите терминал: создайте новый интегрированный терминал (</a:t>
            </a:r>
            <a:r>
              <a:rPr lang="ru-RU" dirty="0" err="1"/>
              <a:t>Ctrl</a:t>
            </a:r>
            <a:r>
              <a:rPr lang="ru-RU" dirty="0"/>
              <a:t> + </a:t>
            </a:r>
            <a:r>
              <a:rPr lang="ru-RU" dirty="0" err="1"/>
              <a:t>Shift</a:t>
            </a:r>
            <a:r>
              <a:rPr lang="ru-RU" dirty="0"/>
              <a:t> + `) из командной палитры, который создает терминал и автоматически активирует виртуальную среду, запустив его скрипт активации</a:t>
            </a:r>
          </a:p>
          <a:p>
            <a:pPr lvl="1"/>
            <a:r>
              <a:rPr lang="ru-RU" dirty="0"/>
              <a:t>В </a:t>
            </a:r>
            <a:r>
              <a:rPr lang="ru-RU" dirty="0" err="1"/>
              <a:t>Windows</a:t>
            </a:r>
            <a:r>
              <a:rPr lang="ru-RU" dirty="0"/>
              <a:t>, если тип терминала по умолчанию - </a:t>
            </a:r>
            <a:r>
              <a:rPr lang="ru-RU" dirty="0" err="1"/>
              <a:t>PowerShell</a:t>
            </a:r>
            <a:r>
              <a:rPr lang="ru-RU" dirty="0"/>
              <a:t>, вы можете увидеть ошибку, из-за которой не удается запустить </a:t>
            </a:r>
            <a:r>
              <a:rPr lang="ru-RU" i="1" dirty="0"/>
              <a:t>activ.ps1</a:t>
            </a:r>
            <a:r>
              <a:rPr lang="ru-RU" dirty="0"/>
              <a:t>, так как в системе отключен запуск сценариев. Ошибка предоставляет ссылку для получения информации о том, как разрешить сценарии. В это случае используйте Терминал. Выберите </a:t>
            </a:r>
            <a:r>
              <a:rPr lang="en-US" dirty="0"/>
              <a:t>Select Default Shell </a:t>
            </a:r>
            <a:r>
              <a:rPr lang="ru-RU" dirty="0"/>
              <a:t>чтобы установить вместо нее </a:t>
            </a:r>
            <a:r>
              <a:rPr lang="en-US" dirty="0"/>
              <a:t>"Command Prompt"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EBEBD-98A2-4BEC-B778-DF45F2908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2071368"/>
            <a:ext cx="2714625" cy="590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1942F0-8065-490C-83AD-93DB5AA8D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45" y="2755650"/>
            <a:ext cx="3061252" cy="1085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6F46B2-23B6-45CA-BE40-4BA2E7152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925" y="3832892"/>
            <a:ext cx="3705598" cy="1476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9868C4-4E56-43E8-B0AF-597E16BE5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5922" y="5210693"/>
            <a:ext cx="2047875" cy="88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300F83-ED82-4558-A32F-E605EF78AE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0210" y="6082212"/>
            <a:ext cx="3564669" cy="6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56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BD07-F665-436B-B45D-28DFBFD2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Инсталлируем </a:t>
            </a:r>
            <a:r>
              <a:rPr lang="en-US" dirty="0"/>
              <a:t>Django. </a:t>
            </a:r>
            <a:r>
              <a:rPr lang="ru-RU" dirty="0"/>
              <a:t>Активация и деактивация виртуальной среды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FFEE7-1FB9-4CEB-ADF2-294145E09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2" y="1895062"/>
            <a:ext cx="7370111" cy="426078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Выбранная среда появится в левой части строки состояния </a:t>
            </a:r>
            <a:r>
              <a:rPr lang="en-US" dirty="0"/>
              <a:t>VS Code </a:t>
            </a:r>
            <a:r>
              <a:rPr lang="ru-RU" dirty="0"/>
              <a:t>и обратите внимание на индикатор «(</a:t>
            </a:r>
            <a:r>
              <a:rPr lang="ru-RU" b="1" dirty="0" err="1"/>
              <a:t>venv</a:t>
            </a:r>
            <a:r>
              <a:rPr lang="ru-RU" dirty="0"/>
              <a:t>)», который говорит о том, что вы используете виртуальную среду</a:t>
            </a:r>
          </a:p>
          <a:p>
            <a:r>
              <a:rPr lang="ru-RU" dirty="0"/>
              <a:t>Далее устанавливаем </a:t>
            </a:r>
            <a:r>
              <a:rPr lang="ru-RU" b="1" dirty="0" err="1"/>
              <a:t>Django</a:t>
            </a:r>
            <a:r>
              <a:rPr lang="ru-RU" dirty="0"/>
              <a:t> в виртуальной среде, выполнив следующую команду в терминале </a:t>
            </a:r>
            <a:r>
              <a:rPr lang="en-US" dirty="0"/>
              <a:t>VS Code </a:t>
            </a:r>
            <a:endParaRPr lang="ru-RU" dirty="0"/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Menlo"/>
              </a:rPr>
              <a:t>python -m pip install </a:t>
            </a:r>
            <a:r>
              <a:rPr lang="en-US" altLang="en-US" b="1" dirty="0" err="1">
                <a:solidFill>
                  <a:srgbClr val="000000"/>
                </a:solidFill>
                <a:latin typeface="Menlo"/>
              </a:rPr>
              <a:t>django</a:t>
            </a:r>
            <a:r>
              <a:rPr lang="en-US" altLang="en-US" sz="2400" b="1" dirty="0">
                <a:solidFill>
                  <a:schemeClr val="tx1"/>
                </a:solidFill>
              </a:rPr>
              <a:t> </a:t>
            </a:r>
            <a:endParaRPr lang="en-US" altLang="en-US" sz="4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ru-RU" dirty="0"/>
              <a:t>Теперь у вас есть автономная среда, готовая для написания кода на </a:t>
            </a:r>
            <a:r>
              <a:rPr lang="ru-RU" dirty="0" err="1"/>
              <a:t>Django</a:t>
            </a:r>
            <a:r>
              <a:rPr lang="ru-RU" dirty="0"/>
              <a:t>. VS </a:t>
            </a:r>
            <a:r>
              <a:rPr lang="ru-RU" dirty="0" err="1"/>
              <a:t>Code</a:t>
            </a:r>
            <a:r>
              <a:rPr lang="ru-RU" dirty="0"/>
              <a:t> автоматически активирует среду при использовании </a:t>
            </a:r>
            <a:r>
              <a:rPr lang="ru-RU" dirty="0" err="1"/>
              <a:t>Terminal</a:t>
            </a:r>
            <a:r>
              <a:rPr lang="ru-RU" dirty="0"/>
              <a:t>: </a:t>
            </a:r>
            <a:r>
              <a:rPr lang="ru-RU" i="1" dirty="0" err="1"/>
              <a:t>Create</a:t>
            </a:r>
            <a:r>
              <a:rPr lang="ru-RU" i="1" dirty="0"/>
              <a:t> </a:t>
            </a:r>
            <a:r>
              <a:rPr lang="ru-RU" i="1" dirty="0" err="1"/>
              <a:t>New</a:t>
            </a:r>
            <a:r>
              <a:rPr lang="ru-RU" i="1" dirty="0"/>
              <a:t> </a:t>
            </a:r>
            <a:r>
              <a:rPr lang="ru-RU" i="1" dirty="0" err="1"/>
              <a:t>Integrated</a:t>
            </a:r>
            <a:r>
              <a:rPr lang="ru-RU" i="1" dirty="0"/>
              <a:t> </a:t>
            </a:r>
            <a:r>
              <a:rPr lang="ru-RU" i="1" dirty="0" err="1"/>
              <a:t>Terminal</a:t>
            </a:r>
            <a:endParaRPr lang="en-US" i="1" dirty="0"/>
          </a:p>
          <a:p>
            <a:r>
              <a:rPr lang="ru-RU" dirty="0"/>
              <a:t>Если вы открываете отдельную командную строку или терминал, активируйте среду, запустив </a:t>
            </a:r>
            <a:r>
              <a:rPr lang="ru-RU" i="1" dirty="0" err="1"/>
              <a:t>source</a:t>
            </a:r>
            <a:r>
              <a:rPr lang="ru-RU" i="1" dirty="0"/>
              <a:t> </a:t>
            </a:r>
            <a:r>
              <a:rPr lang="ru-RU" i="1" dirty="0" err="1"/>
              <a:t>env</a:t>
            </a:r>
            <a:r>
              <a:rPr lang="ru-RU" i="1" dirty="0"/>
              <a:t> / </a:t>
            </a:r>
            <a:r>
              <a:rPr lang="ru-RU" i="1" dirty="0" err="1"/>
              <a:t>bin</a:t>
            </a:r>
            <a:r>
              <a:rPr lang="ru-RU" i="1" dirty="0"/>
              <a:t> / </a:t>
            </a:r>
            <a:r>
              <a:rPr lang="ru-RU" i="1" dirty="0" err="1"/>
              <a:t>activ</a:t>
            </a:r>
            <a:r>
              <a:rPr lang="en-US" i="1" dirty="0">
                <a:latin typeface="Corbel" panose="020B0503020204020204" pitchFamily="34" charset="0"/>
              </a:rPr>
              <a:t>ate</a:t>
            </a:r>
            <a:r>
              <a:rPr lang="ru-RU" i="1" dirty="0"/>
              <a:t> </a:t>
            </a:r>
            <a:r>
              <a:rPr lang="ru-RU" dirty="0"/>
              <a:t>(</a:t>
            </a:r>
            <a:r>
              <a:rPr lang="ru-RU" dirty="0" err="1"/>
              <a:t>Linux</a:t>
            </a:r>
            <a:r>
              <a:rPr lang="ru-RU" dirty="0"/>
              <a:t> / </a:t>
            </a:r>
            <a:r>
              <a:rPr lang="ru-RU" dirty="0" err="1"/>
              <a:t>macOS</a:t>
            </a:r>
            <a:r>
              <a:rPr lang="ru-RU" dirty="0"/>
              <a:t>) или </a:t>
            </a:r>
            <a:r>
              <a:rPr lang="ru-RU" i="1" dirty="0" err="1"/>
              <a:t>env</a:t>
            </a:r>
            <a:r>
              <a:rPr lang="ru-RU" i="1" dirty="0"/>
              <a:t> \ </a:t>
            </a:r>
            <a:r>
              <a:rPr lang="en-US" i="1" dirty="0"/>
              <a:t>S</a:t>
            </a:r>
            <a:r>
              <a:rPr lang="ru-RU" i="1" dirty="0" err="1"/>
              <a:t>cripts</a:t>
            </a:r>
            <a:r>
              <a:rPr lang="ru-RU" i="1" dirty="0"/>
              <a:t> \ </a:t>
            </a:r>
            <a:r>
              <a:rPr lang="ru-RU" i="1" dirty="0" err="1"/>
              <a:t>activ</a:t>
            </a:r>
            <a:r>
              <a:rPr lang="en-US" i="1" dirty="0">
                <a:latin typeface="Corbel" panose="020B0503020204020204" pitchFamily="34" charset="0"/>
              </a:rPr>
              <a:t>ate</a:t>
            </a:r>
            <a:r>
              <a:rPr lang="ru-RU" i="1" dirty="0"/>
              <a:t> </a:t>
            </a:r>
            <a:r>
              <a:rPr lang="ru-RU" dirty="0"/>
              <a:t>(</a:t>
            </a:r>
            <a:r>
              <a:rPr lang="ru-RU" dirty="0" err="1"/>
              <a:t>Windows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C</a:t>
            </a:r>
            <a:r>
              <a:rPr lang="ru-RU" dirty="0" err="1"/>
              <a:t>реда</a:t>
            </a:r>
            <a:r>
              <a:rPr lang="ru-RU" dirty="0"/>
              <a:t> активируется, когда в командной строке отображается (</a:t>
            </a:r>
            <a:r>
              <a:rPr lang="ru-RU" b="1" dirty="0" err="1"/>
              <a:t>env</a:t>
            </a:r>
            <a:r>
              <a:rPr lang="ru-RU" dirty="0"/>
              <a:t>) в начале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E3FEC-5299-4A53-BBCD-209E0B23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186" y="2180496"/>
            <a:ext cx="3429000" cy="13811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CB15EE7-B503-404D-8ACF-A9DB91EBE534}"/>
              </a:ext>
            </a:extLst>
          </p:cNvPr>
          <p:cNvGrpSpPr/>
          <p:nvPr/>
        </p:nvGrpSpPr>
        <p:grpSpPr>
          <a:xfrm>
            <a:off x="7578833" y="3813940"/>
            <a:ext cx="3619254" cy="2940941"/>
            <a:chOff x="5617511" y="4188815"/>
            <a:chExt cx="4133850" cy="33241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129F8C5-A197-4135-BFC9-8FF2F1F49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7511" y="4188815"/>
              <a:ext cx="4067175" cy="10477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259067-0BBE-4CDC-BB09-F1FF0DB53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7511" y="4826891"/>
              <a:ext cx="4133850" cy="268605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7D35D8-2002-447A-810B-1B08CA538F4C}"/>
              </a:ext>
            </a:extLst>
          </p:cNvPr>
          <p:cNvGrpSpPr/>
          <p:nvPr/>
        </p:nvGrpSpPr>
        <p:grpSpPr>
          <a:xfrm>
            <a:off x="3617842" y="5777948"/>
            <a:ext cx="1762541" cy="976933"/>
            <a:chOff x="8568812" y="3862849"/>
            <a:chExt cx="2809875" cy="16348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DD1FA2-3866-46FF-BAD3-6BFF1CC9A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68812" y="3862849"/>
              <a:ext cx="2809875" cy="7810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2C55F62-B7B7-4FC8-A931-0344FFBFD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68812" y="5021426"/>
              <a:ext cx="2257425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037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B50F-00F7-473A-9C4D-0B7AB686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Проекты </a:t>
            </a:r>
            <a:r>
              <a:rPr lang="en-US" b="1" dirty="0"/>
              <a:t>Django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B6EE0-5729-4E88-8ACE-1BF086529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1470"/>
            <a:ext cx="11029615" cy="4233556"/>
          </a:xfrm>
        </p:spPr>
        <p:txBody>
          <a:bodyPr>
            <a:noAutofit/>
          </a:bodyPr>
          <a:lstStyle/>
          <a:p>
            <a:r>
              <a:rPr lang="ru-RU" sz="2200" dirty="0"/>
              <a:t>В терминологии </a:t>
            </a:r>
            <a:r>
              <a:rPr lang="ru-RU" sz="2200" dirty="0" err="1"/>
              <a:t>Django</a:t>
            </a:r>
            <a:r>
              <a:rPr lang="en-US" sz="2200" dirty="0"/>
              <a:t>,</a:t>
            </a:r>
            <a:r>
              <a:rPr lang="ru-RU" sz="2200" dirty="0"/>
              <a:t> «</a:t>
            </a:r>
            <a:r>
              <a:rPr lang="ru-RU" sz="2200" b="1" dirty="0"/>
              <a:t>проект </a:t>
            </a:r>
            <a:r>
              <a:rPr lang="ru-RU" sz="2200" b="1" dirty="0" err="1"/>
              <a:t>Django</a:t>
            </a:r>
            <a:r>
              <a:rPr lang="ru-RU" sz="2200" dirty="0"/>
              <a:t>» </a:t>
            </a:r>
            <a:r>
              <a:rPr lang="en-US" sz="2200" dirty="0"/>
              <a:t>- </a:t>
            </a:r>
            <a:r>
              <a:rPr lang="ru-RU" sz="2200" dirty="0"/>
              <a:t>создается с использованием</a:t>
            </a:r>
            <a:r>
              <a:rPr lang="en-US" sz="2200" dirty="0"/>
              <a:t> </a:t>
            </a:r>
            <a:r>
              <a:rPr lang="ru-RU" sz="2200" dirty="0" err="1"/>
              <a:t>фрейворка</a:t>
            </a:r>
            <a:r>
              <a:rPr lang="ru-RU" sz="2200" dirty="0"/>
              <a:t> </a:t>
            </a:r>
            <a:r>
              <a:rPr lang="ru-RU" sz="2200" dirty="0" err="1"/>
              <a:t>Django</a:t>
            </a:r>
            <a:r>
              <a:rPr lang="ru-RU" sz="2200" dirty="0"/>
              <a:t> и содержит некоторые настройки,  состоящие из нескольких файлов конфигурации, на уровне сайта и одного или нескольких «</a:t>
            </a:r>
            <a:r>
              <a:rPr lang="ru-RU" sz="2200" i="1" dirty="0"/>
              <a:t>приложений</a:t>
            </a:r>
            <a:r>
              <a:rPr lang="ru-RU" sz="2200" dirty="0"/>
              <a:t>», которые развертываются на веб-хосте, для создания полноценного веб-приложения</a:t>
            </a:r>
            <a:endParaRPr lang="en-US" sz="2200" dirty="0"/>
          </a:p>
          <a:p>
            <a:r>
              <a:rPr lang="ru-RU" sz="2200" dirty="0"/>
              <a:t>Проект </a:t>
            </a:r>
            <a:r>
              <a:rPr lang="ru-RU" sz="2200" dirty="0" err="1"/>
              <a:t>Django</a:t>
            </a:r>
            <a:r>
              <a:rPr lang="ru-RU" sz="2200" dirty="0"/>
              <a:t> может содержать несколько приложений, каждое из которых обычно имеет независимую функцию в проекте, и одно и то же приложение может быть использовано в нескольких проектах </a:t>
            </a:r>
            <a:r>
              <a:rPr lang="ru-RU" sz="2200" dirty="0" err="1"/>
              <a:t>Django</a:t>
            </a:r>
            <a:endParaRPr lang="ru-RU" sz="2200" dirty="0"/>
          </a:p>
          <a:p>
            <a:r>
              <a:rPr lang="ru-RU" sz="2200" dirty="0"/>
              <a:t>Мы можем сопоставить проект с сайтом, который состоит из нескольких приложений (блога, раздела вопросов, форума), каждое из которых может быть использовано и в других проектах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1974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F338-1CD5-45A8-AC5A-64677E7A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…</a:t>
            </a:r>
            <a:r>
              <a:rPr lang="ru-RU" b="1" dirty="0"/>
              <a:t>и приложения</a:t>
            </a:r>
            <a:r>
              <a:rPr lang="en-US" b="1" dirty="0"/>
              <a:t>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2CFB-8CDE-4E51-A857-8CD6E6FC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8070"/>
            <a:ext cx="11029615" cy="4585252"/>
          </a:xfrm>
        </p:spPr>
        <p:txBody>
          <a:bodyPr>
            <a:normAutofit/>
          </a:bodyPr>
          <a:lstStyle/>
          <a:p>
            <a:r>
              <a:rPr lang="ru-RU" sz="2200" b="1" dirty="0"/>
              <a:t>Приложение</a:t>
            </a:r>
            <a:r>
              <a:rPr lang="ru-RU" sz="2200" i="1" dirty="0"/>
              <a:t> </a:t>
            </a:r>
            <a:r>
              <a:rPr lang="ru-RU" sz="2200" dirty="0"/>
              <a:t>– это набор модулей, описывающих модели, обработчики запросов, шаблоны и конфигурации </a:t>
            </a:r>
            <a:r>
              <a:rPr lang="ru-RU" sz="2200" dirty="0" err="1"/>
              <a:t>URL’ов</a:t>
            </a:r>
            <a:r>
              <a:rPr lang="ru-RU" sz="2200" dirty="0"/>
              <a:t>. Приложение взаимодействует с фреймворком, предоставляя некоторую функциональность, и может быть многократно использовано и в других проектах</a:t>
            </a:r>
          </a:p>
          <a:p>
            <a:r>
              <a:rPr lang="ru-RU" sz="2200" dirty="0"/>
              <a:t>Приложение является просто пакетом </a:t>
            </a:r>
            <a:r>
              <a:rPr lang="ru-RU" sz="2200" dirty="0" err="1"/>
              <a:t>Python</a:t>
            </a:r>
            <a:r>
              <a:rPr lang="ru-RU" sz="2200" dirty="0"/>
              <a:t>, который следует определенным требованиям, которые ожидает </a:t>
            </a:r>
            <a:r>
              <a:rPr lang="ru-RU" sz="2200" dirty="0" err="1"/>
              <a:t>Django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!!!</a:t>
            </a:r>
          </a:p>
          <a:p>
            <a:r>
              <a:rPr lang="ru-RU" sz="2200" dirty="0"/>
              <a:t>Чтобы создать минимальное приложение </a:t>
            </a:r>
            <a:r>
              <a:rPr lang="ru-RU" sz="2200" dirty="0" err="1"/>
              <a:t>Django</a:t>
            </a:r>
            <a:r>
              <a:rPr lang="ru-RU" sz="2200" dirty="0"/>
              <a:t>, необходимо сначала создать проект </a:t>
            </a:r>
            <a:r>
              <a:rPr lang="ru-RU" sz="2200" dirty="0" err="1"/>
              <a:t>Django</a:t>
            </a:r>
            <a:r>
              <a:rPr lang="ru-RU" sz="2200" dirty="0"/>
              <a:t>, который будет служить контейнером для приложений, а затем создать само приложение. Для обеих целей используется административная утилита </a:t>
            </a:r>
            <a:r>
              <a:rPr lang="ru-RU" sz="2200" dirty="0" err="1"/>
              <a:t>Django</a:t>
            </a:r>
            <a:r>
              <a:rPr lang="ru-RU" sz="2200" dirty="0"/>
              <a:t>, </a:t>
            </a:r>
            <a:r>
              <a:rPr lang="ru-RU" sz="2200" b="1" dirty="0" err="1"/>
              <a:t>django-admin</a:t>
            </a:r>
            <a:r>
              <a:rPr lang="ru-RU" sz="2200" dirty="0"/>
              <a:t>, которая устанавливается при установке пакета </a:t>
            </a:r>
            <a:r>
              <a:rPr lang="ru-RU" sz="2200" dirty="0" err="1"/>
              <a:t>Django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7040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5276-6F58-4287-BCD9-DEA59DE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AC18-311E-4D4E-B79B-6CA2EC59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Классификация фреймворков </a:t>
            </a:r>
            <a:r>
              <a:rPr lang="en-US" sz="2200" dirty="0"/>
              <a:t>Python</a:t>
            </a:r>
          </a:p>
          <a:p>
            <a:r>
              <a:rPr lang="ru-RU" sz="2200" dirty="0"/>
              <a:t>Общее описание </a:t>
            </a:r>
            <a:r>
              <a:rPr lang="en-US" sz="2200" dirty="0"/>
              <a:t>Django</a:t>
            </a:r>
            <a:endParaRPr lang="ru-RU" sz="2200" dirty="0"/>
          </a:p>
          <a:p>
            <a:r>
              <a:rPr lang="ru-RU" sz="2200" dirty="0"/>
              <a:t>Модель </a:t>
            </a:r>
            <a:r>
              <a:rPr lang="en-US" sz="2200" dirty="0"/>
              <a:t>MVT (MVC)</a:t>
            </a:r>
            <a:endParaRPr lang="ru-RU" sz="2200" dirty="0"/>
          </a:p>
          <a:p>
            <a:r>
              <a:rPr lang="ru-RU" sz="2200" dirty="0"/>
              <a:t>Инсталляция </a:t>
            </a:r>
            <a:r>
              <a:rPr lang="en-US" sz="2200" dirty="0"/>
              <a:t>Django</a:t>
            </a:r>
            <a:r>
              <a:rPr lang="ru-RU" sz="2200" dirty="0"/>
              <a:t> в </a:t>
            </a:r>
            <a:r>
              <a:rPr lang="en-US" sz="2200" dirty="0"/>
              <a:t>VS Code</a:t>
            </a:r>
          </a:p>
          <a:p>
            <a:r>
              <a:rPr lang="ru-RU" sz="2200" dirty="0"/>
              <a:t>Архитектура проекта </a:t>
            </a:r>
            <a:r>
              <a:rPr lang="en-US" sz="2200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2936791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1081-0004-4A2C-99A2-E49F634B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запуск минимального приложения </a:t>
            </a:r>
            <a:r>
              <a:rPr lang="ru-RU" dirty="0" err="1"/>
              <a:t>Django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F965-3BA9-4543-B5A8-AD0075C6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5956"/>
            <a:ext cx="11029616" cy="500289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 терминале </a:t>
            </a:r>
            <a:r>
              <a:rPr lang="en-US" dirty="0"/>
              <a:t>VS Code</a:t>
            </a:r>
            <a:r>
              <a:rPr lang="ru-RU" dirty="0"/>
              <a:t>, где активирована виртуальная среда, выполните следующую команду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 dirty="0" err="1">
                <a:solidFill>
                  <a:srgbClr val="000000"/>
                </a:solidFill>
                <a:latin typeface="Menlo"/>
              </a:rPr>
              <a:t>django</a:t>
            </a:r>
            <a:r>
              <a:rPr lang="en-US" altLang="en-US" b="1" dirty="0">
                <a:solidFill>
                  <a:srgbClr val="000000"/>
                </a:solidFill>
                <a:latin typeface="Menlo"/>
              </a:rPr>
              <a:t>-admin </a:t>
            </a:r>
            <a:r>
              <a:rPr lang="en-US" altLang="en-US" b="1" dirty="0" err="1">
                <a:solidFill>
                  <a:srgbClr val="000000"/>
                </a:solidFill>
                <a:latin typeface="Menlo"/>
              </a:rPr>
              <a:t>startproject</a:t>
            </a:r>
            <a:r>
              <a:rPr lang="en-US" altLang="en-US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Menlo"/>
              </a:rPr>
              <a:t>name_web_project</a:t>
            </a:r>
            <a:r>
              <a:rPr lang="en-US" altLang="en-US" b="1" dirty="0">
                <a:solidFill>
                  <a:srgbClr val="000000"/>
                </a:solidFill>
                <a:latin typeface="Menlo"/>
              </a:rPr>
              <a:t> </a:t>
            </a:r>
            <a:endParaRPr lang="en-US" altLang="en-US" sz="24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	</a:t>
            </a:r>
            <a:r>
              <a:rPr lang="en-US" altLang="en-US" dirty="0">
                <a:solidFill>
                  <a:schemeClr val="tx1"/>
                </a:solidFill>
                <a:latin typeface="Corbel" panose="020B0503020204020204" pitchFamily="34" charset="0"/>
              </a:rPr>
              <a:t>- </a:t>
            </a:r>
            <a:r>
              <a:rPr lang="ru-RU" altLang="en-US" dirty="0">
                <a:solidFill>
                  <a:schemeClr val="tx1"/>
                </a:solidFill>
                <a:latin typeface="Corbel" panose="020B0503020204020204" pitchFamily="34" charset="0"/>
              </a:rPr>
              <a:t>где </a:t>
            </a:r>
            <a:r>
              <a:rPr lang="en-US" altLang="en-US" b="1" dirty="0" err="1">
                <a:solidFill>
                  <a:srgbClr val="000000"/>
                </a:solidFill>
                <a:latin typeface="Corbel" panose="020B0503020204020204" pitchFamily="34" charset="0"/>
              </a:rPr>
              <a:t>name_web_project</a:t>
            </a:r>
            <a:r>
              <a:rPr lang="en-US" altLang="en-US" b="1" dirty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lang="ru-RU" altLang="en-US" dirty="0">
                <a:solidFill>
                  <a:srgbClr val="000000"/>
                </a:solidFill>
                <a:latin typeface="Corbel" panose="020B0503020204020204" pitchFamily="34" charset="0"/>
              </a:rPr>
              <a:t>– название вашего проекта – для исключения конфликтов, избегайте названий проектов, которые могут совпасть с какими-то ключевыми словами из </a:t>
            </a:r>
            <a:r>
              <a:rPr lang="en-US" altLang="en-US" dirty="0">
                <a:solidFill>
                  <a:srgbClr val="000000"/>
                </a:solidFill>
                <a:latin typeface="Corbel" panose="020B0503020204020204" pitchFamily="34" charset="0"/>
              </a:rPr>
              <a:t>Python </a:t>
            </a:r>
            <a:r>
              <a:rPr lang="ru-RU" altLang="en-US" dirty="0">
                <a:solidFill>
                  <a:srgbClr val="000000"/>
                </a:solidFill>
                <a:latin typeface="Corbel" panose="020B0503020204020204" pitchFamily="34" charset="0"/>
              </a:rPr>
              <a:t>или </a:t>
            </a:r>
            <a:r>
              <a:rPr lang="en-US" altLang="en-US" dirty="0">
                <a:solidFill>
                  <a:srgbClr val="000000"/>
                </a:solidFill>
                <a:latin typeface="Corbel" panose="020B0503020204020204" pitchFamily="34" charset="0"/>
              </a:rPr>
              <a:t>Django</a:t>
            </a:r>
            <a:endParaRPr lang="en-US" altLang="en-US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ru-RU" dirty="0"/>
              <a:t>команда </a:t>
            </a:r>
            <a:r>
              <a:rPr lang="ru-RU" b="1" dirty="0" err="1"/>
              <a:t>startproject</a:t>
            </a:r>
            <a:r>
              <a:rPr lang="ru-RU" b="1" dirty="0"/>
              <a:t> </a:t>
            </a:r>
            <a:r>
              <a:rPr lang="ru-RU" dirty="0"/>
              <a:t>создает следующею структуру файлов. Каждый файл имеет свое значение:</a:t>
            </a:r>
          </a:p>
          <a:p>
            <a:pPr lvl="1"/>
            <a:r>
              <a:rPr lang="ru-RU" b="1" i="1" dirty="0"/>
              <a:t>manage.py</a:t>
            </a:r>
            <a:r>
              <a:rPr lang="ru-RU" dirty="0"/>
              <a:t>: административная утилита командной строки </a:t>
            </a:r>
            <a:r>
              <a:rPr lang="ru-RU" dirty="0" err="1"/>
              <a:t>Django</a:t>
            </a:r>
            <a:r>
              <a:rPr lang="ru-RU" dirty="0"/>
              <a:t> для управления проектом. Это минимальная обертка над файлом </a:t>
            </a:r>
            <a:r>
              <a:rPr lang="ru-RU" b="1" dirty="0"/>
              <a:t>django-admin.py</a:t>
            </a:r>
            <a:r>
              <a:rPr lang="ru-RU" dirty="0"/>
              <a:t>. Мы не будем редактировать этот файл. Административные команды для проекта запускаются, используя </a:t>
            </a:r>
            <a:r>
              <a:rPr lang="ru-RU" sz="1800" b="1" dirty="0" err="1">
                <a:solidFill>
                  <a:srgbClr val="C00000"/>
                </a:solidFill>
              </a:rPr>
              <a:t>python</a:t>
            </a:r>
            <a:r>
              <a:rPr lang="ru-RU" sz="1800" b="1" dirty="0">
                <a:solidFill>
                  <a:srgbClr val="C00000"/>
                </a:solidFill>
              </a:rPr>
              <a:t> manage.py &lt;</a:t>
            </a:r>
            <a:r>
              <a:rPr lang="ru-RU" sz="1800" b="1" dirty="0" err="1">
                <a:solidFill>
                  <a:srgbClr val="C00000"/>
                </a:solidFill>
              </a:rPr>
              <a:t>command</a:t>
            </a:r>
            <a:r>
              <a:rPr lang="ru-RU" sz="1800" b="1" dirty="0">
                <a:solidFill>
                  <a:srgbClr val="C00000"/>
                </a:solidFill>
              </a:rPr>
              <a:t>&gt; [</a:t>
            </a:r>
            <a:r>
              <a:rPr lang="ru-RU" sz="1800" b="1" dirty="0" err="1">
                <a:solidFill>
                  <a:srgbClr val="C00000"/>
                </a:solidFill>
              </a:rPr>
              <a:t>options</a:t>
            </a:r>
            <a:r>
              <a:rPr lang="ru-RU" sz="1800" b="1" dirty="0">
                <a:solidFill>
                  <a:srgbClr val="C00000"/>
                </a:solidFill>
              </a:rPr>
              <a:t>]</a:t>
            </a:r>
          </a:p>
          <a:p>
            <a:pPr lvl="1"/>
            <a:r>
              <a:rPr lang="ru-RU" dirty="0"/>
              <a:t>Подпапка с именем моего проекта, </a:t>
            </a:r>
            <a:r>
              <a:rPr lang="en-US" b="1" i="1" dirty="0" err="1"/>
              <a:t>myP</a:t>
            </a:r>
            <a:r>
              <a:rPr lang="ru-RU" b="1" i="1" dirty="0" err="1"/>
              <a:t>roject</a:t>
            </a:r>
            <a:r>
              <a:rPr lang="ru-RU" dirty="0"/>
              <a:t>, которая содержит следующие файлы:</a:t>
            </a:r>
          </a:p>
          <a:p>
            <a:pPr lvl="2"/>
            <a:r>
              <a:rPr lang="ru-RU" sz="1500" b="1" dirty="0"/>
              <a:t>__init__.py</a:t>
            </a:r>
            <a:r>
              <a:rPr lang="ru-RU" sz="1500" dirty="0"/>
              <a:t>: пустой файл, который сообщает, что эта папка является пакетом </a:t>
            </a:r>
            <a:r>
              <a:rPr lang="ru-RU" sz="1500" dirty="0" err="1"/>
              <a:t>Python</a:t>
            </a:r>
            <a:endParaRPr lang="ru-RU" sz="1500" dirty="0"/>
          </a:p>
          <a:p>
            <a:pPr lvl="2"/>
            <a:r>
              <a:rPr lang="ru-RU" sz="1500" b="1" dirty="0"/>
              <a:t>wsgi.py</a:t>
            </a:r>
            <a:r>
              <a:rPr lang="ru-RU" sz="1500" dirty="0"/>
              <a:t>: точка входа для WSGI-совместимых веб-серверов для обслуживания вашего проекта. Вы обычно оставляете этот файл как он  есть, так как он предоставляет «крючки» для рабочих веб-серверов (мы будем разрабатывать проект на </a:t>
            </a:r>
            <a:r>
              <a:rPr lang="en-US" sz="1500" dirty="0"/>
              <a:t>localhost</a:t>
            </a:r>
            <a:r>
              <a:rPr lang="ru-RU" sz="1500" dirty="0"/>
              <a:t>)</a:t>
            </a:r>
          </a:p>
          <a:p>
            <a:pPr lvl="2"/>
            <a:r>
              <a:rPr lang="ru-RU" sz="1500" b="1" dirty="0"/>
              <a:t>settings.py</a:t>
            </a:r>
            <a:r>
              <a:rPr lang="ru-RU" sz="1500" dirty="0"/>
              <a:t>: содержит настройки для проекта </a:t>
            </a:r>
            <a:r>
              <a:rPr lang="ru-RU" sz="1500" dirty="0" err="1"/>
              <a:t>Django</a:t>
            </a:r>
            <a:r>
              <a:rPr lang="ru-RU" sz="1500" dirty="0"/>
              <a:t>. В нем уже заданы базовые настройки, которые измените в процессе разработки веб-приложения</a:t>
            </a:r>
          </a:p>
          <a:p>
            <a:pPr lvl="2"/>
            <a:r>
              <a:rPr lang="en-US" sz="1500" b="1" dirty="0"/>
              <a:t>urls.py</a:t>
            </a:r>
            <a:r>
              <a:rPr lang="ru-RU" sz="1500" dirty="0"/>
              <a:t>: содержит оглавление для проекта </a:t>
            </a:r>
            <a:r>
              <a:rPr lang="ru-RU" sz="1500" dirty="0" err="1"/>
              <a:t>Django</a:t>
            </a:r>
            <a:r>
              <a:rPr lang="ru-RU" sz="1500" dirty="0"/>
              <a:t>. Здесь будут храниться </a:t>
            </a:r>
            <a:r>
              <a:rPr lang="ru-RU" sz="1500" i="1" dirty="0"/>
              <a:t>шаблоны адресов </a:t>
            </a:r>
            <a:r>
              <a:rPr lang="ru-RU" sz="1500" dirty="0"/>
              <a:t>(</a:t>
            </a:r>
            <a:r>
              <a:rPr lang="ru-RU" sz="1500" dirty="0" err="1"/>
              <a:t>Uniform</a:t>
            </a:r>
            <a:r>
              <a:rPr lang="ru-RU" sz="1500" dirty="0"/>
              <a:t> </a:t>
            </a:r>
            <a:r>
              <a:rPr lang="ru-RU" sz="1500" dirty="0" err="1"/>
              <a:t>Resource</a:t>
            </a:r>
            <a:r>
              <a:rPr lang="ru-RU" sz="1500" dirty="0"/>
              <a:t> </a:t>
            </a:r>
            <a:r>
              <a:rPr lang="ru-RU" sz="1500" dirty="0" err="1"/>
              <a:t>Locator</a:t>
            </a:r>
            <a:r>
              <a:rPr lang="ru-RU" sz="1500" dirty="0"/>
              <a:t> – URL). Каждый URL, определенный в этом файле, будет связан с конкретным обработчиком. Этот файл вы также изменяете в процессе разработки</a:t>
            </a:r>
            <a:r>
              <a:rPr lang="en-US" sz="1500" dirty="0"/>
              <a:t>.</a:t>
            </a:r>
            <a:r>
              <a:rPr lang="ru-RU" sz="1500" dirty="0"/>
              <a:t> В отличие от других фреймворков, обработчики URL в </a:t>
            </a:r>
            <a:r>
              <a:rPr lang="ru-RU" sz="1500" dirty="0" err="1"/>
              <a:t>Django</a:t>
            </a:r>
            <a:r>
              <a:rPr lang="ru-RU" sz="1500" dirty="0"/>
              <a:t> конфигурируются явно</a:t>
            </a:r>
            <a:r>
              <a:rPr lang="en-US" sz="1500" dirty="0"/>
              <a:t>,</a:t>
            </a:r>
            <a:r>
              <a:rPr lang="ru-RU" sz="1500" dirty="0"/>
              <a:t> при помощи регулярных выражений</a:t>
            </a: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064FD-AD31-460D-AD08-4FA4342DB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076" y="3220698"/>
            <a:ext cx="1142375" cy="160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62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2E73-D7C1-4E3E-A191-68843D6C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сервера и Проверка проекта </a:t>
            </a:r>
            <a:r>
              <a:rPr lang="en-US" dirty="0"/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B27F-A251-40FB-ABCD-6BC2B3F57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8" y="1842052"/>
            <a:ext cx="11767930" cy="2743801"/>
          </a:xfrm>
        </p:spPr>
        <p:txBody>
          <a:bodyPr>
            <a:normAutofit fontScale="92500"/>
          </a:bodyPr>
          <a:lstStyle/>
          <a:p>
            <a:r>
              <a:rPr lang="ru-RU" dirty="0" err="1"/>
              <a:t>Django</a:t>
            </a:r>
            <a:r>
              <a:rPr lang="ru-RU" dirty="0"/>
              <a:t> поставляется с веб-сервером для быстрого запуска кода, благодаря чему нет необходимости тратить время на настройку стороннего сервера. Когда мы запускаем сервер разработки </a:t>
            </a:r>
            <a:r>
              <a:rPr lang="ru-RU" dirty="0" err="1"/>
              <a:t>Django</a:t>
            </a:r>
            <a:r>
              <a:rPr lang="ru-RU" dirty="0"/>
              <a:t>, он начинает отслеживать изменения в коде и автоматически перезапускает сервер, освобождая от необходимости делать это вручную после внесения правок. Но при некоторых действиях</a:t>
            </a:r>
            <a:r>
              <a:rPr lang="en-US" dirty="0"/>
              <a:t>,</a:t>
            </a:r>
            <a:r>
              <a:rPr lang="ru-RU" dirty="0"/>
              <a:t> нам все-таки придется перезапускать сервер самостоятельно, например при добавлении новых файлов в проект</a:t>
            </a:r>
            <a:endParaRPr lang="en-US" dirty="0"/>
          </a:p>
          <a:p>
            <a:r>
              <a:rPr lang="ru-RU" dirty="0"/>
              <a:t>Чтобы проверить проект </a:t>
            </a:r>
            <a:r>
              <a:rPr lang="ru-RU" dirty="0" err="1"/>
              <a:t>Django</a:t>
            </a:r>
            <a:r>
              <a:rPr lang="ru-RU" dirty="0"/>
              <a:t>, убедитесь, что ваша виртуальная среда активирована, затем запустите сервер разработки </a:t>
            </a:r>
            <a:r>
              <a:rPr lang="ru-RU" dirty="0" err="1"/>
              <a:t>Django</a:t>
            </a:r>
            <a:r>
              <a:rPr lang="ru-RU" dirty="0"/>
              <a:t> с помощью команды </a:t>
            </a:r>
            <a:r>
              <a:rPr lang="ru-RU" b="1" dirty="0" err="1">
                <a:solidFill>
                  <a:srgbClr val="C00000"/>
                </a:solidFill>
              </a:rPr>
              <a:t>python</a:t>
            </a:r>
            <a:r>
              <a:rPr lang="ru-RU" b="1" dirty="0">
                <a:solidFill>
                  <a:srgbClr val="C00000"/>
                </a:solidFill>
              </a:rPr>
              <a:t> manage.py </a:t>
            </a:r>
            <a:r>
              <a:rPr lang="ru-RU" b="1" dirty="0" err="1">
                <a:solidFill>
                  <a:srgbClr val="C00000"/>
                </a:solidFill>
              </a:rPr>
              <a:t>runserver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dirty="0"/>
              <a:t>(сервер разработки запускается, выполнив команду из корневого каталога проекта)</a:t>
            </a:r>
            <a:endParaRPr lang="en-US" dirty="0"/>
          </a:p>
          <a:p>
            <a:r>
              <a:rPr lang="ru-RU" dirty="0"/>
              <a:t>Сервер работает</a:t>
            </a:r>
            <a:r>
              <a:rPr lang="en-US" dirty="0"/>
              <a:t> </a:t>
            </a:r>
            <a:r>
              <a:rPr lang="ru-RU" dirty="0"/>
              <a:t>по умолчанию на порте </a:t>
            </a:r>
            <a:r>
              <a:rPr lang="ru-RU" b="1" dirty="0"/>
              <a:t>8000</a:t>
            </a:r>
            <a:r>
              <a:rPr lang="ru-RU" dirty="0"/>
              <a:t>, и вы увидите вывод, подобный следующему выводу в окне терминала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41572-0F20-47CD-9C18-F0C1FA083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889" y="4585853"/>
            <a:ext cx="4707215" cy="22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55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B88D-1CEF-453D-A4B4-E75CDA23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Открытие в браузере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932E8-214F-4534-8B5B-A63DB132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1" y="1825387"/>
            <a:ext cx="11754678" cy="381662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Когда запускается сервер в первый раз, он создает базу данных </a:t>
            </a:r>
            <a:r>
              <a:rPr lang="ru-RU" b="1" dirty="0" err="1"/>
              <a:t>SQLite</a:t>
            </a:r>
            <a:r>
              <a:rPr lang="ru-RU" dirty="0"/>
              <a:t> по умолчанию в файле </a:t>
            </a:r>
            <a:r>
              <a:rPr lang="ru-RU" b="1" dirty="0"/>
              <a:t>db.sqlite3</a:t>
            </a:r>
            <a:r>
              <a:rPr lang="ru-RU" dirty="0"/>
              <a:t>, которая предназначена для целей разработки, но может использоваться в производстве для веб-приложений с небольшим объемом</a:t>
            </a:r>
          </a:p>
          <a:p>
            <a:r>
              <a:rPr lang="ru-RU" dirty="0"/>
              <a:t>Кроме того, встроенный веб-сервер </a:t>
            </a:r>
            <a:r>
              <a:rPr lang="ru-RU" dirty="0" err="1"/>
              <a:t>Django</a:t>
            </a:r>
            <a:r>
              <a:rPr lang="ru-RU" dirty="0"/>
              <a:t> предназначен только для локальных целей разработки. Однако при развертывании на веб-хосте </a:t>
            </a:r>
            <a:r>
              <a:rPr lang="ru-RU" dirty="0" err="1"/>
              <a:t>Django</a:t>
            </a:r>
            <a:r>
              <a:rPr lang="ru-RU" dirty="0"/>
              <a:t> использует веб-сервер хоста. Модуль </a:t>
            </a:r>
            <a:r>
              <a:rPr lang="ru-RU" b="1" dirty="0"/>
              <a:t>wsgi.py </a:t>
            </a:r>
            <a:r>
              <a:rPr lang="ru-RU" dirty="0"/>
              <a:t>в проекте </a:t>
            </a:r>
            <a:r>
              <a:rPr lang="ru-RU" dirty="0" err="1"/>
              <a:t>Django</a:t>
            </a:r>
            <a:r>
              <a:rPr lang="ru-RU" dirty="0"/>
              <a:t> заботится о подключении к рабочим серверам. Подробная информация о том, как запускать </a:t>
            </a:r>
            <a:r>
              <a:rPr lang="ru-RU" dirty="0" err="1"/>
              <a:t>Django</a:t>
            </a:r>
            <a:r>
              <a:rPr lang="ru-RU" dirty="0"/>
              <a:t> приложения в реальной, веб-среде, приведена по адресу </a:t>
            </a:r>
            <a:r>
              <a:rPr lang="ru-RU" b="1" i="1" dirty="0"/>
              <a:t>https://docs.djangoproject.com/en/2.0/howto/deployment/wsgi/ </a:t>
            </a:r>
          </a:p>
          <a:p>
            <a:pPr lvl="1"/>
            <a:r>
              <a:rPr lang="ru-RU" dirty="0"/>
              <a:t>Если вы хотите использовать порт, отличный от порта по умолчанию 8000, укажите номер порта в командной строке, например, </a:t>
            </a:r>
            <a:r>
              <a:rPr lang="ru-RU" b="1" dirty="0" err="1"/>
              <a:t>python</a:t>
            </a:r>
            <a:r>
              <a:rPr lang="ru-RU" b="1" dirty="0"/>
              <a:t> manage.py </a:t>
            </a:r>
            <a:r>
              <a:rPr lang="ru-RU" b="1" dirty="0" err="1"/>
              <a:t>runserver</a:t>
            </a:r>
            <a:r>
              <a:rPr lang="ru-RU" b="1" dirty="0"/>
              <a:t> 5000</a:t>
            </a:r>
          </a:p>
          <a:p>
            <a:r>
              <a:rPr lang="ru-RU" dirty="0"/>
              <a:t>Откройте в вашем браузере </a:t>
            </a:r>
            <a:r>
              <a:rPr lang="ru-RU" b="1" dirty="0"/>
              <a:t>http://127.0.0.1:8000/  </a:t>
            </a:r>
            <a:r>
              <a:rPr lang="ru-RU" dirty="0"/>
              <a:t>или если в окне вывода терминала, нажмете </a:t>
            </a:r>
            <a:r>
              <a:rPr lang="ru-RU" b="1" dirty="0" err="1"/>
              <a:t>Ctrl</a:t>
            </a:r>
            <a:r>
              <a:rPr lang="ru-RU" b="1" dirty="0"/>
              <a:t> + клик </a:t>
            </a:r>
            <a:r>
              <a:rPr lang="ru-RU" dirty="0"/>
              <a:t>по URL-адресу </a:t>
            </a:r>
            <a:r>
              <a:rPr lang="ru-RU" b="1" dirty="0">
                <a:hlinkClick r:id="rId2"/>
              </a:rPr>
              <a:t>http://127.0.0.1:8000/</a:t>
            </a:r>
            <a:r>
              <a:rPr lang="ru-RU" b="1" dirty="0"/>
              <a:t> </a:t>
            </a:r>
            <a:r>
              <a:rPr lang="ru-RU" dirty="0"/>
              <a:t>- откроется браузер, по умолчанию с этим адресом. Если </a:t>
            </a:r>
            <a:r>
              <a:rPr lang="ru-RU" dirty="0" err="1"/>
              <a:t>Django</a:t>
            </a:r>
            <a:r>
              <a:rPr lang="ru-RU" dirty="0"/>
              <a:t> установлен правильно и проект действителен, вы увидите страницу по умолчанию, показанную на следующем слайде. В окне вывода терминала</a:t>
            </a:r>
            <a:r>
              <a:rPr lang="ru-RU" b="1" dirty="0"/>
              <a:t> VS </a:t>
            </a:r>
            <a:r>
              <a:rPr lang="ru-RU" b="1" dirty="0" err="1"/>
              <a:t>Code</a:t>
            </a:r>
            <a:r>
              <a:rPr lang="ru-RU" b="1" dirty="0"/>
              <a:t> </a:t>
            </a:r>
            <a:r>
              <a:rPr lang="ru-RU" dirty="0"/>
              <a:t>также отображается журнал сервера (лог сервера)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A40EA-9D11-4C9E-8A9A-ECFA3099E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660" y="5751442"/>
            <a:ext cx="5708631" cy="66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78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853A-F5A3-4AE0-993B-6CEC1E11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в браузере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CC831-70B3-4534-B5C6-28B03E8C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12" y="2040835"/>
            <a:ext cx="7017494" cy="2902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AB8E94-92AE-49EB-8229-D34ACC11E85D}"/>
              </a:ext>
            </a:extLst>
          </p:cNvPr>
          <p:cNvSpPr txBox="1"/>
          <p:nvPr/>
        </p:nvSpPr>
        <p:spPr>
          <a:xfrm>
            <a:off x="815008" y="6155844"/>
            <a:ext cx="1056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Когда закончите, закройте окно браузера и остановите сервер в VS </a:t>
            </a:r>
            <a:r>
              <a:rPr lang="ru-RU" dirty="0" err="1"/>
              <a:t>Code</a:t>
            </a:r>
            <a:r>
              <a:rPr lang="ru-RU" dirty="0"/>
              <a:t>, используя </a:t>
            </a:r>
            <a:r>
              <a:rPr lang="ru-RU" b="1" dirty="0" err="1"/>
              <a:t>Ctrl</a:t>
            </a:r>
            <a:r>
              <a:rPr lang="ru-RU" b="1" dirty="0"/>
              <a:t> + C</a:t>
            </a:r>
            <a:r>
              <a:rPr lang="ru-RU" dirty="0"/>
              <a:t>, как указано в окне вывода терминала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62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0C3B-CB02-419A-B77E-1B87EE74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содержимое лог-файла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5EE9-F152-414E-9B8D-E4E4877D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2180497"/>
            <a:ext cx="11463130" cy="1463852"/>
          </a:xfrm>
        </p:spPr>
        <p:txBody>
          <a:bodyPr>
            <a:normAutofit/>
          </a:bodyPr>
          <a:lstStyle/>
          <a:p>
            <a:r>
              <a:rPr lang="ru-RU" dirty="0"/>
              <a:t>Если вы посмотрите в консоль, то увидите, что был обработан один GET-запрос, поступивший от браузера</a:t>
            </a:r>
          </a:p>
          <a:p>
            <a:r>
              <a:rPr lang="ru-RU" dirty="0"/>
              <a:t>Сервер разработки </a:t>
            </a:r>
            <a:r>
              <a:rPr lang="ru-RU" dirty="0" err="1"/>
              <a:t>логирует</a:t>
            </a:r>
            <a:r>
              <a:rPr lang="ru-RU" dirty="0"/>
              <a:t> в консоли каждый HTTP-запрос</a:t>
            </a:r>
          </a:p>
          <a:p>
            <a:r>
              <a:rPr lang="ru-RU" dirty="0"/>
              <a:t>Любая произошедшая ошибка также будет выведена в консоль.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2465C-4ACB-4700-9E46-84C68DBE1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920" y="4047998"/>
            <a:ext cx="5948888" cy="227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10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5E5A-AD83-4567-8F12-2138F18D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Настройки проекта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BBA8-AD57-4038-81A5-8E9B53615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10" y="1868557"/>
            <a:ext cx="11463130" cy="4625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Если открыть файл </a:t>
            </a:r>
            <a:r>
              <a:rPr lang="ru-RU" sz="2200" b="1" dirty="0"/>
              <a:t>settings.py</a:t>
            </a:r>
            <a:r>
              <a:rPr lang="ru-RU" sz="2200" dirty="0"/>
              <a:t> то увидим конфигурацию проекта. В этот файл уже добавлено несколько настроек, но это только часть из тех, которые поддерживает </a:t>
            </a:r>
            <a:r>
              <a:rPr lang="ru-RU" sz="2200" dirty="0" err="1"/>
              <a:t>Django</a:t>
            </a:r>
            <a:r>
              <a:rPr lang="ru-RU" sz="2200" dirty="0"/>
              <a:t>. Полный список всех переменных для конфигурации приложения и их значения по умолчанию, можете найти на странице </a:t>
            </a:r>
            <a:r>
              <a:rPr lang="ru-RU" sz="2200" dirty="0">
                <a:solidFill>
                  <a:srgbClr val="FF0000"/>
                </a:solidFill>
              </a:rPr>
              <a:t>https://docs.djangoproject.com/en/2.0/ref/settings/</a:t>
            </a:r>
            <a:r>
              <a:rPr lang="ru-RU" sz="2200" dirty="0"/>
              <a:t>. Стоит обратить внимание на следующие настройки:</a:t>
            </a:r>
            <a:endParaRPr lang="en-US" sz="2200" dirty="0"/>
          </a:p>
          <a:p>
            <a:r>
              <a:rPr lang="en-US" sz="2000" b="1" dirty="0">
                <a:latin typeface="Corbel" panose="020B0503020204020204" pitchFamily="34" charset="0"/>
              </a:rPr>
              <a:t>DE</a:t>
            </a:r>
            <a:r>
              <a:rPr lang="ru-RU" sz="2000" b="1" dirty="0">
                <a:latin typeface="Corbel" panose="020B0503020204020204" pitchFamily="34" charset="0"/>
              </a:rPr>
              <a:t>BUG </a:t>
            </a:r>
            <a:r>
              <a:rPr lang="ru-RU" sz="2000" dirty="0">
                <a:latin typeface="Corbel" panose="020B0503020204020204" pitchFamily="34" charset="0"/>
              </a:rPr>
              <a:t>– </a:t>
            </a:r>
            <a:r>
              <a:rPr lang="ru-RU" sz="2000" dirty="0" err="1">
                <a:latin typeface="Corbel" panose="020B0503020204020204" pitchFamily="34" charset="0"/>
              </a:rPr>
              <a:t>булевое</a:t>
            </a:r>
            <a:r>
              <a:rPr lang="ru-RU" sz="2000" dirty="0">
                <a:latin typeface="Corbel" panose="020B0503020204020204" pitchFamily="34" charset="0"/>
              </a:rPr>
              <a:t> значение, которое включает и отключает режим отладки проекта. Если оно равно </a:t>
            </a:r>
            <a:r>
              <a:rPr lang="ru-RU" sz="2000" i="1" dirty="0" err="1">
                <a:latin typeface="Corbel" panose="020B0503020204020204" pitchFamily="34" charset="0"/>
              </a:rPr>
              <a:t>True</a:t>
            </a:r>
            <a:r>
              <a:rPr lang="ru-RU" sz="2000" dirty="0">
                <a:latin typeface="Corbel" panose="020B0503020204020204" pitchFamily="34" charset="0"/>
              </a:rPr>
              <a:t>, </a:t>
            </a:r>
            <a:r>
              <a:rPr lang="ru-RU" sz="2000" dirty="0" err="1">
                <a:latin typeface="Corbel" panose="020B0503020204020204" pitchFamily="34" charset="0"/>
              </a:rPr>
              <a:t>Django</a:t>
            </a:r>
            <a:r>
              <a:rPr lang="ru-RU" sz="2000" dirty="0">
                <a:latin typeface="Corbel" panose="020B0503020204020204" pitchFamily="34" charset="0"/>
              </a:rPr>
              <a:t> будет отображать подробные страницы с ошибками при выбрасывании исключений в приложении. Когда мы будем разворачивать приложение на реальном сервере, нужно установить эту настройку в </a:t>
            </a:r>
            <a:r>
              <a:rPr lang="ru-RU" sz="2000" i="1" dirty="0" err="1">
                <a:latin typeface="Corbel" panose="020B0503020204020204" pitchFamily="34" charset="0"/>
              </a:rPr>
              <a:t>False</a:t>
            </a:r>
            <a:r>
              <a:rPr lang="ru-RU" sz="2000" dirty="0">
                <a:latin typeface="Corbel" panose="020B0503020204020204" pitchFamily="34" charset="0"/>
              </a:rPr>
              <a:t>. Никогда не публикуйте проект с включенным режимом отладки, т. к. пользователям станут доступны секретные данные конфигурации приложения </a:t>
            </a:r>
            <a:r>
              <a:rPr lang="ru-RU" sz="2000" dirty="0">
                <a:latin typeface="Corbel" panose="020B0503020204020204" pitchFamily="34" charset="0"/>
                <a:sym typeface="Wingdings" panose="05000000000000000000" pitchFamily="2" charset="2"/>
              </a:rPr>
              <a:t></a:t>
            </a:r>
            <a:r>
              <a:rPr lang="en-US" sz="2000" dirty="0">
                <a:latin typeface="Corbel" panose="020B0503020204020204" pitchFamily="34" charset="0"/>
                <a:sym typeface="Wingdings" panose="05000000000000000000" pitchFamily="2" charset="2"/>
              </a:rPr>
              <a:t> </a:t>
            </a:r>
            <a:endParaRPr lang="en-US" sz="2000" dirty="0">
              <a:latin typeface="Corbel" panose="020B0503020204020204" pitchFamily="34" charset="0"/>
            </a:endParaRPr>
          </a:p>
          <a:p>
            <a:r>
              <a:rPr lang="ru-RU" sz="2000" b="1" dirty="0">
                <a:latin typeface="Corbel" panose="020B0503020204020204" pitchFamily="34" charset="0"/>
              </a:rPr>
              <a:t>ALLOWED_HOSTS </a:t>
            </a:r>
            <a:r>
              <a:rPr lang="ru-RU" sz="2000" dirty="0">
                <a:latin typeface="Corbel" panose="020B0503020204020204" pitchFamily="34" charset="0"/>
              </a:rPr>
              <a:t>– не используется при включенной отладке и запуске тестов. Но как только мы развернем приложение и установим флаг DEBUG в </a:t>
            </a:r>
            <a:r>
              <a:rPr lang="ru-RU" sz="2000" dirty="0" err="1">
                <a:latin typeface="Corbel" panose="020B0503020204020204" pitchFamily="34" charset="0"/>
              </a:rPr>
              <a:t>False</a:t>
            </a:r>
            <a:r>
              <a:rPr lang="ru-RU" sz="2000" dirty="0">
                <a:latin typeface="Corbel" panose="020B0503020204020204" pitchFamily="34" charset="0"/>
              </a:rPr>
              <a:t>, необходимо добавить домен сайта в эту настройку, для того чтобы </a:t>
            </a:r>
            <a:r>
              <a:rPr lang="ru-RU" sz="2000" dirty="0" err="1">
                <a:latin typeface="Corbel" panose="020B0503020204020204" pitchFamily="34" charset="0"/>
              </a:rPr>
              <a:t>Django</a:t>
            </a:r>
            <a:r>
              <a:rPr lang="ru-RU" sz="2000" dirty="0">
                <a:latin typeface="Corbel" panose="020B0503020204020204" pitchFamily="34" charset="0"/>
              </a:rPr>
              <a:t> мог с ним работать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72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3FBE-86A4-4583-BC20-43B57845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Настройки проекта.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EC73-105E-427D-A637-C643522A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5061"/>
            <a:ext cx="11029615" cy="4638261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Corbel" panose="020B0503020204020204" pitchFamily="34" charset="0"/>
              </a:rPr>
              <a:t>INSTALLED_APPS </a:t>
            </a:r>
            <a:r>
              <a:rPr lang="en-US" sz="2200" dirty="0">
                <a:latin typeface="Corbel" panose="020B0503020204020204" pitchFamily="34" charset="0"/>
              </a:rPr>
              <a:t>– </a:t>
            </a:r>
            <a:r>
              <a:rPr lang="ru-RU" sz="2200" dirty="0">
                <a:latin typeface="Corbel" panose="020B0503020204020204" pitchFamily="34" charset="0"/>
              </a:rPr>
              <a:t>настройка, которую мы будем изменять во всех наших проектах. Она указывает </a:t>
            </a:r>
            <a:r>
              <a:rPr lang="en-US" sz="2200" dirty="0">
                <a:latin typeface="Corbel" panose="020B0503020204020204" pitchFamily="34" charset="0"/>
              </a:rPr>
              <a:t>Django, </a:t>
            </a:r>
            <a:r>
              <a:rPr lang="ru-RU" sz="2200" dirty="0">
                <a:latin typeface="Corbel" panose="020B0503020204020204" pitchFamily="34" charset="0"/>
              </a:rPr>
              <a:t>какие приложения активны на нашем сайте. По умолчанию </a:t>
            </a:r>
            <a:r>
              <a:rPr lang="en-US" sz="2200" dirty="0">
                <a:latin typeface="Corbel" panose="020B0503020204020204" pitchFamily="34" charset="0"/>
              </a:rPr>
              <a:t>Django </a:t>
            </a:r>
            <a:r>
              <a:rPr lang="ru-RU" sz="2200" dirty="0">
                <a:latin typeface="Corbel" panose="020B0503020204020204" pitchFamily="34" charset="0"/>
              </a:rPr>
              <a:t>подключает такие приложения, как:</a:t>
            </a:r>
            <a:br>
              <a:rPr lang="ru-RU" dirty="0">
                <a:latin typeface="Corbel" panose="020B0503020204020204" pitchFamily="34" charset="0"/>
              </a:rPr>
            </a:br>
            <a:r>
              <a:rPr lang="ru-RU" sz="2000" dirty="0">
                <a:latin typeface="Corbel" panose="020B0503020204020204" pitchFamily="34" charset="0"/>
              </a:rPr>
              <a:t>– </a:t>
            </a:r>
            <a:r>
              <a:rPr lang="en-US" sz="2000" b="1" dirty="0" err="1">
                <a:latin typeface="Corbel" panose="020B0503020204020204" pitchFamily="34" charset="0"/>
              </a:rPr>
              <a:t>django.contrib.admin</a:t>
            </a:r>
            <a:r>
              <a:rPr lang="en-US" sz="2000" b="1" dirty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– </a:t>
            </a:r>
            <a:r>
              <a:rPr lang="ru-RU" sz="2000" dirty="0">
                <a:latin typeface="Corbel" panose="020B0503020204020204" pitchFamily="34" charset="0"/>
              </a:rPr>
              <a:t>сайт администрирования</a:t>
            </a:r>
            <a:br>
              <a:rPr lang="ru-RU" sz="2000" dirty="0">
                <a:latin typeface="Corbel" panose="020B0503020204020204" pitchFamily="34" charset="0"/>
              </a:rPr>
            </a:br>
            <a:r>
              <a:rPr lang="ru-RU" sz="2000" dirty="0">
                <a:latin typeface="Corbel" panose="020B0503020204020204" pitchFamily="34" charset="0"/>
              </a:rPr>
              <a:t>– </a:t>
            </a:r>
            <a:r>
              <a:rPr lang="en-US" sz="2000" b="1" dirty="0" err="1">
                <a:latin typeface="Corbel" panose="020B0503020204020204" pitchFamily="34" charset="0"/>
              </a:rPr>
              <a:t>django.contrib.auth</a:t>
            </a:r>
            <a:r>
              <a:rPr lang="en-US" sz="2000" b="1" dirty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– </a:t>
            </a:r>
            <a:r>
              <a:rPr lang="ru-RU" sz="2000" dirty="0">
                <a:latin typeface="Corbel" panose="020B0503020204020204" pitchFamily="34" charset="0"/>
              </a:rPr>
              <a:t>подсистема аутентификации</a:t>
            </a:r>
            <a:br>
              <a:rPr lang="ru-RU" sz="2000" dirty="0">
                <a:latin typeface="Corbel" panose="020B0503020204020204" pitchFamily="34" charset="0"/>
              </a:rPr>
            </a:br>
            <a:r>
              <a:rPr lang="ru-RU" sz="2000" dirty="0">
                <a:latin typeface="Corbel" panose="020B0503020204020204" pitchFamily="34" charset="0"/>
              </a:rPr>
              <a:t>– </a:t>
            </a:r>
            <a:r>
              <a:rPr lang="en-US" sz="2000" b="1" dirty="0" err="1">
                <a:latin typeface="Corbel" panose="020B0503020204020204" pitchFamily="34" charset="0"/>
              </a:rPr>
              <a:t>django.contrib.contenttypes</a:t>
            </a:r>
            <a:r>
              <a:rPr lang="en-US" sz="2000" b="1" dirty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– </a:t>
            </a:r>
            <a:r>
              <a:rPr lang="ru-RU" sz="2000" dirty="0">
                <a:latin typeface="Corbel" panose="020B0503020204020204" pitchFamily="34" charset="0"/>
              </a:rPr>
              <a:t>подсистема для работы с типами объектов системы</a:t>
            </a:r>
            <a:br>
              <a:rPr lang="ru-RU" sz="2000" dirty="0">
                <a:latin typeface="Corbel" panose="020B0503020204020204" pitchFamily="34" charset="0"/>
              </a:rPr>
            </a:br>
            <a:r>
              <a:rPr lang="ru-RU" sz="2000" dirty="0">
                <a:latin typeface="Corbel" panose="020B0503020204020204" pitchFamily="34" charset="0"/>
              </a:rPr>
              <a:t>– </a:t>
            </a:r>
            <a:r>
              <a:rPr lang="en-US" sz="2000" b="1" dirty="0" err="1">
                <a:latin typeface="Corbel" panose="020B0503020204020204" pitchFamily="34" charset="0"/>
              </a:rPr>
              <a:t>django.contrib.sessions</a:t>
            </a:r>
            <a:r>
              <a:rPr lang="en-US" sz="2000" b="1" dirty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– </a:t>
            </a:r>
            <a:r>
              <a:rPr lang="ru-RU" sz="2000" dirty="0">
                <a:latin typeface="Corbel" panose="020B0503020204020204" pitchFamily="34" charset="0"/>
              </a:rPr>
              <a:t>подсистема сессий</a:t>
            </a:r>
            <a:br>
              <a:rPr lang="ru-RU" sz="2000" dirty="0">
                <a:latin typeface="Corbel" panose="020B0503020204020204" pitchFamily="34" charset="0"/>
              </a:rPr>
            </a:br>
            <a:r>
              <a:rPr lang="ru-RU" sz="2000" dirty="0">
                <a:latin typeface="Corbel" panose="020B0503020204020204" pitchFamily="34" charset="0"/>
              </a:rPr>
              <a:t>– </a:t>
            </a:r>
            <a:r>
              <a:rPr lang="en-US" sz="2000" b="1" dirty="0" err="1">
                <a:latin typeface="Corbel" panose="020B0503020204020204" pitchFamily="34" charset="0"/>
              </a:rPr>
              <a:t>django.contrib.messages</a:t>
            </a:r>
            <a:r>
              <a:rPr lang="en-US" sz="2000" b="1" dirty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– </a:t>
            </a:r>
            <a:r>
              <a:rPr lang="ru-RU" sz="2000" dirty="0">
                <a:latin typeface="Corbel" panose="020B0503020204020204" pitchFamily="34" charset="0"/>
              </a:rPr>
              <a:t>подсистема сообщений</a:t>
            </a:r>
            <a:br>
              <a:rPr lang="ru-RU" sz="2000" dirty="0">
                <a:latin typeface="Corbel" panose="020B0503020204020204" pitchFamily="34" charset="0"/>
              </a:rPr>
            </a:br>
            <a:r>
              <a:rPr lang="ru-RU" sz="2000" dirty="0">
                <a:latin typeface="Corbel" panose="020B0503020204020204" pitchFamily="34" charset="0"/>
              </a:rPr>
              <a:t>– </a:t>
            </a:r>
            <a:r>
              <a:rPr lang="en-US" sz="2000" b="1" dirty="0" err="1">
                <a:latin typeface="Corbel" panose="020B0503020204020204" pitchFamily="34" charset="0"/>
              </a:rPr>
              <a:t>django.contrib.staticfiles</a:t>
            </a:r>
            <a:r>
              <a:rPr lang="en-US" sz="2000" b="1" dirty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– </a:t>
            </a:r>
            <a:r>
              <a:rPr lang="ru-RU" sz="2000" dirty="0">
                <a:latin typeface="Corbel" panose="020B0503020204020204" pitchFamily="34" charset="0"/>
              </a:rPr>
              <a:t>подсистема для управления статическим содержимым сайта</a:t>
            </a:r>
          </a:p>
          <a:p>
            <a:r>
              <a:rPr lang="ru-RU" sz="2200" b="1" dirty="0">
                <a:latin typeface="Corbel" panose="020B0503020204020204" pitchFamily="34" charset="0"/>
              </a:rPr>
              <a:t>MIDDLEWARE</a:t>
            </a:r>
            <a:r>
              <a:rPr lang="ru-RU" sz="2200" dirty="0">
                <a:latin typeface="Corbel" panose="020B0503020204020204" pitchFamily="34" charset="0"/>
              </a:rPr>
              <a:t> – список подключенных промежуточных слоев</a:t>
            </a:r>
          </a:p>
          <a:p>
            <a:r>
              <a:rPr lang="ru-RU" sz="2200" b="1" dirty="0">
                <a:latin typeface="Corbel" panose="020B0503020204020204" pitchFamily="34" charset="0"/>
              </a:rPr>
              <a:t>ROOT_URLCONF</a:t>
            </a:r>
            <a:r>
              <a:rPr lang="ru-RU" sz="2200" dirty="0">
                <a:latin typeface="Corbel" panose="020B0503020204020204" pitchFamily="34" charset="0"/>
              </a:rPr>
              <a:t> – указывает на </a:t>
            </a:r>
            <a:r>
              <a:rPr lang="ru-RU" sz="2200" dirty="0" err="1">
                <a:latin typeface="Corbel" panose="020B0503020204020204" pitchFamily="34" charset="0"/>
              </a:rPr>
              <a:t>Python</a:t>
            </a:r>
            <a:r>
              <a:rPr lang="ru-RU" sz="2200" dirty="0">
                <a:latin typeface="Corbel" panose="020B0503020204020204" pitchFamily="34" charset="0"/>
              </a:rPr>
              <a:t>-модуль, который содержит корневые</a:t>
            </a:r>
            <a:br>
              <a:rPr lang="ru-RU" sz="2200" dirty="0">
                <a:latin typeface="Corbel" panose="020B0503020204020204" pitchFamily="34" charset="0"/>
              </a:rPr>
            </a:br>
            <a:r>
              <a:rPr lang="ru-RU" sz="2200" dirty="0">
                <a:latin typeface="Corbel" panose="020B0503020204020204" pitchFamily="34" charset="0"/>
              </a:rPr>
              <a:t>шаблоны </a:t>
            </a:r>
            <a:r>
              <a:rPr lang="ru-RU" sz="2200" dirty="0" err="1">
                <a:latin typeface="Corbel" panose="020B0503020204020204" pitchFamily="34" charset="0"/>
              </a:rPr>
              <a:t>URL’ов</a:t>
            </a:r>
            <a:r>
              <a:rPr lang="ru-RU" sz="2200" dirty="0">
                <a:latin typeface="Corbel" panose="020B0503020204020204" pitchFamily="34" charset="0"/>
              </a:rPr>
              <a:t> приложения</a:t>
            </a:r>
            <a:endParaRPr lang="en-US" sz="2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59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DB61-041C-414D-BF96-61DBFAFC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Настройки проекта.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E94D-F1E0-43CC-B9AB-A67BF461A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DATABASES </a:t>
            </a:r>
            <a:r>
              <a:rPr lang="ru-RU" sz="2400" dirty="0"/>
              <a:t>– представляет собой словарь, содержащий настройки для всех баз данных проекта. Тут всегда должна быть указана хотя бы одна база данных. По умолчанию подключена СУБД SQLite3</a:t>
            </a:r>
          </a:p>
          <a:p>
            <a:r>
              <a:rPr lang="ru-RU" sz="2400" b="1" dirty="0"/>
              <a:t>LANGUAGE_CODE</a:t>
            </a:r>
            <a:r>
              <a:rPr lang="ru-RU" sz="2400" dirty="0"/>
              <a:t> – определяет код языка по умолчанию для </a:t>
            </a:r>
            <a:r>
              <a:rPr lang="ru-RU" sz="2400" dirty="0" err="1"/>
              <a:t>Django</a:t>
            </a:r>
            <a:r>
              <a:rPr lang="ru-RU" sz="2400" dirty="0"/>
              <a:t>-сайта</a:t>
            </a:r>
          </a:p>
          <a:p>
            <a:r>
              <a:rPr lang="ru-RU" sz="2400" b="1" dirty="0"/>
              <a:t>USE_TZ </a:t>
            </a:r>
            <a:r>
              <a:rPr lang="ru-RU" sz="2400" dirty="0"/>
              <a:t>– указывает </a:t>
            </a:r>
            <a:r>
              <a:rPr lang="ru-RU" sz="2400" dirty="0" err="1"/>
              <a:t>Django</a:t>
            </a:r>
            <a:r>
              <a:rPr lang="ru-RU" sz="2400" dirty="0"/>
              <a:t> на необходимость поддержки временных зон</a:t>
            </a:r>
            <a:endParaRPr lang="ro-MD" sz="2400" dirty="0"/>
          </a:p>
          <a:p>
            <a:pPr lvl="1"/>
            <a:r>
              <a:rPr lang="ru-RU" sz="2200" dirty="0"/>
              <a:t>В </a:t>
            </a:r>
            <a:r>
              <a:rPr lang="ru-RU" sz="2200" dirty="0" err="1"/>
              <a:t>Django</a:t>
            </a:r>
            <a:r>
              <a:rPr lang="ru-RU" sz="2200" dirty="0"/>
              <a:t> включена возможность использовать объекты дат, учитывающие временные зоны. Эта настройка устанавливается в </a:t>
            </a:r>
            <a:r>
              <a:rPr lang="ru-RU" sz="2200" i="1" dirty="0" err="1"/>
              <a:t>True</a:t>
            </a:r>
            <a:r>
              <a:rPr lang="ru-RU" sz="2200" dirty="0"/>
              <a:t>, когда мы создаем проект с помощью команды </a:t>
            </a:r>
            <a:r>
              <a:rPr lang="ru-RU" sz="2200" b="1" i="1" dirty="0" err="1"/>
              <a:t>startproject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784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00FF-EEC3-4527-A735-AEC0B651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55BC-BFA0-41CF-94D5-EF56DF199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orbel" panose="020B0503020204020204" pitchFamily="34" charset="0"/>
              </a:rPr>
              <a:t>Назовите 2 фреймворка </a:t>
            </a:r>
            <a:r>
              <a:rPr lang="en-US" sz="2400" dirty="0">
                <a:latin typeface="Corbel" panose="020B0503020204020204" pitchFamily="34" charset="0"/>
              </a:rPr>
              <a:t>Python.</a:t>
            </a:r>
          </a:p>
          <a:p>
            <a:r>
              <a:rPr lang="en-US" sz="2400" dirty="0">
                <a:latin typeface="Corbel" panose="020B0503020204020204" pitchFamily="34" charset="0"/>
              </a:rPr>
              <a:t>Django </a:t>
            </a:r>
            <a:r>
              <a:rPr lang="ru-RU" sz="2400" dirty="0">
                <a:latin typeface="Corbel" panose="020B0503020204020204" pitchFamily="34" charset="0"/>
              </a:rPr>
              <a:t>является </a:t>
            </a:r>
            <a:r>
              <a:rPr lang="en-US" sz="2400" i="1" dirty="0">
                <a:latin typeface="Corbel" panose="020B0503020204020204" pitchFamily="34" charset="0"/>
              </a:rPr>
              <a:t>backend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ru-RU" sz="2400" dirty="0">
                <a:latin typeface="Corbel" panose="020B0503020204020204" pitchFamily="34" charset="0"/>
              </a:rPr>
              <a:t>или </a:t>
            </a:r>
            <a:r>
              <a:rPr lang="en-US" sz="2400" i="1" dirty="0" err="1">
                <a:latin typeface="Corbel" panose="020B0503020204020204" pitchFamily="34" charset="0"/>
              </a:rPr>
              <a:t>fullstack</a:t>
            </a:r>
            <a:r>
              <a:rPr lang="en-US" sz="2400" dirty="0">
                <a:latin typeface="Corbel" panose="020B0503020204020204" pitchFamily="34" charset="0"/>
              </a:rPr>
              <a:t> framework-</a:t>
            </a:r>
            <a:r>
              <a:rPr lang="ru-RU" sz="2400" dirty="0">
                <a:latin typeface="Corbel" panose="020B0503020204020204" pitchFamily="34" charset="0"/>
              </a:rPr>
              <a:t>ом разработки веб приложений?</a:t>
            </a:r>
          </a:p>
          <a:p>
            <a:r>
              <a:rPr lang="ru-RU" sz="2400" dirty="0">
                <a:latin typeface="Corbel" panose="020B0503020204020204" pitchFamily="34" charset="0"/>
              </a:rPr>
              <a:t>Что означает модель </a:t>
            </a:r>
            <a:r>
              <a:rPr lang="en-US" sz="2400" dirty="0">
                <a:latin typeface="Corbel" panose="020B0503020204020204" pitchFamily="34" charset="0"/>
              </a:rPr>
              <a:t>MVT </a:t>
            </a:r>
            <a:r>
              <a:rPr lang="ru-RU" sz="2400" dirty="0">
                <a:latin typeface="Corbel" panose="020B0503020204020204" pitchFamily="34" charset="0"/>
              </a:rPr>
              <a:t>на которой основана работа </a:t>
            </a:r>
            <a:r>
              <a:rPr lang="en-US" sz="2400">
                <a:latin typeface="Corbel" panose="020B0503020204020204" pitchFamily="34" charset="0"/>
              </a:rPr>
              <a:t>framework-a </a:t>
            </a:r>
            <a:r>
              <a:rPr lang="en-US" sz="2400" dirty="0">
                <a:latin typeface="Corbel" panose="020B0503020204020204" pitchFamily="34" charset="0"/>
              </a:rPr>
              <a:t>Django?</a:t>
            </a:r>
          </a:p>
          <a:p>
            <a:r>
              <a:rPr lang="ru-RU" sz="2400" dirty="0">
                <a:latin typeface="Corbel" panose="020B0503020204020204" pitchFamily="34" charset="0"/>
              </a:rPr>
              <a:t>Чем отличается понятие «проект» и «приложение» в </a:t>
            </a:r>
            <a:r>
              <a:rPr lang="en-US" sz="2400" dirty="0">
                <a:latin typeface="Corbel" panose="020B0503020204020204" pitchFamily="34" charset="0"/>
              </a:rPr>
              <a:t>Django?</a:t>
            </a:r>
          </a:p>
        </p:txBody>
      </p:sp>
    </p:spTree>
    <p:extLst>
      <p:ext uri="{BB962C8B-B14F-4D97-AF65-F5344CB8AC3E}">
        <p14:creationId xmlns:p14="http://schemas.microsoft.com/office/powerpoint/2010/main" val="247801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4850-5679-4A5B-8522-01811DEF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и веб</a:t>
            </a:r>
            <a:br>
              <a:rPr lang="ro-MD" dirty="0"/>
            </a:br>
            <a:r>
              <a:rPr lang="ro-MD" sz="2000" dirty="0"/>
              <a:t>(</a:t>
            </a:r>
            <a:r>
              <a:rPr lang="en-US" sz="2000" i="1" dirty="0">
                <a:hlinkClick r:id="rId2"/>
              </a:rPr>
              <a:t>https://www.jetbrains.com/lp/python-developers-survey-2019/</a:t>
            </a:r>
            <a:r>
              <a:rPr lang="ro-MD" sz="2000" dirty="0"/>
              <a:t>)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F6D89-A1DC-4687-9A1E-89D3416F9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487" y="1824806"/>
            <a:ext cx="6307300" cy="484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0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49E7-D588-424A-86CA-F0469FEC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Фреймворки </a:t>
            </a:r>
            <a:r>
              <a:rPr lang="en-US" dirty="0"/>
              <a:t>Python</a:t>
            </a:r>
            <a:r>
              <a:rPr lang="ru-RU" dirty="0"/>
              <a:t>. </a:t>
            </a:r>
            <a:r>
              <a:rPr lang="en-US" dirty="0"/>
              <a:t>Full-Stack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C09D-7F7D-4B7C-A959-DB24C36C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5" y="3127513"/>
            <a:ext cx="11160234" cy="357808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200" dirty="0"/>
              <a:t>Большинство разработчиков используют фреймворки для быстрого создания кода и разработки приложений</a:t>
            </a:r>
          </a:p>
          <a:p>
            <a:pPr>
              <a:spcBef>
                <a:spcPts val="0"/>
              </a:spcBef>
            </a:pPr>
            <a:r>
              <a:rPr lang="ru-RU" sz="2200" dirty="0"/>
              <a:t>Фреймворк предоставляет разработчикам определенную структуру</a:t>
            </a:r>
            <a:r>
              <a:rPr lang="en-US" sz="2200" dirty="0"/>
              <a:t> (</a:t>
            </a:r>
            <a:r>
              <a:rPr lang="ru-RU" sz="2200" dirty="0"/>
              <a:t>файловую структуру</a:t>
            </a:r>
            <a:r>
              <a:rPr lang="ro-MD" sz="2200" dirty="0"/>
              <a:t> </a:t>
            </a:r>
            <a:r>
              <a:rPr lang="ru-RU" sz="2200" dirty="0"/>
              <a:t>для организации проекта</a:t>
            </a:r>
            <a:r>
              <a:rPr lang="en-US" sz="2200" dirty="0"/>
              <a:t>)</a:t>
            </a:r>
            <a:r>
              <a:rPr lang="ru-RU" sz="2200" dirty="0"/>
              <a:t>, чтобы они могли сосредоточиться на основной логике приложения, а не на других деталях</a:t>
            </a:r>
            <a:r>
              <a:rPr lang="en-US" sz="2200" dirty="0"/>
              <a:t>/ </a:t>
            </a:r>
            <a:r>
              <a:rPr lang="ru-RU" sz="2200" dirty="0"/>
              <a:t>элементах</a:t>
            </a:r>
          </a:p>
          <a:p>
            <a:pPr>
              <a:spcBef>
                <a:spcPts val="0"/>
              </a:spcBef>
            </a:pPr>
            <a:r>
              <a:rPr lang="ru-RU" sz="2200" dirty="0" err="1"/>
              <a:t>Python</a:t>
            </a:r>
            <a:r>
              <a:rPr lang="ru-RU" sz="2200" dirty="0"/>
              <a:t> обеспечивает поддержку широкого спектра фреймворков. Как правило, при разработке приложений используются два типа среды </a:t>
            </a:r>
            <a:r>
              <a:rPr lang="ru-RU" sz="2200" dirty="0" err="1"/>
              <a:t>Python</a:t>
            </a:r>
            <a:r>
              <a:rPr lang="ru-RU" sz="2200" dirty="0"/>
              <a:t> – </a:t>
            </a:r>
            <a:r>
              <a:rPr lang="en-US" sz="2200" dirty="0"/>
              <a:t>backend </a:t>
            </a:r>
            <a:r>
              <a:rPr lang="ru-RU" sz="2200" dirty="0"/>
              <a:t>и</a:t>
            </a:r>
            <a:r>
              <a:rPr lang="en-US" sz="2200" dirty="0"/>
              <a:t> </a:t>
            </a:r>
            <a:r>
              <a:rPr lang="en-US" sz="2200" dirty="0" err="1"/>
              <a:t>fullstack</a:t>
            </a:r>
            <a:endParaRPr lang="ru-RU" sz="2200" dirty="0"/>
          </a:p>
          <a:p>
            <a:pPr lvl="1">
              <a:spcBef>
                <a:spcPts val="0"/>
              </a:spcBef>
            </a:pPr>
            <a:r>
              <a:rPr lang="en-US" sz="2000" b="1" dirty="0"/>
              <a:t>full-stack frameworks </a:t>
            </a:r>
            <a:r>
              <a:rPr lang="ru-RU" sz="2000" dirty="0"/>
              <a:t>предоставляют полную поддержку разработчикам, включая необходимые элементы, такие как проверка форм, генераторы форм и макеты шаблонов</a:t>
            </a:r>
          </a:p>
        </p:txBody>
      </p:sp>
      <p:pic>
        <p:nvPicPr>
          <p:cNvPr id="4" name="Picture 3" descr="Python Frameworks">
            <a:extLst>
              <a:ext uri="{FF2B5EF4-FFF2-40B4-BE49-F238E27FC236}">
                <a16:creationId xmlns:a16="http://schemas.microsoft.com/office/drawing/2014/main" id="{C20E7BED-F377-4B5E-9022-055B351BF9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17" y="1593369"/>
            <a:ext cx="3220280" cy="1835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279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E980-7C8B-412B-B45F-872D4825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</a:t>
            </a:r>
            <a:r>
              <a:rPr lang="ru-RU" dirty="0"/>
              <a:t>веб-фреймворки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1C7C-96F9-4FFA-92B3-0AAB532F3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3676650"/>
            <a:ext cx="11029615" cy="2936185"/>
          </a:xfrm>
        </p:spPr>
        <p:txBody>
          <a:bodyPr>
            <a:noAutofit/>
          </a:bodyPr>
          <a:lstStyle/>
          <a:p>
            <a:r>
              <a:rPr lang="en-US" sz="2000" dirty="0"/>
              <a:t>Full-stack </a:t>
            </a:r>
            <a:r>
              <a:rPr lang="ru-RU" sz="2000" dirty="0"/>
              <a:t>веб-фреймворки </a:t>
            </a:r>
            <a:r>
              <a:rPr lang="en-US" sz="2000" dirty="0"/>
              <a:t>Python:</a:t>
            </a:r>
            <a:r>
              <a:rPr lang="ru-RU" sz="2000" dirty="0"/>
              <a:t> </a:t>
            </a:r>
            <a:r>
              <a:rPr lang="en-US" sz="2000" dirty="0"/>
              <a:t>Django, Flask, Bottle, Pyramid, </a:t>
            </a:r>
            <a:r>
              <a:rPr lang="en-US" sz="2000" dirty="0" err="1"/>
              <a:t>Morepath</a:t>
            </a:r>
            <a:r>
              <a:rPr lang="en-US" sz="2000" dirty="0"/>
              <a:t>, </a:t>
            </a:r>
            <a:r>
              <a:rPr lang="en-US" sz="2000" dirty="0" err="1"/>
              <a:t>TurboGears</a:t>
            </a:r>
            <a:r>
              <a:rPr lang="en-US" sz="2000" dirty="0"/>
              <a:t> </a:t>
            </a:r>
            <a:r>
              <a:rPr lang="ru-RU" sz="2000" dirty="0"/>
              <a:t>и другие библиотеки</a:t>
            </a:r>
          </a:p>
          <a:p>
            <a:r>
              <a:rPr lang="ru-RU" sz="2000" dirty="0"/>
              <a:t>Не все веб-фреймворки содержат код для следующих функций как: URL-маршрутизация; обработка и проверка форм ввода; HTML, XML, JSON и другие выходные форматы с механизмом шаблонов; конфигурация соединения с базой данных и постоянное манипулирование данными через объектно-реляционный </a:t>
            </a:r>
            <a:r>
              <a:rPr lang="ru-RU" sz="2000" dirty="0" err="1"/>
              <a:t>маппер</a:t>
            </a:r>
            <a:r>
              <a:rPr lang="ru-RU" sz="2000" dirty="0"/>
              <a:t> (ORM); веб-защита от подделки межсайтовых запросов (CSRF), SQL-инъекций, межсайтовых сценариев (XSS) и других распространенных вредоносных атак; хранение и поиск сессии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31945-A460-4698-A4FD-A602EA544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6" y="1962150"/>
            <a:ext cx="67532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DC8C-9921-429D-BD55-3A6F6536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7BD6C-F361-4D60-A8B3-9DACDDACD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42051"/>
            <a:ext cx="11555896" cy="4823791"/>
          </a:xfrm>
        </p:spPr>
        <p:txBody>
          <a:bodyPr>
            <a:noAutofit/>
          </a:bodyPr>
          <a:lstStyle/>
          <a:p>
            <a:r>
              <a:rPr lang="ru-RU" dirty="0" err="1"/>
              <a:t>Django</a:t>
            </a:r>
            <a:r>
              <a:rPr lang="ru-RU" dirty="0"/>
              <a:t>, был разработан </a:t>
            </a:r>
            <a:r>
              <a:rPr lang="ru-RU" dirty="0" err="1"/>
              <a:t>Django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 и представляет собой полноценный веб-фреймворк </a:t>
            </a:r>
            <a:r>
              <a:rPr lang="ru-RU" dirty="0" err="1"/>
              <a:t>Python</a:t>
            </a:r>
            <a:r>
              <a:rPr lang="ru-RU" dirty="0"/>
              <a:t>, созданный для быстрой, безопасной и масштабируемой веб-разработки. Это платформа с открытым исходным кодом, бесплатная в использовании, официально выпущенная в июле 2005 года. Она помогает разработчикам создавать сложный код и приложения, более простым способом и требует гораздо меньше времени по сравнению с другими платформами, для создании веб-проекта. Он следует принципу </a:t>
            </a:r>
            <a:r>
              <a:rPr lang="en-US" dirty="0"/>
              <a:t>DRY (Don’t Repeat Yourself) </a:t>
            </a:r>
            <a:r>
              <a:rPr lang="ru-RU" dirty="0"/>
              <a:t>и архитектурному шаблону </a:t>
            </a:r>
            <a:r>
              <a:rPr lang="en-US" dirty="0"/>
              <a:t>Model-View-Template</a:t>
            </a:r>
            <a:endParaRPr lang="ru-RU" dirty="0"/>
          </a:p>
          <a:p>
            <a:r>
              <a:rPr lang="ru-RU" dirty="0"/>
              <a:t>Он популярен среди разработчиков, поскольку имеет обширную коллекцию библиотек, написанных на языке </a:t>
            </a:r>
            <a:r>
              <a:rPr lang="ru-RU" dirty="0" err="1"/>
              <a:t>Python</a:t>
            </a:r>
            <a:r>
              <a:rPr lang="ru-RU" dirty="0"/>
              <a:t>. Некоторыми из основных функций </a:t>
            </a:r>
            <a:r>
              <a:rPr lang="ru-RU" dirty="0" err="1"/>
              <a:t>Django</a:t>
            </a:r>
            <a:r>
              <a:rPr lang="ru-RU" dirty="0"/>
              <a:t> являются</a:t>
            </a:r>
            <a:r>
              <a:rPr lang="en-US" dirty="0"/>
              <a:t>:</a:t>
            </a:r>
            <a:r>
              <a:rPr lang="ru-RU" dirty="0"/>
              <a:t> поддержка маршрутизации URL, механизм шаблонов страниц, работа с данными и миграция схемы базы данных, объектно-реляционное отображение (ORM - </a:t>
            </a:r>
            <a:r>
              <a:rPr lang="en-US" dirty="0"/>
              <a:t>object-relational mapper</a:t>
            </a:r>
            <a:r>
              <a:rPr lang="ru-RU" dirty="0"/>
              <a:t>), механизм аутентификации и др.</a:t>
            </a:r>
          </a:p>
          <a:p>
            <a:r>
              <a:rPr lang="ru-RU" dirty="0" err="1"/>
              <a:t>Django</a:t>
            </a:r>
            <a:r>
              <a:rPr lang="ru-RU" dirty="0"/>
              <a:t> реализует ORM для сопоставления своих экземпляров структур данных с таблицами базы данных. Он обеспечивает поддержку нескольких баз данных, таких как </a:t>
            </a:r>
            <a:r>
              <a:rPr lang="ru-RU" dirty="0" err="1"/>
              <a:t>PostgreSQL</a:t>
            </a:r>
            <a:r>
              <a:rPr lang="ru-RU" dirty="0"/>
              <a:t>, </a:t>
            </a:r>
            <a:r>
              <a:rPr lang="ru-RU" dirty="0" err="1"/>
              <a:t>MySQL</a:t>
            </a:r>
            <a:r>
              <a:rPr lang="ru-RU" dirty="0"/>
              <a:t>, </a:t>
            </a:r>
            <a:r>
              <a:rPr lang="ru-RU" dirty="0" err="1"/>
              <a:t>SQLite</a:t>
            </a:r>
            <a:r>
              <a:rPr lang="ru-RU" dirty="0"/>
              <a:t> и </a:t>
            </a:r>
            <a:r>
              <a:rPr lang="ru-RU" dirty="0" err="1"/>
              <a:t>Oracle</a:t>
            </a:r>
            <a:r>
              <a:rPr lang="ru-RU" dirty="0"/>
              <a:t>. Следовательно, разработчикам становится проще переносить код из одной базы данных в другую</a:t>
            </a:r>
          </a:p>
          <a:p>
            <a:r>
              <a:rPr lang="ru-RU" dirty="0"/>
              <a:t>Кроме того, он также обеспечивает поддержку веб-серверов. Благодаря своим функциям, </a:t>
            </a:r>
            <a:r>
              <a:rPr lang="ru-RU" dirty="0" err="1"/>
              <a:t>Django</a:t>
            </a:r>
            <a:r>
              <a:rPr lang="ru-RU" dirty="0"/>
              <a:t> широко используется большинством известных компаний, таких как </a:t>
            </a:r>
            <a:r>
              <a:rPr lang="ru-RU" dirty="0" err="1"/>
              <a:t>Instagram</a:t>
            </a:r>
            <a:r>
              <a:rPr lang="ru-RU" dirty="0"/>
              <a:t>, </a:t>
            </a:r>
            <a:r>
              <a:rPr lang="ru-RU" dirty="0" err="1"/>
              <a:t>Pinterest</a:t>
            </a:r>
            <a:r>
              <a:rPr lang="ru-RU" dirty="0"/>
              <a:t>, </a:t>
            </a:r>
            <a:r>
              <a:rPr lang="ru-RU" dirty="0" err="1"/>
              <a:t>Disqus</a:t>
            </a:r>
            <a:r>
              <a:rPr lang="ru-RU" dirty="0"/>
              <a:t>, </a:t>
            </a:r>
            <a:r>
              <a:rPr lang="ru-RU" dirty="0" err="1"/>
              <a:t>Mozilla</a:t>
            </a:r>
            <a:r>
              <a:rPr lang="ru-RU" dirty="0"/>
              <a:t>,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Washington</a:t>
            </a:r>
            <a:r>
              <a:rPr lang="ru-RU" dirty="0"/>
              <a:t> </a:t>
            </a:r>
            <a:r>
              <a:rPr lang="ru-RU" dirty="0" err="1"/>
              <a:t>Times</a:t>
            </a:r>
            <a:r>
              <a:rPr lang="ru-RU" dirty="0"/>
              <a:t> и </a:t>
            </a:r>
            <a:r>
              <a:rPr lang="ru-RU" dirty="0" err="1"/>
              <a:t>Bitbucket</a:t>
            </a:r>
            <a:r>
              <a:rPr lang="ru-RU" dirty="0"/>
              <a:t> и др.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2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BE4A-3361-4D8C-B849-FA305BB3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Безопасность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DA00-BD60-4CC2-8ECA-749881196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8" y="1828801"/>
            <a:ext cx="11396870" cy="4929808"/>
          </a:xfrm>
        </p:spPr>
        <p:txBody>
          <a:bodyPr>
            <a:normAutofit/>
          </a:bodyPr>
          <a:lstStyle/>
          <a:p>
            <a:r>
              <a:rPr lang="ru-RU" sz="2000" dirty="0" err="1"/>
              <a:t>Django</a:t>
            </a:r>
            <a:r>
              <a:rPr lang="ru-RU" sz="2000" dirty="0"/>
              <a:t> помогает разработчикам избегать многих распространенных уязвимостей безопасности, предоставляя инфраструктуру, которая была разработана для «правильного решения», чтобы автоматически защитить сайт</a:t>
            </a:r>
          </a:p>
          <a:p>
            <a:r>
              <a:rPr lang="ru-RU" sz="2000" dirty="0"/>
              <a:t>Например, </a:t>
            </a:r>
            <a:r>
              <a:rPr lang="ru-RU" sz="2000" dirty="0" err="1"/>
              <a:t>Django</a:t>
            </a:r>
            <a:r>
              <a:rPr lang="ru-RU" sz="2000" dirty="0"/>
              <a:t> обеспечивает безопасный способ управления учетными записями пользователей и паролями, избегая распространенных ошибок, таких как:</a:t>
            </a:r>
          </a:p>
          <a:p>
            <a:pPr lvl="1"/>
            <a:r>
              <a:rPr lang="ru-RU" sz="1800" dirty="0"/>
              <a:t>включение информации о сеансе в файлы </a:t>
            </a:r>
            <a:r>
              <a:rPr lang="ru-RU" sz="1800" i="1" dirty="0" err="1"/>
              <a:t>cookie</a:t>
            </a:r>
            <a:r>
              <a:rPr lang="ru-RU" sz="1800" dirty="0"/>
              <a:t>, где она уязвима (вместо этого</a:t>
            </a:r>
            <a:r>
              <a:rPr lang="en-US" sz="1800" dirty="0"/>
              <a:t> -</a:t>
            </a:r>
            <a:r>
              <a:rPr lang="ru-RU" sz="1800" dirty="0"/>
              <a:t> </a:t>
            </a:r>
            <a:r>
              <a:rPr lang="ru-RU" sz="1800" dirty="0" err="1"/>
              <a:t>куки</a:t>
            </a:r>
            <a:r>
              <a:rPr lang="ru-RU" sz="1800" dirty="0"/>
              <a:t>-файлы содержат только ключ, а фактические данные хранятся в базе данных), </a:t>
            </a:r>
          </a:p>
          <a:p>
            <a:pPr lvl="1"/>
            <a:r>
              <a:rPr lang="ru-RU" sz="1800" dirty="0"/>
              <a:t>хранение паролей в открытом виде, вместо их хэшей. Хэш пароли - это значение фиксированной длины, созданное путем обработки пароля через </a:t>
            </a:r>
            <a:r>
              <a:rPr lang="ru-RU" sz="1800" i="1" dirty="0"/>
              <a:t>криптографическую хэш-функцию. </a:t>
            </a:r>
            <a:r>
              <a:rPr lang="ru-RU" sz="1800" dirty="0" err="1"/>
              <a:t>Django</a:t>
            </a:r>
            <a:r>
              <a:rPr lang="ru-RU" sz="1800" dirty="0"/>
              <a:t> может проверить правильность введенного пароля, пропустив его через хэш-функцию и сравнив вывод с сохраненным значением хэша. Благодаря «одностороннему» характеру функции, даже если сохраненное хэш-значение скомпрометировано, злоумышленнику будет сложно извлечь исходный пароль</a:t>
            </a:r>
          </a:p>
          <a:p>
            <a:r>
              <a:rPr lang="ru-RU" sz="2000" dirty="0" err="1"/>
              <a:t>Django</a:t>
            </a:r>
            <a:r>
              <a:rPr lang="ru-RU" sz="2000" dirty="0"/>
              <a:t> обеспечивает защиту от многих уязвимостей по умолчанию, включая SQL-инъекцию, межсайтовый </a:t>
            </a:r>
            <a:r>
              <a:rPr lang="ru-RU" sz="2000" dirty="0" err="1"/>
              <a:t>скриптинг</a:t>
            </a:r>
            <a:r>
              <a:rPr lang="ru-RU" sz="2000" dirty="0"/>
              <a:t>, подделка межсайтовых запросов и др.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998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BF36-8B9D-48A7-A471-DA3FE8B1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еще помогает </a:t>
            </a:r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3A07-FB92-4F33-B6FD-9CBB64990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828800"/>
            <a:ext cx="11476381" cy="4850296"/>
          </a:xfrm>
        </p:spPr>
        <p:txBody>
          <a:bodyPr>
            <a:normAutofit/>
          </a:bodyPr>
          <a:lstStyle/>
          <a:p>
            <a:r>
              <a:rPr lang="ru-RU" b="1" dirty="0"/>
              <a:t>Формы</a:t>
            </a:r>
            <a:r>
              <a:rPr lang="ru-RU" dirty="0"/>
              <a:t>: HTML-формы используются для сбора пользовательских данных</a:t>
            </a:r>
            <a:r>
              <a:rPr lang="en-US" dirty="0"/>
              <a:t> </a:t>
            </a:r>
            <a:r>
              <a:rPr lang="ru-RU" dirty="0"/>
              <a:t>и для их обработки на сервере. </a:t>
            </a:r>
            <a:r>
              <a:rPr lang="ru-RU" dirty="0" err="1"/>
              <a:t>Django</a:t>
            </a:r>
            <a:r>
              <a:rPr lang="ru-RU" dirty="0"/>
              <a:t> упрощает создание, проверку и обработку формы</a:t>
            </a:r>
          </a:p>
          <a:p>
            <a:r>
              <a:rPr lang="ru-RU" b="1" dirty="0"/>
              <a:t>Аутентификация пользователя и разрешения</a:t>
            </a:r>
            <a:r>
              <a:rPr lang="en-US" b="1" dirty="0"/>
              <a:t> </a:t>
            </a:r>
            <a:r>
              <a:rPr lang="ru-RU" b="1" dirty="0"/>
              <a:t>(права доступа)</a:t>
            </a:r>
            <a:r>
              <a:rPr lang="ru-RU" dirty="0"/>
              <a:t>: </a:t>
            </a:r>
            <a:r>
              <a:rPr lang="ru-RU" dirty="0" err="1"/>
              <a:t>Django</a:t>
            </a:r>
            <a:r>
              <a:rPr lang="ru-RU" dirty="0"/>
              <a:t> включает надежную систему аутентификации и авторизации пользователей, которая была построена с учетом безопасности</a:t>
            </a:r>
          </a:p>
          <a:p>
            <a:r>
              <a:rPr lang="ru-RU" b="1" dirty="0"/>
              <a:t>Кэширование:</a:t>
            </a:r>
            <a:r>
              <a:rPr lang="ru-RU" dirty="0"/>
              <a:t> Создание динамического контента намного более интенсивно, чем создание и обслуживание статического содержимого. </a:t>
            </a:r>
            <a:r>
              <a:rPr lang="ru-RU" dirty="0" err="1"/>
              <a:t>Django</a:t>
            </a:r>
            <a:r>
              <a:rPr lang="ru-RU" dirty="0"/>
              <a:t> обеспечивает гибкое кэширование, чтобы можно было хранить всю или часть отображаемой страницы, для того, чтобы она не вызывалась повторно, за исключением случаев, когда это необходимо</a:t>
            </a:r>
          </a:p>
          <a:p>
            <a:r>
              <a:rPr lang="ru-RU" b="1" dirty="0"/>
              <a:t>Админ-панель: </a:t>
            </a:r>
            <a:r>
              <a:rPr lang="ru-RU" dirty="0"/>
              <a:t>Административная панель в </a:t>
            </a:r>
            <a:r>
              <a:rPr lang="ru-RU" dirty="0" err="1"/>
              <a:t>Django</a:t>
            </a:r>
            <a:r>
              <a:rPr lang="ru-RU" dirty="0"/>
              <a:t> включена по умолчанию при создании приложения с использованием основного каркаса. Это упрощает управление </a:t>
            </a:r>
            <a:r>
              <a:rPr lang="ru-RU" dirty="0" err="1"/>
              <a:t>админкой</a:t>
            </a:r>
            <a:r>
              <a:rPr lang="ru-RU" dirty="0"/>
              <a:t>, администраторам сайта для создания, редактирования и просмотра любых данных на сайте</a:t>
            </a:r>
          </a:p>
          <a:p>
            <a:r>
              <a:rPr lang="ru-RU" b="1" dirty="0" err="1"/>
              <a:t>Сериализация</a:t>
            </a:r>
            <a:r>
              <a:rPr lang="ru-RU" b="1" dirty="0"/>
              <a:t> данных</a:t>
            </a:r>
            <a:r>
              <a:rPr lang="ru-RU" dirty="0"/>
              <a:t>: </a:t>
            </a:r>
            <a:r>
              <a:rPr lang="ru-RU" dirty="0" err="1"/>
              <a:t>Django</a:t>
            </a:r>
            <a:r>
              <a:rPr lang="ru-RU" dirty="0"/>
              <a:t> упрощает </a:t>
            </a:r>
            <a:r>
              <a:rPr lang="ru-RU" dirty="0" err="1"/>
              <a:t>сериализацию</a:t>
            </a:r>
            <a:r>
              <a:rPr lang="ru-RU" dirty="0"/>
              <a:t> и обслуживание данных</a:t>
            </a:r>
            <a:r>
              <a:rPr lang="en-US" dirty="0"/>
              <a:t> </a:t>
            </a:r>
            <a:r>
              <a:rPr lang="ru-RU" dirty="0"/>
              <a:t>приложения, в таких форматах как XML или JSON. Это может быть полезно при создании веб-сервисов (веб-сайтов, которые исключительно служат для использования данных другими приложениями или сайтами, и сами ничего не отображают) или при создании веб-сайта, на котором клиентский код обрабатывает весь рендеринг данных</a:t>
            </a:r>
          </a:p>
        </p:txBody>
      </p:sp>
    </p:spTree>
    <p:extLst>
      <p:ext uri="{BB962C8B-B14F-4D97-AF65-F5344CB8AC3E}">
        <p14:creationId xmlns:p14="http://schemas.microsoft.com/office/powerpoint/2010/main" val="321174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5D9C-3B00-4B60-8201-79CC0121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взаимодействия клиента и сервера в </a:t>
            </a:r>
            <a:r>
              <a:rPr lang="en-US" dirty="0"/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C285-E7A5-4A54-A1F3-1ADF6A18C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2027583"/>
            <a:ext cx="11251096" cy="4585251"/>
          </a:xfrm>
        </p:spPr>
        <p:txBody>
          <a:bodyPr>
            <a:noAutofit/>
          </a:bodyPr>
          <a:lstStyle/>
          <a:p>
            <a:r>
              <a:rPr lang="ru-RU" altLang="en-US" sz="2000" dirty="0">
                <a:solidFill>
                  <a:srgbClr val="333333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В традиционном информационном веб-сайте, веб-приложение ожидает запросов HTTP от веб-браузера (или другого клиента)</a:t>
            </a:r>
          </a:p>
          <a:p>
            <a:r>
              <a:rPr lang="ru-RU" altLang="en-US" sz="2000" dirty="0">
                <a:solidFill>
                  <a:srgbClr val="333333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Когда запрос получен, приложение разрабатывает то, что необходимо на основе URL-адреса и, возможно, информации в </a:t>
            </a:r>
            <a:r>
              <a:rPr lang="ru-RU" altLang="en-US" sz="2000" dirty="0">
                <a:solidFill>
                  <a:srgbClr val="333333"/>
                </a:solidFill>
                <a:latin typeface="Corbel" panose="020B0503020204020204" pitchFamily="34" charset="0"/>
              </a:rPr>
              <a:t>POST</a:t>
            </a:r>
            <a:r>
              <a:rPr lang="ru-RU" altLang="en-US" sz="2000" dirty="0">
                <a:solidFill>
                  <a:srgbClr val="333333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 или в </a:t>
            </a:r>
            <a:r>
              <a:rPr lang="ru-RU" altLang="en-US" sz="2000" dirty="0">
                <a:solidFill>
                  <a:srgbClr val="333333"/>
                </a:solidFill>
                <a:latin typeface="Corbel" panose="020B0503020204020204" pitchFamily="34" charset="0"/>
              </a:rPr>
              <a:t>GET</a:t>
            </a:r>
            <a:r>
              <a:rPr lang="ru-RU" altLang="en-US" sz="2000" dirty="0">
                <a:solidFill>
                  <a:srgbClr val="333333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-запросах</a:t>
            </a:r>
          </a:p>
          <a:p>
            <a:r>
              <a:rPr lang="ru-RU" altLang="en-US" sz="2000" dirty="0">
                <a:solidFill>
                  <a:srgbClr val="333333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В зависимости от того, что требуется, скрипт сервер-сайд может читать или записывать информацию из базы данных или выполнять другие задачи, необходимые для удовлетворения запроса</a:t>
            </a:r>
          </a:p>
          <a:p>
            <a:r>
              <a:rPr lang="ru-RU" altLang="en-US" sz="2000" dirty="0">
                <a:solidFill>
                  <a:srgbClr val="333333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Приложение затем вернет ответ веб-браузеру, часто динамически создавая страницу HTML, для отображения браузера, вставляя полученные данные в HTML шаблон</a:t>
            </a:r>
            <a:r>
              <a:rPr lang="ru-RU" altLang="en-US" sz="2000" dirty="0">
                <a:latin typeface="Corbel" panose="020B0503020204020204" pitchFamily="34" charset="0"/>
              </a:rPr>
              <a:t> </a:t>
            </a:r>
          </a:p>
          <a:p>
            <a:r>
              <a:rPr lang="ru-RU" sz="2000" dirty="0">
                <a:latin typeface="Corbel" panose="020B0503020204020204" pitchFamily="34" charset="0"/>
              </a:rPr>
              <a:t>Веб-приложения написанные на </a:t>
            </a:r>
            <a:r>
              <a:rPr lang="ru-RU" sz="2000" b="1" dirty="0" err="1">
                <a:latin typeface="Corbel" panose="020B0503020204020204" pitchFamily="34" charset="0"/>
              </a:rPr>
              <a:t>Django</a:t>
            </a:r>
            <a:r>
              <a:rPr lang="ru-RU" sz="2000" b="1" dirty="0">
                <a:latin typeface="Corbel" panose="020B0503020204020204" pitchFamily="34" charset="0"/>
              </a:rPr>
              <a:t> </a:t>
            </a:r>
            <a:r>
              <a:rPr lang="ru-RU" sz="2000" dirty="0">
                <a:latin typeface="Corbel" panose="020B0503020204020204" pitchFamily="34" charset="0"/>
              </a:rPr>
              <a:t>обычно группируют код, который обрабатывает каждый из этих шагов, в отдельные файлы</a:t>
            </a:r>
          </a:p>
          <a:p>
            <a:r>
              <a:rPr lang="en-US" sz="2000" b="1" dirty="0">
                <a:latin typeface="Corbel" panose="020B0503020204020204" pitchFamily="34" charset="0"/>
              </a:rPr>
              <a:t>Django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ru-RU" sz="2000" dirty="0">
                <a:latin typeface="Corbel" panose="020B0503020204020204" pitchFamily="34" charset="0"/>
              </a:rPr>
              <a:t>реализует много-уровневую архитектуру </a:t>
            </a:r>
            <a:r>
              <a:rPr lang="en-US" sz="2000" b="1" dirty="0">
                <a:latin typeface="Corbel" panose="020B0503020204020204" pitchFamily="34" charset="0"/>
              </a:rPr>
              <a:t>Model View Template </a:t>
            </a:r>
            <a:r>
              <a:rPr lang="en-US" sz="2000" dirty="0">
                <a:latin typeface="Corbel" panose="020B0503020204020204" pitchFamily="34" charset="0"/>
              </a:rPr>
              <a:t>(MVT). </a:t>
            </a:r>
            <a:r>
              <a:rPr lang="ru-RU" sz="2000" dirty="0">
                <a:latin typeface="Corbel" panose="020B0503020204020204" pitchFamily="34" charset="0"/>
              </a:rPr>
              <a:t>Она имеет много общего с более известной архитектурой </a:t>
            </a:r>
            <a:r>
              <a:rPr lang="en-US" sz="2000" b="1" dirty="0">
                <a:latin typeface="Corbel" panose="020B0503020204020204" pitchFamily="34" charset="0"/>
              </a:rPr>
              <a:t>Model View Controller</a:t>
            </a:r>
            <a:endParaRPr lang="ru-RU" altLang="en-US" sz="20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2721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1352</TotalTime>
  <Words>2078</Words>
  <Application>Microsoft Office PowerPoint</Application>
  <PresentationFormat>Widescreen</PresentationFormat>
  <Paragraphs>127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Corbel</vt:lpstr>
      <vt:lpstr>Gill Sans MT</vt:lpstr>
      <vt:lpstr>Menlo</vt:lpstr>
      <vt:lpstr>Wingdings</vt:lpstr>
      <vt:lpstr>Wingdings 2</vt:lpstr>
      <vt:lpstr>Dividend</vt:lpstr>
      <vt:lpstr>Тема 9: Фреймворки PYTHON.  Django</vt:lpstr>
      <vt:lpstr>Содержание</vt:lpstr>
      <vt:lpstr>Python и веб (https://www.jetbrains.com/lp/python-developers-survey-2019/)</vt:lpstr>
      <vt:lpstr>Фреймворки Python. Full-Stack Frameworks</vt:lpstr>
      <vt:lpstr>Full-stack веб-фреймворки Python</vt:lpstr>
      <vt:lpstr>DJANGO</vt:lpstr>
      <vt:lpstr>Безопасность</vt:lpstr>
      <vt:lpstr>В чем еще помогает django</vt:lpstr>
      <vt:lpstr>Модель взаимодействия клиента и сервера в Django</vt:lpstr>
      <vt:lpstr>Model View Template</vt:lpstr>
      <vt:lpstr>Инсталляция Django в VS CODE</vt:lpstr>
      <vt:lpstr>Инсталяция Django</vt:lpstr>
      <vt:lpstr>Вставляете путь </vt:lpstr>
      <vt:lpstr>Проверяю</vt:lpstr>
      <vt:lpstr>Установка виртуальной среды для Django</vt:lpstr>
      <vt:lpstr>Установка виртуальной среды для Django</vt:lpstr>
      <vt:lpstr>Инсталлируем Django. Активация и деактивация виртуальной среды</vt:lpstr>
      <vt:lpstr>Проекты Django</vt:lpstr>
      <vt:lpstr>…и приложения Django</vt:lpstr>
      <vt:lpstr>Создание и запуск минимального приложения Django</vt:lpstr>
      <vt:lpstr>Запуск сервера и Проверка проекта Django</vt:lpstr>
      <vt:lpstr>Открытие в браузере</vt:lpstr>
      <vt:lpstr>Страница в браузере</vt:lpstr>
      <vt:lpstr>содержимое лог-файла</vt:lpstr>
      <vt:lpstr>Настройки проекта </vt:lpstr>
      <vt:lpstr>Настройки проекта. 2</vt:lpstr>
      <vt:lpstr>Настройки проекта. 3</vt:lpstr>
      <vt:lpstr>Повторим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Aplicațiilor web</dc:title>
  <dc:creator>Natalia</dc:creator>
  <cp:lastModifiedBy>Natalia</cp:lastModifiedBy>
  <cp:revision>428</cp:revision>
  <dcterms:created xsi:type="dcterms:W3CDTF">2019-08-31T15:29:49Z</dcterms:created>
  <dcterms:modified xsi:type="dcterms:W3CDTF">2020-11-14T17:22:13Z</dcterms:modified>
</cp:coreProperties>
</file>