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9" r:id="rId4"/>
    <p:sldId id="305" r:id="rId5"/>
    <p:sldId id="306" r:id="rId6"/>
    <p:sldId id="308" r:id="rId7"/>
    <p:sldId id="307" r:id="rId8"/>
    <p:sldId id="310" r:id="rId9"/>
    <p:sldId id="312" r:id="rId10"/>
    <p:sldId id="311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4" r:id="rId22"/>
    <p:sldId id="325" r:id="rId23"/>
    <p:sldId id="323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293" r:id="rId36"/>
    <p:sldId id="279" r:id="rId37"/>
    <p:sldId id="33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8000/adm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ref/models/" TargetMode="External"/><Relationship Id="rId2" Type="http://schemas.openxmlformats.org/officeDocument/2006/relationships/hyperlink" Target="https://docs.djangoproject.com/en/2.2/ref/models/queryset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@gmail.co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2/ref/models/fiel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ro-MD"/>
              <a:t>1</a:t>
            </a:r>
            <a:r>
              <a:rPr lang="ro-MD" dirty="0"/>
              <a:t>0</a:t>
            </a:r>
            <a:r>
              <a:rPr lang="ru-RU"/>
              <a:t>:</a:t>
            </a:r>
            <a:r>
              <a:rPr lang="en-US" dirty="0"/>
              <a:t> </a:t>
            </a:r>
            <a:r>
              <a:rPr lang="ru-RU" dirty="0"/>
              <a:t>создание первого приложения в проекте </a:t>
            </a:r>
            <a:r>
              <a:rPr lang="en-US" dirty="0"/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BA3C-5F40-4F4E-ACC3-D02FF43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и Сохраняем изменения в файле</a:t>
            </a:r>
            <a:r>
              <a:rPr lang="ro-MD" dirty="0"/>
              <a:t> </a:t>
            </a:r>
            <a:r>
              <a:rPr lang="ru-RU" b="1" dirty="0"/>
              <a:t>models.py</a:t>
            </a:r>
            <a:r>
              <a:rPr lang="ro-MD" b="1">
                <a:latin typeface="Corbel" panose="020B0503020204020204" pitchFamily="34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0552-A225-46BA-B3A7-79261418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8973625" cy="51420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from 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django.db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import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models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django.utils</a:t>
            </a:r>
            <a:r>
              <a:rPr lang="en-US" dirty="0"/>
              <a:t> import </a:t>
            </a:r>
            <a:r>
              <a:rPr lang="en-US" dirty="0" err="1"/>
              <a:t>timezone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django.contrib.auth.models</a:t>
            </a:r>
            <a:r>
              <a:rPr lang="en-US" dirty="0"/>
              <a:t> import User</a:t>
            </a:r>
          </a:p>
          <a:p>
            <a:pPr marL="0" indent="0">
              <a:buNone/>
            </a:pPr>
            <a:r>
              <a:rPr lang="en-US" dirty="0"/>
              <a:t>class Post(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STATUS_CHOICES = (</a:t>
            </a:r>
          </a:p>
          <a:p>
            <a:pPr marL="0" indent="0">
              <a:buNone/>
            </a:pPr>
            <a:r>
              <a:rPr lang="en-US" dirty="0"/>
              <a:t>        ('draft', 'Draft'),</a:t>
            </a:r>
          </a:p>
          <a:p>
            <a:pPr marL="0" indent="0">
              <a:buNone/>
            </a:pPr>
            <a:r>
              <a:rPr lang="en-US" dirty="0"/>
              <a:t>        ('</a:t>
            </a:r>
            <a:r>
              <a:rPr lang="en-US" dirty="0" err="1"/>
              <a:t>published','Published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    )</a:t>
            </a:r>
          </a:p>
          <a:p>
            <a:pPr marL="0" indent="0">
              <a:buNone/>
            </a:pPr>
            <a:r>
              <a:rPr lang="en-US" dirty="0"/>
              <a:t>    title = 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=250)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ru-RU" dirty="0"/>
              <a:t> </a:t>
            </a:r>
            <a:r>
              <a:rPr lang="en-US" dirty="0"/>
              <a:t> slug = </a:t>
            </a:r>
            <a:r>
              <a:rPr lang="en-US" dirty="0" err="1"/>
              <a:t>models.SlugField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=250, </a:t>
            </a:r>
            <a:r>
              <a:rPr lang="en-US" dirty="0" err="1"/>
              <a:t>unique_for_date</a:t>
            </a:r>
            <a:r>
              <a:rPr lang="en-US" dirty="0"/>
              <a:t>='publish')</a:t>
            </a:r>
          </a:p>
          <a:p>
            <a:pPr marL="0" indent="0">
              <a:buNone/>
            </a:pPr>
            <a:r>
              <a:rPr lang="en-US" dirty="0"/>
              <a:t>    author = </a:t>
            </a:r>
            <a:r>
              <a:rPr lang="en-US" dirty="0" err="1"/>
              <a:t>models.ForeignKey</a:t>
            </a:r>
            <a:r>
              <a:rPr lang="en-US" dirty="0"/>
              <a:t>(</a:t>
            </a:r>
            <a:r>
              <a:rPr lang="en-US" dirty="0" err="1"/>
              <a:t>User,on_delete</a:t>
            </a:r>
            <a:r>
              <a:rPr lang="en-US" dirty="0"/>
              <a:t>=</a:t>
            </a:r>
            <a:r>
              <a:rPr lang="en-US" dirty="0" err="1"/>
              <a:t>models.CASCADE</a:t>
            </a:r>
            <a:r>
              <a:rPr lang="en-US" dirty="0"/>
              <a:t>, </a:t>
            </a:r>
            <a:r>
              <a:rPr lang="en-US" dirty="0" err="1"/>
              <a:t>related_name</a:t>
            </a:r>
            <a:r>
              <a:rPr lang="en-US" dirty="0"/>
              <a:t>='</a:t>
            </a:r>
            <a:r>
              <a:rPr lang="en-US" dirty="0" err="1"/>
              <a:t>blog_posts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    body = </a:t>
            </a:r>
            <a:r>
              <a:rPr lang="en-US" dirty="0" err="1"/>
              <a:t>models.TextField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publish = </a:t>
            </a:r>
            <a:r>
              <a:rPr lang="en-US" dirty="0" err="1"/>
              <a:t>models.DateTimeField</a:t>
            </a:r>
            <a:r>
              <a:rPr lang="en-US" dirty="0"/>
              <a:t>(default=</a:t>
            </a:r>
            <a:r>
              <a:rPr lang="en-US" dirty="0" err="1"/>
              <a:t>timezone.now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created = </a:t>
            </a:r>
            <a:r>
              <a:rPr lang="en-US" dirty="0" err="1"/>
              <a:t>models.DateTimeField</a:t>
            </a:r>
            <a:r>
              <a:rPr lang="en-US" dirty="0"/>
              <a:t>(</a:t>
            </a:r>
            <a:r>
              <a:rPr lang="en-US" dirty="0" err="1"/>
              <a:t>auto_now_add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    updated = </a:t>
            </a:r>
            <a:r>
              <a:rPr lang="en-US" dirty="0" err="1"/>
              <a:t>models.DateTimeField</a:t>
            </a:r>
            <a:r>
              <a:rPr lang="en-US" dirty="0"/>
              <a:t>(</a:t>
            </a:r>
            <a:r>
              <a:rPr lang="en-US" dirty="0" err="1"/>
              <a:t>auto_now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    status = 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=10,choices=</a:t>
            </a:r>
            <a:r>
              <a:rPr lang="en-US" dirty="0" err="1"/>
              <a:t>STATUS_CHOICES,default</a:t>
            </a:r>
            <a:r>
              <a:rPr lang="en-US" dirty="0"/>
              <a:t>='draft')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2B9E2-87C2-4D89-8F46-64094B48571A}"/>
              </a:ext>
            </a:extLst>
          </p:cNvPr>
          <p:cNvSpPr txBox="1"/>
          <p:nvPr/>
        </p:nvSpPr>
        <p:spPr>
          <a:xfrm>
            <a:off x="8839201" y="2828835"/>
            <a:ext cx="2518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 Meta: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ordering = ('-publish',)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def __str__(self):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return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self.title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0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2A03-C932-4AD5-B984-5A130823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класса </a:t>
            </a:r>
            <a:r>
              <a:rPr lang="en-US" dirty="0"/>
              <a:t>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5C00-D713-4E5B-9554-AF2BFAA1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Класс </a:t>
            </a:r>
            <a:r>
              <a:rPr lang="ru-RU" sz="2200" b="1" dirty="0" err="1">
                <a:latin typeface="Corbel" panose="020B0503020204020204" pitchFamily="34" charset="0"/>
              </a:rPr>
              <a:t>Meta</a:t>
            </a:r>
            <a:r>
              <a:rPr lang="ru-RU" sz="2200" dirty="0">
                <a:latin typeface="Corbel" panose="020B0503020204020204" pitchFamily="34" charset="0"/>
              </a:rPr>
              <a:t> внутри модели содержит метаданные. Мы указали </a:t>
            </a:r>
            <a:r>
              <a:rPr lang="ru-RU" sz="2200" dirty="0" err="1">
                <a:latin typeface="Corbel" panose="020B0503020204020204" pitchFamily="34" charset="0"/>
              </a:rPr>
              <a:t>Django</a:t>
            </a:r>
            <a:r>
              <a:rPr lang="ru-RU" sz="2200" dirty="0">
                <a:latin typeface="Corbel" panose="020B0503020204020204" pitchFamily="34" charset="0"/>
              </a:rPr>
              <a:t> порядок сортировки статей – по убыванию даты публикации, поля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i="1" dirty="0" err="1">
                <a:latin typeface="Corbel" panose="020B0503020204020204" pitchFamily="34" charset="0"/>
              </a:rPr>
              <a:t>publish</a:t>
            </a:r>
            <a:r>
              <a:rPr lang="ru-RU" sz="2200" dirty="0">
                <a:latin typeface="Corbel" panose="020B0503020204020204" pitchFamily="34" charset="0"/>
              </a:rPr>
              <a:t>. О том, что порядок убывающий, говорит префикс «-». Таким образом,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только что опубликованные статьи будут первыми в списке</a:t>
            </a:r>
            <a:endParaRPr lang="en-US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Метод __</a:t>
            </a:r>
            <a:r>
              <a:rPr lang="ru-RU" sz="2200" b="1" dirty="0" err="1">
                <a:latin typeface="Corbel" panose="020B0503020204020204" pitchFamily="34" charset="0"/>
              </a:rPr>
              <a:t>str</a:t>
            </a:r>
            <a:r>
              <a:rPr lang="ru-RU" sz="2200" dirty="0">
                <a:latin typeface="Corbel" panose="020B0503020204020204" pitchFamily="34" charset="0"/>
              </a:rPr>
              <a:t>__() возвращает строковое представление объекта, понятное человеку. Этот метод вызывается при вызове функции </a:t>
            </a:r>
            <a:r>
              <a:rPr lang="ru-RU" sz="2200" b="1" dirty="0" err="1">
                <a:latin typeface="Corbel" panose="020B0503020204020204" pitchFamily="34" charset="0"/>
              </a:rPr>
              <a:t>print</a:t>
            </a:r>
            <a:r>
              <a:rPr lang="ru-RU" sz="2200" b="1" dirty="0">
                <a:latin typeface="Corbel" panose="020B0503020204020204" pitchFamily="34" charset="0"/>
              </a:rPr>
              <a:t>() </a:t>
            </a:r>
            <a:r>
              <a:rPr lang="ru-RU" sz="2200" dirty="0">
                <a:latin typeface="Corbel" panose="020B0503020204020204" pitchFamily="34" charset="0"/>
              </a:rPr>
              <a:t>или </a:t>
            </a:r>
            <a:r>
              <a:rPr lang="ru-RU" sz="2200" b="1" dirty="0" err="1">
                <a:latin typeface="Corbel" panose="020B0503020204020204" pitchFamily="34" charset="0"/>
              </a:rPr>
              <a:t>str</a:t>
            </a:r>
            <a:r>
              <a:rPr lang="ru-RU" sz="2200" b="1" dirty="0">
                <a:latin typeface="Corbel" panose="020B0503020204020204" pitchFamily="34" charset="0"/>
              </a:rPr>
              <a:t>()</a:t>
            </a:r>
            <a:r>
              <a:rPr lang="ru-RU" sz="2200" dirty="0">
                <a:latin typeface="Corbel" panose="020B0503020204020204" pitchFamily="34" charset="0"/>
              </a:rPr>
              <a:t> для объекта. </a:t>
            </a:r>
            <a:r>
              <a:rPr lang="ru-RU" sz="2200" dirty="0" err="1">
                <a:latin typeface="Corbel" panose="020B0503020204020204" pitchFamily="34" charset="0"/>
              </a:rPr>
              <a:t>Django</a:t>
            </a:r>
            <a:r>
              <a:rPr lang="ru-RU" sz="2200" dirty="0">
                <a:latin typeface="Corbel" panose="020B0503020204020204" pitchFamily="34" charset="0"/>
              </a:rPr>
              <a:t> использует его во многих случаях, например на сайте администрирования</a:t>
            </a:r>
            <a:endParaRPr lang="en-US" sz="2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4D62-513D-4090-A341-00E29A18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Активация приложения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92AC-F2A1-4AC8-8ACA-B63A6B8F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5"/>
            <a:ext cx="10126565" cy="4949887"/>
          </a:xfrm>
        </p:spPr>
        <p:txBody>
          <a:bodyPr>
            <a:normAutofit fontScale="70000" lnSpcReduction="20000"/>
          </a:bodyPr>
          <a:lstStyle/>
          <a:p>
            <a:r>
              <a:rPr lang="ru-RU" sz="2900" dirty="0"/>
              <a:t>Для того чтобы </a:t>
            </a:r>
            <a:r>
              <a:rPr lang="ru-RU" sz="2900" dirty="0" err="1"/>
              <a:t>Django</a:t>
            </a:r>
            <a:r>
              <a:rPr lang="ru-RU" sz="2900" dirty="0"/>
              <a:t> начал отслеживать наше приложение и создал таблицы в базе данных для моделей, необходимо активировать его. Для этого отредактируйте файл </a:t>
            </a:r>
            <a:r>
              <a:rPr lang="ru-RU" sz="2900" b="1" dirty="0"/>
              <a:t>settings.py</a:t>
            </a:r>
            <a:r>
              <a:rPr lang="ru-RU" sz="2900" dirty="0"/>
              <a:t>, из папки </a:t>
            </a:r>
            <a:r>
              <a:rPr lang="en-US" sz="2900" dirty="0" err="1"/>
              <a:t>myProject</a:t>
            </a:r>
            <a:r>
              <a:rPr lang="ru-RU" sz="2900" dirty="0"/>
              <a:t> и добавьте </a:t>
            </a:r>
            <a:r>
              <a:rPr lang="ru-RU" sz="2900" b="1" dirty="0" err="1"/>
              <a:t>blog.apps.BlogConfig</a:t>
            </a:r>
            <a:r>
              <a:rPr lang="ru-RU" sz="2900" b="1" dirty="0"/>
              <a:t> </a:t>
            </a:r>
            <a:r>
              <a:rPr lang="ru-RU" sz="2900" dirty="0"/>
              <a:t>в настройку </a:t>
            </a:r>
            <a:r>
              <a:rPr lang="ru-RU" sz="2900" b="1" i="1" dirty="0"/>
              <a:t>INSTALLED_APPS</a:t>
            </a:r>
          </a:p>
          <a:p>
            <a:r>
              <a:rPr lang="ru-RU" sz="2900" dirty="0"/>
              <a:t>Должно получиться так: </a:t>
            </a:r>
            <a:endParaRPr lang="en-US" sz="2900" dirty="0"/>
          </a:p>
          <a:p>
            <a:pPr marL="0" indent="0">
              <a:buNone/>
            </a:pPr>
            <a:r>
              <a:rPr lang="ru-RU" dirty="0"/>
              <a:t>…</a:t>
            </a:r>
          </a:p>
          <a:p>
            <a:pPr marL="0" indent="0">
              <a:buNone/>
            </a:pPr>
            <a:r>
              <a:rPr lang="en-US" dirty="0"/>
              <a:t># Application definition</a:t>
            </a:r>
          </a:p>
          <a:p>
            <a:pPr marL="0" indent="0">
              <a:buNone/>
            </a:pPr>
            <a:r>
              <a:rPr lang="en-US" dirty="0"/>
              <a:t>INSTALLED_APPS = [</a:t>
            </a:r>
          </a:p>
          <a:p>
            <a:pPr marL="0" indent="0">
              <a:buNone/>
            </a:pPr>
            <a:r>
              <a:rPr lang="en-US" dirty="0"/>
              <a:t>    '</a:t>
            </a:r>
            <a:r>
              <a:rPr lang="en-US" dirty="0" err="1"/>
              <a:t>django.contrib.admin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    '</a:t>
            </a:r>
            <a:r>
              <a:rPr lang="en-US" dirty="0" err="1"/>
              <a:t>django.contrib.auth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    '</a:t>
            </a:r>
            <a:r>
              <a:rPr lang="en-US" dirty="0" err="1"/>
              <a:t>django.contrib.contenttypes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    '</a:t>
            </a:r>
            <a:r>
              <a:rPr lang="en-US" dirty="0" err="1"/>
              <a:t>django.contrib.sessions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    '</a:t>
            </a:r>
            <a:r>
              <a:rPr lang="en-US" dirty="0" err="1"/>
              <a:t>django.contrib.messages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    '</a:t>
            </a:r>
            <a:r>
              <a:rPr lang="en-US" dirty="0" err="1"/>
              <a:t>django.contrib.staticfiles</a:t>
            </a:r>
            <a:r>
              <a:rPr lang="en-US" dirty="0"/>
              <a:t>’,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  '</a:t>
            </a:r>
            <a:r>
              <a:rPr lang="en-US" b="1" dirty="0" err="1"/>
              <a:t>blog.apps.BlogConfig</a:t>
            </a:r>
            <a:r>
              <a:rPr lang="en-US" b="1" dirty="0"/>
              <a:t>’</a:t>
            </a:r>
            <a:r>
              <a:rPr lang="en-US" dirty="0"/>
              <a:t>,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r>
              <a:rPr lang="ru-RU" dirty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429BC-A153-4BEC-B826-E1712E1C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09" y="2473601"/>
            <a:ext cx="1381125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3A2EC-00E0-4893-A847-90198A9CFF9E}"/>
              </a:ext>
            </a:extLst>
          </p:cNvPr>
          <p:cNvSpPr txBox="1"/>
          <p:nvPr/>
        </p:nvSpPr>
        <p:spPr>
          <a:xfrm>
            <a:off x="5433324" y="4947817"/>
            <a:ext cx="6364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Класс </a:t>
            </a:r>
            <a:r>
              <a:rPr lang="ru-RU" sz="2000" b="1" dirty="0" err="1"/>
              <a:t>BlogConfig</a:t>
            </a:r>
            <a:r>
              <a:rPr lang="ru-RU" sz="2000" dirty="0"/>
              <a:t> – это конфигурация приложения. Теперь </a:t>
            </a:r>
            <a:r>
              <a:rPr lang="ru-RU" sz="2000" dirty="0" err="1"/>
              <a:t>Django</a:t>
            </a:r>
            <a:r>
              <a:rPr lang="ru-RU" sz="2000" dirty="0"/>
              <a:t> знает, что</a:t>
            </a:r>
            <a:r>
              <a:rPr lang="en-US" sz="2000" dirty="0"/>
              <a:t> </a:t>
            </a:r>
            <a:r>
              <a:rPr lang="ru-RU" sz="2000" dirty="0"/>
              <a:t>для этого проекта, приложение блога активно, и сможет загрузить его модели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38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9A48-54E5-4A9C-B93F-A6C7791F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и применение миграций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9BB1-9FA3-41CD-920D-73DCCC96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868557"/>
            <a:ext cx="11252998" cy="4757529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/>
              <a:t>Была создана модель данных для статей блога, теперь нам необходимо создать соответствующую таблицу в базе данных</a:t>
            </a:r>
          </a:p>
          <a:p>
            <a:r>
              <a:rPr lang="ru-RU" sz="2000" dirty="0"/>
              <a:t>В </a:t>
            </a:r>
            <a:r>
              <a:rPr lang="ru-RU" sz="2000" dirty="0" err="1"/>
              <a:t>Django</a:t>
            </a:r>
            <a:r>
              <a:rPr lang="ru-RU" sz="2000" dirty="0"/>
              <a:t> встроена </a:t>
            </a:r>
            <a:r>
              <a:rPr lang="ru-RU" sz="2000" i="1" dirty="0"/>
              <a:t>подсистема миграций</a:t>
            </a:r>
            <a:r>
              <a:rPr lang="ru-RU" sz="2000" dirty="0"/>
              <a:t>, которая отслеживает изменения моделей и позволяет транслировать их в базу данных. Команда </a:t>
            </a:r>
            <a:r>
              <a:rPr lang="ru-RU" sz="2000" b="1" dirty="0" err="1"/>
              <a:t>migrate</a:t>
            </a:r>
            <a:r>
              <a:rPr lang="ru-RU" sz="2000" dirty="0"/>
              <a:t> применяет все миграции для всех приложений</a:t>
            </a:r>
            <a:r>
              <a:rPr lang="en-US" sz="2000" dirty="0"/>
              <a:t> </a:t>
            </a:r>
            <a:r>
              <a:rPr lang="ru-RU" sz="2000" dirty="0"/>
              <a:t>из списка INSTALLED_APPS.</a:t>
            </a:r>
            <a:r>
              <a:rPr lang="en-US" sz="2000" dirty="0"/>
              <a:t> </a:t>
            </a:r>
            <a:r>
              <a:rPr lang="ru-RU" sz="2000" dirty="0"/>
              <a:t>Она изменяет базу данных с учетом текущих моделей и созданных миграций</a:t>
            </a:r>
            <a:endParaRPr lang="ro-MD" sz="2000" dirty="0"/>
          </a:p>
          <a:p>
            <a:pPr marL="0" indent="0">
              <a:buNone/>
            </a:pPr>
            <a:r>
              <a:rPr lang="ru-RU" i="1" dirty="0"/>
              <a:t>Миграции - это способ </a:t>
            </a:r>
            <a:r>
              <a:rPr lang="ru-RU" i="1" dirty="0" err="1"/>
              <a:t>Django</a:t>
            </a:r>
            <a:r>
              <a:rPr lang="ru-RU" i="1" dirty="0"/>
              <a:t> распространять изменения, которые вы вносите в свои модели (добавление поля, удаление модели и т. д.), в схему базы данных. Они разработаны, чтобы выполнялись автоматически, но вам нужно знать, когда выполнять миграцию, когда запускать их и каковы общие проблемы, с которыми вы можете столкнуться</a:t>
            </a:r>
          </a:p>
          <a:p>
            <a:r>
              <a:rPr lang="ru-RU" sz="2000" dirty="0"/>
              <a:t>Для начала необходимо создать инициализирующую миграцию для модели </a:t>
            </a:r>
            <a:r>
              <a:rPr lang="ru-RU" sz="2000" b="1" dirty="0" err="1"/>
              <a:t>Post</a:t>
            </a:r>
            <a:r>
              <a:rPr lang="ru-RU" sz="2000" dirty="0"/>
              <a:t>. В корневом каталоге проекта выполните следующую команду: </a:t>
            </a:r>
            <a:br>
              <a:rPr lang="ru-RU" dirty="0"/>
            </a:br>
            <a:r>
              <a:rPr lang="en-US" sz="2400" dirty="0"/>
              <a:t>python manage.py </a:t>
            </a:r>
            <a:r>
              <a:rPr lang="en-US" sz="2400" dirty="0" err="1"/>
              <a:t>makemigrations</a:t>
            </a:r>
            <a:r>
              <a:rPr lang="en-US" sz="2400" dirty="0"/>
              <a:t> blog</a:t>
            </a:r>
          </a:p>
          <a:p>
            <a:r>
              <a:rPr lang="ru-RU" sz="2000" dirty="0"/>
              <a:t>Вы должны увидеть такой вывод:</a:t>
            </a:r>
            <a:br>
              <a:rPr lang="ru-RU" sz="2000" dirty="0"/>
            </a:br>
            <a:r>
              <a:rPr lang="en-US" b="1" dirty="0"/>
              <a:t>Migrations for 'blog':</a:t>
            </a:r>
            <a:br>
              <a:rPr lang="en-US" b="1" dirty="0"/>
            </a:br>
            <a:r>
              <a:rPr lang="en-US" b="1" dirty="0"/>
              <a:t>blog/migrations/0001_initial.py</a:t>
            </a:r>
            <a:br>
              <a:rPr lang="en-US" b="1" dirty="0"/>
            </a:br>
            <a:r>
              <a:rPr lang="en-US" b="1" dirty="0"/>
              <a:t>– Create model Post</a:t>
            </a:r>
            <a:r>
              <a:rPr lang="en-US" sz="2400" dirty="0"/>
              <a:t> </a:t>
            </a:r>
          </a:p>
          <a:p>
            <a:r>
              <a:rPr lang="ru-RU" sz="2000" dirty="0" err="1"/>
              <a:t>Django</a:t>
            </a:r>
            <a:r>
              <a:rPr lang="ru-RU" sz="2000" dirty="0"/>
              <a:t> только что создал файл </a:t>
            </a:r>
            <a:r>
              <a:rPr lang="ru-RU" sz="2000" b="1" dirty="0"/>
              <a:t>0001_initial.py </a:t>
            </a:r>
            <a:r>
              <a:rPr lang="ru-RU" sz="2000" dirty="0"/>
              <a:t>в папке </a:t>
            </a:r>
            <a:r>
              <a:rPr lang="ru-RU" sz="2000" b="1" dirty="0" err="1"/>
              <a:t>migrations</a:t>
            </a:r>
            <a:r>
              <a:rPr lang="ru-RU" sz="2000" dirty="0"/>
              <a:t> приложения</a:t>
            </a:r>
            <a:r>
              <a:rPr lang="en-US" sz="2000" dirty="0"/>
              <a:t> </a:t>
            </a:r>
            <a:r>
              <a:rPr lang="ru-RU" sz="2000" b="1" dirty="0" err="1"/>
              <a:t>blog</a:t>
            </a:r>
            <a:r>
              <a:rPr lang="ru-RU" sz="2000" b="1" dirty="0"/>
              <a:t>.</a:t>
            </a:r>
            <a:r>
              <a:rPr lang="ru-RU" sz="2000" dirty="0"/>
              <a:t> Вы можете открыть его, чтобы посмотреть, как выглядит файл миграции.</a:t>
            </a:r>
            <a:r>
              <a:rPr lang="en-US" sz="2000" dirty="0"/>
              <a:t> </a:t>
            </a:r>
            <a:r>
              <a:rPr lang="ru-RU" sz="2000" dirty="0"/>
              <a:t>Объект миграции определяет зависимости с другими миграциями и операции,</a:t>
            </a:r>
            <a:r>
              <a:rPr lang="en-US" sz="2000" dirty="0"/>
              <a:t> </a:t>
            </a:r>
            <a:r>
              <a:rPr lang="ru-RU" sz="2000" dirty="0"/>
              <a:t>которые необходимо выполнить для синхронизации базы данных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491DE-9E92-4CCA-A20F-12F0FCC2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20" y="4828554"/>
            <a:ext cx="4114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3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493F-B708-45DB-B21A-176A5099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</a:t>
            </a:r>
            <a:r>
              <a:rPr lang="ru-RU" dirty="0"/>
              <a:t>код на основе созданной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B3C-59DD-4203-AE63-BFC1CC5DA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226"/>
            <a:ext cx="11029615" cy="2324210"/>
          </a:xfrm>
        </p:spPr>
        <p:txBody>
          <a:bodyPr>
            <a:noAutofit/>
          </a:bodyPr>
          <a:lstStyle/>
          <a:p>
            <a:r>
              <a:rPr lang="ru-RU" sz="2000" dirty="0"/>
              <a:t>Будет выполнен SQL-код, на основе данных для создания таблицы модели. Для этого используется команда </a:t>
            </a:r>
            <a:r>
              <a:rPr lang="ru-RU" sz="2000" b="1" dirty="0" err="1"/>
              <a:t>sqlmigrate</a:t>
            </a:r>
            <a:r>
              <a:rPr lang="ru-RU" sz="2000" dirty="0"/>
              <a:t>, которая получает на входе имя миграции и возвращает ее SQL-код, не выполняя его</a:t>
            </a:r>
          </a:p>
          <a:p>
            <a:r>
              <a:rPr lang="ru-RU" sz="2000" dirty="0"/>
              <a:t>Следующая команда выведет в консоль SQL нашей первой миграции: </a:t>
            </a:r>
          </a:p>
          <a:p>
            <a:pPr marL="0" indent="0">
              <a:buNone/>
            </a:pPr>
            <a:r>
              <a:rPr lang="en-US" sz="2200" b="1" dirty="0"/>
              <a:t>python manage.py </a:t>
            </a:r>
            <a:r>
              <a:rPr lang="en-US" sz="2200" b="1" dirty="0" err="1"/>
              <a:t>sqlmigrate</a:t>
            </a:r>
            <a:r>
              <a:rPr lang="en-US" sz="2200" b="1" dirty="0"/>
              <a:t> blog 0001</a:t>
            </a:r>
            <a:endParaRPr lang="ru-RU" sz="2200" b="1" dirty="0"/>
          </a:p>
          <a:p>
            <a:r>
              <a:rPr lang="ru-RU" sz="2000" dirty="0"/>
              <a:t>Результат выполнения будет: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FF9A5-C216-4949-824C-4022E35B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386470"/>
            <a:ext cx="11249079" cy="19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8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83B2-38DF-434C-9FA4-B4385872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BB76-A41D-48B0-90FF-8B61D71B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50" y="1715957"/>
            <a:ext cx="7875598" cy="4896878"/>
          </a:xfrm>
        </p:spPr>
        <p:txBody>
          <a:bodyPr>
            <a:normAutofit/>
          </a:bodyPr>
          <a:lstStyle/>
          <a:p>
            <a:r>
              <a:rPr lang="ru-RU" sz="2000" dirty="0"/>
              <a:t>Представленный код генерируется для </a:t>
            </a:r>
            <a:r>
              <a:rPr lang="ru-RU" sz="2000" dirty="0" err="1"/>
              <a:t>SQLite</a:t>
            </a:r>
            <a:r>
              <a:rPr lang="ru-RU" sz="2000" dirty="0"/>
              <a:t>. Как можно заметить, </a:t>
            </a:r>
            <a:r>
              <a:rPr lang="ru-RU" sz="2000" dirty="0" err="1"/>
              <a:t>Django</a:t>
            </a:r>
            <a:r>
              <a:rPr lang="ru-RU" sz="2000" dirty="0"/>
              <a:t> формирует имя таблицы, используя строчные названия приложения и модели (</a:t>
            </a:r>
            <a:r>
              <a:rPr lang="ru-RU" sz="2000" b="1" dirty="0" err="1"/>
              <a:t>blog_post</a:t>
            </a:r>
            <a:r>
              <a:rPr lang="ru-RU" sz="2000" dirty="0"/>
              <a:t>), но мы можем переопределить это имя в классе </a:t>
            </a:r>
            <a:r>
              <a:rPr lang="ru-RU" sz="2000" b="1" dirty="0" err="1"/>
              <a:t>Meta</a:t>
            </a:r>
            <a:r>
              <a:rPr lang="ru-RU" sz="2000" dirty="0"/>
              <a:t> модели, используя атрибут </a:t>
            </a:r>
            <a:r>
              <a:rPr lang="ru-RU" sz="2000" b="1" dirty="0" err="1"/>
              <a:t>db_table</a:t>
            </a:r>
            <a:endParaRPr lang="ru-RU" sz="2000" b="1" dirty="0"/>
          </a:p>
          <a:p>
            <a:r>
              <a:rPr lang="ru-RU" sz="2000" dirty="0" err="1"/>
              <a:t>Django</a:t>
            </a:r>
            <a:r>
              <a:rPr lang="ru-RU" sz="2000" dirty="0"/>
              <a:t> автоматически создает первичный ключ для каждой модели, но и это можно изменить, указав </a:t>
            </a:r>
            <a:r>
              <a:rPr lang="ru-RU" sz="2000" b="1" dirty="0" err="1"/>
              <a:t>primary_key</a:t>
            </a:r>
            <a:r>
              <a:rPr lang="ru-RU" sz="2000" b="1" dirty="0"/>
              <a:t>=</a:t>
            </a:r>
            <a:r>
              <a:rPr lang="ru-RU" sz="2000" b="1" dirty="0" err="1"/>
              <a:t>True</a:t>
            </a:r>
            <a:r>
              <a:rPr lang="ru-RU" sz="2000" b="1" dirty="0"/>
              <a:t> </a:t>
            </a:r>
            <a:r>
              <a:rPr lang="ru-RU" sz="2000" dirty="0"/>
              <a:t>для одного из полей модели. По умолчанию первичным ключом является колонка </a:t>
            </a:r>
            <a:r>
              <a:rPr lang="ru-RU" sz="2000" b="1" dirty="0" err="1"/>
              <a:t>id</a:t>
            </a:r>
            <a:r>
              <a:rPr lang="ru-RU" sz="2000" dirty="0"/>
              <a:t>, которая заполняется целыми числами с </a:t>
            </a:r>
            <a:r>
              <a:rPr lang="ru-RU" sz="2000" dirty="0" err="1"/>
              <a:t>автоинкрементом</a:t>
            </a:r>
            <a:r>
              <a:rPr lang="ru-RU" sz="2000" dirty="0"/>
              <a:t>. Эта колонка соответствует полю </a:t>
            </a:r>
            <a:r>
              <a:rPr lang="ru-RU" sz="2000" b="1" dirty="0" err="1"/>
              <a:t>id</a:t>
            </a:r>
            <a:r>
              <a:rPr lang="ru-RU" sz="2000" dirty="0"/>
              <a:t>, которое добавляется автоматически для всех моделей</a:t>
            </a:r>
          </a:p>
          <a:p>
            <a:r>
              <a:rPr lang="ru-RU" sz="2000" dirty="0"/>
              <a:t>Дальше синхронизируем базу данных. Для этого выполняем следующую команду для применения миграций: </a:t>
            </a:r>
          </a:p>
          <a:p>
            <a:pPr marL="0" indent="0">
              <a:buNone/>
            </a:pPr>
            <a:r>
              <a:rPr lang="en-US" sz="2200" b="1" dirty="0"/>
              <a:t>python manage.py migrate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1B8B9-466C-4197-B30C-37635745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82" y="3173581"/>
            <a:ext cx="3967273" cy="34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6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DD84-1846-4CCA-A8EF-F55F26BE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Необходимость миграции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C908-F672-4A5A-85B6-F7C72CC0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Мы только что применили миграцию для всех приложений, указанных в </a:t>
            </a:r>
            <a:r>
              <a:rPr lang="ru-RU" sz="2200" b="1" dirty="0"/>
              <a:t>INSTALLED_APPS</a:t>
            </a:r>
            <a:r>
              <a:rPr lang="ru-RU" sz="2200" dirty="0"/>
              <a:t>, включая </a:t>
            </a:r>
            <a:r>
              <a:rPr lang="ru-RU" sz="2200" b="1" dirty="0" err="1"/>
              <a:t>blog</a:t>
            </a:r>
            <a:r>
              <a:rPr lang="ru-RU" sz="2200" dirty="0"/>
              <a:t>. После применения миграций база данных полностью соответствует текущему состоянию моделей</a:t>
            </a:r>
          </a:p>
          <a:p>
            <a:r>
              <a:rPr lang="ru-RU" sz="2200" dirty="0"/>
              <a:t>Каждый раз, когда мы будем редактировать </a:t>
            </a:r>
            <a:r>
              <a:rPr lang="ru-RU" sz="2200" b="1" dirty="0"/>
              <a:t>models.py</a:t>
            </a:r>
            <a:r>
              <a:rPr lang="ru-RU" sz="2200" dirty="0"/>
              <a:t>, добавляя, удаляя или</a:t>
            </a:r>
            <a:br>
              <a:rPr lang="ru-RU" sz="2200" dirty="0"/>
            </a:br>
            <a:r>
              <a:rPr lang="ru-RU" sz="2200" dirty="0"/>
              <a:t>изменяя поля существующих моделей или добавляя новые модели, мы будем</a:t>
            </a:r>
            <a:br>
              <a:rPr lang="ru-RU" sz="2200" dirty="0"/>
            </a:br>
            <a:r>
              <a:rPr lang="ru-RU" sz="2200" dirty="0"/>
              <a:t>создавать новую миграцию с помощью команды </a:t>
            </a:r>
            <a:r>
              <a:rPr lang="ru-RU" sz="2200" b="1" dirty="0" err="1"/>
              <a:t>makemigrations</a:t>
            </a:r>
            <a:endParaRPr lang="ru-RU" sz="2200" b="1" dirty="0"/>
          </a:p>
          <a:p>
            <a:r>
              <a:rPr lang="ru-RU" sz="2200" dirty="0"/>
              <a:t>Так </a:t>
            </a:r>
            <a:r>
              <a:rPr lang="ru-RU" sz="2200" dirty="0" err="1"/>
              <a:t>Django</a:t>
            </a:r>
            <a:r>
              <a:rPr lang="ru-RU" sz="2200" dirty="0"/>
              <a:t> сможет отслеживать изменения в моделях. После создания миграций нужно применять их командой </a:t>
            </a:r>
            <a:r>
              <a:rPr lang="ru-RU" sz="2200" b="1" dirty="0" err="1"/>
              <a:t>migrate</a:t>
            </a:r>
            <a:r>
              <a:rPr lang="ru-RU" sz="2200" dirty="0"/>
              <a:t> для синхронизации базы данных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420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012C-B72C-4F0B-950F-88F87337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созДание</a:t>
            </a:r>
            <a:r>
              <a:rPr lang="ru-RU" b="1" dirty="0"/>
              <a:t> сайта </a:t>
            </a:r>
            <a:r>
              <a:rPr lang="ru-RU" b="1" dirty="0" err="1"/>
              <a:t>аДминистрирования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5102-D062-4EE5-9B01-4885E0EA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1881809"/>
            <a:ext cx="6347998" cy="4704521"/>
          </a:xfrm>
        </p:spPr>
        <p:txBody>
          <a:bodyPr>
            <a:normAutofit/>
          </a:bodyPr>
          <a:lstStyle/>
          <a:p>
            <a:r>
              <a:rPr lang="ru-RU" sz="2000" dirty="0"/>
              <a:t>Сначала создадим пользователя (аккаунт) для управления сайтом администрирования</a:t>
            </a:r>
          </a:p>
          <a:p>
            <a:r>
              <a:rPr lang="ru-RU" sz="2000" dirty="0"/>
              <a:t>Выполните следующую команду:</a:t>
            </a:r>
            <a:br>
              <a:rPr lang="ru-RU" dirty="0"/>
            </a:br>
            <a:r>
              <a:rPr lang="en-US" sz="2000" b="1" dirty="0"/>
              <a:t>python manage.py </a:t>
            </a:r>
            <a:r>
              <a:rPr lang="en-US" sz="2000" b="1" dirty="0" err="1"/>
              <a:t>createsuperuser</a:t>
            </a:r>
            <a:endParaRPr lang="ru-RU" sz="2000" b="1" dirty="0"/>
          </a:p>
          <a:p>
            <a:r>
              <a:rPr lang="ru-RU" sz="2000" dirty="0"/>
              <a:t>Вы увидите запрос на ввод логина, электронной почты и пароля для нового</a:t>
            </a:r>
            <a:br>
              <a:rPr lang="ru-RU" sz="2000" dirty="0"/>
            </a:br>
            <a:r>
              <a:rPr lang="ru-RU" sz="2000" dirty="0"/>
              <a:t>пользователя</a:t>
            </a:r>
            <a:br>
              <a:rPr lang="ru-RU" dirty="0"/>
            </a:br>
            <a:r>
              <a:rPr lang="en-US" b="1" dirty="0"/>
              <a:t>Username (leave blank to use 'admin'): admin</a:t>
            </a:r>
            <a:br>
              <a:rPr lang="en-US" b="1" dirty="0"/>
            </a:br>
            <a:r>
              <a:rPr lang="en-US" b="1" dirty="0"/>
              <a:t>Email address: admin@admin.com</a:t>
            </a:r>
            <a:br>
              <a:rPr lang="en-US" b="1" dirty="0"/>
            </a:br>
            <a:r>
              <a:rPr lang="en-US" b="1" dirty="0"/>
              <a:t>Password: ********</a:t>
            </a:r>
            <a:br>
              <a:rPr lang="en-US" b="1" dirty="0"/>
            </a:br>
            <a:r>
              <a:rPr lang="en-US" b="1" dirty="0"/>
              <a:t>Password (again): ********</a:t>
            </a:r>
            <a:br>
              <a:rPr lang="en-US" b="1" dirty="0"/>
            </a:br>
            <a:r>
              <a:rPr lang="en-US" b="1" dirty="0"/>
              <a:t>Superuser created successfully.</a:t>
            </a:r>
            <a:endParaRPr lang="ru-RU" b="1" dirty="0"/>
          </a:p>
          <a:p>
            <a:r>
              <a:rPr lang="ru-RU" sz="2000" dirty="0"/>
              <a:t>Введите данные, и аккаунт пользователя будет создан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06523-2BF0-433C-B05D-2D91479B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24" y="3983870"/>
            <a:ext cx="5168072" cy="23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1C33-989B-4187-AE54-CE5900B4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Сайт администрирования </a:t>
            </a:r>
            <a:r>
              <a:rPr lang="en-US" b="1" dirty="0"/>
              <a:t>Django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3B18-C7A4-4B1F-931B-10D862BD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0" y="2074478"/>
            <a:ext cx="4719678" cy="4373533"/>
          </a:xfrm>
        </p:spPr>
        <p:txBody>
          <a:bodyPr>
            <a:noAutofit/>
          </a:bodyPr>
          <a:lstStyle/>
          <a:p>
            <a:r>
              <a:rPr lang="ru-RU" sz="2200" dirty="0"/>
              <a:t>Теперь запустите сервер разработки командой </a:t>
            </a:r>
            <a:endParaRPr lang="en-US" sz="2200" dirty="0"/>
          </a:p>
          <a:p>
            <a:pPr marL="0" indent="0">
              <a:buNone/>
            </a:pPr>
            <a:r>
              <a:rPr lang="ru-RU" sz="2200" b="1" dirty="0" err="1">
                <a:solidFill>
                  <a:srgbClr val="C00000"/>
                </a:solidFill>
              </a:rPr>
              <a:t>python</a:t>
            </a:r>
            <a:r>
              <a:rPr lang="ru-RU" sz="2200" b="1" dirty="0">
                <a:solidFill>
                  <a:srgbClr val="C00000"/>
                </a:solidFill>
              </a:rPr>
              <a:t> manage.py </a:t>
            </a:r>
            <a:r>
              <a:rPr lang="ru-RU" sz="2200" b="1" dirty="0" err="1">
                <a:solidFill>
                  <a:srgbClr val="C00000"/>
                </a:solidFill>
              </a:rPr>
              <a:t>runserver</a:t>
            </a:r>
            <a:r>
              <a:rPr lang="ru-RU" sz="2200" b="1" dirty="0">
                <a:solidFill>
                  <a:srgbClr val="C00000"/>
                </a:solidFill>
              </a:rPr>
              <a:t> </a:t>
            </a:r>
            <a:endParaRPr lang="en-US" sz="22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sz="2200" dirty="0"/>
              <a:t>и откройте в браузере </a:t>
            </a:r>
            <a:r>
              <a:rPr lang="ru-RU" sz="2200" dirty="0">
                <a:hlinkClick r:id="rId2"/>
              </a:rPr>
              <a:t>http://127.0.0.1:8000/admin/</a:t>
            </a:r>
            <a:endParaRPr lang="ru-RU" sz="2200" dirty="0"/>
          </a:p>
          <a:p>
            <a:r>
              <a:rPr lang="ru-RU" sz="2200" dirty="0"/>
              <a:t>Вы увидите страницу аутентификации/ авторизации, как на изображении</a:t>
            </a:r>
          </a:p>
          <a:p>
            <a:r>
              <a:rPr lang="ru-RU" sz="2200" dirty="0"/>
              <a:t>Войдите, используя введенные на предыдущем шаге данные пользователя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D6B8D-691C-450C-8A6B-B4803304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40" y="2532057"/>
            <a:ext cx="6633333" cy="39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7CAB-5193-42A5-8BD6-72574337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Сайт администрирования </a:t>
            </a:r>
            <a:r>
              <a:rPr lang="en-US" b="1" dirty="0"/>
              <a:t>Django. 2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DA91-AB81-4F1F-BB97-A8077953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15548"/>
            <a:ext cx="11569148" cy="2418722"/>
          </a:xfrm>
        </p:spPr>
        <p:txBody>
          <a:bodyPr>
            <a:noAutofit/>
          </a:bodyPr>
          <a:lstStyle/>
          <a:p>
            <a:r>
              <a:rPr lang="ru-RU" sz="2100" dirty="0"/>
              <a:t>Перед вами появится главная страница сайта администрирования</a:t>
            </a:r>
          </a:p>
          <a:p>
            <a:r>
              <a:rPr lang="ru-RU" sz="2100" dirty="0"/>
              <a:t>Модели </a:t>
            </a:r>
            <a:r>
              <a:rPr lang="ru-RU" sz="2100" b="1" dirty="0" err="1"/>
              <a:t>Group</a:t>
            </a:r>
            <a:r>
              <a:rPr lang="ru-RU" sz="2100" b="1" dirty="0"/>
              <a:t> </a:t>
            </a:r>
            <a:r>
              <a:rPr lang="ru-RU" sz="2100" dirty="0"/>
              <a:t>и </a:t>
            </a:r>
            <a:r>
              <a:rPr lang="ru-RU" sz="2100" b="1" dirty="0" err="1"/>
              <a:t>User</a:t>
            </a:r>
            <a:r>
              <a:rPr lang="ru-RU" sz="2100" dirty="0"/>
              <a:t>, которые вы видите на скриншоте, – часть подсистемы</a:t>
            </a:r>
            <a:r>
              <a:rPr lang="en-US" sz="2100" dirty="0"/>
              <a:t> </a:t>
            </a:r>
            <a:r>
              <a:rPr lang="ru-RU" sz="2100" dirty="0"/>
              <a:t>аутентификации </a:t>
            </a:r>
            <a:r>
              <a:rPr lang="ru-RU" sz="2100" dirty="0" err="1"/>
              <a:t>Django</a:t>
            </a:r>
            <a:endParaRPr lang="en-US" sz="2100" dirty="0"/>
          </a:p>
          <a:p>
            <a:r>
              <a:rPr lang="ru-RU" sz="2100" dirty="0"/>
              <a:t>Они находятся в приложении </a:t>
            </a:r>
            <a:r>
              <a:rPr lang="ru-RU" sz="2100" b="1" dirty="0" err="1"/>
              <a:t>django.contrib.auth</a:t>
            </a:r>
            <a:endParaRPr lang="en-US" sz="2100" b="1" dirty="0"/>
          </a:p>
          <a:p>
            <a:r>
              <a:rPr lang="ru-RU" sz="2100" dirty="0"/>
              <a:t>Если вы кликните на </a:t>
            </a:r>
            <a:r>
              <a:rPr lang="ru-RU" sz="2100" b="1" dirty="0" err="1"/>
              <a:t>Users</a:t>
            </a:r>
            <a:r>
              <a:rPr lang="ru-RU" sz="2100" dirty="0"/>
              <a:t>, то увидите всех пользователей, созданных на текущий момент</a:t>
            </a:r>
            <a:endParaRPr lang="en-US" sz="2100" dirty="0"/>
          </a:p>
          <a:p>
            <a:r>
              <a:rPr lang="ru-RU" sz="2100" dirty="0"/>
              <a:t>Созданная нами модель </a:t>
            </a:r>
            <a:r>
              <a:rPr lang="ru-RU" sz="2100" b="1" dirty="0" err="1"/>
              <a:t>Post</a:t>
            </a:r>
            <a:r>
              <a:rPr lang="ru-RU" sz="2100" b="1" dirty="0"/>
              <a:t> </a:t>
            </a:r>
            <a:r>
              <a:rPr lang="ru-RU" sz="2100" dirty="0"/>
              <a:t>приложения </a:t>
            </a:r>
            <a:r>
              <a:rPr lang="ru-RU" sz="2100" b="1" dirty="0" err="1"/>
              <a:t>blog</a:t>
            </a:r>
            <a:r>
              <a:rPr lang="ru-RU" sz="2100" b="1" dirty="0"/>
              <a:t> </a:t>
            </a:r>
            <a:r>
              <a:rPr lang="ru-RU" sz="2100" dirty="0"/>
              <a:t>связана</a:t>
            </a:r>
            <a:r>
              <a:rPr lang="en-US" sz="2100" dirty="0"/>
              <a:t> </a:t>
            </a:r>
            <a:r>
              <a:rPr lang="ru-RU" sz="2100" dirty="0"/>
              <a:t>с моделью </a:t>
            </a:r>
            <a:r>
              <a:rPr lang="ru-RU" sz="2100" b="1" dirty="0" err="1"/>
              <a:t>User</a:t>
            </a:r>
            <a:r>
              <a:rPr lang="ru-RU" sz="2100" dirty="0"/>
              <a:t> через поле </a:t>
            </a:r>
            <a:r>
              <a:rPr lang="ru-RU" sz="2100" b="1" dirty="0" err="1"/>
              <a:t>author</a:t>
            </a:r>
            <a:endParaRPr lang="en-US" sz="21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0CDF7-2F48-4739-A0C0-DAF0276F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234270"/>
            <a:ext cx="10502348" cy="25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5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Создание приложения </a:t>
            </a:r>
            <a:r>
              <a:rPr lang="ro-MD" sz="2200" dirty="0"/>
              <a:t>Blog</a:t>
            </a:r>
            <a:endParaRPr lang="en-US" sz="2200" dirty="0"/>
          </a:p>
          <a:p>
            <a:r>
              <a:rPr lang="ru-RU" sz="2200" dirty="0"/>
              <a:t>Определение структур данных</a:t>
            </a:r>
            <a:r>
              <a:rPr lang="ro-MD" sz="2200" dirty="0"/>
              <a:t> </a:t>
            </a:r>
            <a:r>
              <a:rPr lang="ru-RU" sz="2200" dirty="0"/>
              <a:t>с которыми работает приложение</a:t>
            </a:r>
          </a:p>
          <a:p>
            <a:r>
              <a:rPr lang="ru-RU" sz="2200" dirty="0"/>
              <a:t>Модель данных и доступ к данным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CB4F-50DA-43DA-80A8-22A44E74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Добавление собственных моделей на сайт администрирования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82C8-332A-454B-B553-FFC21566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835940"/>
            <a:ext cx="11595652" cy="2709556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Добавим модели блога на сайт администрирования</a:t>
            </a:r>
          </a:p>
          <a:p>
            <a:r>
              <a:rPr lang="ru-RU" sz="2000" dirty="0"/>
              <a:t>Отредактируйте </a:t>
            </a:r>
            <a:r>
              <a:rPr lang="ru-RU" sz="2000" b="1" dirty="0"/>
              <a:t>admin.py</a:t>
            </a:r>
            <a:r>
              <a:rPr lang="ru-RU" sz="2000" dirty="0"/>
              <a:t> в приложении </a:t>
            </a:r>
            <a:r>
              <a:rPr lang="ru-RU" sz="2000" b="1" dirty="0" err="1"/>
              <a:t>blog</a:t>
            </a:r>
            <a:r>
              <a:rPr lang="ru-RU" sz="2000" dirty="0"/>
              <a:t> таким образом: 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django.contrib</a:t>
            </a:r>
            <a:r>
              <a:rPr lang="en-US" dirty="0"/>
              <a:t> import admin</a:t>
            </a:r>
          </a:p>
          <a:p>
            <a:pPr marL="0" indent="0">
              <a:buNone/>
            </a:pPr>
            <a:r>
              <a:rPr lang="en-US" dirty="0"/>
              <a:t>from .models import Post</a:t>
            </a:r>
          </a:p>
          <a:p>
            <a:pPr marL="0" indent="0">
              <a:buNone/>
            </a:pPr>
            <a:r>
              <a:rPr lang="en-US" dirty="0" err="1"/>
              <a:t>admin.site.register</a:t>
            </a:r>
            <a:r>
              <a:rPr lang="en-US" dirty="0"/>
              <a:t>(Post)</a:t>
            </a:r>
          </a:p>
          <a:p>
            <a:r>
              <a:rPr lang="ru-RU" sz="2000" dirty="0"/>
              <a:t>Теперь перезагрузите страницу в браузере, и вы увидите, что модель </a:t>
            </a:r>
            <a:r>
              <a:rPr lang="ru-RU" sz="2000" b="1" dirty="0" err="1"/>
              <a:t>Post</a:t>
            </a:r>
            <a:r>
              <a:rPr lang="ru-RU" sz="2000" dirty="0"/>
              <a:t> добавлена на сайт администрирования </a:t>
            </a:r>
            <a:r>
              <a:rPr lang="en-US" sz="2100" dirty="0"/>
              <a:t>- </a:t>
            </a:r>
            <a:r>
              <a:rPr lang="ru-RU" sz="2100" dirty="0"/>
              <a:t>регистрируя модель на сайте администрирования </a:t>
            </a:r>
            <a:r>
              <a:rPr lang="ru-RU" sz="2100" dirty="0" err="1"/>
              <a:t>Django</a:t>
            </a:r>
            <a:r>
              <a:rPr lang="ru-RU" sz="2100" dirty="0"/>
              <a:t>, мы получаем удобный интерфейс для </a:t>
            </a:r>
            <a:r>
              <a:rPr lang="ru-RU" sz="2100" b="1" dirty="0"/>
              <a:t>просмотра</a:t>
            </a:r>
            <a:r>
              <a:rPr lang="ru-RU" sz="2100" dirty="0"/>
              <a:t>, </a:t>
            </a:r>
            <a:r>
              <a:rPr lang="ru-RU" sz="2100" b="1" dirty="0"/>
              <a:t>редактирования</a:t>
            </a:r>
            <a:r>
              <a:rPr lang="ru-RU" sz="2100" dirty="0"/>
              <a:t>, </a:t>
            </a:r>
            <a:r>
              <a:rPr lang="ru-RU" sz="2100" b="1" dirty="0"/>
              <a:t>создания</a:t>
            </a:r>
            <a:r>
              <a:rPr lang="ru-RU" sz="2100" dirty="0"/>
              <a:t> и </a:t>
            </a:r>
            <a:r>
              <a:rPr lang="ru-RU" sz="2100" b="1" dirty="0"/>
              <a:t>удаления</a:t>
            </a:r>
            <a:r>
              <a:rPr lang="ru-RU" sz="2100" dirty="0"/>
              <a:t> объектов данных</a:t>
            </a:r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F13BD-F756-45FA-ADD9-51DD3EA5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47" y="4665480"/>
            <a:ext cx="6718853" cy="200038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971E657-4CBF-41E5-8868-84CDE3F8374C}"/>
              </a:ext>
            </a:extLst>
          </p:cNvPr>
          <p:cNvGrpSpPr/>
          <p:nvPr/>
        </p:nvGrpSpPr>
        <p:grpSpPr>
          <a:xfrm>
            <a:off x="2822714" y="2975113"/>
            <a:ext cx="4284714" cy="369332"/>
            <a:chOff x="2822714" y="2975113"/>
            <a:chExt cx="4284714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5E7A18-226C-4A12-985F-87672D89CEBF}"/>
                </a:ext>
              </a:extLst>
            </p:cNvPr>
            <p:cNvSpPr txBox="1"/>
            <p:nvPr/>
          </p:nvSpPr>
          <p:spPr>
            <a:xfrm>
              <a:off x="4373218" y="2975113"/>
              <a:ext cx="2734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from </a:t>
              </a:r>
              <a:r>
                <a:rPr lang="en-US" i="1" dirty="0" err="1"/>
                <a:t>blog.models</a:t>
              </a:r>
              <a:r>
                <a:rPr lang="en-US" i="1" dirty="0"/>
                <a:t> import post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FF8D21-FF0C-4677-8DF6-519AF4A4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714" y="3190718"/>
              <a:ext cx="1550504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56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391D-BA51-4480-B17D-AA8DAB54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собственных моделей на сайт администрирования.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DA5B-9DA6-4F10-B524-283F90F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35" y="1790948"/>
            <a:ext cx="11301287" cy="884023"/>
          </a:xfrm>
        </p:spPr>
        <p:txBody>
          <a:bodyPr>
            <a:normAutofit/>
          </a:bodyPr>
          <a:lstStyle/>
          <a:p>
            <a:r>
              <a:rPr lang="ru-RU" sz="2200" dirty="0"/>
              <a:t>Кликните на ссылку </a:t>
            </a:r>
            <a:r>
              <a:rPr lang="ru-RU" sz="2200" b="1" dirty="0" err="1"/>
              <a:t>Add</a:t>
            </a:r>
            <a:r>
              <a:rPr lang="ru-RU" sz="2200" b="1" dirty="0"/>
              <a:t> </a:t>
            </a:r>
            <a:r>
              <a:rPr lang="ru-RU" sz="2200" dirty="0"/>
              <a:t>напротив пункта </a:t>
            </a:r>
            <a:r>
              <a:rPr lang="ru-RU" sz="2200" b="1" dirty="0" err="1"/>
              <a:t>Posts</a:t>
            </a:r>
            <a:r>
              <a:rPr lang="ru-RU" sz="2200" b="1" dirty="0"/>
              <a:t> </a:t>
            </a:r>
            <a:r>
              <a:rPr lang="ru-RU" sz="2200" dirty="0"/>
              <a:t>для создания новой статьи - </a:t>
            </a:r>
            <a:r>
              <a:rPr lang="ru-RU" sz="2200" dirty="0" err="1"/>
              <a:t>Django</a:t>
            </a:r>
            <a:r>
              <a:rPr lang="ru-RU" sz="2200" dirty="0"/>
              <a:t> автоматически сделал форму для создания и редактирования объектов этой модели 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395BA-EDE3-46A1-B4CC-21BAFC1B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7" y="2749963"/>
            <a:ext cx="9332415" cy="40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3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B77F-DCB5-423D-ACF3-A2AC46B5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Сохранение созданной записи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DF6-2A57-43D8-A265-4888B719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934817"/>
            <a:ext cx="11330608" cy="2120347"/>
          </a:xfrm>
        </p:spPr>
        <p:txBody>
          <a:bodyPr>
            <a:noAutofit/>
          </a:bodyPr>
          <a:lstStyle/>
          <a:p>
            <a:r>
              <a:rPr lang="ru-RU" sz="2000" dirty="0"/>
              <a:t>Заполните форму и нажмите кнопку </a:t>
            </a:r>
            <a:r>
              <a:rPr lang="ru-RU" sz="2000" b="1" dirty="0"/>
              <a:t>SAVE</a:t>
            </a:r>
          </a:p>
          <a:p>
            <a:r>
              <a:rPr lang="ru-RU" sz="2000" dirty="0" err="1"/>
              <a:t>Django</a:t>
            </a:r>
            <a:r>
              <a:rPr lang="ru-RU" sz="2000" dirty="0"/>
              <a:t> перенаправит нас на страницу списка статей с сообщением об успешном сохранении статьи, которую мы только что создали </a:t>
            </a:r>
          </a:p>
          <a:p>
            <a:r>
              <a:rPr lang="ru-RU" sz="2000" dirty="0" err="1"/>
              <a:t>Django</a:t>
            </a:r>
            <a:r>
              <a:rPr lang="ru-RU" sz="2000" dirty="0"/>
              <a:t> использует различные виджеты в формах для каждого типа поля. Даже сложные поля, такие как </a:t>
            </a:r>
            <a:r>
              <a:rPr lang="ru-RU" sz="2000" i="1" dirty="0" err="1"/>
              <a:t>DateTimeField</a:t>
            </a:r>
            <a:r>
              <a:rPr lang="ru-RU" sz="2000" dirty="0"/>
              <a:t>, отображены в виде полей </a:t>
            </a:r>
            <a:r>
              <a:rPr lang="ru-RU" sz="2000" dirty="0" err="1"/>
              <a:t>JavaScript</a:t>
            </a:r>
            <a:r>
              <a:rPr lang="ru-RU" sz="2000" dirty="0"/>
              <a:t>, предназначенных для удобной работы с датой и временем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89E5A-45E9-414A-ADD6-69254855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4274025"/>
            <a:ext cx="11322234" cy="23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5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FE9A-ADE4-45E8-AAC3-436873C4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Настройка отображения моделей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F603-C2F9-4BF7-810E-1CEAD5E1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921565"/>
            <a:ext cx="11277600" cy="4465983"/>
          </a:xfrm>
        </p:spPr>
        <p:txBody>
          <a:bodyPr>
            <a:normAutofit/>
          </a:bodyPr>
          <a:lstStyle/>
          <a:p>
            <a:r>
              <a:rPr lang="ru-RU" sz="2000" dirty="0"/>
              <a:t>Далее настроим отображение сайта администрирования. Для этого добавляем в файле </a:t>
            </a:r>
            <a:r>
              <a:rPr lang="en-US" sz="2000" b="1" dirty="0"/>
              <a:t>admin.py</a:t>
            </a:r>
            <a:r>
              <a:rPr lang="ru-RU" sz="2000" b="1" dirty="0"/>
              <a:t> </a:t>
            </a:r>
            <a:r>
              <a:rPr lang="ru-RU" sz="2000" dirty="0"/>
              <a:t>следующий скрипт: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admin.register</a:t>
            </a:r>
            <a:r>
              <a:rPr lang="en-US" dirty="0"/>
              <a:t>(Post)</a:t>
            </a:r>
          </a:p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PostAdmin</a:t>
            </a:r>
            <a:r>
              <a:rPr lang="en-US" dirty="0"/>
              <a:t>(</a:t>
            </a:r>
            <a:r>
              <a:rPr lang="en-US" dirty="0" err="1"/>
              <a:t>admin.ModelAdmin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list_display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= (</a:t>
            </a:r>
            <a:r>
              <a:rPr lang="en-US" altLang="en-US" b="1" dirty="0">
                <a:solidFill>
                  <a:srgbClr val="008080"/>
                </a:solidFill>
                <a:latin typeface="JetBrains Mono"/>
              </a:rPr>
              <a:t>'title'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b="1" dirty="0">
                <a:solidFill>
                  <a:srgbClr val="008080"/>
                </a:solidFill>
                <a:latin typeface="JetBrains Mono"/>
              </a:rPr>
              <a:t>'slug'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b="1" dirty="0">
                <a:solidFill>
                  <a:srgbClr val="008080"/>
                </a:solidFill>
                <a:latin typeface="JetBrains Mono"/>
              </a:rPr>
              <a:t>'author'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en-US" altLang="en-US" b="1" dirty="0" err="1">
                <a:solidFill>
                  <a:srgbClr val="008080"/>
                </a:solidFill>
                <a:latin typeface="JetBrains Mono"/>
              </a:rPr>
              <a:t>publish'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,</a:t>
            </a:r>
            <a:r>
              <a:rPr lang="en-US" altLang="en-US" b="1" dirty="0" err="1">
                <a:solidFill>
                  <a:srgbClr val="008080"/>
                </a:solidFill>
                <a:latin typeface="JetBrains Mono"/>
              </a:rPr>
              <a:t>'status</a:t>
            </a:r>
            <a:r>
              <a:rPr lang="en-US" altLang="en-US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/>
          </a:p>
          <a:p>
            <a:pPr lvl="1"/>
            <a:r>
              <a:rPr lang="ru-RU" sz="1800" dirty="0"/>
              <a:t>Так мы говорим </a:t>
            </a:r>
            <a:r>
              <a:rPr lang="ru-RU" sz="1800" dirty="0" err="1"/>
              <a:t>Django</a:t>
            </a:r>
            <a:r>
              <a:rPr lang="ru-RU" sz="1800" dirty="0"/>
              <a:t>, что наша модель зарегистрирована на сайте администрирования с помощью пользовательского класса, наследника </a:t>
            </a:r>
            <a:r>
              <a:rPr lang="ru-RU" sz="1800" b="1" dirty="0" err="1"/>
              <a:t>ModelAdmin</a:t>
            </a:r>
            <a:r>
              <a:rPr lang="ru-RU" sz="1800" dirty="0"/>
              <a:t>. В нем мы указали, как отображать модель на сайте и как взаимодействовать с ней</a:t>
            </a:r>
          </a:p>
          <a:p>
            <a:pPr lvl="1"/>
            <a:r>
              <a:rPr lang="ru-RU" sz="1800" dirty="0"/>
              <a:t>Атрибут </a:t>
            </a:r>
            <a:r>
              <a:rPr lang="ru-RU" sz="1800" b="1" dirty="0" err="1"/>
              <a:t>list_display</a:t>
            </a:r>
            <a:r>
              <a:rPr lang="ru-RU" sz="1800" dirty="0"/>
              <a:t> позволяет перечислить поля модели, которые мы хотим отображать на странице в виде списка</a:t>
            </a:r>
          </a:p>
          <a:p>
            <a:pPr lvl="1"/>
            <a:r>
              <a:rPr lang="ru-RU" sz="1800" dirty="0"/>
              <a:t>Декоратор </a:t>
            </a:r>
            <a:r>
              <a:rPr lang="ru-RU" sz="1800" b="1" dirty="0"/>
              <a:t>@</a:t>
            </a:r>
            <a:r>
              <a:rPr lang="ru-RU" sz="1800" b="1" dirty="0" err="1"/>
              <a:t>admin.register</a:t>
            </a:r>
            <a:r>
              <a:rPr lang="ru-RU" sz="1800" b="1" dirty="0"/>
              <a:t>() </a:t>
            </a:r>
            <a:r>
              <a:rPr lang="ru-RU" sz="1800" dirty="0"/>
              <a:t>выполняет те же действия, что и функция </a:t>
            </a:r>
            <a:r>
              <a:rPr lang="ru-RU" sz="1800" b="1" dirty="0" err="1"/>
              <a:t>admin.site.register</a:t>
            </a:r>
            <a:r>
              <a:rPr lang="ru-RU" sz="1800" b="1" dirty="0"/>
              <a:t>()</a:t>
            </a:r>
            <a:r>
              <a:rPr lang="ru-RU" sz="1800" dirty="0"/>
              <a:t>: регистрирует декорируемый класс – наследник </a:t>
            </a:r>
            <a:r>
              <a:rPr lang="ru-RU" sz="1800" b="1" dirty="0" err="1"/>
              <a:t>ModelAdmin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9055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8426-2F75-42B5-820B-30029EA6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Продолжим с</a:t>
            </a:r>
            <a:r>
              <a:rPr lang="ru-RU" dirty="0"/>
              <a:t> </a:t>
            </a:r>
            <a:r>
              <a:rPr lang="ru-RU" b="1" dirty="0"/>
              <a:t>Настройкой отображения моделей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4CD7-66E8-4387-9873-56B064C0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59" y="1815548"/>
            <a:ext cx="5514808" cy="4863548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/>
              <a:t>Добавим и несколько других опций</a:t>
            </a:r>
            <a:r>
              <a:rPr lang="ro-MD" sz="2200" dirty="0"/>
              <a:t> </a:t>
            </a:r>
            <a:r>
              <a:rPr lang="ru-RU" sz="2200" dirty="0"/>
              <a:t>в файле </a:t>
            </a:r>
            <a:r>
              <a:rPr lang="en-US" sz="2200" b="1" dirty="0"/>
              <a:t>admin.py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django.contrib</a:t>
            </a:r>
            <a:r>
              <a:rPr lang="en-US" dirty="0"/>
              <a:t> import admin</a:t>
            </a:r>
          </a:p>
          <a:p>
            <a:pPr marL="0" indent="0">
              <a:buNone/>
            </a:pPr>
            <a:r>
              <a:rPr lang="en-US" dirty="0"/>
              <a:t>from .models import Post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admin.register</a:t>
            </a:r>
            <a:r>
              <a:rPr lang="en-US" dirty="0"/>
              <a:t>(Post)</a:t>
            </a:r>
          </a:p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PostAdmin</a:t>
            </a:r>
            <a:r>
              <a:rPr lang="en-US" dirty="0"/>
              <a:t>(</a:t>
            </a:r>
            <a:r>
              <a:rPr lang="en-US" dirty="0" err="1"/>
              <a:t>admin.ModelAdmin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list_display</a:t>
            </a:r>
            <a:r>
              <a:rPr lang="en-US" dirty="0"/>
              <a:t> = ('title', 'slug', 'author', '</a:t>
            </a:r>
            <a:r>
              <a:rPr lang="en-US" dirty="0" err="1"/>
              <a:t>publish','status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 err="1"/>
              <a:t>list_filter</a:t>
            </a:r>
            <a:r>
              <a:rPr lang="en-US" b="1" dirty="0"/>
              <a:t> = ('status', 'created', 'publish', 'author')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err="1"/>
              <a:t>search_fields</a:t>
            </a:r>
            <a:r>
              <a:rPr lang="en-US" b="1" dirty="0"/>
              <a:t> = ('title', 'body')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err="1"/>
              <a:t>prepopulated_fields</a:t>
            </a:r>
            <a:r>
              <a:rPr lang="en-US" b="1" dirty="0"/>
              <a:t> = {'slug': ('title',)}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err="1"/>
              <a:t>raw_id_fields</a:t>
            </a:r>
            <a:r>
              <a:rPr lang="en-US" b="1" dirty="0"/>
              <a:t> = ('author',)</a:t>
            </a:r>
          </a:p>
          <a:p>
            <a:pPr marL="0" indent="0">
              <a:buNone/>
            </a:pPr>
            <a:r>
              <a:rPr lang="en-US" b="1" dirty="0"/>
              <a:t>    </a:t>
            </a:r>
            <a:r>
              <a:rPr lang="en-US" b="1" dirty="0" err="1"/>
              <a:t>date_hierarchy</a:t>
            </a:r>
            <a:r>
              <a:rPr lang="en-US" b="1" dirty="0"/>
              <a:t> = 'publish'</a:t>
            </a:r>
          </a:p>
          <a:p>
            <a:pPr marL="0" indent="0">
              <a:buNone/>
            </a:pPr>
            <a:r>
              <a:rPr lang="en-US" b="1" dirty="0"/>
              <a:t>    ordering = ('status', 'publish')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CBA76-01D1-4319-BC96-CF9886030D8E}"/>
              </a:ext>
            </a:extLst>
          </p:cNvPr>
          <p:cNvSpPr txBox="1"/>
          <p:nvPr/>
        </p:nvSpPr>
        <p:spPr>
          <a:xfrm>
            <a:off x="6465159" y="2524176"/>
            <a:ext cx="5514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с теперь в списке статей отображаются те поля, которые мы указали в атрибуте </a:t>
            </a:r>
            <a:r>
              <a:rPr lang="ru-RU" b="1" i="1" dirty="0" err="1"/>
              <a:t>list_display</a:t>
            </a:r>
            <a:endParaRPr lang="ru-RU" b="1" i="1" dirty="0"/>
          </a:p>
          <a:p>
            <a:pPr marL="285750" indent="-285750">
              <a:buFontTx/>
              <a:buChar char="-"/>
            </a:pPr>
            <a:r>
              <a:rPr lang="ru-RU" dirty="0"/>
              <a:t>справа на странице, появится блок фильтрации списка, который фильтрует статьи по полям, перечисленным</a:t>
            </a:r>
            <a:br>
              <a:rPr lang="ru-RU" dirty="0"/>
            </a:br>
            <a:r>
              <a:rPr lang="ru-RU" dirty="0"/>
              <a:t>в </a:t>
            </a:r>
            <a:r>
              <a:rPr lang="ru-RU" b="1" i="1" dirty="0" err="1"/>
              <a:t>list_filter</a:t>
            </a:r>
            <a:endParaRPr lang="ru-RU" b="1" i="1" dirty="0"/>
          </a:p>
          <a:p>
            <a:pPr marL="285750" indent="-285750">
              <a:buFontTx/>
              <a:buChar char="-"/>
            </a:pPr>
            <a:r>
              <a:rPr lang="ru-RU" dirty="0"/>
              <a:t>также появится строка поиска. Она добавляется для моделей, для которых определен атрибут </a:t>
            </a:r>
            <a:r>
              <a:rPr lang="ru-RU" b="1" i="1" dirty="0" err="1"/>
              <a:t>search_fields</a:t>
            </a:r>
            <a:endParaRPr lang="ru-RU" b="1" i="1" dirty="0"/>
          </a:p>
          <a:p>
            <a:pPr marL="285750" indent="-285750">
              <a:buFontTx/>
              <a:buChar char="-"/>
            </a:pPr>
            <a:r>
              <a:rPr lang="ru-RU" dirty="0"/>
              <a:t>под поиском, благодаря атрибуту </a:t>
            </a:r>
            <a:r>
              <a:rPr lang="ru-RU" b="1" i="1" dirty="0" err="1"/>
              <a:t>date_hierarchy</a:t>
            </a:r>
            <a:r>
              <a:rPr lang="ru-RU" dirty="0"/>
              <a:t>,</a:t>
            </a:r>
            <a:r>
              <a:rPr lang="ru-RU" b="1" i="1" dirty="0"/>
              <a:t> </a:t>
            </a:r>
            <a:r>
              <a:rPr lang="ru-RU" dirty="0"/>
              <a:t>добавятся ссылки для навигации по датам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 умолчанию статьи будут отсортированы по полям </a:t>
            </a:r>
            <a:r>
              <a:rPr lang="ru-RU" b="1" i="1" dirty="0" err="1"/>
              <a:t>status</a:t>
            </a:r>
            <a:r>
              <a:rPr lang="ru-RU" dirty="0"/>
              <a:t> и </a:t>
            </a:r>
            <a:r>
              <a:rPr lang="ru-RU" b="1" i="1" dirty="0" err="1"/>
              <a:t>publish</a:t>
            </a:r>
            <a:r>
              <a:rPr lang="ru-RU" dirty="0"/>
              <a:t>. Эта настройка задается в атрибуте </a:t>
            </a:r>
            <a:r>
              <a:rPr lang="ru-RU" b="1" i="1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3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930E-71E7-42A4-A67F-854003E8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1899-DC49-44DC-99AB-5DEB0230C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22688"/>
            <a:ext cx="10100061" cy="549452"/>
          </a:xfrm>
        </p:spPr>
        <p:txBody>
          <a:bodyPr/>
          <a:lstStyle/>
          <a:p>
            <a:r>
              <a:rPr lang="ru-RU" dirty="0"/>
              <a:t>Если перезагрузим страницу постов в браузере, то получится следующий результат: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6259C-14F8-4F3B-9836-FDB7B45F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72140"/>
            <a:ext cx="9740348" cy="42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CE65-E73F-47E7-97A5-F9E009C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добавить сейчас пост…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1657-E603-46A6-9266-60948A1E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15" y="2180496"/>
            <a:ext cx="6072825" cy="4318778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Нажав на «</a:t>
            </a:r>
            <a:r>
              <a:rPr lang="en-US" sz="2200" dirty="0"/>
              <a:t>Add Post</a:t>
            </a:r>
            <a:r>
              <a:rPr lang="ru-RU" sz="2200" dirty="0"/>
              <a:t>», можно заметить некоторые изменения</a:t>
            </a:r>
          </a:p>
          <a:p>
            <a:pPr lvl="1"/>
            <a:r>
              <a:rPr lang="ru-RU" sz="2000" dirty="0"/>
              <a:t>Когда будете вводить заголовок, обратите внимание, что </a:t>
            </a:r>
            <a:r>
              <a:rPr lang="ru-RU" sz="2000" i="1" dirty="0" err="1"/>
              <a:t>слаг</a:t>
            </a:r>
            <a:r>
              <a:rPr lang="ru-RU" sz="2000" dirty="0"/>
              <a:t> заполняется автоматически</a:t>
            </a:r>
          </a:p>
          <a:p>
            <a:pPr lvl="1"/>
            <a:r>
              <a:rPr lang="ru-RU" sz="2000" dirty="0"/>
              <a:t>Мы настроили </a:t>
            </a:r>
            <a:r>
              <a:rPr lang="ru-RU" sz="2000" dirty="0" err="1"/>
              <a:t>Django</a:t>
            </a:r>
            <a:r>
              <a:rPr lang="ru-RU" sz="2000" dirty="0"/>
              <a:t> так, что </a:t>
            </a:r>
            <a:r>
              <a:rPr lang="ru-RU" sz="2000" b="1" dirty="0" err="1"/>
              <a:t>slug</a:t>
            </a:r>
            <a:r>
              <a:rPr lang="ru-RU" sz="2000" dirty="0"/>
              <a:t> генерируется автоматически из поля </a:t>
            </a:r>
            <a:r>
              <a:rPr lang="ru-RU" sz="2000" b="1" dirty="0" err="1"/>
              <a:t>title</a:t>
            </a:r>
            <a:r>
              <a:rPr lang="ru-RU" sz="2000" dirty="0"/>
              <a:t> с помощью атрибута </a:t>
            </a:r>
            <a:r>
              <a:rPr lang="ru-RU" sz="2000" b="1" dirty="0" err="1"/>
              <a:t>prepopulated_fields</a:t>
            </a:r>
            <a:r>
              <a:rPr lang="ru-RU" sz="2000" dirty="0"/>
              <a:t>. Также теперь поле </a:t>
            </a:r>
            <a:r>
              <a:rPr lang="ru-RU" sz="2000" b="1" dirty="0" err="1"/>
              <a:t>author</a:t>
            </a:r>
            <a:r>
              <a:rPr lang="ru-RU" sz="2000" dirty="0"/>
              <a:t> содержит поле поиска, что значительно упрощает выбор автора из выпадающего списка, когда в системе сотни пользователей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A1048-B1E0-4A54-98F9-85B98AEB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33" y="2573944"/>
            <a:ext cx="45624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91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884-D15A-422A-BF6D-18CEA58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 </a:t>
            </a:r>
            <a:r>
              <a:rPr lang="ru-RU" b="1" dirty="0" err="1"/>
              <a:t>QuerySet</a:t>
            </a:r>
            <a:r>
              <a:rPr lang="ru-RU" b="1" dirty="0"/>
              <a:t> и </a:t>
            </a:r>
            <a:r>
              <a:rPr lang="ru-RU" b="1" dirty="0" err="1"/>
              <a:t>менеДжерами</a:t>
            </a:r>
            <a:r>
              <a:rPr lang="ru-RU" dirty="0"/>
              <a:t> в </a:t>
            </a:r>
            <a:r>
              <a:rPr lang="en-US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D1AA-657D-4D50-9A98-1FB3E099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1" y="1815549"/>
            <a:ext cx="11847442" cy="4850294"/>
          </a:xfrm>
        </p:spPr>
        <p:txBody>
          <a:bodyPr>
            <a:noAutofit/>
          </a:bodyPr>
          <a:lstStyle/>
          <a:p>
            <a:r>
              <a:rPr lang="ru-RU" sz="2100" dirty="0"/>
              <a:t>Теперь, когда в нашем проекте появился полностью настроенный сайт администрирования блога, попытаемся узнать, как получать информацию из базы данных и взаимодействовать с ней</a:t>
            </a:r>
          </a:p>
          <a:p>
            <a:r>
              <a:rPr lang="ru-RU" sz="2100" dirty="0" err="1"/>
              <a:t>Django</a:t>
            </a:r>
            <a:r>
              <a:rPr lang="ru-RU" sz="2100" dirty="0"/>
              <a:t> предоставляет мощный API, позволяющий легко создавать, получать, изменять и удалять объекты, который называется </a:t>
            </a:r>
            <a:r>
              <a:rPr lang="ro-MD" sz="2100" dirty="0" err="1">
                <a:latin typeface="Corbel" panose="020B0503020204020204" pitchFamily="34" charset="0"/>
              </a:rPr>
              <a:t>QuerySet</a:t>
            </a:r>
            <a:r>
              <a:rPr lang="ro-MD" sz="2100" dirty="0">
                <a:latin typeface="Corbel" panose="020B0503020204020204" pitchFamily="34" charset="0"/>
              </a:rPr>
              <a:t> API</a:t>
            </a:r>
            <a:r>
              <a:rPr lang="ru-RU" sz="2100" dirty="0">
                <a:latin typeface="Corbel" panose="020B0503020204020204" pitchFamily="34" charset="0"/>
              </a:rPr>
              <a:t>, со стандартным менеджером</a:t>
            </a:r>
            <a:r>
              <a:rPr lang="ru-RU" sz="2100" b="1" dirty="0">
                <a:latin typeface="Corbel" panose="020B0503020204020204" pitchFamily="34" charset="0"/>
              </a:rPr>
              <a:t> </a:t>
            </a:r>
            <a:r>
              <a:rPr lang="en-US" sz="2100" b="1" dirty="0">
                <a:latin typeface="Corbel" panose="020B0503020204020204" pitchFamily="34" charset="0"/>
              </a:rPr>
              <a:t>Objects</a:t>
            </a:r>
            <a:r>
              <a:rPr lang="ru-RU" sz="2100" dirty="0">
                <a:latin typeface="Corbel" panose="020B0503020204020204" pitchFamily="34" charset="0"/>
              </a:rPr>
              <a:t> (доп. </a:t>
            </a:r>
            <a:r>
              <a:rPr lang="en-US" sz="2100" dirty="0">
                <a:hlinkClick r:id="rId2"/>
              </a:rPr>
              <a:t>https://docs.djangoproject.com/en/2.2/ref/models/querysets/</a:t>
            </a:r>
            <a:r>
              <a:rPr lang="ru-RU" sz="2100" dirty="0">
                <a:latin typeface="Corbel" panose="020B0503020204020204" pitchFamily="34" charset="0"/>
              </a:rPr>
              <a:t>)</a:t>
            </a:r>
            <a:endParaRPr lang="ru-RU" sz="2100" dirty="0"/>
          </a:p>
          <a:p>
            <a:r>
              <a:rPr lang="ru-RU" sz="2100" i="1" dirty="0"/>
              <a:t>Система объектно-реляционного отображения </a:t>
            </a:r>
            <a:r>
              <a:rPr lang="ru-RU" sz="2100" dirty="0" err="1"/>
              <a:t>Django</a:t>
            </a:r>
            <a:r>
              <a:rPr lang="ru-RU" sz="2100" dirty="0"/>
              <a:t> (</a:t>
            </a:r>
            <a:r>
              <a:rPr lang="ru-RU" sz="2100" dirty="0" err="1"/>
              <a:t>Object</a:t>
            </a:r>
            <a:r>
              <a:rPr lang="ru-RU" sz="2100" dirty="0"/>
              <a:t> </a:t>
            </a:r>
            <a:r>
              <a:rPr lang="ru-RU" sz="2100" dirty="0" err="1"/>
              <a:t>Relational</a:t>
            </a:r>
            <a:r>
              <a:rPr lang="ru-RU" sz="2100" dirty="0"/>
              <a:t> </a:t>
            </a:r>
            <a:r>
              <a:rPr lang="ru-RU" sz="2100" dirty="0" err="1"/>
              <a:t>Mapping</a:t>
            </a:r>
            <a:r>
              <a:rPr lang="ru-RU" sz="2100" dirty="0"/>
              <a:t> – </a:t>
            </a:r>
            <a:r>
              <a:rPr lang="ru-RU" sz="2100" i="1" dirty="0"/>
              <a:t>ORM</a:t>
            </a:r>
            <a:r>
              <a:rPr lang="ru-RU" sz="2100" dirty="0"/>
              <a:t>) совместима с </a:t>
            </a:r>
            <a:r>
              <a:rPr lang="ru-RU" sz="2100" dirty="0" err="1"/>
              <a:t>MySQL</a:t>
            </a:r>
            <a:r>
              <a:rPr lang="ru-RU" sz="2100" dirty="0"/>
              <a:t>, </a:t>
            </a:r>
            <a:r>
              <a:rPr lang="ru-RU" sz="2100" dirty="0" err="1"/>
              <a:t>PostgreSQL</a:t>
            </a:r>
            <a:r>
              <a:rPr lang="ru-RU" sz="2100" dirty="0"/>
              <a:t>, </a:t>
            </a:r>
            <a:r>
              <a:rPr lang="ru-RU" sz="2100" dirty="0" err="1"/>
              <a:t>SQLite</a:t>
            </a:r>
            <a:r>
              <a:rPr lang="ru-RU" sz="2100" dirty="0"/>
              <a:t> и </a:t>
            </a:r>
            <a:r>
              <a:rPr lang="ru-RU" sz="2100" dirty="0" err="1"/>
              <a:t>Oracle</a:t>
            </a:r>
            <a:endParaRPr lang="ru-RU" sz="2100" dirty="0"/>
          </a:p>
          <a:p>
            <a:r>
              <a:rPr lang="ru-RU" sz="2100" dirty="0"/>
              <a:t>Мы можем определить используемую в проекте СУБД в файле </a:t>
            </a:r>
            <a:r>
              <a:rPr lang="ru-RU" sz="2100" b="1" dirty="0"/>
              <a:t>settings.py</a:t>
            </a:r>
            <a:r>
              <a:rPr lang="ru-RU" sz="2100" dirty="0"/>
              <a:t> в настройке DATABASE</a:t>
            </a:r>
          </a:p>
          <a:p>
            <a:r>
              <a:rPr lang="ru-RU" sz="2100" dirty="0" err="1"/>
              <a:t>Django</a:t>
            </a:r>
            <a:r>
              <a:rPr lang="ru-RU" sz="2100" dirty="0"/>
              <a:t> одновременно поддерживает работу с несколькими базами данных. По завершении процесса создания моделей, </a:t>
            </a:r>
            <a:r>
              <a:rPr lang="ru-RU" sz="2100" dirty="0" err="1"/>
              <a:t>Django</a:t>
            </a:r>
            <a:r>
              <a:rPr lang="ru-RU" sz="2100" dirty="0"/>
              <a:t> предоставляет простой в использовании API для управления ими</a:t>
            </a:r>
          </a:p>
          <a:p>
            <a:r>
              <a:rPr lang="ru-RU" sz="2100" dirty="0"/>
              <a:t>Более подробную информацию о данных моделях можно найти на странице официальной документации </a:t>
            </a:r>
            <a:r>
              <a:rPr lang="en-US" sz="2100" dirty="0">
                <a:hlinkClick r:id="rId3"/>
              </a:rPr>
              <a:t>https://docs.djangoproject.com/en/2.2/ref/models/</a:t>
            </a:r>
            <a:endParaRPr 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2614637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061-7ECD-46F2-B14B-DDA312E4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можно создать объекты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E9E5-4785-4206-AB22-9F52EE7F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58" y="1937833"/>
            <a:ext cx="5726842" cy="2329367"/>
          </a:xfrm>
        </p:spPr>
        <p:txBody>
          <a:bodyPr>
            <a:noAutofit/>
          </a:bodyPr>
          <a:lstStyle/>
          <a:p>
            <a:r>
              <a:rPr lang="ru-RU" sz="2000" dirty="0"/>
              <a:t>В терминале, выполните следующую команду </a:t>
            </a:r>
            <a:r>
              <a:rPr lang="en-US" sz="2000" dirty="0"/>
              <a:t> - </a:t>
            </a:r>
            <a:r>
              <a:rPr lang="ru-RU" sz="2000" dirty="0"/>
              <a:t>откроется консоль </a:t>
            </a:r>
            <a:r>
              <a:rPr lang="ru-RU" sz="2000" dirty="0" err="1"/>
              <a:t>Python</a:t>
            </a:r>
            <a:r>
              <a:rPr lang="ru-RU" sz="2000" dirty="0"/>
              <a:t>: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200" dirty="0"/>
              <a:t>python manage.py shell</a:t>
            </a:r>
            <a:endParaRPr lang="ru-RU" sz="2200" dirty="0"/>
          </a:p>
          <a:p>
            <a:r>
              <a:rPr lang="ru-RU" sz="2000" dirty="0"/>
              <a:t>Затем можно создать новые объекты. Для этого введите следующие строки кода: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876EA-8F8E-49D4-B04E-0C0BB90E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31" y="2653645"/>
            <a:ext cx="5801946" cy="775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D442E7-5FE6-4F5B-A52F-F24C4754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6" y="4353486"/>
            <a:ext cx="5184332" cy="1259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8149E-2EFF-46EC-8831-B029925EF1EB}"/>
              </a:ext>
            </a:extLst>
          </p:cNvPr>
          <p:cNvSpPr txBox="1"/>
          <p:nvPr/>
        </p:nvSpPr>
        <p:spPr>
          <a:xfrm>
            <a:off x="5589228" y="3321018"/>
            <a:ext cx="64610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/>
              <a:t>Получаем объект</a:t>
            </a:r>
            <a:r>
              <a:rPr lang="en-US" sz="1400" dirty="0"/>
              <a:t> </a:t>
            </a:r>
            <a:r>
              <a:rPr lang="ru-RU" sz="1400" dirty="0"/>
              <a:t>пользователя </a:t>
            </a:r>
            <a:r>
              <a:rPr lang="ru-RU" sz="1400" b="1" dirty="0" err="1"/>
              <a:t>user</a:t>
            </a:r>
            <a:r>
              <a:rPr lang="ru-RU" sz="1400" dirty="0"/>
              <a:t> с логином </a:t>
            </a:r>
            <a:r>
              <a:rPr lang="ru-RU" sz="1400" b="1" dirty="0" err="1">
                <a:hlinkClick r:id="rId4"/>
              </a:rPr>
              <a:t>admin</a:t>
            </a:r>
            <a:r>
              <a:rPr lang="en-US" sz="1400" b="1" dirty="0">
                <a:hlinkClick r:id="rId4"/>
              </a:rPr>
              <a:t>@gmail.com</a:t>
            </a:r>
            <a:r>
              <a:rPr lang="en-US" sz="1400" b="1" dirty="0"/>
              <a:t>. </a:t>
            </a:r>
            <a:r>
              <a:rPr lang="ru-RU" sz="1400" dirty="0"/>
              <a:t>Метод </a:t>
            </a:r>
            <a:r>
              <a:rPr lang="ru-RU" sz="1400" b="1" i="1" dirty="0" err="1"/>
              <a:t>get</a:t>
            </a:r>
            <a:r>
              <a:rPr lang="ru-RU" sz="1400" b="1" i="1" dirty="0"/>
              <a:t>() </a:t>
            </a:r>
            <a:r>
              <a:rPr lang="ru-RU" sz="1400" dirty="0"/>
              <a:t>возвращает единственный объект из базы данных. При этом он</a:t>
            </a:r>
            <a:r>
              <a:rPr lang="en-US" sz="1400" dirty="0"/>
              <a:t> </a:t>
            </a:r>
            <a:r>
              <a:rPr lang="ru-RU" sz="1400" dirty="0"/>
              <a:t>ожидает, что существует только один объект, подходящий по параметрам. Если</a:t>
            </a:r>
            <a:r>
              <a:rPr lang="en-US" sz="1400" dirty="0"/>
              <a:t> </a:t>
            </a:r>
            <a:r>
              <a:rPr lang="ru-RU" sz="1400" dirty="0"/>
              <a:t>база данных не вернет объект, будет выброшено исключение </a:t>
            </a:r>
            <a:r>
              <a:rPr lang="ru-RU" sz="1400" b="1" i="1" dirty="0" err="1"/>
              <a:t>DoesNotExist</a:t>
            </a:r>
            <a:r>
              <a:rPr lang="ru-RU" sz="1400" dirty="0"/>
              <a:t>. Если</a:t>
            </a:r>
            <a:r>
              <a:rPr lang="en-US" sz="1400" dirty="0"/>
              <a:t> </a:t>
            </a:r>
            <a:r>
              <a:rPr lang="ru-RU" sz="1400" dirty="0"/>
              <a:t>будет найдено несколько подходящих объектов, то </a:t>
            </a:r>
            <a:r>
              <a:rPr lang="ru-RU" sz="1400" dirty="0" err="1"/>
              <a:t>Django</a:t>
            </a:r>
            <a:r>
              <a:rPr lang="ru-RU" sz="1400" dirty="0"/>
              <a:t> выбросит исключение</a:t>
            </a:r>
            <a:r>
              <a:rPr lang="en-US" sz="1400" dirty="0"/>
              <a:t> </a:t>
            </a:r>
            <a:r>
              <a:rPr lang="ru-RU" sz="1400" b="1" i="1" dirty="0" err="1"/>
              <a:t>MultipleObjectsReturned</a:t>
            </a:r>
            <a:r>
              <a:rPr lang="ru-RU" sz="1400" dirty="0"/>
              <a:t>. Оба этих исключения являются атрибутами модели, к которой выполнялся запрос</a:t>
            </a: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Мы создаем объект статьи </a:t>
            </a:r>
            <a:r>
              <a:rPr lang="ru-RU" sz="1400" b="1" i="1" dirty="0" err="1"/>
              <a:t>Post</a:t>
            </a:r>
            <a:r>
              <a:rPr lang="ru-RU" sz="1400" dirty="0"/>
              <a:t>, указав </a:t>
            </a:r>
            <a:r>
              <a:rPr lang="ru-RU" sz="1400" b="1" i="1" dirty="0"/>
              <a:t>заголовок</a:t>
            </a:r>
            <a:r>
              <a:rPr lang="ru-RU" sz="1400" dirty="0"/>
              <a:t>, </a:t>
            </a:r>
            <a:r>
              <a:rPr lang="ru-RU" sz="1400" b="1" i="1" dirty="0" err="1"/>
              <a:t>слаг</a:t>
            </a:r>
            <a:r>
              <a:rPr lang="ru-RU" sz="1400" dirty="0"/>
              <a:t>, </a:t>
            </a:r>
            <a:r>
              <a:rPr lang="ru-RU" sz="1400" b="1" i="1" dirty="0"/>
              <a:t>контент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b="1" i="1" dirty="0"/>
              <a:t>автора</a:t>
            </a:r>
            <a:r>
              <a:rPr lang="ru-RU" sz="1400" dirty="0"/>
              <a:t>, полученного на предыдущем шаге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На текущий момент этот объект находится только в памяти и пока не сохранен в базу</a:t>
            </a:r>
            <a:r>
              <a:rPr lang="en-US" sz="1400" dirty="0"/>
              <a:t> </a:t>
            </a:r>
            <a:r>
              <a:rPr lang="ru-RU" sz="1400" dirty="0"/>
              <a:t>данных</a:t>
            </a:r>
            <a:r>
              <a:rPr lang="en-US" sz="1400" dirty="0"/>
              <a:t>. </a:t>
            </a:r>
            <a:r>
              <a:rPr lang="ru-RU" sz="1400" dirty="0"/>
              <a:t>Далее мы сохраняем статью в базу данных, используя метод </a:t>
            </a:r>
            <a:r>
              <a:rPr lang="ru-RU" sz="1400" b="1" i="1" dirty="0" err="1"/>
              <a:t>save</a:t>
            </a:r>
            <a:r>
              <a:rPr lang="ru-RU" sz="1400" b="1" i="1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Последняя команда формирует SQL-запрос </a:t>
            </a:r>
            <a:r>
              <a:rPr lang="ru-RU" sz="1400" b="1" dirty="0"/>
              <a:t>INSERT </a:t>
            </a:r>
            <a:r>
              <a:rPr lang="ru-RU" sz="1400" dirty="0"/>
              <a:t>в базу данных</a:t>
            </a:r>
          </a:p>
          <a:p>
            <a:r>
              <a:rPr lang="ru-RU" sz="1400" u="sng" dirty="0"/>
              <a:t>Мы видим, как можно создать объект в памяти и затем отправить его на хранение в базу данных </a:t>
            </a:r>
            <a:endParaRPr lang="en-US" sz="1400" u="sn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548917-BBEE-49FE-9CF9-679B371C1702}"/>
              </a:ext>
            </a:extLst>
          </p:cNvPr>
          <p:cNvGrpSpPr/>
          <p:nvPr/>
        </p:nvGrpSpPr>
        <p:grpSpPr>
          <a:xfrm>
            <a:off x="1934817" y="3578087"/>
            <a:ext cx="3654411" cy="2451652"/>
            <a:chOff x="1934817" y="3578087"/>
            <a:chExt cx="3654411" cy="245165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4B0E398-416E-4105-A43B-3CF1225AB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565" y="3578087"/>
              <a:ext cx="619663" cy="119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6FB0A5-AA53-4496-944E-99276F589EB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327374" y="4983012"/>
              <a:ext cx="261854" cy="14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23C0865-6070-409B-8A65-185F5ADD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4817" y="5393635"/>
              <a:ext cx="3654411" cy="10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1E0970-DD7F-4A0D-9CC3-5A20D1E0C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8071" y="5585989"/>
              <a:ext cx="3641157" cy="443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848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6924-7D3A-4124-A51D-93E4B920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 короче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4078-D194-4006-AA48-70F7C3D9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616791"/>
          </a:xfrm>
        </p:spPr>
        <p:txBody>
          <a:bodyPr>
            <a:normAutofit/>
          </a:bodyPr>
          <a:lstStyle/>
          <a:p>
            <a:r>
              <a:rPr lang="ru-RU" sz="2200" dirty="0"/>
              <a:t>Можно объединить создание и сохранение объекта с помощью метода </a:t>
            </a:r>
            <a:r>
              <a:rPr lang="ru-RU" sz="2200" b="1" dirty="0" err="1"/>
              <a:t>create</a:t>
            </a:r>
            <a:r>
              <a:rPr lang="ru-RU" sz="2200" b="1" dirty="0"/>
              <a:t>() </a:t>
            </a:r>
          </a:p>
          <a:p>
            <a:r>
              <a:rPr lang="ru-RU" sz="2200" dirty="0"/>
              <a:t>Для этого можно написать</a:t>
            </a:r>
          </a:p>
          <a:p>
            <a:pPr marL="0" indent="0">
              <a:buNone/>
            </a:pPr>
            <a:r>
              <a:rPr lang="en-US" sz="2200" dirty="0" err="1"/>
              <a:t>Post.objects.create</a:t>
            </a:r>
            <a:r>
              <a:rPr lang="en-US" sz="2200" dirty="0"/>
              <a:t>(title='One more post', slug='one-more-post', body='Other post body.', author=user)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44F8C-575D-4D21-A403-B6F1F0E8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97" y="5168348"/>
            <a:ext cx="9874883" cy="7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1DCF-59D8-43F7-BD92-2F814B1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созданием приложения проверяем…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1B9D-7E2F-4783-95AA-C39655CF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0170"/>
            <a:ext cx="11029615" cy="1248504"/>
          </a:xfrm>
        </p:spPr>
        <p:txBody>
          <a:bodyPr>
            <a:normAutofit/>
          </a:bodyPr>
          <a:lstStyle/>
          <a:p>
            <a:r>
              <a:rPr lang="ru-RU" sz="2200" dirty="0"/>
              <a:t>Чтобы виртуальная среда была включена</a:t>
            </a:r>
          </a:p>
          <a:p>
            <a:r>
              <a:rPr lang="ru-RU" sz="2200" dirty="0"/>
              <a:t>И выберите в качестве терминала </a:t>
            </a:r>
            <a:r>
              <a:rPr lang="en-US" sz="2200" b="1" dirty="0" err="1"/>
              <a:t>cmd</a:t>
            </a:r>
            <a:endParaRPr lang="en-US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BF854-F312-4C34-A828-24768390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31567"/>
            <a:ext cx="3593461" cy="723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D7668-96B3-43DA-A463-A34FD83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53" y="4055165"/>
            <a:ext cx="5676900" cy="120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968F0-421C-4F96-97C0-D6017ED1F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67" y="5431321"/>
            <a:ext cx="9105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4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B6D7-4EEB-4F29-984D-4F309532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Изменение объектов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3519-592C-4D08-ACC6-65A2F2AB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Попробуем изменить заголовок статьи и сохранить ее. Для этого напишем:</a:t>
            </a:r>
          </a:p>
          <a:p>
            <a:pPr marL="0" indent="0">
              <a:buNone/>
            </a:pPr>
            <a:r>
              <a:rPr lang="en-US" sz="2200" b="1" dirty="0" err="1"/>
              <a:t>post.title</a:t>
            </a:r>
            <a:r>
              <a:rPr lang="en-US" sz="2200" b="1" dirty="0"/>
              <a:t> = 'My new title'</a:t>
            </a:r>
          </a:p>
          <a:p>
            <a:r>
              <a:rPr lang="ru-RU" sz="2200" dirty="0"/>
              <a:t>Все изменения, которые мы делаем для объекта в памяти, не применяются в базе данных</a:t>
            </a:r>
            <a:r>
              <a:rPr lang="en-US" sz="2200" dirty="0"/>
              <a:t> </a:t>
            </a:r>
            <a:r>
              <a:rPr lang="ru-RU" sz="2200" dirty="0"/>
              <a:t>до тех пор, пока не будет вызван метод </a:t>
            </a:r>
            <a:r>
              <a:rPr lang="ru-RU" sz="2200" b="1" i="1" dirty="0" err="1"/>
              <a:t>save</a:t>
            </a:r>
            <a:r>
              <a:rPr lang="ru-RU" sz="2200" b="1" i="1" dirty="0"/>
              <a:t>()</a:t>
            </a:r>
            <a:r>
              <a:rPr lang="en-US" sz="2200" b="1" i="1" dirty="0"/>
              <a:t>. </a:t>
            </a:r>
            <a:r>
              <a:rPr lang="ru-RU" sz="2200" dirty="0"/>
              <a:t>Добавляем:</a:t>
            </a:r>
            <a:endParaRPr lang="en-US" sz="2200" b="1" i="1" dirty="0"/>
          </a:p>
          <a:p>
            <a:pPr marL="0" indent="0">
              <a:buNone/>
            </a:pPr>
            <a:r>
              <a:rPr lang="en-US" sz="2200" b="1" dirty="0" err="1"/>
              <a:t>post.save</a:t>
            </a:r>
            <a:r>
              <a:rPr lang="en-US" sz="2200" b="1" dirty="0"/>
              <a:t>()</a:t>
            </a:r>
          </a:p>
          <a:p>
            <a:r>
              <a:rPr lang="ru-RU" sz="2200" dirty="0"/>
              <a:t>В этом примере метод </a:t>
            </a:r>
            <a:r>
              <a:rPr lang="ru-RU" sz="2200" b="1" i="1" dirty="0" err="1"/>
              <a:t>save</a:t>
            </a:r>
            <a:r>
              <a:rPr lang="ru-RU" sz="2200" b="1" i="1" dirty="0"/>
              <a:t>() </a:t>
            </a:r>
            <a:r>
              <a:rPr lang="ru-RU" sz="2200" dirty="0"/>
              <a:t>будет преобразован в SQL-выражение </a:t>
            </a:r>
            <a:r>
              <a:rPr lang="ru-RU" sz="2200" b="1" dirty="0"/>
              <a:t>UPDATE</a:t>
            </a:r>
            <a:r>
              <a:rPr lang="ru-RU" sz="2200" dirty="0"/>
              <a:t> </a:t>
            </a:r>
            <a:br>
              <a:rPr lang="ru-RU" sz="2200" dirty="0"/>
            </a:br>
            <a:br>
              <a:rPr lang="ru-RU" sz="2200" dirty="0"/>
            </a:br>
            <a:br>
              <a:rPr lang="ru-RU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21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46A-EFD5-46B9-B9BD-A46285C3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Получение объектов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DAE0-44AB-4279-94A3-5C055248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8800"/>
            <a:ext cx="11436626" cy="4327044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 err="1"/>
              <a:t>Django</a:t>
            </a:r>
            <a:r>
              <a:rPr lang="ru-RU" sz="2200" dirty="0"/>
              <a:t> ORM основана на объектах запросов </a:t>
            </a:r>
            <a:r>
              <a:rPr lang="ru-RU" sz="2200" dirty="0" err="1"/>
              <a:t>QuerySet</a:t>
            </a:r>
            <a:endParaRPr lang="ru-RU" sz="2200" dirty="0"/>
          </a:p>
          <a:p>
            <a:r>
              <a:rPr lang="ru-RU" sz="2200" i="1" dirty="0" err="1"/>
              <a:t>QuerySet</a:t>
            </a:r>
            <a:r>
              <a:rPr lang="ru-RU" sz="2200" i="1" dirty="0"/>
              <a:t> </a:t>
            </a:r>
            <a:r>
              <a:rPr lang="ru-RU" sz="2200" dirty="0"/>
              <a:t>– это коллекция объектов, полученных из базы данных. К ней могут быть применены фильтрация и сортировка</a:t>
            </a:r>
          </a:p>
          <a:p>
            <a:r>
              <a:rPr lang="ru-RU" sz="2200" dirty="0"/>
              <a:t>Каждая модель </a:t>
            </a:r>
            <a:r>
              <a:rPr lang="ru-RU" sz="2200" dirty="0" err="1"/>
              <a:t>Django</a:t>
            </a:r>
            <a:r>
              <a:rPr lang="ru-RU" sz="2200" dirty="0"/>
              <a:t> имеет как минимум один менеджер модели, по умолчанию называемый </a:t>
            </a:r>
            <a:r>
              <a:rPr lang="ru-RU" sz="2200" b="1" dirty="0" err="1"/>
              <a:t>objects</a:t>
            </a:r>
            <a:r>
              <a:rPr lang="ru-RU" sz="2200" dirty="0"/>
              <a:t>. С его помощью мы получаем объект запроса </a:t>
            </a:r>
            <a:r>
              <a:rPr lang="ru-RU" sz="2200" b="1" dirty="0" err="1"/>
              <a:t>QuerySet</a:t>
            </a:r>
            <a:r>
              <a:rPr lang="ru-RU" sz="2200" dirty="0"/>
              <a:t>. Для того чтобы получить все объекты из таблицы, мы можем использовать метод </a:t>
            </a:r>
            <a:r>
              <a:rPr lang="ru-RU" sz="2200" b="1" dirty="0" err="1"/>
              <a:t>all</a:t>
            </a:r>
            <a:r>
              <a:rPr lang="ru-RU" sz="2200" b="1" dirty="0"/>
              <a:t>() </a:t>
            </a:r>
            <a:r>
              <a:rPr lang="ru-RU" sz="2200" dirty="0"/>
              <a:t>стандартного менеджера:</a:t>
            </a:r>
          </a:p>
          <a:p>
            <a:pPr marL="0" indent="0">
              <a:buNone/>
            </a:pPr>
            <a:r>
              <a:rPr lang="ru-RU" sz="2400" b="1" dirty="0" err="1"/>
              <a:t>all_posts</a:t>
            </a:r>
            <a:r>
              <a:rPr lang="ru-RU" sz="2400" b="1" dirty="0"/>
              <a:t> = </a:t>
            </a:r>
            <a:r>
              <a:rPr lang="ru-RU" sz="2400" b="1" dirty="0" err="1"/>
              <a:t>Post.objects.all</a:t>
            </a:r>
            <a:r>
              <a:rPr lang="ru-RU" sz="2400" b="1" dirty="0"/>
              <a:t>()</a:t>
            </a:r>
            <a:r>
              <a:rPr lang="ru-RU" sz="2400" dirty="0"/>
              <a:t> </a:t>
            </a:r>
          </a:p>
          <a:p>
            <a:r>
              <a:rPr lang="ru-RU" sz="2200" dirty="0"/>
              <a:t>Так мы создадим запрос, который вернет все объекты статей из базы данных. В </a:t>
            </a:r>
            <a:r>
              <a:rPr lang="ru-RU" sz="2200" dirty="0" err="1"/>
              <a:t>Django</a:t>
            </a:r>
            <a:r>
              <a:rPr lang="ru-RU" sz="2200" dirty="0"/>
              <a:t> объекты запросов </a:t>
            </a:r>
            <a:r>
              <a:rPr lang="ru-RU" sz="2200" i="1" dirty="0"/>
              <a:t>ленивы</a:t>
            </a:r>
            <a:r>
              <a:rPr lang="ru-RU" sz="2200" dirty="0"/>
              <a:t>. Они выполняются только тогда, когда поступает непосредственное обращение к элементам из </a:t>
            </a:r>
            <a:r>
              <a:rPr lang="ru-RU" sz="2200" b="1" dirty="0" err="1"/>
              <a:t>QuerySet</a:t>
            </a:r>
            <a:r>
              <a:rPr lang="ru-RU" sz="2200" dirty="0"/>
              <a:t>. Такое поведение делает </a:t>
            </a:r>
            <a:r>
              <a:rPr lang="ru-RU" sz="2200" b="1" dirty="0" err="1"/>
              <a:t>QuerySet</a:t>
            </a:r>
            <a:r>
              <a:rPr lang="ru-RU" sz="2200" dirty="0" err="1"/>
              <a:t>’ы</a:t>
            </a:r>
            <a:r>
              <a:rPr lang="ru-RU" sz="2200" dirty="0"/>
              <a:t> очень эффективными. Если вместо присвоения </a:t>
            </a:r>
            <a:r>
              <a:rPr lang="ru-RU" sz="2200" b="1" dirty="0" err="1"/>
              <a:t>QuerySet</a:t>
            </a:r>
            <a:r>
              <a:rPr lang="ru-RU" sz="2200" dirty="0" err="1"/>
              <a:t>’а</a:t>
            </a:r>
            <a:r>
              <a:rPr lang="ru-RU" sz="2200" dirty="0"/>
              <a:t> переменной мы выведем его в консоль, то SQL-запрос выполнится, потому что для вывода нужно получить значения из базы данных:</a:t>
            </a:r>
          </a:p>
          <a:p>
            <a:pPr marL="0" indent="0">
              <a:buNone/>
            </a:pPr>
            <a:r>
              <a:rPr lang="ru-RU" sz="2400" b="1" dirty="0" err="1"/>
              <a:t>Post.objects.all</a:t>
            </a:r>
            <a:r>
              <a:rPr lang="ru-RU" sz="2400" b="1" dirty="0"/>
              <a:t>()</a:t>
            </a:r>
            <a:r>
              <a:rPr lang="ru-RU" sz="2400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5AD17-07FC-4F87-800B-A05A8EF1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75" y="6155844"/>
            <a:ext cx="9140077" cy="5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1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8BE6-E8E8-44C4-98AA-A00D0609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метода </a:t>
            </a:r>
            <a:r>
              <a:rPr lang="en-US" b="1" i="1" dirty="0"/>
              <a:t>filter()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8F15-B487-4EB4-BA29-9950B620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8" y="2180496"/>
            <a:ext cx="11383618" cy="367830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Для фильтрации выборки можете </a:t>
            </a:r>
            <a:r>
              <a:rPr lang="ru-RU" sz="2100" dirty="0"/>
              <a:t>использовать метод менеджера </a:t>
            </a:r>
            <a:r>
              <a:rPr lang="ru-RU" sz="2100" b="1" dirty="0" err="1"/>
              <a:t>filter</a:t>
            </a:r>
            <a:r>
              <a:rPr lang="ru-RU" sz="2100" b="1" dirty="0"/>
              <a:t>()</a:t>
            </a:r>
            <a:r>
              <a:rPr lang="ru-RU" sz="2100" dirty="0"/>
              <a:t>. Условия фильтрации строятся с использованием двойного подчеркивания,</a:t>
            </a:r>
            <a:r>
              <a:rPr lang="en-US" sz="2100" dirty="0"/>
              <a:t> </a:t>
            </a:r>
            <a:r>
              <a:rPr lang="ru-RU" sz="2100" dirty="0"/>
              <a:t>например </a:t>
            </a:r>
            <a:r>
              <a:rPr lang="ru-RU" sz="2100" b="1" dirty="0" err="1"/>
              <a:t>publish</a:t>
            </a:r>
            <a:r>
              <a:rPr lang="ru-RU" sz="2100" b="1" dirty="0"/>
              <a:t>__</a:t>
            </a:r>
            <a:r>
              <a:rPr lang="ru-RU" sz="2100" b="1" dirty="0" err="1"/>
              <a:t>year</a:t>
            </a:r>
            <a:r>
              <a:rPr lang="ru-RU" sz="2100" dirty="0"/>
              <a:t>. Такой же способ записи применяется и для доступа</a:t>
            </a:r>
            <a:r>
              <a:rPr lang="en-US" sz="2100" dirty="0"/>
              <a:t> </a:t>
            </a:r>
            <a:r>
              <a:rPr lang="ru-RU" sz="2100" dirty="0"/>
              <a:t>к полям связанных объектов, например </a:t>
            </a:r>
            <a:r>
              <a:rPr lang="ru-RU" sz="2100" b="1" dirty="0" err="1"/>
              <a:t>author</a:t>
            </a:r>
            <a:r>
              <a:rPr lang="ru-RU" sz="2100" b="1" dirty="0"/>
              <a:t>__</a:t>
            </a:r>
            <a:r>
              <a:rPr lang="ru-RU" sz="2100" b="1" dirty="0" err="1"/>
              <a:t>username</a:t>
            </a:r>
            <a:r>
              <a:rPr lang="ru-RU" sz="2100" b="1" dirty="0"/>
              <a:t> </a:t>
            </a:r>
            <a:endParaRPr lang="en-US" sz="2100" b="1" dirty="0"/>
          </a:p>
          <a:p>
            <a:r>
              <a:rPr lang="ru-RU" sz="2000" dirty="0"/>
              <a:t>Например, можно получить все статьи, опубликованные в 20</a:t>
            </a:r>
            <a:r>
              <a:rPr lang="en-US" sz="2000" dirty="0">
                <a:latin typeface="Corbel" panose="020B0503020204020204" pitchFamily="34" charset="0"/>
              </a:rPr>
              <a:t>20</a:t>
            </a:r>
            <a:r>
              <a:rPr lang="ru-RU" sz="2000" dirty="0"/>
              <a:t> г. Для этого напишем:</a:t>
            </a:r>
          </a:p>
          <a:p>
            <a:pPr marL="0" indent="0">
              <a:buNone/>
            </a:pPr>
            <a:r>
              <a:rPr lang="en-US" sz="2000" dirty="0" err="1"/>
              <a:t>Post.objects.filter</a:t>
            </a:r>
            <a:r>
              <a:rPr lang="en-US" sz="2000" dirty="0"/>
              <a:t>(</a:t>
            </a:r>
            <a:r>
              <a:rPr lang="en-US" sz="2000" dirty="0" err="1"/>
              <a:t>publish__year</a:t>
            </a:r>
            <a:r>
              <a:rPr lang="en-US" sz="2000" dirty="0"/>
              <a:t>=2020)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Если необходимо использовать несколько фильтров, производить поиск по нескольким полям – также используется метод </a:t>
            </a:r>
            <a:r>
              <a:rPr lang="ru-RU" sz="2000" b="1" dirty="0" err="1"/>
              <a:t>filter</a:t>
            </a:r>
            <a:r>
              <a:rPr lang="ru-RU" sz="2000" b="1" dirty="0"/>
              <a:t>()</a:t>
            </a:r>
            <a:r>
              <a:rPr lang="ru-RU" sz="2000" dirty="0"/>
              <a:t>.  Например, для получения всех статей, опубликованных в </a:t>
            </a:r>
            <a:r>
              <a:rPr lang="ru-RU" sz="2000" i="1" dirty="0"/>
              <a:t>20</a:t>
            </a:r>
            <a:r>
              <a:rPr lang="en-US" sz="2000" i="1" dirty="0">
                <a:latin typeface="Corbel" panose="020B0503020204020204" pitchFamily="34" charset="0"/>
              </a:rPr>
              <a:t>20</a:t>
            </a:r>
            <a:r>
              <a:rPr lang="ru-RU" sz="2000" i="1" dirty="0"/>
              <a:t> </a:t>
            </a:r>
            <a:r>
              <a:rPr lang="ru-RU" sz="2000" dirty="0"/>
              <a:t>г. пользователем с </a:t>
            </a:r>
            <a:r>
              <a:rPr lang="en-US" sz="2000" dirty="0">
                <a:latin typeface="Corbel" panose="020B0503020204020204" pitchFamily="34" charset="0"/>
              </a:rPr>
              <a:t>username-</a:t>
            </a:r>
            <a:r>
              <a:rPr lang="ru-RU" sz="2000" dirty="0">
                <a:latin typeface="Corbel" panose="020B0503020204020204" pitchFamily="34" charset="0"/>
              </a:rPr>
              <a:t>ом</a:t>
            </a:r>
            <a:r>
              <a:rPr lang="en-US" sz="2000" dirty="0">
                <a:latin typeface="Corbel" panose="020B0503020204020204" pitchFamily="34" charset="0"/>
              </a:rPr>
              <a:t> “</a:t>
            </a:r>
            <a:r>
              <a:rPr lang="en-US" sz="2000" i="1" dirty="0" err="1">
                <a:latin typeface="Corbel" panose="020B0503020204020204" pitchFamily="34" charset="0"/>
              </a:rPr>
              <a:t>natalia</a:t>
            </a:r>
            <a:r>
              <a:rPr lang="en-US" sz="2000" dirty="0">
                <a:latin typeface="Corbel" panose="020B0503020204020204" pitchFamily="34" charset="0"/>
              </a:rPr>
              <a:t>”</a:t>
            </a:r>
            <a:r>
              <a:rPr lang="ru-RU" sz="2000" dirty="0"/>
              <a:t>, выполним: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Post.objects.filter</a:t>
            </a:r>
            <a:r>
              <a:rPr lang="en-US" sz="2000" dirty="0"/>
              <a:t>(</a:t>
            </a:r>
            <a:r>
              <a:rPr lang="en-US" sz="2000" dirty="0" err="1"/>
              <a:t>publish__year</a:t>
            </a:r>
            <a:r>
              <a:rPr lang="en-US" sz="2000" dirty="0"/>
              <a:t>=2020, </a:t>
            </a:r>
            <a:r>
              <a:rPr lang="en-US" sz="2000" dirty="0" err="1"/>
              <a:t>author__username</a:t>
            </a:r>
            <a:r>
              <a:rPr lang="en-US" sz="2000" dirty="0"/>
              <a:t>='</a:t>
            </a:r>
            <a:r>
              <a:rPr lang="en-US" sz="2000" dirty="0" err="1"/>
              <a:t>natalia</a:t>
            </a:r>
            <a:r>
              <a:rPr lang="en-US" sz="2000" dirty="0"/>
              <a:t>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2259F-5F63-4131-847B-4EC7FFDD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67" y="3834020"/>
            <a:ext cx="6619875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EBC96-62C7-4F28-8BD0-9A40F070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81" y="5980439"/>
            <a:ext cx="6667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9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96C7-7D0A-4ECF-AB0C-452213F3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методов </a:t>
            </a:r>
            <a:r>
              <a:rPr lang="en-US" b="1" i="1" dirty="0"/>
              <a:t>exclude()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i="1" dirty="0" err="1"/>
              <a:t>order_by</a:t>
            </a:r>
            <a:r>
              <a:rPr lang="en-US" b="1" i="1" dirty="0"/>
              <a:t>()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D9A8-0AFB-494E-BAEE-6EC9E3A7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815547"/>
            <a:ext cx="11410122" cy="4823791"/>
          </a:xfrm>
        </p:spPr>
        <p:txBody>
          <a:bodyPr>
            <a:noAutofit/>
          </a:bodyPr>
          <a:lstStyle/>
          <a:p>
            <a:r>
              <a:rPr lang="ru-RU" sz="2000" dirty="0"/>
              <a:t>Для исключения некоторых записей из </a:t>
            </a:r>
            <a:r>
              <a:rPr lang="ru-RU" sz="2000" i="1" dirty="0" err="1"/>
              <a:t>QuerySe</a:t>
            </a:r>
            <a:r>
              <a:rPr lang="ru-RU" sz="2000" dirty="0" err="1"/>
              <a:t>t’а</a:t>
            </a:r>
            <a:r>
              <a:rPr lang="ru-RU" sz="2000" dirty="0"/>
              <a:t> используется метод </a:t>
            </a:r>
            <a:r>
              <a:rPr lang="ru-RU" sz="2000" b="1" dirty="0" err="1"/>
              <a:t>exclude</a:t>
            </a:r>
            <a:r>
              <a:rPr lang="ru-RU" sz="2000" b="1" dirty="0"/>
              <a:t>(</a:t>
            </a:r>
            <a:r>
              <a:rPr lang="ru-RU" sz="2000" dirty="0"/>
              <a:t>) менеджера модели</a:t>
            </a:r>
          </a:p>
          <a:p>
            <a:r>
              <a:rPr lang="ru-RU" sz="2000" dirty="0"/>
              <a:t>Например, мы можем получить все опубликованные в 20</a:t>
            </a:r>
            <a:r>
              <a:rPr lang="en-US" sz="2000" dirty="0">
                <a:latin typeface="Corbel" panose="020B0503020204020204" pitchFamily="34" charset="0"/>
              </a:rPr>
              <a:t>20</a:t>
            </a:r>
            <a:r>
              <a:rPr lang="ru-RU" sz="2000" dirty="0"/>
              <a:t> г. статьи, у которых заголовок не начинается с </a:t>
            </a:r>
            <a:r>
              <a:rPr lang="ru-RU" sz="2000" i="1" dirty="0" err="1"/>
              <a:t>Why</a:t>
            </a:r>
            <a:r>
              <a:rPr lang="ru-RU" sz="2000" dirty="0"/>
              <a:t>. Для этого напишем:</a:t>
            </a:r>
          </a:p>
          <a:p>
            <a:pPr marL="0" indent="0">
              <a:buNone/>
            </a:pPr>
            <a:r>
              <a:rPr lang="en-US" sz="2000" dirty="0" err="1"/>
              <a:t>Post.objects.filter</a:t>
            </a:r>
            <a:r>
              <a:rPr lang="en-US" sz="2000" dirty="0"/>
              <a:t>(</a:t>
            </a:r>
            <a:r>
              <a:rPr lang="en-US" sz="2000" dirty="0" err="1"/>
              <a:t>publish__year</a:t>
            </a:r>
            <a:r>
              <a:rPr lang="en-US" sz="2000" dirty="0"/>
              <a:t>=2020).exclude(title__</a:t>
            </a:r>
            <a:r>
              <a:rPr lang="en-US" sz="2000" dirty="0" err="1"/>
              <a:t>startswith</a:t>
            </a:r>
            <a:r>
              <a:rPr lang="en-US" sz="2000" dirty="0"/>
              <a:t>='Why') </a:t>
            </a:r>
            <a:br>
              <a:rPr lang="en-US" sz="2000" dirty="0"/>
            </a:b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Для сортировки результата запроса по разным полям можно использовать метод </a:t>
            </a:r>
            <a:r>
              <a:rPr lang="ru-RU" sz="2000" b="1" dirty="0" err="1"/>
              <a:t>order_by</a:t>
            </a:r>
            <a:r>
              <a:rPr lang="ru-RU" sz="2000" b="1" dirty="0"/>
              <a:t>() </a:t>
            </a:r>
            <a:r>
              <a:rPr lang="ru-RU" sz="2000" dirty="0"/>
              <a:t>менеджера модели</a:t>
            </a:r>
          </a:p>
          <a:p>
            <a:r>
              <a:rPr lang="ru-RU" sz="2000" dirty="0"/>
              <a:t>Например, возможно получить статьи, отсортированные по заголовку в алфавитном порядке:</a:t>
            </a:r>
          </a:p>
          <a:p>
            <a:pPr marL="0" indent="0">
              <a:buNone/>
            </a:pPr>
            <a:r>
              <a:rPr lang="ru-RU" sz="2000" b="1" dirty="0" err="1"/>
              <a:t>Post.objects.order_by</a:t>
            </a:r>
            <a:r>
              <a:rPr lang="ru-RU" sz="2000" b="1" dirty="0"/>
              <a:t>('</a:t>
            </a:r>
            <a:r>
              <a:rPr lang="ru-RU" sz="2000" b="1" dirty="0" err="1"/>
              <a:t>title</a:t>
            </a:r>
            <a:r>
              <a:rPr lang="ru-RU" sz="2000" b="1" dirty="0"/>
              <a:t>')</a:t>
            </a:r>
          </a:p>
          <a:p>
            <a:r>
              <a:rPr lang="ru-RU" sz="2000" dirty="0"/>
              <a:t>Можно сортировать и в обратном порядке, для чего нужно добавить префикс </a:t>
            </a:r>
            <a:r>
              <a:rPr lang="ru-RU" sz="2000" b="1" dirty="0"/>
              <a:t>- 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ru-RU" sz="2000" b="1" dirty="0" err="1"/>
              <a:t>Post.objects.order_by</a:t>
            </a:r>
            <a:r>
              <a:rPr lang="ru-RU" sz="2000" b="1" dirty="0"/>
              <a:t>('-</a:t>
            </a:r>
            <a:r>
              <a:rPr lang="ru-RU" sz="2000" b="1" dirty="0" err="1"/>
              <a:t>title</a:t>
            </a:r>
            <a:r>
              <a:rPr lang="ru-RU" sz="2000" b="1" dirty="0"/>
              <a:t>') 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E0B2E-7BB8-47AA-A013-7ABCFC3D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86" y="5341449"/>
            <a:ext cx="6733576" cy="396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A6055-BCB8-41D0-99BD-426F743A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86" y="6354781"/>
            <a:ext cx="6733576" cy="407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5040B-1ECA-44C4-939C-06F4FB52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136" y="3646417"/>
            <a:ext cx="67246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14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B273-11B9-4310-AAE4-FAFEF6ED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Удаление объектов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6F45-D694-40C1-AC62-06049029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1034"/>
          </a:xfrm>
        </p:spPr>
        <p:txBody>
          <a:bodyPr>
            <a:noAutofit/>
          </a:bodyPr>
          <a:lstStyle/>
          <a:p>
            <a:r>
              <a:rPr lang="ru-RU" sz="2200" dirty="0"/>
              <a:t>Для удаления объекта, вызывается его метод </a:t>
            </a:r>
            <a:r>
              <a:rPr lang="en-US" sz="2200" b="1" dirty="0"/>
              <a:t>delete()</a:t>
            </a:r>
            <a:r>
              <a:rPr lang="ru-RU" sz="2200" dirty="0"/>
              <a:t>. Если понадобиться удалить объект </a:t>
            </a:r>
            <a:r>
              <a:rPr lang="en-US" sz="2200" dirty="0"/>
              <a:t>Post, </a:t>
            </a:r>
            <a:r>
              <a:rPr lang="ru-RU" sz="2200" dirty="0"/>
              <a:t>с </a:t>
            </a:r>
            <a:r>
              <a:rPr lang="en-US" sz="2200" b="1" dirty="0"/>
              <a:t>id=</a:t>
            </a:r>
            <a:r>
              <a:rPr lang="en-US" sz="2200" dirty="0"/>
              <a:t>1, </a:t>
            </a:r>
            <a:r>
              <a:rPr lang="ru-RU" sz="2200" dirty="0"/>
              <a:t>напишем в консоли следующие строки:</a:t>
            </a:r>
          </a:p>
          <a:p>
            <a:pPr marL="0" indent="0">
              <a:buNone/>
            </a:pPr>
            <a:r>
              <a:rPr lang="en-US" sz="2400" dirty="0"/>
              <a:t>post = </a:t>
            </a:r>
            <a:r>
              <a:rPr lang="en-US" sz="2400" dirty="0" err="1"/>
              <a:t>Post.objects.get</a:t>
            </a:r>
            <a:r>
              <a:rPr lang="en-US" sz="2400" dirty="0"/>
              <a:t>(id=1)</a:t>
            </a:r>
            <a:br>
              <a:rPr lang="en-US" sz="2400" dirty="0"/>
            </a:br>
            <a:r>
              <a:rPr lang="en-US" sz="2400" dirty="0" err="1"/>
              <a:t>post.delete</a:t>
            </a:r>
            <a:r>
              <a:rPr lang="en-US" sz="2400" dirty="0"/>
              <a:t>() </a:t>
            </a:r>
            <a:br>
              <a:rPr lang="en-US" sz="2200" dirty="0"/>
            </a:b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Примечание!</a:t>
            </a:r>
          </a:p>
          <a:p>
            <a:pPr marL="0" indent="0">
              <a:buNone/>
            </a:pPr>
            <a:r>
              <a:rPr lang="ru-RU" sz="2200" dirty="0"/>
              <a:t>Удаление объекта также удаляет зависимые от него объекты, определенные через </a:t>
            </a:r>
            <a:r>
              <a:rPr lang="ru-RU" sz="2200" b="1" dirty="0" err="1"/>
              <a:t>ForeignKey</a:t>
            </a:r>
            <a:r>
              <a:rPr lang="ru-RU" sz="2200" dirty="0"/>
              <a:t> и имеющие параметр </a:t>
            </a:r>
            <a:r>
              <a:rPr lang="ru-RU" sz="2200" b="1" dirty="0" err="1"/>
              <a:t>on_delete</a:t>
            </a:r>
            <a:r>
              <a:rPr lang="ru-RU" sz="2200" dirty="0"/>
              <a:t>, равный </a:t>
            </a:r>
            <a:r>
              <a:rPr lang="ru-RU" sz="2200" b="1" dirty="0"/>
              <a:t>CASCADE</a:t>
            </a:r>
            <a:r>
              <a:rPr lang="ru-RU" sz="2200" dirty="0"/>
              <a:t> 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FF1D5-48C8-484D-A94B-95B6F897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92" y="3429000"/>
            <a:ext cx="3554489" cy="10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6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103F-B5DB-4A3D-9182-0E2B5AF7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выполняются запросы </a:t>
            </a:r>
            <a:r>
              <a:rPr lang="en-US" b="1" dirty="0" err="1"/>
              <a:t>QuerySet</a:t>
            </a:r>
            <a:r>
              <a:rPr lang="en-US" b="1" dirty="0"/>
              <a:t>’</a:t>
            </a:r>
            <a:r>
              <a:rPr lang="ru-RU" b="1" dirty="0" err="1"/>
              <a:t>ов</a:t>
            </a:r>
            <a:r>
              <a:rPr lang="ru-RU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49CB-B1E0-46B4-B05D-3A6088CF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656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Можно добавить сколько угодно фильтров в объект запроса, но непосредственно выполнение SQL-запроса произойдет тогда, когда запустится вычисление </a:t>
            </a:r>
            <a:r>
              <a:rPr lang="ru-RU" sz="2400" b="1" dirty="0" err="1"/>
              <a:t>QuerySet</a:t>
            </a:r>
            <a:r>
              <a:rPr lang="ru-RU" sz="2400" dirty="0" err="1"/>
              <a:t>’а</a:t>
            </a:r>
            <a:r>
              <a:rPr lang="ru-RU" sz="2400" dirty="0"/>
              <a:t>. </a:t>
            </a:r>
            <a:r>
              <a:rPr lang="ru-RU" sz="2400" b="1" dirty="0" err="1"/>
              <a:t>QuerySet</a:t>
            </a:r>
            <a:r>
              <a:rPr lang="ru-RU" sz="2400" dirty="0"/>
              <a:t> выполняется только в следующих случаях:</a:t>
            </a:r>
          </a:p>
          <a:p>
            <a:r>
              <a:rPr lang="ru-RU" sz="2200" dirty="0"/>
              <a:t>первая итерация по коллекции </a:t>
            </a:r>
            <a:r>
              <a:rPr lang="ru-RU" sz="2200" b="1" dirty="0" err="1"/>
              <a:t>QuerySet</a:t>
            </a:r>
            <a:r>
              <a:rPr lang="ru-RU" sz="2200" dirty="0" err="1"/>
              <a:t>’а</a:t>
            </a:r>
            <a:endParaRPr lang="ru-RU" sz="2200" dirty="0"/>
          </a:p>
          <a:p>
            <a:r>
              <a:rPr lang="ru-RU" sz="2200" dirty="0"/>
              <a:t>когда мы делаем срез по коллекции, например </a:t>
            </a:r>
            <a:r>
              <a:rPr lang="ru-RU" sz="2200" b="1" dirty="0" err="1"/>
              <a:t>Post.objects.all</a:t>
            </a:r>
            <a:r>
              <a:rPr lang="ru-RU" sz="2200" b="1" dirty="0"/>
              <a:t>()[:3]</a:t>
            </a:r>
          </a:p>
          <a:p>
            <a:r>
              <a:rPr lang="ru-RU" sz="2200" dirty="0"/>
              <a:t>при </a:t>
            </a:r>
            <a:r>
              <a:rPr lang="ru-RU" sz="2200" dirty="0" err="1"/>
              <a:t>сериализации</a:t>
            </a:r>
            <a:r>
              <a:rPr lang="ru-RU" sz="2200" dirty="0"/>
              <a:t> или кешировании</a:t>
            </a:r>
          </a:p>
          <a:p>
            <a:r>
              <a:rPr lang="ru-RU" sz="2200" dirty="0"/>
              <a:t>при вызове методов </a:t>
            </a:r>
            <a:r>
              <a:rPr lang="ru-RU" sz="2200" b="1" dirty="0" err="1"/>
              <a:t>repr</a:t>
            </a:r>
            <a:r>
              <a:rPr lang="ru-RU" sz="2200" b="1" dirty="0"/>
              <a:t>() </a:t>
            </a:r>
            <a:r>
              <a:rPr lang="ru-RU" sz="2200" dirty="0"/>
              <a:t>или </a:t>
            </a:r>
            <a:r>
              <a:rPr lang="ru-RU" sz="2200" b="1" dirty="0" err="1"/>
              <a:t>len</a:t>
            </a:r>
            <a:r>
              <a:rPr lang="ru-RU" sz="2200" b="1" dirty="0"/>
              <a:t>()</a:t>
            </a:r>
          </a:p>
          <a:p>
            <a:r>
              <a:rPr lang="ru-RU" sz="2200" dirty="0"/>
              <a:t>когда мы явно вызываем функцию </a:t>
            </a:r>
            <a:r>
              <a:rPr lang="ru-RU" sz="2200" b="1" dirty="0" err="1"/>
              <a:t>list</a:t>
            </a:r>
            <a:r>
              <a:rPr lang="ru-RU" sz="2200" b="1" dirty="0"/>
              <a:t>()</a:t>
            </a:r>
            <a:r>
              <a:rPr lang="ru-RU" sz="2200" dirty="0"/>
              <a:t>, передавая ее аргументом </a:t>
            </a:r>
            <a:r>
              <a:rPr lang="ru-RU" sz="2200" b="1" dirty="0" err="1"/>
              <a:t>QuerySet</a:t>
            </a:r>
            <a:endParaRPr lang="ru-RU" sz="2200" b="1" dirty="0"/>
          </a:p>
          <a:p>
            <a:r>
              <a:rPr lang="ru-RU" sz="2200" dirty="0"/>
              <a:t>при использовании </a:t>
            </a:r>
            <a:r>
              <a:rPr lang="ru-RU" sz="2200" b="1" dirty="0" err="1"/>
              <a:t>QuerySet</a:t>
            </a:r>
            <a:r>
              <a:rPr lang="ru-RU" sz="2200" dirty="0"/>
              <a:t> в логических выражениях, таких как </a:t>
            </a:r>
            <a:r>
              <a:rPr lang="ru-RU" sz="2200" b="1" dirty="0" err="1"/>
              <a:t>bool</a:t>
            </a:r>
            <a:r>
              <a:rPr lang="ru-RU" sz="2200" b="1" dirty="0"/>
              <a:t>()</a:t>
            </a:r>
            <a:r>
              <a:rPr lang="ru-RU" sz="2200" dirty="0"/>
              <a:t>, </a:t>
            </a:r>
            <a:r>
              <a:rPr lang="ru-RU" sz="2200" b="1" dirty="0" err="1"/>
              <a:t>or</a:t>
            </a:r>
            <a:r>
              <a:rPr lang="ru-RU" sz="2200" dirty="0"/>
              <a:t>, </a:t>
            </a:r>
            <a:r>
              <a:rPr lang="ru-RU" sz="2200" b="1" dirty="0" err="1"/>
              <a:t>and</a:t>
            </a:r>
            <a:r>
              <a:rPr lang="ru-RU" sz="2200" dirty="0"/>
              <a:t>, </a:t>
            </a:r>
            <a:r>
              <a:rPr lang="ru-RU" sz="2200" b="1" dirty="0" err="1"/>
              <a:t>if</a:t>
            </a:r>
            <a:r>
              <a:rPr lang="ru-RU" sz="2200" b="1" dirty="0"/>
              <a:t>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9571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D22A-1ACC-4979-992E-53813E7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Повторим…Объясните что тут происходит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2A6-8918-41EB-9F39-A27625B5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95634-236D-436E-AFE4-454FFB9A2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81" y="2495963"/>
            <a:ext cx="4930737" cy="774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5FC5C3-A0AA-4AF5-87FF-053112809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1" y="4302449"/>
            <a:ext cx="6614276" cy="7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7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955-018A-4223-9CC4-94828447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r>
              <a:rPr lang="ro-MD" dirty="0"/>
              <a:t>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D9DDF-140D-445F-A9FE-9621EEDE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1" y="2848285"/>
            <a:ext cx="1881809" cy="116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ED5BB5-79B9-4E07-9EF1-2F7F636A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4" y="4692141"/>
            <a:ext cx="6884761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3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7D5C-217F-4888-A089-80681010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приложения</a:t>
            </a:r>
            <a:r>
              <a:rPr lang="en-US" b="1" dirty="0"/>
              <a:t> blog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64E7-AD3A-4F33-A3FE-0265E36E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685058" cy="3975348"/>
          </a:xfrm>
        </p:spPr>
        <p:txBody>
          <a:bodyPr>
            <a:normAutofit/>
          </a:bodyPr>
          <a:lstStyle/>
          <a:p>
            <a:r>
              <a:rPr lang="ru-RU" sz="2200" dirty="0"/>
              <a:t>Через «</a:t>
            </a:r>
            <a:r>
              <a:rPr lang="en-US" sz="2200" dirty="0"/>
              <a:t>cd</a:t>
            </a:r>
            <a:r>
              <a:rPr lang="ru-RU" sz="2200" dirty="0"/>
              <a:t>»</a:t>
            </a:r>
            <a:r>
              <a:rPr lang="en-US" sz="2200" dirty="0"/>
              <a:t> </a:t>
            </a:r>
            <a:r>
              <a:rPr lang="ru-RU" sz="2200" dirty="0"/>
              <a:t>входим в папку нашего проекта. Я выбрала текущий проект «</a:t>
            </a:r>
            <a:r>
              <a:rPr lang="en-US" sz="2200" b="1" dirty="0" err="1"/>
              <a:t>myProject</a:t>
            </a:r>
            <a:r>
              <a:rPr lang="ru-RU" sz="2200" dirty="0"/>
              <a:t>»</a:t>
            </a:r>
            <a:endParaRPr lang="en-US" sz="2200" dirty="0"/>
          </a:p>
          <a:p>
            <a:r>
              <a:rPr lang="ru-RU" sz="2200" dirty="0"/>
              <a:t>Для создания нового приложения, в командной строке вводим </a:t>
            </a:r>
          </a:p>
          <a:p>
            <a:pPr marL="0" indent="0">
              <a:buNone/>
            </a:pPr>
            <a:r>
              <a:rPr lang="en-US" sz="2200" b="1" dirty="0"/>
              <a:t>python manage.py </a:t>
            </a:r>
            <a:r>
              <a:rPr lang="en-US" sz="2200" b="1" dirty="0" err="1"/>
              <a:t>startapp</a:t>
            </a:r>
            <a:r>
              <a:rPr lang="en-US" sz="2200" b="1" dirty="0"/>
              <a:t> blog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dirty="0"/>
              <a:t>C </a:t>
            </a:r>
            <a:r>
              <a:rPr lang="ru-RU" sz="2200" dirty="0"/>
              <a:t>левой стороны окна, вы заметите что появилось новое приложение – </a:t>
            </a:r>
            <a:r>
              <a:rPr lang="en-US" sz="2200" b="1" dirty="0"/>
              <a:t>blog</a:t>
            </a:r>
            <a:r>
              <a:rPr lang="ru-RU" sz="2200" b="1" dirty="0"/>
              <a:t>. </a:t>
            </a:r>
            <a:r>
              <a:rPr lang="ru-RU" sz="2200" dirty="0"/>
              <a:t>Так мы создадим базовую структуру приложения, которая выглядит следующим образом:</a:t>
            </a:r>
            <a:br>
              <a:rPr lang="ru-RU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2DF85-CE51-4690-A066-71C3777B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251" y="3980109"/>
            <a:ext cx="1593367" cy="264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40BAC-5D81-496F-A62E-2EE8C262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91" y="3425687"/>
            <a:ext cx="46482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021-6FC9-41F4-AC68-65C1817C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структуры приложения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84E9-0E1B-4607-9704-65E6D53E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4817"/>
            <a:ext cx="11029615" cy="4465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Назначение созданных модулей</a:t>
            </a:r>
            <a:r>
              <a:rPr lang="ru-RU" sz="2000" dirty="0"/>
              <a:t>: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admin.py </a:t>
            </a:r>
            <a:r>
              <a:rPr lang="ru-RU" sz="2000" dirty="0"/>
              <a:t>– здесь мы регистрируем модели для добавления их в систему администрирования </a:t>
            </a:r>
            <a:r>
              <a:rPr lang="ru-RU" sz="2000" dirty="0" err="1"/>
              <a:t>Django</a:t>
            </a:r>
            <a:r>
              <a:rPr lang="ru-RU" sz="2000" dirty="0"/>
              <a:t> (использование сайта администрирования </a:t>
            </a:r>
            <a:r>
              <a:rPr lang="ru-RU" sz="2000" dirty="0" err="1"/>
              <a:t>Django</a:t>
            </a:r>
            <a:r>
              <a:rPr lang="ru-RU" sz="2000" dirty="0"/>
              <a:t> не является обязательным)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apps.py </a:t>
            </a:r>
            <a:r>
              <a:rPr lang="ru-RU" sz="2000" dirty="0"/>
              <a:t>– файл, содержащий основную конфигурацию нашего приложения, </a:t>
            </a:r>
            <a:r>
              <a:rPr lang="ru-RU" sz="2000" b="1" i="1" dirty="0" err="1"/>
              <a:t>blog</a:t>
            </a:r>
            <a:endParaRPr lang="ru-RU" sz="2000" b="1" i="1" dirty="0"/>
          </a:p>
          <a:p>
            <a:r>
              <a:rPr lang="ru-RU" sz="2000" b="1" dirty="0" err="1">
                <a:solidFill>
                  <a:srgbClr val="C00000"/>
                </a:solidFill>
              </a:rPr>
              <a:t>migrations</a:t>
            </a:r>
            <a:r>
              <a:rPr lang="ru-RU" sz="2000" dirty="0"/>
              <a:t> – папка, содержащая миграции базы данных приложения. Миграции позволяют </a:t>
            </a:r>
            <a:r>
              <a:rPr lang="ru-RU" sz="2000" dirty="0" err="1"/>
              <a:t>Django</a:t>
            </a:r>
            <a:r>
              <a:rPr lang="ru-RU" sz="2000" dirty="0"/>
              <a:t> отслеживать изменения моделей и синхронизировать их со схемой базы данных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models.py </a:t>
            </a:r>
            <a:r>
              <a:rPr lang="ru-RU" sz="2000" dirty="0"/>
              <a:t>– модели данных приложения. В любом </a:t>
            </a:r>
            <a:r>
              <a:rPr lang="ru-RU" sz="2000" dirty="0" err="1"/>
              <a:t>Django</a:t>
            </a:r>
            <a:r>
              <a:rPr lang="ru-RU" sz="2000" dirty="0"/>
              <a:t>-приложении должен быть этот файл, но он может оставаться пустым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tests.py </a:t>
            </a:r>
            <a:r>
              <a:rPr lang="ru-RU" sz="2000" dirty="0"/>
              <a:t>– этот файл предназначен для создания тестов для приложения</a:t>
            </a:r>
          </a:p>
          <a:p>
            <a:r>
              <a:rPr lang="ru-RU" sz="2000" b="1" dirty="0">
                <a:solidFill>
                  <a:srgbClr val="C00000"/>
                </a:solidFill>
              </a:rPr>
              <a:t>views.py</a:t>
            </a:r>
            <a:r>
              <a:rPr lang="ru-RU" sz="2000" dirty="0"/>
              <a:t> – вся логика приложения описывается здесь. Каждый обработчик получает HTTP-запрос, обрабатывает его и возвращает ответ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762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A498-1E4F-4989-8ACD-A898ACC7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данных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D549-F4EF-4AF7-B063-6B6AB7BC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Веб-приложения </a:t>
            </a:r>
            <a:r>
              <a:rPr lang="ru-RU" sz="2200" dirty="0" err="1"/>
              <a:t>Django</a:t>
            </a:r>
            <a:r>
              <a:rPr lang="ru-RU" sz="2200" dirty="0"/>
              <a:t> обрабатывают и запрашивают данные через объекты </a:t>
            </a:r>
            <a:r>
              <a:rPr lang="ru-RU" sz="2200" dirty="0" err="1"/>
              <a:t>Python</a:t>
            </a:r>
            <a:r>
              <a:rPr lang="ru-RU" sz="2200" dirty="0"/>
              <a:t>, называемые </a:t>
            </a:r>
            <a:r>
              <a:rPr lang="ru-RU" sz="2200" b="1" dirty="0"/>
              <a:t>моделями</a:t>
            </a:r>
            <a:endParaRPr lang="en-US" sz="2200" b="1" dirty="0"/>
          </a:p>
          <a:p>
            <a:r>
              <a:rPr lang="ru-RU" sz="2200" dirty="0"/>
              <a:t>Модели определяют структуру хранимых данных, включая </a:t>
            </a:r>
            <a:r>
              <a:rPr lang="ru-RU" sz="2200" b="1" dirty="0"/>
              <a:t>типы полей </a:t>
            </a:r>
            <a:r>
              <a:rPr lang="ru-RU" sz="2200" dirty="0"/>
              <a:t>и, возможно, </a:t>
            </a:r>
            <a:r>
              <a:rPr lang="ru-RU" sz="2200" b="1" dirty="0"/>
              <a:t>их максимальный разм</a:t>
            </a:r>
            <a:r>
              <a:rPr lang="ru-RU" sz="2200" dirty="0"/>
              <a:t>ер, </a:t>
            </a:r>
            <a:r>
              <a:rPr lang="ru-RU" sz="2200" b="1" dirty="0"/>
              <a:t>значения по умолчанию</a:t>
            </a:r>
            <a:r>
              <a:rPr lang="ru-RU" sz="2200" dirty="0"/>
              <a:t>, </a:t>
            </a:r>
            <a:r>
              <a:rPr lang="ru-RU" sz="2200" b="1" dirty="0"/>
              <a:t>параметры списка выбора</a:t>
            </a:r>
            <a:r>
              <a:rPr lang="ru-RU" sz="2200" dirty="0"/>
              <a:t>, </a:t>
            </a:r>
            <a:r>
              <a:rPr lang="ru-RU" sz="2200" b="1" dirty="0"/>
              <a:t>текст справки для документации</a:t>
            </a:r>
            <a:r>
              <a:rPr lang="ru-RU" sz="2200" dirty="0"/>
              <a:t>, </a:t>
            </a:r>
            <a:r>
              <a:rPr lang="ru-RU" sz="2200" b="1" dirty="0"/>
              <a:t>текст меток для форм </a:t>
            </a:r>
            <a:r>
              <a:rPr lang="ru-RU" sz="2200" dirty="0"/>
              <a:t>и т. д. </a:t>
            </a:r>
            <a:endParaRPr lang="en-US" sz="2200" dirty="0"/>
          </a:p>
          <a:p>
            <a:r>
              <a:rPr lang="ru-RU" sz="2200" dirty="0"/>
              <a:t>Определение модели не зависит от СУБД (</a:t>
            </a:r>
            <a:r>
              <a:rPr lang="ru-RU" sz="2200" dirty="0" err="1"/>
              <a:t>MySQL</a:t>
            </a:r>
            <a:r>
              <a:rPr lang="ru-RU" sz="2200" dirty="0"/>
              <a:t> или </a:t>
            </a:r>
            <a:r>
              <a:rPr lang="ru-RU" sz="2200" dirty="0" err="1"/>
              <a:t>PostgreSQL</a:t>
            </a:r>
            <a:r>
              <a:rPr lang="ru-RU" sz="2200" dirty="0"/>
              <a:t>) - ваши модели будут работать в любой из них</a:t>
            </a:r>
            <a:endParaRPr lang="en-US" sz="2200" dirty="0"/>
          </a:p>
          <a:p>
            <a:r>
              <a:rPr lang="ru-RU" sz="2200" dirty="0"/>
              <a:t>После того, как вы выбрали базу данных, которую хотите использовать, вам не нужно напрямую обращаться к ней - вы просто пишете свою структуру модели и другой необходимый код, а </a:t>
            </a:r>
            <a:r>
              <a:rPr lang="ru-RU" sz="2200" dirty="0" err="1"/>
              <a:t>Django</a:t>
            </a:r>
            <a:r>
              <a:rPr lang="ru-RU" sz="2200" dirty="0"/>
              <a:t> обрабатывает всю трудную работу по обращению к базе данных за вас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932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BC85-4F16-4EB4-AAF4-09FCFF8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проектирование схемы Данных Для блога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8487-C3E8-4FF2-8AA0-895B4477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Мы начнем создавать схему данных нашего блога с описания моделей</a:t>
            </a:r>
            <a:endParaRPr lang="en-US" sz="2200" dirty="0"/>
          </a:p>
          <a:p>
            <a:r>
              <a:rPr lang="ru-RU" sz="2200" i="1" dirty="0"/>
              <a:t>Модель </a:t>
            </a:r>
            <a:r>
              <a:rPr lang="ru-RU" sz="2200" dirty="0"/>
              <a:t>– это </a:t>
            </a:r>
            <a:r>
              <a:rPr lang="ru-RU" sz="2200" dirty="0" err="1"/>
              <a:t>Python</a:t>
            </a:r>
            <a:r>
              <a:rPr lang="ru-RU" sz="2200" dirty="0"/>
              <a:t>-класс, который является наследником </a:t>
            </a:r>
            <a:r>
              <a:rPr lang="ru-RU" sz="2200" b="1" dirty="0" err="1"/>
              <a:t>django.db.models.Model</a:t>
            </a:r>
            <a:endParaRPr lang="en-US" sz="2200" b="1" dirty="0"/>
          </a:p>
          <a:p>
            <a:r>
              <a:rPr lang="ru-RU" sz="2200" dirty="0"/>
              <a:t>Каждый атрибут представляет собой поле в базе данных</a:t>
            </a:r>
            <a:endParaRPr lang="en-US" sz="2200" dirty="0"/>
          </a:p>
          <a:p>
            <a:r>
              <a:rPr lang="ru-RU" sz="2200" dirty="0" err="1"/>
              <a:t>Django</a:t>
            </a:r>
            <a:r>
              <a:rPr lang="ru-RU" sz="2200" dirty="0"/>
              <a:t> создает таблицу в базе данных для каждой модели, определенной в </a:t>
            </a:r>
            <a:r>
              <a:rPr lang="ru-RU" sz="2200" b="1" dirty="0"/>
              <a:t>models.py</a:t>
            </a:r>
            <a:endParaRPr lang="en-US" sz="2200" b="1" dirty="0"/>
          </a:p>
          <a:p>
            <a:r>
              <a:rPr lang="ru-RU" sz="2200" dirty="0"/>
              <a:t>Когда мы создаем модель, </a:t>
            </a:r>
            <a:r>
              <a:rPr lang="ru-RU" sz="2200" dirty="0" err="1"/>
              <a:t>Django</a:t>
            </a:r>
            <a:r>
              <a:rPr lang="ru-RU" sz="2200" dirty="0"/>
              <a:t> предоставляет удобный </a:t>
            </a:r>
            <a:r>
              <a:rPr lang="ru-RU" sz="2200" i="1" dirty="0"/>
              <a:t>интерфейс </a:t>
            </a:r>
            <a:r>
              <a:rPr lang="ru-RU" sz="2200" dirty="0"/>
              <a:t>(</a:t>
            </a:r>
            <a:r>
              <a:rPr lang="ru-RU" sz="2200" dirty="0" err="1"/>
              <a:t>ApplicationProgrammingInterface</a:t>
            </a:r>
            <a:r>
              <a:rPr lang="ru-RU" sz="2200" dirty="0"/>
              <a:t> – API) для формирования запросов в базу данных</a:t>
            </a:r>
            <a:br>
              <a:rPr lang="ru-RU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007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0461-2545-4126-A9EF-F5250FD9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первой модели. Описание полей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BC13-6418-4397-820D-4BA630C9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8" y="1828800"/>
            <a:ext cx="11714922" cy="48635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/>
              <a:t>Первую создадим модель, как бы для таблицы «</a:t>
            </a:r>
            <a:r>
              <a:rPr lang="en-US" sz="2400" dirty="0"/>
              <a:t>Post</a:t>
            </a:r>
            <a:r>
              <a:rPr lang="ru-RU" sz="2400" dirty="0"/>
              <a:t>» - для статей блога</a:t>
            </a:r>
            <a:r>
              <a:rPr lang="en-US" sz="2400" dirty="0"/>
              <a:t>. </a:t>
            </a:r>
            <a:r>
              <a:rPr lang="ru-RU" sz="2400" dirty="0"/>
              <a:t>Для этого мы добавим фрагмент кода</a:t>
            </a:r>
            <a:r>
              <a:rPr lang="en-US" sz="2400" dirty="0"/>
              <a:t> </a:t>
            </a:r>
            <a:r>
              <a:rPr lang="ru-RU" sz="2400" dirty="0"/>
              <a:t>в файле </a:t>
            </a:r>
            <a:r>
              <a:rPr lang="ru-RU" sz="2400" b="1" dirty="0"/>
              <a:t>models.py</a:t>
            </a:r>
            <a:r>
              <a:rPr lang="ru-RU" sz="2400" dirty="0"/>
              <a:t>, созданного уже приложения </a:t>
            </a:r>
            <a:r>
              <a:rPr lang="ru-RU" sz="2400" b="1" dirty="0" err="1"/>
              <a:t>blog</a:t>
            </a:r>
            <a:r>
              <a:rPr lang="ru-RU" sz="2400" dirty="0"/>
              <a:t> </a:t>
            </a:r>
            <a:r>
              <a:rPr lang="en-US" sz="2400" dirty="0"/>
              <a:t> (</a:t>
            </a:r>
            <a:r>
              <a:rPr lang="ru-RU" sz="2400" dirty="0"/>
              <a:t>на следующем слайде</a:t>
            </a:r>
            <a:r>
              <a:rPr lang="en-US" sz="2400" dirty="0"/>
              <a:t>)</a:t>
            </a:r>
            <a:r>
              <a:rPr lang="ru-RU" sz="2400" dirty="0"/>
              <a:t>. Рассмотрим поля, которые  были определены для данной модели: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200" b="1" dirty="0" err="1">
                <a:solidFill>
                  <a:srgbClr val="00B050"/>
                </a:solidFill>
              </a:rPr>
              <a:t>title</a:t>
            </a:r>
            <a:r>
              <a:rPr lang="ru-RU" sz="2200" dirty="0"/>
              <a:t> – это поле заголовка статьи. Оно определено как тип </a:t>
            </a:r>
            <a:r>
              <a:rPr lang="ru-RU" sz="2200" dirty="0" err="1"/>
              <a:t>CharField</a:t>
            </a:r>
            <a:r>
              <a:rPr lang="ru-RU" sz="2200" dirty="0"/>
              <a:t>, который соответствует типу VARCHAR в базе данных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200" b="1" dirty="0" err="1">
                <a:solidFill>
                  <a:srgbClr val="00B050"/>
                </a:solidFill>
              </a:rPr>
              <a:t>slug</a:t>
            </a:r>
            <a:r>
              <a:rPr lang="ru-RU" sz="2200" dirty="0"/>
              <a:t> – это поле будет использоваться для формирования </a:t>
            </a:r>
            <a:r>
              <a:rPr lang="ru-RU" sz="2200" dirty="0" err="1"/>
              <a:t>URL’ов</a:t>
            </a:r>
            <a:r>
              <a:rPr lang="ru-RU" sz="2200" dirty="0"/>
              <a:t>. </a:t>
            </a:r>
            <a:r>
              <a:rPr lang="ru-RU" sz="2200" i="1" dirty="0" err="1"/>
              <a:t>Слаг</a:t>
            </a:r>
            <a:r>
              <a:rPr lang="ru-RU" sz="2200" i="1" dirty="0"/>
              <a:t> </a:t>
            </a:r>
            <a:r>
              <a:rPr lang="ru-RU" sz="2200" dirty="0"/>
              <a:t>– короткое название, содержащее только буквы, цифры и нижние подчеркивания или дефисы. Будем использовать </a:t>
            </a:r>
            <a:r>
              <a:rPr lang="ru-RU" sz="2200" i="1" dirty="0" err="1"/>
              <a:t>slug</a:t>
            </a:r>
            <a:r>
              <a:rPr lang="ru-RU" sz="2200" dirty="0"/>
              <a:t> для построения </a:t>
            </a:r>
            <a:r>
              <a:rPr lang="ru-RU" sz="2200" i="1" dirty="0"/>
              <a:t>семантических </a:t>
            </a:r>
            <a:r>
              <a:rPr lang="ru-RU" sz="2200" i="1" dirty="0" err="1"/>
              <a:t>URL’ов</a:t>
            </a:r>
            <a:r>
              <a:rPr lang="ru-RU" sz="2200" i="1" dirty="0"/>
              <a:t> </a:t>
            </a:r>
            <a:r>
              <a:rPr lang="ru-RU" sz="2200" dirty="0"/>
              <a:t>(</a:t>
            </a:r>
            <a:r>
              <a:rPr lang="ru-RU" sz="2200" dirty="0" err="1"/>
              <a:t>friendly</a:t>
            </a:r>
            <a:r>
              <a:rPr lang="ru-RU" sz="2200" dirty="0"/>
              <a:t> </a:t>
            </a:r>
            <a:r>
              <a:rPr lang="ru-RU" sz="2200" dirty="0" err="1"/>
              <a:t>URLs</a:t>
            </a:r>
            <a:r>
              <a:rPr lang="ru-RU" sz="2200" dirty="0"/>
              <a:t>) для статей. Также добавили параметр </a:t>
            </a:r>
            <a:r>
              <a:rPr lang="ru-RU" sz="2200" i="1" dirty="0" err="1"/>
              <a:t>unique_for_date</a:t>
            </a:r>
            <a:r>
              <a:rPr lang="ru-RU" sz="2200" dirty="0"/>
              <a:t>, поэтому сможем формировать уникальные </a:t>
            </a:r>
            <a:r>
              <a:rPr lang="ru-RU" sz="2200" dirty="0" err="1"/>
              <a:t>URL’ы</a:t>
            </a:r>
            <a:r>
              <a:rPr lang="ru-RU" sz="2200" dirty="0"/>
              <a:t>, используя дату публикации статей и </a:t>
            </a:r>
            <a:r>
              <a:rPr lang="ru-RU" sz="2200" i="1" dirty="0" err="1"/>
              <a:t>slug</a:t>
            </a:r>
            <a:r>
              <a:rPr lang="ru-RU" sz="2200" dirty="0"/>
              <a:t>. </a:t>
            </a:r>
            <a:r>
              <a:rPr lang="ru-RU" sz="2200" dirty="0" err="1"/>
              <a:t>Django</a:t>
            </a:r>
            <a:r>
              <a:rPr lang="ru-RU" sz="2200" dirty="0"/>
              <a:t> будет предотвращать создание нескольких статей с одинаковым </a:t>
            </a:r>
            <a:r>
              <a:rPr lang="ru-RU" sz="2200" dirty="0" err="1"/>
              <a:t>слаг</a:t>
            </a:r>
            <a:r>
              <a:rPr lang="ru-RU" sz="2200" dirty="0"/>
              <a:t>-ом в один и тот же день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200" b="1" dirty="0" err="1">
                <a:solidFill>
                  <a:srgbClr val="00B050"/>
                </a:solidFill>
              </a:rPr>
              <a:t>author</a:t>
            </a:r>
            <a:r>
              <a:rPr lang="ru-RU" sz="2200" dirty="0"/>
              <a:t> – это поле является внешним ключом и определяет </a:t>
            </a:r>
            <a:r>
              <a:rPr lang="ru-RU" sz="2200" i="1" dirty="0"/>
              <a:t>отношение </a:t>
            </a:r>
            <a:r>
              <a:rPr lang="ru-RU" sz="2200" dirty="0"/>
              <a:t>«</a:t>
            </a:r>
            <a:r>
              <a:rPr lang="ru-RU" sz="2200" i="1" dirty="0"/>
              <a:t>один ко многим</a:t>
            </a:r>
            <a:r>
              <a:rPr lang="ru-RU" sz="2200" dirty="0"/>
              <a:t>». Мы указываем, что каждая статья имеет автора, причем каждый пользователь может быть автором любого количества статей. Для этого поля </a:t>
            </a:r>
            <a:r>
              <a:rPr lang="ru-RU" sz="2200" dirty="0" err="1"/>
              <a:t>Django</a:t>
            </a:r>
            <a:r>
              <a:rPr lang="ru-RU" sz="2200" dirty="0"/>
              <a:t> создаст в базе данных внешний ключ, используя первичный ключ связанной модели. В этом случае мы обращаемся к модели </a:t>
            </a:r>
            <a:r>
              <a:rPr lang="ru-RU" sz="2200" i="1" dirty="0" err="1"/>
              <a:t>User</a:t>
            </a:r>
            <a:r>
              <a:rPr lang="ru-RU" sz="2200" i="1" dirty="0"/>
              <a:t>,</a:t>
            </a:r>
            <a:r>
              <a:rPr lang="ru-RU" sz="2200" dirty="0"/>
              <a:t> подсистемы аутентификации </a:t>
            </a:r>
            <a:r>
              <a:rPr lang="ru-RU" sz="2200" dirty="0" err="1"/>
              <a:t>Django</a:t>
            </a:r>
            <a:r>
              <a:rPr lang="ru-RU" sz="2200" dirty="0"/>
              <a:t>. Параметр </a:t>
            </a:r>
            <a:r>
              <a:rPr lang="ru-RU" sz="2200" i="1" dirty="0" err="1"/>
              <a:t>on_delete</a:t>
            </a:r>
            <a:r>
              <a:rPr lang="ru-RU" sz="2200" i="1" dirty="0"/>
              <a:t> </a:t>
            </a:r>
            <a:r>
              <a:rPr lang="ru-RU" sz="2200" dirty="0"/>
              <a:t>определяет поведение при удалении связанного объекта. Эта особенность не специфична для </a:t>
            </a:r>
            <a:r>
              <a:rPr lang="ru-RU" sz="2200" dirty="0" err="1"/>
              <a:t>Django</a:t>
            </a:r>
            <a:r>
              <a:rPr lang="ru-RU" sz="2200" dirty="0"/>
              <a:t>, а взята из стандарта SQL. Используя CASCADE, мы говорим, чтобы при удалении связанного пользователя, база данных также удаляла написанные им статьи. Мы также указали имя обратной связи от </a:t>
            </a:r>
            <a:r>
              <a:rPr lang="ru-RU" sz="2200" i="1" dirty="0" err="1"/>
              <a:t>User</a:t>
            </a:r>
            <a:r>
              <a:rPr lang="ru-RU" sz="2200" dirty="0"/>
              <a:t> к </a:t>
            </a:r>
            <a:r>
              <a:rPr lang="ru-RU" sz="2200" i="1" dirty="0" err="1"/>
              <a:t>Post</a:t>
            </a:r>
            <a:r>
              <a:rPr lang="ru-RU" sz="2200" i="1" dirty="0"/>
              <a:t> </a:t>
            </a:r>
            <a:r>
              <a:rPr lang="ru-RU" sz="2200" dirty="0"/>
              <a:t>– параметр </a:t>
            </a:r>
            <a:r>
              <a:rPr lang="ru-RU" sz="2200" i="1" dirty="0" err="1"/>
              <a:t>related_name</a:t>
            </a:r>
            <a:r>
              <a:rPr lang="ru-RU" sz="2200" dirty="0"/>
              <a:t>. Так мы с легкостью получим доступ к связанным объектам автора</a:t>
            </a:r>
          </a:p>
        </p:txBody>
      </p:sp>
    </p:spTree>
    <p:extLst>
      <p:ext uri="{BB962C8B-B14F-4D97-AF65-F5344CB8AC3E}">
        <p14:creationId xmlns:p14="http://schemas.microsoft.com/office/powerpoint/2010/main" val="266576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E703-B1A4-4C24-BB6D-7146554A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полей модели </a:t>
            </a:r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68E9-FAB8-4B98-AA2A-119E5D94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1842051"/>
            <a:ext cx="11582400" cy="479728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b="1" dirty="0" err="1">
                <a:solidFill>
                  <a:srgbClr val="00B050"/>
                </a:solidFill>
              </a:rPr>
              <a:t>body</a:t>
            </a:r>
            <a:r>
              <a:rPr lang="ru-RU" sz="2000" dirty="0"/>
              <a:t> – основное содержание статьи. Это текстовое поле, которое будет сохранено в столбце с типом TEXT в SQL базе данных</a:t>
            </a:r>
            <a:endParaRPr lang="en-US" sz="2000" b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b="1" dirty="0" err="1">
                <a:solidFill>
                  <a:srgbClr val="00B050"/>
                </a:solidFill>
              </a:rPr>
              <a:t>publish</a:t>
            </a:r>
            <a:r>
              <a:rPr lang="ru-RU" sz="2000" dirty="0"/>
              <a:t> – поле даты, которое сохраняет дату публикации статьи. Мы используем функцию </a:t>
            </a:r>
            <a:r>
              <a:rPr lang="ru-RU" sz="2000" dirty="0" err="1"/>
              <a:t>Django</a:t>
            </a:r>
            <a:r>
              <a:rPr lang="ru-RU" sz="2000" dirty="0"/>
              <a:t> </a:t>
            </a:r>
            <a:r>
              <a:rPr lang="ru-RU" sz="2000" b="1" dirty="0" err="1"/>
              <a:t>now</a:t>
            </a:r>
            <a:r>
              <a:rPr lang="ru-RU" sz="2000" b="1" dirty="0"/>
              <a:t> </a:t>
            </a:r>
            <a:r>
              <a:rPr lang="ru-RU" sz="2000" dirty="0"/>
              <a:t>для установки значения по умолчанию. Она возвращает текущие дату и время. Можете рассматривать ее как стандартную функцию </a:t>
            </a:r>
            <a:r>
              <a:rPr lang="ru-RU" sz="2000" i="1" dirty="0" err="1"/>
              <a:t>datetime.now</a:t>
            </a:r>
            <a:r>
              <a:rPr lang="ru-RU" sz="2000" dirty="0"/>
              <a:t> из </a:t>
            </a:r>
            <a:r>
              <a:rPr lang="ru-RU" sz="2000" dirty="0" err="1"/>
              <a:t>Python</a:t>
            </a:r>
            <a:r>
              <a:rPr lang="ru-RU" sz="2000" dirty="0"/>
              <a:t>, но с учетом временной зоны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b="1" dirty="0" err="1">
                <a:solidFill>
                  <a:srgbClr val="00B050"/>
                </a:solidFill>
              </a:rPr>
              <a:t>created</a:t>
            </a:r>
            <a:r>
              <a:rPr lang="ru-RU" sz="2000" dirty="0"/>
              <a:t> – это поле даты указывает, когда статья была создана. Так как мы используем параметр </a:t>
            </a:r>
            <a:r>
              <a:rPr lang="ru-RU" sz="2000" i="1" dirty="0" err="1"/>
              <a:t>auto_now_add</a:t>
            </a:r>
            <a:r>
              <a:rPr lang="ru-RU" sz="2000" dirty="0"/>
              <a:t>, дата будет сохраняться автоматически при создании объекта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b="1" dirty="0" err="1">
                <a:solidFill>
                  <a:srgbClr val="00B050"/>
                </a:solidFill>
              </a:rPr>
              <a:t>updated</a:t>
            </a:r>
            <a:r>
              <a:rPr lang="ru-RU" sz="2000" dirty="0"/>
              <a:t> – дата и время, указывающие на период, когда статья была отредактирована. Так как мы используем параметр </a:t>
            </a:r>
            <a:r>
              <a:rPr lang="ru-RU" sz="2000" i="1" dirty="0" err="1"/>
              <a:t>auto_now</a:t>
            </a:r>
            <a:r>
              <a:rPr lang="ru-RU" sz="2000" dirty="0"/>
              <a:t>, дата будет сохраняться автоматически при сохранении объекта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ru-RU" sz="2000" b="1" dirty="0" err="1">
                <a:solidFill>
                  <a:srgbClr val="00B050"/>
                </a:solidFill>
              </a:rPr>
              <a:t>status</a:t>
            </a:r>
            <a:r>
              <a:rPr lang="ru-RU" sz="2000" dirty="0"/>
              <a:t> – это поле отображает статус статьи. Был использован параметр </a:t>
            </a:r>
            <a:r>
              <a:rPr lang="ru-RU" sz="2000" b="1" dirty="0">
                <a:solidFill>
                  <a:srgbClr val="0070C0"/>
                </a:solidFill>
              </a:rPr>
              <a:t>CHOICES</a:t>
            </a:r>
            <a:r>
              <a:rPr lang="ru-RU" sz="2000" dirty="0"/>
              <a:t>, для того чтобы ограничить возможные значения из указанного списка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Примечание: В </a:t>
            </a:r>
            <a:r>
              <a:rPr lang="ru-RU" dirty="0" err="1"/>
              <a:t>Django</a:t>
            </a:r>
            <a:r>
              <a:rPr lang="ru-RU" dirty="0"/>
              <a:t> определены различные типы полей, которые мы можем использовать для создания моделей. Полное их описание и примеры использования можно найти на сайте </a:t>
            </a:r>
            <a:r>
              <a:rPr lang="en-US" dirty="0">
                <a:hlinkClick r:id="rId2"/>
              </a:rPr>
              <a:t>https://docs.djangoproject.com/en/2.2/ref/models/fields/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4365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2000</TotalTime>
  <Words>2738</Words>
  <Application>Microsoft Office PowerPoint</Application>
  <PresentationFormat>Widescreen</PresentationFormat>
  <Paragraphs>238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Corbel</vt:lpstr>
      <vt:lpstr>Gill Sans MT</vt:lpstr>
      <vt:lpstr>JetBrains Mono</vt:lpstr>
      <vt:lpstr>Wingdings 2</vt:lpstr>
      <vt:lpstr>Dividend</vt:lpstr>
      <vt:lpstr>Тема 10: создание первого приложения в проекте Django</vt:lpstr>
      <vt:lpstr>Содержание</vt:lpstr>
      <vt:lpstr>Перед созданием приложения проверяем…</vt:lpstr>
      <vt:lpstr>Создание приложения blog </vt:lpstr>
      <vt:lpstr>Описание структуры приложения</vt:lpstr>
      <vt:lpstr>Определение данных модели</vt:lpstr>
      <vt:lpstr>проектирование схемы Данных Для блога </vt:lpstr>
      <vt:lpstr>Создание первой модели. Описание полей</vt:lpstr>
      <vt:lpstr>Описание полей модели POST</vt:lpstr>
      <vt:lpstr>Добавляем и Сохраняем изменения в файле models.py </vt:lpstr>
      <vt:lpstr>Описание класса META</vt:lpstr>
      <vt:lpstr>Активация приложения </vt:lpstr>
      <vt:lpstr>Создание и применение миграций </vt:lpstr>
      <vt:lpstr>SQL-код на основе созданной модели</vt:lpstr>
      <vt:lpstr>объяснения</vt:lpstr>
      <vt:lpstr>Необходимость миграции</vt:lpstr>
      <vt:lpstr>созДание сайта аДминистрирования </vt:lpstr>
      <vt:lpstr>Сайт администрирования Django </vt:lpstr>
      <vt:lpstr>Сайт администрирования Django. 2 </vt:lpstr>
      <vt:lpstr>Добавление собственных моделей на сайт администрирования </vt:lpstr>
      <vt:lpstr>Добавление собственных моделей на сайт администрирования. 2</vt:lpstr>
      <vt:lpstr>Сохранение созданной записи</vt:lpstr>
      <vt:lpstr>Настройка отображения моделей </vt:lpstr>
      <vt:lpstr>Продолжим с Настройкой отображения моделей </vt:lpstr>
      <vt:lpstr>Результат</vt:lpstr>
      <vt:lpstr>Если добавить сейчас пост…</vt:lpstr>
      <vt:lpstr>работа с QuerySet и менеДжерами в Django</vt:lpstr>
      <vt:lpstr>Как можно создать объекты </vt:lpstr>
      <vt:lpstr>Создание объектов короче</vt:lpstr>
      <vt:lpstr>Изменение объектов </vt:lpstr>
      <vt:lpstr>Получение объектов </vt:lpstr>
      <vt:lpstr>Использование метода filter() </vt:lpstr>
      <vt:lpstr>Использование методов exclude() и order_by() </vt:lpstr>
      <vt:lpstr>Удаление объектов </vt:lpstr>
      <vt:lpstr>Когда выполняются запросы QuerySet’ов ?</vt:lpstr>
      <vt:lpstr>Повторим…Объясните что тут происходит</vt:lpstr>
      <vt:lpstr>результат...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406</cp:revision>
  <dcterms:created xsi:type="dcterms:W3CDTF">2019-08-31T15:29:49Z</dcterms:created>
  <dcterms:modified xsi:type="dcterms:W3CDTF">2020-11-17T14:47:08Z</dcterms:modified>
</cp:coreProperties>
</file>