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301" r:id="rId19"/>
    <p:sldId id="297" r:id="rId20"/>
    <p:sldId id="298" r:id="rId21"/>
    <p:sldId id="299" r:id="rId22"/>
    <p:sldId id="300" r:id="rId23"/>
    <p:sldId id="302" r:id="rId24"/>
    <p:sldId id="303" r:id="rId25"/>
    <p:sldId id="304" r:id="rId26"/>
    <p:sldId id="305" r:id="rId27"/>
    <p:sldId id="306" r:id="rId28"/>
    <p:sldId id="307" r:id="rId29"/>
    <p:sldId id="311" r:id="rId30"/>
    <p:sldId id="308" r:id="rId31"/>
    <p:sldId id="309" r:id="rId32"/>
    <p:sldId id="310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2.2/topics/http/urls/#path-converte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2.2/topics/http/urls/#url-namespac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2.2/ref/templates/builti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get-started-with-django-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Тема </a:t>
            </a:r>
            <a:r>
              <a:rPr lang="en-US" dirty="0"/>
              <a:t>1</a:t>
            </a:r>
            <a:r>
              <a:rPr lang="ro-MD"/>
              <a:t>1</a:t>
            </a:r>
            <a:r>
              <a:rPr lang="ru-RU"/>
              <a:t>:</a:t>
            </a:r>
            <a:r>
              <a:rPr lang="en-US" dirty="0"/>
              <a:t> </a:t>
            </a:r>
            <a:r>
              <a:rPr lang="ru-RU" dirty="0"/>
              <a:t>Определение логики (</a:t>
            </a:r>
            <a:r>
              <a:rPr lang="en-US" dirty="0"/>
              <a:t>views</a:t>
            </a:r>
            <a:r>
              <a:rPr lang="ru-RU" dirty="0"/>
              <a:t>) и веб интерфейса (</a:t>
            </a:r>
            <a:r>
              <a:rPr lang="ro-MD" dirty="0" err="1"/>
              <a:t>templates</a:t>
            </a:r>
            <a:r>
              <a:rPr lang="ru-RU" dirty="0"/>
              <a:t>)</a:t>
            </a:r>
            <a:r>
              <a:rPr lang="ro-MD" dirty="0"/>
              <a:t> </a:t>
            </a:r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23B5-665F-4AB9-8AEC-6FF066E3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Определение шаблонов </a:t>
            </a:r>
            <a:r>
              <a:rPr lang="en-US" b="1" dirty="0"/>
              <a:t>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E53D2-0CC8-4756-84B8-D5B8A5829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48070"/>
            <a:ext cx="10908443" cy="4545495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/>
              <a:t>Создайте</a:t>
            </a:r>
            <a:r>
              <a:rPr lang="en-US" sz="2200" dirty="0"/>
              <a:t> </a:t>
            </a:r>
            <a:r>
              <a:rPr lang="ru-RU" sz="2200" dirty="0"/>
              <a:t>файл </a:t>
            </a:r>
            <a:r>
              <a:rPr lang="ru-RU" sz="2200" b="1" dirty="0"/>
              <a:t>urls.py</a:t>
            </a:r>
            <a:r>
              <a:rPr lang="ru-RU" sz="2200" dirty="0"/>
              <a:t>, в папке приложения </a:t>
            </a:r>
            <a:r>
              <a:rPr lang="ru-RU" sz="2200" b="1" dirty="0" err="1"/>
              <a:t>blog</a:t>
            </a:r>
            <a:r>
              <a:rPr lang="ru-RU" sz="2200" dirty="0"/>
              <a:t> </a:t>
            </a:r>
          </a:p>
          <a:p>
            <a:pPr lvl="1"/>
            <a:r>
              <a:rPr lang="ru-RU" sz="1900" dirty="0"/>
              <a:t>Создание отдельного файла </a:t>
            </a:r>
            <a:r>
              <a:rPr lang="ru-RU" sz="1900" b="1" dirty="0"/>
              <a:t>urls.py </a:t>
            </a:r>
            <a:r>
              <a:rPr lang="ru-RU" sz="1900" dirty="0"/>
              <a:t>для каждого приложения – хороший способ сделать приложение доступным для многократного использования в других проектах </a:t>
            </a:r>
          </a:p>
          <a:p>
            <a:r>
              <a:rPr lang="ru-RU" sz="2200" dirty="0"/>
              <a:t>Потом добавьте в него следующий код:</a:t>
            </a:r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django.urls</a:t>
            </a:r>
            <a:r>
              <a:rPr lang="en-US" dirty="0"/>
              <a:t> import path</a:t>
            </a:r>
          </a:p>
          <a:p>
            <a:pPr marL="0" indent="0">
              <a:buNone/>
            </a:pPr>
            <a:r>
              <a:rPr lang="en-US" dirty="0"/>
              <a:t>from . import views</a:t>
            </a:r>
          </a:p>
          <a:p>
            <a:pPr marL="0" indent="0">
              <a:buNone/>
            </a:pPr>
            <a:r>
              <a:rPr lang="en-US" dirty="0" err="1"/>
              <a:t>app_name</a:t>
            </a:r>
            <a:r>
              <a:rPr lang="en-US" dirty="0"/>
              <a:t> = 'blog'</a:t>
            </a:r>
          </a:p>
          <a:p>
            <a:pPr marL="0" indent="0">
              <a:buNone/>
            </a:pPr>
            <a:r>
              <a:rPr lang="en-US" dirty="0" err="1"/>
              <a:t>urlpatterns</a:t>
            </a:r>
            <a:r>
              <a:rPr lang="en-US" dirty="0"/>
              <a:t> = [</a:t>
            </a:r>
          </a:p>
          <a:p>
            <a:pPr marL="0" indent="0">
              <a:buNone/>
            </a:pPr>
            <a:r>
              <a:rPr lang="en-US" dirty="0"/>
              <a:t>    path('', </a:t>
            </a:r>
            <a:r>
              <a:rPr lang="en-US" dirty="0" err="1"/>
              <a:t>views.post_list</a:t>
            </a:r>
            <a:r>
              <a:rPr lang="en-US" dirty="0"/>
              <a:t>, name='</a:t>
            </a:r>
            <a:r>
              <a:rPr lang="en-US" dirty="0" err="1"/>
              <a:t>post_list</a:t>
            </a:r>
            <a:r>
              <a:rPr lang="en-US" dirty="0"/>
              <a:t>'),</a:t>
            </a:r>
          </a:p>
          <a:p>
            <a:pPr marL="0" indent="0">
              <a:buNone/>
            </a:pPr>
            <a:r>
              <a:rPr lang="en-US" dirty="0"/>
              <a:t>    path('&lt;</a:t>
            </a:r>
            <a:r>
              <a:rPr lang="en-US" dirty="0" err="1"/>
              <a:t>int:year</a:t>
            </a:r>
            <a:r>
              <a:rPr lang="en-US" dirty="0"/>
              <a:t>&gt;/&lt;</a:t>
            </a:r>
            <a:r>
              <a:rPr lang="en-US" dirty="0" err="1"/>
              <a:t>int:month</a:t>
            </a:r>
            <a:r>
              <a:rPr lang="en-US" dirty="0"/>
              <a:t>&gt;/&lt;</a:t>
            </a:r>
            <a:r>
              <a:rPr lang="en-US" dirty="0" err="1"/>
              <a:t>int:day</a:t>
            </a:r>
            <a:r>
              <a:rPr lang="en-US" dirty="0"/>
              <a:t>&gt;/&lt;</a:t>
            </a:r>
            <a:r>
              <a:rPr lang="en-US" dirty="0" err="1"/>
              <a:t>slug:post</a:t>
            </a:r>
            <a:r>
              <a:rPr lang="en-US" dirty="0"/>
              <a:t>&gt;/',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views.post_detail</a:t>
            </a:r>
            <a:r>
              <a:rPr lang="en-US" dirty="0"/>
              <a:t>, name='</a:t>
            </a:r>
            <a:r>
              <a:rPr lang="en-US" dirty="0" err="1"/>
              <a:t>post_detail</a:t>
            </a:r>
            <a:r>
              <a:rPr lang="en-US" dirty="0"/>
              <a:t>'),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FA59A-3D05-40E4-947C-67B2C4708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374" y="3249945"/>
            <a:ext cx="1479065" cy="28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7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1047-57C6-4F16-BA54-F7CE40B6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Объяснения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8AD4-4166-477A-B60A-11814FAD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7" y="1715956"/>
            <a:ext cx="11807687" cy="501614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Было определено пространство имен приложения в переменной </a:t>
            </a:r>
            <a:r>
              <a:rPr lang="ru-RU" b="1" dirty="0" err="1"/>
              <a:t>app_name</a:t>
            </a:r>
            <a:r>
              <a:rPr lang="ru-RU" dirty="0"/>
              <a:t>. Это позволит сгруппировать адреса для приложения блога и использовать их названия для доступа к ним</a:t>
            </a:r>
          </a:p>
          <a:p>
            <a:r>
              <a:rPr lang="ru-RU" dirty="0"/>
              <a:t>Далее были объявлены два шаблона, используя функцию </a:t>
            </a:r>
            <a:r>
              <a:rPr lang="ru-RU" b="1" dirty="0" err="1"/>
              <a:t>path</a:t>
            </a:r>
            <a:r>
              <a:rPr lang="ru-RU" b="1" dirty="0"/>
              <a:t>()</a:t>
            </a:r>
          </a:p>
          <a:p>
            <a:pPr lvl="1"/>
            <a:r>
              <a:rPr lang="ru-RU" dirty="0"/>
              <a:t>Первый шаблон не принимает никаких аргументов. Он сопоставляется с обработчиком </a:t>
            </a:r>
            <a:r>
              <a:rPr lang="ru-RU" b="1" dirty="0" err="1"/>
              <a:t>post_list</a:t>
            </a:r>
            <a:endParaRPr lang="ru-RU" b="1" dirty="0"/>
          </a:p>
          <a:p>
            <a:pPr lvl="1"/>
            <a:r>
              <a:rPr lang="ru-RU" dirty="0"/>
              <a:t>Второй вызывает функцию </a:t>
            </a:r>
            <a:r>
              <a:rPr lang="ru-RU" b="1" dirty="0" err="1"/>
              <a:t>post_detail</a:t>
            </a:r>
            <a:r>
              <a:rPr lang="ru-RU" b="1" dirty="0"/>
              <a:t> </a:t>
            </a:r>
            <a:r>
              <a:rPr lang="ru-RU" dirty="0"/>
              <a:t>и принимает в качестве параметров следующие:</a:t>
            </a:r>
          </a:p>
          <a:p>
            <a:pPr marL="936900" lvl="2" indent="-342900">
              <a:buFont typeface="+mj-lt"/>
              <a:buAutoNum type="arabicPeriod"/>
            </a:pPr>
            <a:r>
              <a:rPr lang="ru-RU" b="1" dirty="0" err="1"/>
              <a:t>year</a:t>
            </a:r>
            <a:r>
              <a:rPr lang="ru-RU" dirty="0"/>
              <a:t> – целое число, задающее год публикации статьи</a:t>
            </a:r>
          </a:p>
          <a:p>
            <a:pPr marL="936900" lvl="2" indent="-342900">
              <a:buFont typeface="+mj-lt"/>
              <a:buAutoNum type="arabicPeriod"/>
            </a:pPr>
            <a:r>
              <a:rPr lang="ru-RU" b="1" dirty="0" err="1"/>
              <a:t>month</a:t>
            </a:r>
            <a:r>
              <a:rPr lang="ru-RU" dirty="0"/>
              <a:t> – целое число, задающее месяц</a:t>
            </a:r>
          </a:p>
          <a:p>
            <a:pPr marL="936900" lvl="2" indent="-342900">
              <a:buFont typeface="+mj-lt"/>
              <a:buAutoNum type="arabicPeriod"/>
            </a:pPr>
            <a:r>
              <a:rPr lang="ru-RU" b="1" dirty="0" err="1"/>
              <a:t>day</a:t>
            </a:r>
            <a:r>
              <a:rPr lang="ru-RU" dirty="0"/>
              <a:t> – целое число, представляющее день публикации</a:t>
            </a:r>
          </a:p>
          <a:p>
            <a:pPr marL="936900" lvl="2" indent="-342900">
              <a:buFont typeface="+mj-lt"/>
              <a:buAutoNum type="arabicPeriod"/>
            </a:pPr>
            <a:r>
              <a:rPr lang="ru-RU" b="1" dirty="0" err="1"/>
              <a:t>post</a:t>
            </a:r>
            <a:r>
              <a:rPr lang="ru-RU" dirty="0"/>
              <a:t> – строка, которая может содержать буквы, цифры и дефисы или нижние подчеркивания</a:t>
            </a:r>
          </a:p>
          <a:p>
            <a:r>
              <a:rPr lang="ru-RU" dirty="0"/>
              <a:t>Были использованы треугольные скобки для извлечения значений из </a:t>
            </a:r>
            <a:r>
              <a:rPr lang="ru-RU" dirty="0" err="1"/>
              <a:t>URL’а</a:t>
            </a:r>
            <a:r>
              <a:rPr lang="ru-RU" dirty="0"/>
              <a:t>. Любое значение, определенное в шаблоне как </a:t>
            </a:r>
            <a:r>
              <a:rPr lang="ru-RU" b="1" i="1" dirty="0"/>
              <a:t>&lt;</a:t>
            </a:r>
            <a:r>
              <a:rPr lang="ru-RU" b="1" i="1" dirty="0" err="1"/>
              <a:t>parameter</a:t>
            </a:r>
            <a:r>
              <a:rPr lang="ru-RU" b="1" i="1" dirty="0"/>
              <a:t>&gt;</a:t>
            </a:r>
            <a:r>
              <a:rPr lang="ru-RU" dirty="0"/>
              <a:t>, возвращается в виде строки. Был использован конвертер, например </a:t>
            </a:r>
            <a:r>
              <a:rPr lang="ru-RU" b="1" i="1" dirty="0"/>
              <a:t>&lt;</a:t>
            </a:r>
            <a:r>
              <a:rPr lang="ru-RU" b="1" i="1" dirty="0" err="1"/>
              <a:t>int:year</a:t>
            </a:r>
            <a:r>
              <a:rPr lang="ru-RU" b="1" i="1" dirty="0"/>
              <a:t>&gt;</a:t>
            </a:r>
            <a:r>
              <a:rPr lang="ru-RU" dirty="0"/>
              <a:t>, чтобы явно указать, что год должен быть извлечен из адреса в виде целого числа</a:t>
            </a:r>
          </a:p>
          <a:p>
            <a:r>
              <a:rPr lang="ru-RU" dirty="0"/>
              <a:t>&lt;</a:t>
            </a:r>
            <a:r>
              <a:rPr lang="ru-RU" dirty="0" err="1"/>
              <a:t>slug:post</a:t>
            </a:r>
            <a:r>
              <a:rPr lang="ru-RU" dirty="0"/>
              <a:t>&gt; – </a:t>
            </a:r>
            <a:r>
              <a:rPr lang="ru-RU" dirty="0" err="1"/>
              <a:t>слаг</a:t>
            </a:r>
            <a:r>
              <a:rPr lang="ru-RU" dirty="0"/>
              <a:t> будет извлечен как строка, которая может содержать только буквы, цифры и дефисы с нижними подчеркиваниями (в соответствии со стандартом ASCII)</a:t>
            </a:r>
          </a:p>
          <a:p>
            <a:r>
              <a:rPr lang="ru-RU" dirty="0"/>
              <a:t>Вы можете найти функции преобразования, предоставляемые </a:t>
            </a:r>
            <a:r>
              <a:rPr lang="ru-RU" dirty="0" err="1"/>
              <a:t>Django</a:t>
            </a:r>
            <a:r>
              <a:rPr lang="ru-RU" dirty="0"/>
              <a:t> на странице </a:t>
            </a:r>
            <a:r>
              <a:rPr lang="en-US" dirty="0">
                <a:hlinkClick r:id="rId2"/>
              </a:rPr>
              <a:t>https://docs.djangoproject.com/en/2.2/topics/http/urls/#path-converters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8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73C6-7870-4DF7-ADB5-AD378FC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конфигурация </a:t>
            </a:r>
            <a:r>
              <a:rPr lang="en-US" b="1" dirty="0"/>
              <a:t>URL’</a:t>
            </a:r>
            <a:r>
              <a:rPr lang="ru-RU" b="1" dirty="0" err="1"/>
              <a:t>ов</a:t>
            </a:r>
            <a:r>
              <a:rPr lang="ru-RU" b="1" dirty="0"/>
              <a:t> проекта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6CC-3593-4AB0-BCA6-65CB57CB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061"/>
            <a:ext cx="9905005" cy="4558748"/>
          </a:xfrm>
        </p:spPr>
        <p:txBody>
          <a:bodyPr>
            <a:normAutofit/>
          </a:bodyPr>
          <a:lstStyle/>
          <a:p>
            <a:r>
              <a:rPr lang="ru-RU" sz="2200" dirty="0"/>
              <a:t>Теперь необходимо добавить определенные выше шаблоны в конфигурацию </a:t>
            </a:r>
            <a:r>
              <a:rPr lang="ru-RU" sz="2200" dirty="0" err="1"/>
              <a:t>URL’ов</a:t>
            </a:r>
            <a:r>
              <a:rPr lang="ru-RU" sz="2200" dirty="0"/>
              <a:t> проекта</a:t>
            </a:r>
          </a:p>
          <a:p>
            <a:r>
              <a:rPr lang="ru-RU" sz="2200" dirty="0"/>
              <a:t>Для этого отредактируйте файл </a:t>
            </a:r>
            <a:r>
              <a:rPr lang="ru-RU" sz="2200" b="1" dirty="0"/>
              <a:t>urls.py</a:t>
            </a:r>
            <a:r>
              <a:rPr lang="ru-RU" sz="2200" dirty="0"/>
              <a:t>, который находится в каталоге </a:t>
            </a:r>
            <a:r>
              <a:rPr lang="ru-RU" sz="2200" b="1" dirty="0" err="1"/>
              <a:t>my</a:t>
            </a:r>
            <a:r>
              <a:rPr lang="en-US" sz="2200" b="1" dirty="0"/>
              <a:t>Project</a:t>
            </a:r>
          </a:p>
          <a:p>
            <a:r>
              <a:rPr lang="ru-RU" sz="2200" dirty="0"/>
              <a:t>Добавьте необходимую строку – должен быть следующий контент:</a:t>
            </a:r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django.urls</a:t>
            </a:r>
            <a:r>
              <a:rPr lang="en-US" dirty="0"/>
              <a:t> import path, </a:t>
            </a:r>
            <a:r>
              <a:rPr lang="en-US" b="1" dirty="0">
                <a:solidFill>
                  <a:srgbClr val="C00000"/>
                </a:solidFill>
              </a:rPr>
              <a:t>include</a:t>
            </a:r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django.contrib</a:t>
            </a:r>
            <a:r>
              <a:rPr lang="en-US" dirty="0"/>
              <a:t> import admin</a:t>
            </a:r>
          </a:p>
          <a:p>
            <a:pPr marL="0" indent="0">
              <a:buNone/>
            </a:pPr>
            <a:r>
              <a:rPr lang="en-US" dirty="0" err="1"/>
              <a:t>urlpatterns</a:t>
            </a:r>
            <a:r>
              <a:rPr lang="en-US" dirty="0"/>
              <a:t> = [</a:t>
            </a:r>
          </a:p>
          <a:p>
            <a:pPr marL="0" indent="0">
              <a:buNone/>
            </a:pPr>
            <a:r>
              <a:rPr lang="en-US" dirty="0"/>
              <a:t>    path('admin/', </a:t>
            </a:r>
            <a:r>
              <a:rPr lang="en-US" dirty="0" err="1"/>
              <a:t>admin.site.urls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>
                <a:solidFill>
                  <a:srgbClr val="C00000"/>
                </a:solidFill>
              </a:rPr>
              <a:t>path('blog/', include('</a:t>
            </a:r>
            <a:r>
              <a:rPr lang="en-US" b="1" dirty="0" err="1">
                <a:solidFill>
                  <a:srgbClr val="C00000"/>
                </a:solidFill>
              </a:rPr>
              <a:t>blog.urls</a:t>
            </a:r>
            <a:r>
              <a:rPr lang="en-US" b="1" dirty="0">
                <a:solidFill>
                  <a:srgbClr val="C00000"/>
                </a:solidFill>
              </a:rPr>
              <a:t>', namespace='blog')),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F4EC7-B2C8-4618-A419-1447DA8BE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878" y="2354870"/>
            <a:ext cx="1366009" cy="42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7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AF18-97FB-4D6B-9D88-D5532DF7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Объяснения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1BC4-2073-42A9-9E6E-18CEB6B24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Новый шаблон, добавленный с помощью </a:t>
            </a:r>
            <a:r>
              <a:rPr lang="ru-RU" sz="2200" b="1" dirty="0" err="1"/>
              <a:t>include</a:t>
            </a:r>
            <a:r>
              <a:rPr lang="ru-RU" sz="2200" dirty="0"/>
              <a:t>, подключит конфигурацию</a:t>
            </a:r>
            <a:br>
              <a:rPr lang="ru-RU" sz="2200" dirty="0"/>
            </a:br>
            <a:r>
              <a:rPr lang="ru-RU" sz="2200" dirty="0"/>
              <a:t>приложения блога. Все его адреса будут начинаться с </a:t>
            </a:r>
            <a:r>
              <a:rPr lang="ru-RU" sz="2200" b="1" dirty="0" err="1"/>
              <a:t>blog</a:t>
            </a:r>
            <a:r>
              <a:rPr lang="ru-RU" sz="2200" b="1" dirty="0"/>
              <a:t>/</a:t>
            </a:r>
            <a:endParaRPr lang="en-US" sz="2200" b="1" dirty="0"/>
          </a:p>
          <a:p>
            <a:r>
              <a:rPr lang="ru-RU" sz="2200" dirty="0"/>
              <a:t>Используемое пространство имен, </a:t>
            </a:r>
            <a:r>
              <a:rPr lang="ru-RU" sz="2200" b="1" dirty="0" err="1"/>
              <a:t>blog</a:t>
            </a:r>
            <a:r>
              <a:rPr lang="ru-RU" sz="2200" dirty="0"/>
              <a:t>, должно быть уникально по всему проекту</a:t>
            </a:r>
            <a:endParaRPr lang="en-US" sz="2200" dirty="0"/>
          </a:p>
          <a:p>
            <a:r>
              <a:rPr lang="ru-RU" sz="2200" dirty="0"/>
              <a:t>Мы будем обращаться к шаблонам приложения по пространству имен, например </a:t>
            </a:r>
            <a:r>
              <a:rPr lang="ru-RU" sz="2200" b="1" dirty="0" err="1"/>
              <a:t>blog:post_list</a:t>
            </a:r>
            <a:r>
              <a:rPr lang="ru-RU" sz="2200" dirty="0"/>
              <a:t>, </a:t>
            </a:r>
            <a:r>
              <a:rPr lang="ru-RU" sz="2200" b="1" dirty="0" err="1"/>
              <a:t>blog:post_detail</a:t>
            </a:r>
            <a:endParaRPr lang="en-US" sz="2200" b="1" dirty="0"/>
          </a:p>
          <a:p>
            <a:r>
              <a:rPr lang="ru-RU" sz="2200" dirty="0"/>
              <a:t>Подробнее об этом вы можете прочитать на </a:t>
            </a:r>
            <a:r>
              <a:rPr lang="en-US" sz="2400" dirty="0">
                <a:hlinkClick r:id="rId2"/>
              </a:rPr>
              <a:t>https://docs.djangoproject.com/en/2.2/topics/http/urls/#url-namespaces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75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FED7-91B7-40DA-BD9A-BE6737C4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Канонические </a:t>
            </a:r>
            <a:r>
              <a:rPr lang="en-US" b="1" dirty="0"/>
              <a:t>URL’</a:t>
            </a:r>
            <a:r>
              <a:rPr lang="ru-RU" b="1" dirty="0"/>
              <a:t>ы для моделей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A4-CE82-422E-ABF8-6FC033216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2014330"/>
            <a:ext cx="11370365" cy="4359966"/>
          </a:xfrm>
        </p:spPr>
        <p:txBody>
          <a:bodyPr>
            <a:normAutofit/>
          </a:bodyPr>
          <a:lstStyle/>
          <a:p>
            <a:r>
              <a:rPr lang="ru-RU" sz="2000" dirty="0"/>
              <a:t>Можно использовать URL </a:t>
            </a:r>
            <a:r>
              <a:rPr lang="ru-RU" sz="2000" b="1" dirty="0" err="1"/>
              <a:t>post_detail</a:t>
            </a:r>
            <a:r>
              <a:rPr lang="ru-RU" sz="2000" dirty="0"/>
              <a:t>, для построения канонического </a:t>
            </a:r>
            <a:r>
              <a:rPr lang="ru-RU" sz="2000" dirty="0" err="1"/>
              <a:t>URL’а</a:t>
            </a:r>
            <a:r>
              <a:rPr lang="ru-RU" sz="2000" dirty="0"/>
              <a:t> для объектов </a:t>
            </a:r>
            <a:r>
              <a:rPr lang="ru-RU" sz="2000" b="1" dirty="0" err="1"/>
              <a:t>Post</a:t>
            </a:r>
            <a:endParaRPr lang="ru-RU" sz="2000" b="1" dirty="0"/>
          </a:p>
          <a:p>
            <a:r>
              <a:rPr lang="ru-RU" sz="2000" dirty="0"/>
              <a:t>В </a:t>
            </a:r>
            <a:r>
              <a:rPr lang="ru-RU" sz="2000" dirty="0" err="1"/>
              <a:t>Django</a:t>
            </a:r>
            <a:r>
              <a:rPr lang="ru-RU" sz="2000" dirty="0"/>
              <a:t> есть соглашение о том, что метод модели </a:t>
            </a:r>
            <a:r>
              <a:rPr lang="ru-RU" sz="2000" b="1" dirty="0" err="1"/>
              <a:t>get_absolute_url</a:t>
            </a:r>
            <a:r>
              <a:rPr lang="ru-RU" sz="2000" b="1" dirty="0"/>
              <a:t>() </a:t>
            </a:r>
            <a:r>
              <a:rPr lang="ru-RU" sz="2000" dirty="0"/>
              <a:t>должен возвращать канонический URL объекта</a:t>
            </a:r>
          </a:p>
          <a:p>
            <a:pPr lvl="1"/>
            <a:r>
              <a:rPr lang="ru-RU" sz="1800" dirty="0"/>
              <a:t>Мы будем использовать метод </a:t>
            </a:r>
            <a:r>
              <a:rPr lang="ru-RU" sz="1800" b="1" dirty="0" err="1"/>
              <a:t>get_absolute_url</a:t>
            </a:r>
            <a:r>
              <a:rPr lang="ru-RU" sz="1800" b="1" dirty="0"/>
              <a:t>() </a:t>
            </a:r>
            <a:r>
              <a:rPr lang="ru-RU" sz="1800" dirty="0"/>
              <a:t>в HTML-шаблонах, чтобы получать ссылку на статью </a:t>
            </a:r>
          </a:p>
          <a:p>
            <a:r>
              <a:rPr lang="ru-RU" sz="2000" dirty="0"/>
              <a:t>Для реализации этого поведения будем использовать функцию </a:t>
            </a:r>
            <a:r>
              <a:rPr lang="ru-RU" sz="2000" b="1" dirty="0" err="1"/>
              <a:t>reverse</a:t>
            </a:r>
            <a:r>
              <a:rPr lang="ru-RU" sz="2000" b="1" dirty="0"/>
              <a:t>()</a:t>
            </a:r>
            <a:r>
              <a:rPr lang="ru-RU" sz="2000" dirty="0"/>
              <a:t>, которая дает возможность получать URL, указав имя шаблона и параметры</a:t>
            </a:r>
          </a:p>
          <a:p>
            <a:pPr marL="0" indent="0">
              <a:buNone/>
            </a:pPr>
            <a:r>
              <a:rPr lang="ru-RU" sz="2000" dirty="0"/>
              <a:t>Добавьте следующий фрагмент в файл </a:t>
            </a:r>
            <a:r>
              <a:rPr lang="ru-RU" sz="2000" b="1" dirty="0"/>
              <a:t>models.py</a:t>
            </a:r>
            <a:r>
              <a:rPr lang="ru-RU" sz="2000" dirty="0"/>
              <a:t>: </a:t>
            </a:r>
            <a:br>
              <a:rPr lang="ru-RU" sz="2000" dirty="0"/>
            </a:br>
            <a:r>
              <a:rPr lang="en-US" b="1" dirty="0"/>
              <a:t>from </a:t>
            </a:r>
            <a:r>
              <a:rPr lang="en-US" b="1" dirty="0" err="1"/>
              <a:t>django.urls</a:t>
            </a:r>
            <a:r>
              <a:rPr lang="en-US" b="1" dirty="0"/>
              <a:t> import reverse</a:t>
            </a:r>
          </a:p>
          <a:p>
            <a:pPr marL="0" indent="0">
              <a:buNone/>
            </a:pPr>
            <a:r>
              <a:rPr lang="en-US" dirty="0"/>
              <a:t>class Post(</a:t>
            </a:r>
            <a:r>
              <a:rPr lang="en-US" dirty="0" err="1"/>
              <a:t>models.Model</a:t>
            </a:r>
            <a:r>
              <a:rPr lang="en-US" dirty="0"/>
              <a:t>):</a:t>
            </a:r>
            <a:r>
              <a:rPr lang="ru-RU" dirty="0"/>
              <a:t> ….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b="1" dirty="0"/>
              <a:t>def </a:t>
            </a:r>
            <a:r>
              <a:rPr lang="en-US" b="1" dirty="0" err="1"/>
              <a:t>get_absolute_url</a:t>
            </a:r>
            <a:r>
              <a:rPr lang="en-US" b="1" dirty="0"/>
              <a:t>(self):</a:t>
            </a:r>
          </a:p>
          <a:p>
            <a:pPr marL="0" indent="0">
              <a:buNone/>
            </a:pPr>
            <a:r>
              <a:rPr lang="en-US" b="1" dirty="0"/>
              <a:t>       </a:t>
            </a:r>
            <a:r>
              <a:rPr lang="ru-RU" sz="1600" b="1" dirty="0"/>
              <a:t>		</a:t>
            </a:r>
            <a:r>
              <a:rPr lang="en-US" sz="1600" b="1" dirty="0"/>
              <a:t>return reverse('</a:t>
            </a:r>
            <a:r>
              <a:rPr lang="en-US" sz="1600" b="1" dirty="0" err="1"/>
              <a:t>blog:post_detail</a:t>
            </a:r>
            <a:r>
              <a:rPr lang="en-US" sz="1600" b="1" dirty="0"/>
              <a:t>', </a:t>
            </a:r>
            <a:r>
              <a:rPr lang="en-US" sz="1600" b="1" dirty="0" err="1"/>
              <a:t>args</a:t>
            </a:r>
            <a:r>
              <a:rPr lang="en-US" sz="1600" b="1" dirty="0"/>
              <a:t>=[</a:t>
            </a:r>
            <a:r>
              <a:rPr lang="en-US" sz="1600" b="1" dirty="0" err="1"/>
              <a:t>self.publish.year</a:t>
            </a:r>
            <a:r>
              <a:rPr lang="en-US" sz="1600" b="1" dirty="0"/>
              <a:t>, </a:t>
            </a:r>
            <a:r>
              <a:rPr lang="en-US" sz="1600" b="1" dirty="0" err="1"/>
              <a:t>self.publish.month</a:t>
            </a:r>
            <a:r>
              <a:rPr lang="en-US" sz="1600" b="1" dirty="0"/>
              <a:t>, </a:t>
            </a:r>
            <a:r>
              <a:rPr lang="en-US" sz="1600" b="1" dirty="0" err="1"/>
              <a:t>self.publish.day</a:t>
            </a:r>
            <a:r>
              <a:rPr lang="en-US" sz="1600" b="1" dirty="0"/>
              <a:t>, </a:t>
            </a:r>
            <a:r>
              <a:rPr lang="en-US" sz="1600" b="1" dirty="0" err="1"/>
              <a:t>self.slug</a:t>
            </a:r>
            <a:r>
              <a:rPr lang="en-US" sz="1600" b="1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65324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F51C-1263-40D4-A840-392D279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файле </a:t>
            </a:r>
            <a:r>
              <a:rPr lang="en-US" dirty="0"/>
              <a:t>models.py</a:t>
            </a:r>
            <a:r>
              <a:rPr lang="ru-RU" dirty="0"/>
              <a:t> приложения должен быть следующий 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435A-CC2E-4744-9062-76147CA4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6978707" cy="5142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from </a:t>
            </a:r>
            <a:r>
              <a:rPr lang="en-US" sz="1200" dirty="0" err="1"/>
              <a:t>django.db</a:t>
            </a:r>
            <a:r>
              <a:rPr lang="en-US" sz="1200" dirty="0"/>
              <a:t> import models</a:t>
            </a:r>
          </a:p>
          <a:p>
            <a:pPr marL="0" indent="0">
              <a:buNone/>
            </a:pPr>
            <a:r>
              <a:rPr lang="en-US" sz="1200" dirty="0"/>
              <a:t>from </a:t>
            </a:r>
            <a:r>
              <a:rPr lang="en-US" sz="1200" dirty="0" err="1"/>
              <a:t>django.utils</a:t>
            </a:r>
            <a:r>
              <a:rPr lang="en-US" sz="1200" dirty="0"/>
              <a:t> import </a:t>
            </a:r>
            <a:r>
              <a:rPr lang="en-US" sz="1200" dirty="0" err="1"/>
              <a:t>timezone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 </a:t>
            </a:r>
            <a:r>
              <a:rPr lang="en-US" sz="1200" dirty="0" err="1"/>
              <a:t>django.contrib.auth.models</a:t>
            </a:r>
            <a:r>
              <a:rPr lang="en-US" sz="1200" dirty="0"/>
              <a:t> import User</a:t>
            </a:r>
          </a:p>
          <a:p>
            <a:pPr marL="0" indent="0">
              <a:buNone/>
            </a:pPr>
            <a:r>
              <a:rPr lang="en-US" sz="1200" b="1" dirty="0"/>
              <a:t>from </a:t>
            </a:r>
            <a:r>
              <a:rPr lang="en-US" sz="1200" b="1" dirty="0" err="1"/>
              <a:t>django.urls</a:t>
            </a:r>
            <a:r>
              <a:rPr lang="en-US" sz="1200" b="1" dirty="0"/>
              <a:t> import reverse</a:t>
            </a:r>
          </a:p>
          <a:p>
            <a:pPr marL="0" indent="0">
              <a:buNone/>
            </a:pPr>
            <a:r>
              <a:rPr lang="en-US" sz="1200" dirty="0"/>
              <a:t>class Post(</a:t>
            </a:r>
            <a:r>
              <a:rPr lang="en-US" sz="1200" dirty="0" err="1"/>
              <a:t>models.Model</a:t>
            </a:r>
            <a:r>
              <a:rPr lang="en-US" sz="1200" dirty="0"/>
              <a:t>):</a:t>
            </a:r>
          </a:p>
          <a:p>
            <a:pPr marL="0" indent="0">
              <a:buNone/>
            </a:pPr>
            <a:r>
              <a:rPr lang="en-US" sz="1200" dirty="0"/>
              <a:t>    STATUS_CHOICES = (('draft', 'Draft’),</a:t>
            </a:r>
            <a:r>
              <a:rPr lang="ru-RU" sz="1200" dirty="0"/>
              <a:t> </a:t>
            </a:r>
            <a:r>
              <a:rPr lang="en-US" sz="1200" dirty="0"/>
              <a:t>('</a:t>
            </a:r>
            <a:r>
              <a:rPr lang="en-US" sz="1200" dirty="0" err="1"/>
              <a:t>published','Published</a:t>
            </a:r>
            <a:r>
              <a:rPr lang="en-US" sz="1200" dirty="0"/>
              <a:t>'), )</a:t>
            </a:r>
          </a:p>
          <a:p>
            <a:pPr marL="0" indent="0">
              <a:buNone/>
            </a:pPr>
            <a:r>
              <a:rPr lang="en-US" sz="1200" dirty="0"/>
              <a:t>    title = </a:t>
            </a:r>
            <a:r>
              <a:rPr lang="en-US" sz="1200" dirty="0" err="1"/>
              <a:t>models.CharField</a:t>
            </a:r>
            <a:r>
              <a:rPr lang="en-US" sz="1200" dirty="0"/>
              <a:t>(</a:t>
            </a:r>
            <a:r>
              <a:rPr lang="en-US" sz="1200" dirty="0" err="1"/>
              <a:t>max_length</a:t>
            </a:r>
            <a:r>
              <a:rPr lang="en-US" sz="1200" dirty="0"/>
              <a:t>=250)</a:t>
            </a:r>
          </a:p>
          <a:p>
            <a:pPr marL="0" indent="0">
              <a:buNone/>
            </a:pPr>
            <a:r>
              <a:rPr lang="en-US" sz="1200" dirty="0"/>
              <a:t>    slug = </a:t>
            </a:r>
            <a:r>
              <a:rPr lang="en-US" sz="1200" dirty="0" err="1"/>
              <a:t>models.SlugField</a:t>
            </a:r>
            <a:r>
              <a:rPr lang="en-US" sz="1200" dirty="0"/>
              <a:t>(</a:t>
            </a:r>
            <a:r>
              <a:rPr lang="en-US" sz="1200" dirty="0" err="1"/>
              <a:t>max_length</a:t>
            </a:r>
            <a:r>
              <a:rPr lang="en-US" sz="1200" dirty="0"/>
              <a:t>=250, </a:t>
            </a:r>
            <a:r>
              <a:rPr lang="en-US" sz="1200" dirty="0" err="1"/>
              <a:t>unique_for_date</a:t>
            </a:r>
            <a:r>
              <a:rPr lang="en-US" sz="1200" dirty="0"/>
              <a:t>='publish')</a:t>
            </a:r>
          </a:p>
          <a:p>
            <a:pPr marL="0" indent="0">
              <a:buNone/>
            </a:pPr>
            <a:r>
              <a:rPr lang="en-US" sz="1200" dirty="0"/>
              <a:t>    author = </a:t>
            </a:r>
            <a:r>
              <a:rPr lang="en-US" sz="1200" dirty="0" err="1"/>
              <a:t>models.ForeignKey</a:t>
            </a:r>
            <a:r>
              <a:rPr lang="en-US" sz="1200" dirty="0"/>
              <a:t>(</a:t>
            </a:r>
            <a:r>
              <a:rPr lang="en-US" sz="1200" dirty="0" err="1"/>
              <a:t>User,on_delete</a:t>
            </a:r>
            <a:r>
              <a:rPr lang="en-US" sz="1200" dirty="0"/>
              <a:t>=</a:t>
            </a:r>
            <a:r>
              <a:rPr lang="en-US" sz="1200" dirty="0" err="1"/>
              <a:t>models.CASCADE</a:t>
            </a:r>
            <a:r>
              <a:rPr lang="en-US" sz="1200" dirty="0"/>
              <a:t>, </a:t>
            </a:r>
            <a:r>
              <a:rPr lang="en-US" sz="1200" dirty="0" err="1"/>
              <a:t>related_name</a:t>
            </a:r>
            <a:r>
              <a:rPr lang="en-US" sz="1200" dirty="0"/>
              <a:t>='</a:t>
            </a:r>
            <a:r>
              <a:rPr lang="en-US" sz="1200" dirty="0" err="1"/>
              <a:t>blog_posts</a:t>
            </a:r>
            <a:r>
              <a:rPr lang="en-US" sz="1200" dirty="0"/>
              <a:t>')</a:t>
            </a:r>
          </a:p>
          <a:p>
            <a:pPr marL="0" indent="0">
              <a:buNone/>
            </a:pPr>
            <a:r>
              <a:rPr lang="en-US" sz="1200" dirty="0"/>
              <a:t>    body = </a:t>
            </a:r>
            <a:r>
              <a:rPr lang="en-US" sz="1200" dirty="0" err="1"/>
              <a:t>models.TextField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    publish = </a:t>
            </a:r>
            <a:r>
              <a:rPr lang="en-US" sz="1200" dirty="0" err="1"/>
              <a:t>models.DateTimeField</a:t>
            </a:r>
            <a:r>
              <a:rPr lang="en-US" sz="1200" dirty="0"/>
              <a:t>(default=</a:t>
            </a:r>
            <a:r>
              <a:rPr lang="en-US" sz="1200" dirty="0" err="1"/>
              <a:t>timezone.now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    created = </a:t>
            </a:r>
            <a:r>
              <a:rPr lang="en-US" sz="1200" dirty="0" err="1"/>
              <a:t>models.DateTimeField</a:t>
            </a:r>
            <a:r>
              <a:rPr lang="en-US" sz="1200" dirty="0"/>
              <a:t>(</a:t>
            </a:r>
            <a:r>
              <a:rPr lang="en-US" sz="1200" dirty="0" err="1"/>
              <a:t>auto_now_add</a:t>
            </a:r>
            <a:r>
              <a:rPr lang="en-US" sz="1200" dirty="0"/>
              <a:t>=True)</a:t>
            </a:r>
          </a:p>
          <a:p>
            <a:pPr marL="0" indent="0">
              <a:buNone/>
            </a:pPr>
            <a:r>
              <a:rPr lang="en-US" sz="1200" dirty="0"/>
              <a:t>    updated = </a:t>
            </a:r>
            <a:r>
              <a:rPr lang="en-US" sz="1200" dirty="0" err="1"/>
              <a:t>models.DateTimeField</a:t>
            </a:r>
            <a:r>
              <a:rPr lang="en-US" sz="1200" dirty="0"/>
              <a:t>(</a:t>
            </a:r>
            <a:r>
              <a:rPr lang="en-US" sz="1200" dirty="0" err="1"/>
              <a:t>auto_now</a:t>
            </a:r>
            <a:r>
              <a:rPr lang="en-US" sz="1200" dirty="0"/>
              <a:t>=True)</a:t>
            </a:r>
          </a:p>
          <a:p>
            <a:pPr marL="0" indent="0">
              <a:buNone/>
            </a:pPr>
            <a:r>
              <a:rPr lang="en-US" sz="1200" dirty="0"/>
              <a:t>    status = </a:t>
            </a:r>
            <a:r>
              <a:rPr lang="en-US" sz="1200" dirty="0" err="1"/>
              <a:t>models.CharField</a:t>
            </a:r>
            <a:r>
              <a:rPr lang="en-US" sz="1200" dirty="0"/>
              <a:t>(</a:t>
            </a:r>
            <a:r>
              <a:rPr lang="en-US" sz="1200" dirty="0" err="1"/>
              <a:t>max_length</a:t>
            </a:r>
            <a:r>
              <a:rPr lang="en-US" sz="1200" dirty="0"/>
              <a:t>=10,choices=</a:t>
            </a:r>
            <a:r>
              <a:rPr lang="en-US" sz="1200" dirty="0" err="1"/>
              <a:t>STATUS_CHOICES,default</a:t>
            </a:r>
            <a:r>
              <a:rPr lang="en-US" sz="1200" dirty="0"/>
              <a:t>='draft')</a:t>
            </a:r>
          </a:p>
          <a:p>
            <a:pPr marL="0" indent="0">
              <a:buNone/>
            </a:pPr>
            <a:r>
              <a:rPr lang="en-US" sz="1200" dirty="0"/>
              <a:t>   </a:t>
            </a:r>
            <a:r>
              <a:rPr lang="en-US" sz="1200" b="1" dirty="0"/>
              <a:t> def </a:t>
            </a:r>
            <a:r>
              <a:rPr lang="en-US" sz="1200" b="1" dirty="0" err="1"/>
              <a:t>get_absolute_url</a:t>
            </a:r>
            <a:r>
              <a:rPr lang="en-US" sz="1200" b="1" dirty="0"/>
              <a:t>(self):</a:t>
            </a:r>
          </a:p>
          <a:p>
            <a:pPr marL="0" indent="0">
              <a:buNone/>
            </a:pPr>
            <a:r>
              <a:rPr lang="en-US" sz="1200" b="1" dirty="0"/>
              <a:t>        return reverse('</a:t>
            </a:r>
            <a:r>
              <a:rPr lang="en-US" sz="1200" b="1" dirty="0" err="1"/>
              <a:t>blog:post_detail</a:t>
            </a:r>
            <a:r>
              <a:rPr lang="en-US" sz="1200" b="1" dirty="0"/>
              <a:t>', </a:t>
            </a:r>
            <a:r>
              <a:rPr lang="en-US" sz="1200" b="1" dirty="0" err="1"/>
              <a:t>args</a:t>
            </a:r>
            <a:r>
              <a:rPr lang="en-US" sz="1200" b="1" dirty="0"/>
              <a:t>=[</a:t>
            </a:r>
            <a:r>
              <a:rPr lang="en-US" sz="1200" b="1" dirty="0" err="1"/>
              <a:t>self.publish.year</a:t>
            </a:r>
            <a:r>
              <a:rPr lang="en-US" sz="1200" b="1" dirty="0"/>
              <a:t>, </a:t>
            </a:r>
            <a:r>
              <a:rPr lang="en-US" sz="1200" b="1" dirty="0" err="1"/>
              <a:t>self.publish.month</a:t>
            </a:r>
            <a:r>
              <a:rPr lang="en-US" sz="1200" b="1" dirty="0"/>
              <a:t>, </a:t>
            </a:r>
            <a:r>
              <a:rPr lang="en-US" sz="1200" b="1" dirty="0" err="1"/>
              <a:t>self.publish.day</a:t>
            </a:r>
            <a:r>
              <a:rPr lang="en-US" sz="1200" b="1" dirty="0"/>
              <a:t>, </a:t>
            </a:r>
            <a:r>
              <a:rPr lang="en-US" sz="1200" b="1" dirty="0" err="1"/>
              <a:t>self.slug</a:t>
            </a:r>
            <a:r>
              <a:rPr lang="en-US" sz="1200" b="1" dirty="0"/>
              <a:t>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15EDC-2FF1-43CF-8386-9C19D09EA929}"/>
              </a:ext>
            </a:extLst>
          </p:cNvPr>
          <p:cNvSpPr txBox="1"/>
          <p:nvPr/>
        </p:nvSpPr>
        <p:spPr>
          <a:xfrm>
            <a:off x="8123583" y="2676939"/>
            <a:ext cx="1742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 Meta: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ordering = ('-publish',)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def __str__(self):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return 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self.title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9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B00A-7026-4CA0-8DE9-3B8005CA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3472279"/>
          </a:xfrm>
        </p:spPr>
        <p:txBody>
          <a:bodyPr/>
          <a:lstStyle/>
          <a:p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шаблонов Для обработчиков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7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E499-D5E4-44B0-A6F0-B395918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</a:t>
            </a:r>
            <a:r>
              <a:rPr lang="en-US" dirty="0"/>
              <a:t>HTML-</a:t>
            </a:r>
            <a:r>
              <a:rPr lang="ru-RU" dirty="0"/>
              <a:t>шаблонов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2ECF-C0E2-49F0-99E0-5AC5B50F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8072478" cy="4273312"/>
          </a:xfrm>
        </p:spPr>
        <p:txBody>
          <a:bodyPr>
            <a:normAutofit/>
          </a:bodyPr>
          <a:lstStyle/>
          <a:p>
            <a:r>
              <a:rPr lang="ru-RU" sz="2200" dirty="0"/>
              <a:t>Мы создали обработчики и связали их с шаблонами </a:t>
            </a:r>
            <a:r>
              <a:rPr lang="ru-RU" sz="2200" dirty="0" err="1"/>
              <a:t>URL’ов</a:t>
            </a:r>
            <a:endParaRPr lang="ru-RU" sz="2200" dirty="0"/>
          </a:p>
          <a:p>
            <a:r>
              <a:rPr lang="ru-RU" sz="2200" dirty="0"/>
              <a:t>Далее необходимо добавить </a:t>
            </a:r>
            <a:r>
              <a:rPr lang="ru-RU" sz="2200" i="1" dirty="0"/>
              <a:t>HTML-шаблоны </a:t>
            </a:r>
            <a:r>
              <a:rPr lang="ru-RU" sz="2200" dirty="0"/>
              <a:t>для отображения статей в приемлемом виде </a:t>
            </a:r>
          </a:p>
          <a:p>
            <a:r>
              <a:rPr lang="ru-RU" sz="2200" dirty="0"/>
              <a:t>Для этого необходимо создать следующие папки и файлы в каталоге приложения </a:t>
            </a:r>
            <a:r>
              <a:rPr lang="ru-RU" sz="2200" b="1" dirty="0" err="1"/>
              <a:t>blog</a:t>
            </a:r>
            <a:r>
              <a:rPr lang="en-US" sz="2200" b="1" dirty="0"/>
              <a:t> </a:t>
            </a:r>
            <a:r>
              <a:rPr lang="ru-RU" sz="2200" b="1" dirty="0">
                <a:sym typeface="Wingdings" panose="05000000000000000000" pitchFamily="2" charset="2"/>
              </a:rPr>
              <a:t></a:t>
            </a:r>
            <a:endParaRPr lang="en-US" sz="2200" b="1" dirty="0">
              <a:sym typeface="Wingdings" panose="05000000000000000000" pitchFamily="2" charset="2"/>
            </a:endParaRPr>
          </a:p>
          <a:p>
            <a:r>
              <a:rPr lang="ru-RU" sz="2200" dirty="0"/>
              <a:t>Это будет структура наших HTML-шаблонов</a:t>
            </a:r>
            <a:endParaRPr lang="en-US" sz="2200" dirty="0"/>
          </a:p>
          <a:p>
            <a:pPr lvl="1"/>
            <a:r>
              <a:rPr lang="ru-RU" sz="2000" dirty="0"/>
              <a:t>Файл </a:t>
            </a:r>
            <a:r>
              <a:rPr lang="ru-RU" sz="2000" b="1" dirty="0"/>
              <a:t>base.html </a:t>
            </a:r>
            <a:r>
              <a:rPr lang="ru-RU" sz="2000" dirty="0"/>
              <a:t>содержит каркас</a:t>
            </a:r>
            <a:r>
              <a:rPr lang="en-US" sz="2000" dirty="0"/>
              <a:t> </a:t>
            </a:r>
            <a:r>
              <a:rPr lang="ru-RU" sz="2000" dirty="0"/>
              <a:t>верстки сайта и разделяет содержимое на два блока: основной и боковую панель</a:t>
            </a:r>
            <a:endParaRPr lang="en-US" sz="2000" dirty="0"/>
          </a:p>
          <a:p>
            <a:pPr lvl="1"/>
            <a:r>
              <a:rPr lang="ru-RU" sz="2000" b="1" dirty="0"/>
              <a:t>list.html </a:t>
            </a:r>
            <a:r>
              <a:rPr lang="ru-RU" sz="2000" dirty="0"/>
              <a:t>и </a:t>
            </a:r>
            <a:r>
              <a:rPr lang="ru-RU" sz="2000" b="1" dirty="0"/>
              <a:t>detail.html </a:t>
            </a:r>
            <a:r>
              <a:rPr lang="ru-RU" sz="2000" dirty="0"/>
              <a:t>наследуются от </a:t>
            </a:r>
            <a:r>
              <a:rPr lang="ru-RU" sz="2000" b="1" dirty="0"/>
              <a:t>base.html</a:t>
            </a:r>
            <a:r>
              <a:rPr lang="en-US" sz="2000" b="1" dirty="0"/>
              <a:t> </a:t>
            </a:r>
            <a:r>
              <a:rPr lang="ru-RU" sz="2000" dirty="0"/>
              <a:t>и отображают список статей и подробности статьи соответственно </a:t>
            </a: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8D2B09-E13E-425B-98F6-07B336A9C55C}"/>
              </a:ext>
            </a:extLst>
          </p:cNvPr>
          <p:cNvGrpSpPr/>
          <p:nvPr/>
        </p:nvGrpSpPr>
        <p:grpSpPr>
          <a:xfrm>
            <a:off x="7686261" y="3027116"/>
            <a:ext cx="3924546" cy="2936362"/>
            <a:chOff x="7686261" y="3027116"/>
            <a:chExt cx="3924546" cy="29363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3FA27C-B4B5-4100-96ED-889AB0510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0504" y="3027116"/>
              <a:ext cx="2440303" cy="2114929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478406C-2D6E-4F04-8E05-93DF99288C57}"/>
                </a:ext>
              </a:extLst>
            </p:cNvPr>
            <p:cNvCxnSpPr/>
            <p:nvPr/>
          </p:nvCxnSpPr>
          <p:spPr>
            <a:xfrm flipV="1">
              <a:off x="7686261" y="4002157"/>
              <a:ext cx="1987826" cy="1258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9C883E-18F7-4227-9D2C-C912D94F3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0087" y="4837044"/>
              <a:ext cx="1775791" cy="112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925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C18B-BC91-4F67-B10F-045B25FD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Изменения в файле </a:t>
            </a:r>
            <a:r>
              <a:rPr lang="en-US" dirty="0"/>
              <a:t>settings.py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D9EB-A3B2-49B4-9A0E-726375441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65" y="1715956"/>
            <a:ext cx="6384953" cy="3823453"/>
          </a:xfrm>
        </p:spPr>
        <p:txBody>
          <a:bodyPr>
            <a:normAutofit/>
          </a:bodyPr>
          <a:lstStyle/>
          <a:p>
            <a:r>
              <a:rPr lang="ru-RU" sz="2000" dirty="0"/>
              <a:t>Вначале необходимо добавить кое какие элементы конфигурации в файле </a:t>
            </a:r>
            <a:r>
              <a:rPr lang="en-US" sz="2000" dirty="0"/>
              <a:t>settings.py, </a:t>
            </a:r>
            <a:r>
              <a:rPr lang="ru-RU" sz="2000" dirty="0"/>
              <a:t>из папки проекта</a:t>
            </a:r>
          </a:p>
          <a:p>
            <a:r>
              <a:rPr lang="ru-RU" sz="2000" dirty="0"/>
              <a:t>Добавляем в нем:</a:t>
            </a:r>
          </a:p>
          <a:p>
            <a:pPr marL="0" indent="0">
              <a:buNone/>
            </a:pPr>
            <a:r>
              <a:rPr lang="ru-RU" sz="1700" dirty="0"/>
              <a:t>…</a:t>
            </a:r>
          </a:p>
          <a:p>
            <a:pPr marL="0" indent="0">
              <a:buNone/>
            </a:pPr>
            <a:r>
              <a:rPr lang="en-US" sz="1600" dirty="0"/>
              <a:t># Build paths inside the project like this: </a:t>
            </a:r>
            <a:r>
              <a:rPr lang="en-US" sz="1600" dirty="0" err="1"/>
              <a:t>os.path.join</a:t>
            </a:r>
            <a:r>
              <a:rPr lang="en-US" sz="1600" dirty="0"/>
              <a:t>(BASE_DIR, ...)</a:t>
            </a:r>
          </a:p>
          <a:p>
            <a:pPr marL="0" indent="0">
              <a:buNone/>
            </a:pPr>
            <a:r>
              <a:rPr lang="en-US" sz="1600" dirty="0"/>
              <a:t>BASE_DIR = </a:t>
            </a:r>
            <a:r>
              <a:rPr lang="en-US" sz="1600" dirty="0" err="1"/>
              <a:t>os.path.dirname</a:t>
            </a:r>
            <a:r>
              <a:rPr lang="en-US" sz="1600" dirty="0"/>
              <a:t>(</a:t>
            </a:r>
            <a:r>
              <a:rPr lang="en-US" sz="1600" dirty="0" err="1"/>
              <a:t>os.path.dirname</a:t>
            </a:r>
            <a:r>
              <a:rPr lang="en-US" sz="1600" dirty="0"/>
              <a:t>(</a:t>
            </a:r>
            <a:r>
              <a:rPr lang="en-US" sz="1600" dirty="0" err="1"/>
              <a:t>os.path.abspath</a:t>
            </a:r>
            <a:r>
              <a:rPr lang="en-US" sz="1600" dirty="0"/>
              <a:t>(__file__)))</a:t>
            </a:r>
          </a:p>
          <a:p>
            <a:pPr marL="0" indent="0">
              <a:buNone/>
            </a:pPr>
            <a:r>
              <a:rPr lang="en-US" sz="1600" b="1" dirty="0"/>
              <a:t>TEMPLATE_DIR = </a:t>
            </a:r>
            <a:r>
              <a:rPr lang="en-US" sz="1600" b="1" dirty="0" err="1"/>
              <a:t>os.path.join</a:t>
            </a:r>
            <a:r>
              <a:rPr lang="en-US" sz="1600" b="1" dirty="0"/>
              <a:t>(</a:t>
            </a:r>
            <a:r>
              <a:rPr lang="en-US" sz="1600" b="1" dirty="0" err="1"/>
              <a:t>BASE_DIR,'blog</a:t>
            </a:r>
            <a:r>
              <a:rPr lang="en-US" sz="1600" b="1" dirty="0"/>
              <a:t>/templates/’)</a:t>
            </a:r>
            <a:endParaRPr lang="ru-RU" sz="1600" b="1" dirty="0"/>
          </a:p>
          <a:p>
            <a:pPr marL="0" indent="0">
              <a:buNone/>
            </a:pPr>
            <a:r>
              <a:rPr lang="ru-RU" sz="1600" dirty="0"/>
              <a:t>…</a:t>
            </a:r>
          </a:p>
          <a:p>
            <a:pPr marL="0" indent="0">
              <a:buNone/>
            </a:pPr>
            <a:r>
              <a:rPr lang="en-US" sz="1600" b="1" dirty="0"/>
              <a:t>ALLOWED_HOSTS = ['localhost', '127.0.0.1', '[::1]']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BA543-6A3F-4DE3-B517-83DC5D9D9322}"/>
              </a:ext>
            </a:extLst>
          </p:cNvPr>
          <p:cNvSpPr txBox="1"/>
          <p:nvPr/>
        </p:nvSpPr>
        <p:spPr>
          <a:xfrm>
            <a:off x="6166183" y="3126108"/>
            <a:ext cx="602581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 = [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  {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      'BACKEND': '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django.template.backends.django.DjangoTemplates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   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 'DIRS': [TEMPLATE_DIR],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      'APP_DIRS': True,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      'OPTIONS': {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          '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context_processors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': [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              '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django.template.context_processors.debug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              '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django.template.context_processors.request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              '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django.contrib.auth.context_processors.auth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              '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django.contrib.messages.context_processors.messages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          ],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      },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  },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58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8D28-5CE4-440D-8768-1507E33E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Язык шаблонов </a:t>
            </a:r>
            <a:r>
              <a:rPr lang="en-US" b="1" dirty="0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AB58-3DF4-41F5-B3EF-DDAA90911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7339"/>
            <a:ext cx="11029615" cy="4518991"/>
          </a:xfrm>
        </p:spPr>
        <p:txBody>
          <a:bodyPr>
            <a:normAutofit/>
          </a:bodyPr>
          <a:lstStyle/>
          <a:p>
            <a:r>
              <a:rPr lang="ru-RU" sz="2200" dirty="0"/>
              <a:t>В </a:t>
            </a:r>
            <a:r>
              <a:rPr lang="ru-RU" sz="2200" dirty="0" err="1"/>
              <a:t>Django</a:t>
            </a:r>
            <a:r>
              <a:rPr lang="ru-RU" sz="2200" dirty="0"/>
              <a:t> встроен мощный язык шаблонов, который позволяет задать отображение данных</a:t>
            </a:r>
            <a:endParaRPr lang="en-US" sz="2200" dirty="0"/>
          </a:p>
          <a:p>
            <a:r>
              <a:rPr lang="ru-RU" sz="2200" dirty="0"/>
              <a:t>Он основывается на таких понятиях, как </a:t>
            </a:r>
            <a:r>
              <a:rPr lang="ru-RU" sz="2200" i="1" dirty="0"/>
              <a:t>шаблонные теги</a:t>
            </a:r>
            <a:r>
              <a:rPr lang="ru-RU" sz="2200" dirty="0"/>
              <a:t>, </a:t>
            </a:r>
            <a:r>
              <a:rPr lang="ru-RU" sz="2200" i="1" dirty="0"/>
              <a:t>переменные </a:t>
            </a:r>
            <a:r>
              <a:rPr lang="ru-RU" sz="2200" dirty="0"/>
              <a:t>и </a:t>
            </a:r>
            <a:r>
              <a:rPr lang="ru-RU" sz="2200" i="1" dirty="0"/>
              <a:t>фильтры</a:t>
            </a:r>
            <a:r>
              <a:rPr lang="ru-RU" sz="2200" dirty="0"/>
              <a:t>:</a:t>
            </a:r>
            <a:endParaRPr lang="en-US" sz="2200" dirty="0"/>
          </a:p>
          <a:p>
            <a:pPr lvl="1"/>
            <a:r>
              <a:rPr lang="ru-RU" sz="2000" dirty="0"/>
              <a:t>шаблонные теги управляют процессом генерации HTML и выглядят так:</a:t>
            </a:r>
            <a:r>
              <a:rPr lang="en-US" sz="2000" dirty="0"/>
              <a:t> </a:t>
            </a:r>
            <a:r>
              <a:rPr lang="ru-RU" sz="2000" b="1" dirty="0">
                <a:solidFill>
                  <a:srgbClr val="C00000"/>
                </a:solidFill>
              </a:rPr>
              <a:t>{% </a:t>
            </a:r>
            <a:r>
              <a:rPr lang="ru-RU" sz="2000" b="1" dirty="0" err="1">
                <a:solidFill>
                  <a:srgbClr val="C00000"/>
                </a:solidFill>
              </a:rPr>
              <a:t>tag</a:t>
            </a:r>
            <a:r>
              <a:rPr lang="ru-RU" sz="2000" b="1" dirty="0">
                <a:solidFill>
                  <a:srgbClr val="C00000"/>
                </a:solidFill>
              </a:rPr>
              <a:t> %}</a:t>
            </a:r>
            <a:endParaRPr lang="en-US" sz="2000" b="1" dirty="0">
              <a:solidFill>
                <a:srgbClr val="C00000"/>
              </a:solidFill>
            </a:endParaRPr>
          </a:p>
          <a:p>
            <a:pPr lvl="1"/>
            <a:r>
              <a:rPr lang="ru-RU" sz="2000" dirty="0"/>
              <a:t>переменные шаблона заменяются переданными в контекст значениями</a:t>
            </a:r>
            <a:r>
              <a:rPr lang="en-US" sz="2000" dirty="0"/>
              <a:t> </a:t>
            </a:r>
            <a:r>
              <a:rPr lang="ru-RU" sz="2000" dirty="0"/>
              <a:t>в процессе формирования HTML и выглядят так: </a:t>
            </a:r>
            <a:r>
              <a:rPr lang="ru-RU" sz="2000" b="1" dirty="0">
                <a:solidFill>
                  <a:srgbClr val="C00000"/>
                </a:solidFill>
              </a:rPr>
              <a:t>{{ </a:t>
            </a:r>
            <a:r>
              <a:rPr lang="ru-RU" sz="2000" b="1" dirty="0" err="1">
                <a:solidFill>
                  <a:srgbClr val="C00000"/>
                </a:solidFill>
              </a:rPr>
              <a:t>variable</a:t>
            </a:r>
            <a:r>
              <a:rPr lang="ru-RU" sz="2000" b="1" dirty="0">
                <a:solidFill>
                  <a:srgbClr val="C00000"/>
                </a:solidFill>
              </a:rPr>
              <a:t> }}</a:t>
            </a:r>
            <a:endParaRPr lang="en-US" sz="2000" b="1" dirty="0">
              <a:solidFill>
                <a:srgbClr val="C00000"/>
              </a:solidFill>
            </a:endParaRPr>
          </a:p>
          <a:p>
            <a:pPr lvl="1"/>
            <a:r>
              <a:rPr lang="ru-RU" sz="2000" dirty="0"/>
              <a:t>шаблонные фильтры позволяют изменять переменные контекста и выглядят так: </a:t>
            </a:r>
            <a:endParaRPr lang="en-US" sz="2000" dirty="0"/>
          </a:p>
          <a:p>
            <a:pPr marL="324000" lvl="1" indent="0">
              <a:buNone/>
            </a:pPr>
            <a:r>
              <a:rPr lang="ru-RU" sz="2000" b="1" dirty="0">
                <a:solidFill>
                  <a:srgbClr val="C00000"/>
                </a:solidFill>
              </a:rPr>
              <a:t>{{ </a:t>
            </a:r>
            <a:r>
              <a:rPr lang="ru-RU" sz="2000" b="1" dirty="0" err="1">
                <a:solidFill>
                  <a:srgbClr val="C00000"/>
                </a:solidFill>
              </a:rPr>
              <a:t>variable|filter</a:t>
            </a:r>
            <a:r>
              <a:rPr lang="ru-RU" sz="2000" b="1" dirty="0">
                <a:solidFill>
                  <a:srgbClr val="C00000"/>
                </a:solidFill>
              </a:rPr>
              <a:t> }}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ru-RU" sz="2200" dirty="0"/>
              <a:t>Список всех встроенных в </a:t>
            </a:r>
            <a:r>
              <a:rPr lang="ru-RU" sz="2200" dirty="0" err="1"/>
              <a:t>Django</a:t>
            </a:r>
            <a:r>
              <a:rPr lang="ru-RU" sz="2200" dirty="0"/>
              <a:t> тегов и фильтров вы можете найти на</a:t>
            </a:r>
            <a:br>
              <a:rPr lang="ru-RU" dirty="0"/>
            </a:br>
            <a:r>
              <a:rPr lang="en-US" dirty="0">
                <a:hlinkClick r:id="rId2"/>
              </a:rPr>
              <a:t>https://docs.djangoproject.com/en/2.2/ref/templates/builtins/</a:t>
            </a:r>
            <a:endParaRPr 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9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5276-6F58-4287-BCD9-DEA59DE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AC18-311E-4D4E-B79B-6CA2EC59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Создание функций</a:t>
            </a:r>
            <a:r>
              <a:rPr lang="en-US" sz="2200" dirty="0"/>
              <a:t>-</a:t>
            </a:r>
            <a:r>
              <a:rPr lang="ru-RU" sz="2200" dirty="0"/>
              <a:t>обработчика запросов </a:t>
            </a:r>
            <a:r>
              <a:rPr lang="en-US" sz="2200" dirty="0"/>
              <a:t>Django</a:t>
            </a:r>
            <a:r>
              <a:rPr lang="ru-RU" sz="2200" dirty="0"/>
              <a:t> – работа с файлом </a:t>
            </a:r>
            <a:r>
              <a:rPr lang="en-US" sz="2200" b="1" dirty="0"/>
              <a:t>views.py</a:t>
            </a:r>
            <a:endParaRPr lang="ru-RU" sz="2200" b="1" dirty="0"/>
          </a:p>
          <a:p>
            <a:r>
              <a:rPr lang="ru-RU" sz="2200" dirty="0"/>
              <a:t>Создание шаблонов </a:t>
            </a:r>
            <a:r>
              <a:rPr lang="en-US" sz="2200" dirty="0"/>
              <a:t>URL - </a:t>
            </a:r>
            <a:r>
              <a:rPr lang="ru-RU" sz="2200" dirty="0"/>
              <a:t>работа с файлом </a:t>
            </a:r>
            <a:r>
              <a:rPr lang="en-US" sz="2200" b="1" dirty="0"/>
              <a:t>urls.py</a:t>
            </a:r>
            <a:endParaRPr lang="ru-RU" sz="2200" b="1" dirty="0"/>
          </a:p>
          <a:p>
            <a:r>
              <a:rPr lang="ru-RU" sz="2200" dirty="0"/>
              <a:t>Создание </a:t>
            </a:r>
            <a:r>
              <a:rPr lang="en-US" sz="2200" dirty="0"/>
              <a:t>HTML-</a:t>
            </a:r>
            <a:r>
              <a:rPr lang="ru-RU" sz="2200" dirty="0"/>
              <a:t>шаблонов страниц - работа с папкой</a:t>
            </a:r>
            <a:r>
              <a:rPr lang="en-US" sz="2200" dirty="0"/>
              <a:t> </a:t>
            </a:r>
            <a:r>
              <a:rPr lang="ru-RU" sz="2200" dirty="0"/>
              <a:t>приложения </a:t>
            </a:r>
            <a:r>
              <a:rPr lang="en-US" sz="2200" b="1" dirty="0"/>
              <a:t>templates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2120709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EB9D-515C-416B-8985-3A0AEFDE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Редактирование base.html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BB49-E457-4780-A5DD-5F180864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15956"/>
            <a:ext cx="4449292" cy="514204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800" dirty="0"/>
              <a:t>{% load static %}</a:t>
            </a:r>
          </a:p>
          <a:p>
            <a:pPr marL="0" indent="0">
              <a:buNone/>
            </a:pPr>
            <a:r>
              <a:rPr lang="en-US" sz="2800" dirty="0"/>
              <a:t>&lt;!DOCTYPE html&gt;</a:t>
            </a:r>
          </a:p>
          <a:p>
            <a:pPr marL="0" indent="0">
              <a:buNone/>
            </a:pPr>
            <a:r>
              <a:rPr lang="en-US" sz="2800" dirty="0"/>
              <a:t>&lt;html&gt;</a:t>
            </a:r>
          </a:p>
          <a:p>
            <a:pPr marL="0" indent="0">
              <a:buNone/>
            </a:pPr>
            <a:r>
              <a:rPr lang="en-US" sz="2800" dirty="0"/>
              <a:t>&lt;head&gt;</a:t>
            </a:r>
          </a:p>
          <a:p>
            <a:pPr marL="0" indent="0">
              <a:buNone/>
            </a:pPr>
            <a:r>
              <a:rPr lang="en-US" sz="2800" dirty="0"/>
              <a:t>    &lt;title&gt;{% block title %}{% </a:t>
            </a:r>
            <a:r>
              <a:rPr lang="en-US" sz="2800" dirty="0" err="1"/>
              <a:t>endblock</a:t>
            </a:r>
            <a:r>
              <a:rPr lang="en-US" sz="2800" dirty="0"/>
              <a:t> %}&lt;/title&gt;</a:t>
            </a:r>
          </a:p>
          <a:p>
            <a:pPr marL="0" indent="0">
              <a:buNone/>
            </a:pPr>
            <a:r>
              <a:rPr lang="en-US" sz="2800" dirty="0"/>
              <a:t>    &lt;meta name="viewport" content="width=device-width, initial-scale=1" /&gt;</a:t>
            </a:r>
          </a:p>
          <a:p>
            <a:pPr marL="0" indent="0">
              <a:buNone/>
            </a:pPr>
            <a:r>
              <a:rPr lang="en-US" sz="2800" dirty="0"/>
              <a:t>    &lt;link </a:t>
            </a:r>
            <a:r>
              <a:rPr lang="en-US" sz="2800" dirty="0" err="1"/>
              <a:t>href</a:t>
            </a:r>
            <a:r>
              <a:rPr lang="en-US" sz="2800" dirty="0"/>
              <a:t>="{% static ’</a:t>
            </a:r>
            <a:r>
              <a:rPr lang="en-US" sz="2800" dirty="0" err="1"/>
              <a:t>css</a:t>
            </a:r>
            <a:r>
              <a:rPr lang="en-US" sz="2800" dirty="0"/>
              <a:t>\blog.css' %}" </a:t>
            </a:r>
            <a:r>
              <a:rPr lang="en-US" sz="2800" dirty="0" err="1"/>
              <a:t>rel</a:t>
            </a:r>
            <a:r>
              <a:rPr lang="en-US" sz="2800" dirty="0"/>
              <a:t>="stylesheet" type="text/</a:t>
            </a:r>
            <a:r>
              <a:rPr lang="en-US" sz="2800" dirty="0" err="1"/>
              <a:t>css</a:t>
            </a:r>
            <a:r>
              <a:rPr lang="en-US" sz="2800" dirty="0"/>
              <a:t>" /&gt;</a:t>
            </a:r>
          </a:p>
          <a:p>
            <a:pPr marL="0" indent="0">
              <a:buNone/>
            </a:pPr>
            <a:r>
              <a:rPr lang="en-US" sz="2800" dirty="0"/>
              <a:t>&lt;/head&gt;</a:t>
            </a:r>
          </a:p>
          <a:p>
            <a:pPr marL="0" indent="0">
              <a:buNone/>
            </a:pPr>
            <a:r>
              <a:rPr lang="en-US" sz="2800" dirty="0"/>
              <a:t>&lt;body&gt;</a:t>
            </a:r>
          </a:p>
          <a:p>
            <a:pPr marL="0" indent="0">
              <a:buNone/>
            </a:pPr>
            <a:r>
              <a:rPr lang="en-US" sz="2800" dirty="0"/>
              <a:t>    &lt;div class="header"&gt;&lt;h1&gt;My Blog's posts&lt;/h1&gt;&lt;/div&gt;</a:t>
            </a:r>
          </a:p>
          <a:p>
            <a:pPr marL="0" indent="0">
              <a:buNone/>
            </a:pPr>
            <a:r>
              <a:rPr lang="en-US" sz="2800" dirty="0"/>
              <a:t>    &lt;div id="content"&gt;</a:t>
            </a:r>
          </a:p>
          <a:p>
            <a:pPr marL="0" indent="0">
              <a:buNone/>
            </a:pPr>
            <a:r>
              <a:rPr lang="en-US" sz="2800" dirty="0"/>
              <a:t>        {% block content %}{% </a:t>
            </a:r>
            <a:r>
              <a:rPr lang="en-US" sz="2800" dirty="0" err="1"/>
              <a:t>endblock</a:t>
            </a:r>
            <a:r>
              <a:rPr lang="en-US" sz="2800" dirty="0"/>
              <a:t> %}</a:t>
            </a:r>
          </a:p>
          <a:p>
            <a:pPr marL="0" indent="0">
              <a:buNone/>
            </a:pPr>
            <a:r>
              <a:rPr lang="en-US" sz="2800" dirty="0"/>
              <a:t>    &lt;/div&gt;</a:t>
            </a:r>
          </a:p>
          <a:p>
            <a:pPr marL="0" indent="0">
              <a:buNone/>
            </a:pPr>
            <a:r>
              <a:rPr lang="en-US" sz="2800" dirty="0"/>
              <a:t>    &lt;div id="sidebar"&gt;</a:t>
            </a:r>
          </a:p>
          <a:p>
            <a:pPr marL="0" indent="0">
              <a:buNone/>
            </a:pPr>
            <a:r>
              <a:rPr lang="en-US" sz="2800" dirty="0"/>
              <a:t>        &lt;h2&gt;My blog&lt;/h2&gt;</a:t>
            </a:r>
          </a:p>
          <a:p>
            <a:pPr marL="0" indent="0">
              <a:buNone/>
            </a:pPr>
            <a:r>
              <a:rPr lang="en-US" sz="2800" dirty="0"/>
              <a:t>        &lt;</a:t>
            </a:r>
            <a:r>
              <a:rPr lang="en-US" sz="2800" dirty="0" err="1"/>
              <a:t>img</a:t>
            </a:r>
            <a:r>
              <a:rPr lang="en-US" sz="2800" dirty="0"/>
              <a:t> </a:t>
            </a:r>
            <a:r>
              <a:rPr lang="en-US" sz="2800" dirty="0" err="1"/>
              <a:t>src</a:t>
            </a:r>
            <a:r>
              <a:rPr lang="en-US" sz="2800" dirty="0"/>
              <a:t>="{% static 'images\img.jpg' %}" alt="Image" /&gt;</a:t>
            </a:r>
          </a:p>
          <a:p>
            <a:pPr marL="0" indent="0">
              <a:buNone/>
            </a:pPr>
            <a:r>
              <a:rPr lang="en-US" sz="2800" dirty="0"/>
              <a:t>        &lt;p&gt;This is my blog.&lt;/p&gt;</a:t>
            </a:r>
          </a:p>
          <a:p>
            <a:pPr marL="0" indent="0">
              <a:buNone/>
            </a:pPr>
            <a:r>
              <a:rPr lang="en-US" sz="2800" dirty="0"/>
              <a:t>    &lt;/div&gt;</a:t>
            </a:r>
          </a:p>
          <a:p>
            <a:pPr marL="0" indent="0">
              <a:buNone/>
            </a:pPr>
            <a:r>
              <a:rPr lang="en-US" sz="2800" dirty="0"/>
              <a:t>    &lt;footer class="footer"&gt;</a:t>
            </a:r>
          </a:p>
          <a:p>
            <a:pPr marL="0" indent="0">
              <a:buNone/>
            </a:pPr>
            <a:r>
              <a:rPr lang="en-US" sz="2800" dirty="0"/>
              <a:t>        &lt;p&gt;Copyright &amp;copy; Me&lt;/p&gt;</a:t>
            </a:r>
          </a:p>
          <a:p>
            <a:pPr marL="0" indent="0">
              <a:buNone/>
            </a:pPr>
            <a:r>
              <a:rPr lang="en-US" sz="2800" dirty="0"/>
              <a:t>    &lt;/footer&gt;</a:t>
            </a:r>
          </a:p>
          <a:p>
            <a:pPr marL="0" indent="0">
              <a:buNone/>
            </a:pPr>
            <a:r>
              <a:rPr lang="en-US" sz="2800" dirty="0"/>
              <a:t>&lt;/body&gt;</a:t>
            </a:r>
          </a:p>
          <a:p>
            <a:pPr marL="0" indent="0">
              <a:buNone/>
            </a:pPr>
            <a:r>
              <a:rPr lang="en-US" sz="2800" dirty="0"/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41EC4-BCDF-4F18-9944-A34728D9D3F8}"/>
              </a:ext>
            </a:extLst>
          </p:cNvPr>
          <p:cNvSpPr txBox="1"/>
          <p:nvPr/>
        </p:nvSpPr>
        <p:spPr>
          <a:xfrm>
            <a:off x="5030485" y="2056686"/>
            <a:ext cx="67658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Отредактируем файл </a:t>
            </a:r>
            <a:r>
              <a:rPr lang="ru-RU" b="1" dirty="0"/>
              <a:t>base.html </a:t>
            </a:r>
            <a:r>
              <a:rPr lang="ru-RU" dirty="0"/>
              <a:t>и добавим следующий фрагмент в нем: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Строка </a:t>
            </a:r>
            <a:r>
              <a:rPr lang="ru-RU" b="1" dirty="0"/>
              <a:t>{% </a:t>
            </a:r>
            <a:r>
              <a:rPr lang="ru-RU" b="1" dirty="0" err="1"/>
              <a:t>load</a:t>
            </a:r>
            <a:r>
              <a:rPr lang="ru-RU" b="1" dirty="0"/>
              <a:t> </a:t>
            </a:r>
            <a:r>
              <a:rPr lang="ru-RU" b="1" dirty="0" err="1"/>
              <a:t>static</a:t>
            </a:r>
            <a:r>
              <a:rPr lang="ru-RU" b="1" dirty="0"/>
              <a:t> %} </a:t>
            </a:r>
            <a:r>
              <a:rPr lang="ru-RU" dirty="0"/>
              <a:t>говорит </a:t>
            </a:r>
            <a:r>
              <a:rPr lang="ru-RU" dirty="0" err="1"/>
              <a:t>Django</a:t>
            </a:r>
            <a:r>
              <a:rPr lang="ru-RU" dirty="0"/>
              <a:t> о том, что нужно импортировать шаблонный тег </a:t>
            </a:r>
            <a:r>
              <a:rPr lang="ru-RU" b="1" dirty="0" err="1"/>
              <a:t>static</a:t>
            </a:r>
            <a:r>
              <a:rPr lang="ru-RU" dirty="0"/>
              <a:t>, который объявлен в приложении </a:t>
            </a:r>
            <a:r>
              <a:rPr lang="ru-RU" b="1" dirty="0" err="1"/>
              <a:t>django.contrib.staticfiles</a:t>
            </a:r>
            <a:r>
              <a:rPr lang="ru-RU" dirty="0"/>
              <a:t>, указанном в </a:t>
            </a:r>
            <a:r>
              <a:rPr lang="ru-RU" b="1" dirty="0"/>
              <a:t>INSTALLED_APPS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После его импортирования мы можем использовать запись </a:t>
            </a:r>
            <a:r>
              <a:rPr lang="ru-RU" b="1" dirty="0"/>
              <a:t>{%</a:t>
            </a:r>
            <a:r>
              <a:rPr lang="ru-RU" b="1" dirty="0" err="1"/>
              <a:t>static</a:t>
            </a:r>
            <a:r>
              <a:rPr lang="ru-RU" b="1" dirty="0"/>
              <a:t> %}</a:t>
            </a:r>
            <a:r>
              <a:rPr lang="ru-RU" dirty="0"/>
              <a:t>. С помощью этого тега можно подключать файлы статики (например, </a:t>
            </a:r>
            <a:r>
              <a:rPr lang="ru-RU" b="1" dirty="0"/>
              <a:t>blog.css</a:t>
            </a:r>
            <a:r>
              <a:rPr lang="ru-RU" dirty="0"/>
              <a:t>), которые мы увидим в папке </a:t>
            </a:r>
            <a:r>
              <a:rPr lang="ru-RU" b="1" dirty="0" err="1"/>
              <a:t>static</a:t>
            </a:r>
            <a:r>
              <a:rPr lang="ru-RU" b="1" dirty="0"/>
              <a:t>/ </a:t>
            </a:r>
            <a:r>
              <a:rPr lang="ru-RU" dirty="0"/>
              <a:t>приложения</a:t>
            </a:r>
          </a:p>
          <a:p>
            <a:pPr marL="285750" indent="-285750">
              <a:buFontTx/>
              <a:buChar char="-"/>
            </a:pPr>
            <a:r>
              <a:rPr lang="ru-RU" dirty="0"/>
              <a:t>В шаблоне есть два тега </a:t>
            </a:r>
            <a:r>
              <a:rPr lang="ru-RU" b="1" dirty="0"/>
              <a:t>{% </a:t>
            </a:r>
            <a:r>
              <a:rPr lang="ru-RU" b="1" dirty="0" err="1"/>
              <a:t>block</a:t>
            </a:r>
            <a:r>
              <a:rPr lang="ru-RU" b="1" dirty="0"/>
              <a:t> %}</a:t>
            </a:r>
            <a:r>
              <a:rPr lang="ru-RU" dirty="0"/>
              <a:t>. Они говорят </a:t>
            </a:r>
            <a:r>
              <a:rPr lang="ru-RU" dirty="0" err="1"/>
              <a:t>Django</a:t>
            </a:r>
            <a:r>
              <a:rPr lang="ru-RU" dirty="0"/>
              <a:t>, что мы хотим определить блок в этом месте. Шаблоны, унаследованные от </a:t>
            </a:r>
            <a:r>
              <a:rPr lang="ru-RU" b="1" dirty="0"/>
              <a:t>base.html</a:t>
            </a:r>
            <a:r>
              <a:rPr lang="ru-RU" dirty="0"/>
              <a:t>, смогут заполнять эти блоки собственным содержимым. Мы определили два блока: </a:t>
            </a:r>
            <a:r>
              <a:rPr lang="ru-RU" b="1" dirty="0" err="1"/>
              <a:t>title</a:t>
            </a:r>
            <a:br>
              <a:rPr lang="ru-RU" dirty="0"/>
            </a:br>
            <a:r>
              <a:rPr lang="ru-RU" dirty="0"/>
              <a:t>и </a:t>
            </a:r>
            <a:r>
              <a:rPr lang="ru-RU" b="1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89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E271-D0D4-48B0-9F2C-0A62ABFD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Редактирование</a:t>
            </a:r>
            <a:r>
              <a:rPr lang="en-US" b="1" dirty="0"/>
              <a:t> </a:t>
            </a:r>
            <a:r>
              <a:rPr lang="ru-RU" dirty="0" err="1"/>
              <a:t>post</a:t>
            </a:r>
            <a:r>
              <a:rPr lang="ru-RU" dirty="0"/>
              <a:t>/list.html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ED8E-6187-4354-95F7-E86B39C3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75" y="1828800"/>
            <a:ext cx="8006217" cy="4837044"/>
          </a:xfrm>
        </p:spPr>
        <p:txBody>
          <a:bodyPr>
            <a:normAutofit/>
          </a:bodyPr>
          <a:lstStyle/>
          <a:p>
            <a:r>
              <a:rPr lang="ru-RU" dirty="0"/>
              <a:t>Отредактируем и файл </a:t>
            </a:r>
            <a:r>
              <a:rPr lang="ru-RU" b="1" dirty="0" err="1"/>
              <a:t>post</a:t>
            </a:r>
            <a:r>
              <a:rPr lang="ru-RU" b="1" dirty="0"/>
              <a:t>/list.html</a:t>
            </a:r>
            <a:r>
              <a:rPr lang="ru-RU" dirty="0"/>
              <a:t>, чтобы он выглядел следующим образом: </a:t>
            </a:r>
          </a:p>
          <a:p>
            <a:pPr marL="0" indent="0">
              <a:buNone/>
            </a:pPr>
            <a:r>
              <a:rPr lang="en-US" dirty="0"/>
              <a:t>{% extends "blog/base.html" %}</a:t>
            </a:r>
          </a:p>
          <a:p>
            <a:pPr marL="0" indent="0">
              <a:buNone/>
            </a:pPr>
            <a:r>
              <a:rPr lang="en-US" dirty="0"/>
              <a:t>{% block title %}My Blog{% </a:t>
            </a:r>
            <a:r>
              <a:rPr lang="en-US" dirty="0" err="1"/>
              <a:t>endblock</a:t>
            </a:r>
            <a:r>
              <a:rPr lang="en-US" dirty="0"/>
              <a:t> %}</a:t>
            </a:r>
          </a:p>
          <a:p>
            <a:pPr marL="0" indent="0">
              <a:buNone/>
            </a:pPr>
            <a:r>
              <a:rPr lang="en-US" dirty="0"/>
              <a:t>{% block content %}</a:t>
            </a:r>
          </a:p>
          <a:p>
            <a:pPr marL="0" indent="0">
              <a:buNone/>
            </a:pPr>
            <a:r>
              <a:rPr lang="en-US" dirty="0"/>
              <a:t>    {% for post in posts %}</a:t>
            </a:r>
          </a:p>
          <a:p>
            <a:pPr marL="0" indent="0">
              <a:buNone/>
            </a:pPr>
            <a:r>
              <a:rPr lang="en-US" dirty="0"/>
              <a:t>        &lt;h2&gt;&lt;a </a:t>
            </a:r>
            <a:r>
              <a:rPr lang="en-US" dirty="0" err="1"/>
              <a:t>href</a:t>
            </a:r>
            <a:r>
              <a:rPr lang="en-US" dirty="0"/>
              <a:t>="{{ </a:t>
            </a:r>
            <a:r>
              <a:rPr lang="en-US" dirty="0" err="1"/>
              <a:t>post.get_absolute_url</a:t>
            </a:r>
            <a:r>
              <a:rPr lang="en-US" dirty="0"/>
              <a:t> }}"&gt;{{ </a:t>
            </a:r>
            <a:r>
              <a:rPr lang="en-US" dirty="0" err="1"/>
              <a:t>post.title</a:t>
            </a:r>
            <a:r>
              <a:rPr lang="en-US" dirty="0"/>
              <a:t> }}&lt;/a&gt;&lt;/h2&gt;</a:t>
            </a:r>
          </a:p>
          <a:p>
            <a:pPr marL="0" indent="0">
              <a:buNone/>
            </a:pPr>
            <a:r>
              <a:rPr lang="en-US" dirty="0"/>
              <a:t>        &lt;p class="date"&gt;Published {{ </a:t>
            </a:r>
            <a:r>
              <a:rPr lang="en-US" dirty="0" err="1"/>
              <a:t>post.publish</a:t>
            </a:r>
            <a:r>
              <a:rPr lang="en-US" dirty="0"/>
              <a:t> }} by {{ </a:t>
            </a:r>
            <a:r>
              <a:rPr lang="en-US" dirty="0" err="1"/>
              <a:t>post.author</a:t>
            </a:r>
            <a:r>
              <a:rPr lang="en-US" dirty="0"/>
              <a:t> }}&lt;/p&gt;</a:t>
            </a:r>
          </a:p>
          <a:p>
            <a:pPr marL="0" indent="0">
              <a:buNone/>
            </a:pPr>
            <a:r>
              <a:rPr lang="en-US" dirty="0"/>
              <a:t>        {{ post.body|truncatewords:30|linebreaks }}</a:t>
            </a:r>
          </a:p>
          <a:p>
            <a:pPr marL="0" indent="0">
              <a:buNone/>
            </a:pPr>
            <a:r>
              <a:rPr lang="en-US" dirty="0"/>
              <a:t>    {% </a:t>
            </a:r>
            <a:r>
              <a:rPr lang="en-US" dirty="0" err="1"/>
              <a:t>endfor</a:t>
            </a:r>
            <a:r>
              <a:rPr lang="en-US" dirty="0"/>
              <a:t> %}</a:t>
            </a:r>
          </a:p>
          <a:p>
            <a:pPr marL="0" indent="0">
              <a:buNone/>
            </a:pPr>
            <a:r>
              <a:rPr lang="en-US" dirty="0"/>
              <a:t>{% </a:t>
            </a:r>
            <a:r>
              <a:rPr lang="en-US" dirty="0" err="1"/>
              <a:t>endblock</a:t>
            </a:r>
            <a:r>
              <a:rPr lang="en-US" dirty="0"/>
              <a:t> %}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3F5B2-C508-4DFC-A392-FEA39541E896}"/>
              </a:ext>
            </a:extLst>
          </p:cNvPr>
          <p:cNvSpPr txBox="1"/>
          <p:nvPr/>
        </p:nvSpPr>
        <p:spPr>
          <a:xfrm>
            <a:off x="6772714" y="2451656"/>
            <a:ext cx="54192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С помощью тега </a:t>
            </a:r>
            <a:r>
              <a:rPr lang="ru-RU" b="1" dirty="0"/>
              <a:t>{% </a:t>
            </a:r>
            <a:r>
              <a:rPr lang="ru-RU" b="1" dirty="0" err="1"/>
              <a:t>extends</a:t>
            </a:r>
            <a:r>
              <a:rPr lang="ru-RU" b="1" dirty="0"/>
              <a:t> %} </a:t>
            </a:r>
            <a:r>
              <a:rPr lang="ru-RU" dirty="0"/>
              <a:t>указываем, что </a:t>
            </a:r>
            <a:r>
              <a:rPr lang="ru-RU" b="1" dirty="0"/>
              <a:t>list.html </a:t>
            </a:r>
            <a:r>
              <a:rPr lang="ru-RU" dirty="0"/>
              <a:t>унаследован от базового шаблона </a:t>
            </a:r>
            <a:r>
              <a:rPr lang="ru-RU" b="1" dirty="0" err="1"/>
              <a:t>blog</a:t>
            </a:r>
            <a:r>
              <a:rPr lang="ru-RU" b="1" dirty="0"/>
              <a:t>/base.html</a:t>
            </a:r>
          </a:p>
          <a:p>
            <a:pPr marL="285750" indent="-285750">
              <a:buFontTx/>
              <a:buChar char="-"/>
            </a:pPr>
            <a:r>
              <a:rPr lang="ru-RU" dirty="0"/>
              <a:t>Затем заполняем блоки </a:t>
            </a:r>
            <a:r>
              <a:rPr lang="ru-RU" b="1" dirty="0" err="1"/>
              <a:t>title</a:t>
            </a:r>
            <a:r>
              <a:rPr lang="ru-RU" dirty="0"/>
              <a:t> и </a:t>
            </a:r>
            <a:r>
              <a:rPr lang="ru-RU" b="1" dirty="0" err="1"/>
              <a:t>content</a:t>
            </a:r>
            <a:r>
              <a:rPr lang="ru-RU" b="1" dirty="0"/>
              <a:t> </a:t>
            </a:r>
            <a:r>
              <a:rPr lang="ru-RU" dirty="0"/>
              <a:t>(проходим по списку статей и отображаем для каждой из них </a:t>
            </a:r>
            <a:r>
              <a:rPr lang="ru-RU" i="1" dirty="0"/>
              <a:t>заголовок, дату публикации, автора, тело</a:t>
            </a:r>
            <a:r>
              <a:rPr lang="ru-RU" dirty="0"/>
              <a:t> и </a:t>
            </a:r>
            <a:r>
              <a:rPr lang="ru-RU" i="1" dirty="0"/>
              <a:t>каноническую ссылку</a:t>
            </a:r>
            <a:r>
              <a:rPr lang="ru-RU" dirty="0"/>
              <a:t>)</a:t>
            </a:r>
          </a:p>
          <a:p>
            <a:pPr marL="285750" indent="-285750">
              <a:buFontTx/>
              <a:buChar char="-"/>
            </a:pPr>
            <a:r>
              <a:rPr lang="ru-RU" dirty="0"/>
              <a:t>В теле статьи мы применяем два фильтра: </a:t>
            </a:r>
            <a:r>
              <a:rPr lang="ru-RU" b="1" dirty="0" err="1"/>
              <a:t>truncatewords</a:t>
            </a:r>
            <a:r>
              <a:rPr lang="ru-RU" dirty="0"/>
              <a:t>, обрезающий текст после указанного количества слов, и </a:t>
            </a:r>
            <a:r>
              <a:rPr lang="ru-RU" b="1" dirty="0" err="1"/>
              <a:t>linebreaks</a:t>
            </a:r>
            <a:r>
              <a:rPr lang="ru-RU" dirty="0"/>
              <a:t>, преобразующий вывод в HTML с переносами строки</a:t>
            </a:r>
          </a:p>
          <a:p>
            <a:pPr marL="285750" indent="-285750">
              <a:buFontTx/>
              <a:buChar char="-"/>
            </a:pPr>
            <a:r>
              <a:rPr lang="ru-RU" dirty="0"/>
              <a:t>Мы можем применять фильтры в цепочке, тогда каждый последующий будет действовать на результат предыдущего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69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ABDB-826A-42ED-BBD4-30D1D979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 страницы в браузер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D0A2B-3D1D-48FA-B4A3-8309EB72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9" y="1756069"/>
            <a:ext cx="11343862" cy="1967433"/>
          </a:xfrm>
        </p:spPr>
        <p:txBody>
          <a:bodyPr>
            <a:normAutofit/>
          </a:bodyPr>
          <a:lstStyle/>
          <a:p>
            <a:r>
              <a:rPr lang="ru-RU" sz="2000" dirty="0"/>
              <a:t>Откройте консоль и запустите сервер командой </a:t>
            </a:r>
            <a:r>
              <a:rPr lang="ru-RU" sz="2000" b="1" dirty="0" err="1"/>
              <a:t>python</a:t>
            </a:r>
            <a:r>
              <a:rPr lang="ru-RU" sz="2000" b="1" dirty="0"/>
              <a:t> manage.py </a:t>
            </a:r>
            <a:r>
              <a:rPr lang="ru-RU" sz="2000" b="1" dirty="0" err="1"/>
              <a:t>runserver</a:t>
            </a:r>
            <a:endParaRPr lang="ru-RU" sz="2000" b="1" dirty="0"/>
          </a:p>
          <a:p>
            <a:r>
              <a:rPr lang="ru-RU" sz="2000" dirty="0"/>
              <a:t>Не забудьте создать несколько статей через сайт администрирования, чтобы список не был пустым</a:t>
            </a:r>
          </a:p>
          <a:p>
            <a:r>
              <a:rPr lang="ru-RU" sz="2000" dirty="0"/>
              <a:t>Теперь перейдите на </a:t>
            </a:r>
            <a:r>
              <a:rPr lang="ru-RU" sz="2000" b="1" dirty="0"/>
              <a:t>http://127.0.0.1:8000/blog/ </a:t>
            </a:r>
            <a:r>
              <a:rPr lang="ru-RU" sz="2000" dirty="0"/>
              <a:t>в браузере, и вы увидите страницу, которую мы только что создали </a:t>
            </a:r>
            <a:r>
              <a:rPr lang="en-US" sz="2000" dirty="0"/>
              <a:t>(</a:t>
            </a:r>
            <a:r>
              <a:rPr lang="ru-RU" sz="2000" dirty="0"/>
              <a:t>без использования стилей и со стилями)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2ECCD-A03B-4D19-B7F9-FACF77AB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409" y="4002664"/>
            <a:ext cx="6228522" cy="2720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205717-A682-459D-AB38-1A9292312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723502"/>
            <a:ext cx="2095746" cy="30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272A-C535-4E45-AB37-33E07671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страницы для деталей статей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A9CA-7E39-4A6D-B82E-1DCBEF212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7826"/>
            <a:ext cx="11029615" cy="4399722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Дальше отредактируем файл </a:t>
            </a:r>
            <a:r>
              <a:rPr lang="ru-RU" sz="2200" b="1" dirty="0" err="1"/>
              <a:t>post</a:t>
            </a:r>
            <a:r>
              <a:rPr lang="ru-RU" sz="2200" b="1" dirty="0"/>
              <a:t>/detail.html</a:t>
            </a:r>
            <a:r>
              <a:rPr lang="ru-RU" sz="2200" dirty="0"/>
              <a:t>, добавив отображение содержимого статьи:</a:t>
            </a:r>
          </a:p>
          <a:p>
            <a:pPr marL="0" indent="0">
              <a:buNone/>
            </a:pPr>
            <a:r>
              <a:rPr lang="en-US" dirty="0"/>
              <a:t>{% extends "blog/base.html" %}</a:t>
            </a:r>
          </a:p>
          <a:p>
            <a:pPr marL="0" indent="0">
              <a:buNone/>
            </a:pPr>
            <a:r>
              <a:rPr lang="en-US" dirty="0"/>
              <a:t>{% block title %}{{ </a:t>
            </a:r>
            <a:r>
              <a:rPr lang="en-US" dirty="0" err="1"/>
              <a:t>post.title</a:t>
            </a:r>
            <a:r>
              <a:rPr lang="en-US" dirty="0"/>
              <a:t> }}{% </a:t>
            </a:r>
            <a:r>
              <a:rPr lang="en-US" dirty="0" err="1"/>
              <a:t>endblock</a:t>
            </a:r>
            <a:r>
              <a:rPr lang="en-US" dirty="0"/>
              <a:t> %}</a:t>
            </a:r>
          </a:p>
          <a:p>
            <a:pPr marL="0" indent="0">
              <a:buNone/>
            </a:pPr>
            <a:r>
              <a:rPr lang="en-US" dirty="0"/>
              <a:t>{% block content %}</a:t>
            </a:r>
          </a:p>
          <a:p>
            <a:pPr marL="0" indent="0">
              <a:buNone/>
            </a:pPr>
            <a:r>
              <a:rPr lang="en-US" dirty="0"/>
              <a:t>    &lt;h1&gt;{{ </a:t>
            </a:r>
            <a:r>
              <a:rPr lang="en-US" dirty="0" err="1"/>
              <a:t>post.title</a:t>
            </a:r>
            <a:r>
              <a:rPr lang="en-US" dirty="0"/>
              <a:t> }}&lt;/h1&gt;</a:t>
            </a:r>
          </a:p>
          <a:p>
            <a:pPr marL="0" indent="0">
              <a:buNone/>
            </a:pPr>
            <a:r>
              <a:rPr lang="en-US" dirty="0"/>
              <a:t>    &lt;p class="date"&gt;Published {{ </a:t>
            </a:r>
            <a:r>
              <a:rPr lang="en-US" dirty="0" err="1"/>
              <a:t>post.publish</a:t>
            </a:r>
            <a:r>
              <a:rPr lang="en-US" dirty="0"/>
              <a:t> }} by {{ </a:t>
            </a:r>
            <a:r>
              <a:rPr lang="en-US" dirty="0" err="1"/>
              <a:t>post.author</a:t>
            </a:r>
            <a:r>
              <a:rPr lang="en-US" dirty="0"/>
              <a:t> }}&lt;/p&gt;</a:t>
            </a:r>
          </a:p>
          <a:p>
            <a:pPr marL="0" indent="0">
              <a:buNone/>
            </a:pPr>
            <a:r>
              <a:rPr lang="en-US" dirty="0"/>
              <a:t>{{ </a:t>
            </a:r>
            <a:r>
              <a:rPr lang="en-US" dirty="0" err="1"/>
              <a:t>post.body|linebreaks</a:t>
            </a:r>
            <a:r>
              <a:rPr lang="en-US" dirty="0"/>
              <a:t> }}</a:t>
            </a:r>
          </a:p>
          <a:p>
            <a:pPr marL="0" indent="0">
              <a:buNone/>
            </a:pPr>
            <a:r>
              <a:rPr lang="en-US" dirty="0"/>
              <a:t>{% </a:t>
            </a:r>
            <a:r>
              <a:rPr lang="en-US" dirty="0" err="1"/>
              <a:t>endblock</a:t>
            </a:r>
            <a:r>
              <a:rPr lang="en-US" dirty="0"/>
              <a:t> %}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  <a:p>
            <a:r>
              <a:rPr lang="ru-RU" sz="2200" dirty="0"/>
              <a:t>Теперь если кликнете на название какого-то поста, он откроется и выведутся все его данные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46870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89D9-2CFF-4F13-A7CA-03FB27E4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вывода одного поста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5FE4A-70D8-4831-B131-554222E38EBE}"/>
              </a:ext>
            </a:extLst>
          </p:cNvPr>
          <p:cNvSpPr txBox="1"/>
          <p:nvPr/>
        </p:nvSpPr>
        <p:spPr>
          <a:xfrm>
            <a:off x="351180" y="1992710"/>
            <a:ext cx="11555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Обратите внимание на URL – были созданы для статей хорошие, с точки зрения поисковой оптимизации, </a:t>
            </a:r>
            <a:r>
              <a:rPr lang="ru-RU" sz="2200" dirty="0" err="1"/>
              <a:t>URL’ы</a:t>
            </a:r>
            <a:r>
              <a:rPr lang="ru-RU" sz="2200" dirty="0"/>
              <a:t> 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B1C7F-466F-4471-99ED-F078EEE80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1" y="3038905"/>
            <a:ext cx="119538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4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77F4-7F15-420E-A0D9-0352DF11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Правильно создаем необходимые ресурсы шаблонов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428F-74FC-47A7-A838-DFF6ECC62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311017" cy="3678303"/>
          </a:xfrm>
        </p:spPr>
        <p:txBody>
          <a:bodyPr>
            <a:normAutofit/>
          </a:bodyPr>
          <a:lstStyle/>
          <a:p>
            <a:r>
              <a:rPr lang="ru-RU" sz="2200" dirty="0"/>
              <a:t>В папке </a:t>
            </a:r>
            <a:r>
              <a:rPr lang="en-US" sz="2200" dirty="0"/>
              <a:t>STATIC </a:t>
            </a:r>
            <a:r>
              <a:rPr lang="ru-RU" sz="2200" dirty="0"/>
              <a:t>размещаем папку со стилями (у меня </a:t>
            </a:r>
            <a:r>
              <a:rPr lang="en-US" sz="2200" dirty="0"/>
              <a:t>CSS</a:t>
            </a:r>
            <a:r>
              <a:rPr lang="ru-RU" sz="2200" dirty="0"/>
              <a:t>) и папку с изображениями</a:t>
            </a:r>
            <a:r>
              <a:rPr lang="en-US" sz="2200" dirty="0"/>
              <a:t> (</a:t>
            </a:r>
            <a:r>
              <a:rPr lang="ru-RU" sz="2200" dirty="0"/>
              <a:t>у меня </a:t>
            </a:r>
            <a:r>
              <a:rPr lang="en-US" sz="2200" dirty="0"/>
              <a:t>IMAGES)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DF677-DB2C-4C5C-B6EE-054F8799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711" y="2208345"/>
            <a:ext cx="1962150" cy="38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48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64CE-1543-4B57-91D7-138E4AE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Добавление постраничного отображения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0768-E670-4E10-BA0A-14E20EEC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09" y="1981714"/>
            <a:ext cx="11146981" cy="1013800"/>
          </a:xfrm>
        </p:spPr>
        <p:txBody>
          <a:bodyPr>
            <a:normAutofit/>
          </a:bodyPr>
          <a:lstStyle/>
          <a:p>
            <a:r>
              <a:rPr lang="ru-RU" sz="2200" dirty="0"/>
              <a:t>Как будет выглядеть наш блог если появятся новые статьи и их станет больше?</a:t>
            </a:r>
          </a:p>
          <a:p>
            <a:r>
              <a:rPr lang="ru-RU" sz="2200" dirty="0"/>
              <a:t>Будет неудобно просматривать их в виде длинного списка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DAAEB-6F67-44B0-9314-EFB11AA9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12" y="2995514"/>
            <a:ext cx="8367806" cy="36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33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3FA6-6D1F-49E7-9BA0-1F7B3890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Добавление постраничного отображения.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8110-124F-44A6-B33F-30BD0872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5548"/>
            <a:ext cx="11029615" cy="486354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Для отображения списка статей более удобно для пользователя, следует разделить весь список статей на страницы</a:t>
            </a:r>
          </a:p>
          <a:p>
            <a:r>
              <a:rPr lang="ru-RU" dirty="0" err="1"/>
              <a:t>Django</a:t>
            </a:r>
            <a:r>
              <a:rPr lang="ru-RU" dirty="0"/>
              <a:t> имеет встроенный класс для постраничного отображения, который позволит легко управлять им</a:t>
            </a:r>
          </a:p>
          <a:p>
            <a:r>
              <a:rPr lang="ru-RU" dirty="0"/>
              <a:t>Для этого необходимо отредактировать </a:t>
            </a:r>
            <a:r>
              <a:rPr lang="ru-RU" b="1" dirty="0"/>
              <a:t>views.py</a:t>
            </a:r>
            <a:r>
              <a:rPr lang="ru-RU" dirty="0"/>
              <a:t>, импортировав классы-</a:t>
            </a:r>
            <a:r>
              <a:rPr lang="ru-RU" dirty="0" err="1"/>
              <a:t>пагинаторы</a:t>
            </a:r>
            <a:r>
              <a:rPr lang="ru-RU" dirty="0"/>
              <a:t> из </a:t>
            </a:r>
            <a:r>
              <a:rPr lang="ru-RU" dirty="0" err="1"/>
              <a:t>Django</a:t>
            </a:r>
            <a:r>
              <a:rPr lang="ru-RU" dirty="0"/>
              <a:t> и добавить их в обработчик </a:t>
            </a:r>
            <a:r>
              <a:rPr lang="ru-RU" b="1" dirty="0" err="1"/>
              <a:t>post_list</a:t>
            </a:r>
            <a:r>
              <a:rPr lang="ru-RU" dirty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dirty="0" err="1"/>
              <a:t>django.core.paginator</a:t>
            </a:r>
            <a:r>
              <a:rPr lang="en-US" dirty="0"/>
              <a:t> import </a:t>
            </a:r>
            <a:r>
              <a:rPr lang="en-US" b="1" dirty="0"/>
              <a:t>Paginator</a:t>
            </a:r>
            <a:r>
              <a:rPr lang="en-US" dirty="0"/>
              <a:t>, </a:t>
            </a:r>
            <a:r>
              <a:rPr lang="en-US" dirty="0" err="1"/>
              <a:t>EmptyPage</a:t>
            </a:r>
            <a:r>
              <a:rPr lang="en-US" dirty="0"/>
              <a:t>, </a:t>
            </a:r>
            <a:r>
              <a:rPr lang="en-US" dirty="0" err="1"/>
              <a:t>PageNotAnInteger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 </a:t>
            </a:r>
            <a:r>
              <a:rPr lang="en-US" dirty="0" err="1"/>
              <a:t>post_list</a:t>
            </a:r>
            <a:r>
              <a:rPr lang="en-US" dirty="0"/>
              <a:t>(request):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object_list</a:t>
            </a:r>
            <a:r>
              <a:rPr lang="en-US" dirty="0"/>
              <a:t> = </a:t>
            </a:r>
            <a:r>
              <a:rPr lang="en-US" dirty="0" err="1"/>
              <a:t>Post.objects.all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paginator = </a:t>
            </a:r>
            <a:r>
              <a:rPr lang="en-US" b="1" dirty="0"/>
              <a:t>Paginator(</a:t>
            </a:r>
            <a:r>
              <a:rPr lang="en-US" b="1" dirty="0" err="1"/>
              <a:t>object_list</a:t>
            </a:r>
            <a:r>
              <a:rPr lang="en-US" b="1" dirty="0"/>
              <a:t>, 3)</a:t>
            </a:r>
            <a:r>
              <a:rPr lang="en-US" dirty="0"/>
              <a:t> # </a:t>
            </a:r>
            <a:r>
              <a:rPr lang="ru-RU" dirty="0"/>
              <a:t>По 3 статьи на каждой странице.</a:t>
            </a:r>
          </a:p>
          <a:p>
            <a:pPr marL="0" indent="0">
              <a:buNone/>
            </a:pPr>
            <a:r>
              <a:rPr lang="ru-RU" dirty="0"/>
              <a:t>     </a:t>
            </a:r>
            <a:r>
              <a:rPr lang="en-US" dirty="0"/>
              <a:t>page = </a:t>
            </a:r>
            <a:r>
              <a:rPr lang="en-US" dirty="0" err="1"/>
              <a:t>request.GET.get</a:t>
            </a:r>
            <a:r>
              <a:rPr lang="en-US" dirty="0"/>
              <a:t>('page')</a:t>
            </a:r>
          </a:p>
          <a:p>
            <a:pPr marL="0" indent="0">
              <a:buNone/>
            </a:pPr>
            <a:r>
              <a:rPr lang="en-US" dirty="0"/>
              <a:t>    try:</a:t>
            </a:r>
          </a:p>
          <a:p>
            <a:pPr marL="0" indent="0">
              <a:buNone/>
            </a:pPr>
            <a:r>
              <a:rPr lang="en-US" dirty="0"/>
              <a:t>        posts = </a:t>
            </a:r>
            <a:r>
              <a:rPr lang="en-US" dirty="0" err="1"/>
              <a:t>paginator.page</a:t>
            </a:r>
            <a:r>
              <a:rPr lang="en-US" dirty="0"/>
              <a:t>(page)</a:t>
            </a:r>
          </a:p>
          <a:p>
            <a:pPr marL="0" indent="0">
              <a:buNone/>
            </a:pPr>
            <a:r>
              <a:rPr lang="en-US" dirty="0"/>
              <a:t>    except </a:t>
            </a:r>
            <a:r>
              <a:rPr lang="en-US" dirty="0" err="1"/>
              <a:t>PageNotAnInteger</a:t>
            </a:r>
            <a:r>
              <a:rPr lang="en-US" dirty="0"/>
              <a:t>:         # </a:t>
            </a:r>
            <a:r>
              <a:rPr lang="ru-RU" dirty="0"/>
              <a:t>Если страница не является целым числом, возвращаем первую страницу</a:t>
            </a:r>
          </a:p>
          <a:p>
            <a:pPr marL="0" indent="0">
              <a:buNone/>
            </a:pPr>
            <a:r>
              <a:rPr lang="ru-RU" dirty="0"/>
              <a:t>        </a:t>
            </a:r>
            <a:r>
              <a:rPr lang="en-US" dirty="0"/>
              <a:t>posts = </a:t>
            </a:r>
            <a:r>
              <a:rPr lang="en-US" dirty="0" err="1"/>
              <a:t>paginator.page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    except </a:t>
            </a:r>
            <a:r>
              <a:rPr lang="en-US" dirty="0" err="1"/>
              <a:t>EmptyPage</a:t>
            </a:r>
            <a:r>
              <a:rPr lang="en-US" dirty="0"/>
              <a:t>:                # </a:t>
            </a:r>
            <a:r>
              <a:rPr lang="ru-RU" dirty="0"/>
              <a:t>Если номер страницы больше, чем общее количество страниц, возвращаем последнюю</a:t>
            </a:r>
          </a:p>
          <a:p>
            <a:pPr marL="0" indent="0">
              <a:buNone/>
            </a:pPr>
            <a:r>
              <a:rPr lang="ru-RU" dirty="0"/>
              <a:t>        </a:t>
            </a:r>
            <a:r>
              <a:rPr lang="en-US" dirty="0"/>
              <a:t>posts = </a:t>
            </a:r>
            <a:r>
              <a:rPr lang="en-US" dirty="0" err="1"/>
              <a:t>paginator.page</a:t>
            </a:r>
            <a:r>
              <a:rPr lang="en-US" dirty="0"/>
              <a:t>(</a:t>
            </a:r>
            <a:r>
              <a:rPr lang="en-US" dirty="0" err="1"/>
              <a:t>paginator.num_pages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    return render(</a:t>
            </a:r>
            <a:r>
              <a:rPr lang="en-US" dirty="0" err="1"/>
              <a:t>request,'blog</a:t>
            </a:r>
            <a:r>
              <a:rPr lang="en-US" dirty="0"/>
              <a:t>/post/list.html', {'page': page, 'posts': posts})</a:t>
            </a:r>
          </a:p>
        </p:txBody>
      </p:sp>
    </p:spTree>
    <p:extLst>
      <p:ext uri="{BB962C8B-B14F-4D97-AF65-F5344CB8AC3E}">
        <p14:creationId xmlns:p14="http://schemas.microsoft.com/office/powerpoint/2010/main" val="587404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0CB4-7A28-4AE0-87BB-96387FD8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Объяснение Постраничного отображения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B6CB-AD32-46B8-AD75-3C74C0A5C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1) мы инициализируем объект класса </a:t>
            </a:r>
            <a:r>
              <a:rPr lang="ru-RU" sz="2200" b="1" dirty="0" err="1"/>
              <a:t>Paginator</a:t>
            </a:r>
            <a:r>
              <a:rPr lang="ru-RU" sz="2200" dirty="0"/>
              <a:t>, указав количество объектов на одной странице</a:t>
            </a:r>
            <a:r>
              <a:rPr lang="en-US" sz="2200" dirty="0"/>
              <a:t> (</a:t>
            </a:r>
            <a:r>
              <a:rPr lang="ru-RU" sz="2200" dirty="0"/>
              <a:t>у нас по 3</a:t>
            </a:r>
            <a:r>
              <a:rPr lang="en-US" sz="2200" dirty="0"/>
              <a:t>)</a:t>
            </a:r>
            <a:br>
              <a:rPr lang="ru-RU" sz="2200" dirty="0"/>
            </a:br>
            <a:r>
              <a:rPr lang="ru-RU" sz="2200" dirty="0"/>
              <a:t>2) извлекаем из запроса GET-параметр </a:t>
            </a:r>
            <a:r>
              <a:rPr lang="ru-RU" sz="2200" b="1" dirty="0" err="1"/>
              <a:t>page</a:t>
            </a:r>
            <a:r>
              <a:rPr lang="ru-RU" sz="2200" dirty="0"/>
              <a:t>, который указывает текущую страницу</a:t>
            </a:r>
            <a:br>
              <a:rPr lang="ru-RU" sz="2200" dirty="0"/>
            </a:br>
            <a:r>
              <a:rPr lang="ru-RU" sz="2200" dirty="0"/>
              <a:t>3) получаем список объектов на нужной странице с помощью метода </a:t>
            </a:r>
            <a:r>
              <a:rPr lang="ru-RU" sz="2200" b="1" dirty="0" err="1"/>
              <a:t>page</a:t>
            </a:r>
            <a:r>
              <a:rPr lang="ru-RU" sz="2200" b="1" dirty="0"/>
              <a:t>()</a:t>
            </a:r>
            <a:r>
              <a:rPr lang="ru-RU" sz="2200" dirty="0"/>
              <a:t> класса </a:t>
            </a:r>
            <a:r>
              <a:rPr lang="ru-RU" sz="2200" b="1" dirty="0" err="1"/>
              <a:t>Paginator</a:t>
            </a:r>
            <a:br>
              <a:rPr lang="ru-RU" sz="2200" dirty="0"/>
            </a:br>
            <a:r>
              <a:rPr lang="ru-RU" sz="2200" dirty="0"/>
              <a:t>4) если указанный параметр </a:t>
            </a:r>
            <a:r>
              <a:rPr lang="ru-RU" sz="2200" b="1" dirty="0" err="1"/>
              <a:t>page</a:t>
            </a:r>
            <a:r>
              <a:rPr lang="ru-RU" sz="2200" dirty="0"/>
              <a:t> не является целым числом, обращаемся к первой странице. Если </a:t>
            </a:r>
            <a:r>
              <a:rPr lang="ru-RU" sz="2200" b="1" dirty="0" err="1"/>
              <a:t>page</a:t>
            </a:r>
            <a:r>
              <a:rPr lang="ru-RU" sz="2200" dirty="0"/>
              <a:t> больше, чем общее количество страниц, то возвращаем последнюю</a:t>
            </a:r>
            <a:br>
              <a:rPr lang="ru-RU" sz="2200" dirty="0"/>
            </a:br>
            <a:r>
              <a:rPr lang="ru-RU" sz="2200" dirty="0"/>
              <a:t>5) передаем номер страницы и полученные объекты в шаблон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25417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CD19-91BE-4FDE-8F1A-04ABB81A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C0137-9A93-4535-82C2-6126C5B36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86" y="1889664"/>
            <a:ext cx="9490627" cy="48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7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5F89-375B-4A35-A267-1EE88AD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Следующие шаги для приложения </a:t>
            </a:r>
            <a:r>
              <a:rPr lang="en-US" dirty="0"/>
              <a:t>Blog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F7B0-8E28-48F6-BACD-859947F10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7583"/>
            <a:ext cx="11029615" cy="4399721"/>
          </a:xfrm>
        </p:spPr>
        <p:txBody>
          <a:bodyPr>
            <a:normAutofit/>
          </a:bodyPr>
          <a:lstStyle/>
          <a:p>
            <a:r>
              <a:rPr lang="ru-RU" sz="2400" dirty="0"/>
              <a:t>У нас есть базовые знания об использовании ORM, и мы готовы к созданию страниц блога</a:t>
            </a:r>
          </a:p>
          <a:p>
            <a:r>
              <a:rPr lang="ru-RU" sz="2400" dirty="0"/>
              <a:t>Что делаем дальше?</a:t>
            </a:r>
          </a:p>
          <a:p>
            <a:r>
              <a:rPr lang="ru-RU" sz="2400" dirty="0"/>
              <a:t>Для начала мы </a:t>
            </a:r>
          </a:p>
          <a:p>
            <a:pPr marL="781200" lvl="1" indent="-457200">
              <a:buFont typeface="+mj-lt"/>
              <a:buAutoNum type="arabicPeriod"/>
            </a:pPr>
            <a:r>
              <a:rPr lang="ru-RU" sz="2200" dirty="0"/>
              <a:t>создадим обработчики, затем </a:t>
            </a:r>
          </a:p>
          <a:p>
            <a:pPr marL="781200" lvl="1" indent="-457200">
              <a:buFont typeface="+mj-lt"/>
              <a:buAutoNum type="arabicPeriod"/>
            </a:pPr>
            <a:r>
              <a:rPr lang="ru-RU" sz="2200" dirty="0"/>
              <a:t>определим для них шаблоны </a:t>
            </a:r>
            <a:r>
              <a:rPr lang="ru-RU" sz="2200" dirty="0" err="1"/>
              <a:t>URL’ов</a:t>
            </a:r>
            <a:r>
              <a:rPr lang="ru-RU" sz="2200" dirty="0"/>
              <a:t> и, наконец, </a:t>
            </a:r>
          </a:p>
          <a:p>
            <a:pPr marL="781200" lvl="1" indent="-457200">
              <a:buFont typeface="+mj-lt"/>
              <a:buAutoNum type="arabicPeriod"/>
            </a:pPr>
            <a:r>
              <a:rPr lang="ru-RU" sz="2200" dirty="0"/>
              <a:t>сделаем HTML-шаблоны для отображения результатов обработки</a:t>
            </a:r>
          </a:p>
          <a:p>
            <a:r>
              <a:rPr lang="ru-RU" sz="2400" dirty="0"/>
              <a:t>Каждый обработчик генерирует шаблон, используя переменные контекста, и возвращает HTTP-ответ со сформированной HTML-страницей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2130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C657-C0E9-4301-A312-1788601A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шаблона для постраничного вывода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28C1A-0B2B-4A86-8CE6-9CA64E19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557"/>
            <a:ext cx="11029615" cy="4863547"/>
          </a:xfrm>
        </p:spPr>
        <p:txBody>
          <a:bodyPr>
            <a:normAutofit fontScale="77500" lnSpcReduction="20000"/>
          </a:bodyPr>
          <a:lstStyle/>
          <a:p>
            <a:r>
              <a:rPr lang="ru-RU" sz="2100" dirty="0"/>
              <a:t>Далее необходимо создать шаблон, который будет отображать номера страниц для выбора</a:t>
            </a:r>
          </a:p>
          <a:p>
            <a:r>
              <a:rPr lang="ru-RU" sz="2100" dirty="0"/>
              <a:t>В папке </a:t>
            </a:r>
            <a:r>
              <a:rPr lang="ru-RU" sz="2100" b="1" dirty="0" err="1"/>
              <a:t>templates</a:t>
            </a:r>
            <a:r>
              <a:rPr lang="ru-RU" sz="2100" b="1" dirty="0"/>
              <a:t>/</a:t>
            </a:r>
            <a:r>
              <a:rPr lang="ru-RU" sz="2100" dirty="0"/>
              <a:t> приложения </a:t>
            </a:r>
            <a:r>
              <a:rPr lang="ru-RU" sz="2100" b="1" dirty="0" err="1"/>
              <a:t>blog</a:t>
            </a:r>
            <a:r>
              <a:rPr lang="ru-RU" sz="2100" dirty="0"/>
              <a:t> создайте новый файл </a:t>
            </a:r>
            <a:r>
              <a:rPr lang="ru-RU" sz="2100" b="1" dirty="0"/>
              <a:t>pagination.html</a:t>
            </a:r>
          </a:p>
          <a:p>
            <a:r>
              <a:rPr lang="ru-RU" sz="2100" dirty="0"/>
              <a:t>Добавьте в него следующий фрагмент кода: </a:t>
            </a:r>
          </a:p>
          <a:p>
            <a:pPr marL="0" indent="0">
              <a:buNone/>
            </a:pPr>
            <a:r>
              <a:rPr lang="en-US" dirty="0"/>
              <a:t>&lt;div class="pagination"&gt;</a:t>
            </a:r>
          </a:p>
          <a:p>
            <a:pPr marL="0" indent="0">
              <a:buNone/>
            </a:pPr>
            <a:r>
              <a:rPr lang="en-US" dirty="0"/>
              <a:t>&lt;span class="step-links"&gt;</a:t>
            </a:r>
          </a:p>
          <a:p>
            <a:pPr marL="0" indent="0">
              <a:buNone/>
            </a:pPr>
            <a:r>
              <a:rPr lang="en-US" dirty="0"/>
              <a:t>    {% if </a:t>
            </a:r>
            <a:r>
              <a:rPr lang="en-US" dirty="0" err="1"/>
              <a:t>page.has_previous</a:t>
            </a:r>
            <a:r>
              <a:rPr lang="en-US" dirty="0"/>
              <a:t> %}</a:t>
            </a:r>
          </a:p>
          <a:p>
            <a:pPr marL="0" indent="0">
              <a:buNone/>
            </a:pPr>
            <a:r>
              <a:rPr lang="en-US" dirty="0"/>
              <a:t>        &lt;a </a:t>
            </a:r>
            <a:r>
              <a:rPr lang="en-US" dirty="0" err="1"/>
              <a:t>href</a:t>
            </a:r>
            <a:r>
              <a:rPr lang="en-US" dirty="0"/>
              <a:t>="?page={{</a:t>
            </a:r>
            <a:r>
              <a:rPr lang="en-US" dirty="0" err="1"/>
              <a:t>page.previous_page_number</a:t>
            </a:r>
            <a:r>
              <a:rPr lang="en-US" dirty="0"/>
              <a:t>}}"&gt;Previous-&amp;</a:t>
            </a:r>
            <a:r>
              <a:rPr lang="en-US" dirty="0" err="1"/>
              <a:t>gt</a:t>
            </a:r>
            <a:r>
              <a:rPr lang="en-US" dirty="0"/>
              <a:t>;&lt;/a&gt;</a:t>
            </a:r>
          </a:p>
          <a:p>
            <a:pPr marL="0" indent="0">
              <a:buNone/>
            </a:pPr>
            <a:r>
              <a:rPr lang="en-US" dirty="0"/>
              <a:t>    {% endif %}</a:t>
            </a:r>
          </a:p>
          <a:p>
            <a:pPr marL="0" indent="0">
              <a:buNone/>
            </a:pPr>
            <a:r>
              <a:rPr lang="en-US" dirty="0"/>
              <a:t>    &lt;span class="current"&gt;</a:t>
            </a:r>
          </a:p>
          <a:p>
            <a:pPr marL="0" indent="0">
              <a:buNone/>
            </a:pPr>
            <a:r>
              <a:rPr lang="en-US" dirty="0"/>
              <a:t>        {{ </a:t>
            </a:r>
            <a:r>
              <a:rPr lang="en-US" dirty="0" err="1"/>
              <a:t>page.number</a:t>
            </a:r>
            <a:r>
              <a:rPr lang="en-US" dirty="0"/>
              <a:t> }} of {{ </a:t>
            </a:r>
            <a:r>
              <a:rPr lang="en-US" dirty="0" err="1"/>
              <a:t>page.paginator.num_pages</a:t>
            </a:r>
            <a:r>
              <a:rPr lang="en-US" dirty="0"/>
              <a:t> }}</a:t>
            </a:r>
          </a:p>
          <a:p>
            <a:pPr marL="0" indent="0">
              <a:buNone/>
            </a:pPr>
            <a:r>
              <a:rPr lang="en-US" dirty="0"/>
              <a:t>    &lt;/span&gt;</a:t>
            </a:r>
          </a:p>
          <a:p>
            <a:pPr marL="0" indent="0">
              <a:buNone/>
            </a:pPr>
            <a:r>
              <a:rPr lang="en-US" dirty="0"/>
              <a:t>    {% if </a:t>
            </a:r>
            <a:r>
              <a:rPr lang="en-US" dirty="0" err="1"/>
              <a:t>page.has_next</a:t>
            </a:r>
            <a:r>
              <a:rPr lang="en-US" dirty="0"/>
              <a:t> %}</a:t>
            </a:r>
          </a:p>
          <a:p>
            <a:pPr marL="0" indent="0">
              <a:buNone/>
            </a:pPr>
            <a:r>
              <a:rPr lang="en-US" dirty="0"/>
              <a:t>        &lt;a </a:t>
            </a:r>
            <a:r>
              <a:rPr lang="en-US" dirty="0" err="1"/>
              <a:t>href</a:t>
            </a:r>
            <a:r>
              <a:rPr lang="en-US" dirty="0"/>
              <a:t>="?page={{ </a:t>
            </a:r>
            <a:r>
              <a:rPr lang="en-US" dirty="0" err="1"/>
              <a:t>page.next_page_number</a:t>
            </a:r>
            <a:r>
              <a:rPr lang="en-US" dirty="0"/>
              <a:t> }}"&gt;-&amp;</a:t>
            </a:r>
            <a:r>
              <a:rPr lang="en-US" dirty="0" err="1"/>
              <a:t>gt;Next</a:t>
            </a:r>
            <a:r>
              <a:rPr lang="en-US" dirty="0"/>
              <a:t>&lt;/a&gt;</a:t>
            </a:r>
          </a:p>
          <a:p>
            <a:pPr marL="0" indent="0">
              <a:buNone/>
            </a:pPr>
            <a:r>
              <a:rPr lang="en-US" dirty="0"/>
              <a:t>    {% endif %}</a:t>
            </a:r>
          </a:p>
          <a:p>
            <a:pPr marL="0" indent="0">
              <a:buNone/>
            </a:pPr>
            <a:r>
              <a:rPr lang="en-US" dirty="0"/>
              <a:t>&lt;/span&gt;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2CF84-B668-45E4-B277-55C88B37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387" y="3112810"/>
            <a:ext cx="2277049" cy="254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97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3425-E909-4B73-ACAF-B716861A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шаблона для постраничного вывода</a:t>
            </a:r>
            <a:r>
              <a:rPr lang="en-US" dirty="0"/>
              <a:t>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B503-042B-47F6-91A7-4B03E0B53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326321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В этот шаблон необходимо передать объект </a:t>
            </a:r>
            <a:r>
              <a:rPr lang="ru-RU" sz="2200" b="1" dirty="0" err="1"/>
              <a:t>Page</a:t>
            </a:r>
            <a:r>
              <a:rPr lang="ru-RU" sz="2200" dirty="0"/>
              <a:t> для отображения ссылок на</a:t>
            </a:r>
            <a:r>
              <a:rPr lang="en-US" sz="2200" dirty="0"/>
              <a:t> </a:t>
            </a:r>
            <a:r>
              <a:rPr lang="ru-RU" sz="2200" dirty="0"/>
              <a:t>предыдущую, текущую и следующую страницы, а также общее количество объектов</a:t>
            </a:r>
            <a:endParaRPr lang="en-US" sz="2200" dirty="0"/>
          </a:p>
          <a:p>
            <a:r>
              <a:rPr lang="ru-RU" sz="2200" dirty="0"/>
              <a:t>Вернемся в шаблон </a:t>
            </a:r>
            <a:r>
              <a:rPr lang="ru-RU" sz="2200" b="1" dirty="0" err="1"/>
              <a:t>blog</a:t>
            </a:r>
            <a:r>
              <a:rPr lang="ru-RU" sz="2200" b="1" dirty="0"/>
              <a:t>/</a:t>
            </a:r>
            <a:r>
              <a:rPr lang="ru-RU" sz="2200" b="1" dirty="0" err="1"/>
              <a:t>post</a:t>
            </a:r>
            <a:r>
              <a:rPr lang="ru-RU" sz="2200" b="1" dirty="0"/>
              <a:t>/list.html </a:t>
            </a:r>
            <a:r>
              <a:rPr lang="ru-RU" sz="2200" dirty="0"/>
              <a:t>и подключим </a:t>
            </a:r>
            <a:r>
              <a:rPr lang="ru-RU" sz="2200" b="1" dirty="0"/>
              <a:t>pagination.html</a:t>
            </a:r>
            <a:r>
              <a:rPr lang="ru-RU" sz="2200" dirty="0"/>
              <a:t> в самом низу блока </a:t>
            </a:r>
            <a:r>
              <a:rPr lang="ru-RU" sz="2200" b="1" dirty="0"/>
              <a:t>{% </a:t>
            </a:r>
            <a:r>
              <a:rPr lang="ru-RU" sz="2200" b="1" dirty="0" err="1"/>
              <a:t>content</a:t>
            </a:r>
            <a:r>
              <a:rPr lang="ru-RU" sz="2200" b="1" dirty="0"/>
              <a:t> %}</a:t>
            </a:r>
            <a:r>
              <a:rPr lang="ru-RU" sz="2200" dirty="0"/>
              <a:t>: </a:t>
            </a:r>
            <a:endParaRPr lang="en-US" sz="2200" dirty="0"/>
          </a:p>
          <a:p>
            <a:r>
              <a:rPr lang="ru-RU" sz="2200" dirty="0"/>
              <a:t>После </a:t>
            </a:r>
            <a:r>
              <a:rPr lang="en-US" sz="2000" b="1" dirty="0"/>
              <a:t>{% </a:t>
            </a:r>
            <a:r>
              <a:rPr lang="en-US" sz="2000" b="1" dirty="0" err="1"/>
              <a:t>endfor</a:t>
            </a:r>
            <a:r>
              <a:rPr lang="en-US" sz="2000" b="1" dirty="0"/>
              <a:t> %}</a:t>
            </a:r>
            <a:r>
              <a:rPr lang="ru-RU" sz="2200" dirty="0"/>
              <a:t>, включаем: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{% include "../pagination.html" with page=posts %}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{% </a:t>
            </a:r>
            <a:r>
              <a:rPr lang="en-US" dirty="0" err="1"/>
              <a:t>endblock</a:t>
            </a:r>
            <a:r>
              <a:rPr lang="en-US" dirty="0"/>
              <a:t> %} </a:t>
            </a:r>
            <a:endParaRPr lang="ru-RU" dirty="0"/>
          </a:p>
          <a:p>
            <a:r>
              <a:rPr lang="ru-RU" sz="2200" dirty="0"/>
              <a:t>Так как страница </a:t>
            </a:r>
            <a:r>
              <a:rPr lang="ru-RU" sz="2200" b="1" dirty="0" err="1"/>
              <a:t>Page</a:t>
            </a:r>
            <a:r>
              <a:rPr lang="ru-RU" sz="2200" dirty="0"/>
              <a:t> передается в шаблон статей под именем </a:t>
            </a:r>
            <a:r>
              <a:rPr lang="ru-RU" sz="2200" b="1" dirty="0" err="1"/>
              <a:t>posts</a:t>
            </a:r>
            <a:r>
              <a:rPr lang="ru-RU" sz="2200" dirty="0"/>
              <a:t>, подключаем шаблон постраничного отображения, указав, чему будет равен параметр </a:t>
            </a:r>
            <a:r>
              <a:rPr lang="ru-RU" sz="2200" b="1" dirty="0" err="1"/>
              <a:t>page</a:t>
            </a:r>
            <a:endParaRPr lang="ru-RU" sz="2200" b="1" dirty="0"/>
          </a:p>
          <a:p>
            <a:r>
              <a:rPr lang="ru-RU" sz="2200" dirty="0"/>
              <a:t>Можно применять такой способ для повторного использования блока постраничного отображения на различных страницах со списками разных объектов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57530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D746-E8EF-4086-9D5D-561DD448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FB62-916A-4BE5-BFF9-68DC4633A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69074"/>
            <a:ext cx="11029615" cy="2388456"/>
          </a:xfrm>
        </p:spPr>
        <p:txBody>
          <a:bodyPr>
            <a:normAutofit/>
          </a:bodyPr>
          <a:lstStyle/>
          <a:p>
            <a:r>
              <a:rPr lang="ru-RU" sz="2200" dirty="0"/>
              <a:t>Теперь когда откройте в браузере </a:t>
            </a:r>
            <a:r>
              <a:rPr lang="ru-RU" sz="2200" b="1" dirty="0"/>
              <a:t>http://127.0.0.1:8000/blog/</a:t>
            </a:r>
            <a:r>
              <a:rPr lang="ru-RU" sz="2200" dirty="0"/>
              <a:t>,</a:t>
            </a:r>
            <a:r>
              <a:rPr lang="ru-RU" sz="2200" b="1" dirty="0"/>
              <a:t> </a:t>
            </a:r>
            <a:r>
              <a:rPr lang="ru-RU" sz="2200" dirty="0"/>
              <a:t>внизу списка статей увидите блок выбора страницы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r>
              <a:rPr lang="ru-RU" sz="2200" dirty="0"/>
              <a:t>Пробую перейти на другую страницу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B3AF7-675C-456C-BCBC-49C78EEF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650" y="4909930"/>
            <a:ext cx="4933110" cy="735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28DCE5-73E6-4BE5-8A8B-77CB8589B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784" y="3334081"/>
            <a:ext cx="3828007" cy="7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48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D22A-1ACC-4979-992E-53813E77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Повторяем…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22A6-8918-41EB-9F39-A27625B5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Что необходимо определять в файле </a:t>
            </a:r>
            <a:r>
              <a:rPr lang="en-US" sz="2200" b="1" dirty="0"/>
              <a:t>views.py </a:t>
            </a:r>
            <a:r>
              <a:rPr lang="ru-RU" sz="2200" dirty="0"/>
              <a:t>приложения?</a:t>
            </a:r>
          </a:p>
          <a:p>
            <a:r>
              <a:rPr lang="ru-RU" sz="2200" dirty="0"/>
              <a:t>А в файле </a:t>
            </a:r>
            <a:r>
              <a:rPr lang="en-US" sz="2200" b="1" dirty="0"/>
              <a:t>urls.py</a:t>
            </a:r>
            <a:r>
              <a:rPr lang="ru-RU" sz="2200" b="1" dirty="0"/>
              <a:t> </a:t>
            </a:r>
            <a:r>
              <a:rPr lang="ru-RU" sz="2200" dirty="0"/>
              <a:t>проекта и </a:t>
            </a:r>
            <a:r>
              <a:rPr lang="en-US" sz="2200" b="1" dirty="0"/>
              <a:t>urls.p</a:t>
            </a:r>
            <a:r>
              <a:rPr lang="en-US" sz="2200" dirty="0"/>
              <a:t>y</a:t>
            </a:r>
            <a:r>
              <a:rPr lang="ru-RU" sz="2200" dirty="0"/>
              <a:t> приложения?</a:t>
            </a:r>
            <a:endParaRPr lang="en-US" sz="2200" dirty="0"/>
          </a:p>
          <a:p>
            <a:r>
              <a:rPr lang="ru-RU" sz="2200" dirty="0"/>
              <a:t>Зачем необходима папка </a:t>
            </a:r>
            <a:r>
              <a:rPr lang="en-US" sz="2200" dirty="0"/>
              <a:t>TEMPLATES </a:t>
            </a:r>
            <a:r>
              <a:rPr lang="ru-RU" sz="2200" dirty="0"/>
              <a:t>и папка</a:t>
            </a:r>
            <a:r>
              <a:rPr lang="en-US" sz="2200" dirty="0"/>
              <a:t> STATIC </a:t>
            </a:r>
            <a:r>
              <a:rPr lang="ru-RU" sz="2200" dirty="0"/>
              <a:t>в структуре директориев приложения?</a:t>
            </a:r>
          </a:p>
          <a:p>
            <a:pPr marL="0" indent="0">
              <a:buNone/>
            </a:pPr>
            <a:r>
              <a:rPr lang="ru-RU" sz="2200" dirty="0"/>
              <a:t>Посмотрите дополнительно и </a:t>
            </a:r>
            <a:r>
              <a:rPr lang="en-US" sz="2200" u="sng" dirty="0">
                <a:hlinkClick r:id="rId2"/>
              </a:rPr>
              <a:t>https://realpython.com/get-started-with-django-1/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3718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8E40-1575-4C03-89B1-A53E9D32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обработчики списка статей и страницы подробностей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14D3-02F3-47F1-9FA7-C6CCFD7A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i="1" dirty="0"/>
              <a:t>Обработчики </a:t>
            </a:r>
            <a:r>
              <a:rPr lang="ru-RU" sz="2400" b="1" i="1" dirty="0" err="1"/>
              <a:t>Django</a:t>
            </a:r>
            <a:r>
              <a:rPr lang="ru-RU" sz="2400" i="1" dirty="0"/>
              <a:t> </a:t>
            </a:r>
            <a:r>
              <a:rPr lang="ru-RU" sz="2400" dirty="0"/>
              <a:t>– это простые </a:t>
            </a:r>
            <a:r>
              <a:rPr lang="ru-RU" sz="2400" dirty="0" err="1"/>
              <a:t>Python</a:t>
            </a:r>
            <a:r>
              <a:rPr lang="ru-RU" sz="2400" dirty="0"/>
              <a:t>-функции, которые получают веб-запросы и возвращают веб-ответ. Вся логика, формирующая желаемый ответ, описывается внутри этих функций</a:t>
            </a:r>
            <a:endParaRPr lang="en-US" sz="2400" dirty="0"/>
          </a:p>
          <a:p>
            <a:r>
              <a:rPr lang="ru-RU" sz="2400" dirty="0"/>
              <a:t>Для создания обработчиков в приложении </a:t>
            </a:r>
            <a:r>
              <a:rPr lang="en-US" sz="2400" b="1" dirty="0"/>
              <a:t>Blog,</a:t>
            </a:r>
            <a:r>
              <a:rPr lang="en-US" sz="2400" dirty="0"/>
              <a:t> </a:t>
            </a:r>
            <a:r>
              <a:rPr lang="ru-RU" sz="2400" dirty="0"/>
              <a:t>мы будем работать с файлом </a:t>
            </a:r>
            <a:r>
              <a:rPr lang="en-US" sz="2400" b="1" dirty="0"/>
              <a:t>views.py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3922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4425-758B-44D0-A295-3E4AD073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Создание первого обработчика - списка постов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61C8-DA07-4860-BFA2-FB3DC986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8070"/>
            <a:ext cx="11029615" cy="4744278"/>
          </a:xfrm>
        </p:spPr>
        <p:txBody>
          <a:bodyPr>
            <a:normAutofit fontScale="92500" lnSpcReduction="20000"/>
          </a:bodyPr>
          <a:lstStyle/>
          <a:p>
            <a:r>
              <a:rPr lang="ru-RU" sz="2200" dirty="0"/>
              <a:t>Начнем с создания обработчика для отображения списка статей</a:t>
            </a:r>
          </a:p>
          <a:p>
            <a:r>
              <a:rPr lang="ru-RU" sz="2200" dirty="0"/>
              <a:t>Откройте файл </a:t>
            </a:r>
            <a:r>
              <a:rPr lang="en-US" sz="2200" b="1" dirty="0"/>
              <a:t>views.p</a:t>
            </a:r>
            <a:r>
              <a:rPr lang="en-US" sz="2200" dirty="0"/>
              <a:t>y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dirty="0"/>
              <a:t>приложения </a:t>
            </a:r>
            <a:r>
              <a:rPr lang="en-US" sz="2200" b="1" dirty="0"/>
              <a:t>blog</a:t>
            </a:r>
            <a:r>
              <a:rPr lang="en-US" sz="2200" dirty="0"/>
              <a:t> </a:t>
            </a:r>
            <a:r>
              <a:rPr lang="ru-RU" sz="2200" dirty="0"/>
              <a:t>– </a:t>
            </a:r>
          </a:p>
          <a:p>
            <a:pPr marL="0" indent="0">
              <a:buNone/>
            </a:pPr>
            <a:r>
              <a:rPr lang="ru-RU" sz="2200" dirty="0"/>
              <a:t>сейчас он еще ничего не содержит</a:t>
            </a:r>
          </a:p>
          <a:p>
            <a:pPr marL="0" indent="0">
              <a:buNone/>
            </a:pPr>
            <a:endParaRPr lang="ru-RU" sz="2200" dirty="0"/>
          </a:p>
          <a:p>
            <a:r>
              <a:rPr lang="ru-RU" sz="2200" dirty="0"/>
              <a:t>Добавьте в нем следующий фрагмент кода: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(</a:t>
            </a:r>
            <a:r>
              <a:rPr lang="ru-RU" sz="2200" dirty="0"/>
              <a:t>Пакет </a:t>
            </a:r>
            <a:r>
              <a:rPr lang="ru-RU" sz="2200" b="1" dirty="0" err="1"/>
              <a:t>django.shortcuts</a:t>
            </a:r>
            <a:r>
              <a:rPr lang="ru-RU" sz="2200" b="1" dirty="0"/>
              <a:t> </a:t>
            </a:r>
            <a:r>
              <a:rPr lang="ru-RU" sz="2200" dirty="0"/>
              <a:t>собирает вспомогательные функции и классы, которые «охватывают» несколько уровней MVC. Другими словами, эти функции / классы вводят управляемую связь</a:t>
            </a:r>
            <a:r>
              <a:rPr lang="en-US" sz="2200" dirty="0"/>
              <a:t> </a:t>
            </a:r>
            <a:r>
              <a:rPr lang="ru-RU" sz="2200" dirty="0"/>
              <a:t>для удобства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br>
              <a:rPr lang="ru-RU" dirty="0"/>
            </a:br>
            <a:r>
              <a:rPr lang="en-US" dirty="0"/>
              <a:t>from </a:t>
            </a:r>
            <a:r>
              <a:rPr lang="en-US" dirty="0" err="1"/>
              <a:t>django.shortcuts</a:t>
            </a:r>
            <a:r>
              <a:rPr lang="en-US" dirty="0"/>
              <a:t> import render,  get_object_or_404</a:t>
            </a:r>
          </a:p>
          <a:p>
            <a:pPr marL="0" indent="0">
              <a:buNone/>
            </a:pPr>
            <a:r>
              <a:rPr lang="en-US" dirty="0"/>
              <a:t>from .models import Post</a:t>
            </a:r>
          </a:p>
          <a:p>
            <a:pPr marL="0" indent="0">
              <a:buNone/>
            </a:pPr>
            <a:r>
              <a:rPr lang="en-US" dirty="0"/>
              <a:t>def </a:t>
            </a:r>
            <a:r>
              <a:rPr lang="en-US" dirty="0" err="1">
                <a:solidFill>
                  <a:srgbClr val="C00000"/>
                </a:solidFill>
              </a:rPr>
              <a:t>post_list</a:t>
            </a:r>
            <a:r>
              <a:rPr lang="en-US" dirty="0">
                <a:solidFill>
                  <a:srgbClr val="C00000"/>
                </a:solidFill>
              </a:rPr>
              <a:t>(request)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   posts = </a:t>
            </a:r>
            <a:r>
              <a:rPr lang="en-US" dirty="0" err="1"/>
              <a:t>Post.objects.all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    return render(request, 'blog/post/list.html', {'posts': posts})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41A94-3EDD-41DB-9286-2E76B7E3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7" y="2691227"/>
            <a:ext cx="37528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3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04F2-AF9C-4BDF-B148-11AC32ED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8096-40F5-4CBB-9413-725F6147B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2" y="1908314"/>
            <a:ext cx="11628782" cy="4837043"/>
          </a:xfrm>
        </p:spPr>
        <p:txBody>
          <a:bodyPr>
            <a:noAutofit/>
          </a:bodyPr>
          <a:lstStyle/>
          <a:p>
            <a:r>
              <a:rPr lang="ru-RU" sz="2100" dirty="0"/>
              <a:t>Мы создали первый обработчик – </a:t>
            </a:r>
            <a:r>
              <a:rPr lang="ru-RU" sz="2100" b="1" dirty="0" err="1"/>
              <a:t>post_lis</a:t>
            </a:r>
            <a:r>
              <a:rPr lang="ru-RU" sz="2100" dirty="0" err="1"/>
              <a:t>t</a:t>
            </a:r>
            <a:r>
              <a:rPr lang="ru-RU" sz="2100" dirty="0"/>
              <a:t>. Он получает объект </a:t>
            </a:r>
            <a:r>
              <a:rPr lang="ru-RU" sz="2100" b="1" dirty="0" err="1"/>
              <a:t>request</a:t>
            </a:r>
            <a:r>
              <a:rPr lang="ru-RU" sz="2100" dirty="0"/>
              <a:t> в качестве аргумента, который является обязательным для всех обработчиков</a:t>
            </a:r>
          </a:p>
          <a:p>
            <a:r>
              <a:rPr lang="ru-RU" sz="2100" dirty="0"/>
              <a:t>В этой функции мы запрашиваем из базы данных все опубликованные статьи с помощью менеджера </a:t>
            </a:r>
            <a:r>
              <a:rPr lang="en-US" sz="2100" b="1" dirty="0"/>
              <a:t>objects</a:t>
            </a:r>
            <a:endParaRPr lang="ru-RU" sz="2100" dirty="0"/>
          </a:p>
          <a:p>
            <a:r>
              <a:rPr lang="ru-RU" sz="2100" dirty="0"/>
              <a:t>После этого мы используем функцию </a:t>
            </a:r>
            <a:r>
              <a:rPr lang="ru-RU" sz="2100" b="1" dirty="0" err="1"/>
              <a:t>render</a:t>
            </a:r>
            <a:r>
              <a:rPr lang="ru-RU" sz="2100" b="1" dirty="0"/>
              <a:t>() </a:t>
            </a:r>
            <a:r>
              <a:rPr lang="ru-RU" sz="2100" dirty="0"/>
              <a:t>для формирования шаблона со списком статей. Она принимает объект запроса </a:t>
            </a:r>
            <a:r>
              <a:rPr lang="ru-RU" sz="2100" b="1" dirty="0" err="1"/>
              <a:t>request</a:t>
            </a:r>
            <a:r>
              <a:rPr lang="ru-RU" sz="2100" dirty="0"/>
              <a:t>, путь к шаблону и переменные контекста для этого шаблона</a:t>
            </a:r>
            <a:endParaRPr lang="en-US" sz="2100" dirty="0"/>
          </a:p>
          <a:p>
            <a:pPr lvl="1"/>
            <a:r>
              <a:rPr lang="ru-RU" sz="1900" dirty="0"/>
              <a:t>Синтаксис: </a:t>
            </a:r>
            <a:r>
              <a:rPr lang="en-US" altLang="en-US" sz="1800" b="1" dirty="0">
                <a:solidFill>
                  <a:srgbClr val="0C4B33"/>
                </a:solidFill>
                <a:latin typeface="Corbel" panose="020B0503020204020204" pitchFamily="34" charset="0"/>
              </a:rPr>
              <a:t>render</a:t>
            </a:r>
            <a:r>
              <a:rPr lang="en-US" altLang="en-US" sz="1800" b="1" dirty="0">
                <a:solidFill>
                  <a:srgbClr val="0C3C26"/>
                </a:solidFill>
                <a:latin typeface="Corbel" panose="020B0503020204020204" pitchFamily="34" charset="0"/>
              </a:rPr>
              <a:t>(</a:t>
            </a:r>
            <a:r>
              <a:rPr lang="en-US" altLang="en-US" sz="1800" b="1" i="1" dirty="0">
                <a:solidFill>
                  <a:srgbClr val="C00000"/>
                </a:solidFill>
                <a:latin typeface="Corbel" panose="020B0503020204020204" pitchFamily="34" charset="0"/>
              </a:rPr>
              <a:t>request</a:t>
            </a:r>
            <a:r>
              <a:rPr lang="en-US" alt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, </a:t>
            </a:r>
            <a:r>
              <a:rPr lang="en-US" altLang="en-US" sz="1800" b="1" i="1" dirty="0" err="1">
                <a:solidFill>
                  <a:srgbClr val="C00000"/>
                </a:solidFill>
                <a:latin typeface="Corbel" panose="020B0503020204020204" pitchFamily="34" charset="0"/>
              </a:rPr>
              <a:t>template_name</a:t>
            </a:r>
            <a:r>
              <a:rPr lang="en-US" altLang="en-US" sz="1800" b="1" dirty="0">
                <a:solidFill>
                  <a:srgbClr val="0C3C26"/>
                </a:solidFill>
                <a:latin typeface="Corbel" panose="020B0503020204020204" pitchFamily="34" charset="0"/>
              </a:rPr>
              <a:t>, </a:t>
            </a:r>
            <a:r>
              <a:rPr lang="en-US" altLang="en-US" sz="1800" b="1" i="1" dirty="0">
                <a:solidFill>
                  <a:srgbClr val="0C3C26"/>
                </a:solidFill>
                <a:latin typeface="Corbel" panose="020B0503020204020204" pitchFamily="34" charset="0"/>
              </a:rPr>
              <a:t>context=None</a:t>
            </a:r>
            <a:r>
              <a:rPr lang="en-US" altLang="en-US" sz="1800" b="1" dirty="0">
                <a:solidFill>
                  <a:srgbClr val="0C3C26"/>
                </a:solidFill>
                <a:latin typeface="Corbel" panose="020B0503020204020204" pitchFamily="34" charset="0"/>
              </a:rPr>
              <a:t>, </a:t>
            </a:r>
            <a:r>
              <a:rPr lang="en-US" altLang="en-US" sz="1800" b="1" i="1" dirty="0" err="1">
                <a:solidFill>
                  <a:srgbClr val="0C3C26"/>
                </a:solidFill>
                <a:latin typeface="Corbel" panose="020B0503020204020204" pitchFamily="34" charset="0"/>
              </a:rPr>
              <a:t>content_type</a:t>
            </a:r>
            <a:r>
              <a:rPr lang="en-US" altLang="en-US" sz="1800" b="1" i="1" dirty="0">
                <a:solidFill>
                  <a:srgbClr val="0C3C26"/>
                </a:solidFill>
                <a:latin typeface="Corbel" panose="020B0503020204020204" pitchFamily="34" charset="0"/>
              </a:rPr>
              <a:t>=None</a:t>
            </a:r>
            <a:r>
              <a:rPr lang="en-US" altLang="en-US" sz="1800" b="1" dirty="0">
                <a:solidFill>
                  <a:srgbClr val="0C3C26"/>
                </a:solidFill>
                <a:latin typeface="Corbel" panose="020B0503020204020204" pitchFamily="34" charset="0"/>
              </a:rPr>
              <a:t>, </a:t>
            </a:r>
            <a:r>
              <a:rPr lang="en-US" altLang="en-US" sz="1800" b="1" i="1" dirty="0">
                <a:solidFill>
                  <a:srgbClr val="0C3C26"/>
                </a:solidFill>
                <a:latin typeface="Corbel" panose="020B0503020204020204" pitchFamily="34" charset="0"/>
              </a:rPr>
              <a:t>status=None</a:t>
            </a:r>
            <a:r>
              <a:rPr lang="en-US" altLang="en-US" sz="1800" b="1" dirty="0">
                <a:solidFill>
                  <a:srgbClr val="0C3C26"/>
                </a:solidFill>
                <a:latin typeface="Corbel" panose="020B0503020204020204" pitchFamily="34" charset="0"/>
              </a:rPr>
              <a:t>, </a:t>
            </a:r>
            <a:r>
              <a:rPr lang="en-US" altLang="en-US" sz="1800" b="1" i="1" dirty="0">
                <a:solidFill>
                  <a:srgbClr val="0C3C26"/>
                </a:solidFill>
                <a:latin typeface="Corbel" panose="020B0503020204020204" pitchFamily="34" charset="0"/>
              </a:rPr>
              <a:t>using=None</a:t>
            </a:r>
            <a:r>
              <a:rPr lang="en-US" altLang="en-US" sz="1800" b="1" dirty="0">
                <a:solidFill>
                  <a:srgbClr val="0C3C26"/>
                </a:solidFill>
                <a:latin typeface="Corbel" panose="020B0503020204020204" pitchFamily="34" charset="0"/>
              </a:rPr>
              <a:t>)</a:t>
            </a:r>
            <a:endParaRPr lang="ru-RU" sz="1800" dirty="0">
              <a:latin typeface="Corbel" panose="020B0503020204020204" pitchFamily="34" charset="0"/>
            </a:endParaRPr>
          </a:p>
          <a:p>
            <a:r>
              <a:rPr lang="ru-RU" sz="2100" dirty="0"/>
              <a:t>В ответ вернется объект </a:t>
            </a:r>
            <a:r>
              <a:rPr lang="ru-RU" sz="2100" b="1" dirty="0" err="1"/>
              <a:t>HttpResponse</a:t>
            </a:r>
            <a:r>
              <a:rPr lang="ru-RU" sz="2100" dirty="0"/>
              <a:t> со сформированным текстом (обычно это HTML-код)</a:t>
            </a:r>
          </a:p>
          <a:p>
            <a:r>
              <a:rPr lang="ru-RU" sz="2100" dirty="0"/>
              <a:t>Функция </a:t>
            </a:r>
            <a:r>
              <a:rPr lang="ru-RU" sz="2100" b="1" dirty="0" err="1"/>
              <a:t>render</a:t>
            </a:r>
            <a:r>
              <a:rPr lang="ru-RU" sz="2100" b="1" dirty="0"/>
              <a:t>() </a:t>
            </a:r>
            <a:r>
              <a:rPr lang="ru-RU" sz="2100" dirty="0"/>
              <a:t>использует переданный контекст при формировании шаблона, поэтому любая переменная контекста будет доступна в шаблоне</a:t>
            </a:r>
          </a:p>
          <a:p>
            <a:r>
              <a:rPr lang="ru-RU" sz="2100" i="1" dirty="0"/>
              <a:t>Процессоры контекста </a:t>
            </a:r>
            <a:r>
              <a:rPr lang="ru-RU" sz="2100" dirty="0"/>
              <a:t>– это вызываемые функции, которые добавляют в контекст переменные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451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EC30-B814-4A3C-B88C-4881D812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2-го обработчика - страницы подробностей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B89B-D773-4980-8CC5-C8B11115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934818"/>
            <a:ext cx="5183504" cy="4572000"/>
          </a:xfrm>
        </p:spPr>
        <p:txBody>
          <a:bodyPr/>
          <a:lstStyle/>
          <a:p>
            <a:pPr marL="0" indent="0">
              <a:buNone/>
            </a:pPr>
            <a:r>
              <a:rPr lang="ru-RU" sz="2200" dirty="0"/>
              <a:t>Для отображения</a:t>
            </a:r>
            <a:r>
              <a:rPr lang="en-US" sz="2200" dirty="0"/>
              <a:t> </a:t>
            </a:r>
            <a:r>
              <a:rPr lang="ru-RU" sz="2200" dirty="0"/>
              <a:t>выбранной статьи, допишем следующий фрагмент в </a:t>
            </a:r>
            <a:r>
              <a:rPr lang="ru-RU" sz="2200" b="1" dirty="0"/>
              <a:t>views.py</a:t>
            </a:r>
            <a:r>
              <a:rPr lang="ru-RU" sz="2200" dirty="0"/>
              <a:t>: </a:t>
            </a:r>
            <a:endParaRPr lang="en-US" sz="2200" dirty="0"/>
          </a:p>
          <a:p>
            <a:pPr marL="0" indent="0">
              <a:buNone/>
            </a:pPr>
            <a:br>
              <a:rPr lang="ru-RU" dirty="0"/>
            </a:br>
            <a:r>
              <a:rPr lang="en-US" dirty="0"/>
              <a:t>def </a:t>
            </a:r>
            <a:r>
              <a:rPr lang="en-US" dirty="0" err="1">
                <a:solidFill>
                  <a:srgbClr val="C00000"/>
                </a:solidFill>
              </a:rPr>
              <a:t>post_detail</a:t>
            </a:r>
            <a:r>
              <a:rPr lang="en-US" dirty="0">
                <a:solidFill>
                  <a:srgbClr val="C00000"/>
                </a:solidFill>
              </a:rPr>
              <a:t>(request, year, month, day, post)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   post = get_object_or_404(Post, slug=post, 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publish__year</a:t>
            </a:r>
            <a:r>
              <a:rPr lang="en-US" dirty="0"/>
              <a:t>=year,</a:t>
            </a:r>
            <a:r>
              <a:rPr lang="ru-RU" dirty="0"/>
              <a:t> </a:t>
            </a:r>
            <a:r>
              <a:rPr lang="en-US" dirty="0" err="1"/>
              <a:t>publish__month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month,</a:t>
            </a:r>
            <a:r>
              <a:rPr lang="ru-RU" dirty="0"/>
              <a:t> 	</a:t>
            </a:r>
            <a:r>
              <a:rPr lang="en-US" dirty="0" err="1"/>
              <a:t>publish__day</a:t>
            </a:r>
            <a:r>
              <a:rPr lang="en-US" dirty="0"/>
              <a:t>=day)</a:t>
            </a:r>
          </a:p>
          <a:p>
            <a:pPr marL="0" indent="0">
              <a:buNone/>
            </a:pPr>
            <a:r>
              <a:rPr lang="en-US" dirty="0"/>
              <a:t>    return render(</a:t>
            </a:r>
            <a:r>
              <a:rPr lang="en-US" dirty="0" err="1"/>
              <a:t>request,'blog</a:t>
            </a:r>
            <a:r>
              <a:rPr lang="en-US" dirty="0"/>
              <a:t>/post/detail.html',</a:t>
            </a:r>
            <a:r>
              <a:rPr lang="ru-RU" dirty="0"/>
              <a:t> </a:t>
            </a:r>
            <a:r>
              <a:rPr lang="en-US" dirty="0"/>
              <a:t>{'post': post})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2CE66-ACD0-4334-8865-CE833DB6C146}"/>
              </a:ext>
            </a:extLst>
          </p:cNvPr>
          <p:cNvSpPr txBox="1"/>
          <p:nvPr/>
        </p:nvSpPr>
        <p:spPr>
          <a:xfrm>
            <a:off x="5221357" y="1841242"/>
            <a:ext cx="68116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Это обработчик страницы статьи. Он принимает на вход аргументы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ru-RU" sz="2000" i="1" dirty="0" err="1"/>
              <a:t>year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i="1" dirty="0" err="1"/>
              <a:t>month</a:t>
            </a:r>
            <a:r>
              <a:rPr lang="ru-RU" sz="2000" dirty="0"/>
              <a:t>, </a:t>
            </a:r>
            <a:r>
              <a:rPr lang="ru-RU" sz="2000" i="1" dirty="0" err="1"/>
              <a:t>day</a:t>
            </a:r>
            <a:r>
              <a:rPr lang="ru-RU" sz="2000" dirty="0"/>
              <a:t> и </a:t>
            </a:r>
            <a:r>
              <a:rPr lang="ru-RU" sz="2000" i="1" dirty="0" err="1"/>
              <a:t>post</a:t>
            </a:r>
            <a:r>
              <a:rPr lang="ru-RU" sz="2000" dirty="0"/>
              <a:t> для получения статьи по указанным </a:t>
            </a:r>
            <a:r>
              <a:rPr lang="ru-RU" sz="2000" b="1" dirty="0" err="1"/>
              <a:t>слагу</a:t>
            </a:r>
            <a:r>
              <a:rPr lang="ru-RU" sz="2000" dirty="0"/>
              <a:t> и </a:t>
            </a:r>
            <a:r>
              <a:rPr lang="ru-RU" sz="2000" b="1" dirty="0"/>
              <a:t>дате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Когда была создана модель </a:t>
            </a:r>
            <a:r>
              <a:rPr lang="ru-RU" sz="2000" b="1" dirty="0" err="1"/>
              <a:t>Post</a:t>
            </a:r>
            <a:r>
              <a:rPr lang="ru-RU" sz="2000" dirty="0"/>
              <a:t>, у нее был указан атрибут </a:t>
            </a:r>
            <a:r>
              <a:rPr lang="ru-RU" sz="2000" b="1" dirty="0" err="1"/>
              <a:t>unique_for_date</a:t>
            </a:r>
            <a:r>
              <a:rPr lang="ru-RU" sz="2000" b="1" dirty="0"/>
              <a:t> </a:t>
            </a:r>
            <a:r>
              <a:rPr lang="ru-RU" sz="2000" dirty="0"/>
              <a:t>для поля </a:t>
            </a:r>
            <a:r>
              <a:rPr lang="ru-RU" sz="2000" b="1" dirty="0" err="1"/>
              <a:t>slug</a:t>
            </a:r>
            <a:r>
              <a:rPr lang="ru-RU" sz="2000" dirty="0"/>
              <a:t>. Таким образом мы добавили ограничение, чтобы </a:t>
            </a:r>
            <a:r>
              <a:rPr lang="ru-RU" sz="2000" dirty="0" err="1"/>
              <a:t>слаг</a:t>
            </a:r>
            <a:r>
              <a:rPr lang="ru-RU" sz="2000" dirty="0"/>
              <a:t> был уникальным для статей, созданных в один день. Поэтому гарантированно сможем получить статью по комбинации этих полей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 обработчике мы используем </a:t>
            </a:r>
            <a:r>
              <a:rPr lang="ru-RU" sz="2000" b="1" dirty="0"/>
              <a:t>get_object_or_404()</a:t>
            </a:r>
            <a:r>
              <a:rPr lang="ru-RU" sz="2000" dirty="0"/>
              <a:t>, для того чтобы найти нужную статью. Эта функция возвращает объект, который подходит по указанным параметрам, или вызывает исключение HTTP 404 (объект не найден), если не найдет ни одной статьи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 конце была использована функция </a:t>
            </a:r>
            <a:r>
              <a:rPr lang="ru-RU" sz="2000" b="1" dirty="0" err="1"/>
              <a:t>render</a:t>
            </a:r>
            <a:r>
              <a:rPr lang="ru-RU" sz="2000" b="1" dirty="0"/>
              <a:t>()</a:t>
            </a:r>
            <a:r>
              <a:rPr lang="ru-RU" sz="2000" dirty="0"/>
              <a:t> для формирования HTML-шаблона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067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0C9B-6855-465E-9F6B-7D36070D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246992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Добавление шаблонов </a:t>
            </a:r>
            <a:r>
              <a:rPr lang="ru-RU" sz="3600" b="1" dirty="0" err="1">
                <a:solidFill>
                  <a:schemeClr val="accent1">
                    <a:lumMod val="50000"/>
                  </a:schemeClr>
                </a:solidFill>
              </a:rPr>
              <a:t>URL’ов</a:t>
            </a:r>
            <a:r>
              <a:rPr lang="ru-RU" sz="3600" b="1" dirty="0">
                <a:solidFill>
                  <a:schemeClr val="accent1">
                    <a:lumMod val="50000"/>
                  </a:schemeClr>
                </a:solidFill>
              </a:rPr>
              <a:t> для созданных обработчиков 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5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E128-007A-45B2-A93B-FA6B3077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Роль Шаблонов </a:t>
            </a:r>
            <a:r>
              <a:rPr lang="en-US" b="1" dirty="0"/>
              <a:t>URL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15E3-1C7A-4845-A49E-659017DED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9817"/>
          </a:xfrm>
        </p:spPr>
        <p:txBody>
          <a:bodyPr>
            <a:noAutofit/>
          </a:bodyPr>
          <a:lstStyle/>
          <a:p>
            <a:r>
              <a:rPr lang="ru-RU" sz="2400" i="1" dirty="0"/>
              <a:t>Шаблоны </a:t>
            </a:r>
            <a:r>
              <a:rPr lang="ru-RU" sz="2400" i="1" dirty="0" err="1"/>
              <a:t>URL’ов</a:t>
            </a:r>
            <a:r>
              <a:rPr lang="ru-RU" sz="2400" i="1" dirty="0"/>
              <a:t> </a:t>
            </a:r>
            <a:r>
              <a:rPr lang="ru-RU" sz="2400" dirty="0"/>
              <a:t>позволяют сопоставить адреса с обработчиками</a:t>
            </a:r>
          </a:p>
          <a:p>
            <a:r>
              <a:rPr lang="ru-RU" sz="2400" b="1" dirty="0"/>
              <a:t>Шаблон</a:t>
            </a:r>
            <a:r>
              <a:rPr lang="ru-RU" sz="2400" dirty="0"/>
              <a:t> представляет собой комбинацию из строки, описывающей адрес, обработчика и необязательного названия, которое даст возможность обращаться к этому шаблону на всех уровнях проекта</a:t>
            </a:r>
          </a:p>
          <a:p>
            <a:r>
              <a:rPr lang="ru-RU" sz="2400" dirty="0" err="1"/>
              <a:t>Django</a:t>
            </a:r>
            <a:r>
              <a:rPr lang="ru-RU" sz="2400" dirty="0"/>
              <a:t> проходит по порядку по всем шаблонам, пока не найдет первый подходящий, т. е. совпадающий с </a:t>
            </a:r>
            <a:r>
              <a:rPr lang="ru-RU" sz="2400" dirty="0" err="1"/>
              <a:t>URL’ом</a:t>
            </a:r>
            <a:r>
              <a:rPr lang="ru-RU" sz="2400" dirty="0"/>
              <a:t> запроса</a:t>
            </a:r>
          </a:p>
          <a:p>
            <a:r>
              <a:rPr lang="ru-RU" sz="2400" dirty="0"/>
              <a:t>Затем </a:t>
            </a:r>
            <a:r>
              <a:rPr lang="ru-RU" sz="2400" dirty="0" err="1"/>
              <a:t>Django</a:t>
            </a:r>
            <a:r>
              <a:rPr lang="ru-RU" sz="2400" dirty="0"/>
              <a:t> сможет импортировать соответствующий обработчик и выполнить его, передав внутрь объект запроса </a:t>
            </a:r>
            <a:r>
              <a:rPr lang="ru-RU" sz="2400" b="1" dirty="0" err="1"/>
              <a:t>HttpRequest</a:t>
            </a:r>
            <a:r>
              <a:rPr lang="ru-RU" sz="2400" dirty="0"/>
              <a:t> и ключевые слова или позиционные аргументы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54357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1180</TotalTime>
  <Words>1772</Words>
  <Application>Microsoft Office PowerPoint</Application>
  <PresentationFormat>Widescreen</PresentationFormat>
  <Paragraphs>282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Corbel</vt:lpstr>
      <vt:lpstr>Gill Sans MT</vt:lpstr>
      <vt:lpstr>Wingdings 2</vt:lpstr>
      <vt:lpstr>Dividend</vt:lpstr>
      <vt:lpstr>Тема 11: Определение логики (views) и веб интерфейса (templates) приложения</vt:lpstr>
      <vt:lpstr>Содержание</vt:lpstr>
      <vt:lpstr>Следующие шаги для приложения Blog</vt:lpstr>
      <vt:lpstr>обработчики списка статей и страницы подробностей </vt:lpstr>
      <vt:lpstr>Создание первого обработчика - списка постов </vt:lpstr>
      <vt:lpstr>Объяснения</vt:lpstr>
      <vt:lpstr>Создание 2-го обработчика - страницы подробностей </vt:lpstr>
      <vt:lpstr>Добавление шаблонов URL’ов для созданных обработчиков </vt:lpstr>
      <vt:lpstr>Роль Шаблонов URL </vt:lpstr>
      <vt:lpstr>Определение шаблонов URL</vt:lpstr>
      <vt:lpstr>Объяснения</vt:lpstr>
      <vt:lpstr>конфигурация URL’ов проекта </vt:lpstr>
      <vt:lpstr>Объяснения</vt:lpstr>
      <vt:lpstr>Канонические URL’ы для моделей </vt:lpstr>
      <vt:lpstr>В файле models.py приложения должен быть следующий код</vt:lpstr>
      <vt:lpstr>созДание HtML-шаблонов Для обработчиков  </vt:lpstr>
      <vt:lpstr>Добавление HTML-шаблонов</vt:lpstr>
      <vt:lpstr>Изменения в файле settings.py</vt:lpstr>
      <vt:lpstr>Язык шаблонов Django</vt:lpstr>
      <vt:lpstr>Редактирование base.html </vt:lpstr>
      <vt:lpstr>Редактирование post/list.html</vt:lpstr>
      <vt:lpstr>Открытие страницы в браузер</vt:lpstr>
      <vt:lpstr>Создание страницы для деталей статей</vt:lpstr>
      <vt:lpstr>Результат вывода одного поста</vt:lpstr>
      <vt:lpstr>Правильно создаем необходимые ресурсы шаблонов</vt:lpstr>
      <vt:lpstr>Добавление постраничного отображения </vt:lpstr>
      <vt:lpstr>Добавление постраничного отображения. 2</vt:lpstr>
      <vt:lpstr>Объяснение Постраничного отображения </vt:lpstr>
      <vt:lpstr>Результат</vt:lpstr>
      <vt:lpstr>Создание шаблона для постраничного вывода</vt:lpstr>
      <vt:lpstr>Создание шаблона для постраничного вывода. 2</vt:lpstr>
      <vt:lpstr>Результат</vt:lpstr>
      <vt:lpstr>Повторяем…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</cp:lastModifiedBy>
  <cp:revision>332</cp:revision>
  <dcterms:created xsi:type="dcterms:W3CDTF">2019-08-31T15:29:49Z</dcterms:created>
  <dcterms:modified xsi:type="dcterms:W3CDTF">2020-11-22T15:04:30Z</dcterms:modified>
</cp:coreProperties>
</file>