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8" r:id="rId4"/>
    <p:sldId id="259" r:id="rId5"/>
    <p:sldId id="267" r:id="rId6"/>
    <p:sldId id="271" r:id="rId7"/>
    <p:sldId id="268" r:id="rId8"/>
    <p:sldId id="272" r:id="rId9"/>
    <p:sldId id="275" r:id="rId10"/>
    <p:sldId id="276" r:id="rId11"/>
    <p:sldId id="277" r:id="rId12"/>
    <p:sldId id="279" r:id="rId13"/>
    <p:sldId id="287" r:id="rId14"/>
    <p:sldId id="302" r:id="rId15"/>
    <p:sldId id="303" r:id="rId16"/>
    <p:sldId id="305" r:id="rId17"/>
    <p:sldId id="300" r:id="rId18"/>
    <p:sldId id="286" r:id="rId19"/>
    <p:sldId id="304" r:id="rId20"/>
    <p:sldId id="301" r:id="rId21"/>
    <p:sldId id="289" r:id="rId22"/>
    <p:sldId id="290" r:id="rId23"/>
    <p:sldId id="291" r:id="rId24"/>
    <p:sldId id="292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7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CompatibleImpressionableOptimization" TargetMode="External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epl.it/repls/InternationalAgreeablePackage#main.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nake_case" TargetMode="External"/><Relationship Id="rId2" Type="http://schemas.openxmlformats.org/officeDocument/2006/relationships/hyperlink" Target="https://en.wikipedia.org/wiki/Camel_c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-programmer.info/news/99-professional/10049-tabs-or-spaces-one-billion-files-later-an-answer.html#:~:text=Python%20programmers%20don't%20use,is%20already%20indented%20with%20tabs.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Тема </a:t>
            </a:r>
            <a:r>
              <a:rPr lang="ro-MD" sz="4400" dirty="0"/>
              <a:t>2</a:t>
            </a:r>
            <a:r>
              <a:rPr lang="ru-RU" sz="4400" dirty="0"/>
              <a:t>: установка. Инициирование в </a:t>
            </a:r>
            <a:r>
              <a:rPr lang="en-US" sz="4400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4F4-FE00-4236-A97E-6EA76815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5FEB-50FE-45E2-BBCD-391170C4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ru-RU" sz="2000" dirty="0" err="1"/>
              <a:t>Python</a:t>
            </a:r>
            <a:r>
              <a:rPr lang="ru-RU" sz="2000" dirty="0"/>
              <a:t> позволяет задать значения нескольким переменным в одной строке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nmbr1, name = 77.5, "Amber"</a:t>
            </a:r>
          </a:p>
          <a:p>
            <a:pPr marL="0" indent="0">
              <a:buNone/>
            </a:pPr>
            <a:r>
              <a:rPr lang="en-US" dirty="0"/>
              <a:t>print(nmbr1)</a:t>
            </a:r>
          </a:p>
          <a:p>
            <a:pPr marL="0" indent="0">
              <a:buNone/>
            </a:pPr>
            <a:r>
              <a:rPr lang="en-US" dirty="0"/>
              <a:t>print(name)</a:t>
            </a:r>
            <a:endParaRPr lang="ru-RU" dirty="0"/>
          </a:p>
          <a:p>
            <a:r>
              <a:rPr lang="ru-RU" sz="2000" dirty="0"/>
              <a:t>Или же можно присвоить одно и то же значение нескольким переменным в одной строке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nmbr1 = nmbr2 = 77.5</a:t>
            </a:r>
          </a:p>
          <a:p>
            <a:pPr marL="0" indent="0">
              <a:buNone/>
            </a:pPr>
            <a:r>
              <a:rPr lang="en-US" dirty="0"/>
              <a:t>print(nmbr1)</a:t>
            </a:r>
          </a:p>
          <a:p>
            <a:pPr marL="0" indent="0">
              <a:buNone/>
            </a:pPr>
            <a:r>
              <a:rPr lang="en-US" dirty="0"/>
              <a:t>print(nmbr2)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8AE6-E7F4-4B63-81D9-204DC578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838" y="2969412"/>
            <a:ext cx="1969191" cy="1050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833F6-4CE2-4A4B-B4B2-3D7104E9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38" y="5020598"/>
            <a:ext cx="2088536" cy="10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EDCF-E258-4245-965E-039862AD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A37-7E23-4CCE-8F22-C6B7F2A6D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75696"/>
            <a:ext cx="11029615" cy="1848165"/>
          </a:xfrm>
        </p:spPr>
        <p:txBody>
          <a:bodyPr>
            <a:normAutofit/>
          </a:bodyPr>
          <a:lstStyle/>
          <a:p>
            <a:r>
              <a:rPr lang="ru-RU" sz="2200" dirty="0"/>
              <a:t>Каждое значение в </a:t>
            </a:r>
            <a:r>
              <a:rPr lang="ru-RU" sz="2200" dirty="0" err="1"/>
              <a:t>Python</a:t>
            </a:r>
            <a:r>
              <a:rPr lang="ru-RU" sz="2200" dirty="0"/>
              <a:t> является каким-то типом данных</a:t>
            </a:r>
          </a:p>
          <a:p>
            <a:r>
              <a:rPr lang="ru-RU" sz="2200" dirty="0"/>
              <a:t>Поскольку всё является объектом программирования </a:t>
            </a:r>
            <a:r>
              <a:rPr lang="ru-RU" sz="2200" dirty="0" err="1"/>
              <a:t>Python</a:t>
            </a:r>
            <a:r>
              <a:rPr lang="ru-RU" sz="2200" dirty="0"/>
              <a:t>, типы данных на самом деле являются классами, а переменные являются экземплярами (объектами) этих классов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51D89-D72F-41A3-9519-6EC6A68F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74" y="3670852"/>
            <a:ext cx="6996190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Числовые значения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717774"/>
          </a:xfrm>
        </p:spPr>
        <p:txBody>
          <a:bodyPr>
            <a:normAutofit/>
          </a:bodyPr>
          <a:lstStyle/>
          <a:p>
            <a:r>
              <a:rPr lang="ru-RU" dirty="0"/>
              <a:t>Целые числа, числа с плавающей запятой и комплексные числа подпадают под категорию чисел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Они определены как </a:t>
            </a:r>
            <a:r>
              <a:rPr lang="ru-RU" b="1" dirty="0" err="1"/>
              <a:t>int</a:t>
            </a:r>
            <a:r>
              <a:rPr lang="ru-RU" dirty="0"/>
              <a:t>, </a:t>
            </a:r>
            <a:r>
              <a:rPr lang="ru-RU" b="1" dirty="0" err="1"/>
              <a:t>float</a:t>
            </a:r>
            <a:r>
              <a:rPr lang="ru-RU" dirty="0"/>
              <a:t> и </a:t>
            </a:r>
            <a:r>
              <a:rPr lang="en-US" b="1" dirty="0"/>
              <a:t>complex class</a:t>
            </a:r>
            <a:r>
              <a:rPr lang="ru-RU" b="1" dirty="0"/>
              <a:t> </a:t>
            </a:r>
            <a:r>
              <a:rPr lang="ru-RU" dirty="0"/>
              <a:t>в </a:t>
            </a:r>
            <a:r>
              <a:rPr lang="ru-RU" dirty="0" err="1"/>
              <a:t>Python</a:t>
            </a:r>
            <a:endParaRPr lang="en-US" dirty="0"/>
          </a:p>
          <a:p>
            <a:r>
              <a:rPr lang="ru-RU" dirty="0"/>
              <a:t>Можно использовать функцию </a:t>
            </a:r>
            <a:r>
              <a:rPr lang="ru-RU" b="1" dirty="0" err="1"/>
              <a:t>type</a:t>
            </a:r>
            <a:r>
              <a:rPr lang="ru-RU" b="1" dirty="0"/>
              <a:t>()</a:t>
            </a:r>
            <a:r>
              <a:rPr lang="ru-RU" dirty="0"/>
              <a:t>, чтобы узнать, какому классу принадлежит переменная или значение, и функцию </a:t>
            </a:r>
            <a:r>
              <a:rPr lang="ru-RU" b="1" dirty="0" err="1"/>
              <a:t>isinstance</a:t>
            </a:r>
            <a:r>
              <a:rPr lang="ru-RU" b="1" dirty="0"/>
              <a:t>()</a:t>
            </a:r>
            <a:r>
              <a:rPr lang="ru-RU" dirty="0"/>
              <a:t>, чтобы проверить, принадлежит ли объект определенному классу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nmbr1 = 77</a:t>
            </a:r>
          </a:p>
          <a:p>
            <a:pPr marL="0" indent="0">
              <a:buNone/>
            </a:pPr>
            <a:r>
              <a:rPr lang="en-US" dirty="0"/>
              <a:t>print(nmbr1, "is of type", type(nmbr1))</a:t>
            </a:r>
          </a:p>
          <a:p>
            <a:pPr marL="0" indent="0">
              <a:buNone/>
            </a:pPr>
            <a:r>
              <a:rPr lang="en-US" dirty="0"/>
              <a:t>nmbr2 = 77.7</a:t>
            </a:r>
          </a:p>
          <a:p>
            <a:pPr marL="0" indent="0">
              <a:buNone/>
            </a:pPr>
            <a:r>
              <a:rPr lang="en-US" dirty="0"/>
              <a:t>print(nmbr2, "is of type", type(nmbr2))</a:t>
            </a:r>
          </a:p>
          <a:p>
            <a:pPr marL="0" indent="0">
              <a:buNone/>
            </a:pPr>
            <a:r>
              <a:rPr lang="en-US" dirty="0"/>
              <a:t>nmbr3 = 1+2j</a:t>
            </a:r>
          </a:p>
          <a:p>
            <a:pPr marL="0" indent="0">
              <a:buNone/>
            </a:pPr>
            <a:r>
              <a:rPr lang="en-US" dirty="0"/>
              <a:t>print(nmbr3, "is complex number?", </a:t>
            </a:r>
            <a:r>
              <a:rPr lang="en-US" dirty="0" err="1"/>
              <a:t>isinstance</a:t>
            </a:r>
            <a:r>
              <a:rPr lang="en-US" dirty="0"/>
              <a:t>(nmbr3,complex))</a:t>
            </a:r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82795-47EF-4BB0-86D3-F94018E8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2" y="4696238"/>
            <a:ext cx="3466562" cy="1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3FC-1EBA-467B-9E17-A40EA719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Замечаем что…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B1F-2BDF-48DA-9916-B18B27E1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Целые числа могут быть любой длины, они ограничены только доступной памятью</a:t>
            </a:r>
          </a:p>
          <a:p>
            <a:r>
              <a:rPr lang="ru-RU" sz="2200" dirty="0"/>
              <a:t>Число с плавающей запятой с точностью до 15 десятичных знаков. Целые и плавающие точки разделены десятичными точками. 77, -5555 - целые числа, 77.0, -8888.999 - числа с плавающей запятой</a:t>
            </a:r>
          </a:p>
          <a:p>
            <a:r>
              <a:rPr lang="ru-RU" sz="2200" dirty="0"/>
              <a:t>Комплексные числа записываются в виде </a:t>
            </a:r>
            <a:r>
              <a:rPr lang="ru-RU" sz="2200" b="1" dirty="0"/>
              <a:t>x + </a:t>
            </a:r>
            <a:r>
              <a:rPr lang="ru-RU" sz="2200" b="1" dirty="0" err="1"/>
              <a:t>yj</a:t>
            </a:r>
            <a:r>
              <a:rPr lang="ru-RU" sz="2200" dirty="0"/>
              <a:t>, где </a:t>
            </a:r>
            <a:r>
              <a:rPr lang="ru-RU" sz="2200" b="1" dirty="0"/>
              <a:t>x</a:t>
            </a:r>
            <a:r>
              <a:rPr lang="ru-RU" sz="2200" dirty="0"/>
              <a:t> - действительная часть, а </a:t>
            </a:r>
            <a:r>
              <a:rPr lang="ru-RU" sz="2200" b="1" dirty="0"/>
              <a:t>y</a:t>
            </a:r>
            <a:r>
              <a:rPr lang="ru-RU" sz="2200" dirty="0"/>
              <a:t> - мнимая часть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980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C685-BCF6-4A7E-A2E9-ECD9FC2D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T</a:t>
            </a:r>
            <a:r>
              <a:rPr lang="ru-RU" dirty="0"/>
              <a:t>ИП</a:t>
            </a:r>
            <a:r>
              <a:rPr lang="ro-MD" dirty="0"/>
              <a:t> 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812-E485-499D-8DED-F032AEA6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7"/>
            <a:ext cx="11029615" cy="4817366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</a:t>
            </a:r>
            <a:r>
              <a:rPr lang="ru-RU" sz="2200" dirty="0" err="1">
                <a:latin typeface="Corbel" panose="020B0503020204020204" pitchFamily="34" charset="0"/>
              </a:rPr>
              <a:t>ип</a:t>
            </a:r>
            <a:r>
              <a:rPr lang="ru-RU" sz="2200" dirty="0">
                <a:latin typeface="Corbel" panose="020B0503020204020204" pitchFamily="34" charset="0"/>
              </a:rPr>
              <a:t> данных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o-MD" sz="2200" dirty="0">
                <a:latin typeface="Corbel" panose="020B0503020204020204" pitchFamily="34" charset="0"/>
              </a:rPr>
              <a:t>Boolean </a:t>
            </a:r>
            <a:r>
              <a:rPr lang="ru-RU" sz="2200" dirty="0">
                <a:latin typeface="Corbel" panose="020B0503020204020204" pitchFamily="34" charset="0"/>
              </a:rPr>
              <a:t>имеет </a:t>
            </a:r>
            <a:r>
              <a:rPr lang="ro-MD" sz="2200" dirty="0">
                <a:latin typeface="Corbel" panose="020B0503020204020204" pitchFamily="34" charset="0"/>
              </a:rPr>
              <a:t>2 </a:t>
            </a:r>
            <a:r>
              <a:rPr lang="ru-RU" sz="2200" dirty="0">
                <a:latin typeface="Corbel" panose="020B0503020204020204" pitchFamily="34" charset="0"/>
              </a:rPr>
              <a:t>возможных значений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True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False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В</a:t>
            </a:r>
            <a:r>
              <a:rPr lang="en-US" sz="2200" dirty="0">
                <a:latin typeface="Corbel" panose="020B0503020204020204" pitchFamily="34" charset="0"/>
              </a:rPr>
              <a:t> Python, </a:t>
            </a:r>
            <a:r>
              <a:rPr lang="ru-RU" sz="2200" dirty="0">
                <a:latin typeface="Corbel" panose="020B0503020204020204" pitchFamily="34" charset="0"/>
              </a:rPr>
              <a:t>переменные типа </a:t>
            </a:r>
            <a:r>
              <a:rPr lang="ro-MD" sz="2200" dirty="0">
                <a:latin typeface="Corbel" panose="020B0503020204020204" pitchFamily="34" charset="0"/>
              </a:rPr>
              <a:t>Boolean </a:t>
            </a:r>
            <a:r>
              <a:rPr lang="ru-RU" sz="2200" dirty="0">
                <a:latin typeface="Corbel" panose="020B0503020204020204" pitchFamily="34" charset="0"/>
              </a:rPr>
              <a:t>определяются при помощи зарезервированных слов </a:t>
            </a:r>
            <a:r>
              <a:rPr lang="en-US" sz="2200" b="1" dirty="0">
                <a:latin typeface="Corbel" panose="020B0503020204020204" pitchFamily="34" charset="0"/>
              </a:rPr>
              <a:t>True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False</a:t>
            </a:r>
            <a:endParaRPr lang="ro-MD" sz="2200" b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Буду использовать функцию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type</a:t>
            </a:r>
            <a:r>
              <a:rPr lang="ro-MD" sz="2200" b="1" dirty="0">
                <a:latin typeface="Corbel" panose="020B0503020204020204" pitchFamily="34" charset="0"/>
              </a:rPr>
              <a:t>() </a:t>
            </a:r>
            <a:r>
              <a:rPr lang="ru-RU" sz="2200" dirty="0">
                <a:latin typeface="Corbel" panose="020B0503020204020204" pitchFamily="34" charset="0"/>
              </a:rPr>
              <a:t>для проверки типа данных используемых в следующем коде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counter = True</a:t>
            </a:r>
          </a:p>
          <a:p>
            <a:pPr marL="0" indent="0">
              <a:buNone/>
            </a:pPr>
            <a:r>
              <a:rPr lang="en-US" i="1" dirty="0"/>
              <a:t>ages = 45</a:t>
            </a:r>
          </a:p>
          <a:p>
            <a:pPr marL="0" indent="0">
              <a:buNone/>
            </a:pPr>
            <a:r>
              <a:rPr lang="en-US" i="1" dirty="0"/>
              <a:t>print(type(counter), type(ages))</a:t>
            </a:r>
            <a:endParaRPr lang="ro-MD" i="1" dirty="0"/>
          </a:p>
          <a:p>
            <a:pPr marL="0" indent="0">
              <a:buNone/>
            </a:pPr>
            <a:r>
              <a:rPr lang="ru-RU" sz="2200" dirty="0">
                <a:latin typeface="Corbel" panose="020B0503020204020204" pitchFamily="34" charset="0"/>
              </a:rPr>
              <a:t>Результат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r>
              <a:rPr lang="ru-RU" sz="2200" dirty="0">
                <a:latin typeface="Corbel" panose="020B0503020204020204" pitchFamily="34" charset="0"/>
              </a:rPr>
              <a:t>Запомните</a:t>
            </a:r>
            <a:r>
              <a:rPr lang="ro-MD" sz="2200" dirty="0">
                <a:latin typeface="Corbel" panose="020B0503020204020204" pitchFamily="34" charset="0"/>
              </a:rPr>
              <a:t>! </a:t>
            </a:r>
            <a:r>
              <a:rPr lang="ru-RU" sz="2200" dirty="0">
                <a:latin typeface="Corbel" panose="020B0503020204020204" pitchFamily="34" charset="0"/>
              </a:rPr>
              <a:t>Резервированные слова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solidFill>
                  <a:srgbClr val="FF0000"/>
                </a:solidFill>
                <a:latin typeface="Corbel" panose="020B0503020204020204" pitchFamily="34" charset="0"/>
              </a:rPr>
              <a:t>T</a:t>
            </a:r>
            <a:r>
              <a:rPr lang="ro-MD" sz="2200" b="1" dirty="0" err="1">
                <a:latin typeface="Corbel" panose="020B0503020204020204" pitchFamily="34" charset="0"/>
              </a:rPr>
              <a:t>rue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solidFill>
                  <a:srgbClr val="FF0000"/>
                </a:solidFill>
                <a:latin typeface="Corbel" panose="020B0503020204020204" pitchFamily="34" charset="0"/>
              </a:rPr>
              <a:t>F</a:t>
            </a:r>
            <a:r>
              <a:rPr lang="ro-MD" sz="2200" b="1" dirty="0">
                <a:latin typeface="Corbel" panose="020B0503020204020204" pitchFamily="34" charset="0"/>
              </a:rPr>
              <a:t>alse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необходимо писать начиная с заглавной буквы</a:t>
            </a:r>
            <a:r>
              <a:rPr lang="ro-MD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Если напишите маленькими буквами – будут выдаваться ошибки – попробуйте…</a:t>
            </a:r>
            <a:endParaRPr lang="ro-MD" sz="22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5DE8D-FDC7-4297-96C6-B2F312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06" y="5261115"/>
            <a:ext cx="3603616" cy="5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875-413F-4E1A-9E03-87F7CE8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 в </a:t>
            </a:r>
            <a:r>
              <a:rPr lang="ro-MD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C90-4531-4CE3-B607-0E75AEA1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731026"/>
          </a:xfrm>
        </p:spPr>
        <p:txBody>
          <a:bodyPr>
            <a:normAutofit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Целые и вещественные числа можно преобразить в тип данных </a:t>
            </a:r>
            <a:r>
              <a:rPr lang="en-US" sz="2200" i="1" dirty="0" err="1">
                <a:latin typeface="Corbel" panose="020B0503020204020204" pitchFamily="34" charset="0"/>
              </a:rPr>
              <a:t>boolean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используя функцию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bool() </a:t>
            </a:r>
            <a:r>
              <a:rPr lang="ru-RU" sz="2200" dirty="0">
                <a:latin typeface="Corbel" panose="020B0503020204020204" pitchFamily="34" charset="0"/>
              </a:rPr>
              <a:t>из</a:t>
            </a:r>
            <a:r>
              <a:rPr lang="en-US" sz="2200" dirty="0">
                <a:latin typeface="Corbel" panose="020B0503020204020204" pitchFamily="34" charset="0"/>
              </a:rPr>
              <a:t> Python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Переменная типа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int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o-MD" sz="2200" i="1" dirty="0" err="1">
                <a:latin typeface="Corbel" panose="020B0503020204020204" pitchFamily="34" charset="0"/>
              </a:rPr>
              <a:t>float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>
                <a:latin typeface="Corbel" panose="020B0503020204020204" pitchFamily="34" charset="0"/>
              </a:rPr>
              <a:t>complex</a:t>
            </a:r>
            <a:r>
              <a:rPr lang="ro-MD" sz="2200" dirty="0">
                <a:latin typeface="Corbel" panose="020B0503020204020204" pitchFamily="34" charset="0"/>
              </a:rPr>
              <a:t>  </a:t>
            </a:r>
            <a:r>
              <a:rPr lang="ru-RU" sz="2200" dirty="0">
                <a:latin typeface="Corbel" panose="020B0503020204020204" pitchFamily="34" charset="0"/>
              </a:rPr>
              <a:t>равная нулю – вернет </a:t>
            </a:r>
            <a:r>
              <a:rPr lang="ro-MD" sz="2200" i="1" dirty="0">
                <a:latin typeface="Corbel" panose="020B0503020204020204" pitchFamily="34" charset="0"/>
              </a:rPr>
              <a:t>False</a:t>
            </a:r>
          </a:p>
          <a:p>
            <a:r>
              <a:rPr lang="ru-RU" sz="2200" dirty="0">
                <a:latin typeface="Corbel" panose="020B0503020204020204" pitchFamily="34" charset="0"/>
              </a:rPr>
              <a:t>Целое число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положительное или отрицательное</a:t>
            </a:r>
            <a:r>
              <a:rPr lang="ro-MD" sz="2200" dirty="0">
                <a:latin typeface="Corbel" panose="020B0503020204020204" pitchFamily="34" charset="0"/>
              </a:rPr>
              <a:t>,</a:t>
            </a:r>
            <a:r>
              <a:rPr lang="ru-RU" sz="2200" dirty="0">
                <a:latin typeface="Corbel" panose="020B0503020204020204" pitchFamily="34" charset="0"/>
              </a:rPr>
              <a:t> или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float</a:t>
            </a:r>
            <a:r>
              <a:rPr lang="ro-MD" sz="2200" dirty="0">
                <a:latin typeface="Corbel" panose="020B0503020204020204" pitchFamily="34" charset="0"/>
              </a:rPr>
              <a:t>  </a:t>
            </a:r>
            <a:r>
              <a:rPr lang="ru-RU" sz="2200" dirty="0">
                <a:latin typeface="Corbel" panose="020B0503020204020204" pitchFamily="34" charset="0"/>
              </a:rPr>
              <a:t>или </a:t>
            </a:r>
            <a:r>
              <a:rPr lang="ro-MD" sz="2200" i="1" dirty="0">
                <a:latin typeface="Corbel" panose="020B0503020204020204" pitchFamily="34" charset="0"/>
              </a:rPr>
              <a:t>complex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вернет всегда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i="1" dirty="0" err="1">
                <a:latin typeface="Corbel" panose="020B0503020204020204" pitchFamily="34" charset="0"/>
              </a:rPr>
              <a:t>True</a:t>
            </a:r>
            <a:endParaRPr lang="ro-MD" sz="2200" i="1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i="1" dirty="0"/>
              <a:t>ages = 45</a:t>
            </a:r>
          </a:p>
          <a:p>
            <a:pPr marL="0" indent="0">
              <a:buNone/>
            </a:pPr>
            <a:r>
              <a:rPr lang="en-US" i="1" dirty="0"/>
              <a:t>nmbr1 = 0</a:t>
            </a:r>
          </a:p>
          <a:p>
            <a:pPr marL="0" indent="0">
              <a:buNone/>
            </a:pPr>
            <a:r>
              <a:rPr lang="en-US" i="1" dirty="0"/>
              <a:t>nmbr2 = -67</a:t>
            </a:r>
          </a:p>
          <a:p>
            <a:pPr marL="0" indent="0">
              <a:buNone/>
            </a:pPr>
            <a:r>
              <a:rPr lang="en-US" i="1" dirty="0"/>
              <a:t>nmbr3 = 8.8</a:t>
            </a:r>
          </a:p>
          <a:p>
            <a:pPr marL="0" indent="0">
              <a:buNone/>
            </a:pPr>
            <a:r>
              <a:rPr lang="en-US" i="1" dirty="0"/>
              <a:t>nmbr4 = -7.7</a:t>
            </a:r>
          </a:p>
          <a:p>
            <a:pPr marL="0" indent="0">
              <a:buNone/>
            </a:pPr>
            <a:r>
              <a:rPr lang="en-US" i="1" dirty="0"/>
              <a:t>print(bool(ages), bool(nmbr1), bool(nmbr2), bool(nmbr3), bool(nmbr4))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62339-3F82-4365-93EE-447E501F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03" y="5301491"/>
            <a:ext cx="3725872" cy="5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03D5-DAAA-41A8-AE9E-D26AF77D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Типа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7C50-2294-46E4-B06B-C13D0941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8800"/>
            <a:ext cx="11133730" cy="4585252"/>
          </a:xfrm>
        </p:spPr>
        <p:txBody>
          <a:bodyPr>
            <a:normAutofit/>
          </a:bodyPr>
          <a:lstStyle/>
          <a:p>
            <a:r>
              <a:rPr lang="ru-RU" dirty="0"/>
              <a:t>Когда сравниваются два значения, выражение вычисляется, и </a:t>
            </a:r>
            <a:r>
              <a:rPr lang="ru-RU" dirty="0" err="1"/>
              <a:t>Python</a:t>
            </a:r>
            <a:r>
              <a:rPr lang="ru-RU" dirty="0"/>
              <a:t> возвращает логический ответ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nn-NO" i="1" dirty="0"/>
              <a:t>print(10 == '10')</a:t>
            </a:r>
          </a:p>
          <a:p>
            <a:pPr marL="0" indent="0">
              <a:buNone/>
            </a:pPr>
            <a:r>
              <a:rPr lang="nn-NO" i="1" dirty="0"/>
              <a:t>nr = 7</a:t>
            </a:r>
          </a:p>
          <a:p>
            <a:pPr marL="0" indent="0">
              <a:buNone/>
            </a:pPr>
            <a:r>
              <a:rPr lang="nn-NO" i="1" dirty="0"/>
              <a:t>print(nr &lt; 9)</a:t>
            </a:r>
          </a:p>
          <a:p>
            <a:r>
              <a:rPr lang="ru-RU" dirty="0"/>
              <a:t>Функция </a:t>
            </a:r>
            <a:r>
              <a:rPr lang="ru-RU" b="1" dirty="0" err="1"/>
              <a:t>bool</a:t>
            </a:r>
            <a:r>
              <a:rPr lang="ru-RU" b="1" dirty="0"/>
              <a:t>() </a:t>
            </a:r>
            <a:r>
              <a:rPr lang="ru-RU" dirty="0"/>
              <a:t>позволяет оценить любое значение и получить в ответ значение </a:t>
            </a:r>
            <a:r>
              <a:rPr lang="ru-RU" i="1" dirty="0" err="1"/>
              <a:t>True</a:t>
            </a:r>
            <a:r>
              <a:rPr lang="ru-RU" dirty="0"/>
              <a:t> или </a:t>
            </a:r>
            <a:r>
              <a:rPr lang="ru-RU" i="1" dirty="0" err="1"/>
              <a:t>False</a:t>
            </a:r>
            <a:endParaRPr lang="ru-RU" i="1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также есть много встроенных функций, которые возвращают логическое значение</a:t>
            </a:r>
          </a:p>
          <a:p>
            <a:pPr marL="0" indent="0">
              <a:buNone/>
            </a:pPr>
            <a:r>
              <a:rPr lang="nn-NO" i="1" dirty="0"/>
              <a:t>nr = 77.7</a:t>
            </a:r>
          </a:p>
          <a:p>
            <a:pPr marL="0" indent="0">
              <a:buNone/>
            </a:pPr>
            <a:r>
              <a:rPr lang="nn-NO" i="1" dirty="0"/>
              <a:t>print(isinstance(nr, int))  </a:t>
            </a:r>
            <a:r>
              <a:rPr lang="nn-NO" dirty="0"/>
              <a:t># False</a:t>
            </a:r>
            <a:endParaRPr lang="ru-RU" dirty="0"/>
          </a:p>
          <a:p>
            <a:r>
              <a:rPr lang="ru-RU" dirty="0">
                <a:latin typeface="Corbel" panose="020B0503020204020204" pitchFamily="34" charset="0"/>
              </a:rPr>
              <a:t>Логический тип чаще всего используется в условном операторе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36CF1-635B-40DD-BD36-6380D22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45" y="3149554"/>
            <a:ext cx="855593" cy="9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CAD-430E-4CB6-8693-2E52AE2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Последовательные 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677-8256-46C5-8663-B975DAAE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В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r>
              <a:rPr lang="ru-RU" sz="2200" dirty="0">
                <a:latin typeface="Corbel" panose="020B0503020204020204" pitchFamily="34" charset="0"/>
              </a:rPr>
              <a:t>-е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b="1" dirty="0">
                <a:latin typeface="Corbel" panose="020B0503020204020204" pitchFamily="34" charset="0"/>
              </a:rPr>
              <a:t>последовательность</a:t>
            </a:r>
            <a:r>
              <a:rPr lang="ru-RU" sz="2200" dirty="0"/>
              <a:t> это упорядоченный набор одинаковых или разных типов данных. Последовательности позволяют хранить несколько значений организованным способом</a:t>
            </a:r>
          </a:p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есть несколько типов последовательных данных: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o-MD" sz="2000" b="1" dirty="0" err="1">
                <a:latin typeface="Corbel" panose="020B0503020204020204" pitchFamily="34" charset="0"/>
              </a:rPr>
              <a:t>String</a:t>
            </a:r>
            <a:endParaRPr lang="ro-MD" sz="2000" dirty="0">
              <a:latin typeface="Corbel" panose="020B0503020204020204" pitchFamily="34" charset="0"/>
            </a:endParaRPr>
          </a:p>
          <a:p>
            <a:pPr lvl="1" fontAlgn="base"/>
            <a:r>
              <a:rPr lang="ro-MD" sz="2200" b="1" dirty="0" err="1">
                <a:latin typeface="Corbel" panose="020B0503020204020204" pitchFamily="34" charset="0"/>
              </a:rPr>
              <a:t>List</a:t>
            </a:r>
            <a:endParaRPr lang="ro-MD" sz="2200" dirty="0">
              <a:latin typeface="Corbel" panose="020B0503020204020204" pitchFamily="34" charset="0"/>
            </a:endParaRPr>
          </a:p>
          <a:p>
            <a:pPr lvl="1" fontAlgn="base"/>
            <a:r>
              <a:rPr lang="ro-MD" sz="2200" b="1" dirty="0" err="1">
                <a:latin typeface="Corbel" panose="020B0503020204020204" pitchFamily="34" charset="0"/>
              </a:rPr>
              <a:t>Tuple</a:t>
            </a:r>
            <a:endParaRPr lang="ro-MD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8751-FF95-4611-81A3-C79B2A04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Текстовое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2A31-2753-42A3-B9B0-2B1BB36C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160234" cy="481736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Строка - это последовательность символов </a:t>
            </a:r>
            <a:r>
              <a:rPr lang="en-US" sz="2000" i="1" dirty="0"/>
              <a:t>Unicode</a:t>
            </a:r>
            <a:endParaRPr lang="ru-RU" sz="2000" i="1" dirty="0"/>
          </a:p>
          <a:p>
            <a:r>
              <a:rPr lang="ru-RU" sz="2000" dirty="0"/>
              <a:t>Можно использовать одинарные или двойные кавычки для представления строк</a:t>
            </a:r>
          </a:p>
          <a:p>
            <a:r>
              <a:rPr lang="ru-RU" sz="2000" dirty="0"/>
              <a:t>Многострочные строки могут быть обозначены с помощью тройных кавычек, ''' или """</a:t>
            </a:r>
          </a:p>
          <a:p>
            <a:r>
              <a:rPr lang="ru-RU" sz="2000" dirty="0"/>
              <a:t>Для вывода какого-то текста используется функция </a:t>
            </a:r>
            <a:r>
              <a:rPr lang="en-US" sz="2000" b="1" dirty="0"/>
              <a:t>print()</a:t>
            </a:r>
            <a:endParaRPr lang="ru-RU" sz="2000" b="1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text1 = "Ann"</a:t>
            </a:r>
          </a:p>
          <a:p>
            <a:pPr marL="0" indent="0">
              <a:buNone/>
            </a:pPr>
            <a:r>
              <a:rPr lang="en-US" i="1" dirty="0"/>
              <a:t>print(text1, "is of type", type(text1))</a:t>
            </a:r>
          </a:p>
          <a:p>
            <a:pPr marL="0" indent="0">
              <a:buNone/>
            </a:pPr>
            <a:r>
              <a:rPr lang="en-US" i="1" dirty="0"/>
              <a:t>text2 = """</a:t>
            </a:r>
            <a:r>
              <a:rPr lang="ru-RU" i="1" dirty="0"/>
              <a:t>Черна шапка на </a:t>
            </a:r>
            <a:r>
              <a:rPr lang="ru-RU" i="1" dirty="0" err="1"/>
              <a:t>бекрене</a:t>
            </a:r>
            <a:r>
              <a:rPr lang="ru-RU" i="1" dirty="0"/>
              <a:t>,</a:t>
            </a:r>
          </a:p>
          <a:p>
            <a:pPr marL="0" indent="0">
              <a:buNone/>
            </a:pPr>
            <a:r>
              <a:rPr lang="ru-RU" i="1" dirty="0"/>
              <a:t>Весь жупан в пыли.</a:t>
            </a:r>
          </a:p>
          <a:p>
            <a:pPr marL="0" indent="0">
              <a:buNone/>
            </a:pPr>
            <a:r>
              <a:rPr lang="ru-RU" i="1" dirty="0"/>
              <a:t>Пистолеты при колене,</a:t>
            </a:r>
          </a:p>
          <a:p>
            <a:pPr marL="0" indent="0">
              <a:buNone/>
            </a:pPr>
            <a:r>
              <a:rPr lang="ru-RU" i="1" dirty="0"/>
              <a:t>Сабля до земли."""</a:t>
            </a:r>
          </a:p>
          <a:p>
            <a:pPr marL="0" indent="0">
              <a:buNone/>
            </a:pPr>
            <a:r>
              <a:rPr lang="en-US" i="1" dirty="0"/>
              <a:t>print(text2, "is of type", type(text2))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5747B-213E-40F6-A4C4-711FAA3D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35" y="4771196"/>
            <a:ext cx="3810443" cy="16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57B5-1D5E-43B2-9CF3-5AF30B5C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 в текстовые строки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EBCE-5F30-45B1-A524-74062680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2180496"/>
            <a:ext cx="11173485" cy="3975348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Для преобразования числовых значений в текстовые строки используется предопределенная функция 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str</a:t>
            </a:r>
            <a:r>
              <a:rPr lang="ro-MD" sz="2200" b="1" dirty="0"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i="1" dirty="0"/>
              <a:t>ages = 45</a:t>
            </a:r>
          </a:p>
          <a:p>
            <a:pPr marL="0" indent="0">
              <a:buNone/>
            </a:pPr>
            <a:r>
              <a:rPr lang="en-US" i="1" dirty="0"/>
              <a:t>nmbr1 = 0</a:t>
            </a:r>
          </a:p>
          <a:p>
            <a:pPr marL="0" indent="0">
              <a:buNone/>
            </a:pPr>
            <a:r>
              <a:rPr lang="en-US" i="1" dirty="0"/>
              <a:t>nmbr2 = -67</a:t>
            </a:r>
          </a:p>
          <a:p>
            <a:pPr marL="0" indent="0">
              <a:buNone/>
            </a:pPr>
            <a:r>
              <a:rPr lang="en-US" i="1" dirty="0"/>
              <a:t>nmbr3 = 8.8</a:t>
            </a:r>
          </a:p>
          <a:p>
            <a:pPr marL="0" indent="0">
              <a:buNone/>
            </a:pPr>
            <a:r>
              <a:rPr lang="en-US" i="1" dirty="0"/>
              <a:t>nmbr4 = -7.7</a:t>
            </a:r>
          </a:p>
          <a:p>
            <a:pPr marL="0" indent="0">
              <a:buNone/>
            </a:pPr>
            <a:r>
              <a:rPr lang="en-US" i="1" dirty="0"/>
              <a:t>print(str(ages), str(nmbr1), str(nmbr2), str(nmbr3), str(nmbr4))</a:t>
            </a:r>
          </a:p>
          <a:p>
            <a:pPr marL="0" indent="0">
              <a:buNone/>
            </a:pPr>
            <a:r>
              <a:rPr lang="en-US" i="1" dirty="0"/>
              <a:t>print(type(str(ages)), type(str(nmbr1)), type(str(nmbr2)), type(str(nmbr3)), type(str(nmbr4)))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AAF11-AA91-4886-90FE-FCAF412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95" y="4019647"/>
            <a:ext cx="6687721" cy="5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481-D33F-45D1-820D-357467B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621C-DFE0-46D2-A545-AC554A00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Установка </a:t>
            </a:r>
            <a:r>
              <a:rPr lang="en-US" sz="2200" dirty="0"/>
              <a:t>Python </a:t>
            </a:r>
            <a:r>
              <a:rPr lang="ru-RU" sz="2200" dirty="0"/>
              <a:t>или </a:t>
            </a:r>
            <a:r>
              <a:rPr lang="en-US" sz="2200" dirty="0"/>
              <a:t>IDE </a:t>
            </a:r>
            <a:r>
              <a:rPr lang="en-US" sz="2200" i="1" dirty="0">
                <a:latin typeface="Corbel" panose="020B0503020204020204" pitchFamily="34" charset="0"/>
              </a:rPr>
              <a:t>(Integrated Development Environment)</a:t>
            </a:r>
            <a:endParaRPr lang="ru-RU" sz="2200" dirty="0"/>
          </a:p>
          <a:p>
            <a:r>
              <a:rPr lang="ru-RU" sz="2200" dirty="0"/>
              <a:t>Пример кода</a:t>
            </a:r>
          </a:p>
          <a:p>
            <a:r>
              <a:rPr lang="ru-RU" sz="2200" dirty="0"/>
              <a:t>Комментарии</a:t>
            </a:r>
          </a:p>
          <a:p>
            <a:r>
              <a:rPr lang="ru-RU" sz="2200" dirty="0"/>
              <a:t>Переменные </a:t>
            </a:r>
          </a:p>
          <a:p>
            <a:r>
              <a:rPr lang="ru-RU" sz="2200" dirty="0"/>
              <a:t>Типы данных</a:t>
            </a:r>
          </a:p>
          <a:p>
            <a:r>
              <a:rPr lang="ru-RU" sz="2200" dirty="0"/>
              <a:t>Некоторые функции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272956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4F09-0E1C-4380-97E3-36D00EAB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элементов из текстовой строки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529-52A0-4CCD-AD35-D371A145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0848"/>
            <a:ext cx="9145904" cy="3451678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Для того чтобы произвести доступ к какому-то элементу из текстовой строки используется оператор доступа -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latin typeface="Corbel" panose="020B0503020204020204" pitchFamily="34" charset="0"/>
              </a:rPr>
              <a:t>[]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i="1" dirty="0">
                <a:latin typeface="Corbel" panose="020B0503020204020204" pitchFamily="34" charset="0"/>
              </a:rPr>
              <a:t>city = "Chisinau"</a:t>
            </a:r>
          </a:p>
          <a:p>
            <a:pPr marL="0" indent="0">
              <a:buNone/>
            </a:pPr>
            <a:r>
              <a:rPr lang="en-US" sz="2000" i="1" dirty="0">
                <a:latin typeface="Corbel" panose="020B0503020204020204" pitchFamily="34" charset="0"/>
              </a:rPr>
              <a:t>print(city[0], city[2], city[-1])</a:t>
            </a:r>
          </a:p>
          <a:p>
            <a:r>
              <a:rPr lang="ru-RU" sz="2200" dirty="0">
                <a:latin typeface="Corbel" panose="020B0503020204020204" pitchFamily="34" charset="0"/>
              </a:rPr>
              <a:t>Почему так</a:t>
            </a:r>
            <a:r>
              <a:rPr lang="en-US" sz="2200" dirty="0"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F8966-026A-4B08-885E-8702793A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16" y="3723862"/>
            <a:ext cx="2353789" cy="9707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8C0FBF-96D6-42FD-94C8-04592B15E1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192" y="5222526"/>
          <a:ext cx="38652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65">
                  <a:extLst>
                    <a:ext uri="{9D8B030D-6E8A-4147-A177-3AD203B41FA5}">
                      <a16:colId xmlns:a16="http://schemas.microsoft.com/office/drawing/2014/main" val="1048388326"/>
                    </a:ext>
                  </a:extLst>
                </a:gridCol>
                <a:gridCol w="490330">
                  <a:extLst>
                    <a:ext uri="{9D8B030D-6E8A-4147-A177-3AD203B41FA5}">
                      <a16:colId xmlns:a16="http://schemas.microsoft.com/office/drawing/2014/main" val="3462162096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4183786018"/>
                    </a:ext>
                  </a:extLst>
                </a:gridCol>
                <a:gridCol w="490330">
                  <a:extLst>
                    <a:ext uri="{9D8B030D-6E8A-4147-A177-3AD203B41FA5}">
                      <a16:colId xmlns:a16="http://schemas.microsoft.com/office/drawing/2014/main" val="259002941"/>
                    </a:ext>
                  </a:extLst>
                </a:gridCol>
                <a:gridCol w="490331">
                  <a:extLst>
                    <a:ext uri="{9D8B030D-6E8A-4147-A177-3AD203B41FA5}">
                      <a16:colId xmlns:a16="http://schemas.microsoft.com/office/drawing/2014/main" val="2899377604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1610802517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3812310668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68343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0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69F-023D-4626-91CF-5FDC6690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можно рассматривать как вектор (список)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D25E-10AC-45E2-A02C-298F93B5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842053"/>
            <a:ext cx="11714921" cy="4638260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Как и многие другие популярные языки программирования, строки в </a:t>
            </a:r>
            <a:r>
              <a:rPr lang="ru-RU" sz="2200" dirty="0" err="1"/>
              <a:t>Python</a:t>
            </a:r>
            <a:r>
              <a:rPr lang="ru-RU" sz="2200" dirty="0"/>
              <a:t> представляют собой массивы байтов, представляющих символы </a:t>
            </a:r>
            <a:r>
              <a:rPr lang="en-US" sz="2200" dirty="0" err="1"/>
              <a:t>unicode</a:t>
            </a:r>
            <a:endParaRPr lang="ru-RU" sz="2200" dirty="0"/>
          </a:p>
          <a:p>
            <a:r>
              <a:rPr lang="ru-RU" sz="2200" dirty="0" err="1"/>
              <a:t>Python</a:t>
            </a:r>
            <a:r>
              <a:rPr lang="ru-RU" sz="2200" dirty="0"/>
              <a:t> не имеет символьного типа данных, одиночный символ - это просто строка длиной 1</a:t>
            </a:r>
          </a:p>
          <a:p>
            <a:r>
              <a:rPr lang="ru-RU" sz="2200" dirty="0"/>
              <a:t>Первый символ стоит на </a:t>
            </a:r>
            <a:r>
              <a:rPr lang="en-US" sz="2200" dirty="0"/>
              <a:t>0</a:t>
            </a:r>
            <a:r>
              <a:rPr lang="ru-RU" sz="2200" dirty="0"/>
              <a:t>-й позиции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print(name[2])</a:t>
            </a:r>
          </a:p>
          <a:p>
            <a:r>
              <a:rPr lang="ru-RU" sz="2200" dirty="0">
                <a:latin typeface="Corbel (Body)"/>
              </a:rPr>
              <a:t>Но изменение какого-то значения как в векторе – невозможно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 = "Ann"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name[</a:t>
            </a:r>
            <a:r>
              <a:rPr lang="ru-RU" i="1" dirty="0">
                <a:latin typeface="Corbel (Body)"/>
              </a:rPr>
              <a:t>0</a:t>
            </a:r>
            <a:r>
              <a:rPr lang="en-US" i="1" dirty="0">
                <a:latin typeface="Corbel (Body)"/>
              </a:rPr>
              <a:t>] = "f"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print(name)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B5346-2B9C-44F5-92D7-400117CC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05" y="3840438"/>
            <a:ext cx="1935026" cy="869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49A5B-1F70-4715-823C-3535630D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14" y="5477084"/>
            <a:ext cx="4962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60FE-2FB3-4779-90CB-A4414CD3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текстом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E3D0-A43F-432D-AFEA-B1128739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029615" cy="4704522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Можно «отрезать» кусок текста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name = "Ann is my daughter"</a:t>
            </a:r>
          </a:p>
          <a:p>
            <a:pPr marL="0" indent="0">
              <a:buNone/>
            </a:pPr>
            <a:r>
              <a:rPr lang="en-US" i="1" dirty="0"/>
              <a:t>print(name[3:9])</a:t>
            </a:r>
            <a:endParaRPr lang="ru-RU" i="1" dirty="0"/>
          </a:p>
          <a:p>
            <a:r>
              <a:rPr lang="ru-RU" sz="2000" dirty="0">
                <a:latin typeface="Corbel (Body)"/>
              </a:rPr>
              <a:t>Для подсчета длинны текста используется функция </a:t>
            </a:r>
            <a:r>
              <a:rPr lang="en-US" sz="2000" b="1" dirty="0" err="1"/>
              <a:t>len</a:t>
            </a:r>
            <a:r>
              <a:rPr lang="en-US" sz="2000" b="1" dirty="0"/>
              <a:t>()</a:t>
            </a:r>
            <a:endParaRPr lang="ru-RU" sz="2000" b="1" dirty="0">
              <a:latin typeface="Corbel (Body)"/>
            </a:endParaRPr>
          </a:p>
          <a:p>
            <a:r>
              <a:rPr lang="ru-RU" sz="2000" dirty="0">
                <a:latin typeface="Corbel (Body)"/>
              </a:rPr>
              <a:t>Пример: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name = "Ann is my daughter"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</a:t>
            </a:r>
            <a:r>
              <a:rPr lang="en-US" i="1" dirty="0" err="1">
                <a:latin typeface="Corbel (Body)"/>
              </a:rPr>
              <a:t>len</a:t>
            </a:r>
            <a:r>
              <a:rPr lang="en-US" i="1" dirty="0">
                <a:latin typeface="Corbel (Body)"/>
              </a:rPr>
              <a:t>(name))</a:t>
            </a:r>
            <a:endParaRPr lang="ru-RU" i="1" dirty="0">
              <a:latin typeface="Corbel (Body)"/>
            </a:endParaRPr>
          </a:p>
          <a:p>
            <a:r>
              <a:rPr lang="ru-RU" dirty="0">
                <a:latin typeface="Corbel (Body)"/>
              </a:rPr>
              <a:t>Для удаления переменной типа </a:t>
            </a:r>
            <a:r>
              <a:rPr lang="ro-MD" b="1" dirty="0" err="1">
                <a:latin typeface="Corbel (Body)"/>
              </a:rPr>
              <a:t>str</a:t>
            </a:r>
            <a:r>
              <a:rPr lang="ro-MD" dirty="0">
                <a:latin typeface="Corbel (Body)"/>
              </a:rPr>
              <a:t> </a:t>
            </a:r>
            <a:r>
              <a:rPr lang="ru-RU" dirty="0">
                <a:latin typeface="Corbel (Body)"/>
              </a:rPr>
              <a:t>используется функция</a:t>
            </a:r>
            <a:r>
              <a:rPr lang="ro-MD" dirty="0">
                <a:latin typeface="Corbel (Body)"/>
              </a:rPr>
              <a:t> </a:t>
            </a:r>
            <a:r>
              <a:rPr lang="ro-MD" b="1" dirty="0" err="1">
                <a:latin typeface="Corbel (Body)"/>
              </a:rPr>
              <a:t>del</a:t>
            </a:r>
            <a:endParaRPr lang="ro-MD" b="1" dirty="0">
              <a:latin typeface="Corbel (Body)"/>
            </a:endParaRPr>
          </a:p>
          <a:p>
            <a:r>
              <a:rPr lang="ru-RU" dirty="0">
                <a:latin typeface="Corbel (Body)"/>
              </a:rPr>
              <a:t>Пример</a:t>
            </a:r>
            <a:r>
              <a:rPr lang="ro-MD" dirty="0">
                <a:latin typeface="Corbel (Body)"/>
              </a:rPr>
              <a:t>: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city = "Chisinau"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del(city)</a:t>
            </a:r>
          </a:p>
          <a:p>
            <a:pPr marL="0" indent="0">
              <a:buNone/>
            </a:pPr>
            <a:r>
              <a:rPr lang="en-US" i="1" dirty="0">
                <a:latin typeface="Corbel (Body)"/>
              </a:rPr>
              <a:t>print(city)</a:t>
            </a:r>
            <a:endParaRPr lang="en-US" dirty="0">
              <a:latin typeface="Corbel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19BF0-60D8-4AB7-A6BE-AA236676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56" y="2394800"/>
            <a:ext cx="1874087" cy="79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B3154-5D7D-46A7-BCEE-14015356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56" y="3879258"/>
            <a:ext cx="1985802" cy="79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4CEDC-0018-41CC-85B3-27525BF4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81" y="5350127"/>
            <a:ext cx="7191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6703-5112-4C44-BB20-2BD6AB8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</a:t>
            </a:r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9B34-DD64-46E4-8F20-AB5E707A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79086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strip</a:t>
            </a:r>
            <a:r>
              <a:rPr lang="ru-RU" sz="2000" b="1" dirty="0"/>
              <a:t>() </a:t>
            </a:r>
            <a:r>
              <a:rPr lang="ru-RU" sz="2000" dirty="0"/>
              <a:t>удаляет любые пробелы в начале или в конце</a:t>
            </a:r>
            <a:r>
              <a:rPr lang="en-US" sz="2000" dirty="0"/>
              <a:t> </a:t>
            </a:r>
            <a:r>
              <a:rPr lang="ru-RU" sz="2000" dirty="0"/>
              <a:t>текста</a:t>
            </a:r>
          </a:p>
          <a:p>
            <a:pPr marL="0" indent="0">
              <a:buNone/>
            </a:pPr>
            <a:r>
              <a:rPr lang="en-US" i="1" dirty="0"/>
              <a:t>name = "  Ann is my daughter  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name.strip</a:t>
            </a:r>
            <a:r>
              <a:rPr lang="en-US" i="1" dirty="0"/>
              <a:t>()) </a:t>
            </a:r>
          </a:p>
          <a:p>
            <a:r>
              <a:rPr lang="ru-RU" sz="2000" dirty="0"/>
              <a:t>Метод </a:t>
            </a:r>
            <a:r>
              <a:rPr lang="ru-RU" sz="2000" b="1" dirty="0" err="1"/>
              <a:t>lower</a:t>
            </a:r>
            <a:r>
              <a:rPr lang="ru-RU" sz="2000" b="1" dirty="0"/>
              <a:t>()</a:t>
            </a:r>
            <a:r>
              <a:rPr lang="ru-RU" sz="2000" dirty="0"/>
              <a:t> возвращает строку в нижнем регистре, а метод </a:t>
            </a:r>
            <a:r>
              <a:rPr lang="en-US" sz="2000" dirty="0"/>
              <a:t>upper()</a:t>
            </a:r>
            <a:r>
              <a:rPr lang="ru-RU" sz="2000" dirty="0"/>
              <a:t> – в верхнем</a:t>
            </a:r>
            <a:endParaRPr lang="ro-MD" sz="2000" dirty="0"/>
          </a:p>
          <a:p>
            <a:pPr marL="0" indent="0">
              <a:buNone/>
            </a:pPr>
            <a:r>
              <a:rPr lang="en-US" i="1" dirty="0"/>
              <a:t>name = "  Ann is my daughter  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name.lower</a:t>
            </a:r>
            <a:r>
              <a:rPr lang="en-US" i="1" dirty="0"/>
              <a:t>()) # </a:t>
            </a:r>
            <a:r>
              <a:rPr lang="en-US" i="1" dirty="0" err="1"/>
              <a:t>ann</a:t>
            </a:r>
            <a:r>
              <a:rPr lang="en-US" i="1" dirty="0"/>
              <a:t> is my daughter</a:t>
            </a:r>
            <a:endParaRPr lang="ro-MD" i="1" dirty="0"/>
          </a:p>
          <a:p>
            <a:r>
              <a:rPr lang="ru-RU" sz="2000" dirty="0"/>
              <a:t>Метод </a:t>
            </a:r>
            <a:r>
              <a:rPr lang="ru-RU" sz="2000" b="1" dirty="0" err="1"/>
              <a:t>replace</a:t>
            </a:r>
            <a:r>
              <a:rPr lang="ru-RU" sz="2000" b="1" dirty="0"/>
              <a:t>(</a:t>
            </a:r>
            <a:r>
              <a:rPr lang="ru-RU" sz="2000" dirty="0"/>
              <a:t>) заменяет строку другой строкой</a:t>
            </a:r>
          </a:p>
          <a:p>
            <a:pPr marL="0" indent="0">
              <a:buNone/>
            </a:pPr>
            <a:r>
              <a:rPr lang="en-US" i="1" dirty="0"/>
              <a:t>name = "Ann is my daughter"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name.replace</a:t>
            </a:r>
            <a:r>
              <a:rPr lang="en-US" i="1" dirty="0"/>
              <a:t>("daughter", "sister")) #Ann is my sister</a:t>
            </a:r>
            <a:endParaRPr lang="ru-RU" i="1" dirty="0"/>
          </a:p>
          <a:p>
            <a:r>
              <a:rPr lang="ru-RU" sz="2000" dirty="0"/>
              <a:t>Метод </a:t>
            </a:r>
            <a:r>
              <a:rPr lang="ru-RU" sz="2000" b="1" dirty="0" err="1"/>
              <a:t>split</a:t>
            </a:r>
            <a:r>
              <a:rPr lang="ru-RU" sz="2000" b="1" dirty="0"/>
              <a:t>()</a:t>
            </a:r>
            <a:r>
              <a:rPr lang="ru-RU" sz="2000" dirty="0"/>
              <a:t> разбивает строку на подстроки, если находит экземпляры разделителя</a:t>
            </a:r>
            <a:endParaRPr lang="en-US" sz="2000" dirty="0"/>
          </a:p>
          <a:p>
            <a:pPr marL="0" indent="0">
              <a:buNone/>
            </a:pPr>
            <a:r>
              <a:rPr lang="en-US" i="1" dirty="0"/>
              <a:t>name = "Ann is my daughter"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en-US" i="1" dirty="0" err="1"/>
              <a:t>name.split</a:t>
            </a:r>
            <a:r>
              <a:rPr lang="en-US" i="1" dirty="0"/>
              <a:t>(" "))  #['Ann', 'is', 'my', 'daughter']</a:t>
            </a:r>
          </a:p>
        </p:txBody>
      </p:sp>
    </p:spTree>
    <p:extLst>
      <p:ext uri="{BB962C8B-B14F-4D97-AF65-F5344CB8AC3E}">
        <p14:creationId xmlns:p14="http://schemas.microsoft.com/office/powerpoint/2010/main" val="287971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6C7-6C0C-4358-9AEC-63FF488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 для работы с текстом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C531-2CBF-41B4-9CE6-D5A9B61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Чтобы проверить, присутствует ли определенная фраза или символ в строке, можем использовать ключевые слова «</a:t>
            </a:r>
            <a:r>
              <a:rPr lang="en-US" sz="2000" b="1" dirty="0"/>
              <a:t>in</a:t>
            </a:r>
            <a:r>
              <a:rPr lang="ru-RU" sz="2000" dirty="0"/>
              <a:t>» или «</a:t>
            </a:r>
            <a:r>
              <a:rPr lang="en-US" sz="2000" b="1" dirty="0"/>
              <a:t>not in</a:t>
            </a:r>
            <a:r>
              <a:rPr lang="ru-RU" sz="2000" dirty="0"/>
              <a:t>»</a:t>
            </a: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text = "Ann is my daughter"</a:t>
            </a:r>
          </a:p>
          <a:p>
            <a:pPr marL="0" indent="0">
              <a:buNone/>
            </a:pPr>
            <a:r>
              <a:rPr lang="en-US" dirty="0"/>
              <a:t>if name in text:</a:t>
            </a:r>
          </a:p>
          <a:p>
            <a:pPr marL="0" indent="0">
              <a:buNone/>
            </a:pPr>
            <a:r>
              <a:rPr lang="en-US" dirty="0"/>
              <a:t>    print(name) </a:t>
            </a:r>
          </a:p>
          <a:p>
            <a:r>
              <a:rPr lang="ru-RU" sz="2000" dirty="0"/>
              <a:t>Для объединения строк, можно использовать оператор </a:t>
            </a:r>
            <a:r>
              <a:rPr lang="ru-RU" sz="2000" b="1" dirty="0">
                <a:solidFill>
                  <a:srgbClr val="00B050"/>
                </a:solidFill>
              </a:rPr>
              <a:t>+</a:t>
            </a:r>
          </a:p>
          <a:p>
            <a:pPr marL="0" indent="0">
              <a:buNone/>
            </a:pPr>
            <a:r>
              <a:rPr lang="en-US" i="1" dirty="0"/>
              <a:t>name = "Ann"</a:t>
            </a:r>
          </a:p>
          <a:p>
            <a:pPr marL="0" indent="0">
              <a:buNone/>
            </a:pPr>
            <a:r>
              <a:rPr lang="en-US" i="1" dirty="0"/>
              <a:t>text = "is my daughter"</a:t>
            </a:r>
          </a:p>
          <a:p>
            <a:pPr marL="0" indent="0">
              <a:buNone/>
            </a:pPr>
            <a:r>
              <a:rPr lang="en-US" i="1" dirty="0"/>
              <a:t>print(name + " " + text)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5E63F-5D86-4291-BDB2-D8D38250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46" y="3253297"/>
            <a:ext cx="2411022" cy="103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D7F72-649F-43C8-A056-6044009B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60" y="4958424"/>
            <a:ext cx="2367008" cy="1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FC1-362B-4C88-83A6-E18F09A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6290-C9D0-409C-B1B2-611A5FC6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300540"/>
          </a:xfrm>
        </p:spPr>
        <p:txBody>
          <a:bodyPr/>
          <a:lstStyle/>
          <a:p>
            <a:r>
              <a:rPr lang="ru-RU" dirty="0"/>
              <a:t>1:</a:t>
            </a:r>
          </a:p>
          <a:p>
            <a:pPr marL="0" indent="0">
              <a:buNone/>
            </a:pPr>
            <a:r>
              <a:rPr lang="en-US" i="1" dirty="0"/>
              <a:t>txt = "Python is a programming language"</a:t>
            </a:r>
          </a:p>
          <a:p>
            <a:pPr marL="0" indent="0">
              <a:buNone/>
            </a:pPr>
            <a:r>
              <a:rPr lang="en-US" i="1" dirty="0"/>
              <a:t>print(</a:t>
            </a:r>
            <a:r>
              <a:rPr lang="ru-RU" i="1" dirty="0" err="1"/>
              <a:t>ххх</a:t>
            </a:r>
            <a:r>
              <a:rPr lang="ru-RU" i="1" dirty="0"/>
              <a:t>)   </a:t>
            </a:r>
            <a:r>
              <a:rPr lang="ru-RU" b="1" dirty="0"/>
              <a:t># какой метод необходимо использовать чтобы узнать длину текста?</a:t>
            </a:r>
          </a:p>
          <a:p>
            <a:r>
              <a:rPr lang="ru-RU" dirty="0"/>
              <a:t>2:</a:t>
            </a:r>
          </a:p>
          <a:p>
            <a:pPr marL="0" indent="0">
              <a:buNone/>
            </a:pPr>
            <a:r>
              <a:rPr lang="ru-RU" i="1" dirty="0"/>
              <a:t>7nmb = 77</a:t>
            </a:r>
          </a:p>
          <a:p>
            <a:pPr marL="0" indent="0">
              <a:buNone/>
            </a:pPr>
            <a:r>
              <a:rPr lang="ru-RU" i="1" dirty="0" err="1"/>
              <a:t>name</a:t>
            </a:r>
            <a:r>
              <a:rPr lang="ru-RU" i="1" dirty="0"/>
              <a:t> = </a:t>
            </a:r>
            <a:r>
              <a:rPr lang="ru-RU" i="1" dirty="0" err="1"/>
              <a:t>John</a:t>
            </a:r>
            <a:endParaRPr lang="ru-RU" i="1" dirty="0"/>
          </a:p>
          <a:p>
            <a:pPr marL="0" indent="0">
              <a:buNone/>
            </a:pPr>
            <a:r>
              <a:rPr lang="ru-RU" i="1" dirty="0" err="1"/>
              <a:t>print</a:t>
            </a:r>
            <a:r>
              <a:rPr lang="ru-RU" i="1" dirty="0"/>
              <a:t>(x)</a:t>
            </a:r>
          </a:p>
          <a:p>
            <a:pPr marL="0" indent="0">
              <a:buNone/>
            </a:pPr>
            <a:r>
              <a:rPr lang="ru-RU" i="1" dirty="0" err="1"/>
              <a:t>print</a:t>
            </a:r>
            <a:r>
              <a:rPr lang="ru-RU" i="1" dirty="0"/>
              <a:t>(y)  </a:t>
            </a:r>
            <a:r>
              <a:rPr lang="ru-RU" dirty="0"/>
              <a:t># </a:t>
            </a:r>
            <a:r>
              <a:rPr lang="ru-RU" b="1" dirty="0"/>
              <a:t>есть ли тут ошибки? Если да - какие?</a:t>
            </a:r>
          </a:p>
          <a:p>
            <a:r>
              <a:rPr lang="ru-RU" b="1"/>
              <a:t>3. Какое </a:t>
            </a:r>
            <a:r>
              <a:rPr lang="ru-RU" b="1" dirty="0"/>
              <a:t>ключевое слово используется для того чтобы проверить, присутствует ли определенная фраза или символ в текстовой строке?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3C01-59CF-43C4-B53F-CC66A51C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9E39-A06C-450F-A202-5C8A8397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710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https://www.python.org/downloads/release/python-374/</a:t>
            </a:r>
            <a:r>
              <a:rPr lang="en-US" dirty="0"/>
              <a:t> - </a:t>
            </a:r>
            <a:r>
              <a:rPr lang="ru-RU" dirty="0"/>
              <a:t>и тогда вы будете работать в командной стоке </a:t>
            </a:r>
            <a:r>
              <a:rPr lang="en-US" b="1" i="1" dirty="0"/>
              <a:t>cmd.exe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39F38-6234-4C7D-AF84-DCC1A232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91" y="3429000"/>
            <a:ext cx="6248400" cy="3143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A8735-E48A-4067-A868-8F3533B5E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704685"/>
            <a:ext cx="4789174" cy="1191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4C770-A741-4B94-9523-890902BA8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175702"/>
            <a:ext cx="5019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493C-B60A-4DC5-9CBF-4AD9278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создания файлов…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11D6-EF1C-417C-BA99-B00DC1B3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15548"/>
            <a:ext cx="8195848" cy="4625010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Corbel" panose="020B0503020204020204" pitchFamily="34" charset="0"/>
              </a:rPr>
              <a:t>Можно использовать обычный текстовой редактор: </a:t>
            </a:r>
            <a:r>
              <a:rPr lang="ro-MD" sz="2000" dirty="0" err="1">
                <a:latin typeface="Corbel" panose="020B0503020204020204" pitchFamily="34" charset="0"/>
              </a:rPr>
              <a:t>NotePad</a:t>
            </a:r>
            <a:r>
              <a:rPr lang="ro-MD" sz="2000" dirty="0">
                <a:latin typeface="Corbel" panose="020B0503020204020204" pitchFamily="34" charset="0"/>
              </a:rPr>
              <a:t>++, VS Code etc.</a:t>
            </a:r>
            <a:endParaRPr lang="en-US" sz="2200" dirty="0"/>
          </a:p>
          <a:p>
            <a:r>
              <a:rPr lang="ru-RU" sz="2200" dirty="0"/>
              <a:t>Или проще – для запуска программы </a:t>
            </a:r>
            <a:r>
              <a:rPr lang="ru-RU" sz="2200" dirty="0" err="1"/>
              <a:t>Python</a:t>
            </a:r>
            <a:r>
              <a:rPr lang="ru-RU" sz="2200" dirty="0"/>
              <a:t> – можно использовать </a:t>
            </a:r>
            <a:r>
              <a:rPr lang="ru-RU" sz="2200" b="1" i="1" dirty="0" err="1"/>
              <a:t>Thonny</a:t>
            </a:r>
            <a:r>
              <a:rPr lang="ru-RU" sz="2200" b="1" i="1" dirty="0"/>
              <a:t> IDE</a:t>
            </a:r>
            <a:r>
              <a:rPr lang="ro-MD" sz="2200" b="1" i="1" dirty="0"/>
              <a:t> </a:t>
            </a:r>
            <a:r>
              <a:rPr lang="ru-RU" sz="2200" dirty="0"/>
              <a:t>или другой </a:t>
            </a:r>
            <a:r>
              <a:rPr lang="ro-MD" sz="2000" i="1" dirty="0">
                <a:latin typeface="Corbel" panose="020B0503020204020204" pitchFamily="34" charset="0"/>
              </a:rPr>
              <a:t>IDE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как например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en-US" sz="2000" b="1" i="1" dirty="0" err="1">
                <a:latin typeface="Corbel" panose="020B0503020204020204" pitchFamily="34" charset="0"/>
              </a:rPr>
              <a:t>Pycharm</a:t>
            </a:r>
            <a:endParaRPr lang="ru-RU" sz="2200" b="1" i="1" dirty="0"/>
          </a:p>
          <a:p>
            <a:r>
              <a:rPr lang="ru-RU" sz="2200" dirty="0"/>
              <a:t>В комплект поставки </a:t>
            </a:r>
            <a:r>
              <a:rPr lang="ru-RU" sz="2200" dirty="0" err="1"/>
              <a:t>Thonny</a:t>
            </a:r>
            <a:r>
              <a:rPr lang="ru-RU" sz="2200" dirty="0"/>
              <a:t> IDE</a:t>
            </a:r>
            <a:r>
              <a:rPr lang="en-US" sz="2200" dirty="0"/>
              <a:t> </a:t>
            </a:r>
            <a:r>
              <a:rPr lang="ru-RU" sz="2200" dirty="0"/>
              <a:t>входит последняя версия </a:t>
            </a:r>
            <a:r>
              <a:rPr lang="ru-RU" sz="2200" dirty="0" err="1"/>
              <a:t>Python</a:t>
            </a:r>
            <a:endParaRPr lang="ru-RU" sz="2200" dirty="0"/>
          </a:p>
          <a:p>
            <a:r>
              <a:rPr lang="ru-RU" sz="2200" dirty="0"/>
              <a:t>Так что можно и не устанавливать </a:t>
            </a:r>
            <a:r>
              <a:rPr lang="ru-RU" sz="2200" dirty="0" err="1"/>
              <a:t>Python</a:t>
            </a:r>
            <a:r>
              <a:rPr lang="ru-RU" sz="2200" dirty="0"/>
              <a:t> отдельно в этом случае</a:t>
            </a:r>
          </a:p>
          <a:p>
            <a:r>
              <a:rPr lang="en-US" sz="2200" dirty="0">
                <a:hlinkClick r:id="rId2"/>
              </a:rPr>
              <a:t>https://thonny.org/</a:t>
            </a:r>
            <a:endParaRPr lang="ro-MD" sz="2200" dirty="0"/>
          </a:p>
          <a:p>
            <a:r>
              <a:rPr lang="ru-RU" sz="2200" dirty="0">
                <a:latin typeface="Corbel" panose="020B0503020204020204" pitchFamily="34" charset="0"/>
              </a:rPr>
              <a:t>Для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dirty="0" err="1">
                <a:latin typeface="Corbel" panose="020B0503020204020204" pitchFamily="34" charset="0"/>
              </a:rPr>
              <a:t>PyCharm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необходимо заранее инсталлировать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потом инсталлируйте бесплатную версию </a:t>
            </a:r>
            <a:r>
              <a:rPr lang="ro-MD" sz="2200" dirty="0" err="1">
                <a:latin typeface="Corbel" panose="020B0503020204020204" pitchFamily="34" charset="0"/>
              </a:rPr>
              <a:t>PyCharm</a:t>
            </a:r>
            <a:r>
              <a:rPr lang="ru-RU" sz="2200" dirty="0">
                <a:latin typeface="Corbel" panose="020B0503020204020204" pitchFamily="34" charset="0"/>
              </a:rPr>
              <a:t> и только потом выберите в качестве используемого интерпретатора ранее инсталлированный </a:t>
            </a:r>
            <a:r>
              <a:rPr lang="ro-MD" sz="2200" dirty="0" err="1">
                <a:latin typeface="Corbel" panose="020B0503020204020204" pitchFamily="34" charset="0"/>
              </a:rPr>
              <a:t>Python</a:t>
            </a:r>
            <a:endParaRPr lang="ro-MD" sz="2200" dirty="0"/>
          </a:p>
          <a:p>
            <a:r>
              <a:rPr lang="ru-RU" sz="2000" dirty="0">
                <a:latin typeface="Corbel (Body)"/>
              </a:rPr>
              <a:t>Или</a:t>
            </a:r>
            <a:r>
              <a:rPr lang="ro-MD" sz="2000" dirty="0">
                <a:latin typeface="Corbel (Body)"/>
              </a:rPr>
              <a:t> </a:t>
            </a:r>
            <a:r>
              <a:rPr lang="ru-RU" sz="2000" dirty="0">
                <a:latin typeface="Corbel (Body)"/>
              </a:rPr>
              <a:t>можно использовать </a:t>
            </a:r>
            <a:r>
              <a:rPr lang="ro-MD" sz="2000" dirty="0">
                <a:latin typeface="Corbel (Body)"/>
              </a:rPr>
              <a:t>online</a:t>
            </a:r>
            <a:r>
              <a:rPr lang="ru-RU" sz="2000" dirty="0">
                <a:latin typeface="Corbel (Body)"/>
              </a:rPr>
              <a:t> редактор</a:t>
            </a:r>
            <a:r>
              <a:rPr lang="ro-MD" sz="2000" dirty="0">
                <a:latin typeface="Corbel (Body)"/>
              </a:rPr>
              <a:t>: </a:t>
            </a:r>
            <a:r>
              <a:rPr lang="en-US" sz="2000" dirty="0">
                <a:hlinkClick r:id="rId3"/>
              </a:rPr>
              <a:t>https://repl.it/repls/CompatibleImpressionableOptimization</a:t>
            </a:r>
            <a:r>
              <a:rPr lang="ru-RU" sz="2000" dirty="0"/>
              <a:t>  </a:t>
            </a:r>
            <a:r>
              <a:rPr lang="en-US" sz="2000" dirty="0">
                <a:latin typeface="Corbel" panose="020B0503020204020204" pitchFamily="34" charset="0"/>
              </a:rPr>
              <a:t>(</a:t>
            </a:r>
            <a:r>
              <a:rPr lang="ru-RU" sz="2000" dirty="0">
                <a:latin typeface="Corbel" panose="020B0503020204020204" pitchFamily="34" charset="0"/>
              </a:rPr>
              <a:t>выбирайте необходимый язык программирования</a:t>
            </a:r>
            <a:r>
              <a:rPr lang="en-US" sz="2000" dirty="0">
                <a:latin typeface="Corbel" panose="020B0503020204020204" pitchFamily="34" charset="0"/>
              </a:rPr>
              <a:t>. </a:t>
            </a:r>
            <a:r>
              <a:rPr lang="ru-RU" sz="2000" dirty="0">
                <a:latin typeface="Corbel" panose="020B0503020204020204" pitchFamily="34" charset="0"/>
              </a:rPr>
              <a:t>Для</a:t>
            </a:r>
            <a:r>
              <a:rPr lang="en-US" sz="2000" dirty="0">
                <a:latin typeface="Corbel" panose="020B0503020204020204" pitchFamily="34" charset="0"/>
              </a:rPr>
              <a:t> Python</a:t>
            </a:r>
            <a:r>
              <a:rPr lang="ru-RU" sz="2000" dirty="0">
                <a:latin typeface="Corbel" panose="020B0503020204020204" pitchFamily="34" charset="0"/>
              </a:rPr>
              <a:t>-а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ссылка будет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  <a:hlinkClick r:id="rId4"/>
              </a:rPr>
              <a:t>https://repl.it/repls/InternationalAgreeablePackage#main.py</a:t>
            </a:r>
            <a:r>
              <a:rPr lang="en-US" sz="2000" dirty="0">
                <a:latin typeface="Corbel" panose="020B0503020204020204" pitchFamily="34" charset="0"/>
              </a:rPr>
              <a:t>)</a:t>
            </a:r>
            <a:endParaRPr lang="ru-RU" sz="2000" dirty="0">
              <a:latin typeface="Corbel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1A81-E3C3-42C3-BAD4-81467A2B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422" y="2589240"/>
            <a:ext cx="263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84D-20B8-4247-B6BE-B7EE61E1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первый наш код на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E74B-9B11-4B2B-A590-B52477E2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842052"/>
            <a:ext cx="7712765" cy="34720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Corbel (Body)"/>
              </a:rPr>
              <a:t>Я объясню на основе </a:t>
            </a:r>
            <a:r>
              <a:rPr lang="ru-RU" sz="2000" b="1" i="1" dirty="0" err="1">
                <a:latin typeface="Corbel (Body)"/>
              </a:rPr>
              <a:t>Thonny</a:t>
            </a:r>
            <a:r>
              <a:rPr lang="ru-RU" sz="2000" b="1" i="1" dirty="0">
                <a:latin typeface="Corbel (Body)"/>
              </a:rPr>
              <a:t> IDE</a:t>
            </a:r>
            <a:endParaRPr lang="ro-MD" sz="2000" dirty="0">
              <a:latin typeface="Corbel (Body)"/>
            </a:endParaRPr>
          </a:p>
          <a:p>
            <a:r>
              <a:rPr lang="ru-RU" sz="2000" dirty="0">
                <a:latin typeface="Corbel (Body)"/>
              </a:rPr>
              <a:t>Выберите </a:t>
            </a:r>
            <a:r>
              <a:rPr lang="en-US" sz="2000" b="1" dirty="0">
                <a:latin typeface="Corbel (Body)"/>
              </a:rPr>
              <a:t>File</a:t>
            </a:r>
            <a:r>
              <a:rPr lang="en-US" sz="2000" dirty="0">
                <a:latin typeface="Corbel (Body)"/>
              </a:rPr>
              <a:t> </a:t>
            </a:r>
            <a:r>
              <a:rPr lang="ru-RU" sz="2000" dirty="0">
                <a:latin typeface="Corbel (Body)"/>
              </a:rPr>
              <a:t>-</a:t>
            </a:r>
            <a:r>
              <a:rPr lang="en-US" sz="2000" dirty="0">
                <a:latin typeface="Corbel (Body)"/>
              </a:rPr>
              <a:t>&gt; </a:t>
            </a:r>
            <a:r>
              <a:rPr lang="en-US" sz="2000" b="1" dirty="0">
                <a:latin typeface="Corbel (Body)"/>
              </a:rPr>
              <a:t>New</a:t>
            </a:r>
            <a:r>
              <a:rPr lang="ru-RU" sz="2000" dirty="0">
                <a:latin typeface="Corbel (Body)"/>
              </a:rPr>
              <a:t>. Введите простую </a:t>
            </a:r>
            <a:r>
              <a:rPr lang="ru-RU" sz="2000" dirty="0" err="1">
                <a:latin typeface="Corbel (Body)"/>
              </a:rPr>
              <a:t>комманду</a:t>
            </a:r>
            <a:r>
              <a:rPr lang="ru-RU" sz="2000" dirty="0">
                <a:latin typeface="Corbel (Body)"/>
              </a:rPr>
              <a:t> вывода. Затем сохраните файл с расширением </a:t>
            </a:r>
            <a:r>
              <a:rPr lang="ru-RU" sz="2000" b="1" i="1" dirty="0">
                <a:latin typeface="Corbel (Body)"/>
              </a:rPr>
              <a:t>.</a:t>
            </a:r>
            <a:r>
              <a:rPr lang="ru-RU" sz="2000" b="1" i="1" dirty="0" err="1">
                <a:latin typeface="Corbel (Body)"/>
              </a:rPr>
              <a:t>py</a:t>
            </a:r>
            <a:r>
              <a:rPr lang="ru-RU" sz="2000" dirty="0">
                <a:latin typeface="Corbel (Body)"/>
              </a:rPr>
              <a:t>. Например, </a:t>
            </a:r>
            <a:r>
              <a:rPr lang="en-US" sz="2000" b="1" i="1" dirty="0">
                <a:latin typeface="Corbel (Body)"/>
              </a:rPr>
              <a:t>first</a:t>
            </a:r>
            <a:r>
              <a:rPr lang="ru-RU" sz="2000" b="1" i="1" dirty="0">
                <a:latin typeface="Corbel (Body)"/>
              </a:rPr>
              <a:t>.</a:t>
            </a:r>
            <a:r>
              <a:rPr lang="ru-RU" sz="2000" b="1" i="1" dirty="0" err="1">
                <a:latin typeface="Corbel (Body)"/>
              </a:rPr>
              <a:t>py</a:t>
            </a:r>
            <a:r>
              <a:rPr lang="en-US" sz="2000" b="1" i="1" dirty="0">
                <a:latin typeface="Corbel (Body)"/>
              </a:rPr>
              <a:t> </a:t>
            </a:r>
            <a:r>
              <a:rPr lang="ru-RU" sz="2000" dirty="0">
                <a:latin typeface="Corbel (Body)"/>
              </a:rPr>
              <a:t>или </a:t>
            </a:r>
            <a:r>
              <a:rPr lang="ru-RU" sz="2000" b="1" i="1" dirty="0">
                <a:latin typeface="Corbel (Body)"/>
              </a:rPr>
              <a:t>example.py </a:t>
            </a:r>
            <a:r>
              <a:rPr lang="ru-RU" sz="2000" dirty="0"/>
              <a:t>...</a:t>
            </a:r>
          </a:p>
          <a:p>
            <a:r>
              <a:rPr lang="ru-RU" sz="2000" dirty="0">
                <a:latin typeface="Corbel (Body)"/>
              </a:rPr>
              <a:t>Для правильных названий файлов используйте синтаксис</a:t>
            </a:r>
            <a:r>
              <a:rPr lang="ro-MD" sz="2000" dirty="0">
                <a:latin typeface="Corbel (Body)"/>
              </a:rPr>
              <a:t> </a:t>
            </a:r>
            <a:r>
              <a:rPr lang="ro-MD" sz="2000" b="1" dirty="0" err="1">
                <a:latin typeface="Corbel (Body)"/>
              </a:rPr>
              <a:t>camelCase</a:t>
            </a:r>
            <a:r>
              <a:rPr lang="ro-MD" sz="2000" b="1" dirty="0">
                <a:latin typeface="Corbel (Body)"/>
              </a:rPr>
              <a:t> </a:t>
            </a:r>
            <a:r>
              <a:rPr lang="ro-MD" sz="2000" dirty="0">
                <a:latin typeface="Corbel (Body)"/>
              </a:rPr>
              <a:t>(</a:t>
            </a:r>
            <a:r>
              <a:rPr lang="en-US" sz="2000" dirty="0">
                <a:hlinkClick r:id="rId2"/>
              </a:rPr>
              <a:t>https://en.wikipedia.org/wiki/Camel_case</a:t>
            </a:r>
            <a:r>
              <a:rPr lang="ro-MD" sz="2000" dirty="0">
                <a:latin typeface="Corbel (Body)"/>
              </a:rPr>
              <a:t>) </a:t>
            </a:r>
            <a:r>
              <a:rPr lang="ru-RU" sz="2000" dirty="0">
                <a:latin typeface="Corbel (Body)"/>
              </a:rPr>
              <a:t>или</a:t>
            </a:r>
            <a:r>
              <a:rPr lang="ro-MD" sz="2000" dirty="0">
                <a:latin typeface="Corbel (Body)"/>
              </a:rPr>
              <a:t> </a:t>
            </a:r>
            <a:r>
              <a:rPr lang="ro-MD" sz="2000" b="1" dirty="0" err="1">
                <a:latin typeface="Corbel (Body)"/>
              </a:rPr>
              <a:t>snake_case</a:t>
            </a:r>
            <a:r>
              <a:rPr lang="ro-MD" sz="2000" b="1" dirty="0">
                <a:latin typeface="Corbel (Body)"/>
              </a:rPr>
              <a:t> </a:t>
            </a:r>
            <a:r>
              <a:rPr lang="ro-MD" sz="2000" dirty="0">
                <a:latin typeface="Corbel (Body)"/>
              </a:rPr>
              <a:t>(</a:t>
            </a:r>
            <a:r>
              <a:rPr lang="en-US" sz="2000" dirty="0">
                <a:hlinkClick r:id="rId3"/>
              </a:rPr>
              <a:t>https://en.wikipedia.org/wiki/Snake_case</a:t>
            </a:r>
            <a:r>
              <a:rPr lang="ro-MD" sz="2000" dirty="0">
                <a:latin typeface="Corbel (Body)"/>
              </a:rPr>
              <a:t>)</a:t>
            </a:r>
            <a:endParaRPr lang="ru-RU" sz="2000" dirty="0"/>
          </a:p>
          <a:p>
            <a:r>
              <a:rPr lang="ru-RU" sz="2000" dirty="0"/>
              <a:t>Вы можете дать любое имя файлу. Однако имя файла должно иметь расширение </a:t>
            </a:r>
            <a:r>
              <a:rPr lang="ru-RU" sz="2000" b="1" i="1" dirty="0"/>
              <a:t>.</a:t>
            </a:r>
            <a:r>
              <a:rPr lang="ru-RU" sz="2000" b="1" i="1" dirty="0" err="1"/>
              <a:t>py</a:t>
            </a:r>
            <a:endParaRPr lang="ru-RU" sz="2000" b="1" i="1" dirty="0"/>
          </a:p>
          <a:p>
            <a:r>
              <a:rPr lang="ru-RU" sz="2000" dirty="0"/>
              <a:t>Запустите</a:t>
            </a:r>
            <a:r>
              <a:rPr lang="ro-MD" sz="2000" dirty="0"/>
              <a:t> (</a:t>
            </a:r>
            <a:r>
              <a:rPr lang="ru-RU" sz="2000" dirty="0"/>
              <a:t>или </a:t>
            </a:r>
            <a:r>
              <a:rPr lang="en-US" sz="2000" dirty="0"/>
              <a:t>F5</a:t>
            </a:r>
            <a:r>
              <a:rPr lang="ro-MD" sz="2000" dirty="0"/>
              <a:t>)</a:t>
            </a:r>
            <a:endParaRPr lang="ru-RU" sz="2000" dirty="0"/>
          </a:p>
          <a:p>
            <a:r>
              <a:rPr lang="ru-RU" sz="2000" dirty="0"/>
              <a:t>Результат…</a:t>
            </a:r>
            <a:r>
              <a:rPr lang="ro-MD" sz="2000" dirty="0"/>
              <a:t> </a:t>
            </a:r>
            <a:r>
              <a:rPr lang="ru-RU" sz="2000" dirty="0"/>
              <a:t>но если вы напишите неправильно команды – будут выводится ошибки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23E30-F611-453D-AD2D-0EA823BE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146" y="2960410"/>
            <a:ext cx="2647950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5A57F-EE65-445B-A14A-F72EA8321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314123"/>
            <a:ext cx="4600575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ABBAC-46EE-4038-B2BA-C01F5D509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686" y="5038214"/>
            <a:ext cx="4790661" cy="16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3665-A0A4-4CAB-9FEA-3664B946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синтаксис и важность отступов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4587-6AAF-4C6C-80EF-FFDB8AEE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330230" cy="4154043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Отступы используются для определения областей видимости и определения блоков кода – в других языках программирования для этого используются фигурные скобки</a:t>
            </a:r>
            <a:endParaRPr lang="en-US" sz="2200" dirty="0"/>
          </a:p>
          <a:p>
            <a:r>
              <a:rPr lang="ru-RU" sz="2200" dirty="0"/>
              <a:t>Внимательно их используйте!</a:t>
            </a:r>
          </a:p>
          <a:p>
            <a:r>
              <a:rPr lang="ru-RU" sz="2200" dirty="0"/>
              <a:t>Пробелы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tab</a:t>
            </a:r>
            <a:r>
              <a:rPr lang="ro-MD" sz="2200" dirty="0"/>
              <a:t>-</a:t>
            </a:r>
            <a:r>
              <a:rPr lang="ru-RU" sz="2200" dirty="0"/>
              <a:t>ы</a:t>
            </a:r>
            <a:r>
              <a:rPr lang="ro-MD" sz="2200" dirty="0"/>
              <a:t>? – </a:t>
            </a:r>
            <a:r>
              <a:rPr lang="ru-RU" sz="2200" dirty="0"/>
              <a:t>споры могут быть вечными</a:t>
            </a:r>
            <a:r>
              <a:rPr lang="ro-MD" sz="2200" dirty="0"/>
              <a:t> </a:t>
            </a:r>
            <a:r>
              <a:rPr lang="ro-MD" sz="2200" dirty="0">
                <a:sym typeface="Wingdings" panose="05000000000000000000" pitchFamily="2" charset="2"/>
              </a:rPr>
              <a:t></a:t>
            </a:r>
            <a:endParaRPr lang="ro-MD" sz="2200" dirty="0"/>
          </a:p>
          <a:p>
            <a:pPr lvl="1"/>
            <a:r>
              <a:rPr lang="en-US" sz="2000" dirty="0">
                <a:hlinkClick r:id="rId2"/>
              </a:rPr>
              <a:t>https://www.i-programmer.info/news/99-professional/10049-tabs-or-spaces-one-billion-files-later-an-answer.html#:~:text=Python%20programmers%20don't%20use,is%20already%20indented%20with%20tabs.</a:t>
            </a:r>
            <a:endParaRPr lang="en-US" sz="2000" dirty="0">
              <a:latin typeface="Corbel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19F38-2823-4855-B58C-D0007AAE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57" y="2291437"/>
            <a:ext cx="1711477" cy="65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DFBEA-F36D-4376-BD7B-4BB556E3D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23" y="2947894"/>
            <a:ext cx="504825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80318-E2BD-45D3-84F6-6180D8B7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03" y="4842957"/>
            <a:ext cx="2249931" cy="57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41EE0-5C59-4C4A-BCDF-98BB29818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404" y="5413835"/>
            <a:ext cx="2093966" cy="7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4164-3ED7-4121-AA51-34DEDB8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0425-610B-432B-BF78-57DE69D7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8800"/>
            <a:ext cx="6950973" cy="481053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Для ввода комментария используется символ </a:t>
            </a:r>
            <a:r>
              <a:rPr lang="en-US" sz="2000" b="1" i="1" dirty="0"/>
              <a:t>#</a:t>
            </a:r>
          </a:p>
          <a:p>
            <a:r>
              <a:rPr lang="ru-RU" sz="2000" dirty="0"/>
              <a:t>Нет специального символа для ввода нескольких строк комментариев, как в других языках программирования</a:t>
            </a:r>
          </a:p>
          <a:p>
            <a:r>
              <a:rPr lang="ru-RU" sz="2000" dirty="0">
                <a:latin typeface="Corbel (Body)"/>
              </a:rPr>
              <a:t>Но в</a:t>
            </a:r>
            <a:r>
              <a:rPr lang="ro-MD" sz="2000" dirty="0">
                <a:latin typeface="Corbel (Body)"/>
              </a:rPr>
              <a:t> </a:t>
            </a:r>
            <a:r>
              <a:rPr lang="ro-MD" sz="2000" dirty="0" err="1">
                <a:latin typeface="Corbel (Body)"/>
              </a:rPr>
              <a:t>Python</a:t>
            </a:r>
            <a:r>
              <a:rPr lang="ru-RU" sz="2000" dirty="0">
                <a:latin typeface="Corbel (Body)"/>
              </a:rPr>
              <a:t>-е существует дополнительный синтаксис</a:t>
            </a:r>
            <a:r>
              <a:rPr lang="ro-MD" sz="2000" dirty="0">
                <a:latin typeface="Corbel (Body)"/>
              </a:rPr>
              <a:t>,</a:t>
            </a:r>
            <a:r>
              <a:rPr lang="ru-RU" sz="2000" dirty="0">
                <a:latin typeface="Corbel (Body)"/>
              </a:rPr>
              <a:t> который можно использовать для документирования кода</a:t>
            </a:r>
            <a:r>
              <a:rPr lang="ro-MD" sz="2000" dirty="0">
                <a:latin typeface="Corbel (Body)"/>
              </a:rPr>
              <a:t> (</a:t>
            </a:r>
            <a:r>
              <a:rPr lang="ru-RU" sz="2000" dirty="0">
                <a:latin typeface="Corbel (Body)"/>
              </a:rPr>
              <a:t>описание, подлиннее о том</a:t>
            </a:r>
            <a:r>
              <a:rPr lang="ro-MD" sz="2000" dirty="0">
                <a:latin typeface="Corbel (Body)"/>
              </a:rPr>
              <a:t> ”</a:t>
            </a:r>
            <a:r>
              <a:rPr lang="ru-RU" sz="2000" i="1" dirty="0">
                <a:latin typeface="Corbel (Body)"/>
              </a:rPr>
              <a:t>что делает</a:t>
            </a:r>
            <a:r>
              <a:rPr lang="ro-MD" sz="2000" dirty="0">
                <a:latin typeface="Corbel (Body)"/>
              </a:rPr>
              <a:t>” </a:t>
            </a:r>
            <a:r>
              <a:rPr lang="ru-RU" sz="2000" dirty="0">
                <a:latin typeface="Corbel (Body)"/>
              </a:rPr>
              <a:t>код</a:t>
            </a:r>
            <a:r>
              <a:rPr lang="ro-MD" sz="2000" dirty="0">
                <a:latin typeface="Corbel (Body)"/>
              </a:rPr>
              <a:t>) –</a:t>
            </a:r>
            <a:r>
              <a:rPr lang="ru-RU" sz="2000" dirty="0">
                <a:latin typeface="Corbel (Body)"/>
              </a:rPr>
              <a:t> называется</a:t>
            </a:r>
            <a:r>
              <a:rPr lang="ro-MD" sz="2000" dirty="0">
                <a:latin typeface="Corbel (Body)"/>
              </a:rPr>
              <a:t> </a:t>
            </a:r>
            <a:r>
              <a:rPr lang="ro-MD" sz="2000" b="1" dirty="0" err="1">
                <a:latin typeface="Corbel (Body)"/>
              </a:rPr>
              <a:t>Docstring</a:t>
            </a:r>
            <a:r>
              <a:rPr lang="ro-MD" sz="2000" b="1" dirty="0">
                <a:latin typeface="Corbel (Body)"/>
              </a:rPr>
              <a:t>. </a:t>
            </a:r>
            <a:r>
              <a:rPr lang="ro-MD" sz="2000" dirty="0">
                <a:latin typeface="Corbel (Body)"/>
              </a:rPr>
              <a:t> </a:t>
            </a:r>
            <a:r>
              <a:rPr lang="ru-RU" sz="2000" dirty="0">
                <a:latin typeface="Corbel (Body)"/>
              </a:rPr>
              <a:t>Обычно используется для документирования модулей</a:t>
            </a:r>
            <a:r>
              <a:rPr lang="ro-MD" sz="2000" dirty="0">
                <a:latin typeface="Corbel (Body)"/>
              </a:rPr>
              <a:t>, </a:t>
            </a:r>
            <a:r>
              <a:rPr lang="ru-RU" sz="2000" dirty="0">
                <a:latin typeface="Corbel (Body)"/>
              </a:rPr>
              <a:t>функций</a:t>
            </a:r>
            <a:r>
              <a:rPr lang="ro-MD" sz="2000" dirty="0">
                <a:latin typeface="Corbel (Body)"/>
              </a:rPr>
              <a:t>, </a:t>
            </a:r>
            <a:r>
              <a:rPr lang="ru-RU" sz="2000" dirty="0">
                <a:latin typeface="Corbel (Body)"/>
              </a:rPr>
              <a:t>классов и методов из</a:t>
            </a:r>
            <a:r>
              <a:rPr lang="ro-MD" sz="2000" dirty="0">
                <a:latin typeface="Corbel (Body)"/>
              </a:rPr>
              <a:t> </a:t>
            </a:r>
            <a:r>
              <a:rPr lang="ro-MD" sz="2000" dirty="0" err="1">
                <a:latin typeface="Corbel (Body)"/>
              </a:rPr>
              <a:t>Python</a:t>
            </a:r>
            <a:endParaRPr lang="ro-MD" sz="2000" b="1" dirty="0">
              <a:latin typeface="Corbel (Body)"/>
            </a:endParaRPr>
          </a:p>
          <a:p>
            <a:r>
              <a:rPr lang="ru-RU" sz="2000" dirty="0">
                <a:latin typeface="Corbel (Body)"/>
              </a:rPr>
              <a:t>Внедряется используя следующий синтаксис:</a:t>
            </a:r>
            <a:r>
              <a:rPr lang="ro-MD" sz="2000" dirty="0">
                <a:latin typeface="Corbel (Body)"/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Corbel (Body)"/>
              </a:rPr>
              <a:t>"""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This is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my first code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in Python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Corbel (Body)"/>
              </a:rPr>
              <a:t>"""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print("This is my first code in Python")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AF2CF-5BA7-4C6D-AC8D-9AD864ED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90" y="2180496"/>
            <a:ext cx="2231386" cy="771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4E15F-0A4D-419C-A5E7-B1B2CC61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70" y="1950860"/>
            <a:ext cx="2293430" cy="1231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EBDC7-B779-4B2B-98B3-6D4364FD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76" y="4904748"/>
            <a:ext cx="2994247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F2B4-2EC2-48FE-822A-9D545BF6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7EF-B8D1-4160-B4B3-C171A7BB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0868685" cy="4412974"/>
          </a:xfrm>
        </p:spPr>
        <p:txBody>
          <a:bodyPr>
            <a:normAutofit fontScale="92500" lnSpcReduction="10000"/>
          </a:bodyPr>
          <a:lstStyle/>
          <a:p>
            <a:r>
              <a:rPr lang="ru-RU" sz="1900" dirty="0"/>
              <a:t>Переменные являются контейнерами для хранения значений данных</a:t>
            </a:r>
          </a:p>
          <a:p>
            <a:r>
              <a:rPr lang="ru-RU" sz="1900" dirty="0"/>
              <a:t>В отличие от других языков программирования, в </a:t>
            </a:r>
            <a:r>
              <a:rPr lang="ru-RU" sz="1900" dirty="0" err="1"/>
              <a:t>Python</a:t>
            </a:r>
            <a:r>
              <a:rPr lang="ru-RU" sz="1900" dirty="0"/>
              <a:t> нет команды для объявления переменной</a:t>
            </a:r>
          </a:p>
          <a:p>
            <a:r>
              <a:rPr lang="ru-RU" sz="1900" dirty="0"/>
              <a:t>Переменная создается в тот момент, когда вы впервые присваиваете ей значение</a:t>
            </a:r>
            <a:endParaRPr lang="en-US" sz="1900" dirty="0"/>
          </a:p>
          <a:p>
            <a:r>
              <a:rPr lang="ru-RU" sz="1900" dirty="0"/>
              <a:t>Переменные не нужно объявлять какого-то конкретного типа - они могут даже изменить тип после того, как они были установлены</a:t>
            </a:r>
            <a:endParaRPr lang="en-US" sz="1900" dirty="0"/>
          </a:p>
          <a:p>
            <a:r>
              <a:rPr lang="ru-RU" sz="1900" dirty="0"/>
              <a:t>Переменные типа «</a:t>
            </a:r>
            <a:r>
              <a:rPr lang="en-US" sz="1900" i="1" dirty="0"/>
              <a:t>string</a:t>
            </a:r>
            <a:r>
              <a:rPr lang="ru-RU" sz="1900" dirty="0"/>
              <a:t>»</a:t>
            </a:r>
            <a:r>
              <a:rPr lang="en-US" sz="1900" dirty="0"/>
              <a:t> </a:t>
            </a:r>
            <a:r>
              <a:rPr lang="ru-RU" sz="1900" dirty="0"/>
              <a:t>определяются как двойными так одиночными кавычками</a:t>
            </a:r>
            <a:endParaRPr lang="en-US" sz="1900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i="1" dirty="0"/>
              <a:t>nmbr1 = 77.5</a:t>
            </a:r>
          </a:p>
          <a:p>
            <a:pPr marL="0" indent="0">
              <a:buNone/>
            </a:pPr>
            <a:r>
              <a:rPr lang="en-US" i="1" dirty="0"/>
              <a:t>nmbr2 = 88 #integer variable</a:t>
            </a:r>
          </a:p>
          <a:p>
            <a:pPr marL="0" indent="0">
              <a:buNone/>
            </a:pPr>
            <a:r>
              <a:rPr lang="en-US" i="1" dirty="0"/>
              <a:t>name = "Ann" # string variable</a:t>
            </a:r>
          </a:p>
          <a:p>
            <a:pPr marL="0" indent="0">
              <a:buNone/>
            </a:pPr>
            <a:r>
              <a:rPr lang="en-US" i="1" dirty="0"/>
              <a:t>if nmbr1&lt;nmbr2:</a:t>
            </a:r>
          </a:p>
          <a:p>
            <a:pPr marL="0" indent="0">
              <a:buNone/>
            </a:pPr>
            <a:r>
              <a:rPr lang="en-US" i="1" dirty="0"/>
              <a:t>    print("True")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F9226-0A68-46DA-AFEB-3F9B2EE6B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92" y="5082203"/>
            <a:ext cx="2242617" cy="894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BF3A7-93B0-43A3-B52C-6830BF7B54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2" y="5082203"/>
            <a:ext cx="1819275" cy="1215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85D6-C4D7-4085-928B-28F6E67A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BAEB-E151-4765-B786-8A82D474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Рекомендуется чтобы имена переменных отображали что мы хотим хранить в них: </a:t>
            </a:r>
            <a:r>
              <a:rPr lang="en-US" sz="2200" dirty="0"/>
              <a:t>age,</a:t>
            </a:r>
            <a:r>
              <a:rPr lang="ru-RU" sz="2200" dirty="0"/>
              <a:t> </a:t>
            </a:r>
            <a:r>
              <a:rPr lang="en-US" sz="2200" dirty="0"/>
              <a:t>name…</a:t>
            </a:r>
          </a:p>
          <a:p>
            <a:r>
              <a:rPr lang="ru-RU" sz="2200" dirty="0"/>
              <a:t>Правила для имен переменных в </a:t>
            </a:r>
            <a:r>
              <a:rPr lang="ru-RU" sz="2200" dirty="0" err="1"/>
              <a:t>Python</a:t>
            </a:r>
            <a:r>
              <a:rPr lang="ru-RU" sz="2200" dirty="0"/>
              <a:t>:</a:t>
            </a:r>
          </a:p>
          <a:p>
            <a:pPr lvl="1"/>
            <a:r>
              <a:rPr lang="ru-RU" sz="2000" dirty="0"/>
              <a:t>Имя переменной должно начинаться с буквы или символа подчеркивания</a:t>
            </a:r>
          </a:p>
          <a:p>
            <a:pPr lvl="1"/>
            <a:r>
              <a:rPr lang="ru-RU" sz="2000" dirty="0"/>
              <a:t>Имя переменной не может начинаться с цифры</a:t>
            </a:r>
          </a:p>
          <a:p>
            <a:pPr lvl="1"/>
            <a:r>
              <a:rPr lang="ru-RU" sz="2000" dirty="0"/>
              <a:t>Имя переменной может содержать только буквенно-цифровые символы и символы подчеркивания (A-z, 0-9 и _)</a:t>
            </a:r>
          </a:p>
          <a:p>
            <a:pPr lvl="1"/>
            <a:r>
              <a:rPr lang="ru-RU" sz="2000" dirty="0"/>
              <a:t>Имена переменных чувствительны к регистру (</a:t>
            </a:r>
            <a:r>
              <a:rPr lang="en-US" sz="2000" dirty="0"/>
              <a:t>age </a:t>
            </a:r>
            <a:r>
              <a:rPr lang="ru-RU" sz="2000" dirty="0"/>
              <a:t>и</a:t>
            </a:r>
            <a:r>
              <a:rPr lang="en-US" sz="2000" dirty="0"/>
              <a:t> Age</a:t>
            </a:r>
            <a:r>
              <a:rPr lang="ru-RU" sz="2000" dirty="0"/>
              <a:t> разные переменные)</a:t>
            </a:r>
          </a:p>
        </p:txBody>
      </p:sp>
    </p:spTree>
    <p:extLst>
      <p:ext uri="{BB962C8B-B14F-4D97-AF65-F5344CB8AC3E}">
        <p14:creationId xmlns:p14="http://schemas.microsoft.com/office/powerpoint/2010/main" val="3300800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1144</TotalTime>
  <Words>1792</Words>
  <Application>Microsoft Office PowerPoint</Application>
  <PresentationFormat>Widescreen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Corbel</vt:lpstr>
      <vt:lpstr>Corbel (Body)</vt:lpstr>
      <vt:lpstr>Gill Sans MT</vt:lpstr>
      <vt:lpstr>Wingdings 2</vt:lpstr>
      <vt:lpstr>Dividend</vt:lpstr>
      <vt:lpstr>Тема 2: установка. Инициирование в Python</vt:lpstr>
      <vt:lpstr>Содержание</vt:lpstr>
      <vt:lpstr>установка</vt:lpstr>
      <vt:lpstr>Для создания файлов…</vt:lpstr>
      <vt:lpstr>Создаем первый наш код на Python</vt:lpstr>
      <vt:lpstr>Основной синтаксис и важность отступов</vt:lpstr>
      <vt:lpstr>Комментарии в python</vt:lpstr>
      <vt:lpstr>переменные</vt:lpstr>
      <vt:lpstr>Имена переменных</vt:lpstr>
      <vt:lpstr>Использование переменных</vt:lpstr>
      <vt:lpstr>Типы данных</vt:lpstr>
      <vt:lpstr>Числовые значения</vt:lpstr>
      <vt:lpstr>Замечаем что…</vt:lpstr>
      <vt:lpstr>TИП Boolean</vt:lpstr>
      <vt:lpstr>Преобразование чисел в boolean</vt:lpstr>
      <vt:lpstr>Использование Типа boolean</vt:lpstr>
      <vt:lpstr>Последовательные типы данных</vt:lpstr>
      <vt:lpstr>ТИП данных Текстовое значение</vt:lpstr>
      <vt:lpstr>Преобразование чисел в текстовые строки</vt:lpstr>
      <vt:lpstr>Доступ элементов из текстовой строки </vt:lpstr>
      <vt:lpstr>Текст можно рассматривать как вектор (список)</vt:lpstr>
      <vt:lpstr>Операции над текстом</vt:lpstr>
      <vt:lpstr>Методы объекта string</vt:lpstr>
      <vt:lpstr>Другие возможности для работы с текстом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295</cp:revision>
  <dcterms:created xsi:type="dcterms:W3CDTF">2019-08-31T15:29:49Z</dcterms:created>
  <dcterms:modified xsi:type="dcterms:W3CDTF">2020-06-29T18:53:02Z</dcterms:modified>
</cp:coreProperties>
</file>