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88" r:id="rId4"/>
    <p:sldId id="293" r:id="rId5"/>
    <p:sldId id="328" r:id="rId6"/>
    <p:sldId id="329" r:id="rId7"/>
    <p:sldId id="295" r:id="rId8"/>
    <p:sldId id="331" r:id="rId9"/>
    <p:sldId id="330" r:id="rId10"/>
    <p:sldId id="296" r:id="rId11"/>
    <p:sldId id="332" r:id="rId12"/>
    <p:sldId id="294" r:id="rId13"/>
    <p:sldId id="327" r:id="rId14"/>
    <p:sldId id="333" r:id="rId15"/>
    <p:sldId id="297" r:id="rId16"/>
    <p:sldId id="298" r:id="rId17"/>
    <p:sldId id="299" r:id="rId18"/>
    <p:sldId id="303" r:id="rId19"/>
    <p:sldId id="301" r:id="rId20"/>
    <p:sldId id="302" r:id="rId21"/>
    <p:sldId id="304" r:id="rId22"/>
    <p:sldId id="311" r:id="rId23"/>
    <p:sldId id="305" r:id="rId24"/>
    <p:sldId id="306" r:id="rId25"/>
    <p:sldId id="308" r:id="rId26"/>
    <p:sldId id="309" r:id="rId27"/>
    <p:sldId id="310" r:id="rId28"/>
    <p:sldId id="312" r:id="rId29"/>
    <p:sldId id="313" r:id="rId30"/>
    <p:sldId id="314" r:id="rId31"/>
    <p:sldId id="315" r:id="rId32"/>
    <p:sldId id="334" r:id="rId33"/>
    <p:sldId id="316" r:id="rId34"/>
    <p:sldId id="307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17-Sep-20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17-Sep-20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17-Sep-20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17-Sep-20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17-Sep-20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17-Sep-20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17-Sep-20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17-Sep-20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17-Sep-20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17-Sep-20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17-Sep-20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17-Sep-20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050C0-562D-4B5E-8460-A6555B0795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Тема </a:t>
            </a:r>
            <a:r>
              <a:rPr lang="en-US" dirty="0"/>
              <a:t>3</a:t>
            </a:r>
            <a:r>
              <a:rPr lang="ru-RU" dirty="0"/>
              <a:t>: другие типы данных</a:t>
            </a:r>
            <a:r>
              <a:rPr lang="en-US" dirty="0"/>
              <a:t> - </a:t>
            </a:r>
            <a:r>
              <a:rPr lang="ru-RU" dirty="0"/>
              <a:t>сложные. операторы в </a:t>
            </a:r>
            <a:r>
              <a:rPr lang="en-US" dirty="0"/>
              <a:t>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47B5C9-ABA9-49CE-A8A5-B148B84CF7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ro-MD" dirty="0" err="1"/>
              <a:t>Pleșca</a:t>
            </a:r>
            <a:r>
              <a:rPr lang="ro-MD" dirty="0"/>
              <a:t> Natalia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5634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6E8EF-06D4-493A-8404-3001FE7AB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Наборы, множества (</a:t>
            </a:r>
            <a:r>
              <a:rPr lang="en-US" dirty="0"/>
              <a:t>set</a:t>
            </a:r>
            <a:r>
              <a:rPr lang="ru-RU" dirty="0"/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6088C2-6ECF-49D7-BA73-0C26A7A03D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68558"/>
            <a:ext cx="11029615" cy="4572000"/>
          </a:xfrm>
        </p:spPr>
        <p:txBody>
          <a:bodyPr>
            <a:normAutofit fontScale="92500" lnSpcReduction="10000"/>
          </a:bodyPr>
          <a:lstStyle/>
          <a:p>
            <a:r>
              <a:rPr lang="ru-RU" sz="2000" dirty="0"/>
              <a:t>Набор представляет собой неупорядоченную коллекцию уникальных элементов</a:t>
            </a:r>
          </a:p>
          <a:p>
            <a:r>
              <a:rPr lang="ru-RU" sz="2000" dirty="0"/>
              <a:t>Набор определяется значениями, разделенными запятой внутри фигурных скобок </a:t>
            </a:r>
            <a:r>
              <a:rPr lang="ru-RU" sz="2000" b="1" dirty="0"/>
              <a:t>{}</a:t>
            </a:r>
          </a:p>
          <a:p>
            <a:r>
              <a:rPr lang="ru-RU" sz="2000" dirty="0"/>
              <a:t>Пример:</a:t>
            </a:r>
          </a:p>
          <a:p>
            <a:pPr marL="0" indent="0">
              <a:buNone/>
            </a:pPr>
            <a:r>
              <a:rPr lang="en-US" dirty="0"/>
              <a:t>set = {5,2,3,1,4}</a:t>
            </a:r>
          </a:p>
          <a:p>
            <a:pPr marL="0" indent="0">
              <a:buNone/>
            </a:pPr>
            <a:r>
              <a:rPr lang="en-US" dirty="0"/>
              <a:t>print("set = ", set)</a:t>
            </a:r>
          </a:p>
          <a:p>
            <a:pPr marL="0" indent="0">
              <a:buNone/>
            </a:pPr>
            <a:r>
              <a:rPr lang="en-US" dirty="0"/>
              <a:t>print(type(set))</a:t>
            </a:r>
            <a:endParaRPr lang="ru-RU" dirty="0"/>
          </a:p>
          <a:p>
            <a:r>
              <a:rPr lang="ru-RU" sz="2000" dirty="0">
                <a:latin typeface="Corbel (Body)"/>
              </a:rPr>
              <a:t>Если элементы повторяются…</a:t>
            </a:r>
          </a:p>
          <a:p>
            <a:pPr marL="0" indent="0">
              <a:buNone/>
            </a:pPr>
            <a:r>
              <a:rPr lang="en-US" dirty="0"/>
              <a:t>set = {5,2,5,1,5}</a:t>
            </a:r>
          </a:p>
          <a:p>
            <a:pPr marL="0" indent="0">
              <a:buNone/>
            </a:pPr>
            <a:r>
              <a:rPr lang="en-US" dirty="0"/>
              <a:t>print("set = ", set)</a:t>
            </a:r>
          </a:p>
          <a:p>
            <a:pPr marL="0" indent="0">
              <a:buNone/>
            </a:pPr>
            <a:r>
              <a:rPr lang="en-US" dirty="0"/>
              <a:t>print(type(set))</a:t>
            </a:r>
            <a:endParaRPr lang="ru-RU" dirty="0"/>
          </a:p>
          <a:p>
            <a:r>
              <a:rPr lang="ru-RU" sz="2200" dirty="0">
                <a:latin typeface="Corbel (Body)"/>
              </a:rPr>
              <a:t>Поскольку множества являются неупорядоченными коллекциями, индексация не имеет смысла. Следовательно, оператор среза </a:t>
            </a:r>
            <a:r>
              <a:rPr lang="ru-RU" sz="2200" b="1" dirty="0">
                <a:latin typeface="Corbel (Body)"/>
              </a:rPr>
              <a:t>[]</a:t>
            </a:r>
            <a:r>
              <a:rPr lang="ru-RU" sz="2200" dirty="0">
                <a:latin typeface="Corbel (Body)"/>
              </a:rPr>
              <a:t> не работает – выдает ошибку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3C1C92-A70C-405A-A2F5-702F87CE85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9324" y="3621776"/>
            <a:ext cx="2967180" cy="7249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9925177-CB97-4A11-89A8-40081F4573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568" y="4811252"/>
            <a:ext cx="2295631" cy="72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8313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FDB60-5E9F-4C6D-9220-ADF4AA739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Преимущества использования множеств </a:t>
            </a:r>
            <a:r>
              <a:rPr lang="ru-RU" dirty="0" err="1"/>
              <a:t>ивозможные</a:t>
            </a:r>
            <a:r>
              <a:rPr lang="ru-RU" dirty="0"/>
              <a:t> преобразования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1DFBF-367C-401F-B1D5-D1334EE74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200" dirty="0">
                <a:latin typeface="Corbel" panose="020B0503020204020204" pitchFamily="34" charset="0"/>
              </a:rPr>
              <a:t>Основное преимущество использования множеств, по сравнению со списками, это использование специального, оптимизированного метода проверки если какой-то элемент принадлежит или нет множеству</a:t>
            </a:r>
            <a:endParaRPr lang="ro-MD" sz="2200" dirty="0">
              <a:latin typeface="Corbel" panose="020B0503020204020204" pitchFamily="34" charset="0"/>
            </a:endParaRPr>
          </a:p>
          <a:p>
            <a:r>
              <a:rPr lang="ru-RU" sz="2200" dirty="0">
                <a:latin typeface="Corbel" panose="020B0503020204020204" pitchFamily="34" charset="0"/>
              </a:rPr>
              <a:t>Для преобразования значения какого-то последовательного типа данных в множество  </a:t>
            </a:r>
            <a:r>
              <a:rPr lang="ro-MD" sz="2200" dirty="0">
                <a:latin typeface="Corbel" panose="020B0503020204020204" pitchFamily="34" charset="0"/>
              </a:rPr>
              <a:t>– </a:t>
            </a:r>
            <a:r>
              <a:rPr lang="ru-RU" sz="2200" dirty="0">
                <a:latin typeface="Corbel" panose="020B0503020204020204" pitchFamily="34" charset="0"/>
              </a:rPr>
              <a:t>используется функция</a:t>
            </a:r>
            <a:r>
              <a:rPr lang="ro-MD" sz="2200" dirty="0">
                <a:latin typeface="Corbel" panose="020B0503020204020204" pitchFamily="34" charset="0"/>
              </a:rPr>
              <a:t> </a:t>
            </a:r>
            <a:r>
              <a:rPr lang="ro-MD" sz="2200" b="1" dirty="0">
                <a:latin typeface="Corbel" panose="020B0503020204020204" pitchFamily="34" charset="0"/>
              </a:rPr>
              <a:t>set()</a:t>
            </a:r>
          </a:p>
          <a:p>
            <a:pPr marL="0" indent="0">
              <a:buNone/>
            </a:pPr>
            <a:r>
              <a:rPr lang="en-US" dirty="0"/>
              <a:t>text = "My city"</a:t>
            </a:r>
          </a:p>
          <a:p>
            <a:pPr marL="0" indent="0">
              <a:buNone/>
            </a:pPr>
            <a:r>
              <a:rPr lang="en-US" dirty="0"/>
              <a:t>set1 = set(text)</a:t>
            </a:r>
          </a:p>
          <a:p>
            <a:pPr marL="0" indent="0">
              <a:buNone/>
            </a:pPr>
            <a:r>
              <a:rPr lang="en-US" dirty="0"/>
              <a:t>print(set1)</a:t>
            </a:r>
            <a:endParaRPr lang="ro-MD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8C7404-7494-4CD2-BE10-85FFA0CC60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6871" y="4737444"/>
            <a:ext cx="4604283" cy="47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976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A0D8F-6D14-4388-8E79-B88C58ED9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rbel" panose="020B0503020204020204" pitchFamily="34" charset="0"/>
              </a:rPr>
              <a:t>Python Dictionary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7D1E5-ACBC-4F38-A995-7C71741B66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74574"/>
            <a:ext cx="11029615" cy="4572000"/>
          </a:xfrm>
        </p:spPr>
        <p:txBody>
          <a:bodyPr>
            <a:normAutofit fontScale="77500" lnSpcReduction="20000"/>
          </a:bodyPr>
          <a:lstStyle/>
          <a:p>
            <a:r>
              <a:rPr lang="ru-RU" sz="2400" b="1" dirty="0"/>
              <a:t>Словарь</a:t>
            </a:r>
            <a:r>
              <a:rPr lang="ru-RU" sz="2400" dirty="0"/>
              <a:t> - это неупорядоченная коллекция пар ключ-значение</a:t>
            </a:r>
          </a:p>
          <a:p>
            <a:r>
              <a:rPr lang="ru-RU" sz="2400" dirty="0"/>
              <a:t>Обычно используется, когда есть огромное количество данных</a:t>
            </a:r>
          </a:p>
          <a:p>
            <a:r>
              <a:rPr lang="ru-RU" sz="2400" dirty="0"/>
              <a:t>Словари оптимизированы для извлечения данных. Мы должны знать ключ для получения значения</a:t>
            </a:r>
          </a:p>
          <a:p>
            <a:r>
              <a:rPr lang="ru-RU" sz="2400" dirty="0"/>
              <a:t>В </a:t>
            </a:r>
            <a:r>
              <a:rPr lang="ru-RU" sz="2400" dirty="0" err="1"/>
              <a:t>Python</a:t>
            </a:r>
            <a:r>
              <a:rPr lang="ru-RU" sz="2400" dirty="0"/>
              <a:t> словари определены в фигурных скобках </a:t>
            </a:r>
            <a:r>
              <a:rPr lang="ru-RU" sz="2400" b="1" dirty="0"/>
              <a:t>{}</a:t>
            </a:r>
            <a:r>
              <a:rPr lang="ru-RU" sz="2400" dirty="0"/>
              <a:t>, где каждый элемент является парой в форме -  </a:t>
            </a:r>
            <a:r>
              <a:rPr lang="en-US" sz="2400" b="1" dirty="0" err="1"/>
              <a:t>key:valu</a:t>
            </a:r>
            <a:r>
              <a:rPr lang="ru-RU" sz="2400" b="1" dirty="0"/>
              <a:t>е</a:t>
            </a:r>
          </a:p>
          <a:p>
            <a:r>
              <a:rPr lang="ru-RU" sz="2400" dirty="0"/>
              <a:t>Ключ и значение могут быть любого типа</a:t>
            </a:r>
          </a:p>
          <a:p>
            <a:r>
              <a:rPr lang="ru-RU" sz="2400" dirty="0"/>
              <a:t>Пример:</a:t>
            </a:r>
          </a:p>
          <a:p>
            <a:pPr marL="0" indent="0">
              <a:buNone/>
            </a:pPr>
            <a:r>
              <a:rPr lang="en-US" sz="2000" dirty="0" err="1"/>
              <a:t>dict</a:t>
            </a:r>
            <a:r>
              <a:rPr lang="en-US" sz="2000" dirty="0"/>
              <a:t> = {'name':'Hellen','age':22, 3: 6777}</a:t>
            </a:r>
          </a:p>
          <a:p>
            <a:pPr marL="0" indent="0">
              <a:buNone/>
            </a:pPr>
            <a:r>
              <a:rPr lang="en-US" sz="2000" dirty="0"/>
              <a:t>print(type(</a:t>
            </a:r>
            <a:r>
              <a:rPr lang="en-US" sz="2000" dirty="0" err="1"/>
              <a:t>dict</a:t>
            </a:r>
            <a:r>
              <a:rPr lang="en-US" sz="2000" dirty="0"/>
              <a:t>)) # &lt;class '</a:t>
            </a:r>
            <a:r>
              <a:rPr lang="en-US" sz="2000" dirty="0" err="1"/>
              <a:t>dict</a:t>
            </a:r>
            <a:r>
              <a:rPr lang="en-US" sz="2000" dirty="0"/>
              <a:t>’&gt;</a:t>
            </a:r>
          </a:p>
          <a:p>
            <a:r>
              <a:rPr lang="ru-RU" sz="2400" dirty="0">
                <a:latin typeface="Corbel" panose="020B0503020204020204" pitchFamily="34" charset="0"/>
              </a:rPr>
              <a:t>Доступ:</a:t>
            </a:r>
          </a:p>
          <a:p>
            <a:pPr marL="0" indent="0">
              <a:buNone/>
            </a:pPr>
            <a:r>
              <a:rPr lang="en-US" sz="2000" dirty="0" err="1">
                <a:latin typeface="+mj-lt"/>
              </a:rPr>
              <a:t>dict</a:t>
            </a:r>
            <a:r>
              <a:rPr lang="en-US" sz="2000" dirty="0">
                <a:latin typeface="+mj-lt"/>
              </a:rPr>
              <a:t> = {'name':'Hellen','age':22, 3: 6777}</a:t>
            </a:r>
          </a:p>
          <a:p>
            <a:pPr marL="0" indent="0">
              <a:buNone/>
            </a:pPr>
            <a:r>
              <a:rPr lang="en-US" sz="2000" b="1" dirty="0">
                <a:latin typeface="+mj-lt"/>
              </a:rPr>
              <a:t>print(</a:t>
            </a:r>
            <a:r>
              <a:rPr lang="en-US" sz="2000" b="1" dirty="0" err="1">
                <a:latin typeface="+mj-lt"/>
              </a:rPr>
              <a:t>dict</a:t>
            </a:r>
            <a:r>
              <a:rPr lang="en-US" sz="2000" b="1" dirty="0">
                <a:latin typeface="+mj-lt"/>
              </a:rPr>
              <a:t>['age'])</a:t>
            </a:r>
          </a:p>
          <a:p>
            <a:pPr marL="0" indent="0">
              <a:buNone/>
            </a:pPr>
            <a:r>
              <a:rPr lang="en-US" sz="2000" dirty="0">
                <a:latin typeface="+mj-lt"/>
              </a:rPr>
              <a:t>print(type(</a:t>
            </a:r>
            <a:r>
              <a:rPr lang="en-US" sz="2000" dirty="0" err="1">
                <a:latin typeface="+mj-lt"/>
              </a:rPr>
              <a:t>dict</a:t>
            </a:r>
            <a:r>
              <a:rPr lang="en-US" sz="2000" dirty="0">
                <a:latin typeface="+mj-lt"/>
              </a:rPr>
              <a:t>)) # &lt;class '</a:t>
            </a:r>
            <a:r>
              <a:rPr lang="en-US" sz="2000" dirty="0" err="1">
                <a:latin typeface="+mj-lt"/>
              </a:rPr>
              <a:t>dict</a:t>
            </a:r>
            <a:r>
              <a:rPr lang="en-US" sz="2000" dirty="0">
                <a:latin typeface="+mj-lt"/>
              </a:rPr>
              <a:t>'&gt;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0FFC79-1BE8-4A82-8098-EC4C784308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3667" y="5646049"/>
            <a:ext cx="1991533" cy="728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5718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817D7-19B1-433F-B702-53DC3E784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rbel" panose="020B0503020204020204" pitchFamily="34" charset="0"/>
              </a:rPr>
              <a:t>Python Dictionary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A0F85-7BCD-4834-937C-9DFA7F1FB4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0908443" cy="3975348"/>
          </a:xfrm>
        </p:spPr>
        <p:txBody>
          <a:bodyPr/>
          <a:lstStyle/>
          <a:p>
            <a:r>
              <a:rPr lang="ru-RU" sz="2200" dirty="0"/>
              <a:t>Создание словаря, итеративно (точно также можно создавать: списки, кортежи, множества</a:t>
            </a:r>
            <a:r>
              <a:rPr lang="ro-MD" sz="2200" dirty="0"/>
              <a:t> – </a:t>
            </a:r>
            <a:r>
              <a:rPr lang="ru-RU" sz="2200" dirty="0"/>
              <a:t>используя циклы и специальные методы):</a:t>
            </a:r>
          </a:p>
          <a:p>
            <a:pPr marL="0" indent="0">
              <a:buNone/>
            </a:pPr>
            <a:r>
              <a:rPr lang="en-US" dirty="0"/>
              <a:t>person = {}</a:t>
            </a:r>
          </a:p>
          <a:p>
            <a:pPr marL="0" indent="0">
              <a:buNone/>
            </a:pPr>
            <a:r>
              <a:rPr lang="en-US" dirty="0"/>
              <a:t>print(type(person))</a:t>
            </a:r>
          </a:p>
          <a:p>
            <a:pPr marL="0" indent="0">
              <a:buNone/>
            </a:pPr>
            <a:r>
              <a:rPr lang="en-US" dirty="0"/>
              <a:t>person['</a:t>
            </a:r>
            <a:r>
              <a:rPr lang="en-US" dirty="0" err="1"/>
              <a:t>fname</a:t>
            </a:r>
            <a:r>
              <a:rPr lang="en-US" dirty="0"/>
              <a:t>'] = 'Joe'</a:t>
            </a:r>
          </a:p>
          <a:p>
            <a:pPr marL="0" indent="0">
              <a:buNone/>
            </a:pPr>
            <a:r>
              <a:rPr lang="en-US" dirty="0"/>
              <a:t>person['</a:t>
            </a:r>
            <a:r>
              <a:rPr lang="en-US" dirty="0" err="1"/>
              <a:t>lname</a:t>
            </a:r>
            <a:r>
              <a:rPr lang="en-US" dirty="0"/>
              <a:t>'] = 'Black'</a:t>
            </a:r>
          </a:p>
          <a:p>
            <a:pPr marL="0" indent="0">
              <a:buNone/>
            </a:pPr>
            <a:r>
              <a:rPr lang="en-US" dirty="0"/>
              <a:t>person['age'] = 51</a:t>
            </a:r>
          </a:p>
          <a:p>
            <a:pPr marL="0" indent="0">
              <a:buNone/>
            </a:pPr>
            <a:r>
              <a:rPr lang="en-US" dirty="0"/>
              <a:t>person['children'] = ['Rita', 'Betty', 'Ann']</a:t>
            </a:r>
          </a:p>
          <a:p>
            <a:pPr marL="0" indent="0">
              <a:buNone/>
            </a:pPr>
            <a:r>
              <a:rPr lang="en-US" dirty="0"/>
              <a:t>print(person)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644645-51D1-4C88-8CF0-D3B754ABD2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0879" y="3896086"/>
            <a:ext cx="7469929" cy="544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0240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C8901-126A-4078-82E5-1BEE0E50E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Преобразование других типов данных в словарь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85ED7-4A79-43F4-8206-0B023C036F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200" dirty="0">
                <a:latin typeface="Corbel" panose="020B0503020204020204" pitchFamily="34" charset="0"/>
              </a:rPr>
              <a:t>Для преобразования последовательного типа данных в словарь – используется функция</a:t>
            </a:r>
            <a:r>
              <a:rPr lang="ro-MD" sz="2200" dirty="0">
                <a:latin typeface="Corbel" panose="020B0503020204020204" pitchFamily="34" charset="0"/>
              </a:rPr>
              <a:t> </a:t>
            </a:r>
            <a:r>
              <a:rPr lang="ro-MD" sz="2200" b="1" dirty="0" err="1">
                <a:latin typeface="Corbel" panose="020B0503020204020204" pitchFamily="34" charset="0"/>
              </a:rPr>
              <a:t>dict</a:t>
            </a:r>
            <a:r>
              <a:rPr lang="ro-MD" sz="2200" b="1" dirty="0">
                <a:latin typeface="Corbel" panose="020B0503020204020204" pitchFamily="34" charset="0"/>
              </a:rPr>
              <a:t>()</a:t>
            </a:r>
          </a:p>
          <a:p>
            <a:pPr marL="0" indent="0">
              <a:buNone/>
            </a:pPr>
            <a:r>
              <a:rPr lang="en-US" dirty="0" err="1"/>
              <a:t>dict</a:t>
            </a:r>
            <a:r>
              <a:rPr lang="en-US" dirty="0"/>
              <a:t> = </a:t>
            </a:r>
            <a:r>
              <a:rPr lang="en-US" dirty="0" err="1"/>
              <a:t>dict</a:t>
            </a:r>
            <a:r>
              <a:rPr lang="en-US" dirty="0"/>
              <a:t>([(1, '</a:t>
            </a:r>
            <a:r>
              <a:rPr lang="en-US" dirty="0" err="1"/>
              <a:t>Gelu</a:t>
            </a:r>
            <a:r>
              <a:rPr lang="en-US" dirty="0"/>
              <a:t>'), (2, '</a:t>
            </a:r>
            <a:r>
              <a:rPr lang="en-US" dirty="0" err="1"/>
              <a:t>Nelu</a:t>
            </a:r>
            <a:r>
              <a:rPr lang="en-US" dirty="0"/>
              <a:t>')]) 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dict</a:t>
            </a:r>
            <a:r>
              <a:rPr lang="en-US" dirty="0"/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B714D2-02E4-4C88-A2BE-CEB7BEF8E8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1636" y="4617139"/>
            <a:ext cx="3114852" cy="484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6444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DB6FB-D8B5-4E11-B3A6-7C753DB8A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Итак в </a:t>
            </a:r>
            <a:r>
              <a:rPr lang="en-US" dirty="0"/>
              <a:t>Python </a:t>
            </a:r>
            <a:r>
              <a:rPr lang="ru-RU" dirty="0"/>
              <a:t>можно Изменить тип данных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E1C39-1320-4A84-9EF8-9EDDC4A70D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286565"/>
          </a:xfrm>
        </p:spPr>
        <p:txBody>
          <a:bodyPr>
            <a:normAutofit/>
          </a:bodyPr>
          <a:lstStyle/>
          <a:p>
            <a:r>
              <a:rPr lang="ru-RU" sz="2200" dirty="0"/>
              <a:t>Для этого используются разные функции преобразования типов, такие как </a:t>
            </a:r>
            <a:r>
              <a:rPr lang="ru-RU" sz="2200" b="1" dirty="0" err="1"/>
              <a:t>int</a:t>
            </a:r>
            <a:r>
              <a:rPr lang="ru-RU" sz="2200" b="1" dirty="0"/>
              <a:t>()</a:t>
            </a:r>
            <a:r>
              <a:rPr lang="ru-RU" sz="2200" dirty="0"/>
              <a:t>, </a:t>
            </a:r>
            <a:r>
              <a:rPr lang="ru-RU" sz="2200" b="1" dirty="0" err="1"/>
              <a:t>float</a:t>
            </a:r>
            <a:r>
              <a:rPr lang="ru-RU" sz="2200" b="1" dirty="0"/>
              <a:t>()</a:t>
            </a:r>
            <a:r>
              <a:rPr lang="ru-RU" sz="2200" dirty="0"/>
              <a:t>, </a:t>
            </a:r>
            <a:r>
              <a:rPr lang="ru-RU" sz="2200" b="1" dirty="0" err="1"/>
              <a:t>str</a:t>
            </a:r>
            <a:r>
              <a:rPr lang="ru-RU" sz="2200" b="1" dirty="0"/>
              <a:t>(), </a:t>
            </a:r>
            <a:r>
              <a:rPr lang="en-US" sz="2200" b="1" dirty="0">
                <a:latin typeface="Corbel" panose="020B0503020204020204" pitchFamily="34" charset="0"/>
              </a:rPr>
              <a:t>list(), </a:t>
            </a:r>
            <a:r>
              <a:rPr lang="en-US" sz="2200" b="1" dirty="0" err="1">
                <a:latin typeface="Corbel" panose="020B0503020204020204" pitchFamily="34" charset="0"/>
              </a:rPr>
              <a:t>dict</a:t>
            </a:r>
            <a:r>
              <a:rPr lang="en-US" sz="2200" b="1" dirty="0">
                <a:latin typeface="Corbel" panose="020B0503020204020204" pitchFamily="34" charset="0"/>
              </a:rPr>
              <a:t>()</a:t>
            </a:r>
            <a:r>
              <a:rPr lang="ru-RU" sz="2200" b="1" dirty="0">
                <a:latin typeface="Corbel" panose="020B0503020204020204" pitchFamily="34" charset="0"/>
              </a:rPr>
              <a:t> </a:t>
            </a:r>
            <a:r>
              <a:rPr lang="ru-RU" sz="2200" dirty="0"/>
              <a:t>и т. д.</a:t>
            </a:r>
            <a:endParaRPr lang="en-US" sz="2200" dirty="0"/>
          </a:p>
          <a:p>
            <a:r>
              <a:rPr lang="ru-RU" dirty="0"/>
              <a:t>Примеры: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print(int(33.67))</a:t>
            </a:r>
          </a:p>
          <a:p>
            <a:pPr marL="0" indent="0">
              <a:buNone/>
            </a:pPr>
            <a:r>
              <a:rPr lang="en-US" dirty="0"/>
              <a:t>print(float(55))</a:t>
            </a:r>
          </a:p>
          <a:p>
            <a:pPr marL="0" indent="0">
              <a:buNone/>
            </a:pPr>
            <a:r>
              <a:rPr lang="en-US" dirty="0"/>
              <a:t>print(int('66'))</a:t>
            </a:r>
          </a:p>
          <a:p>
            <a:pPr marL="0" indent="0">
              <a:buNone/>
            </a:pPr>
            <a:r>
              <a:rPr lang="en-US" dirty="0"/>
              <a:t>print(str(777))</a:t>
            </a:r>
          </a:p>
          <a:p>
            <a:pPr marL="0" indent="0">
              <a:buNone/>
            </a:pPr>
            <a:r>
              <a:rPr lang="en-US" dirty="0"/>
              <a:t>print(set([2, 4, 6, 8]))   # {8, 2, 4, 6}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dict</a:t>
            </a:r>
            <a:r>
              <a:rPr lang="en-US" dirty="0"/>
              <a:t>([[1,2],['</a:t>
            </a:r>
            <a:r>
              <a:rPr lang="en-US" dirty="0" err="1"/>
              <a:t>val</a:t>
            </a:r>
            <a:r>
              <a:rPr lang="en-US" dirty="0"/>
              <a:t>','value']]))  # {1: 2, '</a:t>
            </a:r>
            <a:r>
              <a:rPr lang="en-US" dirty="0" err="1"/>
              <a:t>val</a:t>
            </a:r>
            <a:r>
              <a:rPr lang="en-US" dirty="0"/>
              <a:t>': 'value'}</a:t>
            </a:r>
            <a:endParaRPr lang="ru-RU" dirty="0"/>
          </a:p>
          <a:p>
            <a:r>
              <a:rPr lang="en-US" dirty="0">
                <a:latin typeface="+mj-lt"/>
              </a:rPr>
              <a:t>print(int('66</a:t>
            </a:r>
            <a:r>
              <a:rPr lang="ru-RU" dirty="0" err="1">
                <a:latin typeface="+mj-lt"/>
              </a:rPr>
              <a:t>яя</a:t>
            </a:r>
            <a:r>
              <a:rPr lang="en-US" dirty="0"/>
              <a:t>'</a:t>
            </a:r>
            <a:r>
              <a:rPr lang="ru-RU" dirty="0">
                <a:latin typeface="+mj-lt"/>
              </a:rPr>
              <a:t>)) – выдает ошибку</a:t>
            </a:r>
            <a:endParaRPr lang="en-US" dirty="0"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B45BAD-D040-40E9-8CD6-EDC340BB55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5430" y="3609235"/>
            <a:ext cx="862013" cy="1138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4128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EBA44-C2E2-473B-A54C-1DDE57E79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Зачем необходимо изменить тип данных?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5E44E-D1AD-4DF9-A753-A9DC4B6B76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nmbr1 = 22</a:t>
            </a:r>
          </a:p>
          <a:p>
            <a:pPr marL="0" indent="0">
              <a:buNone/>
            </a:pPr>
            <a:r>
              <a:rPr lang="en-US" dirty="0"/>
              <a:t>nmbr2 = "33"</a:t>
            </a:r>
          </a:p>
          <a:p>
            <a:pPr marL="0" indent="0">
              <a:buNone/>
            </a:pPr>
            <a:r>
              <a:rPr lang="en-US" dirty="0"/>
              <a:t>print(nmbr1+nmbr2) </a:t>
            </a:r>
            <a:r>
              <a:rPr lang="ro-MD" dirty="0"/>
              <a:t>  </a:t>
            </a:r>
            <a:r>
              <a:rPr lang="en-US" dirty="0">
                <a:solidFill>
                  <a:srgbClr val="00B050"/>
                </a:solidFill>
              </a:rPr>
              <a:t>#  </a:t>
            </a:r>
            <a:r>
              <a:rPr lang="en-US" dirty="0" err="1">
                <a:solidFill>
                  <a:srgbClr val="00B050"/>
                </a:solidFill>
              </a:rPr>
              <a:t>TypeError</a:t>
            </a:r>
            <a:r>
              <a:rPr lang="en-US" dirty="0">
                <a:solidFill>
                  <a:srgbClr val="00B050"/>
                </a:solidFill>
              </a:rPr>
              <a:t>: unsupported operand type(s) for +: 'int' and 'str'</a:t>
            </a:r>
          </a:p>
          <a:p>
            <a:r>
              <a:rPr lang="ru-RU" sz="2200" dirty="0"/>
              <a:t>И другой пример</a:t>
            </a:r>
            <a:r>
              <a:rPr lang="en-US" sz="2200" dirty="0"/>
              <a:t>:</a:t>
            </a:r>
            <a:endParaRPr lang="ru-RU" sz="2200" dirty="0"/>
          </a:p>
          <a:p>
            <a:pPr marL="0" indent="0">
              <a:buNone/>
            </a:pPr>
            <a:r>
              <a:rPr lang="en-US" dirty="0"/>
              <a:t>nmbr1 = 22</a:t>
            </a:r>
          </a:p>
          <a:p>
            <a:pPr marL="0" indent="0">
              <a:buNone/>
            </a:pPr>
            <a:r>
              <a:rPr lang="en-US" dirty="0"/>
              <a:t>nmbr2 = int("33")</a:t>
            </a:r>
          </a:p>
          <a:p>
            <a:pPr marL="0" indent="0">
              <a:buNone/>
            </a:pPr>
            <a:r>
              <a:rPr lang="en-US" dirty="0"/>
              <a:t>print(nmbr1+nmbr2)</a:t>
            </a:r>
            <a:r>
              <a:rPr lang="ru-RU" dirty="0"/>
              <a:t> 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# 55</a:t>
            </a:r>
          </a:p>
        </p:txBody>
      </p:sp>
    </p:spTree>
    <p:extLst>
      <p:ext uri="{BB962C8B-B14F-4D97-AF65-F5344CB8AC3E}">
        <p14:creationId xmlns:p14="http://schemas.microsoft.com/office/powerpoint/2010/main" val="24638406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F805D-7E11-4B8E-8625-76E578C5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</a:t>
            </a:r>
            <a:r>
              <a:rPr lang="en-US" dirty="0"/>
              <a:t>format()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08719-BC3E-4265-87A1-C462606DFA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809" y="1715956"/>
            <a:ext cx="11370365" cy="4817366"/>
          </a:xfrm>
        </p:spPr>
        <p:txBody>
          <a:bodyPr>
            <a:normAutofit fontScale="85000" lnSpcReduction="20000"/>
          </a:bodyPr>
          <a:lstStyle/>
          <a:p>
            <a:r>
              <a:rPr lang="ru-RU" sz="2200" dirty="0"/>
              <a:t>Можно комбинировать строки и числа с помощью метода </a:t>
            </a:r>
            <a:r>
              <a:rPr lang="ru-RU" sz="2200" b="1" dirty="0" err="1"/>
              <a:t>format</a:t>
            </a:r>
            <a:r>
              <a:rPr lang="ru-RU" sz="2200" b="1" dirty="0"/>
              <a:t>()</a:t>
            </a:r>
          </a:p>
          <a:p>
            <a:r>
              <a:rPr lang="ru-RU" sz="2200" dirty="0"/>
              <a:t>Метод </a:t>
            </a:r>
            <a:r>
              <a:rPr lang="ru-RU" sz="2200" b="1" dirty="0" err="1"/>
              <a:t>format</a:t>
            </a:r>
            <a:r>
              <a:rPr lang="ru-RU" sz="2200" b="1" dirty="0"/>
              <a:t>() </a:t>
            </a:r>
            <a:r>
              <a:rPr lang="ru-RU" sz="2200" dirty="0"/>
              <a:t>принимает переданные аргументы, форматирует их и помещает их в строку, где находит заполнители </a:t>
            </a:r>
            <a:r>
              <a:rPr lang="ru-RU" sz="2200" b="1" dirty="0"/>
              <a:t>{}</a:t>
            </a:r>
            <a:r>
              <a:rPr lang="ru-RU" sz="2200" dirty="0"/>
              <a:t>. Или можно использовать метод </a:t>
            </a:r>
            <a:r>
              <a:rPr lang="ru-RU" sz="2200" b="1" dirty="0" err="1"/>
              <a:t>format</a:t>
            </a:r>
            <a:r>
              <a:rPr lang="ru-RU" sz="2200" b="1" dirty="0"/>
              <a:t>() </a:t>
            </a:r>
            <a:r>
              <a:rPr lang="ru-RU" sz="2200" dirty="0"/>
              <a:t>для вставки чисел в строки</a:t>
            </a:r>
          </a:p>
          <a:p>
            <a:r>
              <a:rPr lang="ru-RU" sz="2200" dirty="0"/>
              <a:t>Пример:</a:t>
            </a:r>
          </a:p>
          <a:p>
            <a:pPr marL="0" indent="0">
              <a:buNone/>
            </a:pPr>
            <a:r>
              <a:rPr lang="en-US" dirty="0"/>
              <a:t>quantity = 3</a:t>
            </a:r>
          </a:p>
          <a:p>
            <a:pPr marL="0" indent="0">
              <a:buNone/>
            </a:pPr>
            <a:r>
              <a:rPr lang="en-US" dirty="0"/>
              <a:t>price = 55</a:t>
            </a:r>
          </a:p>
          <a:p>
            <a:pPr marL="0" indent="0">
              <a:buNone/>
            </a:pPr>
            <a:r>
              <a:rPr lang="en-US" dirty="0"/>
              <a:t>order = "My order has {} items and each costs {}."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order.format</a:t>
            </a:r>
            <a:r>
              <a:rPr lang="en-US" dirty="0"/>
              <a:t>(quantity, price))</a:t>
            </a:r>
          </a:p>
          <a:p>
            <a:pPr marL="0" indent="0">
              <a:buNone/>
            </a:pPr>
            <a:r>
              <a:rPr lang="ru-RU" sz="2000" i="1" dirty="0">
                <a:latin typeface="Corbel" panose="020B0503020204020204" pitchFamily="34" charset="0"/>
              </a:rPr>
              <a:t>Результат: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My order has 3 items and each costs 55.</a:t>
            </a:r>
          </a:p>
          <a:p>
            <a:r>
              <a:rPr lang="ru-RU" sz="2300" dirty="0">
                <a:latin typeface="+mj-lt"/>
              </a:rPr>
              <a:t>Или же можно использовать индексы при использовании аргументов метода </a:t>
            </a:r>
            <a:r>
              <a:rPr lang="en-US" sz="2300" b="1" dirty="0">
                <a:latin typeface="+mj-lt"/>
              </a:rPr>
              <a:t>format()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quantity = 3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price = 55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order = "My order has {1} items and each costs {0}."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print(</a:t>
            </a:r>
            <a:r>
              <a:rPr lang="en-US" dirty="0" err="1">
                <a:latin typeface="+mj-lt"/>
              </a:rPr>
              <a:t>order.format</a:t>
            </a:r>
            <a:r>
              <a:rPr lang="en-US" dirty="0">
                <a:latin typeface="+mj-lt"/>
              </a:rPr>
              <a:t>(price, quantity))</a:t>
            </a:r>
          </a:p>
        </p:txBody>
      </p:sp>
    </p:spTree>
    <p:extLst>
      <p:ext uri="{BB962C8B-B14F-4D97-AF65-F5344CB8AC3E}">
        <p14:creationId xmlns:p14="http://schemas.microsoft.com/office/powerpoint/2010/main" val="19821429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4FAEE-0E63-4C2B-9303-A38B5DDCA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Другой пример форматирования данных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ED50F-35C7-4CD6-9477-6A9F2F0C9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Пример 1:</a:t>
            </a:r>
          </a:p>
          <a:p>
            <a:pPr marL="0" indent="0">
              <a:buNone/>
            </a:pPr>
            <a:r>
              <a:rPr lang="en-US" dirty="0"/>
              <a:t>print('Hello {name}, {greeting}!!!'.format(greeting = '</a:t>
            </a:r>
            <a:r>
              <a:rPr lang="en-US" dirty="0" err="1"/>
              <a:t>goodmorning</a:t>
            </a:r>
            <a:r>
              <a:rPr lang="en-US" dirty="0"/>
              <a:t>', name = 'Hellen’))</a:t>
            </a:r>
          </a:p>
          <a:p>
            <a:endParaRPr lang="ru-RU" dirty="0"/>
          </a:p>
          <a:p>
            <a:r>
              <a:rPr lang="ru-RU" dirty="0"/>
              <a:t>Также можно отформатировать строки как при помощи </a:t>
            </a:r>
            <a:r>
              <a:rPr lang="ru-RU" b="1" dirty="0" err="1"/>
              <a:t>sprintf</a:t>
            </a:r>
            <a:r>
              <a:rPr lang="ru-RU" b="1" dirty="0"/>
              <a:t>()</a:t>
            </a:r>
            <a:r>
              <a:rPr lang="ru-RU" dirty="0"/>
              <a:t>, используемый в языке программирования С. Для этого используется оператор </a:t>
            </a:r>
            <a:r>
              <a:rPr lang="ru-RU" b="1" dirty="0"/>
              <a:t>%</a:t>
            </a:r>
          </a:p>
          <a:p>
            <a:r>
              <a:rPr lang="ru-RU" dirty="0"/>
              <a:t>Пример 2:</a:t>
            </a:r>
          </a:p>
          <a:p>
            <a:pPr marL="0" indent="0">
              <a:buNone/>
            </a:pPr>
            <a:r>
              <a:rPr lang="en-US" dirty="0"/>
              <a:t>x = 12.3456789</a:t>
            </a:r>
          </a:p>
          <a:p>
            <a:pPr marL="0" indent="0">
              <a:buNone/>
            </a:pPr>
            <a:r>
              <a:rPr lang="en-US" dirty="0"/>
              <a:t>print('The value of x is %3.2f' %x)</a:t>
            </a:r>
          </a:p>
          <a:p>
            <a:endParaRPr lang="ru-R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50D6B5-3F35-47AA-B5AD-7CD791A6D1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1764" y="3074814"/>
            <a:ext cx="3689043" cy="4698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51C6F5C-AFB0-4EE3-A283-99A7B8AAB9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7009" y="4924010"/>
            <a:ext cx="2186816" cy="244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099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CA10F-6525-4FEB-8CE8-F80F2592C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Функция вывода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39300-CA48-45F9-A0A9-F115BB35D4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314" y="1815548"/>
            <a:ext cx="11476382" cy="4638261"/>
          </a:xfrm>
        </p:spPr>
        <p:txBody>
          <a:bodyPr>
            <a:normAutofit fontScale="85000" lnSpcReduction="10000"/>
          </a:bodyPr>
          <a:lstStyle/>
          <a:p>
            <a:r>
              <a:rPr lang="ru-RU" dirty="0"/>
              <a:t>Функция </a:t>
            </a:r>
            <a:r>
              <a:rPr lang="ru-RU" b="1" dirty="0" err="1"/>
              <a:t>print</a:t>
            </a:r>
            <a:r>
              <a:rPr lang="ru-RU" b="1" dirty="0"/>
              <a:t>() </a:t>
            </a:r>
            <a:r>
              <a:rPr lang="ru-RU" dirty="0"/>
              <a:t>используется для вывода данных на стандартное устройство вывода (экран)</a:t>
            </a:r>
            <a:endParaRPr lang="en-US" dirty="0"/>
          </a:p>
          <a:p>
            <a:r>
              <a:rPr lang="ru-RU" dirty="0"/>
              <a:t>Синтаксис:</a:t>
            </a:r>
          </a:p>
          <a:p>
            <a:pPr marL="0" indent="0">
              <a:buNone/>
            </a:pPr>
            <a:r>
              <a:rPr lang="en-US" altLang="en-US" dirty="0">
                <a:solidFill>
                  <a:srgbClr val="252830"/>
                </a:solidFill>
                <a:latin typeface="Consolas" panose="020B0609020204030204" pitchFamily="49" charset="0"/>
              </a:rPr>
              <a:t>print(*objects, </a:t>
            </a:r>
            <a:r>
              <a:rPr lang="en-US" altLang="en-US" dirty="0" err="1">
                <a:solidFill>
                  <a:srgbClr val="252830"/>
                </a:solidFill>
                <a:latin typeface="Consolas" panose="020B0609020204030204" pitchFamily="49" charset="0"/>
              </a:rPr>
              <a:t>sep</a:t>
            </a:r>
            <a:r>
              <a:rPr lang="en-US" altLang="en-US" dirty="0">
                <a:solidFill>
                  <a:srgbClr val="252830"/>
                </a:solidFill>
                <a:latin typeface="Consolas" panose="020B0609020204030204" pitchFamily="49" charset="0"/>
              </a:rPr>
              <a:t>=' ', end='\n', file=</a:t>
            </a:r>
            <a:r>
              <a:rPr lang="en-US" altLang="en-US" dirty="0" err="1">
                <a:solidFill>
                  <a:srgbClr val="252830"/>
                </a:solidFill>
                <a:latin typeface="Consolas" panose="020B0609020204030204" pitchFamily="49" charset="0"/>
              </a:rPr>
              <a:t>sys.stdout</a:t>
            </a:r>
            <a:r>
              <a:rPr lang="en-US" altLang="en-US" dirty="0">
                <a:solidFill>
                  <a:srgbClr val="252830"/>
                </a:solidFill>
                <a:latin typeface="Consolas" panose="020B0609020204030204" pitchFamily="49" charset="0"/>
              </a:rPr>
              <a:t>, flush=False), </a:t>
            </a:r>
            <a:r>
              <a:rPr lang="ru-RU" altLang="en-US" dirty="0">
                <a:solidFill>
                  <a:srgbClr val="252830"/>
                </a:solidFill>
                <a:latin typeface="Consolas" panose="020B0609020204030204" pitchFamily="49" charset="0"/>
              </a:rPr>
              <a:t>где</a:t>
            </a:r>
            <a:r>
              <a:rPr lang="en-US" altLang="en-US" dirty="0">
                <a:solidFill>
                  <a:srgbClr val="25283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/>
              <a:t>sep</a:t>
            </a:r>
            <a:r>
              <a:rPr lang="en-US" b="1" dirty="0"/>
              <a:t>, end, file, flush </a:t>
            </a:r>
            <a:r>
              <a:rPr lang="ro-MD" dirty="0"/>
              <a:t>– </a:t>
            </a:r>
            <a:r>
              <a:rPr lang="ru-RU" dirty="0"/>
              <a:t>ключевые слова</a:t>
            </a:r>
            <a:endParaRPr lang="ru-RU" altLang="en-US" sz="2400" dirty="0">
              <a:solidFill>
                <a:schemeClr val="tx1"/>
              </a:solidFill>
            </a:endParaRPr>
          </a:p>
          <a:p>
            <a:pPr lvl="1"/>
            <a:r>
              <a:rPr lang="en-US" altLang="en-US" b="1" dirty="0">
                <a:solidFill>
                  <a:srgbClr val="252830"/>
                </a:solidFill>
                <a:latin typeface="Corbel" panose="020B0503020204020204" pitchFamily="34" charset="0"/>
              </a:rPr>
              <a:t>*objects </a:t>
            </a:r>
            <a:r>
              <a:rPr lang="ru-RU" altLang="en-US" b="1" dirty="0">
                <a:solidFill>
                  <a:srgbClr val="252830"/>
                </a:solidFill>
                <a:latin typeface="Corbel" panose="020B0503020204020204" pitchFamily="34" charset="0"/>
              </a:rPr>
              <a:t> </a:t>
            </a:r>
            <a:r>
              <a:rPr lang="ru-RU" altLang="en-US" dirty="0">
                <a:solidFill>
                  <a:srgbClr val="252830"/>
                </a:solidFill>
                <a:latin typeface="Corbel" panose="020B0503020204020204" pitchFamily="34" charset="0"/>
              </a:rPr>
              <a:t>- </a:t>
            </a:r>
            <a:r>
              <a:rPr lang="ru-RU" dirty="0">
                <a:latin typeface="Corbel" panose="020B0503020204020204" pitchFamily="34" charset="0"/>
              </a:rPr>
              <a:t>объект для печати. </a:t>
            </a:r>
            <a:r>
              <a:rPr lang="ru-RU" b="1" dirty="0">
                <a:latin typeface="Corbel" panose="020B0503020204020204" pitchFamily="34" charset="0"/>
              </a:rPr>
              <a:t>* </a:t>
            </a:r>
            <a:r>
              <a:rPr lang="ru-RU" dirty="0">
                <a:latin typeface="Corbel" panose="020B0503020204020204" pitchFamily="34" charset="0"/>
              </a:rPr>
              <a:t>указывает, что может быть более одного объекта</a:t>
            </a:r>
          </a:p>
          <a:p>
            <a:pPr lvl="1"/>
            <a:r>
              <a:rPr lang="en-US" altLang="en-US" b="1" dirty="0" err="1">
                <a:solidFill>
                  <a:srgbClr val="252830"/>
                </a:solidFill>
                <a:latin typeface="Corbel" panose="020B0503020204020204" pitchFamily="34" charset="0"/>
              </a:rPr>
              <a:t>sep</a:t>
            </a:r>
            <a:r>
              <a:rPr lang="en-US" altLang="en-US" b="1" dirty="0">
                <a:solidFill>
                  <a:srgbClr val="252830"/>
                </a:solidFill>
                <a:latin typeface="Corbel" panose="020B0503020204020204" pitchFamily="34" charset="0"/>
              </a:rPr>
              <a:t>=' '</a:t>
            </a:r>
            <a:r>
              <a:rPr lang="ru-RU" altLang="en-US" b="1" dirty="0">
                <a:solidFill>
                  <a:srgbClr val="252830"/>
                </a:solidFill>
                <a:latin typeface="Corbel" panose="020B0503020204020204" pitchFamily="34" charset="0"/>
              </a:rPr>
              <a:t> </a:t>
            </a:r>
            <a:r>
              <a:rPr lang="ru-RU" altLang="en-US" dirty="0">
                <a:solidFill>
                  <a:srgbClr val="252830"/>
                </a:solidFill>
                <a:latin typeface="Corbel" panose="020B0503020204020204" pitchFamily="34" charset="0"/>
              </a:rPr>
              <a:t>- объекты разделяются с </a:t>
            </a:r>
            <a:r>
              <a:rPr lang="ru-RU" altLang="en-US" i="1" dirty="0" err="1">
                <a:solidFill>
                  <a:srgbClr val="252830"/>
                </a:solidFill>
                <a:latin typeface="Corbel" panose="020B0503020204020204" pitchFamily="34" charset="0"/>
              </a:rPr>
              <a:t>sep</a:t>
            </a:r>
            <a:r>
              <a:rPr lang="ru-RU" altLang="en-US" dirty="0">
                <a:solidFill>
                  <a:srgbClr val="252830"/>
                </a:solidFill>
                <a:latin typeface="Corbel" panose="020B0503020204020204" pitchFamily="34" charset="0"/>
              </a:rPr>
              <a:t>. Значение по умолчанию – пробел</a:t>
            </a:r>
          </a:p>
          <a:p>
            <a:pPr lvl="1"/>
            <a:r>
              <a:rPr lang="en-US" altLang="en-US" b="1" dirty="0">
                <a:solidFill>
                  <a:srgbClr val="252830"/>
                </a:solidFill>
                <a:latin typeface="Corbel" panose="020B0503020204020204" pitchFamily="34" charset="0"/>
              </a:rPr>
              <a:t>end</a:t>
            </a:r>
            <a:r>
              <a:rPr lang="en-US" altLang="en-US" dirty="0">
                <a:solidFill>
                  <a:srgbClr val="252830"/>
                </a:solidFill>
                <a:latin typeface="Corbel" panose="020B0503020204020204" pitchFamily="34" charset="0"/>
              </a:rPr>
              <a:t> </a:t>
            </a:r>
            <a:r>
              <a:rPr lang="ru-RU" altLang="en-US" dirty="0">
                <a:solidFill>
                  <a:srgbClr val="252830"/>
                </a:solidFill>
                <a:latin typeface="Corbel" panose="020B0503020204020204" pitchFamily="34" charset="0"/>
              </a:rPr>
              <a:t>- к</a:t>
            </a:r>
            <a:r>
              <a:rPr lang="ru-RU" dirty="0">
                <a:latin typeface="Corbel" panose="020B0503020204020204" pitchFamily="34" charset="0"/>
              </a:rPr>
              <a:t>онец строки – печатается в конце. </a:t>
            </a:r>
            <a:r>
              <a:rPr lang="ru-RU" altLang="en-US" dirty="0">
                <a:solidFill>
                  <a:srgbClr val="252830"/>
                </a:solidFill>
                <a:latin typeface="Corbel" panose="020B0503020204020204" pitchFamily="34" charset="0"/>
              </a:rPr>
              <a:t>Значение по умолчанию – переход с новой строки</a:t>
            </a:r>
          </a:p>
          <a:p>
            <a:pPr lvl="1"/>
            <a:r>
              <a:rPr lang="en-US" altLang="en-US" b="1" dirty="0">
                <a:solidFill>
                  <a:srgbClr val="252830"/>
                </a:solidFill>
                <a:latin typeface="Corbel" panose="020B0503020204020204" pitchFamily="34" charset="0"/>
              </a:rPr>
              <a:t>file</a:t>
            </a:r>
            <a:r>
              <a:rPr lang="ru-RU" altLang="en-US" dirty="0">
                <a:solidFill>
                  <a:srgbClr val="252830"/>
                </a:solidFill>
                <a:latin typeface="Corbel" panose="020B0503020204020204" pitchFamily="34" charset="0"/>
              </a:rPr>
              <a:t> – должен быть объектом с методом </a:t>
            </a:r>
            <a:r>
              <a:rPr lang="ru-RU" altLang="en-US" i="1" dirty="0" err="1">
                <a:solidFill>
                  <a:srgbClr val="252830"/>
                </a:solidFill>
                <a:latin typeface="Corbel" panose="020B0503020204020204" pitchFamily="34" charset="0"/>
              </a:rPr>
              <a:t>write</a:t>
            </a:r>
            <a:r>
              <a:rPr lang="ru-RU" altLang="en-US" i="1" dirty="0">
                <a:solidFill>
                  <a:srgbClr val="252830"/>
                </a:solidFill>
                <a:latin typeface="Corbel" panose="020B0503020204020204" pitchFamily="34" charset="0"/>
              </a:rPr>
              <a:t>(</a:t>
            </a:r>
            <a:r>
              <a:rPr lang="ru-RU" altLang="en-US" i="1" dirty="0" err="1">
                <a:solidFill>
                  <a:srgbClr val="252830"/>
                </a:solidFill>
                <a:latin typeface="Corbel" panose="020B0503020204020204" pitchFamily="34" charset="0"/>
              </a:rPr>
              <a:t>string</a:t>
            </a:r>
            <a:r>
              <a:rPr lang="ru-RU" altLang="en-US" i="1" dirty="0">
                <a:solidFill>
                  <a:srgbClr val="252830"/>
                </a:solidFill>
                <a:latin typeface="Corbel" panose="020B0503020204020204" pitchFamily="34" charset="0"/>
              </a:rPr>
              <a:t>)</a:t>
            </a:r>
            <a:r>
              <a:rPr lang="ru-RU" altLang="en-US" dirty="0">
                <a:solidFill>
                  <a:srgbClr val="252830"/>
                </a:solidFill>
                <a:latin typeface="Corbel" panose="020B0503020204020204" pitchFamily="34" charset="0"/>
              </a:rPr>
              <a:t>. Если он опущен, будет использоваться </a:t>
            </a:r>
            <a:r>
              <a:rPr lang="ru-RU" altLang="en-US" i="1" dirty="0" err="1">
                <a:solidFill>
                  <a:srgbClr val="252830"/>
                </a:solidFill>
                <a:latin typeface="Corbel" panose="020B0503020204020204" pitchFamily="34" charset="0"/>
              </a:rPr>
              <a:t>sys.stdout</a:t>
            </a:r>
            <a:r>
              <a:rPr lang="ru-RU" altLang="en-US" dirty="0">
                <a:solidFill>
                  <a:srgbClr val="252830"/>
                </a:solidFill>
                <a:latin typeface="Corbel" panose="020B0503020204020204" pitchFamily="34" charset="0"/>
              </a:rPr>
              <a:t>, который печатает объекты на экране</a:t>
            </a:r>
          </a:p>
          <a:p>
            <a:pPr lvl="1"/>
            <a:r>
              <a:rPr lang="en-US" altLang="en-US" b="1" dirty="0">
                <a:solidFill>
                  <a:srgbClr val="252830"/>
                </a:solidFill>
                <a:latin typeface="Corbel" panose="020B0503020204020204" pitchFamily="34" charset="0"/>
              </a:rPr>
              <a:t>flush</a:t>
            </a:r>
            <a:r>
              <a:rPr lang="ru-RU" altLang="en-US" dirty="0">
                <a:solidFill>
                  <a:srgbClr val="252830"/>
                </a:solidFill>
                <a:latin typeface="Corbel" panose="020B0503020204020204" pitchFamily="34" charset="0"/>
              </a:rPr>
              <a:t> - если </a:t>
            </a:r>
            <a:r>
              <a:rPr lang="ru-RU" altLang="en-US" i="1" dirty="0" err="1">
                <a:solidFill>
                  <a:srgbClr val="252830"/>
                </a:solidFill>
                <a:latin typeface="Corbel" panose="020B0503020204020204" pitchFamily="34" charset="0"/>
              </a:rPr>
              <a:t>True</a:t>
            </a:r>
            <a:r>
              <a:rPr lang="ru-RU" altLang="en-US" dirty="0">
                <a:solidFill>
                  <a:srgbClr val="252830"/>
                </a:solidFill>
                <a:latin typeface="Corbel" panose="020B0503020204020204" pitchFamily="34" charset="0"/>
              </a:rPr>
              <a:t>, поток очищается. Значение по умолчанию: </a:t>
            </a:r>
            <a:r>
              <a:rPr lang="ru-RU" altLang="en-US" i="1" dirty="0" err="1">
                <a:solidFill>
                  <a:srgbClr val="252830"/>
                </a:solidFill>
                <a:latin typeface="Corbel" panose="020B0503020204020204" pitchFamily="34" charset="0"/>
              </a:rPr>
              <a:t>False</a:t>
            </a:r>
            <a:endParaRPr lang="ru-RU" i="1" dirty="0">
              <a:latin typeface="Corbel" panose="020B0503020204020204" pitchFamily="34" charset="0"/>
            </a:endParaRPr>
          </a:p>
          <a:p>
            <a:r>
              <a:rPr lang="ru-RU" dirty="0"/>
              <a:t>Данные можно вывести и в файл (позже). Файл является объектом, в котором печатаются значения. Значение по умолчанию является </a:t>
            </a:r>
            <a:r>
              <a:rPr lang="ru-RU" b="1" dirty="0" err="1"/>
              <a:t>sys.stdout</a:t>
            </a:r>
            <a:r>
              <a:rPr lang="ru-RU" b="1" dirty="0"/>
              <a:t>(</a:t>
            </a:r>
            <a:r>
              <a:rPr lang="ru-RU" b="1" dirty="0" err="1"/>
              <a:t>screen</a:t>
            </a:r>
            <a:r>
              <a:rPr lang="ru-RU" b="1" dirty="0"/>
              <a:t>)</a:t>
            </a:r>
          </a:p>
          <a:p>
            <a:pPr marL="0" indent="0">
              <a:buNone/>
            </a:pPr>
            <a:r>
              <a:rPr lang="en-US" dirty="0"/>
              <a:t>nr = 5</a:t>
            </a:r>
          </a:p>
          <a:p>
            <a:pPr marL="0" indent="0">
              <a:buNone/>
            </a:pPr>
            <a:r>
              <a:rPr lang="en-US" dirty="0"/>
              <a:t>print('The value of nr is ', nr)</a:t>
            </a:r>
          </a:p>
          <a:p>
            <a:r>
              <a:rPr lang="ru-RU" dirty="0"/>
              <a:t>Даже если не ставить пробел между строкой и значением переменной – после интерпретации он появится –это происходит по умолчанию</a:t>
            </a:r>
          </a:p>
          <a:p>
            <a:pPr marL="0" indent="0">
              <a:buNone/>
            </a:pPr>
            <a:r>
              <a:rPr lang="en-US" dirty="0"/>
              <a:t>print('The value of nr is', nr)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EF97EC-7946-4EC6-A494-51EACEB395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8209" y="5128279"/>
            <a:ext cx="1892990" cy="2747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6739ED3-6CFA-478B-9E69-166CA25E6A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8209" y="6018449"/>
            <a:ext cx="1892991" cy="274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14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25276-6F58-4287-BCD9-DEA59DE67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Содержание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5AC18-311E-4D4E-B79B-6CA2EC59F4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200" dirty="0"/>
              <a:t>Другие типы данных: списки, кортежи, множества,  словари…</a:t>
            </a:r>
            <a:endParaRPr lang="en-US" sz="2200" dirty="0"/>
          </a:p>
          <a:p>
            <a:r>
              <a:rPr lang="ru-RU" sz="2200" dirty="0"/>
              <a:t>Функции ввода и вывода </a:t>
            </a:r>
          </a:p>
          <a:p>
            <a:r>
              <a:rPr lang="ru-RU" sz="2200" dirty="0"/>
              <a:t>Операторы в </a:t>
            </a:r>
            <a:r>
              <a:rPr lang="en-US" sz="2200" dirty="0"/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21207097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81F0C-F583-4C67-BE1C-A305819FC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Изменение стандартного вывода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25339-BAB1-465B-8DE7-725895B278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ru-RU" dirty="0"/>
              <a:t>Можно использовать разделитель </a:t>
            </a:r>
            <a:r>
              <a:rPr lang="ru-RU" b="1" dirty="0" err="1"/>
              <a:t>sep</a:t>
            </a:r>
            <a:r>
              <a:rPr lang="ru-RU" dirty="0"/>
              <a:t> между значениями которые выводятся. По умолчанию это символ пробела</a:t>
            </a:r>
          </a:p>
          <a:p>
            <a:r>
              <a:rPr lang="ru-RU" dirty="0"/>
              <a:t>После того, как все значения напечатаны – выводится и конец вывода (</a:t>
            </a:r>
            <a:r>
              <a:rPr lang="en-US" b="1" dirty="0"/>
              <a:t>end</a:t>
            </a:r>
            <a:r>
              <a:rPr lang="ru-RU" dirty="0"/>
              <a:t>). По умолчанию это новая строка. </a:t>
            </a:r>
            <a:r>
              <a:rPr lang="ro-MD" dirty="0"/>
              <a:t>M</a:t>
            </a:r>
            <a:r>
              <a:rPr lang="ru-RU" dirty="0" err="1"/>
              <a:t>ожно</a:t>
            </a:r>
            <a:r>
              <a:rPr lang="ru-RU" dirty="0"/>
              <a:t> изменить и конец вывода</a:t>
            </a:r>
          </a:p>
          <a:p>
            <a:pPr marL="0" indent="0">
              <a:buNone/>
            </a:pPr>
            <a:r>
              <a:rPr lang="en-US" dirty="0"/>
              <a:t>print(1,2,3,4)</a:t>
            </a:r>
          </a:p>
          <a:p>
            <a:pPr marL="0" indent="0">
              <a:buNone/>
            </a:pPr>
            <a:r>
              <a:rPr lang="en-US" dirty="0"/>
              <a:t>print(1,2,3,4,sep=' - ')</a:t>
            </a:r>
          </a:p>
          <a:p>
            <a:pPr marL="0" indent="0">
              <a:buNone/>
            </a:pPr>
            <a:r>
              <a:rPr lang="en-US" dirty="0"/>
              <a:t>print(1,2,3,4,sep=' - ',end='.')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D45B8F-21CD-4D51-AB0F-1ED9B548CC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9282" y="4655751"/>
            <a:ext cx="1617489" cy="777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3882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64A54-DD87-43C4-B35B-A603F3E46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Ввод данных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92B87-95AF-43E5-A874-0616C2570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55304"/>
            <a:ext cx="11029615" cy="4399722"/>
          </a:xfrm>
        </p:spPr>
        <p:txBody>
          <a:bodyPr>
            <a:normAutofit/>
          </a:bodyPr>
          <a:lstStyle/>
          <a:p>
            <a:r>
              <a:rPr lang="ru-RU" sz="2000" dirty="0"/>
              <a:t>До сих пор примеры программ были статичными. Значения переменных были определены или жестко запрограммированы в исходном коде</a:t>
            </a:r>
          </a:p>
          <a:p>
            <a:r>
              <a:rPr lang="ru-RU" sz="2000" dirty="0"/>
              <a:t>Для обеспечения гибкости, можно принять информацию и от пользователя. В </a:t>
            </a:r>
            <a:r>
              <a:rPr lang="ru-RU" sz="2000" dirty="0" err="1"/>
              <a:t>Python</a:t>
            </a:r>
            <a:r>
              <a:rPr lang="ru-RU" sz="2000" dirty="0"/>
              <a:t> есть функция </a:t>
            </a:r>
            <a:r>
              <a:rPr lang="ru-RU" sz="2000" b="1" dirty="0" err="1"/>
              <a:t>input</a:t>
            </a:r>
            <a:r>
              <a:rPr lang="ru-RU" sz="2000" b="1" dirty="0"/>
              <a:t>()</a:t>
            </a:r>
            <a:endParaRPr lang="en-US" sz="2000" b="1" dirty="0"/>
          </a:p>
          <a:p>
            <a:r>
              <a:rPr lang="ru-RU" sz="2000" dirty="0"/>
              <a:t>Пример:</a:t>
            </a:r>
          </a:p>
          <a:p>
            <a:pPr marL="0" indent="0">
              <a:buNone/>
            </a:pPr>
            <a:r>
              <a:rPr lang="en-US" dirty="0"/>
              <a:t>name = input('Enter your name: ')</a:t>
            </a:r>
          </a:p>
          <a:p>
            <a:pPr marL="0" indent="0">
              <a:buNone/>
            </a:pPr>
            <a:r>
              <a:rPr lang="en-US" dirty="0"/>
              <a:t>print("Your name is ", name)</a:t>
            </a:r>
          </a:p>
          <a:p>
            <a:r>
              <a:rPr lang="ru-RU" sz="2000" dirty="0"/>
              <a:t>Результат ввода каждый раз – текстовая строка</a:t>
            </a:r>
            <a:r>
              <a:rPr lang="en-US" sz="2000" dirty="0"/>
              <a:t>:</a:t>
            </a:r>
          </a:p>
          <a:p>
            <a:pPr marL="0" indent="0">
              <a:buNone/>
            </a:pPr>
            <a:r>
              <a:rPr lang="en-US" dirty="0" err="1"/>
              <a:t>nmbr</a:t>
            </a:r>
            <a:r>
              <a:rPr lang="en-US" dirty="0"/>
              <a:t> = input('Enter a number: ')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nmbr</a:t>
            </a:r>
            <a:r>
              <a:rPr lang="en-US" dirty="0"/>
              <a:t> + 5)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8B1F8B-4048-4302-B0EF-C169E60412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0126" y="4098491"/>
            <a:ext cx="2409376" cy="6597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80BC9EB-9348-453F-8366-64D86103E6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9394" y="5327169"/>
            <a:ext cx="6219825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4869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C953D-906B-429C-AA32-B3204D2F2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необходимо сделать?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48681-64D3-4EF7-BF10-810CFD29D7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40740"/>
            <a:ext cx="11029615" cy="367830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nmbr</a:t>
            </a:r>
            <a:r>
              <a:rPr lang="en-US" dirty="0"/>
              <a:t> = input('Enter a number: ')</a:t>
            </a:r>
          </a:p>
          <a:p>
            <a:pPr marL="0" indent="0">
              <a:buNone/>
            </a:pPr>
            <a:r>
              <a:rPr lang="en-US" dirty="0"/>
              <a:t>print(int(</a:t>
            </a:r>
            <a:r>
              <a:rPr lang="en-US" dirty="0" err="1"/>
              <a:t>nmbr</a:t>
            </a:r>
            <a:r>
              <a:rPr lang="en-US" dirty="0"/>
              <a:t>) + 5)</a:t>
            </a:r>
          </a:p>
          <a:p>
            <a:r>
              <a:rPr lang="ru-RU" sz="2000" dirty="0">
                <a:latin typeface="Corbel" panose="020B0503020204020204" pitchFamily="34" charset="0"/>
              </a:rPr>
              <a:t>Или</a:t>
            </a:r>
            <a:r>
              <a:rPr lang="ro-MD" sz="2000" dirty="0">
                <a:latin typeface="Corbel" panose="020B0503020204020204" pitchFamily="34" charset="0"/>
              </a:rPr>
              <a:t>...</a:t>
            </a:r>
            <a:r>
              <a:rPr lang="ru-RU" sz="2000" dirty="0">
                <a:latin typeface="Corbel" panose="020B0503020204020204" pitchFamily="34" charset="0"/>
              </a:rPr>
              <a:t>и результат будет тот же…</a:t>
            </a:r>
            <a:endParaRPr lang="ro-MD" sz="2000" dirty="0">
              <a:latin typeface="Corbel" panose="020B0503020204020204" pitchFamily="34" charset="0"/>
            </a:endParaRPr>
          </a:p>
          <a:p>
            <a:pPr marL="0" indent="0">
              <a:buNone/>
            </a:pPr>
            <a:r>
              <a:rPr lang="en-US" dirty="0" err="1"/>
              <a:t>nmbr</a:t>
            </a:r>
            <a:r>
              <a:rPr lang="en-US" dirty="0"/>
              <a:t> = int(input('Enter a number: '))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nmbr</a:t>
            </a:r>
            <a:r>
              <a:rPr lang="en-US" dirty="0"/>
              <a:t> + 5)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91D44C-DAC8-4535-A207-A947073D4A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4888" y="3661838"/>
            <a:ext cx="2726337" cy="843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705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CD77E-D53B-4627-99FF-58832730C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Import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7FFB9-9D69-437B-83B7-852AF58EAF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61322"/>
            <a:ext cx="11029615" cy="4479235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Когда программа становится больше, будет лучше если разбить ее на несколько модулей</a:t>
            </a:r>
          </a:p>
          <a:p>
            <a:r>
              <a:rPr lang="ru-RU" dirty="0"/>
              <a:t>Модуль - это файл, содержащий определения и операторы </a:t>
            </a:r>
            <a:r>
              <a:rPr lang="ru-RU" dirty="0" err="1"/>
              <a:t>Python</a:t>
            </a:r>
            <a:endParaRPr lang="ru-RU" dirty="0"/>
          </a:p>
          <a:p>
            <a:r>
              <a:rPr lang="ru-RU" dirty="0"/>
              <a:t>Модули </a:t>
            </a:r>
            <a:r>
              <a:rPr lang="ru-RU" dirty="0" err="1"/>
              <a:t>Python</a:t>
            </a:r>
            <a:r>
              <a:rPr lang="ru-RU" dirty="0"/>
              <a:t> имеют имя файла и заканчиваются расширением </a:t>
            </a:r>
            <a:r>
              <a:rPr lang="ru-RU" b="1" dirty="0"/>
              <a:t>.</a:t>
            </a:r>
            <a:r>
              <a:rPr lang="ru-RU" b="1" dirty="0" err="1"/>
              <a:t>py</a:t>
            </a:r>
            <a:endParaRPr lang="ru-RU" dirty="0"/>
          </a:p>
          <a:p>
            <a:r>
              <a:rPr lang="ru-RU" dirty="0"/>
              <a:t>Определения внутри какого-то модуля могут быть импортированы в другой модуль или в интерактивный интерпретатор </a:t>
            </a:r>
            <a:r>
              <a:rPr lang="ru-RU" dirty="0" err="1"/>
              <a:t>Python</a:t>
            </a:r>
            <a:endParaRPr lang="en-US" dirty="0"/>
          </a:p>
          <a:p>
            <a:r>
              <a:rPr lang="ru-RU" dirty="0"/>
              <a:t>Для импортирования используется ключевое слово </a:t>
            </a:r>
            <a:r>
              <a:rPr lang="ru-RU" b="1" dirty="0" err="1"/>
              <a:t>import</a:t>
            </a:r>
            <a:endParaRPr lang="ru-RU" b="1" dirty="0"/>
          </a:p>
          <a:p>
            <a:r>
              <a:rPr lang="ru-RU" dirty="0"/>
              <a:t>Пример импортирования модуля </a:t>
            </a:r>
            <a:r>
              <a:rPr lang="en-US" b="1" dirty="0"/>
              <a:t>math:</a:t>
            </a:r>
          </a:p>
          <a:p>
            <a:pPr marL="0" indent="0">
              <a:buNone/>
            </a:pPr>
            <a:r>
              <a:rPr lang="en-US" dirty="0"/>
              <a:t>import math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math.pi</a:t>
            </a:r>
            <a:r>
              <a:rPr lang="en-US" dirty="0"/>
              <a:t>)</a:t>
            </a:r>
          </a:p>
          <a:p>
            <a:r>
              <a:rPr lang="ru-RU" dirty="0"/>
              <a:t>Теперь все определения внутри данного модуля доступны в нашей области. Мы также можем импортировать только некоторые специфические атрибуты и функции, используя ключевое слово </a:t>
            </a:r>
            <a:r>
              <a:rPr lang="ru-RU" b="1" dirty="0" err="1"/>
              <a:t>from</a:t>
            </a:r>
            <a:endParaRPr lang="ru-RU" b="1" dirty="0"/>
          </a:p>
          <a:p>
            <a:r>
              <a:rPr lang="ru-RU" dirty="0">
                <a:latin typeface="Corbel" panose="020B0503020204020204" pitchFamily="34" charset="0"/>
              </a:rPr>
              <a:t>Пример:</a:t>
            </a:r>
            <a:r>
              <a:rPr lang="en-US" dirty="0">
                <a:latin typeface="Corbel" panose="020B0503020204020204" pitchFamily="34" charset="0"/>
              </a:rPr>
              <a:t> </a:t>
            </a:r>
            <a:r>
              <a:rPr lang="en-US" dirty="0"/>
              <a:t>from math import pi</a:t>
            </a:r>
            <a:endParaRPr lang="en-US" dirty="0">
              <a:latin typeface="Corbel" panose="020B0503020204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D24522-9164-4243-AB57-C59801E26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00" y="4904960"/>
            <a:ext cx="1143000" cy="422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8373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A886C-C008-409D-97D3-505B40CC9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Другой пример </a:t>
            </a:r>
            <a:r>
              <a:rPr lang="en-US" dirty="0"/>
              <a:t>import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1D313-E5C8-4C5E-AF09-662CA92A74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import sys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sys.path</a:t>
            </a:r>
            <a:r>
              <a:rPr lang="en-US" dirty="0"/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B6CAC9-9CBF-4696-8651-C7007E5262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6357" y="3648172"/>
            <a:ext cx="4590107" cy="804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4204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0C4AD-2EA1-436D-81EF-3D332D6A8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 в </a:t>
            </a:r>
            <a:r>
              <a:rPr lang="en-US" dirty="0"/>
              <a:t>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59808-FA02-4053-B6A4-04CEBC5E78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34817"/>
            <a:ext cx="11029615" cy="4373218"/>
          </a:xfrm>
        </p:spPr>
        <p:txBody>
          <a:bodyPr>
            <a:normAutofit lnSpcReduction="10000"/>
          </a:bodyPr>
          <a:lstStyle/>
          <a:p>
            <a:r>
              <a:rPr lang="ru-RU" sz="2200" dirty="0"/>
              <a:t>Операторы используются для выполнения операций с переменными и значениями</a:t>
            </a:r>
          </a:p>
          <a:p>
            <a:r>
              <a:rPr lang="ru-RU" sz="2200" dirty="0" err="1"/>
              <a:t>Python</a:t>
            </a:r>
            <a:r>
              <a:rPr lang="ru-RU" sz="2200" dirty="0"/>
              <a:t> делит операторы на несколько групп:</a:t>
            </a:r>
          </a:p>
          <a:p>
            <a:pPr lvl="1"/>
            <a:r>
              <a:rPr lang="ru-RU" sz="2000" dirty="0"/>
              <a:t>Арифметические операторы</a:t>
            </a:r>
          </a:p>
          <a:p>
            <a:pPr lvl="1"/>
            <a:r>
              <a:rPr lang="ru-RU" sz="2000" dirty="0"/>
              <a:t>Операторы присваивания</a:t>
            </a:r>
          </a:p>
          <a:p>
            <a:pPr lvl="1"/>
            <a:r>
              <a:rPr lang="ru-RU" sz="2000" dirty="0"/>
              <a:t>Операторы сравнения</a:t>
            </a:r>
          </a:p>
          <a:p>
            <a:pPr lvl="1"/>
            <a:r>
              <a:rPr lang="ru-RU" sz="2000" dirty="0"/>
              <a:t>Логические операторы</a:t>
            </a:r>
          </a:p>
          <a:p>
            <a:pPr lvl="1"/>
            <a:r>
              <a:rPr lang="ru-RU" sz="2000" dirty="0"/>
              <a:t>Идентификационные операторы</a:t>
            </a:r>
          </a:p>
          <a:p>
            <a:pPr lvl="1"/>
            <a:r>
              <a:rPr lang="ru-RU" sz="2000" dirty="0"/>
              <a:t>Операторы принадлежности</a:t>
            </a:r>
          </a:p>
          <a:p>
            <a:pPr lvl="1"/>
            <a:r>
              <a:rPr lang="ru-RU" sz="2000" dirty="0"/>
              <a:t>Операторы для работы с текстом</a:t>
            </a:r>
          </a:p>
          <a:p>
            <a:pPr lvl="1"/>
            <a:r>
              <a:rPr lang="ru-RU" sz="2000" dirty="0"/>
              <a:t>Битовые операторы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281391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7479B-D6FB-44C2-B866-38BC82D20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Арифметические операторы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1F453-E3EB-43C1-A8D0-4012E04192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1845512"/>
            <a:ext cx="11029615" cy="880756"/>
          </a:xfrm>
        </p:spPr>
        <p:txBody>
          <a:bodyPr>
            <a:normAutofit/>
          </a:bodyPr>
          <a:lstStyle/>
          <a:p>
            <a:r>
              <a:rPr lang="ru-RU" sz="2000" dirty="0"/>
              <a:t>Арифметические операторы используются с числовыми значениями для выполнения общих математических операций</a:t>
            </a:r>
            <a:endParaRPr lang="en-US" sz="20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1D4A385-D6F4-41A1-8DD3-9161888120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7546299"/>
              </p:ext>
            </p:extLst>
          </p:nvPr>
        </p:nvGraphicFramePr>
        <p:xfrm>
          <a:off x="937081" y="2722588"/>
          <a:ext cx="5768519" cy="3821802"/>
        </p:xfrm>
        <a:graphic>
          <a:graphicData uri="http://schemas.openxmlformats.org/drawingml/2006/table">
            <a:tbl>
              <a:tblPr/>
              <a:tblGrid>
                <a:gridCol w="1223023">
                  <a:extLst>
                    <a:ext uri="{9D8B030D-6E8A-4147-A177-3AD203B41FA5}">
                      <a16:colId xmlns:a16="http://schemas.microsoft.com/office/drawing/2014/main" val="2155207210"/>
                    </a:ext>
                  </a:extLst>
                </a:gridCol>
                <a:gridCol w="2625011">
                  <a:extLst>
                    <a:ext uri="{9D8B030D-6E8A-4147-A177-3AD203B41FA5}">
                      <a16:colId xmlns:a16="http://schemas.microsoft.com/office/drawing/2014/main" val="2113815306"/>
                    </a:ext>
                  </a:extLst>
                </a:gridCol>
                <a:gridCol w="1920485">
                  <a:extLst>
                    <a:ext uri="{9D8B030D-6E8A-4147-A177-3AD203B41FA5}">
                      <a16:colId xmlns:a16="http://schemas.microsoft.com/office/drawing/2014/main" val="3918968885"/>
                    </a:ext>
                  </a:extLst>
                </a:gridCol>
              </a:tblGrid>
              <a:tr h="327379">
                <a:tc>
                  <a:txBody>
                    <a:bodyPr/>
                    <a:lstStyle/>
                    <a:p>
                      <a:pPr algn="l" fontAlgn="t"/>
                      <a:r>
                        <a:rPr lang="ru-RU" sz="1500" b="1" dirty="0">
                          <a:effectLst/>
                        </a:rPr>
                        <a:t>Оператор</a:t>
                      </a:r>
                      <a:endParaRPr lang="en-US" sz="1500" b="1" dirty="0">
                        <a:effectLst/>
                      </a:endParaRPr>
                    </a:p>
                  </a:txBody>
                  <a:tcPr marL="106152" marR="53076" marT="53076" marB="5307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500" b="1" dirty="0">
                          <a:effectLst/>
                        </a:rPr>
                        <a:t>Название</a:t>
                      </a:r>
                      <a:endParaRPr lang="en-US" sz="1500" b="1" dirty="0">
                        <a:effectLst/>
                      </a:endParaRPr>
                    </a:p>
                  </a:txBody>
                  <a:tcPr marL="53076" marR="53076" marT="53076" marB="5307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500" b="1" dirty="0">
                          <a:effectLst/>
                        </a:rPr>
                        <a:t>Пример</a:t>
                      </a:r>
                      <a:endParaRPr lang="en-US" sz="1500" b="1" dirty="0">
                        <a:effectLst/>
                      </a:endParaRPr>
                    </a:p>
                  </a:txBody>
                  <a:tcPr marL="53076" marR="53076" marT="53076" marB="5307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7502440"/>
                  </a:ext>
                </a:extLst>
              </a:tr>
              <a:tr h="525383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+</a:t>
                      </a:r>
                    </a:p>
                  </a:txBody>
                  <a:tcPr marL="106152" marR="53076" marT="53076" marB="5307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500" dirty="0">
                          <a:effectLst/>
                        </a:rPr>
                        <a:t>Сложение</a:t>
                      </a:r>
                      <a:endParaRPr lang="en-US" sz="1500" dirty="0">
                        <a:effectLst/>
                      </a:endParaRPr>
                    </a:p>
                  </a:txBody>
                  <a:tcPr marL="53076" marR="53076" marT="53076" marB="5307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x + y</a:t>
                      </a:r>
                    </a:p>
                  </a:txBody>
                  <a:tcPr marL="53076" marR="53076" marT="53076" marB="5307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4611017"/>
                  </a:ext>
                </a:extLst>
              </a:tr>
              <a:tr h="525383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-</a:t>
                      </a:r>
                    </a:p>
                  </a:txBody>
                  <a:tcPr marL="106152" marR="53076" marT="53076" marB="5307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500" dirty="0">
                          <a:effectLst/>
                        </a:rPr>
                        <a:t>Вычитание</a:t>
                      </a:r>
                      <a:endParaRPr lang="en-US" sz="1500" dirty="0">
                        <a:effectLst/>
                      </a:endParaRPr>
                    </a:p>
                  </a:txBody>
                  <a:tcPr marL="53076" marR="53076" marT="53076" marB="5307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x - y</a:t>
                      </a:r>
                    </a:p>
                  </a:txBody>
                  <a:tcPr marL="53076" marR="53076" marT="53076" marB="5307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8062012"/>
                  </a:ext>
                </a:extLst>
              </a:tr>
              <a:tr h="525383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*</a:t>
                      </a:r>
                    </a:p>
                  </a:txBody>
                  <a:tcPr marL="106152" marR="53076" marT="53076" marB="5307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500" dirty="0">
                          <a:effectLst/>
                        </a:rPr>
                        <a:t>Умножение</a:t>
                      </a:r>
                      <a:endParaRPr lang="en-US" sz="1500" dirty="0">
                        <a:effectLst/>
                      </a:endParaRPr>
                    </a:p>
                  </a:txBody>
                  <a:tcPr marL="53076" marR="53076" marT="53076" marB="5307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x * y</a:t>
                      </a:r>
                    </a:p>
                  </a:txBody>
                  <a:tcPr marL="53076" marR="53076" marT="53076" marB="5307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3652503"/>
                  </a:ext>
                </a:extLst>
              </a:tr>
              <a:tr h="525383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/</a:t>
                      </a:r>
                    </a:p>
                  </a:txBody>
                  <a:tcPr marL="106152" marR="53076" marT="53076" marB="5307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500" dirty="0">
                          <a:effectLst/>
                        </a:rPr>
                        <a:t>Деление</a:t>
                      </a:r>
                      <a:endParaRPr lang="en-US" sz="1500" dirty="0">
                        <a:effectLst/>
                      </a:endParaRPr>
                    </a:p>
                  </a:txBody>
                  <a:tcPr marL="53076" marR="53076" marT="53076" marB="5307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x / y</a:t>
                      </a:r>
                    </a:p>
                  </a:txBody>
                  <a:tcPr marL="53076" marR="53076" marT="53076" marB="5307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616629"/>
                  </a:ext>
                </a:extLst>
              </a:tr>
              <a:tr h="525383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%</a:t>
                      </a:r>
                    </a:p>
                  </a:txBody>
                  <a:tcPr marL="106152" marR="53076" marT="53076" marB="5307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500" dirty="0">
                          <a:effectLst/>
                        </a:rPr>
                        <a:t>Модуль (</a:t>
                      </a:r>
                      <a:r>
                        <a:rPr lang="ru-RU" sz="1500" dirty="0" err="1">
                          <a:effectLst/>
                        </a:rPr>
                        <a:t>модуло</a:t>
                      </a:r>
                      <a:r>
                        <a:rPr lang="ru-RU" sz="1500" dirty="0">
                          <a:effectLst/>
                        </a:rPr>
                        <a:t>)</a:t>
                      </a:r>
                      <a:endParaRPr lang="en-US" sz="1500" dirty="0">
                        <a:effectLst/>
                      </a:endParaRPr>
                    </a:p>
                  </a:txBody>
                  <a:tcPr marL="53076" marR="53076" marT="53076" marB="5307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x % y</a:t>
                      </a:r>
                    </a:p>
                  </a:txBody>
                  <a:tcPr marL="53076" marR="53076" marT="53076" marB="5307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3591448"/>
                  </a:ext>
                </a:extLst>
              </a:tr>
              <a:tr h="525383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**</a:t>
                      </a:r>
                    </a:p>
                  </a:txBody>
                  <a:tcPr marL="106152" marR="53076" marT="53076" marB="5307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500" dirty="0">
                          <a:effectLst/>
                        </a:rPr>
                        <a:t>Возведение</a:t>
                      </a:r>
                      <a:endParaRPr lang="en-US" sz="1500" dirty="0">
                        <a:effectLst/>
                      </a:endParaRPr>
                    </a:p>
                  </a:txBody>
                  <a:tcPr marL="53076" marR="53076" marT="53076" marB="5307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x ** y</a:t>
                      </a:r>
                    </a:p>
                  </a:txBody>
                  <a:tcPr marL="53076" marR="53076" marT="53076" marB="5307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2807111"/>
                  </a:ext>
                </a:extLst>
              </a:tr>
              <a:tr h="327379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//</a:t>
                      </a:r>
                    </a:p>
                  </a:txBody>
                  <a:tcPr marL="106152" marR="53076" marT="53076" marB="5307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500" dirty="0">
                          <a:effectLst/>
                        </a:rPr>
                        <a:t>Целая часть</a:t>
                      </a:r>
                      <a:endParaRPr lang="en-US" sz="1500" dirty="0">
                        <a:effectLst/>
                      </a:endParaRPr>
                    </a:p>
                  </a:txBody>
                  <a:tcPr marL="53076" marR="53076" marT="53076" marB="5307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effectLst/>
                        </a:rPr>
                        <a:t>x // y</a:t>
                      </a:r>
                    </a:p>
                  </a:txBody>
                  <a:tcPr marL="53076" marR="53076" marT="53076" marB="5307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11723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5718668-477E-45D7-9FB1-D1F7BA4B587C}"/>
              </a:ext>
            </a:extLst>
          </p:cNvPr>
          <p:cNvSpPr txBox="1"/>
          <p:nvPr/>
        </p:nvSpPr>
        <p:spPr>
          <a:xfrm>
            <a:off x="7434470" y="2408215"/>
            <a:ext cx="2486578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Примеры: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Menlo"/>
              </a:rPr>
              <a:t>x = </a:t>
            </a:r>
            <a:r>
              <a:rPr lang="en-US" altLang="en-US" dirty="0">
                <a:solidFill>
                  <a:srgbClr val="800000"/>
                </a:solidFill>
                <a:latin typeface="Menlo"/>
              </a:rPr>
              <a:t>15</a:t>
            </a:r>
            <a:endParaRPr lang="en-US" altLang="en-US" dirty="0">
              <a:solidFill>
                <a:srgbClr val="888888"/>
              </a:solidFill>
              <a:latin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Menlo"/>
              </a:rPr>
              <a:t>y = </a:t>
            </a:r>
            <a:r>
              <a:rPr lang="en-US" altLang="en-US" dirty="0">
                <a:solidFill>
                  <a:srgbClr val="800000"/>
                </a:solidFill>
                <a:latin typeface="Menlo"/>
              </a:rPr>
              <a:t>4</a:t>
            </a:r>
            <a:endParaRPr lang="en-US" altLang="en-US" dirty="0">
              <a:solidFill>
                <a:srgbClr val="888888"/>
              </a:solidFill>
              <a:latin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808080"/>
                </a:solidFill>
                <a:latin typeface="Menlo"/>
              </a:rPr>
              <a:t># Output: x + y = 19</a:t>
            </a:r>
            <a:endParaRPr lang="en-US" altLang="en-US" dirty="0">
              <a:solidFill>
                <a:srgbClr val="888888"/>
              </a:solidFill>
              <a:latin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8B"/>
                </a:solidFill>
                <a:latin typeface="Menlo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altLang="en-US" dirty="0">
                <a:solidFill>
                  <a:srgbClr val="800000"/>
                </a:solidFill>
                <a:latin typeface="Menlo"/>
              </a:rPr>
              <a:t>'x + y ='</a:t>
            </a:r>
            <a:r>
              <a:rPr lang="en-US" altLang="en-US" dirty="0">
                <a:solidFill>
                  <a:srgbClr val="000000"/>
                </a:solidFill>
                <a:latin typeface="Menlo"/>
              </a:rPr>
              <a:t>,</a:t>
            </a:r>
            <a:r>
              <a:rPr lang="en-US" altLang="en-US" dirty="0" err="1">
                <a:solidFill>
                  <a:srgbClr val="000000"/>
                </a:solidFill>
                <a:latin typeface="Menlo"/>
              </a:rPr>
              <a:t>x+y</a:t>
            </a:r>
            <a:r>
              <a:rPr lang="en-US" altLang="en-US" dirty="0">
                <a:solidFill>
                  <a:srgbClr val="000000"/>
                </a:solidFill>
                <a:latin typeface="Menlo"/>
              </a:rPr>
              <a:t>)</a:t>
            </a:r>
            <a:endParaRPr lang="en-US" altLang="en-US" dirty="0">
              <a:solidFill>
                <a:srgbClr val="888888"/>
              </a:solidFill>
              <a:latin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808080"/>
                </a:solidFill>
                <a:latin typeface="Menlo"/>
              </a:rPr>
              <a:t># Output: x - y = 11</a:t>
            </a:r>
            <a:endParaRPr lang="en-US" altLang="en-US" dirty="0">
              <a:solidFill>
                <a:srgbClr val="888888"/>
              </a:solidFill>
              <a:latin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8B"/>
                </a:solidFill>
                <a:latin typeface="Menlo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altLang="en-US" dirty="0">
                <a:solidFill>
                  <a:srgbClr val="800000"/>
                </a:solidFill>
                <a:latin typeface="Menlo"/>
              </a:rPr>
              <a:t>'x - y ='</a:t>
            </a:r>
            <a:r>
              <a:rPr lang="en-US" altLang="en-US" dirty="0">
                <a:solidFill>
                  <a:srgbClr val="000000"/>
                </a:solidFill>
                <a:latin typeface="Menlo"/>
              </a:rPr>
              <a:t>,x-y)</a:t>
            </a:r>
            <a:endParaRPr lang="en-US" altLang="en-US" dirty="0">
              <a:solidFill>
                <a:srgbClr val="888888"/>
              </a:solidFill>
              <a:latin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808080"/>
                </a:solidFill>
                <a:latin typeface="Menlo"/>
              </a:rPr>
              <a:t># Output: x * y = 60</a:t>
            </a:r>
            <a:endParaRPr lang="en-US" altLang="en-US" dirty="0">
              <a:solidFill>
                <a:srgbClr val="888888"/>
              </a:solidFill>
              <a:latin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8B"/>
                </a:solidFill>
                <a:latin typeface="Menlo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altLang="en-US" dirty="0">
                <a:solidFill>
                  <a:srgbClr val="800000"/>
                </a:solidFill>
                <a:latin typeface="Menlo"/>
              </a:rPr>
              <a:t>'x * y ='</a:t>
            </a:r>
            <a:r>
              <a:rPr lang="en-US" altLang="en-US" dirty="0">
                <a:solidFill>
                  <a:srgbClr val="000000"/>
                </a:solidFill>
                <a:latin typeface="Menlo"/>
              </a:rPr>
              <a:t>,x*y)</a:t>
            </a:r>
            <a:endParaRPr lang="en-US" altLang="en-US" dirty="0">
              <a:solidFill>
                <a:srgbClr val="888888"/>
              </a:solidFill>
              <a:latin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808080"/>
                </a:solidFill>
                <a:latin typeface="Menlo"/>
              </a:rPr>
              <a:t># Output: x / y = 3.75</a:t>
            </a:r>
            <a:endParaRPr lang="en-US" altLang="en-US" dirty="0">
              <a:solidFill>
                <a:srgbClr val="888888"/>
              </a:solidFill>
              <a:latin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8B"/>
                </a:solidFill>
                <a:latin typeface="Menlo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altLang="en-US" dirty="0">
                <a:solidFill>
                  <a:srgbClr val="800000"/>
                </a:solidFill>
                <a:latin typeface="Menlo"/>
              </a:rPr>
              <a:t>'x / y ='</a:t>
            </a:r>
            <a:r>
              <a:rPr lang="en-US" altLang="en-US" dirty="0">
                <a:solidFill>
                  <a:srgbClr val="000000"/>
                </a:solidFill>
                <a:latin typeface="Menlo"/>
              </a:rPr>
              <a:t>,x/y)</a:t>
            </a:r>
            <a:endParaRPr lang="en-US" altLang="en-US" dirty="0">
              <a:solidFill>
                <a:srgbClr val="888888"/>
              </a:solidFill>
              <a:latin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808080"/>
                </a:solidFill>
                <a:latin typeface="Menlo"/>
              </a:rPr>
              <a:t># Output: x // y = 3</a:t>
            </a:r>
            <a:endParaRPr lang="en-US" altLang="en-US" dirty="0">
              <a:solidFill>
                <a:srgbClr val="888888"/>
              </a:solidFill>
              <a:latin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8B"/>
                </a:solidFill>
                <a:latin typeface="Menlo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altLang="en-US" dirty="0">
                <a:solidFill>
                  <a:srgbClr val="800000"/>
                </a:solidFill>
                <a:latin typeface="Menlo"/>
              </a:rPr>
              <a:t>'x // y ='</a:t>
            </a:r>
            <a:r>
              <a:rPr lang="en-US" altLang="en-US" dirty="0">
                <a:solidFill>
                  <a:srgbClr val="000000"/>
                </a:solidFill>
                <a:latin typeface="Menlo"/>
              </a:rPr>
              <a:t>,x</a:t>
            </a:r>
            <a:r>
              <a:rPr lang="en-US" altLang="en-US" dirty="0">
                <a:solidFill>
                  <a:srgbClr val="808080"/>
                </a:solidFill>
                <a:latin typeface="Menlo"/>
              </a:rPr>
              <a:t>//y)</a:t>
            </a:r>
            <a:endParaRPr lang="en-US" altLang="en-US" dirty="0">
              <a:solidFill>
                <a:srgbClr val="888888"/>
              </a:solidFill>
              <a:latin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808080"/>
                </a:solidFill>
                <a:latin typeface="Menlo"/>
              </a:rPr>
              <a:t># Output: x ** y = 50625</a:t>
            </a:r>
            <a:endParaRPr lang="ru-RU" altLang="en-US" dirty="0">
              <a:solidFill>
                <a:srgbClr val="888888"/>
              </a:solidFill>
              <a:latin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8B"/>
                </a:solidFill>
                <a:latin typeface="Menlo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altLang="en-US" dirty="0">
                <a:solidFill>
                  <a:srgbClr val="800000"/>
                </a:solidFill>
                <a:latin typeface="Menlo"/>
              </a:rPr>
              <a:t>'x ** y ='</a:t>
            </a:r>
            <a:r>
              <a:rPr lang="en-US" altLang="en-US" dirty="0">
                <a:solidFill>
                  <a:srgbClr val="000000"/>
                </a:solidFill>
                <a:latin typeface="Menlo"/>
              </a:rPr>
              <a:t>,x**y)</a:t>
            </a:r>
            <a:endParaRPr lang="en-US" altLang="en-US" sz="2000" dirty="0">
              <a:solidFill>
                <a:srgbClr val="888888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50883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556E8-2CB7-466F-848B-C48F53D66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 присваивания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E21619F-B8B0-4927-8438-4A3C3E8264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5917611"/>
              </p:ext>
            </p:extLst>
          </p:nvPr>
        </p:nvGraphicFramePr>
        <p:xfrm>
          <a:off x="1192894" y="1906334"/>
          <a:ext cx="6241773" cy="4772762"/>
        </p:xfrm>
        <a:graphic>
          <a:graphicData uri="http://schemas.openxmlformats.org/drawingml/2006/table">
            <a:tbl>
              <a:tblPr/>
              <a:tblGrid>
                <a:gridCol w="2398239">
                  <a:extLst>
                    <a:ext uri="{9D8B030D-6E8A-4147-A177-3AD203B41FA5}">
                      <a16:colId xmlns:a16="http://schemas.microsoft.com/office/drawing/2014/main" val="2770216610"/>
                    </a:ext>
                  </a:extLst>
                </a:gridCol>
                <a:gridCol w="1921767">
                  <a:extLst>
                    <a:ext uri="{9D8B030D-6E8A-4147-A177-3AD203B41FA5}">
                      <a16:colId xmlns:a16="http://schemas.microsoft.com/office/drawing/2014/main" val="4028391883"/>
                    </a:ext>
                  </a:extLst>
                </a:gridCol>
                <a:gridCol w="1921767">
                  <a:extLst>
                    <a:ext uri="{9D8B030D-6E8A-4147-A177-3AD203B41FA5}">
                      <a16:colId xmlns:a16="http://schemas.microsoft.com/office/drawing/2014/main" val="1264156300"/>
                    </a:ext>
                  </a:extLst>
                </a:gridCol>
              </a:tblGrid>
              <a:tr h="339824"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b="1" dirty="0">
                          <a:effectLst/>
                          <a:latin typeface="+mn-lt"/>
                        </a:rPr>
                        <a:t>Оператор</a:t>
                      </a:r>
                      <a:endParaRPr lang="en-US" sz="1600" b="1" dirty="0">
                        <a:effectLst/>
                        <a:latin typeface="+mn-lt"/>
                      </a:endParaRPr>
                    </a:p>
                  </a:txBody>
                  <a:tcPr marL="89904" marR="44952" marT="44952" marB="4495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b="1" dirty="0">
                          <a:effectLst/>
                          <a:latin typeface="+mn-lt"/>
                        </a:rPr>
                        <a:t>Пример</a:t>
                      </a:r>
                      <a:endParaRPr lang="en-US" sz="1600" b="1" dirty="0">
                        <a:effectLst/>
                        <a:latin typeface="+mn-lt"/>
                      </a:endParaRPr>
                    </a:p>
                  </a:txBody>
                  <a:tcPr marL="44952" marR="44952" marT="44952" marB="4495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b="1" dirty="0">
                          <a:effectLst/>
                          <a:latin typeface="+mn-lt"/>
                        </a:rPr>
                        <a:t>Аналогия</a:t>
                      </a:r>
                      <a:endParaRPr lang="en-US" sz="1600" b="1" dirty="0">
                        <a:effectLst/>
                        <a:latin typeface="+mn-lt"/>
                      </a:endParaRPr>
                    </a:p>
                  </a:txBody>
                  <a:tcPr marL="44952" marR="44952" marT="44952" marB="4495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8637646"/>
                  </a:ext>
                </a:extLst>
              </a:tr>
              <a:tr h="339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  <a:latin typeface="+mn-lt"/>
                        </a:rPr>
                        <a:t>=</a:t>
                      </a:r>
                    </a:p>
                  </a:txBody>
                  <a:tcPr marL="89904" marR="44952" marT="44952" marB="4495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+mn-lt"/>
                        </a:rPr>
                        <a:t>x = 5</a:t>
                      </a:r>
                    </a:p>
                  </a:txBody>
                  <a:tcPr marL="44952" marR="44952" marT="44952" marB="4495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+mn-lt"/>
                        </a:rPr>
                        <a:t>x = 5</a:t>
                      </a:r>
                    </a:p>
                  </a:txBody>
                  <a:tcPr marL="44952" marR="44952" marT="44952" marB="4495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3667182"/>
                  </a:ext>
                </a:extLst>
              </a:tr>
              <a:tr h="339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  <a:latin typeface="+mn-lt"/>
                        </a:rPr>
                        <a:t>+=</a:t>
                      </a:r>
                    </a:p>
                  </a:txBody>
                  <a:tcPr marL="89904" marR="44952" marT="44952" marB="4495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+mn-lt"/>
                        </a:rPr>
                        <a:t>x += 3</a:t>
                      </a:r>
                    </a:p>
                  </a:txBody>
                  <a:tcPr marL="44952" marR="44952" marT="44952" marB="4495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+mn-lt"/>
                        </a:rPr>
                        <a:t>x = x + 3</a:t>
                      </a:r>
                    </a:p>
                  </a:txBody>
                  <a:tcPr marL="44952" marR="44952" marT="44952" marB="4495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875299"/>
                  </a:ext>
                </a:extLst>
              </a:tr>
              <a:tr h="339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  <a:latin typeface="+mn-lt"/>
                        </a:rPr>
                        <a:t>-=</a:t>
                      </a:r>
                    </a:p>
                  </a:txBody>
                  <a:tcPr marL="89904" marR="44952" marT="44952" marB="4495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+mn-lt"/>
                        </a:rPr>
                        <a:t>x -= 3</a:t>
                      </a:r>
                    </a:p>
                  </a:txBody>
                  <a:tcPr marL="44952" marR="44952" marT="44952" marB="4495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+mn-lt"/>
                        </a:rPr>
                        <a:t>x = x - 3</a:t>
                      </a:r>
                    </a:p>
                  </a:txBody>
                  <a:tcPr marL="44952" marR="44952" marT="44952" marB="4495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2899059"/>
                  </a:ext>
                </a:extLst>
              </a:tr>
              <a:tr h="339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  <a:latin typeface="+mn-lt"/>
                        </a:rPr>
                        <a:t>*=</a:t>
                      </a:r>
                    </a:p>
                  </a:txBody>
                  <a:tcPr marL="89904" marR="44952" marT="44952" marB="4495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+mn-lt"/>
                        </a:rPr>
                        <a:t>x *= 3</a:t>
                      </a:r>
                    </a:p>
                  </a:txBody>
                  <a:tcPr marL="44952" marR="44952" marT="44952" marB="4495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+mn-lt"/>
                        </a:rPr>
                        <a:t>x = x * 3</a:t>
                      </a:r>
                    </a:p>
                  </a:txBody>
                  <a:tcPr marL="44952" marR="44952" marT="44952" marB="4495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4253877"/>
                  </a:ext>
                </a:extLst>
              </a:tr>
              <a:tr h="339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>
                          <a:effectLst/>
                          <a:latin typeface="+mn-lt"/>
                        </a:rPr>
                        <a:t>/=</a:t>
                      </a:r>
                    </a:p>
                  </a:txBody>
                  <a:tcPr marL="89904" marR="44952" marT="44952" marB="4495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+mn-lt"/>
                        </a:rPr>
                        <a:t>x /= 3</a:t>
                      </a:r>
                    </a:p>
                  </a:txBody>
                  <a:tcPr marL="44952" marR="44952" marT="44952" marB="4495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+mn-lt"/>
                        </a:rPr>
                        <a:t>x = x / 3</a:t>
                      </a:r>
                    </a:p>
                  </a:txBody>
                  <a:tcPr marL="44952" marR="44952" marT="44952" marB="4495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2917222"/>
                  </a:ext>
                </a:extLst>
              </a:tr>
              <a:tr h="339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>
                          <a:effectLst/>
                          <a:latin typeface="+mn-lt"/>
                        </a:rPr>
                        <a:t>%=</a:t>
                      </a:r>
                    </a:p>
                  </a:txBody>
                  <a:tcPr marL="89904" marR="44952" marT="44952" marB="4495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+mn-lt"/>
                        </a:rPr>
                        <a:t>x %= 3</a:t>
                      </a:r>
                    </a:p>
                  </a:txBody>
                  <a:tcPr marL="44952" marR="44952" marT="44952" marB="4495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+mn-lt"/>
                        </a:rPr>
                        <a:t>x = x % 3</a:t>
                      </a:r>
                    </a:p>
                  </a:txBody>
                  <a:tcPr marL="44952" marR="44952" marT="44952" marB="4495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8930326"/>
                  </a:ext>
                </a:extLst>
              </a:tr>
              <a:tr h="339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>
                          <a:effectLst/>
                          <a:latin typeface="+mn-lt"/>
                        </a:rPr>
                        <a:t>//=</a:t>
                      </a:r>
                    </a:p>
                  </a:txBody>
                  <a:tcPr marL="89904" marR="44952" marT="44952" marB="4495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+mn-lt"/>
                        </a:rPr>
                        <a:t>x //= 3</a:t>
                      </a:r>
                    </a:p>
                  </a:txBody>
                  <a:tcPr marL="44952" marR="44952" marT="44952" marB="4495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+mn-lt"/>
                        </a:rPr>
                        <a:t>x = x // 3</a:t>
                      </a:r>
                    </a:p>
                  </a:txBody>
                  <a:tcPr marL="44952" marR="44952" marT="44952" marB="4495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0842405"/>
                  </a:ext>
                </a:extLst>
              </a:tr>
              <a:tr h="339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>
                          <a:effectLst/>
                          <a:latin typeface="+mn-lt"/>
                        </a:rPr>
                        <a:t>**=</a:t>
                      </a:r>
                    </a:p>
                  </a:txBody>
                  <a:tcPr marL="89904" marR="44952" marT="44952" marB="4495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+mn-lt"/>
                        </a:rPr>
                        <a:t>x **= 3</a:t>
                      </a:r>
                    </a:p>
                  </a:txBody>
                  <a:tcPr marL="44952" marR="44952" marT="44952" marB="4495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+mn-lt"/>
                        </a:rPr>
                        <a:t>x = x ** 3</a:t>
                      </a:r>
                    </a:p>
                  </a:txBody>
                  <a:tcPr marL="44952" marR="44952" marT="44952" marB="4495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8640581"/>
                  </a:ext>
                </a:extLst>
              </a:tr>
              <a:tr h="339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>
                          <a:effectLst/>
                          <a:latin typeface="+mn-lt"/>
                        </a:rPr>
                        <a:t>&amp;=</a:t>
                      </a:r>
                    </a:p>
                  </a:txBody>
                  <a:tcPr marL="89904" marR="44952" marT="44952" marB="4495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+mn-lt"/>
                        </a:rPr>
                        <a:t>x &amp;= 3</a:t>
                      </a:r>
                    </a:p>
                  </a:txBody>
                  <a:tcPr marL="44952" marR="44952" marT="44952" marB="4495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+mn-lt"/>
                        </a:rPr>
                        <a:t>x = x &amp; 3</a:t>
                      </a:r>
                    </a:p>
                  </a:txBody>
                  <a:tcPr marL="44952" marR="44952" marT="44952" marB="4495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0391927"/>
                  </a:ext>
                </a:extLst>
              </a:tr>
              <a:tr h="339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>
                          <a:effectLst/>
                          <a:latin typeface="+mn-lt"/>
                        </a:rPr>
                        <a:t>|=</a:t>
                      </a:r>
                    </a:p>
                  </a:txBody>
                  <a:tcPr marL="89904" marR="44952" marT="44952" marB="4495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+mn-lt"/>
                        </a:rPr>
                        <a:t>x |= 3</a:t>
                      </a:r>
                    </a:p>
                  </a:txBody>
                  <a:tcPr marL="44952" marR="44952" marT="44952" marB="4495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+mn-lt"/>
                        </a:rPr>
                        <a:t>x = x | 3</a:t>
                      </a:r>
                    </a:p>
                  </a:txBody>
                  <a:tcPr marL="44952" marR="44952" marT="44952" marB="4495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7826237"/>
                  </a:ext>
                </a:extLst>
              </a:tr>
              <a:tr h="339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>
                          <a:effectLst/>
                          <a:latin typeface="+mn-lt"/>
                        </a:rPr>
                        <a:t>^=</a:t>
                      </a:r>
                    </a:p>
                  </a:txBody>
                  <a:tcPr marL="89904" marR="44952" marT="44952" marB="4495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+mn-lt"/>
                        </a:rPr>
                        <a:t>x ^= 3</a:t>
                      </a:r>
                    </a:p>
                  </a:txBody>
                  <a:tcPr marL="44952" marR="44952" marT="44952" marB="4495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+mn-lt"/>
                        </a:rPr>
                        <a:t>x = x ^ 3</a:t>
                      </a:r>
                    </a:p>
                  </a:txBody>
                  <a:tcPr marL="44952" marR="44952" marT="44952" marB="4495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6510399"/>
                  </a:ext>
                </a:extLst>
              </a:tr>
              <a:tr h="339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>
                          <a:effectLst/>
                          <a:latin typeface="+mn-lt"/>
                        </a:rPr>
                        <a:t>&gt;&gt;=</a:t>
                      </a:r>
                    </a:p>
                  </a:txBody>
                  <a:tcPr marL="89904" marR="44952" marT="44952" marB="4495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+mn-lt"/>
                        </a:rPr>
                        <a:t>x &gt;&gt;= 3</a:t>
                      </a:r>
                    </a:p>
                  </a:txBody>
                  <a:tcPr marL="44952" marR="44952" marT="44952" marB="4495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+mn-lt"/>
                        </a:rPr>
                        <a:t>x = x &gt;&gt; 3</a:t>
                      </a:r>
                    </a:p>
                  </a:txBody>
                  <a:tcPr marL="44952" marR="44952" marT="44952" marB="4495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3523144"/>
                  </a:ext>
                </a:extLst>
              </a:tr>
              <a:tr h="35505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  <a:latin typeface="+mn-lt"/>
                        </a:rPr>
                        <a:t>&lt;&lt;=</a:t>
                      </a:r>
                    </a:p>
                  </a:txBody>
                  <a:tcPr marL="89904" marR="44952" marT="44952" marB="4495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+mn-lt"/>
                        </a:rPr>
                        <a:t>x &lt;&lt;= 3</a:t>
                      </a:r>
                    </a:p>
                  </a:txBody>
                  <a:tcPr marL="44952" marR="44952" marT="44952" marB="4495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+mn-lt"/>
                        </a:rPr>
                        <a:t>x = x &lt;&lt; 3</a:t>
                      </a:r>
                    </a:p>
                  </a:txBody>
                  <a:tcPr marL="44952" marR="44952" marT="44952" marB="4495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532147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EC5DA10-3544-4A12-A13E-0308B2F118F7}"/>
              </a:ext>
            </a:extLst>
          </p:cNvPr>
          <p:cNvSpPr txBox="1"/>
          <p:nvPr/>
        </p:nvSpPr>
        <p:spPr>
          <a:xfrm>
            <a:off x="7991061" y="2823703"/>
            <a:ext cx="343211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Операторы присваивания используются для присвоения значений переменным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124392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B3ED3-6E7D-4AA2-BC9B-0E67CB39F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 сравнения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3D624-544A-4E4D-A35B-314DA42D0C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4470" y="1715956"/>
            <a:ext cx="4176337" cy="4817366"/>
          </a:xfrm>
        </p:spPr>
        <p:txBody>
          <a:bodyPr>
            <a:normAutofit fontScale="92500" lnSpcReduction="20000"/>
          </a:bodyPr>
          <a:lstStyle/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sz="2200" dirty="0"/>
              <a:t>Операторы сравнения используются для сравнения двух значений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ru-RU" b="1" dirty="0"/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b="1" dirty="0"/>
              <a:t>Примеры: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ru-RU" altLang="en-US" dirty="0">
              <a:solidFill>
                <a:srgbClr val="000000"/>
              </a:solidFill>
              <a:latin typeface="Menlo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>
                <a:solidFill>
                  <a:srgbClr val="000000"/>
                </a:solidFill>
                <a:latin typeface="Menlo"/>
              </a:rPr>
              <a:t>x = </a:t>
            </a:r>
            <a:r>
              <a:rPr lang="en-US" altLang="en-US" dirty="0">
                <a:solidFill>
                  <a:srgbClr val="800000"/>
                </a:solidFill>
                <a:latin typeface="Menlo"/>
              </a:rPr>
              <a:t>10</a:t>
            </a:r>
            <a:endParaRPr lang="en-US" altLang="en-US" dirty="0">
              <a:solidFill>
                <a:srgbClr val="888888"/>
              </a:solidFill>
              <a:latin typeface="Consolas" panose="020B0609020204030204" pitchFamily="49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>
                <a:solidFill>
                  <a:srgbClr val="000000"/>
                </a:solidFill>
                <a:latin typeface="Menlo"/>
              </a:rPr>
              <a:t>y = </a:t>
            </a:r>
            <a:r>
              <a:rPr lang="en-US" altLang="en-US" dirty="0">
                <a:solidFill>
                  <a:srgbClr val="800000"/>
                </a:solidFill>
                <a:latin typeface="Menlo"/>
              </a:rPr>
              <a:t>12</a:t>
            </a:r>
            <a:endParaRPr lang="en-US" altLang="en-US" dirty="0">
              <a:solidFill>
                <a:srgbClr val="888888"/>
              </a:solidFill>
              <a:latin typeface="Consolas" panose="020B0609020204030204" pitchFamily="49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>
                <a:solidFill>
                  <a:srgbClr val="808080"/>
                </a:solidFill>
                <a:latin typeface="Menlo"/>
              </a:rPr>
              <a:t># Output: x &gt; y is False</a:t>
            </a:r>
            <a:endParaRPr lang="en-US" altLang="en-US" dirty="0">
              <a:solidFill>
                <a:srgbClr val="888888"/>
              </a:solidFill>
              <a:latin typeface="Consolas" panose="020B0609020204030204" pitchFamily="49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>
                <a:solidFill>
                  <a:srgbClr val="00008B"/>
                </a:solidFill>
                <a:latin typeface="Menlo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altLang="en-US" dirty="0">
                <a:solidFill>
                  <a:srgbClr val="800000"/>
                </a:solidFill>
                <a:latin typeface="Menlo"/>
              </a:rPr>
              <a:t>'x &gt; y </a:t>
            </a:r>
            <a:r>
              <a:rPr lang="en-US" altLang="en-US" dirty="0" err="1">
                <a:solidFill>
                  <a:srgbClr val="800000"/>
                </a:solidFill>
                <a:latin typeface="Menlo"/>
              </a:rPr>
              <a:t>is'</a:t>
            </a:r>
            <a:r>
              <a:rPr lang="en-US" altLang="en-US" dirty="0" err="1">
                <a:solidFill>
                  <a:srgbClr val="000000"/>
                </a:solidFill>
                <a:latin typeface="Menlo"/>
              </a:rPr>
              <a:t>,x</a:t>
            </a:r>
            <a:r>
              <a:rPr lang="en-US" altLang="en-US" dirty="0">
                <a:solidFill>
                  <a:srgbClr val="000000"/>
                </a:solidFill>
                <a:latin typeface="Menlo"/>
              </a:rPr>
              <a:t>&gt;y)</a:t>
            </a:r>
            <a:endParaRPr lang="en-US" altLang="en-US" dirty="0">
              <a:solidFill>
                <a:srgbClr val="888888"/>
              </a:solidFill>
              <a:latin typeface="Consolas" panose="020B0609020204030204" pitchFamily="49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>
                <a:solidFill>
                  <a:srgbClr val="808080"/>
                </a:solidFill>
                <a:latin typeface="Menlo"/>
              </a:rPr>
              <a:t># Output: x &lt; y is True</a:t>
            </a:r>
            <a:endParaRPr lang="en-US" altLang="en-US" dirty="0">
              <a:solidFill>
                <a:srgbClr val="888888"/>
              </a:solidFill>
              <a:latin typeface="Consolas" panose="020B0609020204030204" pitchFamily="49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>
                <a:solidFill>
                  <a:srgbClr val="00008B"/>
                </a:solidFill>
                <a:latin typeface="Menlo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altLang="en-US" dirty="0">
                <a:solidFill>
                  <a:srgbClr val="800000"/>
                </a:solidFill>
                <a:latin typeface="Menlo"/>
              </a:rPr>
              <a:t>'x &lt; y </a:t>
            </a:r>
            <a:r>
              <a:rPr lang="en-US" altLang="en-US" dirty="0" err="1">
                <a:solidFill>
                  <a:srgbClr val="800000"/>
                </a:solidFill>
                <a:latin typeface="Menlo"/>
              </a:rPr>
              <a:t>is'</a:t>
            </a:r>
            <a:r>
              <a:rPr lang="en-US" altLang="en-US" dirty="0" err="1">
                <a:solidFill>
                  <a:srgbClr val="000000"/>
                </a:solidFill>
                <a:latin typeface="Menlo"/>
              </a:rPr>
              <a:t>,x</a:t>
            </a:r>
            <a:r>
              <a:rPr lang="en-US" altLang="en-US" dirty="0">
                <a:solidFill>
                  <a:srgbClr val="000000"/>
                </a:solidFill>
                <a:latin typeface="Menlo"/>
              </a:rPr>
              <a:t>&lt;y)</a:t>
            </a:r>
            <a:endParaRPr lang="en-US" altLang="en-US" dirty="0">
              <a:solidFill>
                <a:srgbClr val="888888"/>
              </a:solidFill>
              <a:latin typeface="Consolas" panose="020B0609020204030204" pitchFamily="49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>
                <a:solidFill>
                  <a:srgbClr val="808080"/>
                </a:solidFill>
                <a:latin typeface="Menlo"/>
              </a:rPr>
              <a:t># Output: x == y is False</a:t>
            </a:r>
            <a:endParaRPr lang="en-US" altLang="en-US" dirty="0">
              <a:solidFill>
                <a:srgbClr val="888888"/>
              </a:solidFill>
              <a:latin typeface="Consolas" panose="020B0609020204030204" pitchFamily="49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>
                <a:solidFill>
                  <a:srgbClr val="00008B"/>
                </a:solidFill>
                <a:latin typeface="Menlo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altLang="en-US" dirty="0">
                <a:solidFill>
                  <a:srgbClr val="800000"/>
                </a:solidFill>
                <a:latin typeface="Menlo"/>
              </a:rPr>
              <a:t>'x == y </a:t>
            </a:r>
            <a:r>
              <a:rPr lang="en-US" altLang="en-US" dirty="0" err="1">
                <a:solidFill>
                  <a:srgbClr val="800000"/>
                </a:solidFill>
                <a:latin typeface="Menlo"/>
              </a:rPr>
              <a:t>is'</a:t>
            </a:r>
            <a:r>
              <a:rPr lang="en-US" altLang="en-US" dirty="0" err="1">
                <a:solidFill>
                  <a:srgbClr val="000000"/>
                </a:solidFill>
                <a:latin typeface="Menlo"/>
              </a:rPr>
              <a:t>,x</a:t>
            </a:r>
            <a:r>
              <a:rPr lang="en-US" altLang="en-US" dirty="0">
                <a:solidFill>
                  <a:srgbClr val="000000"/>
                </a:solidFill>
                <a:latin typeface="Menlo"/>
              </a:rPr>
              <a:t>==y)</a:t>
            </a:r>
            <a:endParaRPr lang="en-US" altLang="en-US" dirty="0">
              <a:solidFill>
                <a:srgbClr val="888888"/>
              </a:solidFill>
              <a:latin typeface="Consolas" panose="020B0609020204030204" pitchFamily="49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>
                <a:solidFill>
                  <a:srgbClr val="808080"/>
                </a:solidFill>
                <a:latin typeface="Menlo"/>
              </a:rPr>
              <a:t># Output: x != y is True</a:t>
            </a:r>
            <a:endParaRPr lang="en-US" altLang="en-US" dirty="0">
              <a:solidFill>
                <a:srgbClr val="888888"/>
              </a:solidFill>
              <a:latin typeface="Consolas" panose="020B0609020204030204" pitchFamily="49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>
                <a:solidFill>
                  <a:srgbClr val="00008B"/>
                </a:solidFill>
                <a:latin typeface="Menlo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altLang="en-US" dirty="0">
                <a:solidFill>
                  <a:srgbClr val="800000"/>
                </a:solidFill>
                <a:latin typeface="Menlo"/>
              </a:rPr>
              <a:t>'x != y </a:t>
            </a:r>
            <a:r>
              <a:rPr lang="en-US" altLang="en-US" dirty="0" err="1">
                <a:solidFill>
                  <a:srgbClr val="800000"/>
                </a:solidFill>
                <a:latin typeface="Menlo"/>
              </a:rPr>
              <a:t>is'</a:t>
            </a:r>
            <a:r>
              <a:rPr lang="en-US" altLang="en-US" dirty="0" err="1">
                <a:solidFill>
                  <a:srgbClr val="000000"/>
                </a:solidFill>
                <a:latin typeface="Menlo"/>
              </a:rPr>
              <a:t>,x</a:t>
            </a:r>
            <a:r>
              <a:rPr lang="en-US" altLang="en-US" dirty="0">
                <a:solidFill>
                  <a:srgbClr val="000000"/>
                </a:solidFill>
                <a:latin typeface="Menlo"/>
              </a:rPr>
              <a:t>!=y)</a:t>
            </a:r>
            <a:endParaRPr lang="en-US" altLang="en-US" dirty="0">
              <a:solidFill>
                <a:srgbClr val="888888"/>
              </a:solidFill>
              <a:latin typeface="Consolas" panose="020B0609020204030204" pitchFamily="49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>
                <a:solidFill>
                  <a:srgbClr val="808080"/>
                </a:solidFill>
                <a:latin typeface="Menlo"/>
              </a:rPr>
              <a:t># Output: x &gt;= y is False</a:t>
            </a:r>
            <a:endParaRPr lang="en-US" altLang="en-US" dirty="0">
              <a:solidFill>
                <a:srgbClr val="888888"/>
              </a:solidFill>
              <a:latin typeface="Consolas" panose="020B0609020204030204" pitchFamily="49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>
                <a:solidFill>
                  <a:srgbClr val="00008B"/>
                </a:solidFill>
                <a:latin typeface="Menlo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altLang="en-US" dirty="0">
                <a:solidFill>
                  <a:srgbClr val="800000"/>
                </a:solidFill>
                <a:latin typeface="Menlo"/>
              </a:rPr>
              <a:t>'x &gt;= y </a:t>
            </a:r>
            <a:r>
              <a:rPr lang="en-US" altLang="en-US" dirty="0" err="1">
                <a:solidFill>
                  <a:srgbClr val="800000"/>
                </a:solidFill>
                <a:latin typeface="Menlo"/>
              </a:rPr>
              <a:t>is'</a:t>
            </a:r>
            <a:r>
              <a:rPr lang="en-US" altLang="en-US" dirty="0" err="1">
                <a:solidFill>
                  <a:srgbClr val="000000"/>
                </a:solidFill>
                <a:latin typeface="Menlo"/>
              </a:rPr>
              <a:t>,x</a:t>
            </a:r>
            <a:r>
              <a:rPr lang="en-US" altLang="en-US" dirty="0">
                <a:solidFill>
                  <a:srgbClr val="000000"/>
                </a:solidFill>
                <a:latin typeface="Menlo"/>
              </a:rPr>
              <a:t>&gt;=y)</a:t>
            </a:r>
            <a:endParaRPr lang="en-US" altLang="en-US" dirty="0">
              <a:solidFill>
                <a:srgbClr val="888888"/>
              </a:solidFill>
              <a:latin typeface="Consolas" panose="020B0609020204030204" pitchFamily="49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>
                <a:solidFill>
                  <a:srgbClr val="808080"/>
                </a:solidFill>
                <a:latin typeface="Menlo"/>
              </a:rPr>
              <a:t># Output: x &lt;= y is True</a:t>
            </a:r>
            <a:endParaRPr lang="en-US" altLang="en-US" dirty="0">
              <a:solidFill>
                <a:srgbClr val="888888"/>
              </a:solidFill>
              <a:latin typeface="Consolas" panose="020B0609020204030204" pitchFamily="49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>
                <a:solidFill>
                  <a:srgbClr val="00008B"/>
                </a:solidFill>
                <a:latin typeface="Menlo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altLang="en-US" dirty="0">
                <a:solidFill>
                  <a:srgbClr val="800000"/>
                </a:solidFill>
                <a:latin typeface="Menlo"/>
              </a:rPr>
              <a:t>'x &lt;= y </a:t>
            </a:r>
            <a:r>
              <a:rPr lang="en-US" altLang="en-US" dirty="0" err="1">
                <a:solidFill>
                  <a:srgbClr val="800000"/>
                </a:solidFill>
                <a:latin typeface="Menlo"/>
              </a:rPr>
              <a:t>is'</a:t>
            </a:r>
            <a:r>
              <a:rPr lang="en-US" altLang="en-US" dirty="0" err="1">
                <a:solidFill>
                  <a:srgbClr val="000000"/>
                </a:solidFill>
                <a:latin typeface="Menlo"/>
              </a:rPr>
              <a:t>,x</a:t>
            </a:r>
            <a:r>
              <a:rPr lang="en-US" altLang="en-US" dirty="0">
                <a:solidFill>
                  <a:srgbClr val="000000"/>
                </a:solidFill>
                <a:latin typeface="Menlo"/>
              </a:rPr>
              <a:t>&lt;=y)</a:t>
            </a:r>
            <a:endParaRPr lang="en-US" altLang="en-US" sz="2000" dirty="0">
              <a:solidFill>
                <a:srgbClr val="888888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C370AD5-5C01-4AEA-A247-8D9F36620F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0484832"/>
              </p:ext>
            </p:extLst>
          </p:nvPr>
        </p:nvGraphicFramePr>
        <p:xfrm>
          <a:off x="684755" y="2250728"/>
          <a:ext cx="6299141" cy="3537837"/>
        </p:xfrm>
        <a:graphic>
          <a:graphicData uri="http://schemas.openxmlformats.org/drawingml/2006/table">
            <a:tbl>
              <a:tblPr/>
              <a:tblGrid>
                <a:gridCol w="1641221">
                  <a:extLst>
                    <a:ext uri="{9D8B030D-6E8A-4147-A177-3AD203B41FA5}">
                      <a16:colId xmlns:a16="http://schemas.microsoft.com/office/drawing/2014/main" val="2070174278"/>
                    </a:ext>
                  </a:extLst>
                </a:gridCol>
                <a:gridCol w="2560777">
                  <a:extLst>
                    <a:ext uri="{9D8B030D-6E8A-4147-A177-3AD203B41FA5}">
                      <a16:colId xmlns:a16="http://schemas.microsoft.com/office/drawing/2014/main" val="1114006125"/>
                    </a:ext>
                  </a:extLst>
                </a:gridCol>
                <a:gridCol w="2097143">
                  <a:extLst>
                    <a:ext uri="{9D8B030D-6E8A-4147-A177-3AD203B41FA5}">
                      <a16:colId xmlns:a16="http://schemas.microsoft.com/office/drawing/2014/main" val="1645546857"/>
                    </a:ext>
                  </a:extLst>
                </a:gridCol>
              </a:tblGrid>
              <a:tr h="345031">
                <a:tc>
                  <a:txBody>
                    <a:bodyPr/>
                    <a:lstStyle/>
                    <a:p>
                      <a:pPr algn="l" fontAlgn="t"/>
                      <a:r>
                        <a:rPr lang="ru-RU" sz="1500" b="1" dirty="0">
                          <a:effectLst/>
                        </a:rPr>
                        <a:t>Оператор</a:t>
                      </a:r>
                      <a:endParaRPr lang="en-US" sz="1500" b="1" dirty="0">
                        <a:effectLst/>
                      </a:endParaRPr>
                    </a:p>
                  </a:txBody>
                  <a:tcPr marL="123226" marR="61613" marT="61613" marB="616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500" b="1" dirty="0">
                          <a:effectLst/>
                        </a:rPr>
                        <a:t>Название</a:t>
                      </a:r>
                      <a:endParaRPr lang="en-US" sz="1500" b="1" dirty="0">
                        <a:effectLst/>
                      </a:endParaRPr>
                    </a:p>
                  </a:txBody>
                  <a:tcPr marL="61613" marR="61613" marT="61613" marB="616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500" b="1" dirty="0">
                          <a:effectLst/>
                        </a:rPr>
                        <a:t>Пример</a:t>
                      </a:r>
                      <a:endParaRPr lang="en-US" sz="1500" b="1" dirty="0">
                        <a:effectLst/>
                      </a:endParaRPr>
                    </a:p>
                  </a:txBody>
                  <a:tcPr marL="61613" marR="61613" marT="61613" marB="616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9384987"/>
                  </a:ext>
                </a:extLst>
              </a:tr>
              <a:tr h="566837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1">
                          <a:effectLst/>
                        </a:rPr>
                        <a:t>==</a:t>
                      </a:r>
                    </a:p>
                  </a:txBody>
                  <a:tcPr marL="123226" marR="61613" marT="61613" marB="616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500" dirty="0">
                          <a:effectLst/>
                        </a:rPr>
                        <a:t>Равно</a:t>
                      </a:r>
                      <a:endParaRPr lang="en-US" sz="1500" dirty="0">
                        <a:effectLst/>
                      </a:endParaRPr>
                    </a:p>
                  </a:txBody>
                  <a:tcPr marL="61613" marR="61613" marT="61613" marB="616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x == y</a:t>
                      </a:r>
                    </a:p>
                  </a:txBody>
                  <a:tcPr marL="61613" marR="61613" marT="61613" marB="616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6894107"/>
                  </a:ext>
                </a:extLst>
              </a:tr>
              <a:tr h="566837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1">
                          <a:effectLst/>
                        </a:rPr>
                        <a:t>!=</a:t>
                      </a:r>
                    </a:p>
                  </a:txBody>
                  <a:tcPr marL="123226" marR="61613" marT="61613" marB="616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500" dirty="0">
                          <a:effectLst/>
                        </a:rPr>
                        <a:t>Не равно</a:t>
                      </a:r>
                      <a:endParaRPr lang="en-US" sz="1500" dirty="0">
                        <a:effectLst/>
                      </a:endParaRPr>
                    </a:p>
                  </a:txBody>
                  <a:tcPr marL="61613" marR="61613" marT="61613" marB="616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x != y</a:t>
                      </a:r>
                    </a:p>
                  </a:txBody>
                  <a:tcPr marL="61613" marR="61613" marT="61613" marB="616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8885249"/>
                  </a:ext>
                </a:extLst>
              </a:tr>
              <a:tr h="566837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1">
                          <a:effectLst/>
                        </a:rPr>
                        <a:t>&gt;</a:t>
                      </a:r>
                    </a:p>
                  </a:txBody>
                  <a:tcPr marL="123226" marR="61613" marT="61613" marB="616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500" dirty="0">
                          <a:effectLst/>
                        </a:rPr>
                        <a:t>Больше чем</a:t>
                      </a:r>
                      <a:endParaRPr lang="en-US" sz="1500" dirty="0">
                        <a:effectLst/>
                      </a:endParaRPr>
                    </a:p>
                  </a:txBody>
                  <a:tcPr marL="61613" marR="61613" marT="61613" marB="616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x &gt; y</a:t>
                      </a:r>
                    </a:p>
                  </a:txBody>
                  <a:tcPr marL="61613" marR="61613" marT="61613" marB="616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3683576"/>
                  </a:ext>
                </a:extLst>
              </a:tr>
              <a:tr h="566837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1">
                          <a:effectLst/>
                        </a:rPr>
                        <a:t>&lt;</a:t>
                      </a:r>
                    </a:p>
                  </a:txBody>
                  <a:tcPr marL="123226" marR="61613" marT="61613" marB="616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500" dirty="0">
                          <a:effectLst/>
                        </a:rPr>
                        <a:t>Меньше чем</a:t>
                      </a:r>
                      <a:endParaRPr lang="en-US" sz="1500" dirty="0">
                        <a:effectLst/>
                      </a:endParaRPr>
                    </a:p>
                  </a:txBody>
                  <a:tcPr marL="61613" marR="61613" marT="61613" marB="616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x &lt; y</a:t>
                      </a:r>
                    </a:p>
                  </a:txBody>
                  <a:tcPr marL="61613" marR="61613" marT="61613" marB="616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9369528"/>
                  </a:ext>
                </a:extLst>
              </a:tr>
              <a:tr h="566837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1">
                          <a:effectLst/>
                        </a:rPr>
                        <a:t>&gt;=</a:t>
                      </a:r>
                    </a:p>
                  </a:txBody>
                  <a:tcPr marL="123226" marR="61613" marT="61613" marB="616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500" dirty="0">
                          <a:effectLst/>
                        </a:rPr>
                        <a:t>Больше или равно чем</a:t>
                      </a:r>
                      <a:endParaRPr lang="en-US" sz="1500" dirty="0">
                        <a:effectLst/>
                      </a:endParaRPr>
                    </a:p>
                  </a:txBody>
                  <a:tcPr marL="61613" marR="61613" marT="61613" marB="616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x &gt;= y</a:t>
                      </a:r>
                    </a:p>
                  </a:txBody>
                  <a:tcPr marL="61613" marR="61613" marT="61613" marB="616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2234125"/>
                  </a:ext>
                </a:extLst>
              </a:tr>
              <a:tr h="345031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1" dirty="0">
                          <a:effectLst/>
                        </a:rPr>
                        <a:t>&lt;=</a:t>
                      </a:r>
                    </a:p>
                  </a:txBody>
                  <a:tcPr marL="123226" marR="61613" marT="61613" marB="616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500" dirty="0">
                          <a:effectLst/>
                        </a:rPr>
                        <a:t>Меньше или равно чем</a:t>
                      </a:r>
                      <a:endParaRPr lang="en-US" sz="1500" dirty="0">
                        <a:effectLst/>
                      </a:endParaRPr>
                    </a:p>
                  </a:txBody>
                  <a:tcPr marL="61613" marR="61613" marT="61613" marB="616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effectLst/>
                        </a:rPr>
                        <a:t>x &lt;= y</a:t>
                      </a:r>
                    </a:p>
                  </a:txBody>
                  <a:tcPr marL="61613" marR="61613" marT="61613" marB="616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64613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38854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8BA0-5336-4DA9-B5C7-B848A613F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Логические операторы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B6111-BA16-4798-B82D-1C7443563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0974" y="2027583"/>
            <a:ext cx="4149833" cy="441297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sz="2200" dirty="0"/>
              <a:t>Логические операторы используются для объединения условных операторов</a:t>
            </a:r>
          </a:p>
          <a:p>
            <a:pPr marL="0" indent="0">
              <a:buNone/>
            </a:pPr>
            <a:endParaRPr lang="ru-RU" b="1" dirty="0"/>
          </a:p>
          <a:p>
            <a:pPr marL="0" indent="0">
              <a:buNone/>
            </a:pPr>
            <a:r>
              <a:rPr lang="ru-RU" b="1" dirty="0"/>
              <a:t>Примеры:</a:t>
            </a:r>
          </a:p>
          <a:p>
            <a:pPr marL="0" indent="0">
              <a:buNone/>
            </a:pPr>
            <a:r>
              <a:rPr lang="en-US" dirty="0"/>
              <a:t>x = True</a:t>
            </a:r>
          </a:p>
          <a:p>
            <a:pPr marL="0" indent="0">
              <a:buNone/>
            </a:pPr>
            <a:r>
              <a:rPr lang="en-US" dirty="0"/>
              <a:t>y = False</a:t>
            </a:r>
          </a:p>
          <a:p>
            <a:pPr marL="0" indent="0">
              <a:buNone/>
            </a:pPr>
            <a:r>
              <a:rPr lang="en-US" dirty="0"/>
              <a:t># Output: x and y is False</a:t>
            </a:r>
          </a:p>
          <a:p>
            <a:pPr marL="0" indent="0">
              <a:buNone/>
            </a:pPr>
            <a:r>
              <a:rPr lang="en-US" dirty="0"/>
              <a:t>print('x and y </a:t>
            </a:r>
            <a:r>
              <a:rPr lang="en-US" dirty="0" err="1"/>
              <a:t>is',x</a:t>
            </a:r>
            <a:r>
              <a:rPr lang="en-US" dirty="0"/>
              <a:t> and y)</a:t>
            </a:r>
          </a:p>
          <a:p>
            <a:pPr marL="0" indent="0">
              <a:buNone/>
            </a:pPr>
            <a:r>
              <a:rPr lang="en-US" dirty="0"/>
              <a:t># Output: x or y is True</a:t>
            </a:r>
          </a:p>
          <a:p>
            <a:pPr marL="0" indent="0">
              <a:buNone/>
            </a:pPr>
            <a:r>
              <a:rPr lang="en-US" dirty="0"/>
              <a:t>print('x or y </a:t>
            </a:r>
            <a:r>
              <a:rPr lang="en-US" dirty="0" err="1"/>
              <a:t>is',x</a:t>
            </a:r>
            <a:r>
              <a:rPr lang="en-US" dirty="0"/>
              <a:t> or y)</a:t>
            </a:r>
          </a:p>
          <a:p>
            <a:pPr marL="0" indent="0">
              <a:buNone/>
            </a:pPr>
            <a:r>
              <a:rPr lang="en-US" dirty="0"/>
              <a:t># Output: not x is False</a:t>
            </a:r>
          </a:p>
          <a:p>
            <a:pPr marL="0" indent="0">
              <a:buNone/>
            </a:pPr>
            <a:r>
              <a:rPr lang="en-US" dirty="0"/>
              <a:t>print('not x </a:t>
            </a:r>
            <a:r>
              <a:rPr lang="en-US" dirty="0" err="1"/>
              <a:t>is',not</a:t>
            </a:r>
            <a:r>
              <a:rPr lang="en-US" dirty="0"/>
              <a:t> x)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3DD4962-0DEB-45EC-9167-E9D972C572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73222"/>
              </p:ext>
            </p:extLst>
          </p:nvPr>
        </p:nvGraphicFramePr>
        <p:xfrm>
          <a:off x="581192" y="2739434"/>
          <a:ext cx="6535225" cy="2804160"/>
        </p:xfrm>
        <a:graphic>
          <a:graphicData uri="http://schemas.openxmlformats.org/drawingml/2006/table">
            <a:tbl>
              <a:tblPr/>
              <a:tblGrid>
                <a:gridCol w="1823771">
                  <a:extLst>
                    <a:ext uri="{9D8B030D-6E8A-4147-A177-3AD203B41FA5}">
                      <a16:colId xmlns:a16="http://schemas.microsoft.com/office/drawing/2014/main" val="2908665137"/>
                    </a:ext>
                  </a:extLst>
                </a:gridCol>
                <a:gridCol w="2554886">
                  <a:extLst>
                    <a:ext uri="{9D8B030D-6E8A-4147-A177-3AD203B41FA5}">
                      <a16:colId xmlns:a16="http://schemas.microsoft.com/office/drawing/2014/main" val="1630848817"/>
                    </a:ext>
                  </a:extLst>
                </a:gridCol>
                <a:gridCol w="2156568">
                  <a:extLst>
                    <a:ext uri="{9D8B030D-6E8A-4147-A177-3AD203B41FA5}">
                      <a16:colId xmlns:a16="http://schemas.microsoft.com/office/drawing/2014/main" val="386931307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ru-RU" b="1" dirty="0">
                          <a:effectLst/>
                          <a:latin typeface="+mn-lt"/>
                        </a:rPr>
                        <a:t>Оператор</a:t>
                      </a:r>
                      <a:endParaRPr lang="en-US" b="1" dirty="0">
                        <a:effectLst/>
                        <a:latin typeface="+mn-lt"/>
                      </a:endParaRP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b="1" dirty="0">
                          <a:effectLst/>
                          <a:latin typeface="+mn-lt"/>
                        </a:rPr>
                        <a:t>Описание</a:t>
                      </a:r>
                      <a:endParaRPr lang="en-US" b="1" dirty="0">
                        <a:effectLst/>
                        <a:latin typeface="+mn-lt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b="1" dirty="0">
                          <a:effectLst/>
                          <a:latin typeface="+mn-lt"/>
                        </a:rPr>
                        <a:t>Пример</a:t>
                      </a:r>
                      <a:endParaRPr lang="en-US" b="1" dirty="0">
                        <a:effectLst/>
                        <a:latin typeface="+mn-lt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86165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  <a:latin typeface="Corbel" panose="020B0503020204020204" pitchFamily="34" charset="0"/>
                        </a:rPr>
                        <a:t>and 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dirty="0">
                          <a:effectLst/>
                          <a:latin typeface="Corbel" panose="020B0503020204020204" pitchFamily="34" charset="0"/>
                        </a:rPr>
                        <a:t>Возвращает</a:t>
                      </a:r>
                      <a:r>
                        <a:rPr lang="en-US" dirty="0">
                          <a:effectLst/>
                          <a:latin typeface="Corbel" panose="020B0503020204020204" pitchFamily="34" charset="0"/>
                        </a:rPr>
                        <a:t> </a:t>
                      </a:r>
                      <a:r>
                        <a:rPr lang="en-US" i="1" dirty="0">
                          <a:effectLst/>
                          <a:latin typeface="Corbel" panose="020B0503020204020204" pitchFamily="34" charset="0"/>
                        </a:rPr>
                        <a:t>True</a:t>
                      </a:r>
                      <a:r>
                        <a:rPr lang="en-US" dirty="0">
                          <a:effectLst/>
                          <a:latin typeface="Corbel" panose="020B0503020204020204" pitchFamily="34" charset="0"/>
                        </a:rPr>
                        <a:t> </a:t>
                      </a:r>
                      <a:r>
                        <a:rPr lang="ru-RU" dirty="0">
                          <a:effectLst/>
                          <a:latin typeface="Corbel" panose="020B0503020204020204" pitchFamily="34" charset="0"/>
                        </a:rPr>
                        <a:t>если оба значения </a:t>
                      </a:r>
                      <a:r>
                        <a:rPr lang="en-US" i="1" dirty="0">
                          <a:effectLst/>
                          <a:latin typeface="Corbel" panose="020B0503020204020204" pitchFamily="34" charset="0"/>
                        </a:rPr>
                        <a:t>true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rbel" panose="020B0503020204020204" pitchFamily="34" charset="0"/>
                        </a:rPr>
                        <a:t>x &lt; 5 and  x &lt; 10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8139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effectLst/>
                          <a:latin typeface="Corbel" panose="020B0503020204020204" pitchFamily="34" charset="0"/>
                        </a:rPr>
                        <a:t>or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dirty="0">
                          <a:effectLst/>
                          <a:latin typeface="+mn-lt"/>
                        </a:rPr>
                        <a:t>Возвращает</a:t>
                      </a:r>
                      <a:r>
                        <a:rPr lang="en-US" dirty="0">
                          <a:effectLst/>
                          <a:latin typeface="Corbel" panose="020B0503020204020204" pitchFamily="34" charset="0"/>
                        </a:rPr>
                        <a:t> </a:t>
                      </a:r>
                      <a:r>
                        <a:rPr lang="en-US" i="1" dirty="0">
                          <a:effectLst/>
                          <a:latin typeface="Corbel" panose="020B0503020204020204" pitchFamily="34" charset="0"/>
                        </a:rPr>
                        <a:t>True</a:t>
                      </a:r>
                      <a:r>
                        <a:rPr lang="en-US" dirty="0">
                          <a:effectLst/>
                          <a:latin typeface="Corbel" panose="020B0503020204020204" pitchFamily="34" charset="0"/>
                        </a:rPr>
                        <a:t> </a:t>
                      </a:r>
                      <a:r>
                        <a:rPr lang="ru-RU" dirty="0">
                          <a:effectLst/>
                          <a:latin typeface="+mn-lt"/>
                        </a:rPr>
                        <a:t>если одно из значений </a:t>
                      </a:r>
                      <a:r>
                        <a:rPr lang="en-US" i="1" dirty="0">
                          <a:effectLst/>
                          <a:latin typeface="Corbel" panose="020B0503020204020204" pitchFamily="34" charset="0"/>
                        </a:rPr>
                        <a:t>true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rbel" panose="020B0503020204020204" pitchFamily="34" charset="0"/>
                        </a:rPr>
                        <a:t>x &lt; 5 or x &lt; 4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75441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  <a:latin typeface="Corbel" panose="020B0503020204020204" pitchFamily="34" charset="0"/>
                        </a:rPr>
                        <a:t>not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dirty="0">
                          <a:effectLst/>
                          <a:latin typeface="+mn-lt"/>
                        </a:rPr>
                        <a:t>Отменяет результат, возвращает </a:t>
                      </a:r>
                      <a:r>
                        <a:rPr lang="ru-RU" i="1" dirty="0" err="1">
                          <a:effectLst/>
                          <a:latin typeface="+mn-lt"/>
                        </a:rPr>
                        <a:t>False</a:t>
                      </a:r>
                      <a:r>
                        <a:rPr lang="ru-RU" dirty="0">
                          <a:effectLst/>
                          <a:latin typeface="+mn-lt"/>
                        </a:rPr>
                        <a:t>, если результат равен </a:t>
                      </a:r>
                      <a:r>
                        <a:rPr lang="ru-RU" i="1" dirty="0" err="1">
                          <a:effectLst/>
                          <a:latin typeface="+mn-lt"/>
                        </a:rPr>
                        <a:t>true</a:t>
                      </a:r>
                      <a:endParaRPr lang="en-US" i="1" dirty="0"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Corbel" panose="020B0503020204020204" pitchFamily="34" charset="0"/>
                        </a:rPr>
                        <a:t>not(x &lt; 5 and x &lt; 10)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84625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1056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CE1E1-32F4-43B1-B490-00053615E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7EE08-6343-4104-BA29-247D160A3F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574" y="1815549"/>
            <a:ext cx="11304104" cy="4784034"/>
          </a:xfrm>
        </p:spPr>
        <p:txBody>
          <a:bodyPr>
            <a:normAutofit lnSpcReduction="10000"/>
          </a:bodyPr>
          <a:lstStyle/>
          <a:p>
            <a:r>
              <a:rPr lang="ru-RU" sz="2000" dirty="0">
                <a:latin typeface="Corbel" panose="020B0503020204020204" pitchFamily="34" charset="0"/>
              </a:rPr>
              <a:t>Списки из </a:t>
            </a:r>
            <a:r>
              <a:rPr lang="ro-MD" sz="2000" dirty="0" err="1">
                <a:latin typeface="Corbel" panose="020B0503020204020204" pitchFamily="34" charset="0"/>
              </a:rPr>
              <a:t>Python</a:t>
            </a:r>
            <a:r>
              <a:rPr lang="ro-MD" sz="2000" dirty="0">
                <a:latin typeface="Corbel" panose="020B0503020204020204" pitchFamily="34" charset="0"/>
              </a:rPr>
              <a:t> </a:t>
            </a:r>
            <a:r>
              <a:rPr lang="ru-RU" sz="2000" dirty="0">
                <a:latin typeface="Corbel" panose="020B0503020204020204" pitchFamily="34" charset="0"/>
              </a:rPr>
              <a:t>имеют очень много общего с массивами из других языков программирования  </a:t>
            </a:r>
            <a:endParaRPr lang="en-US" sz="2000" dirty="0"/>
          </a:p>
          <a:p>
            <a:r>
              <a:rPr lang="ru-RU" sz="2000" dirty="0"/>
              <a:t>Список </a:t>
            </a:r>
            <a:r>
              <a:rPr lang="en-US" sz="2000" dirty="0"/>
              <a:t>(</a:t>
            </a:r>
            <a:r>
              <a:rPr lang="en-US" sz="2000" b="1" dirty="0"/>
              <a:t>list</a:t>
            </a:r>
            <a:r>
              <a:rPr lang="en-US" sz="2000" dirty="0"/>
              <a:t>)</a:t>
            </a:r>
            <a:r>
              <a:rPr lang="ru-RU" sz="2000" dirty="0"/>
              <a:t>- это упорядоченная последовательность элементов</a:t>
            </a:r>
            <a:endParaRPr lang="en-US" sz="2000" dirty="0"/>
          </a:p>
          <a:p>
            <a:r>
              <a:rPr lang="ru-RU" sz="2000" dirty="0"/>
              <a:t>Это один из наиболее часто используемых типов данных в </a:t>
            </a:r>
            <a:r>
              <a:rPr lang="ru-RU" sz="2000" dirty="0" err="1"/>
              <a:t>Python</a:t>
            </a:r>
            <a:r>
              <a:rPr lang="ru-RU" sz="2000" dirty="0"/>
              <a:t> и является очень гибким типом данных</a:t>
            </a:r>
            <a:endParaRPr lang="en-US" sz="2000" dirty="0"/>
          </a:p>
          <a:p>
            <a:r>
              <a:rPr lang="ru-RU" sz="2000" dirty="0"/>
              <a:t>Все элементы в списке не обязательно должны быть одного типа</a:t>
            </a:r>
            <a:endParaRPr lang="en-US" sz="2000" dirty="0"/>
          </a:p>
          <a:p>
            <a:r>
              <a:rPr lang="ru-RU" sz="2000" dirty="0">
                <a:latin typeface="Corbel" panose="020B0503020204020204" pitchFamily="34" charset="0"/>
              </a:rPr>
              <a:t>Каждый элемент списка имеет свою позицию в списке. Из-за этого элементы могут повторятся</a:t>
            </a:r>
            <a:endParaRPr lang="ro-MD" sz="2000" dirty="0">
              <a:latin typeface="Corbel" panose="020B0503020204020204" pitchFamily="34" charset="0"/>
            </a:endParaRPr>
          </a:p>
          <a:p>
            <a:r>
              <a:rPr lang="ru-RU" sz="2000" dirty="0">
                <a:latin typeface="Corbel" panose="020B0503020204020204" pitchFamily="34" charset="0"/>
              </a:rPr>
              <a:t>Элементы списков можно изменять (</a:t>
            </a:r>
            <a:r>
              <a:rPr lang="it-IT" sz="2000" dirty="0">
                <a:latin typeface="Corbel" panose="020B0503020204020204" pitchFamily="34" charset="0"/>
              </a:rPr>
              <a:t>mutable</a:t>
            </a:r>
            <a:r>
              <a:rPr lang="ru-RU" sz="2000" dirty="0">
                <a:latin typeface="Corbel" panose="020B0503020204020204" pitchFamily="34" charset="0"/>
              </a:rPr>
              <a:t>)</a:t>
            </a:r>
            <a:r>
              <a:rPr lang="it-IT" sz="2000" dirty="0">
                <a:latin typeface="Corbel" panose="020B0503020204020204" pitchFamily="34" charset="0"/>
              </a:rPr>
              <a:t>,</a:t>
            </a:r>
            <a:r>
              <a:rPr lang="ru-RU" sz="2000" dirty="0">
                <a:latin typeface="Corbel" panose="020B0503020204020204" pitchFamily="34" charset="0"/>
              </a:rPr>
              <a:t> и после создания списка</a:t>
            </a:r>
            <a:endParaRPr lang="en-US" sz="2000" dirty="0"/>
          </a:p>
          <a:p>
            <a:r>
              <a:rPr lang="ru-RU" sz="2000" dirty="0"/>
              <a:t>Список объявляется довольно просто - элементы, разделенные запятыми, заключены в квадратные скобки []</a:t>
            </a:r>
          </a:p>
          <a:p>
            <a:r>
              <a:rPr lang="ru-RU" sz="2000" dirty="0"/>
              <a:t>Пример:</a:t>
            </a:r>
          </a:p>
          <a:p>
            <a:pPr marL="0" indent="0">
              <a:buNone/>
            </a:pPr>
            <a:r>
              <a:rPr lang="nb-NO" dirty="0"/>
              <a:t>arr1 = ["Ann", 22, 55.8]</a:t>
            </a:r>
          </a:p>
          <a:p>
            <a:pPr marL="0" indent="0">
              <a:buNone/>
            </a:pPr>
            <a:r>
              <a:rPr lang="nb-NO" dirty="0"/>
              <a:t>print(arr1, type(arr1))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786B7C-7AC9-4F4D-A3FF-3E5E8F15B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2019" y="5501104"/>
            <a:ext cx="3341214" cy="906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3626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1554E-A38C-4D29-8ADB-696A40B6E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Идентификационные операторы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36507-474D-4B73-BFDE-5F2AF3EBB4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6086" y="1815548"/>
            <a:ext cx="5117244" cy="4890052"/>
          </a:xfrm>
        </p:spPr>
        <p:txBody>
          <a:bodyPr>
            <a:normAutofit fontScale="62500" lnSpcReduction="20000"/>
          </a:bodyPr>
          <a:lstStyle/>
          <a:p>
            <a:r>
              <a:rPr lang="ru-RU" dirty="0"/>
              <a:t>Пример: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x1 = 5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y1 = 5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x2 = 'Hello'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y2 = 'Hello'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x3 = [1,2,3]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y3 = [1,2,3]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print(x1 is not y1)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print(x2 is y2)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print(x3 is y3)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print(id(x1))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print(id(y1))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print(id(x2))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print(id(y2))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print(id(x3))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print(id(y3))</a:t>
            </a:r>
          </a:p>
          <a:p>
            <a:r>
              <a:rPr lang="ru-RU" sz="2200" dirty="0"/>
              <a:t>Видим, что </a:t>
            </a:r>
            <a:r>
              <a:rPr lang="ru-RU" sz="2200" i="1" dirty="0"/>
              <a:t>x1</a:t>
            </a:r>
            <a:r>
              <a:rPr lang="ru-RU" sz="2200" dirty="0"/>
              <a:t> и </a:t>
            </a:r>
            <a:r>
              <a:rPr lang="ru-RU" sz="2200" i="1" dirty="0"/>
              <a:t>y1</a:t>
            </a:r>
            <a:r>
              <a:rPr lang="ru-RU" sz="2200" dirty="0"/>
              <a:t> являются целыми числами одинаковых значений, поэтому они равны, а также идентичны. То же самое имеет место с </a:t>
            </a:r>
            <a:r>
              <a:rPr lang="ru-RU" sz="2200" i="1" dirty="0"/>
              <a:t>x2</a:t>
            </a:r>
            <a:r>
              <a:rPr lang="ru-RU" sz="2200" dirty="0"/>
              <a:t> и </a:t>
            </a:r>
            <a:r>
              <a:rPr lang="ru-RU" sz="2200" i="1" dirty="0"/>
              <a:t>y2</a:t>
            </a:r>
            <a:r>
              <a:rPr lang="ru-RU" sz="2200" dirty="0"/>
              <a:t> (строки)</a:t>
            </a:r>
          </a:p>
          <a:p>
            <a:r>
              <a:rPr lang="ru-RU" sz="2200" dirty="0"/>
              <a:t>Но </a:t>
            </a:r>
            <a:r>
              <a:rPr lang="ru-RU" sz="2200" i="1" dirty="0"/>
              <a:t>х3</a:t>
            </a:r>
            <a:r>
              <a:rPr lang="ru-RU" sz="2200" dirty="0"/>
              <a:t> и </a:t>
            </a:r>
            <a:r>
              <a:rPr lang="ru-RU" sz="2200" i="1" dirty="0"/>
              <a:t>у3 </a:t>
            </a:r>
            <a:r>
              <a:rPr lang="ru-RU" sz="2200" dirty="0"/>
              <a:t>это списки. Они равны, но не идентичны. Это потому, что интерпретатор находит их отдельно в памяти, хотя они равны</a:t>
            </a:r>
            <a:endParaRPr lang="en-US" sz="22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B4DAEC9-EEC8-4C13-B625-F0E9A27C3D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7763881"/>
              </p:ext>
            </p:extLst>
          </p:nvPr>
        </p:nvGraphicFramePr>
        <p:xfrm>
          <a:off x="448670" y="4099160"/>
          <a:ext cx="5835098" cy="2377440"/>
        </p:xfrm>
        <a:graphic>
          <a:graphicData uri="http://schemas.openxmlformats.org/drawingml/2006/table">
            <a:tbl>
              <a:tblPr/>
              <a:tblGrid>
                <a:gridCol w="1257507">
                  <a:extLst>
                    <a:ext uri="{9D8B030D-6E8A-4147-A177-3AD203B41FA5}">
                      <a16:colId xmlns:a16="http://schemas.microsoft.com/office/drawing/2014/main" val="3948117579"/>
                    </a:ext>
                  </a:extLst>
                </a:gridCol>
                <a:gridCol w="3212617">
                  <a:extLst>
                    <a:ext uri="{9D8B030D-6E8A-4147-A177-3AD203B41FA5}">
                      <a16:colId xmlns:a16="http://schemas.microsoft.com/office/drawing/2014/main" val="1009780698"/>
                    </a:ext>
                  </a:extLst>
                </a:gridCol>
                <a:gridCol w="1364974">
                  <a:extLst>
                    <a:ext uri="{9D8B030D-6E8A-4147-A177-3AD203B41FA5}">
                      <a16:colId xmlns:a16="http://schemas.microsoft.com/office/drawing/2014/main" val="34036113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ru-RU" b="1" dirty="0">
                          <a:effectLst/>
                        </a:rPr>
                        <a:t>Оператор</a:t>
                      </a:r>
                      <a:endParaRPr lang="en-US" b="1" dirty="0">
                        <a:effectLst/>
                      </a:endParaRP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b="1" dirty="0">
                          <a:effectLst/>
                        </a:rPr>
                        <a:t>Описание</a:t>
                      </a:r>
                      <a:endParaRPr lang="en-US" b="1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b="1" dirty="0">
                          <a:effectLst/>
                        </a:rPr>
                        <a:t>Пример</a:t>
                      </a:r>
                      <a:endParaRPr lang="en-US" b="1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9100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effectLst/>
                        </a:rPr>
                        <a:t>is 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dirty="0">
                          <a:effectLst/>
                        </a:rPr>
                        <a:t>Возвращает </a:t>
                      </a:r>
                      <a:r>
                        <a:rPr lang="ru-RU" i="1" dirty="0" err="1">
                          <a:effectLst/>
                        </a:rPr>
                        <a:t>true</a:t>
                      </a:r>
                      <a:r>
                        <a:rPr lang="ru-RU" dirty="0">
                          <a:effectLst/>
                        </a:rPr>
                        <a:t>, если обе переменные являются одним и тем же объектом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 is y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02607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</a:rPr>
                        <a:t>is not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dirty="0">
                          <a:effectLst/>
                        </a:rPr>
                        <a:t>Возвращает </a:t>
                      </a:r>
                      <a:r>
                        <a:rPr lang="en-US" i="1" dirty="0">
                          <a:effectLst/>
                        </a:rPr>
                        <a:t>true</a:t>
                      </a:r>
                      <a:r>
                        <a:rPr lang="ru-RU" dirty="0">
                          <a:effectLst/>
                        </a:rPr>
                        <a:t>, если обе переменные не являются одним и тем же объектом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x is not y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40826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6421CB5-DB41-4BEE-85CB-A1FDC9BF0659}"/>
              </a:ext>
            </a:extLst>
          </p:cNvPr>
          <p:cNvSpPr txBox="1"/>
          <p:nvPr/>
        </p:nvSpPr>
        <p:spPr>
          <a:xfrm>
            <a:off x="198783" y="2185989"/>
            <a:ext cx="59524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Операторы идентификации используются для сравнения объектов, не если они равны, а если они на самом деле являются одним и тем же объектом, с тем же местом в памяти</a:t>
            </a:r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25E969-C67F-4D87-8AE2-B94EBE1151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4574" y="2991374"/>
            <a:ext cx="1391478" cy="2239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105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C6CAD-7B35-4635-9A01-81F8AACA0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 членства (принадлежности)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B4A01-D4B1-4ADA-914E-5ADEF1E2E9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2348" y="1921565"/>
            <a:ext cx="5062330" cy="4770783"/>
          </a:xfrm>
        </p:spPr>
        <p:txBody>
          <a:bodyPr>
            <a:normAutofit fontScale="70000" lnSpcReduction="20000"/>
          </a:bodyPr>
          <a:lstStyle/>
          <a:p>
            <a:r>
              <a:rPr lang="ru-RU" sz="2900" dirty="0"/>
              <a:t>Операторы членства используются для проверки наличия указанной последовательности в каком-то объекте</a:t>
            </a:r>
          </a:p>
          <a:p>
            <a:r>
              <a:rPr lang="ru-RU" sz="2900" dirty="0"/>
              <a:t>Примеры:</a:t>
            </a:r>
          </a:p>
          <a:p>
            <a:pPr marL="0" indent="0">
              <a:buNone/>
            </a:pPr>
            <a:r>
              <a:rPr lang="en-US" sz="2000" dirty="0"/>
              <a:t>x = 'Hello world'</a:t>
            </a:r>
          </a:p>
          <a:p>
            <a:pPr marL="0" indent="0">
              <a:buNone/>
            </a:pPr>
            <a:r>
              <a:rPr lang="en-US" sz="2000" dirty="0"/>
              <a:t>y = {1:'a',2:'b'}</a:t>
            </a:r>
          </a:p>
          <a:p>
            <a:pPr marL="0" indent="0">
              <a:buNone/>
            </a:pPr>
            <a:r>
              <a:rPr lang="en-US" sz="2000" dirty="0"/>
              <a:t># Output: True</a:t>
            </a:r>
          </a:p>
          <a:p>
            <a:pPr marL="0" indent="0">
              <a:buNone/>
            </a:pPr>
            <a:r>
              <a:rPr lang="en-US" sz="2000" dirty="0"/>
              <a:t>print('H' in x)</a:t>
            </a:r>
          </a:p>
          <a:p>
            <a:pPr marL="0" indent="0">
              <a:buNone/>
            </a:pPr>
            <a:r>
              <a:rPr lang="en-US" sz="2000" dirty="0"/>
              <a:t># Output: True</a:t>
            </a:r>
          </a:p>
          <a:p>
            <a:pPr marL="0" indent="0">
              <a:buNone/>
            </a:pPr>
            <a:r>
              <a:rPr lang="en-US" sz="2000" dirty="0"/>
              <a:t>print('hello' not in x)</a:t>
            </a:r>
          </a:p>
          <a:p>
            <a:pPr marL="0" indent="0">
              <a:buNone/>
            </a:pPr>
            <a:r>
              <a:rPr lang="en-US" sz="2000" dirty="0"/>
              <a:t># Output: True</a:t>
            </a:r>
          </a:p>
          <a:p>
            <a:pPr marL="0" indent="0">
              <a:buNone/>
            </a:pPr>
            <a:r>
              <a:rPr lang="en-US" sz="2000" dirty="0"/>
              <a:t>print(1 in y)</a:t>
            </a:r>
          </a:p>
          <a:p>
            <a:pPr marL="0" indent="0">
              <a:buNone/>
            </a:pPr>
            <a:r>
              <a:rPr lang="en-US" sz="2000" dirty="0"/>
              <a:t># Output: False</a:t>
            </a:r>
          </a:p>
          <a:p>
            <a:pPr marL="0" indent="0">
              <a:buNone/>
            </a:pPr>
            <a:r>
              <a:rPr lang="en-US" sz="2000" dirty="0"/>
              <a:t>print('a' in y)</a:t>
            </a:r>
          </a:p>
          <a:p>
            <a:pPr marL="0" indent="0">
              <a:buNone/>
            </a:pPr>
            <a:r>
              <a:rPr lang="en-US" sz="2000" dirty="0"/>
              <a:t># Output: False</a:t>
            </a:r>
          </a:p>
          <a:p>
            <a:pPr marL="0" indent="0">
              <a:buNone/>
            </a:pPr>
            <a:r>
              <a:rPr lang="en-US" sz="2000" dirty="0"/>
              <a:t>print('a' in x)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9D8DA7D-8208-4F3E-A1BB-6AE62ADF82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0772437"/>
              </p:ext>
            </p:extLst>
          </p:nvPr>
        </p:nvGraphicFramePr>
        <p:xfrm>
          <a:off x="581192" y="2974879"/>
          <a:ext cx="5726843" cy="2926080"/>
        </p:xfrm>
        <a:graphic>
          <a:graphicData uri="http://schemas.openxmlformats.org/drawingml/2006/table">
            <a:tbl>
              <a:tblPr/>
              <a:tblGrid>
                <a:gridCol w="1313869">
                  <a:extLst>
                    <a:ext uri="{9D8B030D-6E8A-4147-A177-3AD203B41FA5}">
                      <a16:colId xmlns:a16="http://schemas.microsoft.com/office/drawing/2014/main" val="3588955821"/>
                    </a:ext>
                  </a:extLst>
                </a:gridCol>
                <a:gridCol w="3087756">
                  <a:extLst>
                    <a:ext uri="{9D8B030D-6E8A-4147-A177-3AD203B41FA5}">
                      <a16:colId xmlns:a16="http://schemas.microsoft.com/office/drawing/2014/main" val="3687502509"/>
                    </a:ext>
                  </a:extLst>
                </a:gridCol>
                <a:gridCol w="1325218">
                  <a:extLst>
                    <a:ext uri="{9D8B030D-6E8A-4147-A177-3AD203B41FA5}">
                      <a16:colId xmlns:a16="http://schemas.microsoft.com/office/drawing/2014/main" val="3928816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ru-RU" b="1" dirty="0">
                          <a:effectLst/>
                        </a:rPr>
                        <a:t>Оператор</a:t>
                      </a:r>
                      <a:endParaRPr lang="en-US" b="1" dirty="0">
                        <a:effectLst/>
                      </a:endParaRP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b="1" dirty="0">
                          <a:effectLst/>
                        </a:rPr>
                        <a:t>Описание</a:t>
                      </a:r>
                      <a:endParaRPr lang="en-US" b="1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b="1" dirty="0">
                          <a:effectLst/>
                        </a:rPr>
                        <a:t>Пример</a:t>
                      </a:r>
                      <a:endParaRPr lang="en-US" b="1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1205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</a:rPr>
                        <a:t>in 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dirty="0">
                          <a:effectLst/>
                        </a:rPr>
                        <a:t>Возвращает </a:t>
                      </a:r>
                      <a:r>
                        <a:rPr lang="ru-RU" i="1" dirty="0" err="1">
                          <a:effectLst/>
                        </a:rPr>
                        <a:t>True</a:t>
                      </a:r>
                      <a:r>
                        <a:rPr lang="ru-RU" dirty="0">
                          <a:effectLst/>
                        </a:rPr>
                        <a:t>, если в объекте присутствует последовательность с указанным значением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 in y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7127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</a:rPr>
                        <a:t>not in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dirty="0">
                          <a:effectLst/>
                        </a:rPr>
                        <a:t>Возвращает </a:t>
                      </a:r>
                      <a:r>
                        <a:rPr lang="ru-RU" i="1" dirty="0" err="1">
                          <a:effectLst/>
                        </a:rPr>
                        <a:t>True</a:t>
                      </a:r>
                      <a:r>
                        <a:rPr lang="ru-RU" dirty="0">
                          <a:effectLst/>
                        </a:rPr>
                        <a:t>, если последовательность с указанным значением отсутствует в объекте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x not in y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80291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07305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CCC2E-3517-4F35-987B-9F7857E4B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 для работы со строками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A4169-EEB7-4E40-9012-82E7C79A9F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0" y="1981713"/>
            <a:ext cx="2623931" cy="3678303"/>
          </a:xfrm>
        </p:spPr>
        <p:txBody>
          <a:bodyPr/>
          <a:lstStyle/>
          <a:p>
            <a:r>
              <a:rPr lang="ru-RU" dirty="0"/>
              <a:t>Пример: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text1 = "my super text"</a:t>
            </a:r>
          </a:p>
          <a:p>
            <a:pPr marL="0" indent="0">
              <a:buNone/>
            </a:pPr>
            <a:r>
              <a:rPr lang="en-US" dirty="0"/>
              <a:t>text2 = "is fine"</a:t>
            </a:r>
          </a:p>
          <a:p>
            <a:pPr marL="0" indent="0">
              <a:buNone/>
            </a:pPr>
            <a:r>
              <a:rPr lang="en-US" dirty="0"/>
              <a:t>print(text1+" "+text2)</a:t>
            </a:r>
          </a:p>
          <a:p>
            <a:pPr marL="0" indent="0">
              <a:buNone/>
            </a:pPr>
            <a:r>
              <a:rPr lang="en-US" dirty="0"/>
              <a:t>print((text2+" ")*3)</a:t>
            </a:r>
          </a:p>
          <a:p>
            <a:pPr marL="0" indent="0">
              <a:buNone/>
            </a:pPr>
            <a:r>
              <a:rPr lang="en-US" dirty="0"/>
              <a:t>print(text1[0])</a:t>
            </a:r>
          </a:p>
          <a:p>
            <a:pPr marL="0" indent="0">
              <a:buNone/>
            </a:pPr>
            <a:r>
              <a:rPr lang="en-US" dirty="0"/>
              <a:t>print(text1[:2])</a:t>
            </a:r>
          </a:p>
          <a:p>
            <a:pPr marL="0" indent="0">
              <a:buNone/>
            </a:pPr>
            <a:r>
              <a:rPr lang="en-US" dirty="0"/>
              <a:t>print(text1[3:])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0D9DB5B-7134-4C58-B7F1-CF2934D257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0114146"/>
              </p:ext>
            </p:extLst>
          </p:nvPr>
        </p:nvGraphicFramePr>
        <p:xfrm>
          <a:off x="581192" y="2541367"/>
          <a:ext cx="6429208" cy="2956560"/>
        </p:xfrm>
        <a:graphic>
          <a:graphicData uri="http://schemas.openxmlformats.org/drawingml/2006/table">
            <a:tbl>
              <a:tblPr/>
              <a:tblGrid>
                <a:gridCol w="1355052">
                  <a:extLst>
                    <a:ext uri="{9D8B030D-6E8A-4147-A177-3AD203B41FA5}">
                      <a16:colId xmlns:a16="http://schemas.microsoft.com/office/drawing/2014/main" val="3379654215"/>
                    </a:ext>
                  </a:extLst>
                </a:gridCol>
                <a:gridCol w="1813165">
                  <a:extLst>
                    <a:ext uri="{9D8B030D-6E8A-4147-A177-3AD203B41FA5}">
                      <a16:colId xmlns:a16="http://schemas.microsoft.com/office/drawing/2014/main" val="3036730761"/>
                    </a:ext>
                  </a:extLst>
                </a:gridCol>
                <a:gridCol w="3260991">
                  <a:extLst>
                    <a:ext uri="{9D8B030D-6E8A-4147-A177-3AD203B41FA5}">
                      <a16:colId xmlns:a16="http://schemas.microsoft.com/office/drawing/2014/main" val="1718453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1800" b="1" dirty="0">
                          <a:effectLst/>
                          <a:latin typeface="Corbel" panose="020B0503020204020204" pitchFamily="34" charset="0"/>
                        </a:rPr>
                        <a:t>Оператор (операция)</a:t>
                      </a:r>
                      <a:endParaRPr lang="ru-RU" sz="1800" b="0" dirty="0"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1800" b="1" dirty="0">
                          <a:effectLst/>
                          <a:latin typeface="Corbel" panose="020B0503020204020204" pitchFamily="34" charset="0"/>
                        </a:rPr>
                        <a:t>Использование в программах</a:t>
                      </a:r>
                      <a:endParaRPr lang="ru-RU" sz="1800" b="0" dirty="0"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1800" b="1" dirty="0">
                          <a:effectLst/>
                          <a:latin typeface="Corbel" panose="020B0503020204020204" pitchFamily="34" charset="0"/>
                        </a:rPr>
                        <a:t>Объяснение</a:t>
                      </a:r>
                      <a:endParaRPr lang="ru-RU" sz="1800" b="0" dirty="0"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30663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1">
                          <a:effectLst/>
                          <a:latin typeface="Corbel" panose="020B0503020204020204" pitchFamily="34" charset="0"/>
                        </a:rPr>
                        <a:t>+</a:t>
                      </a:r>
                      <a:endParaRPr lang="en-US" sz="1800" b="0"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dirty="0">
                          <a:effectLst/>
                          <a:latin typeface="Corbel" panose="020B0503020204020204" pitchFamily="34" charset="0"/>
                        </a:rPr>
                        <a:t>s1+s2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1800" b="0" dirty="0">
                          <a:effectLst/>
                          <a:latin typeface="Corbel" panose="020B0503020204020204" pitchFamily="34" charset="0"/>
                        </a:rPr>
                        <a:t>Конкатенация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46753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1">
                          <a:effectLst/>
                          <a:latin typeface="Corbel" panose="020B0503020204020204" pitchFamily="34" charset="0"/>
                        </a:rPr>
                        <a:t>*</a:t>
                      </a:r>
                      <a:endParaRPr lang="en-US" sz="1800" b="0"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>
                          <a:effectLst/>
                          <a:latin typeface="Corbel" panose="020B0503020204020204" pitchFamily="34" charset="0"/>
                        </a:rPr>
                        <a:t>s*2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1800" b="0" dirty="0">
                          <a:effectLst/>
                          <a:latin typeface="Corbel" panose="020B0503020204020204" pitchFamily="34" charset="0"/>
                        </a:rPr>
                        <a:t>Повторение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4342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1">
                          <a:effectLst/>
                          <a:latin typeface="Corbel" panose="020B0503020204020204" pitchFamily="34" charset="0"/>
                        </a:rPr>
                        <a:t>[ ]</a:t>
                      </a:r>
                      <a:endParaRPr lang="en-US" sz="1800" b="0"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>
                          <a:effectLst/>
                          <a:latin typeface="Corbel" panose="020B0503020204020204" pitchFamily="34" charset="0"/>
                        </a:rPr>
                        <a:t>s[i]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1800" b="0" dirty="0">
                          <a:effectLst/>
                          <a:latin typeface="Corbel" panose="020B0503020204020204" pitchFamily="34" charset="0"/>
                        </a:rPr>
                        <a:t>Обращение к символу строки </a:t>
                      </a:r>
                      <a:r>
                        <a:rPr lang="ru-RU" sz="1800" b="1" i="1" dirty="0">
                          <a:effectLst/>
                          <a:latin typeface="Corbel" panose="020B0503020204020204" pitchFamily="34" charset="0"/>
                        </a:rPr>
                        <a:t>s</a:t>
                      </a:r>
                      <a:r>
                        <a:rPr lang="ru-RU" sz="1800" b="0" dirty="0">
                          <a:effectLst/>
                          <a:latin typeface="Corbel" panose="020B0503020204020204" pitchFamily="34" charset="0"/>
                        </a:rPr>
                        <a:t> по индексу </a:t>
                      </a:r>
                      <a:r>
                        <a:rPr lang="ru-RU" sz="1800" b="1" i="1" dirty="0">
                          <a:effectLst/>
                          <a:latin typeface="Corbel" panose="020B0503020204020204" pitchFamily="34" charset="0"/>
                        </a:rPr>
                        <a:t>i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75619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1">
                          <a:effectLst/>
                          <a:latin typeface="Corbel" panose="020B0503020204020204" pitchFamily="34" charset="0"/>
                        </a:rPr>
                        <a:t>[:]</a:t>
                      </a:r>
                      <a:endParaRPr lang="en-US" sz="1800" b="0"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>
                          <a:effectLst/>
                          <a:latin typeface="Corbel" panose="020B0503020204020204" pitchFamily="34" charset="0"/>
                        </a:rPr>
                        <a:t>s[i:j]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1800" b="0" dirty="0">
                          <a:effectLst/>
                          <a:latin typeface="Corbel" panose="020B0503020204020204" pitchFamily="34" charset="0"/>
                        </a:rPr>
                        <a:t>Вытягивание подстроки из позиции</a:t>
                      </a:r>
                      <a:r>
                        <a:rPr lang="ru-RU" sz="1800" b="1" dirty="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r>
                        <a:rPr lang="ru-RU" sz="1800" b="1" i="1" dirty="0">
                          <a:effectLst/>
                          <a:latin typeface="Corbel" panose="020B0503020204020204" pitchFamily="34" charset="0"/>
                        </a:rPr>
                        <a:t>i</a:t>
                      </a:r>
                      <a:r>
                        <a:rPr lang="ru-RU" sz="1800" b="1" dirty="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r>
                        <a:rPr lang="ru-RU" sz="1800" b="0" dirty="0">
                          <a:effectLst/>
                          <a:latin typeface="Corbel" panose="020B0503020204020204" pitchFamily="34" charset="0"/>
                        </a:rPr>
                        <a:t>до позиции </a:t>
                      </a:r>
                      <a:r>
                        <a:rPr lang="ru-RU" sz="1800" b="1" i="1" dirty="0">
                          <a:effectLst/>
                          <a:latin typeface="Corbel" panose="020B0503020204020204" pitchFamily="34" charset="0"/>
                        </a:rPr>
                        <a:t>j</a:t>
                      </a:r>
                      <a:endParaRPr lang="ru-RU" sz="1800" b="1" dirty="0"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9247021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BDCA8222-87FF-4204-BFE3-81AD971BC9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4988" y="3989166"/>
            <a:ext cx="2480031" cy="1152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2566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B42C6-B6C8-4B62-916E-4DBD35AA4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Битовые операторы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52377-7141-4F64-8F32-3A36531C2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4157" y="1981714"/>
            <a:ext cx="3273285" cy="3678303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Битовые операторы используются для сравнения (двоичных) чисел. Битовые операторы действуют на операнды, как если бы они были строкой двоичных цифр</a:t>
            </a:r>
          </a:p>
          <a:p>
            <a:r>
              <a:rPr lang="ru-RU" dirty="0"/>
              <a:t>Например, 2 в двоичном коде 10, а 7 -</a:t>
            </a:r>
            <a:r>
              <a:rPr lang="en-US" dirty="0"/>
              <a:t>&gt;</a:t>
            </a:r>
            <a:r>
              <a:rPr lang="ru-RU" dirty="0"/>
              <a:t> 111</a:t>
            </a:r>
          </a:p>
          <a:p>
            <a:r>
              <a:rPr lang="ru-RU" dirty="0"/>
              <a:t>В таблице рядом: пусть </a:t>
            </a:r>
            <a:r>
              <a:rPr lang="ru-RU" b="1" dirty="0"/>
              <a:t>x = 10 </a:t>
            </a:r>
            <a:r>
              <a:rPr lang="ru-RU" dirty="0"/>
              <a:t>(0000 1010 в двоичном формате) и </a:t>
            </a:r>
            <a:r>
              <a:rPr lang="ru-RU" b="1" dirty="0"/>
              <a:t>y = 4 </a:t>
            </a:r>
            <a:r>
              <a:rPr lang="ru-RU" dirty="0"/>
              <a:t>(0000 0100 в двоичном формате)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03355EC-BBB7-4C35-9258-C33B44CD70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7731555"/>
              </p:ext>
            </p:extLst>
          </p:nvPr>
        </p:nvGraphicFramePr>
        <p:xfrm>
          <a:off x="238540" y="1888949"/>
          <a:ext cx="8335617" cy="4862322"/>
        </p:xfrm>
        <a:graphic>
          <a:graphicData uri="http://schemas.openxmlformats.org/drawingml/2006/table">
            <a:tbl>
              <a:tblPr/>
              <a:tblGrid>
                <a:gridCol w="1210009">
                  <a:extLst>
                    <a:ext uri="{9D8B030D-6E8A-4147-A177-3AD203B41FA5}">
                      <a16:colId xmlns:a16="http://schemas.microsoft.com/office/drawing/2014/main" val="3222013817"/>
                    </a:ext>
                  </a:extLst>
                </a:gridCol>
                <a:gridCol w="1277231">
                  <a:extLst>
                    <a:ext uri="{9D8B030D-6E8A-4147-A177-3AD203B41FA5}">
                      <a16:colId xmlns:a16="http://schemas.microsoft.com/office/drawing/2014/main" val="1935079832"/>
                    </a:ext>
                  </a:extLst>
                </a:gridCol>
                <a:gridCol w="3569003">
                  <a:extLst>
                    <a:ext uri="{9D8B030D-6E8A-4147-A177-3AD203B41FA5}">
                      <a16:colId xmlns:a16="http://schemas.microsoft.com/office/drawing/2014/main" val="1856903960"/>
                    </a:ext>
                  </a:extLst>
                </a:gridCol>
                <a:gridCol w="2279374">
                  <a:extLst>
                    <a:ext uri="{9D8B030D-6E8A-4147-A177-3AD203B41FA5}">
                      <a16:colId xmlns:a16="http://schemas.microsoft.com/office/drawing/2014/main" val="1669014986"/>
                    </a:ext>
                  </a:extLst>
                </a:gridCol>
              </a:tblGrid>
              <a:tr h="648462">
                <a:tc>
                  <a:txBody>
                    <a:bodyPr/>
                    <a:lstStyle/>
                    <a:p>
                      <a:pPr algn="l" fontAlgn="t"/>
                      <a:r>
                        <a:rPr lang="ru-RU" sz="1700" b="1" dirty="0">
                          <a:effectLst/>
                        </a:rPr>
                        <a:t>Оператор</a:t>
                      </a:r>
                      <a:endParaRPr lang="en-US" sz="1700" b="1" dirty="0">
                        <a:effectLst/>
                      </a:endParaRPr>
                    </a:p>
                  </a:txBody>
                  <a:tcPr marL="140970" marR="70485" marT="70485" marB="7048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700" b="1" dirty="0">
                          <a:effectLst/>
                        </a:rPr>
                        <a:t>Название</a:t>
                      </a:r>
                      <a:endParaRPr lang="en-US" sz="1700" b="1" dirty="0">
                        <a:effectLst/>
                      </a:endParaRPr>
                    </a:p>
                  </a:txBody>
                  <a:tcPr marL="70485" marR="70485" marT="70485" marB="7048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700" b="1" dirty="0">
                          <a:effectLst/>
                        </a:rPr>
                        <a:t>Описание</a:t>
                      </a:r>
                      <a:endParaRPr lang="en-US" sz="1700" b="1" dirty="0">
                        <a:effectLst/>
                      </a:endParaRPr>
                    </a:p>
                  </a:txBody>
                  <a:tcPr marL="70485" marR="70485" marT="70485" marB="7048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700" b="1" dirty="0">
                          <a:effectLst/>
                        </a:rPr>
                        <a:t>Пример</a:t>
                      </a:r>
                      <a:endParaRPr lang="en-US" sz="1700" b="1" dirty="0">
                        <a:effectLst/>
                      </a:endParaRPr>
                    </a:p>
                  </a:txBody>
                  <a:tcPr marL="70485" marR="70485" marT="70485" marB="7048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8809874"/>
                  </a:ext>
                </a:extLst>
              </a:tr>
              <a:tr h="394716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b="1">
                          <a:effectLst/>
                        </a:rPr>
                        <a:t>&amp; </a:t>
                      </a:r>
                    </a:p>
                  </a:txBody>
                  <a:tcPr marL="140970" marR="70485" marT="70485" marB="7048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AND</a:t>
                      </a:r>
                    </a:p>
                  </a:txBody>
                  <a:tcPr marL="70485" marR="70485" marT="70485" marB="7048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700" dirty="0">
                          <a:effectLst/>
                        </a:rPr>
                        <a:t>Устанавливает каждый бит в 1, если оба бита равны 1</a:t>
                      </a:r>
                      <a:endParaRPr lang="en-US" sz="1700" dirty="0">
                        <a:effectLst/>
                      </a:endParaRPr>
                    </a:p>
                  </a:txBody>
                  <a:tcPr marL="70485" marR="70485" marT="70485" marB="7048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x&amp; y = 0 (</a:t>
                      </a:r>
                      <a:r>
                        <a:rPr lang="es-ES" sz="1600" dirty="0"/>
                        <a:t>0000 0000</a:t>
                      </a:r>
                      <a:r>
                        <a:rPr lang="es-E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600" dirty="0">
                        <a:effectLst/>
                      </a:endParaRPr>
                    </a:p>
                  </a:txBody>
                  <a:tcPr marL="70485" marR="70485" marT="70485" marB="7048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6744244"/>
                  </a:ext>
                </a:extLst>
              </a:tr>
              <a:tr h="394716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b="1">
                          <a:effectLst/>
                        </a:rPr>
                        <a:t>|</a:t>
                      </a:r>
                    </a:p>
                  </a:txBody>
                  <a:tcPr marL="140970" marR="70485" marT="70485" marB="7048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OR</a:t>
                      </a:r>
                    </a:p>
                  </a:txBody>
                  <a:tcPr marL="70485" marR="70485" marT="70485" marB="7048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700" dirty="0">
                          <a:effectLst/>
                        </a:rPr>
                        <a:t>Устанавливает каждый бит в 1, если один из двух битов равен 1</a:t>
                      </a:r>
                      <a:endParaRPr lang="en-US" sz="1700" dirty="0">
                        <a:effectLst/>
                      </a:endParaRPr>
                    </a:p>
                  </a:txBody>
                  <a:tcPr marL="70485" marR="70485" marT="70485" marB="7048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 | y = 14 (</a:t>
                      </a:r>
                      <a:r>
                        <a:rPr lang="es-ES" sz="1600" dirty="0"/>
                        <a:t>0000 1110</a:t>
                      </a:r>
                      <a:r>
                        <a:rPr lang="es-E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600" dirty="0">
                        <a:effectLst/>
                      </a:endParaRPr>
                    </a:p>
                  </a:txBody>
                  <a:tcPr marL="70485" marR="70485" marT="70485" marB="7048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2727177"/>
                  </a:ext>
                </a:extLst>
              </a:tr>
              <a:tr h="394716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b="1">
                          <a:effectLst/>
                        </a:rPr>
                        <a:t> ^</a:t>
                      </a:r>
                    </a:p>
                  </a:txBody>
                  <a:tcPr marL="140970" marR="70485" marT="70485" marB="7048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XOR</a:t>
                      </a:r>
                    </a:p>
                  </a:txBody>
                  <a:tcPr marL="70485" marR="70485" marT="70485" marB="7048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700" dirty="0">
                          <a:effectLst/>
                        </a:rPr>
                        <a:t>Устанавливает каждый бит в 1, если только один из двух битов равен 1</a:t>
                      </a:r>
                      <a:endParaRPr lang="en-US" sz="1700" dirty="0">
                        <a:effectLst/>
                      </a:endParaRPr>
                    </a:p>
                  </a:txBody>
                  <a:tcPr marL="70485" marR="70485" marT="70485" marB="7048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 ^ y = 14 (</a:t>
                      </a:r>
                      <a:r>
                        <a:rPr lang="es-ES" sz="1600" dirty="0"/>
                        <a:t>0000 1110</a:t>
                      </a:r>
                      <a:r>
                        <a:rPr lang="es-E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600" dirty="0">
                        <a:effectLst/>
                      </a:endParaRPr>
                    </a:p>
                  </a:txBody>
                  <a:tcPr marL="70485" marR="70485" marT="70485" marB="7048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0811840"/>
                  </a:ext>
                </a:extLst>
              </a:tr>
              <a:tr h="394716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b="1">
                          <a:effectLst/>
                        </a:rPr>
                        <a:t>~ </a:t>
                      </a:r>
                    </a:p>
                  </a:txBody>
                  <a:tcPr marL="140970" marR="70485" marT="70485" marB="7048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NOT</a:t>
                      </a:r>
                    </a:p>
                  </a:txBody>
                  <a:tcPr marL="70485" marR="70485" marT="70485" marB="7048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700" dirty="0">
                          <a:effectLst/>
                        </a:rPr>
                        <a:t>Инвертирует все биты</a:t>
                      </a:r>
                      <a:endParaRPr lang="en-US" sz="1700" dirty="0">
                        <a:effectLst/>
                      </a:endParaRPr>
                    </a:p>
                  </a:txBody>
                  <a:tcPr marL="70485" marR="70485" marT="70485" marB="7048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~x = -11 (</a:t>
                      </a:r>
                      <a:r>
                        <a:rPr lang="en-US" sz="1600" dirty="0"/>
                        <a:t>1111 0101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600" dirty="0">
                        <a:effectLst/>
                      </a:endParaRPr>
                    </a:p>
                  </a:txBody>
                  <a:tcPr marL="70485" marR="70485" marT="70485" marB="7048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81698"/>
                  </a:ext>
                </a:extLst>
              </a:tr>
              <a:tr h="648462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b="1">
                          <a:effectLst/>
                        </a:rPr>
                        <a:t>&lt;&lt;</a:t>
                      </a:r>
                    </a:p>
                  </a:txBody>
                  <a:tcPr marL="140970" marR="70485" marT="70485" marB="7048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700" dirty="0">
                          <a:effectLst/>
                        </a:rPr>
                        <a:t>Побитовый сдвиг влево</a:t>
                      </a:r>
                      <a:endParaRPr lang="en-US" sz="1700" dirty="0">
                        <a:effectLst/>
                      </a:endParaRPr>
                    </a:p>
                  </a:txBody>
                  <a:tcPr marL="70485" marR="70485" marT="70485" marB="7048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700" dirty="0">
                          <a:effectLst/>
                        </a:rPr>
                        <a:t>Производит сдвиг влево, толкая нули справа и оставляя самые левые биты</a:t>
                      </a:r>
                      <a:endParaRPr lang="en-US" sz="1700" dirty="0">
                        <a:effectLst/>
                      </a:endParaRPr>
                    </a:p>
                  </a:txBody>
                  <a:tcPr marL="70485" marR="70485" marT="70485" marB="7048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x&lt;&lt; 2 = 40 (</a:t>
                      </a:r>
                      <a:r>
                        <a:rPr lang="en-US" sz="1600" dirty="0"/>
                        <a:t>0010 1000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600" dirty="0">
                        <a:effectLst/>
                      </a:endParaRPr>
                    </a:p>
                  </a:txBody>
                  <a:tcPr marL="70485" marR="70485" marT="70485" marB="7048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209066"/>
                  </a:ext>
                </a:extLst>
              </a:tr>
              <a:tr h="648462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b="1" dirty="0">
                          <a:effectLst/>
                        </a:rPr>
                        <a:t>&gt;&gt;</a:t>
                      </a:r>
                    </a:p>
                  </a:txBody>
                  <a:tcPr marL="140970" marR="70485" marT="70485" marB="7048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Побитовый сдвиг вправо</a:t>
                      </a:r>
                      <a:endParaRPr lang="en-US" sz="1600" dirty="0"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70485" marR="70485" marT="70485" marB="7048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700" dirty="0">
                          <a:effectLst/>
                        </a:rPr>
                        <a:t>Сдвиг вправо, выдвигая копии самого левого бита, так чтобы самых правых битов не было </a:t>
                      </a:r>
                      <a:endParaRPr lang="en-US" sz="1700" dirty="0">
                        <a:effectLst/>
                      </a:endParaRPr>
                    </a:p>
                  </a:txBody>
                  <a:tcPr marL="70485" marR="70485" marT="70485" marB="7048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x&gt;&gt; 2 = 2 (</a:t>
                      </a:r>
                      <a:r>
                        <a:rPr lang="en-US" sz="1600" dirty="0"/>
                        <a:t>0000 0010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600" dirty="0">
                        <a:effectLst/>
                      </a:endParaRPr>
                    </a:p>
                  </a:txBody>
                  <a:tcPr marL="70485" marR="70485" marT="70485" marB="7048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09355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1995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3A004-F7F9-4996-9CEB-6A63B2A4B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Повторим…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BF853-EEF5-418D-9B65-8784C8383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/>
              <a:t>Что сделает этот код?</a:t>
            </a:r>
          </a:p>
          <a:p>
            <a:pPr marL="0" indent="0">
              <a:buNone/>
            </a:pPr>
            <a:r>
              <a:rPr lang="en-US" sz="2000" dirty="0"/>
              <a:t>print(1, 2, 3, 4, </a:t>
            </a:r>
            <a:r>
              <a:rPr lang="en-US" sz="2000" dirty="0" err="1"/>
              <a:t>sep</a:t>
            </a:r>
            <a:r>
              <a:rPr lang="en-US" sz="2000" dirty="0"/>
              <a:t>=‘*’)</a:t>
            </a:r>
            <a:endParaRPr lang="ru-RU" sz="2000" dirty="0"/>
          </a:p>
          <a:p>
            <a:pPr marL="0" indent="0">
              <a:buNone/>
            </a:pPr>
            <a:endParaRPr lang="ru-RU" sz="2000" dirty="0"/>
          </a:p>
          <a:p>
            <a:r>
              <a:rPr lang="ru-RU" sz="2000" dirty="0"/>
              <a:t>А этот?</a:t>
            </a:r>
          </a:p>
          <a:p>
            <a:pPr marL="0" indent="0">
              <a:buNone/>
            </a:pPr>
            <a:r>
              <a:rPr lang="en-US" sz="2000" dirty="0"/>
              <a:t>print(3 &gt;= 3)</a:t>
            </a:r>
            <a:endParaRPr lang="ru-RU" sz="2000" dirty="0"/>
          </a:p>
          <a:p>
            <a:pPr marL="0" indent="0">
              <a:buNone/>
            </a:pPr>
            <a:endParaRPr lang="ru-RU" sz="2000" dirty="0"/>
          </a:p>
          <a:p>
            <a:r>
              <a:rPr lang="ru-RU" sz="2000" dirty="0"/>
              <a:t>Использование оператора </a:t>
            </a:r>
            <a:r>
              <a:rPr lang="en-US" sz="2000" dirty="0"/>
              <a:t>“AND” </a:t>
            </a:r>
            <a:r>
              <a:rPr lang="ru-RU" sz="2000" dirty="0"/>
              <a:t>приведет к истине, если операнды ….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47615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C9435-6A71-44E8-A279-ADD450C73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Доступ к элементам списка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D10A5-C22D-4CAA-AB35-78D9C430FB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68557"/>
            <a:ext cx="11029615" cy="473102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arr</a:t>
            </a:r>
            <a:r>
              <a:rPr lang="en-US" dirty="0"/>
              <a:t> = ["Ann", 22, 55.8]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arr</a:t>
            </a:r>
            <a:r>
              <a:rPr lang="en-US" dirty="0"/>
              <a:t>[1])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arr</a:t>
            </a:r>
            <a:r>
              <a:rPr lang="en-US" dirty="0"/>
              <a:t>[1:3])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arr</a:t>
            </a:r>
            <a:r>
              <a:rPr lang="en-US" dirty="0"/>
              <a:t>[1:])</a:t>
            </a:r>
          </a:p>
          <a:p>
            <a:r>
              <a:rPr lang="ru-RU" sz="2200" dirty="0"/>
              <a:t>Можно изменять значения списка после его создания</a:t>
            </a:r>
            <a:endParaRPr lang="en-US" sz="2200" dirty="0"/>
          </a:p>
          <a:p>
            <a:pPr marL="0" indent="0">
              <a:buNone/>
            </a:pPr>
            <a:r>
              <a:rPr lang="en-US" dirty="0" err="1"/>
              <a:t>arr</a:t>
            </a:r>
            <a:r>
              <a:rPr lang="en-US" dirty="0"/>
              <a:t> = ["Ann", 22, 55.8]</a:t>
            </a:r>
          </a:p>
          <a:p>
            <a:pPr marL="0" indent="0">
              <a:buNone/>
            </a:pPr>
            <a:r>
              <a:rPr lang="en-US" dirty="0" err="1"/>
              <a:t>arr</a:t>
            </a:r>
            <a:r>
              <a:rPr lang="en-US" dirty="0"/>
              <a:t>[2] = 55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arr</a:t>
            </a:r>
            <a:r>
              <a:rPr lang="en-US" dirty="0"/>
              <a:t>)</a:t>
            </a:r>
            <a:endParaRPr lang="ru-RU" dirty="0"/>
          </a:p>
          <a:p>
            <a:r>
              <a:rPr lang="ru-RU" sz="2200" dirty="0">
                <a:latin typeface="Corbel" panose="020B0503020204020204" pitchFamily="34" charset="0"/>
              </a:rPr>
              <a:t>И другой пример</a:t>
            </a:r>
            <a:r>
              <a:rPr lang="en-US" sz="2200" dirty="0">
                <a:latin typeface="Corbel" panose="020B0503020204020204" pitchFamily="34" charset="0"/>
              </a:rPr>
              <a:t>:</a:t>
            </a:r>
          </a:p>
          <a:p>
            <a:pPr marL="0" indent="0">
              <a:buNone/>
            </a:pPr>
            <a:r>
              <a:rPr lang="en-US" i="1" dirty="0" err="1"/>
              <a:t>arr</a:t>
            </a:r>
            <a:r>
              <a:rPr lang="en-US" i="1" dirty="0"/>
              <a:t> = ["Ann", 22, 55.8]</a:t>
            </a:r>
          </a:p>
          <a:p>
            <a:pPr marL="0" indent="0">
              <a:buNone/>
            </a:pPr>
            <a:r>
              <a:rPr lang="en-US" i="1" dirty="0" err="1"/>
              <a:t>arr</a:t>
            </a:r>
            <a:r>
              <a:rPr lang="en-US" i="1" dirty="0"/>
              <a:t>[2] = [55, 77]</a:t>
            </a:r>
          </a:p>
          <a:p>
            <a:pPr marL="0" indent="0">
              <a:buNone/>
            </a:pPr>
            <a:r>
              <a:rPr lang="en-US" i="1" dirty="0"/>
              <a:t>print(</a:t>
            </a:r>
            <a:r>
              <a:rPr lang="en-US" i="1" dirty="0" err="1"/>
              <a:t>arr</a:t>
            </a:r>
            <a:r>
              <a:rPr lang="en-US" i="1" dirty="0"/>
              <a:t>)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07CCA6-0CDE-4873-9259-692FFF5722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4255" y="2021623"/>
            <a:ext cx="2196300" cy="137429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56E3651-3513-477F-94A2-671C0682BA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4255" y="3931916"/>
            <a:ext cx="2083821" cy="9038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B772D87-42DF-4370-B9E9-795D0EE7E8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9063" y="5540582"/>
            <a:ext cx="2434850" cy="35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864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7C4C-1663-4959-A810-4B5AAE092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Списки могут содержать повторяющиеся элементы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68929-1E57-4EBD-8ADC-218865EEBD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34818"/>
            <a:ext cx="11029615" cy="4611756"/>
          </a:xfrm>
        </p:spPr>
        <p:txBody>
          <a:bodyPr>
            <a:normAutofit/>
          </a:bodyPr>
          <a:lstStyle/>
          <a:p>
            <a:r>
              <a:rPr lang="ru-RU" sz="2200" dirty="0">
                <a:latin typeface="Corbel" panose="020B0503020204020204" pitchFamily="34" charset="0"/>
              </a:rPr>
              <a:t>Примеры</a:t>
            </a:r>
            <a:r>
              <a:rPr lang="en-US" sz="2200" dirty="0">
                <a:latin typeface="Corbel" panose="020B0503020204020204" pitchFamily="34" charset="0"/>
              </a:rPr>
              <a:t>:</a:t>
            </a:r>
          </a:p>
          <a:p>
            <a:pPr marL="0" indent="0">
              <a:buNone/>
            </a:pPr>
            <a:r>
              <a:rPr lang="en-US" i="1" dirty="0"/>
              <a:t>list1 = [1, 2, 4, 4, 3, 3, 7, 6, 5, 7] </a:t>
            </a:r>
          </a:p>
          <a:p>
            <a:pPr marL="0" indent="0">
              <a:buNone/>
            </a:pPr>
            <a:r>
              <a:rPr lang="en-US" i="1" dirty="0"/>
              <a:t>print("List with Numbers: ") </a:t>
            </a:r>
          </a:p>
          <a:p>
            <a:pPr marL="0" indent="0">
              <a:buNone/>
            </a:pPr>
            <a:r>
              <a:rPr lang="en-US" i="1" dirty="0"/>
              <a:t>print(list1)</a:t>
            </a:r>
          </a:p>
          <a:p>
            <a:pPr marL="0" indent="0">
              <a:buNone/>
            </a:pPr>
            <a:r>
              <a:rPr lang="en-US" i="1" dirty="0"/>
              <a:t>list2 = [1, "apple", 2, "peach", 3, "pear", 4, "apple"] </a:t>
            </a:r>
          </a:p>
          <a:p>
            <a:pPr marL="0" indent="0">
              <a:buNone/>
            </a:pPr>
            <a:r>
              <a:rPr lang="en-US" i="1" dirty="0"/>
              <a:t>print("Mixt list: ") </a:t>
            </a:r>
          </a:p>
          <a:p>
            <a:pPr marL="0" indent="0">
              <a:buNone/>
            </a:pPr>
            <a:r>
              <a:rPr lang="en-US" i="1" dirty="0"/>
              <a:t>print(list2)</a:t>
            </a:r>
          </a:p>
          <a:p>
            <a:r>
              <a:rPr lang="ru-RU" sz="2200" dirty="0">
                <a:latin typeface="Corbel" panose="020B0503020204020204" pitchFamily="34" charset="0"/>
              </a:rPr>
              <a:t>Длинна списков</a:t>
            </a:r>
            <a:r>
              <a:rPr lang="en-US" sz="2200" dirty="0">
                <a:latin typeface="Corbel" panose="020B0503020204020204" pitchFamily="34" charset="0"/>
              </a:rPr>
              <a:t> – </a:t>
            </a:r>
            <a:r>
              <a:rPr lang="ru-RU" sz="2200" dirty="0">
                <a:latin typeface="Corbel" panose="020B0503020204020204" pitchFamily="34" charset="0"/>
              </a:rPr>
              <a:t>это количество элементов</a:t>
            </a:r>
            <a:r>
              <a:rPr lang="ro-MD" sz="2200" dirty="0">
                <a:latin typeface="Corbel" panose="020B0503020204020204" pitchFamily="34" charset="0"/>
              </a:rPr>
              <a:t> – </a:t>
            </a:r>
            <a:r>
              <a:rPr lang="ru-RU" sz="2200" dirty="0">
                <a:latin typeface="Corbel" panose="020B0503020204020204" pitchFamily="34" charset="0"/>
              </a:rPr>
              <a:t>и определяется при помощи функции </a:t>
            </a:r>
            <a:r>
              <a:rPr lang="ro-MD" sz="2200" b="1" dirty="0" err="1">
                <a:latin typeface="Corbel" panose="020B0503020204020204" pitchFamily="34" charset="0"/>
              </a:rPr>
              <a:t>len</a:t>
            </a:r>
            <a:r>
              <a:rPr lang="ro-MD" sz="2200" b="1" dirty="0">
                <a:latin typeface="Corbel" panose="020B0503020204020204" pitchFamily="34" charset="0"/>
              </a:rPr>
              <a:t>()</a:t>
            </a:r>
          </a:p>
          <a:p>
            <a:pPr marL="0" indent="0">
              <a:buNone/>
            </a:pPr>
            <a:r>
              <a:rPr lang="en-US" i="1" dirty="0"/>
              <a:t>list2 = [1, "apple", 2, "peach", 3, "pear", 4, "apple"] </a:t>
            </a:r>
          </a:p>
          <a:p>
            <a:pPr marL="0" indent="0">
              <a:buNone/>
            </a:pPr>
            <a:r>
              <a:rPr lang="en-US" i="1" dirty="0"/>
              <a:t>print("</a:t>
            </a:r>
            <a:r>
              <a:rPr lang="ru-RU" i="1" dirty="0"/>
              <a:t>Длинна</a:t>
            </a:r>
            <a:r>
              <a:rPr lang="en-US" i="1" dirty="0"/>
              <a:t> - ", </a:t>
            </a:r>
            <a:r>
              <a:rPr lang="en-US" i="1" dirty="0" err="1"/>
              <a:t>len</a:t>
            </a:r>
            <a:r>
              <a:rPr lang="en-US" i="1" dirty="0"/>
              <a:t>(list2))  </a:t>
            </a:r>
            <a:r>
              <a:rPr lang="en-US" dirty="0"/>
              <a:t># </a:t>
            </a:r>
            <a:r>
              <a:rPr lang="ru-RU" i="1" dirty="0"/>
              <a:t>Длинна </a:t>
            </a:r>
            <a:r>
              <a:rPr lang="en-US" dirty="0"/>
              <a:t>-  8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67A642-294C-4900-8B7D-725D3454D6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1773" y="3287989"/>
            <a:ext cx="4726336" cy="873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311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2B1D6-F736-4EFD-97D3-C579CD496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Преобразование других типов данных в списки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73908-BDC6-487A-85A0-A86E63B21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200" dirty="0">
                <a:latin typeface="Corbel" panose="020B0503020204020204" pitchFamily="34" charset="0"/>
              </a:rPr>
              <a:t>Для того чтобы преобразовать другие последовательные типы данных в списки </a:t>
            </a:r>
            <a:r>
              <a:rPr lang="ro-MD" sz="2200" dirty="0">
                <a:latin typeface="Corbel" panose="020B0503020204020204" pitchFamily="34" charset="0"/>
              </a:rPr>
              <a:t>– </a:t>
            </a:r>
            <a:r>
              <a:rPr lang="ru-RU" sz="2200" dirty="0">
                <a:latin typeface="Corbel" panose="020B0503020204020204" pitchFamily="34" charset="0"/>
              </a:rPr>
              <a:t>используется функция</a:t>
            </a:r>
            <a:r>
              <a:rPr lang="ro-MD" sz="2200" dirty="0">
                <a:latin typeface="Corbel" panose="020B0503020204020204" pitchFamily="34" charset="0"/>
              </a:rPr>
              <a:t> </a:t>
            </a:r>
            <a:r>
              <a:rPr lang="ro-MD" sz="2200" b="1" dirty="0" err="1">
                <a:latin typeface="Corbel" panose="020B0503020204020204" pitchFamily="34" charset="0"/>
              </a:rPr>
              <a:t>list</a:t>
            </a:r>
            <a:r>
              <a:rPr lang="ro-MD" sz="2200" b="1" dirty="0">
                <a:latin typeface="Corbel" panose="020B0503020204020204" pitchFamily="34" charset="0"/>
              </a:rPr>
              <a:t>() </a:t>
            </a:r>
            <a:r>
              <a:rPr lang="ro-MD" sz="2200" dirty="0">
                <a:latin typeface="Corbel" panose="020B0503020204020204" pitchFamily="34" charset="0"/>
              </a:rPr>
              <a:t>– </a:t>
            </a:r>
            <a:r>
              <a:rPr lang="ru-RU" sz="2200" dirty="0">
                <a:latin typeface="Corbel" panose="020B0503020204020204" pitchFamily="34" charset="0"/>
              </a:rPr>
              <a:t>запоминаем эту функцию можно применять только на последовательный тип данных</a:t>
            </a:r>
            <a:endParaRPr lang="ro-MD" sz="2200" dirty="0">
              <a:latin typeface="Corbel" panose="020B0503020204020204" pitchFamily="34" charset="0"/>
            </a:endParaRPr>
          </a:p>
          <a:p>
            <a:r>
              <a:rPr lang="ru-RU" sz="2200" dirty="0">
                <a:latin typeface="Corbel" panose="020B0503020204020204" pitchFamily="34" charset="0"/>
              </a:rPr>
              <a:t>Пример</a:t>
            </a:r>
            <a:r>
              <a:rPr lang="ro-MD" sz="2200" dirty="0">
                <a:latin typeface="Corbel" panose="020B0503020204020204" pitchFamily="34" charset="0"/>
              </a:rPr>
              <a:t>:</a:t>
            </a:r>
          </a:p>
          <a:p>
            <a:pPr marL="0" indent="0">
              <a:buNone/>
            </a:pPr>
            <a:r>
              <a:rPr lang="en-US" i="1" dirty="0"/>
              <a:t>text = "My city"</a:t>
            </a:r>
          </a:p>
          <a:p>
            <a:pPr marL="0" indent="0">
              <a:buNone/>
            </a:pPr>
            <a:r>
              <a:rPr lang="en-US" i="1" dirty="0"/>
              <a:t>print(list(text))</a:t>
            </a:r>
            <a:r>
              <a:rPr lang="ro-MD" i="1" dirty="0"/>
              <a:t> </a:t>
            </a:r>
            <a:r>
              <a:rPr lang="ro-MD" dirty="0"/>
              <a:t># ['M', 'y', ' ', 'c', 'i', 't', 'y']</a:t>
            </a:r>
            <a:endParaRPr lang="en-US" dirty="0"/>
          </a:p>
          <a:p>
            <a:pPr marL="0" indent="0">
              <a:buNone/>
            </a:pPr>
            <a:r>
              <a:rPr lang="en-US" i="1" dirty="0">
                <a:solidFill>
                  <a:srgbClr val="FF0000"/>
                </a:solidFill>
              </a:rPr>
              <a:t>print(list(77))</a:t>
            </a:r>
            <a:r>
              <a:rPr lang="ro-MD" i="1" dirty="0">
                <a:solidFill>
                  <a:srgbClr val="FF0000"/>
                </a:solidFill>
              </a:rPr>
              <a:t> </a:t>
            </a:r>
            <a:r>
              <a:rPr lang="ro-MD" dirty="0"/>
              <a:t># </a:t>
            </a:r>
            <a:r>
              <a:rPr lang="en-US" dirty="0" err="1"/>
              <a:t>TypeError</a:t>
            </a:r>
            <a:r>
              <a:rPr lang="en-US" dirty="0"/>
              <a:t>: 'int' object is not </a:t>
            </a:r>
            <a:r>
              <a:rPr lang="en-US" dirty="0" err="1"/>
              <a:t>iterable</a:t>
            </a:r>
            <a:endParaRPr lang="en-US" dirty="0"/>
          </a:p>
          <a:p>
            <a:r>
              <a:rPr lang="ru-RU" sz="2200" dirty="0">
                <a:latin typeface="Corbel" panose="020B0503020204020204" pitchFamily="34" charset="0"/>
              </a:rPr>
              <a:t>Но что произойдет если я напишу</a:t>
            </a:r>
            <a:r>
              <a:rPr lang="ro-MD" sz="2200" dirty="0">
                <a:latin typeface="Corbel" panose="020B0503020204020204" pitchFamily="34" charset="0"/>
              </a:rPr>
              <a:t>: </a:t>
            </a:r>
          </a:p>
          <a:p>
            <a:pPr marL="0" indent="0">
              <a:buNone/>
            </a:pPr>
            <a:r>
              <a:rPr lang="ro-MD" dirty="0"/>
              <a:t>print(</a:t>
            </a:r>
            <a:r>
              <a:rPr lang="ro-MD" dirty="0" err="1"/>
              <a:t>list</a:t>
            </a:r>
            <a:r>
              <a:rPr lang="ro-MD" dirty="0"/>
              <a:t>("77"))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583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BE9F4-BC45-4045-B435-72DECBF27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Tuple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6DBFB-6890-40B7-BD8E-D255508DD0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288" y="1815548"/>
            <a:ext cx="11675164" cy="4585252"/>
          </a:xfrm>
        </p:spPr>
        <p:txBody>
          <a:bodyPr>
            <a:normAutofit fontScale="85000" lnSpcReduction="10000"/>
          </a:bodyPr>
          <a:lstStyle/>
          <a:p>
            <a:r>
              <a:rPr lang="ru-RU" sz="2000" b="1" dirty="0"/>
              <a:t>Кортеж</a:t>
            </a:r>
            <a:r>
              <a:rPr lang="ru-RU" sz="2000" dirty="0"/>
              <a:t> - это упорядоченная последовательность элементов, аналогичная списку. Единственное отличие состоит в том, что кортежи являются неизменяемыми (</a:t>
            </a:r>
            <a:r>
              <a:rPr lang="en-US" sz="2000" dirty="0" err="1"/>
              <a:t>imutable</a:t>
            </a:r>
            <a:r>
              <a:rPr lang="ru-RU" sz="2000" dirty="0"/>
              <a:t>). </a:t>
            </a:r>
            <a:r>
              <a:rPr lang="ru-RU" sz="2000" b="1" dirty="0"/>
              <a:t>Созданные кортежи не могут быть изменены!</a:t>
            </a:r>
          </a:p>
          <a:p>
            <a:r>
              <a:rPr lang="ru-RU" sz="2000" dirty="0"/>
              <a:t>Кортежи используются для защиты данных от записи и, как правило, работают быстрее, чем списки, поскольку они не могут изменяться динамически</a:t>
            </a:r>
          </a:p>
          <a:p>
            <a:r>
              <a:rPr lang="ru-RU" sz="2000" dirty="0"/>
              <a:t>Они определяются в скобках </a:t>
            </a:r>
            <a:r>
              <a:rPr lang="ru-RU" sz="2000" b="1" dirty="0"/>
              <a:t>()</a:t>
            </a:r>
            <a:r>
              <a:rPr lang="ru-RU" sz="2000" dirty="0"/>
              <a:t>, и элементы разделяются запятыми</a:t>
            </a:r>
            <a:endParaRPr lang="en-US" sz="2000" dirty="0"/>
          </a:p>
          <a:p>
            <a:r>
              <a:rPr lang="ru-RU" sz="2000" dirty="0"/>
              <a:t>Пример:</a:t>
            </a:r>
          </a:p>
          <a:p>
            <a:pPr marL="0" indent="0">
              <a:buNone/>
            </a:pPr>
            <a:r>
              <a:rPr lang="en-US" sz="2000" dirty="0" err="1"/>
              <a:t>arr</a:t>
            </a:r>
            <a:r>
              <a:rPr lang="en-US" sz="2000" dirty="0"/>
              <a:t> = ("Ann", 22, 55.8)</a:t>
            </a:r>
          </a:p>
          <a:p>
            <a:pPr marL="0" indent="0">
              <a:buNone/>
            </a:pPr>
            <a:r>
              <a:rPr lang="en-US" sz="2000" dirty="0"/>
              <a:t>print(</a:t>
            </a:r>
            <a:r>
              <a:rPr lang="en-US" sz="2000" dirty="0" err="1"/>
              <a:t>arr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r>
              <a:rPr lang="en-US" sz="2000" dirty="0" err="1"/>
              <a:t>arr</a:t>
            </a:r>
            <a:r>
              <a:rPr lang="en-US" sz="2000" dirty="0"/>
              <a:t>[2] = 55</a:t>
            </a:r>
          </a:p>
          <a:p>
            <a:pPr marL="0" indent="0">
              <a:buNone/>
            </a:pPr>
            <a:r>
              <a:rPr lang="en-US" sz="2000" dirty="0"/>
              <a:t>print(</a:t>
            </a:r>
            <a:r>
              <a:rPr lang="en-US" sz="2000" dirty="0" err="1"/>
              <a:t>arr</a:t>
            </a:r>
            <a:r>
              <a:rPr lang="en-US" sz="2000" dirty="0"/>
              <a:t>)</a:t>
            </a:r>
            <a:endParaRPr lang="ru-RU" sz="2000" dirty="0"/>
          </a:p>
          <a:p>
            <a:r>
              <a:rPr lang="ru-RU" sz="2000" dirty="0">
                <a:latin typeface="Corbel (Body)"/>
              </a:rPr>
              <a:t>Для доступа к элементам используется оператор </a:t>
            </a:r>
            <a:r>
              <a:rPr lang="en-US" sz="2000" b="1" dirty="0">
                <a:latin typeface="Corbel (Body)"/>
              </a:rPr>
              <a:t>[]</a:t>
            </a:r>
            <a:r>
              <a:rPr lang="ru-RU" sz="2000" dirty="0">
                <a:latin typeface="Corbel (Body)"/>
              </a:rPr>
              <a:t>, указывая числовой индекс позиции элемента</a:t>
            </a:r>
            <a:endParaRPr lang="en-US" sz="2000" b="1" dirty="0">
              <a:latin typeface="Corbel (Body)"/>
            </a:endParaRPr>
          </a:p>
          <a:p>
            <a:pPr marL="0" indent="0">
              <a:buNone/>
            </a:pPr>
            <a:r>
              <a:rPr lang="nb-NO" sz="2000" dirty="0"/>
              <a:t>arr = ("Ann", 22, 55.8)</a:t>
            </a:r>
          </a:p>
          <a:p>
            <a:pPr marL="0" indent="0">
              <a:buNone/>
            </a:pPr>
            <a:r>
              <a:rPr lang="nb-NO" sz="2000" dirty="0"/>
              <a:t>print(arr[1]) # 22</a:t>
            </a: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B52577-3D33-4013-A773-483979C4AB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2084" y="3607172"/>
            <a:ext cx="5903391" cy="1634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667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9510C-4D9D-42C0-9DB3-58F634D60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Срез элементов в кортежах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6DBEE-E59C-489D-BC51-A579AECDA6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42052"/>
            <a:ext cx="11029615" cy="4770783"/>
          </a:xfrm>
        </p:spPr>
        <p:txBody>
          <a:bodyPr>
            <a:normAutofit fontScale="92500" lnSpcReduction="10000"/>
          </a:bodyPr>
          <a:lstStyle/>
          <a:p>
            <a:r>
              <a:rPr lang="ru-RU" sz="2200" dirty="0">
                <a:latin typeface="Corbel" panose="020B0503020204020204" pitchFamily="34" charset="0"/>
              </a:rPr>
              <a:t>Пример</a:t>
            </a:r>
            <a:r>
              <a:rPr lang="ro-MD" sz="2200" dirty="0">
                <a:latin typeface="Corbel" panose="020B0503020204020204" pitchFamily="34" charset="0"/>
              </a:rPr>
              <a:t>:</a:t>
            </a:r>
          </a:p>
          <a:p>
            <a:pPr marL="0" indent="0">
              <a:buNone/>
            </a:pPr>
            <a:r>
              <a:rPr lang="en-US" i="1" dirty="0"/>
              <a:t>text = "My city"</a:t>
            </a:r>
          </a:p>
          <a:p>
            <a:pPr marL="0" indent="0">
              <a:buNone/>
            </a:pPr>
            <a:r>
              <a:rPr lang="en-US" i="1" dirty="0"/>
              <a:t>tuple1 = tuple(text)</a:t>
            </a:r>
          </a:p>
          <a:p>
            <a:pPr marL="0" indent="0">
              <a:buNone/>
            </a:pPr>
            <a:r>
              <a:rPr lang="en-US" i="1" dirty="0"/>
              <a:t>print(tuple1)</a:t>
            </a:r>
          </a:p>
          <a:p>
            <a:pPr marL="0" indent="0">
              <a:buNone/>
            </a:pPr>
            <a:r>
              <a:rPr lang="en-US" i="1" dirty="0"/>
              <a:t>print(tuple1[2:4])</a:t>
            </a:r>
          </a:p>
          <a:p>
            <a:pPr marL="0" indent="0">
              <a:buNone/>
            </a:pPr>
            <a:r>
              <a:rPr lang="en-US" i="1" dirty="0"/>
              <a:t>print(tuple1[1:])</a:t>
            </a:r>
          </a:p>
          <a:p>
            <a:r>
              <a:rPr lang="ru-RU" sz="2200" dirty="0">
                <a:latin typeface="Corbel" panose="020B0503020204020204" pitchFamily="34" charset="0"/>
              </a:rPr>
              <a:t>Для удаления кортежа используется функция</a:t>
            </a:r>
            <a:r>
              <a:rPr lang="ro-MD" sz="2200" dirty="0">
                <a:latin typeface="Corbel" panose="020B0503020204020204" pitchFamily="34" charset="0"/>
              </a:rPr>
              <a:t> </a:t>
            </a:r>
            <a:r>
              <a:rPr lang="ro-MD" sz="2200" b="1" dirty="0" err="1">
                <a:latin typeface="Corbel" panose="020B0503020204020204" pitchFamily="34" charset="0"/>
              </a:rPr>
              <a:t>del</a:t>
            </a:r>
            <a:r>
              <a:rPr lang="ro-MD" sz="2200" b="1" dirty="0">
                <a:latin typeface="Corbel" panose="020B0503020204020204" pitchFamily="34" charset="0"/>
              </a:rPr>
              <a:t>()</a:t>
            </a:r>
          </a:p>
          <a:p>
            <a:pPr marL="0" indent="0">
              <a:buNone/>
            </a:pPr>
            <a:r>
              <a:rPr lang="en-US" i="1" dirty="0">
                <a:latin typeface="Corbel" panose="020B0503020204020204" pitchFamily="34" charset="0"/>
              </a:rPr>
              <a:t>text = "My city"</a:t>
            </a:r>
          </a:p>
          <a:p>
            <a:pPr marL="0" indent="0">
              <a:buNone/>
            </a:pPr>
            <a:r>
              <a:rPr lang="en-US" i="1" dirty="0">
                <a:latin typeface="Corbel" panose="020B0503020204020204" pitchFamily="34" charset="0"/>
              </a:rPr>
              <a:t>tuple1 = tuple(text)</a:t>
            </a:r>
          </a:p>
          <a:p>
            <a:pPr marL="0" indent="0">
              <a:buNone/>
            </a:pPr>
            <a:r>
              <a:rPr lang="en-US" i="1" dirty="0">
                <a:latin typeface="Corbel" panose="020B0503020204020204" pitchFamily="34" charset="0"/>
              </a:rPr>
              <a:t>del(tuple1)</a:t>
            </a:r>
          </a:p>
          <a:p>
            <a:pPr marL="0" indent="0">
              <a:buNone/>
            </a:pPr>
            <a:r>
              <a:rPr lang="en-US" i="1" dirty="0">
                <a:latin typeface="Corbel" panose="020B0503020204020204" pitchFamily="34" charset="0"/>
              </a:rPr>
              <a:t>print(tuple1)</a:t>
            </a:r>
          </a:p>
          <a:p>
            <a:pPr marL="0" indent="0">
              <a:buNone/>
            </a:pPr>
            <a:r>
              <a:rPr lang="en-US" i="1" dirty="0">
                <a:latin typeface="Corbel" panose="020B0503020204020204" pitchFamily="34" charset="0"/>
              </a:rPr>
              <a:t>print(tuple1[2:4])</a:t>
            </a:r>
          </a:p>
          <a:p>
            <a:pPr marL="0" indent="0">
              <a:buNone/>
            </a:pPr>
            <a:r>
              <a:rPr lang="en-US" i="1" dirty="0">
                <a:latin typeface="Corbel" panose="020B0503020204020204" pitchFamily="34" charset="0"/>
              </a:rPr>
              <a:t>print(tuple1[1:])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67659F-F9FC-4E3A-9AEE-9322D99851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3928" y="2766391"/>
            <a:ext cx="5026200" cy="97030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01513AE-7D29-4AA3-A009-94B6F91C0B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8560" y="5138529"/>
            <a:ext cx="8203518" cy="705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095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7A0D0-CBE9-4D02-9C38-74FDCECC7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Преобразование других типов данных в кортежи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07F58-9D4A-4AF1-9925-B2549C582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200" dirty="0">
                <a:latin typeface="Corbel" panose="020B0503020204020204" pitchFamily="34" charset="0"/>
              </a:rPr>
              <a:t>Преобразование можно выполнить только в случае последовательных типов данных</a:t>
            </a:r>
            <a:endParaRPr lang="ro-MD" sz="2200" dirty="0">
              <a:latin typeface="Corbel" panose="020B0503020204020204" pitchFamily="34" charset="0"/>
            </a:endParaRPr>
          </a:p>
          <a:p>
            <a:r>
              <a:rPr lang="ru-RU" sz="2200" dirty="0">
                <a:latin typeface="Corbel" panose="020B0503020204020204" pitchFamily="34" charset="0"/>
              </a:rPr>
              <a:t>Для преобразования какого-то значения, итеративного типа в кортеж – используется функция</a:t>
            </a:r>
            <a:r>
              <a:rPr lang="ro-MD" sz="2200" dirty="0">
                <a:latin typeface="Corbel" panose="020B0503020204020204" pitchFamily="34" charset="0"/>
              </a:rPr>
              <a:t> </a:t>
            </a:r>
            <a:r>
              <a:rPr lang="ro-MD" sz="2200" b="1" dirty="0" err="1">
                <a:latin typeface="Corbel" panose="020B0503020204020204" pitchFamily="34" charset="0"/>
              </a:rPr>
              <a:t>tuple</a:t>
            </a:r>
            <a:r>
              <a:rPr lang="ro-MD" sz="2200" b="1" dirty="0">
                <a:latin typeface="Corbel" panose="020B0503020204020204" pitchFamily="34" charset="0"/>
              </a:rPr>
              <a:t>()</a:t>
            </a:r>
          </a:p>
          <a:p>
            <a:r>
              <a:rPr lang="ru-RU" sz="2200" dirty="0">
                <a:latin typeface="Corbel" panose="020B0503020204020204" pitchFamily="34" charset="0"/>
              </a:rPr>
              <a:t>Пример</a:t>
            </a:r>
            <a:r>
              <a:rPr lang="en-US" sz="2200" dirty="0">
                <a:latin typeface="Corbel" panose="020B0503020204020204" pitchFamily="34" charset="0"/>
              </a:rPr>
              <a:t>:</a:t>
            </a:r>
          </a:p>
          <a:p>
            <a:pPr marL="0" indent="0">
              <a:buNone/>
            </a:pPr>
            <a:r>
              <a:rPr lang="en-US" sz="2200" i="1" dirty="0">
                <a:latin typeface="Corbel" panose="020B0503020204020204" pitchFamily="34" charset="0"/>
              </a:rPr>
              <a:t>text = "My city“ </a:t>
            </a:r>
          </a:p>
          <a:p>
            <a:pPr marL="0" indent="0">
              <a:buNone/>
            </a:pPr>
            <a:r>
              <a:rPr lang="en-US" sz="2200" i="1" dirty="0">
                <a:latin typeface="Corbel" panose="020B0503020204020204" pitchFamily="34" charset="0"/>
              </a:rPr>
              <a:t>print(tuple(text)) # </a:t>
            </a:r>
            <a:r>
              <a:rPr lang="ru-RU" sz="2200" i="1" dirty="0">
                <a:latin typeface="Corbel" panose="020B0503020204020204" pitchFamily="34" charset="0"/>
              </a:rPr>
              <a:t>преобразование текста</a:t>
            </a:r>
            <a:endParaRPr lang="en-US" sz="2200" i="1" dirty="0">
              <a:latin typeface="Corbel" panose="020B0503020204020204" pitchFamily="34" charset="0"/>
            </a:endParaRPr>
          </a:p>
          <a:p>
            <a:pPr marL="0" indent="0">
              <a:buNone/>
            </a:pPr>
            <a:r>
              <a:rPr lang="en-US" sz="2200" i="1" dirty="0">
                <a:latin typeface="Corbel" panose="020B0503020204020204" pitchFamily="34" charset="0"/>
              </a:rPr>
              <a:t>print(tuple([77, 55, 7, 888, 99])) # </a:t>
            </a:r>
            <a:r>
              <a:rPr lang="ru-RU" sz="2200" i="1" dirty="0">
                <a:latin typeface="Corbel" panose="020B0503020204020204" pitchFamily="34" charset="0"/>
              </a:rPr>
              <a:t>преобразование списка</a:t>
            </a:r>
            <a:endParaRPr lang="en-US" sz="2200" i="1" dirty="0">
              <a:latin typeface="Corbel" panose="020B0503020204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DB829B-80C5-4015-8859-3AB01DE61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3997" y="5702444"/>
            <a:ext cx="4601927" cy="620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41652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1651</TotalTime>
  <Words>3066</Words>
  <Application>Microsoft Office PowerPoint</Application>
  <PresentationFormat>Widescreen</PresentationFormat>
  <Paragraphs>494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Consolas</vt:lpstr>
      <vt:lpstr>Corbel</vt:lpstr>
      <vt:lpstr>Corbel (Body)</vt:lpstr>
      <vt:lpstr>Gill Sans MT</vt:lpstr>
      <vt:lpstr>Menlo</vt:lpstr>
      <vt:lpstr>Wingdings 2</vt:lpstr>
      <vt:lpstr>Dividend</vt:lpstr>
      <vt:lpstr>Тема 3: другие типы данных - сложные. операторы в python</vt:lpstr>
      <vt:lpstr>Содержание</vt:lpstr>
      <vt:lpstr>списки</vt:lpstr>
      <vt:lpstr>Доступ к элементам списка</vt:lpstr>
      <vt:lpstr>Списки могут содержать повторяющиеся элементы</vt:lpstr>
      <vt:lpstr>Преобразование других типов данных в списки</vt:lpstr>
      <vt:lpstr>Python Tuple</vt:lpstr>
      <vt:lpstr>Срез элементов в кортежах</vt:lpstr>
      <vt:lpstr>Преобразование других типов данных в кортежи</vt:lpstr>
      <vt:lpstr>Наборы, множества (set)</vt:lpstr>
      <vt:lpstr>Преимущества использования множеств ивозможные преобразования </vt:lpstr>
      <vt:lpstr>Python Dictionary</vt:lpstr>
      <vt:lpstr>Python Dictionary</vt:lpstr>
      <vt:lpstr>Преобразование других типов данных в словарь</vt:lpstr>
      <vt:lpstr>Итак в Python можно Изменить тип данных</vt:lpstr>
      <vt:lpstr>Зачем необходимо изменить тип данных?</vt:lpstr>
      <vt:lpstr>Метод format()</vt:lpstr>
      <vt:lpstr>Другой пример форматирования данных</vt:lpstr>
      <vt:lpstr>Функция вывода</vt:lpstr>
      <vt:lpstr>Изменение стандартного вывода</vt:lpstr>
      <vt:lpstr>Ввод данных</vt:lpstr>
      <vt:lpstr>Что необходимо сделать?</vt:lpstr>
      <vt:lpstr>Python Import</vt:lpstr>
      <vt:lpstr>Другой пример import</vt:lpstr>
      <vt:lpstr>Операторы в python</vt:lpstr>
      <vt:lpstr>Арифметические операторы</vt:lpstr>
      <vt:lpstr>Операторы присваивания</vt:lpstr>
      <vt:lpstr>Операторы сравнения</vt:lpstr>
      <vt:lpstr>Логические операторы</vt:lpstr>
      <vt:lpstr>Идентификационные операторы</vt:lpstr>
      <vt:lpstr>Операторы членства (принадлежности)</vt:lpstr>
      <vt:lpstr>Операторы для работы со строками </vt:lpstr>
      <vt:lpstr>Битовые операторы</vt:lpstr>
      <vt:lpstr>Повторим…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Dezvoltarea Aplicațiilor web</dc:title>
  <dc:creator>Natalia</dc:creator>
  <cp:lastModifiedBy>Natalia</cp:lastModifiedBy>
  <cp:revision>371</cp:revision>
  <dcterms:created xsi:type="dcterms:W3CDTF">2019-08-31T15:29:49Z</dcterms:created>
  <dcterms:modified xsi:type="dcterms:W3CDTF">2020-09-17T18:10:32Z</dcterms:modified>
</cp:coreProperties>
</file>