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29" r:id="rId10"/>
    <p:sldId id="308" r:id="rId11"/>
    <p:sldId id="330" r:id="rId12"/>
    <p:sldId id="318" r:id="rId13"/>
    <p:sldId id="317" r:id="rId14"/>
    <p:sldId id="319" r:id="rId15"/>
    <p:sldId id="320" r:id="rId16"/>
    <p:sldId id="321" r:id="rId17"/>
    <p:sldId id="322" r:id="rId18"/>
    <p:sldId id="324" r:id="rId19"/>
    <p:sldId id="325" r:id="rId20"/>
    <p:sldId id="323" r:id="rId21"/>
    <p:sldId id="326" r:id="rId22"/>
    <p:sldId id="298" r:id="rId23"/>
    <p:sldId id="301" r:id="rId24"/>
    <p:sldId id="302" r:id="rId25"/>
    <p:sldId id="280" r:id="rId26"/>
    <p:sldId id="281" r:id="rId27"/>
    <p:sldId id="282" r:id="rId28"/>
    <p:sldId id="283" r:id="rId29"/>
    <p:sldId id="285" r:id="rId30"/>
    <p:sldId id="284" r:id="rId31"/>
    <p:sldId id="328" r:id="rId32"/>
    <p:sldId id="286" r:id="rId33"/>
    <p:sldId id="287" r:id="rId34"/>
    <p:sldId id="292" r:id="rId35"/>
    <p:sldId id="289" r:id="rId36"/>
    <p:sldId id="290" r:id="rId37"/>
    <p:sldId id="300" r:id="rId38"/>
    <p:sldId id="291" r:id="rId39"/>
    <p:sldId id="305" r:id="rId40"/>
    <p:sldId id="306" r:id="rId41"/>
    <p:sldId id="307" r:id="rId42"/>
    <p:sldId id="288" r:id="rId43"/>
    <p:sldId id="303" r:id="rId44"/>
    <p:sldId id="304" r:id="rId45"/>
    <p:sldId id="309" r:id="rId46"/>
    <p:sldId id="31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en-US" dirty="0"/>
              <a:t>4</a:t>
            </a:r>
            <a:r>
              <a:rPr lang="ru-RU" dirty="0"/>
              <a:t>: Функции. условные операторы и операторы циклов в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FC1A-1968-439A-B665-148E08D8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</a:t>
            </a:r>
            <a:r>
              <a:rPr lang="en-US" b="1" dirty="0"/>
              <a:t>lambda (</a:t>
            </a:r>
            <a:r>
              <a:rPr lang="ru-RU" b="1" dirty="0"/>
              <a:t>называемые и «лямбда выражениями»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6B1A-0495-47B0-9306-278AE802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062"/>
            <a:ext cx="11029615" cy="458525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Corbel" panose="020B0503020204020204" pitchFamily="34" charset="0"/>
              </a:rPr>
              <a:t>Лямбда выражение представляет собой специальный синтаксис для создания безымянных функций</a:t>
            </a:r>
            <a:r>
              <a:rPr lang="ro-MD" sz="2000" dirty="0">
                <a:latin typeface="Corbel" panose="020B0503020204020204" pitchFamily="34" charset="0"/>
              </a:rPr>
              <a:t>. </a:t>
            </a:r>
            <a:r>
              <a:rPr lang="ru-RU" sz="2000" dirty="0">
                <a:latin typeface="Corbel" panose="020B0503020204020204" pitchFamily="34" charset="0"/>
              </a:rPr>
              <a:t>Эти выражения называются </a:t>
            </a:r>
            <a:r>
              <a:rPr lang="ru-RU" sz="2000" b="1" dirty="0">
                <a:latin typeface="Corbel" panose="020B0503020204020204" pitchFamily="34" charset="0"/>
              </a:rPr>
              <a:t>л</a:t>
            </a:r>
            <a:r>
              <a:rPr lang="ru-RU" sz="2000" b="1" dirty="0"/>
              <a:t>ямбда-функциями</a:t>
            </a:r>
          </a:p>
          <a:p>
            <a:r>
              <a:rPr lang="ru-RU" sz="2000" dirty="0"/>
              <a:t>Лямбда-функция - это небольшая анонимная функция (не содержит ключевое слово </a:t>
            </a:r>
            <a:r>
              <a:rPr lang="en-US" sz="2000" dirty="0"/>
              <a:t>def –</a:t>
            </a:r>
            <a:r>
              <a:rPr lang="ru-RU" sz="2000" dirty="0"/>
              <a:t> оно заменено на другое ключевое слово - </a:t>
            </a:r>
            <a:r>
              <a:rPr lang="en-US" sz="2000" dirty="0"/>
              <a:t> lambda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ru-RU" sz="2000" dirty="0"/>
              <a:t>Они чаще всего используются как анонимные функции внутри другой функции</a:t>
            </a:r>
          </a:p>
          <a:p>
            <a:r>
              <a:rPr lang="ru-RU" sz="2000" dirty="0"/>
              <a:t>Лямбда-функция может принимать любое количество аргументов, но может иметь  в теле только одно выражение - выражение вычисляется и результат возвращается. Лямбда-функция содержит по умолчанию и команду возврата результата</a:t>
            </a:r>
            <a:endParaRPr lang="ro-MD" sz="2000" dirty="0">
              <a:latin typeface="Corbel" panose="020B0503020204020204" pitchFamily="34" charset="0"/>
            </a:endParaRPr>
          </a:p>
          <a:p>
            <a:r>
              <a:rPr lang="ru-RU" sz="2000" dirty="0"/>
              <a:t>Лямбда-выражения возвращают функциональные объекты</a:t>
            </a:r>
            <a:r>
              <a:rPr lang="ro-MD" sz="2000" dirty="0">
                <a:latin typeface="Corbel" panose="020B0503020204020204" pitchFamily="34" charset="0"/>
              </a:rPr>
              <a:t> (</a:t>
            </a:r>
            <a:r>
              <a:rPr lang="ru-RU" sz="2000" dirty="0">
                <a:latin typeface="Corbel" panose="020B0503020204020204" pitchFamily="34" charset="0"/>
              </a:rPr>
              <a:t>используются в функциональном программировании</a:t>
            </a:r>
            <a:r>
              <a:rPr lang="ro-MD" sz="2000" dirty="0">
                <a:latin typeface="Corbel" panose="020B0503020204020204" pitchFamily="34" charset="0"/>
              </a:rPr>
              <a:t>)</a:t>
            </a:r>
            <a:endParaRPr lang="ru-RU" sz="2000" dirty="0"/>
          </a:p>
          <a:p>
            <a:r>
              <a:rPr lang="ru-RU" sz="2000" dirty="0"/>
              <a:t>Синтаксис: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lambda </a:t>
            </a:r>
            <a:r>
              <a:rPr lang="en-US" sz="2000" i="1" dirty="0">
                <a:solidFill>
                  <a:srgbClr val="C00000"/>
                </a:solidFill>
              </a:rPr>
              <a:t>arguments </a:t>
            </a:r>
            <a:r>
              <a:rPr lang="en-US" sz="2000" dirty="0">
                <a:solidFill>
                  <a:srgbClr val="C00000"/>
                </a:solidFill>
              </a:rPr>
              <a:t>: </a:t>
            </a:r>
            <a:r>
              <a:rPr lang="en-US" sz="2000" i="1" dirty="0">
                <a:solidFill>
                  <a:srgbClr val="C00000"/>
                </a:solidFill>
              </a:rPr>
              <a:t>expression</a:t>
            </a:r>
            <a:endParaRPr lang="ru-RU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52C3-1C7E-4DEA-912C-5080FD34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лямбда-функций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98DE-9969-4C0B-BFC9-AD8ADA15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843870"/>
          </a:xfrm>
        </p:spPr>
        <p:txBody>
          <a:bodyPr>
            <a:normAutofit/>
          </a:bodyPr>
          <a:lstStyle/>
          <a:p>
            <a:r>
              <a:rPr lang="ro-MD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În următorul exemplu, funcția lambda va calcula suma a două numere – voi specifica în argument valorile: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print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((</a:t>
            </a:r>
            <a:r>
              <a:rPr lang="es-ES" dirty="0">
                <a:solidFill>
                  <a:srgbClr val="C00000"/>
                </a:solidFill>
                <a:latin typeface="Gill Sans MT" panose="020B0502020104020203" pitchFamily="34" charset="0"/>
              </a:rPr>
              <a:t>lambda x, y: x + 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)(3, 5))</a:t>
            </a:r>
            <a:r>
              <a:rPr lang="ro-MD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 // 8</a:t>
            </a:r>
          </a:p>
          <a:p>
            <a:r>
              <a:rPr lang="ro-MD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Codul de mai sus poate fi scris și astfel: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summ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= lambda x, y: x + y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print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summ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(3, 5))</a:t>
            </a:r>
            <a:r>
              <a:rPr lang="ro-MD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 // 8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использования функции-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создании фильтра значений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будем использовать предопределенную функция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filter() –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имеет 2 параметра: функция которая что-то выполняет – там мы и впишем нашу функцию-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lambda,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на второй позиции указывается к какому объекту применяется фильтр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nmbr_list</a:t>
            </a:r>
            <a:r>
              <a:rPr lang="en-US" dirty="0"/>
              <a:t> = [1, 5, 4, 6, 8, 11, 3, 12, 17, 22, 33, 9]</a:t>
            </a:r>
          </a:p>
          <a:p>
            <a:pPr marL="0" indent="0">
              <a:buNone/>
            </a:pPr>
            <a:r>
              <a:rPr lang="en-US" dirty="0" err="1"/>
              <a:t>new_list</a:t>
            </a:r>
            <a:r>
              <a:rPr lang="en-US" dirty="0"/>
              <a:t> = list(filter(lambda x: (x%2 == 0) , </a:t>
            </a:r>
            <a:r>
              <a:rPr lang="en-US" dirty="0" err="1"/>
              <a:t>nmbr_list</a:t>
            </a:r>
            <a:r>
              <a:rPr lang="en-US" dirty="0"/>
              <a:t>))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new_list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FC326-E0DC-4703-A1AB-2455AD5C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217" y="4469504"/>
            <a:ext cx="1983286" cy="3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8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3508-AB0E-42FE-8E66-D90D378D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имен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223D-0EC8-4652-9756-CF85B615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68557"/>
            <a:ext cx="11491538" cy="4850295"/>
          </a:xfrm>
        </p:spPr>
        <p:txBody>
          <a:bodyPr>
            <a:normAutofit/>
          </a:bodyPr>
          <a:lstStyle/>
          <a:p>
            <a:r>
              <a:rPr lang="ru-RU" dirty="0"/>
              <a:t>Пространство имен - это коллекция имен. В </a:t>
            </a:r>
            <a:r>
              <a:rPr lang="ru-RU" dirty="0" err="1"/>
              <a:t>Python</a:t>
            </a:r>
            <a:r>
              <a:rPr lang="ru-RU" dirty="0"/>
              <a:t> можно представить пространство имен как отображение каждого определенного имени на соответствующие объекты</a:t>
            </a:r>
          </a:p>
          <a:p>
            <a:r>
              <a:rPr lang="ru-RU" dirty="0"/>
              <a:t>Различные пространства имен могут сосуществовать в определенный момент времени, но они полностью изолированы</a:t>
            </a:r>
          </a:p>
          <a:p>
            <a:r>
              <a:rPr lang="ru-RU" dirty="0"/>
              <a:t>Пространство имен, содержащее все встроенные имена, создается при запуске интерпретатора </a:t>
            </a:r>
            <a:r>
              <a:rPr lang="ru-RU" dirty="0" err="1"/>
              <a:t>Python</a:t>
            </a:r>
            <a:r>
              <a:rPr lang="ru-RU" dirty="0"/>
              <a:t> и существует до тех пор, пока мы не завершим работу</a:t>
            </a:r>
          </a:p>
          <a:p>
            <a:r>
              <a:rPr lang="ru-RU" dirty="0"/>
              <a:t>Это причина того, что встроенные функции, такие как </a:t>
            </a:r>
            <a:r>
              <a:rPr lang="ru-RU" b="1" i="1" dirty="0" err="1"/>
              <a:t>id</a:t>
            </a:r>
            <a:r>
              <a:rPr lang="ru-RU" b="1" i="1" dirty="0"/>
              <a:t>() </a:t>
            </a:r>
            <a:r>
              <a:rPr lang="ru-RU" dirty="0"/>
              <a:t>(позволяет получить адрес в оперативной памяти какого-либо объекта), </a:t>
            </a:r>
            <a:r>
              <a:rPr lang="ru-RU" b="1" i="1" dirty="0" err="1"/>
              <a:t>print</a:t>
            </a:r>
            <a:r>
              <a:rPr lang="ru-RU" b="1" i="1" dirty="0"/>
              <a:t>() </a:t>
            </a:r>
            <a:r>
              <a:rPr lang="ru-RU" dirty="0"/>
              <a:t>и т. д. всегда доступны для нас из любой части программы. Каждый модуль создает свое собственное глобальное пространство имен</a:t>
            </a:r>
          </a:p>
          <a:p>
            <a:r>
              <a:rPr lang="ru-RU" dirty="0"/>
              <a:t>Эти разные пространства имен изолированы. Следовательно, одно и то же имя, которое может существовать в разных модулях, не конфликтует</a:t>
            </a:r>
          </a:p>
          <a:p>
            <a:r>
              <a:rPr lang="ru-RU" dirty="0"/>
              <a:t>Модули могут иметь различные функции и классы. При вызове функции создается локальное пространство имен, в котором определены все имена. Аналогично, дела обстоят с классом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6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421B-7CA3-4CC4-9EBA-6D6B285E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b="1" dirty="0"/>
              <a:t>Видимость переменных в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8197-92FC-4728-8519-6DAE49DF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4573"/>
            <a:ext cx="9424198" cy="4638261"/>
          </a:xfrm>
        </p:spPr>
        <p:txBody>
          <a:bodyPr>
            <a:normAutofit/>
          </a:bodyPr>
          <a:lstStyle/>
          <a:p>
            <a:r>
              <a:rPr lang="ru-RU" sz="2000" dirty="0"/>
              <a:t>Хотя определено несколько уникальных пространств имен, мы не сможем получить доступ ко всем из них, из каждой части программы. Используется концепция «видимости»</a:t>
            </a:r>
          </a:p>
          <a:p>
            <a:r>
              <a:rPr lang="ru-RU" sz="2000" b="1" dirty="0"/>
              <a:t>Область действия </a:t>
            </a:r>
            <a:r>
              <a:rPr lang="ru-RU" sz="2000" dirty="0"/>
              <a:t>(или видимости) - это часть программы, из которой можно напрямую получить доступ к пространству имен без какого-либо префикса</a:t>
            </a:r>
          </a:p>
          <a:p>
            <a:r>
              <a:rPr lang="ru-RU" sz="2000" dirty="0"/>
              <a:t>В любой момент времени есть как минимум три вложенные области видимости:</a:t>
            </a:r>
          </a:p>
          <a:p>
            <a:pPr lvl="1"/>
            <a:r>
              <a:rPr lang="ru-RU" sz="1800" dirty="0"/>
              <a:t>Область действия текущей функции с локальными именами</a:t>
            </a:r>
          </a:p>
          <a:p>
            <a:pPr lvl="1"/>
            <a:r>
              <a:rPr lang="ru-RU" sz="1800" dirty="0"/>
              <a:t>Область действия модуля, который имеет глобальные имена</a:t>
            </a:r>
          </a:p>
          <a:p>
            <a:pPr lvl="1"/>
            <a:r>
              <a:rPr lang="ru-RU" sz="1800" dirty="0"/>
              <a:t>Внешняя область, которая имеет встроенные имена</a:t>
            </a:r>
          </a:p>
          <a:p>
            <a:r>
              <a:rPr lang="ru-RU" sz="2000" dirty="0"/>
              <a:t>Когда ссылка делается внутри функции, имя ищется в локальном пространстве имен, затем в глобальном пространстве имен и, наконец, во встроенном пространстве имен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82CB7-448E-4AD8-B690-866ECFBC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888" y="3574774"/>
            <a:ext cx="2187036" cy="20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3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D40-24EE-4F7F-BEE3-FA321B0D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DD28-54C1-4494-AE8D-953303C0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9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outer_function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a = "I am outer variable"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inner_function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a = "I am inner variable"</a:t>
            </a:r>
          </a:p>
          <a:p>
            <a:pPr marL="0" indent="0">
              <a:buNone/>
            </a:pPr>
            <a:r>
              <a:rPr lang="en-US" dirty="0"/>
              <a:t>        print('a =',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inner_function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print('a =', a)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a = "I am global variable"</a:t>
            </a:r>
          </a:p>
          <a:p>
            <a:pPr marL="0" indent="0">
              <a:buNone/>
            </a:pPr>
            <a:r>
              <a:rPr lang="en-US" dirty="0" err="1"/>
              <a:t>outer_function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print('a =', 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A8B84-EE78-4961-9BAB-53797738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02" y="3806943"/>
            <a:ext cx="3745560" cy="1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5762-F844-4525-A4D9-E08BDE0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  <a:r>
              <a:rPr lang="en-US" dirty="0"/>
              <a:t>. </a:t>
            </a:r>
            <a:r>
              <a:rPr lang="ru-RU" dirty="0"/>
              <a:t>Какой будет результат интерпретирования в этом случае?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037D-7A5D-4DD3-8EFD-26878340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5263017" cy="4850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outer_function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a = "I am outer variable"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inner_function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# a = "I am inner variable"</a:t>
            </a:r>
          </a:p>
          <a:p>
            <a:pPr marL="0" indent="0">
              <a:buNone/>
            </a:pPr>
            <a:r>
              <a:rPr lang="en-US" dirty="0"/>
              <a:t>        print('a =',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inner_function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print('a =', a)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a = "I am global variable"</a:t>
            </a:r>
          </a:p>
          <a:p>
            <a:pPr marL="0" indent="0">
              <a:buNone/>
            </a:pPr>
            <a:r>
              <a:rPr lang="en-US" dirty="0" err="1"/>
              <a:t>outer_function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print('a =', a)</a:t>
            </a:r>
          </a:p>
        </p:txBody>
      </p:sp>
    </p:spTree>
    <p:extLst>
      <p:ext uri="{BB962C8B-B14F-4D97-AF65-F5344CB8AC3E}">
        <p14:creationId xmlns:p14="http://schemas.microsoft.com/office/powerpoint/2010/main" val="310132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C089-92A6-430C-A4FE-1B5DFA31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66998-4409-41EF-B909-3F6687E9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63" y="3128962"/>
            <a:ext cx="3766449" cy="12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1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DD87-CE62-4C14-A0B9-B740BA2F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‘Global’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F124-48CA-40E4-8438-4062970A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89005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Все ссылки и назначения относятся к глобальным переменным из-за использования ключевого слова </a:t>
            </a:r>
            <a:r>
              <a:rPr lang="en-US" dirty="0"/>
              <a:t>“</a:t>
            </a:r>
            <a:r>
              <a:rPr lang="en-US" b="1" dirty="0"/>
              <a:t>global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outer_function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global a</a:t>
            </a:r>
          </a:p>
          <a:p>
            <a:pPr marL="0" indent="0">
              <a:buNone/>
            </a:pPr>
            <a:r>
              <a:rPr lang="en-US" dirty="0"/>
              <a:t>    a = "I am outer variable"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inner_function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global a</a:t>
            </a:r>
          </a:p>
          <a:p>
            <a:pPr marL="0" indent="0">
              <a:buNone/>
            </a:pPr>
            <a:r>
              <a:rPr lang="en-US" dirty="0"/>
              <a:t>        a = "I am inner variable"</a:t>
            </a:r>
          </a:p>
          <a:p>
            <a:pPr marL="0" indent="0">
              <a:buNone/>
            </a:pPr>
            <a:r>
              <a:rPr lang="en-US" dirty="0"/>
              <a:t>        print('a =',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inner_function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print('a =', a)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print('a =', a)</a:t>
            </a:r>
          </a:p>
          <a:p>
            <a:pPr marL="0" indent="0">
              <a:buNone/>
            </a:pPr>
            <a:r>
              <a:rPr lang="en-US" dirty="0" err="1"/>
              <a:t>outer_function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 = "I am global variable"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4D326-1EC9-4716-8F3F-6B885D3E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61" y="4763120"/>
            <a:ext cx="3220608" cy="8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9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3CF8-D47C-40B4-B1A8-7A51D054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 в этом случае?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FD69-DB01-4CC7-82B1-0B0450C9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4"/>
            <a:ext cx="11029615" cy="4691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outer_function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global a</a:t>
            </a:r>
          </a:p>
          <a:p>
            <a:pPr marL="0" indent="0">
              <a:buNone/>
            </a:pPr>
            <a:r>
              <a:rPr lang="en-US" dirty="0"/>
              <a:t>    a = "I am outer variable"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inner_function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92D050"/>
                </a:solidFill>
              </a:rPr>
              <a:t>#global a</a:t>
            </a:r>
          </a:p>
          <a:p>
            <a:pPr marL="0" indent="0">
              <a:buNone/>
            </a:pPr>
            <a:r>
              <a:rPr lang="en-US" dirty="0"/>
              <a:t>        a = "I am inner variable"</a:t>
            </a:r>
          </a:p>
          <a:p>
            <a:pPr marL="0" indent="0">
              <a:buNone/>
            </a:pPr>
            <a:r>
              <a:rPr lang="en-US" dirty="0"/>
              <a:t>        print('a =',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inner_function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print('a =', a)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a = "I am global variable"</a:t>
            </a:r>
          </a:p>
          <a:p>
            <a:pPr marL="0" indent="0">
              <a:buNone/>
            </a:pPr>
            <a:r>
              <a:rPr lang="en-US" dirty="0" err="1"/>
              <a:t>outer_function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print('a =',a)</a:t>
            </a:r>
          </a:p>
        </p:txBody>
      </p:sp>
    </p:spTree>
    <p:extLst>
      <p:ext uri="{BB962C8B-B14F-4D97-AF65-F5344CB8AC3E}">
        <p14:creationId xmlns:p14="http://schemas.microsoft.com/office/powerpoint/2010/main" val="364180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ECD-C214-45A8-87D5-0DFB5827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2C281-3601-4F47-87D1-3C5326D9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20" y="3162299"/>
            <a:ext cx="4412767" cy="11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7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Создание функций</a:t>
            </a:r>
            <a:endParaRPr lang="en-US" sz="2400" dirty="0"/>
          </a:p>
          <a:p>
            <a:r>
              <a:rPr lang="ru-RU" sz="2400" dirty="0"/>
              <a:t>Области видимости в </a:t>
            </a:r>
            <a:r>
              <a:rPr lang="en-US" sz="2400" dirty="0"/>
              <a:t>Python</a:t>
            </a:r>
            <a:endParaRPr lang="ru-RU" sz="2400" dirty="0"/>
          </a:p>
          <a:p>
            <a:r>
              <a:rPr lang="ru-RU" sz="2400" dirty="0"/>
              <a:t>Условный оператор</a:t>
            </a:r>
          </a:p>
          <a:p>
            <a:r>
              <a:rPr lang="ro-MD" sz="2400" dirty="0"/>
              <a:t>”</a:t>
            </a:r>
            <a:r>
              <a:rPr lang="ru-RU" sz="2400" dirty="0"/>
              <a:t>Тернарный оператор</a:t>
            </a:r>
            <a:r>
              <a:rPr lang="ro-MD" sz="2400" dirty="0"/>
              <a:t>” </a:t>
            </a:r>
            <a:r>
              <a:rPr lang="ru-RU" sz="2400" dirty="0"/>
              <a:t>в </a:t>
            </a:r>
            <a:r>
              <a:rPr lang="en-US" sz="2400" dirty="0"/>
              <a:t>Python</a:t>
            </a:r>
            <a:endParaRPr lang="ru-RU" sz="2400" dirty="0"/>
          </a:p>
          <a:p>
            <a:r>
              <a:rPr lang="ru-RU" sz="2400" dirty="0"/>
              <a:t>Операторы циклов </a:t>
            </a:r>
          </a:p>
        </p:txBody>
      </p:sp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3327-E99C-49DF-A511-78F66C8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будет в этом случае?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7266-0A27-48FA-A781-67C6D075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770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outer_function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global a</a:t>
            </a:r>
          </a:p>
          <a:p>
            <a:pPr marL="0" indent="0">
              <a:buNone/>
            </a:pPr>
            <a:r>
              <a:rPr lang="en-US" dirty="0"/>
              <a:t>    a = "I am outer variable"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inner_function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global a</a:t>
            </a:r>
          </a:p>
          <a:p>
            <a:pPr marL="0" indent="0">
              <a:buNone/>
            </a:pPr>
            <a:r>
              <a:rPr lang="en-US" dirty="0"/>
              <a:t>        a = "I am inner variable"</a:t>
            </a:r>
          </a:p>
          <a:p>
            <a:pPr marL="0" indent="0">
              <a:buNone/>
            </a:pPr>
            <a:r>
              <a:rPr lang="en-US" dirty="0"/>
              <a:t>        print('a =',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inner_function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print('a =', a)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 err="1"/>
              <a:t>outer_function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 = "I am global variable"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print('a =',a)</a:t>
            </a:r>
          </a:p>
        </p:txBody>
      </p:sp>
    </p:spTree>
    <p:extLst>
      <p:ext uri="{BB962C8B-B14F-4D97-AF65-F5344CB8AC3E}">
        <p14:creationId xmlns:p14="http://schemas.microsoft.com/office/powerpoint/2010/main" val="335180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3C6C-CC59-450E-89C0-98FF5588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F6AD5-F586-4F84-93E7-A9CC2799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04" y="3171824"/>
            <a:ext cx="3567071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1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1C8D-5B4E-4C69-99A2-C8A08877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действия переменных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4107-CF93-4CD0-BA73-9100E58F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879781" cy="4511852"/>
          </a:xfrm>
        </p:spPr>
        <p:txBody>
          <a:bodyPr>
            <a:normAutofit/>
          </a:bodyPr>
          <a:lstStyle/>
          <a:p>
            <a:r>
              <a:rPr lang="ru-RU" sz="2000" dirty="0"/>
              <a:t>Область действия переменной - это та часть программы, в которой переменная распознается. Параметры и переменные, определенные внутри функции, не видны снаружи. Следовательно, они имеют локальное действие</a:t>
            </a:r>
          </a:p>
          <a:p>
            <a:r>
              <a:rPr lang="ru-RU" sz="2000" dirty="0"/>
              <a:t>Время жизни переменной - это период, в течение которого переменная находится в памяти. Время жизни переменных внутри функции равно времени ее выполнения</a:t>
            </a:r>
          </a:p>
          <a:p>
            <a:r>
              <a:rPr lang="ru-RU" sz="2000" dirty="0"/>
              <a:t>Они уничтожаются, как только мы возвращаемся из функции (за исключением, когда используется ключевое слово </a:t>
            </a:r>
            <a:r>
              <a:rPr lang="en-US" sz="2000" dirty="0"/>
              <a:t>global</a:t>
            </a:r>
            <a:r>
              <a:rPr lang="ru-RU" sz="2000" dirty="0"/>
              <a:t>). Следовательно, функция не запоминает значение переменной из своих предыдущих вызовов</a:t>
            </a:r>
          </a:p>
          <a:p>
            <a:r>
              <a:rPr lang="ru-RU" sz="2000" dirty="0"/>
              <a:t>Пример: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EC106-2D66-41E2-8168-5AEF2D23B873}"/>
              </a:ext>
            </a:extLst>
          </p:cNvPr>
          <p:cNvSpPr txBox="1"/>
          <p:nvPr/>
        </p:nvSpPr>
        <p:spPr>
          <a:xfrm>
            <a:off x="7919745" y="2432188"/>
            <a:ext cx="37737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 greet():</a:t>
            </a:r>
          </a:p>
          <a:p>
            <a:r>
              <a:rPr lang="en-US" dirty="0"/>
              <a:t>    name = "</a:t>
            </a:r>
            <a:r>
              <a:rPr lang="en-US" dirty="0" err="1"/>
              <a:t>Jhon</a:t>
            </a:r>
            <a:r>
              <a:rPr lang="en-US" dirty="0"/>
              <a:t>"</a:t>
            </a:r>
          </a:p>
          <a:p>
            <a:r>
              <a:rPr lang="en-US" dirty="0"/>
              <a:t>    print("Value inside function:", name)</a:t>
            </a:r>
          </a:p>
          <a:p>
            <a:br>
              <a:rPr lang="en-US" dirty="0"/>
            </a:br>
            <a:r>
              <a:rPr lang="en-US" dirty="0"/>
              <a:t>name = "Victoria"</a:t>
            </a:r>
          </a:p>
          <a:p>
            <a:r>
              <a:rPr lang="en-US" dirty="0"/>
              <a:t>greet()</a:t>
            </a:r>
          </a:p>
          <a:p>
            <a:r>
              <a:rPr lang="en-US" dirty="0"/>
              <a:t>print("Value outside function:", name)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00CF4-6219-4A39-9F6F-A7B2F5EF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83" y="5733743"/>
            <a:ext cx="2228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71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9A30-1D8A-4B09-9E44-4BD8CFDE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модуля с функциями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0EE5-6D8E-4F3E-AA47-2C38E88A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7"/>
            <a:ext cx="7847191" cy="453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Разделяем код</a:t>
            </a:r>
          </a:p>
          <a:p>
            <a:r>
              <a:rPr lang="ru-RU" dirty="0"/>
              <a:t>В файле </a:t>
            </a:r>
            <a:r>
              <a:rPr lang="en-US" b="1" dirty="0" err="1"/>
              <a:t>module_functions</a:t>
            </a:r>
            <a:r>
              <a:rPr lang="ru-RU" b="1" dirty="0"/>
              <a:t>.</a:t>
            </a:r>
            <a:r>
              <a:rPr lang="en-US" b="1" dirty="0" err="1"/>
              <a:t>py</a:t>
            </a:r>
            <a:r>
              <a:rPr lang="ru-RU" dirty="0"/>
              <a:t>, я создала функцию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def choice(food):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    </a:t>
            </a:r>
            <a:r>
              <a:rPr lang="en-US" i="1" dirty="0" err="1">
                <a:latin typeface="Corbel" panose="020B0503020204020204" pitchFamily="34" charset="0"/>
              </a:rPr>
              <a:t>rezult</a:t>
            </a:r>
            <a:r>
              <a:rPr lang="en-US" i="1" dirty="0">
                <a:latin typeface="Corbel" panose="020B0503020204020204" pitchFamily="34" charset="0"/>
              </a:rPr>
              <a:t> = ""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    for x in food: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        </a:t>
            </a:r>
            <a:r>
              <a:rPr lang="en-US" i="1" dirty="0" err="1">
                <a:latin typeface="Corbel" panose="020B0503020204020204" pitchFamily="34" charset="0"/>
              </a:rPr>
              <a:t>rezult</a:t>
            </a:r>
            <a:r>
              <a:rPr lang="en-US" i="1" dirty="0">
                <a:latin typeface="Corbel" panose="020B0503020204020204" pitchFamily="34" charset="0"/>
              </a:rPr>
              <a:t> += "\n" + x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    return </a:t>
            </a:r>
            <a:r>
              <a:rPr lang="en-US" i="1" dirty="0" err="1">
                <a:latin typeface="Corbel" panose="020B0503020204020204" pitchFamily="34" charset="0"/>
              </a:rPr>
              <a:t>rezult</a:t>
            </a:r>
            <a:endParaRPr lang="ru-RU" i="1" dirty="0">
              <a:latin typeface="Corbel" panose="020B0503020204020204" pitchFamily="34" charset="0"/>
            </a:endParaRPr>
          </a:p>
          <a:p>
            <a:r>
              <a:rPr lang="ru-RU" dirty="0"/>
              <a:t>В файле </a:t>
            </a:r>
            <a:r>
              <a:rPr lang="en-US" b="1" dirty="0"/>
              <a:t>example.py </a:t>
            </a:r>
            <a:r>
              <a:rPr lang="ru-RU" dirty="0"/>
              <a:t>я вызову данный модуль и выведу значения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import 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module_functions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fruits = ["apple", "banana", "cherry"]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print("My favorite fruits are: " + </a:t>
            </a:r>
            <a:r>
              <a:rPr lang="en-US" i="1" dirty="0" err="1">
                <a:latin typeface="Corbel" panose="020B0503020204020204" pitchFamily="34" charset="0"/>
              </a:rPr>
              <a:t>module_functions.choice</a:t>
            </a:r>
            <a:r>
              <a:rPr lang="en-US" i="1" dirty="0">
                <a:latin typeface="Corbel" panose="020B0503020204020204" pitchFamily="34" charset="0"/>
              </a:rPr>
              <a:t>(fruits))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5A5EB-234B-4B40-B74C-EE898CA2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884" y="4446720"/>
            <a:ext cx="2746534" cy="114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89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0FCA-A941-4D74-870A-539F6072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Переименование модуля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C006-95B6-41C4-B812-84EF878B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1034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Используется для удобства</a:t>
            </a:r>
          </a:p>
          <a:p>
            <a:r>
              <a:rPr lang="ru-RU" sz="2200" dirty="0"/>
              <a:t>Для переименования модуля соблюдается следующий синтаксис:</a:t>
            </a:r>
          </a:p>
          <a:p>
            <a:pPr marL="0" indent="0">
              <a:buNone/>
            </a:pPr>
            <a:r>
              <a:rPr lang="en-US" sz="2200" b="1" dirty="0"/>
              <a:t>impor</a:t>
            </a:r>
            <a:r>
              <a:rPr lang="en-US" sz="2200" dirty="0"/>
              <a:t>t </a:t>
            </a:r>
            <a:r>
              <a:rPr lang="ru-RU" sz="2200" i="1" dirty="0" err="1"/>
              <a:t>имя_модуля</a:t>
            </a:r>
            <a:r>
              <a:rPr lang="en-US" sz="2200" dirty="0"/>
              <a:t> </a:t>
            </a:r>
            <a:r>
              <a:rPr lang="en-US" sz="2200" b="1" dirty="0"/>
              <a:t>as</a:t>
            </a:r>
            <a:r>
              <a:rPr lang="en-US" sz="2200" dirty="0"/>
              <a:t> </a:t>
            </a:r>
            <a:r>
              <a:rPr lang="ru-RU" sz="2200" i="1" dirty="0" err="1"/>
              <a:t>новое_имя</a:t>
            </a:r>
            <a:endParaRPr lang="ru-RU" sz="2200" i="1" dirty="0"/>
          </a:p>
          <a:p>
            <a:pPr marL="0" indent="0">
              <a:buNone/>
            </a:pPr>
            <a:endParaRPr lang="ru-RU" i="1" dirty="0"/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import</a:t>
            </a:r>
            <a:r>
              <a:rPr lang="en-US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rgbClr val="C00000"/>
                </a:solidFill>
                <a:latin typeface="Corbel" panose="020B0503020204020204" pitchFamily="34" charset="0"/>
              </a:rPr>
              <a:t>module_functions</a:t>
            </a:r>
            <a:r>
              <a:rPr lang="en-US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as</a:t>
            </a:r>
            <a:r>
              <a:rPr lang="en-US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rgbClr val="C00000"/>
                </a:solidFill>
                <a:latin typeface="Corbel" panose="020B0503020204020204" pitchFamily="34" charset="0"/>
              </a:rPr>
              <a:t>func</a:t>
            </a:r>
            <a:endParaRPr lang="en-US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fruits = ["apple", "banana", "cherry"]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print("My favorite fruits are: " + </a:t>
            </a:r>
            <a:r>
              <a:rPr lang="en-US" dirty="0" err="1">
                <a:latin typeface="Corbel" panose="020B0503020204020204" pitchFamily="34" charset="0"/>
              </a:rPr>
              <a:t>func.choice</a:t>
            </a:r>
            <a:r>
              <a:rPr lang="en-US" dirty="0">
                <a:latin typeface="Corbel" panose="020B0503020204020204" pitchFamily="34" charset="0"/>
              </a:rPr>
              <a:t>(fruits))</a:t>
            </a:r>
            <a:endParaRPr lang="ru-RU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i="1" dirty="0">
                <a:highlight>
                  <a:srgbClr val="00FFFF"/>
                </a:highlight>
              </a:rPr>
              <a:t>Примечание:</a:t>
            </a:r>
            <a:r>
              <a:rPr lang="ru-RU" dirty="0">
                <a:highlight>
                  <a:srgbClr val="00FFFF"/>
                </a:highlight>
              </a:rPr>
              <a:t> Функции можно группировать в пакеты, для удобства. Доступ, в этом случае проводится используя оператор . (точка). Пример: </a:t>
            </a:r>
            <a:r>
              <a:rPr lang="en-US" b="1" dirty="0">
                <a:highlight>
                  <a:srgbClr val="00FFFF"/>
                </a:highlight>
              </a:rPr>
              <a:t>import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ru-RU" i="1" dirty="0" err="1">
                <a:highlight>
                  <a:srgbClr val="00FFFF"/>
                </a:highlight>
              </a:rPr>
              <a:t>имя_пакета</a:t>
            </a:r>
            <a:r>
              <a:rPr lang="en-US" i="1" dirty="0">
                <a:highlight>
                  <a:srgbClr val="00FFFF"/>
                </a:highlight>
              </a:rPr>
              <a:t>.</a:t>
            </a:r>
            <a:r>
              <a:rPr lang="ru-RU" i="1" dirty="0" err="1">
                <a:highlight>
                  <a:srgbClr val="00FFFF"/>
                </a:highlight>
              </a:rPr>
              <a:t>имя_подпакета</a:t>
            </a:r>
            <a:r>
              <a:rPr lang="en-US" i="1" dirty="0">
                <a:highlight>
                  <a:srgbClr val="00FFFF"/>
                </a:highlight>
              </a:rPr>
              <a:t>.</a:t>
            </a:r>
            <a:r>
              <a:rPr lang="ru-RU" i="1" dirty="0" err="1">
                <a:highlight>
                  <a:srgbClr val="00FFFF"/>
                </a:highlight>
              </a:rPr>
              <a:t>имя_модуля</a:t>
            </a:r>
            <a:endParaRPr lang="ru-RU" i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973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321C-83F2-4F41-B58C-CB8DEE4F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C91-1A27-439E-B2E8-513C10B4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070"/>
            <a:ext cx="11029615" cy="46382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Условный оператор в </a:t>
            </a:r>
            <a:r>
              <a:rPr lang="en-US" dirty="0"/>
              <a:t>Python</a:t>
            </a:r>
            <a:r>
              <a:rPr lang="ru-RU" dirty="0"/>
              <a:t> возможен используя ключевое слово «</a:t>
            </a:r>
            <a:r>
              <a:rPr lang="en-US" b="1" dirty="0"/>
              <a:t>if</a:t>
            </a:r>
            <a:r>
              <a:rPr lang="ru-RU" dirty="0"/>
              <a:t>»</a:t>
            </a:r>
            <a:endParaRPr lang="en-US" dirty="0"/>
          </a:p>
          <a:p>
            <a:r>
              <a:rPr lang="ru-RU" dirty="0" err="1"/>
              <a:t>Python</a:t>
            </a:r>
            <a:r>
              <a:rPr lang="ru-RU" dirty="0"/>
              <a:t> использует отступы (пробелы в начале строки) для определения области видимости в коде. Другие языки программирования часто используют фигурные скобки для этой цели</a:t>
            </a:r>
          </a:p>
          <a:p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условие</a:t>
            </a: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блок кодов если условие верное</a:t>
            </a:r>
            <a:r>
              <a:rPr lang="en-US" altLang="en-US" sz="2400" i="1" dirty="0">
                <a:solidFill>
                  <a:srgbClr val="002060"/>
                </a:solidFill>
              </a:rPr>
              <a:t> </a:t>
            </a:r>
            <a:endParaRPr lang="en-U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= 3</a:t>
            </a:r>
          </a:p>
          <a:p>
            <a:pPr marL="0" indent="0">
              <a:buNone/>
            </a:pPr>
            <a:r>
              <a:rPr lang="en-US" dirty="0"/>
              <a:t>y = 77</a:t>
            </a:r>
          </a:p>
          <a:p>
            <a:pPr marL="0" indent="0">
              <a:buNone/>
            </a:pPr>
            <a:r>
              <a:rPr lang="en-US" dirty="0"/>
              <a:t>if y &gt; x:</a:t>
            </a:r>
          </a:p>
          <a:p>
            <a:pPr marL="0" indent="0">
              <a:buNone/>
            </a:pPr>
            <a:r>
              <a:rPr lang="en-US" dirty="0"/>
              <a:t>  print("y is greater than x")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EC0A7-3A24-405E-A345-9A518A92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4" y="5273950"/>
            <a:ext cx="3289106" cy="530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6FD8E-7E01-4448-913A-ECF0066B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40" y="3046134"/>
            <a:ext cx="1931712" cy="17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7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E348-26AF-436A-A0AF-1D2F6CB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if...else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B2F2-4452-47C8-8FD1-A9B61798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0912"/>
            <a:ext cx="11029615" cy="455915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условие</a:t>
            </a: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 блок кодов если условие верное</a:t>
            </a:r>
            <a:r>
              <a:rPr lang="en-US" altLang="en-US" sz="2400" i="1" dirty="0">
                <a:solidFill>
                  <a:srgbClr val="002060"/>
                </a:solidFill>
              </a:rPr>
              <a:t> </a:t>
            </a:r>
            <a:endParaRPr lang="ru-RU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else: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 блок кодов если условие неверное</a:t>
            </a:r>
            <a:r>
              <a:rPr lang="en-US" altLang="en-US" sz="2400" i="1" dirty="0">
                <a:solidFill>
                  <a:srgbClr val="002060"/>
                </a:solidFill>
              </a:rPr>
              <a:t> 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num = 3</a:t>
            </a:r>
          </a:p>
          <a:p>
            <a:pPr marL="0" indent="0">
              <a:buNone/>
            </a:pPr>
            <a:r>
              <a:rPr lang="en-US" dirty="0"/>
              <a:t>if num &gt;= 0:</a:t>
            </a:r>
          </a:p>
          <a:p>
            <a:pPr marL="0" indent="0">
              <a:buNone/>
            </a:pPr>
            <a:r>
              <a:rPr lang="en-US" dirty="0"/>
              <a:t>    print("Positive or Zero")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print("Negative number")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FC4B0-4CA1-4960-8759-58C5C8F9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78" y="2398437"/>
            <a:ext cx="2819400" cy="2352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9D5B1-4E7B-4ED1-A440-5A0CC468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86" y="5472734"/>
            <a:ext cx="1911447" cy="4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5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0008-44D3-4D48-A5FF-DF2B7B9E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if...</a:t>
            </a:r>
            <a:r>
              <a:rPr lang="en-US" b="1" dirty="0" err="1"/>
              <a:t>elif</a:t>
            </a:r>
            <a:r>
              <a:rPr lang="en-US" b="1" dirty="0"/>
              <a:t>...else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81F6-438E-481E-89F5-61EB5AF7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4574"/>
            <a:ext cx="11029615" cy="3884225"/>
          </a:xfrm>
        </p:spPr>
        <p:txBody>
          <a:bodyPr>
            <a:normAutofit/>
          </a:bodyPr>
          <a:lstStyle/>
          <a:p>
            <a:r>
              <a:rPr lang="ru-RU" dirty="0"/>
              <a:t>Ключевое слово </a:t>
            </a:r>
            <a:r>
              <a:rPr lang="ru-RU" b="1" i="1" dirty="0" err="1"/>
              <a:t>elif</a:t>
            </a:r>
            <a:r>
              <a:rPr lang="ru-RU" dirty="0"/>
              <a:t> - это способ добавления дополнительных условий: «</a:t>
            </a:r>
            <a:r>
              <a:rPr lang="ru-RU" i="1" dirty="0"/>
              <a:t>если предыдущие условия не были выполнены, попробуйте это условие</a:t>
            </a:r>
            <a:r>
              <a:rPr lang="ru-RU" dirty="0"/>
              <a:t>»</a:t>
            </a:r>
          </a:p>
          <a:p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условие</a:t>
            </a: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 блок кодов если условие верное</a:t>
            </a:r>
            <a:r>
              <a:rPr lang="en-US" altLang="en-US" sz="2400" i="1" dirty="0">
                <a:solidFill>
                  <a:srgbClr val="002060"/>
                </a:solidFill>
              </a:rPr>
              <a:t> </a:t>
            </a:r>
            <a:endParaRPr lang="ru-RU" altLang="en-US" sz="24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условие</a:t>
            </a: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 блок кодов если это условие верное</a:t>
            </a:r>
            <a:r>
              <a:rPr lang="en-US" altLang="en-US" sz="2400" i="1" dirty="0">
                <a:solidFill>
                  <a:srgbClr val="002060"/>
                </a:solidFill>
              </a:rPr>
              <a:t> </a:t>
            </a:r>
            <a:endParaRPr lang="ru-RU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else: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 блок кодов если все условия неверные</a:t>
            </a:r>
            <a:r>
              <a:rPr lang="en-US" altLang="en-US" sz="2400" i="1" dirty="0">
                <a:solidFill>
                  <a:srgbClr val="002060"/>
                </a:solidFill>
              </a:rPr>
              <a:t> 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0F903-9D64-436D-8CB4-F2566962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747" y="2430000"/>
            <a:ext cx="40195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57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A0A5-03D9-48FB-9500-43E57893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7990-B4F2-40B5-9365-64918F23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 = 0</a:t>
            </a:r>
          </a:p>
          <a:p>
            <a:pPr marL="0" indent="0">
              <a:buNone/>
            </a:pPr>
            <a:r>
              <a:rPr lang="en-US" dirty="0"/>
              <a:t>if num &gt; 0:</a:t>
            </a:r>
          </a:p>
          <a:p>
            <a:pPr marL="0" indent="0">
              <a:buNone/>
            </a:pPr>
            <a:r>
              <a:rPr lang="en-US" dirty="0"/>
              <a:t>    print("Positive number")</a:t>
            </a:r>
          </a:p>
          <a:p>
            <a:pPr marL="0" indent="0">
              <a:buNone/>
            </a:pPr>
            <a:r>
              <a:rPr lang="en-US" b="1" dirty="0" err="1"/>
              <a:t>elif</a:t>
            </a:r>
            <a:r>
              <a:rPr lang="en-US" b="1" dirty="0"/>
              <a:t> num == 0:</a:t>
            </a:r>
          </a:p>
          <a:p>
            <a:pPr marL="0" indent="0">
              <a:buNone/>
            </a:pPr>
            <a:r>
              <a:rPr lang="en-US" dirty="0"/>
              <a:t>    print("Number is Zero")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print("Negative number")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16047-274F-4737-B239-DB859C72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89" y="4188307"/>
            <a:ext cx="2718221" cy="5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94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AB8C-6252-454F-A097-B3069784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Включенные </a:t>
            </a:r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C055-13FA-4375-B2FA-49C2BE44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/>
              <a:t>Пример:</a:t>
            </a:r>
          </a:p>
          <a:p>
            <a:pPr marL="0" indent="0">
              <a:buNone/>
            </a:pPr>
            <a:r>
              <a:rPr lang="en-US" dirty="0"/>
              <a:t>num = float(input("Enter a number: "))</a:t>
            </a:r>
          </a:p>
          <a:p>
            <a:pPr marL="0" indent="0">
              <a:buNone/>
            </a:pPr>
            <a:r>
              <a:rPr lang="en-US" dirty="0"/>
              <a:t>if num &gt;= 0:</a:t>
            </a:r>
          </a:p>
          <a:p>
            <a:pPr marL="0" indent="0">
              <a:buNone/>
            </a:pPr>
            <a:r>
              <a:rPr lang="en-US" dirty="0"/>
              <a:t>    if num == 0:</a:t>
            </a:r>
          </a:p>
          <a:p>
            <a:pPr marL="0" indent="0">
              <a:buNone/>
            </a:pPr>
            <a:r>
              <a:rPr lang="en-US" dirty="0"/>
              <a:t>        print("Zero")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print("Positive number")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print("Negative number")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1701B-D8FD-4863-AF3D-51CDAB8B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06" y="3429000"/>
            <a:ext cx="2670716" cy="755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7DD1F-276E-46FE-9E97-E8D5EC0E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06" y="5007882"/>
            <a:ext cx="2812997" cy="7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9179-8A7B-4F8E-B9BA-9BBF9307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7612-417F-4AC8-BE86-B9D8ECE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4574"/>
            <a:ext cx="11029615" cy="4532243"/>
          </a:xfrm>
        </p:spPr>
        <p:txBody>
          <a:bodyPr>
            <a:normAutofit/>
          </a:bodyPr>
          <a:lstStyle/>
          <a:p>
            <a:r>
              <a:rPr lang="ru-RU" sz="2200" dirty="0"/>
              <a:t>Функция представляет собой блок кода, который запускается только при вызове и которая выполняет/ решает определенную</a:t>
            </a:r>
            <a:r>
              <a:rPr lang="en-US" sz="2200" dirty="0"/>
              <a:t>, </a:t>
            </a:r>
            <a:r>
              <a:rPr lang="ru-RU" sz="2200" dirty="0"/>
              <a:t>конкретную задачу</a:t>
            </a:r>
            <a:endParaRPr lang="ro-MD" sz="2200" dirty="0"/>
          </a:p>
          <a:p>
            <a:r>
              <a:rPr lang="ru-RU" sz="2200" dirty="0"/>
              <a:t>Функции помогают разбить программу на более мелкие и модульные куски</a:t>
            </a:r>
            <a:r>
              <a:rPr lang="ro-MD" sz="2200" dirty="0"/>
              <a:t> </a:t>
            </a:r>
            <a:r>
              <a:rPr lang="ru-RU" sz="2200" dirty="0"/>
              <a:t>кодов. Поскольку программа становится все больше и больше, функции делают ее более организованной и управляемой</a:t>
            </a:r>
          </a:p>
          <a:p>
            <a:r>
              <a:rPr lang="ru-RU" sz="2200" dirty="0"/>
              <a:t>Функции позволяют избежать повторений и делают код многократно используемым</a:t>
            </a:r>
          </a:p>
          <a:p>
            <a:r>
              <a:rPr lang="ru-RU" sz="2200" dirty="0"/>
              <a:t>Известные данные можно передавать, как параметры (аргументы), в функцию</a:t>
            </a:r>
          </a:p>
          <a:p>
            <a:r>
              <a:rPr lang="ru-RU" sz="2200" dirty="0"/>
              <a:t>Функция может возвращать данные/ значения</a:t>
            </a:r>
          </a:p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функция определяется с помощью ключевого слова </a:t>
            </a:r>
            <a:r>
              <a:rPr lang="ru-RU" sz="2200" b="1" i="1" dirty="0" err="1"/>
              <a:t>def</a:t>
            </a:r>
            <a:endParaRPr lang="ru-RU" sz="2200" b="1" i="1" dirty="0"/>
          </a:p>
        </p:txBody>
      </p:sp>
    </p:spTree>
    <p:extLst>
      <p:ext uri="{BB962C8B-B14F-4D97-AF65-F5344CB8AC3E}">
        <p14:creationId xmlns:p14="http://schemas.microsoft.com/office/powerpoint/2010/main" val="3837472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1984-E5A6-475C-8D5D-2542B527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Короткая форма оператора «</a:t>
            </a:r>
            <a:r>
              <a:rPr lang="en-US" dirty="0"/>
              <a:t>IF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7930-48C6-4F33-AFC3-36FBF596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3"/>
            <a:ext cx="11029615" cy="4651513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If </a:t>
            </a:r>
            <a:r>
              <a:rPr lang="en-US" dirty="0"/>
              <a:t>- </a:t>
            </a:r>
            <a:r>
              <a:rPr lang="ru-RU" dirty="0"/>
              <a:t>Если в коде есть только один оператор для выполнения, можно поместить его в ту же строку, что и оператор </a:t>
            </a:r>
            <a:r>
              <a:rPr lang="ru-RU" b="1" i="1" dirty="0" err="1"/>
              <a:t>if</a:t>
            </a:r>
            <a:endParaRPr lang="en-US" b="1" i="1" dirty="0"/>
          </a:p>
          <a:p>
            <a:pPr lvl="1"/>
            <a:r>
              <a:rPr lang="en-US" b="1" i="1" dirty="0"/>
              <a:t>if 7 &gt; 3: print("7 is greater than 3") </a:t>
            </a:r>
            <a:r>
              <a:rPr lang="en-US" dirty="0"/>
              <a:t># 7 is greater than 3</a:t>
            </a:r>
          </a:p>
          <a:p>
            <a:pPr marL="0" indent="0">
              <a:buNone/>
            </a:pPr>
            <a:endParaRPr lang="ru-RU" b="1" i="1" dirty="0"/>
          </a:p>
          <a:p>
            <a:r>
              <a:rPr lang="en-US" dirty="0"/>
              <a:t>If…else – </a:t>
            </a:r>
          </a:p>
          <a:p>
            <a:pPr lvl="1"/>
            <a:r>
              <a:rPr lang="en-US" b="1" i="1" dirty="0"/>
              <a:t>print("true") if 7 &gt; 3 else print("false")  </a:t>
            </a:r>
            <a:r>
              <a:rPr lang="en-US" dirty="0"/>
              <a:t># true</a:t>
            </a:r>
          </a:p>
          <a:p>
            <a:r>
              <a:rPr lang="ru-RU" dirty="0"/>
              <a:t>Несколько условий в одной строке</a:t>
            </a:r>
          </a:p>
          <a:p>
            <a:pPr marL="324000" lvl="1" indent="0">
              <a:buNone/>
            </a:pPr>
            <a:r>
              <a:rPr lang="en-US" dirty="0"/>
              <a:t>a = 7</a:t>
            </a:r>
          </a:p>
          <a:p>
            <a:pPr marL="324000" lvl="1" indent="0">
              <a:buNone/>
            </a:pPr>
            <a:r>
              <a:rPr lang="en-US" dirty="0"/>
              <a:t>b = 3</a:t>
            </a:r>
          </a:p>
          <a:p>
            <a:pPr marL="324000" lvl="1" indent="0">
              <a:buNone/>
            </a:pPr>
            <a:r>
              <a:rPr lang="en-US" dirty="0"/>
              <a:t>print(":)") if a &gt; b else print("=") if a == b else print(":(")</a:t>
            </a:r>
            <a:r>
              <a:rPr lang="ru-RU" dirty="0"/>
              <a:t>   </a:t>
            </a:r>
            <a:r>
              <a:rPr lang="en-US" b="1" dirty="0"/>
              <a:t># :)</a:t>
            </a:r>
          </a:p>
          <a:p>
            <a:pPr lvl="1"/>
            <a:r>
              <a:rPr lang="ru-RU" dirty="0"/>
              <a:t>Или</a:t>
            </a:r>
          </a:p>
          <a:p>
            <a:pPr marL="324000" lvl="1" indent="0">
              <a:buNone/>
            </a:pPr>
            <a:r>
              <a:rPr lang="en-US" dirty="0"/>
              <a:t>a = 7</a:t>
            </a:r>
          </a:p>
          <a:p>
            <a:pPr marL="324000" lvl="1" indent="0">
              <a:buNone/>
            </a:pPr>
            <a:r>
              <a:rPr lang="en-US" dirty="0"/>
              <a:t>b = 7</a:t>
            </a:r>
          </a:p>
          <a:p>
            <a:pPr marL="324000" lvl="1" indent="0">
              <a:buNone/>
            </a:pPr>
            <a:r>
              <a:rPr lang="en-US" dirty="0"/>
              <a:t>print(":)") if a &gt; b else print("=") if a == b else print(":(")</a:t>
            </a:r>
            <a:r>
              <a:rPr lang="ru-RU" dirty="0"/>
              <a:t>  </a:t>
            </a:r>
            <a:r>
              <a:rPr lang="en-US" b="1" dirty="0"/>
              <a:t># =</a:t>
            </a:r>
          </a:p>
        </p:txBody>
      </p:sp>
    </p:spTree>
    <p:extLst>
      <p:ext uri="{BB962C8B-B14F-4D97-AF65-F5344CB8AC3E}">
        <p14:creationId xmlns:p14="http://schemas.microsoft.com/office/powerpoint/2010/main" val="2285421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285D-E598-48F7-A80B-56470E07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...</a:t>
            </a:r>
            <a:r>
              <a:rPr lang="ru-RU" dirty="0"/>
              <a:t>и пример с лямбда выражением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B41F-3AB1-426B-A04C-99EDB723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result</a:t>
            </a:r>
            <a:r>
              <a:rPr lang="es-ES" dirty="0"/>
              <a:t> = (lambda x, y, z: (x + y) </a:t>
            </a:r>
            <a:r>
              <a:rPr lang="es-ES" dirty="0" err="1"/>
              <a:t>if</a:t>
            </a:r>
            <a:r>
              <a:rPr lang="es-ES" dirty="0"/>
              <a:t> (z == 0) </a:t>
            </a:r>
            <a:r>
              <a:rPr lang="es-ES" dirty="0" err="1"/>
              <a:t>else</a:t>
            </a:r>
            <a:r>
              <a:rPr lang="es-ES" dirty="0"/>
              <a:t> (x * y))(1, 2, 3) 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result</a:t>
            </a:r>
            <a:r>
              <a:rPr lang="es-ES" dirty="0"/>
              <a:t>)  </a:t>
            </a:r>
          </a:p>
          <a:p>
            <a:pPr marL="0" indent="0">
              <a:buNone/>
            </a:pPr>
            <a:r>
              <a:rPr lang="es-ES" dirty="0"/>
              <a:t># </a:t>
            </a:r>
            <a:r>
              <a:rPr lang="ru-RU" dirty="0"/>
              <a:t>или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result</a:t>
            </a:r>
            <a:r>
              <a:rPr lang="es-ES" dirty="0"/>
              <a:t> = lambda x, y, z: (x + y) </a:t>
            </a:r>
            <a:r>
              <a:rPr lang="es-ES" dirty="0" err="1"/>
              <a:t>if</a:t>
            </a:r>
            <a:r>
              <a:rPr lang="es-ES" dirty="0"/>
              <a:t> (z == 0) </a:t>
            </a:r>
            <a:r>
              <a:rPr lang="es-ES" dirty="0" err="1"/>
              <a:t>else</a:t>
            </a:r>
            <a:r>
              <a:rPr lang="es-ES" dirty="0"/>
              <a:t> (x * y) 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result</a:t>
            </a:r>
            <a:r>
              <a:rPr lang="es-ES" dirty="0"/>
              <a:t>(1, 2, 0))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7A3D9-FE46-4D17-8291-7899413A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492" y="3629328"/>
            <a:ext cx="1182464" cy="7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17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7C34-8E92-4393-9A97-7F7AC083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Тернарный оператор</a:t>
            </a:r>
            <a:r>
              <a:rPr lang="ro-MD"/>
              <a:t>  ≠  </a:t>
            </a:r>
            <a:r>
              <a:rPr lang="ro-MD" b="1"/>
              <a:t>?: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9B8E-7481-406C-8A92-0E9970BF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09"/>
            <a:ext cx="11029615" cy="47177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Тернарные операторы более широко известны как «</a:t>
            </a:r>
            <a:r>
              <a:rPr lang="ru-RU" b="1" dirty="0"/>
              <a:t>условные выражения</a:t>
            </a:r>
            <a:r>
              <a:rPr lang="ru-RU" dirty="0"/>
              <a:t>» в </a:t>
            </a:r>
            <a:r>
              <a:rPr lang="ru-RU" dirty="0" err="1"/>
              <a:t>Python</a:t>
            </a:r>
            <a:r>
              <a:rPr lang="ru-RU" dirty="0"/>
              <a:t>. Эти операторы оценивают что-то, основываясь на том, является ли условие истинным или нет</a:t>
            </a:r>
          </a:p>
          <a:p>
            <a:r>
              <a:rPr lang="ru-RU" dirty="0"/>
              <a:t>Они стали частью </a:t>
            </a:r>
            <a:r>
              <a:rPr lang="ru-RU" dirty="0" err="1"/>
              <a:t>Python</a:t>
            </a:r>
            <a:r>
              <a:rPr lang="ru-RU" dirty="0"/>
              <a:t> в версии 2.4</a:t>
            </a:r>
          </a:p>
          <a:p>
            <a:r>
              <a:rPr lang="ru-RU" dirty="0"/>
              <a:t>Они позволяют быстро протестировать условие вместо многострочного оператора </a:t>
            </a:r>
            <a:r>
              <a:rPr lang="ru-RU" b="1" dirty="0" err="1"/>
              <a:t>if</a:t>
            </a:r>
            <a:r>
              <a:rPr lang="ru-RU" dirty="0"/>
              <a:t>. Часто они могут быть очень полезными и могут сделать код компактным</a:t>
            </a:r>
          </a:p>
          <a:p>
            <a:r>
              <a:rPr lang="ru-RU" dirty="0">
                <a:latin typeface="Corbel" panose="020B0503020204020204" pitchFamily="34" charset="0"/>
              </a:rPr>
              <a:t>Синтаксис</a:t>
            </a:r>
            <a:r>
              <a:rPr lang="ro-MD" dirty="0">
                <a:latin typeface="Corbel" panose="020B0503020204020204" pitchFamily="34" charset="0"/>
              </a:rPr>
              <a:t>:</a:t>
            </a:r>
            <a:r>
              <a:rPr lang="ro-MD" b="1" dirty="0">
                <a:latin typeface="Corbel" panose="020B0503020204020204" pitchFamily="34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on_true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] if [expression] else [</a:t>
            </a:r>
            <a:r>
              <a:rPr lang="en-US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on_false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] </a:t>
            </a:r>
            <a:endParaRPr lang="ru-RU" dirty="0"/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color = "green"</a:t>
            </a:r>
          </a:p>
          <a:p>
            <a:pPr marL="0" indent="0">
              <a:buNone/>
            </a:pPr>
            <a:r>
              <a:rPr lang="en-US" dirty="0"/>
              <a:t>state = "You guessed the color!" if color=="red" else "You didn't guess the color!"</a:t>
            </a:r>
          </a:p>
          <a:p>
            <a:pPr marL="0" indent="0">
              <a:buNone/>
            </a:pPr>
            <a:r>
              <a:rPr lang="en-US" dirty="0"/>
              <a:t>print(state)</a:t>
            </a:r>
          </a:p>
          <a:p>
            <a:r>
              <a:rPr lang="ru-RU" dirty="0"/>
              <a:t>Или же, можно и так, укоротить:</a:t>
            </a:r>
          </a:p>
          <a:p>
            <a:pPr marL="0" indent="0">
              <a:buNone/>
            </a:pPr>
            <a:r>
              <a:rPr lang="en-US" dirty="0"/>
              <a:t>color = "green"</a:t>
            </a:r>
          </a:p>
          <a:p>
            <a:pPr marL="0" indent="0">
              <a:buNone/>
            </a:pPr>
            <a:r>
              <a:rPr lang="en-US" dirty="0"/>
              <a:t>print("You guessed the color!" if color=="red" else "You didn't guess the color!")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FA332-AEB5-4FC2-9FD8-E772F5D8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631" y="5183256"/>
            <a:ext cx="3591866" cy="4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60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F71A-8479-4277-876F-4624C9DB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пример использования компактного кода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7946-872B-4633-BC91-93BF33DDB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20304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С использованием кортежей</a:t>
            </a:r>
          </a:p>
          <a:p>
            <a:r>
              <a:rPr lang="ru-RU" sz="2200" dirty="0"/>
              <a:t>Синтаксис: </a:t>
            </a:r>
            <a:r>
              <a:rPr lang="en-US" altLang="en-US" sz="2200" dirty="0">
                <a:solidFill>
                  <a:srgbClr val="404040"/>
                </a:solidFill>
              </a:rPr>
              <a:t>(</a:t>
            </a:r>
            <a:r>
              <a:rPr lang="en-US" altLang="en-US" sz="2200" dirty="0" err="1">
                <a:solidFill>
                  <a:schemeClr val="tx1"/>
                </a:solidFill>
              </a:rPr>
              <a:t>if_test_is_false</a:t>
            </a:r>
            <a:r>
              <a:rPr lang="en-US" altLang="en-US" sz="2200" dirty="0">
                <a:solidFill>
                  <a:srgbClr val="404040"/>
                </a:solidFill>
              </a:rPr>
              <a:t>, </a:t>
            </a:r>
            <a:r>
              <a:rPr lang="en-US" altLang="en-US" sz="2200" dirty="0" err="1">
                <a:solidFill>
                  <a:schemeClr val="tx1"/>
                </a:solidFill>
              </a:rPr>
              <a:t>if_test_is_true</a:t>
            </a:r>
            <a:r>
              <a:rPr lang="en-US" altLang="en-US" sz="2200" dirty="0">
                <a:solidFill>
                  <a:srgbClr val="404040"/>
                </a:solidFill>
              </a:rPr>
              <a:t>)[</a:t>
            </a:r>
            <a:r>
              <a:rPr lang="en-US" altLang="en-US" sz="2200" dirty="0">
                <a:solidFill>
                  <a:schemeClr val="tx1"/>
                </a:solidFill>
              </a:rPr>
              <a:t>test</a:t>
            </a:r>
            <a:r>
              <a:rPr lang="en-US" altLang="en-US" sz="2200" dirty="0">
                <a:solidFill>
                  <a:srgbClr val="404040"/>
                </a:solidFill>
              </a:rPr>
              <a:t>]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endParaRPr lang="ru-RU" altLang="en-US" sz="2200" dirty="0">
              <a:solidFill>
                <a:schemeClr val="tx1"/>
              </a:solidFill>
            </a:endParaRPr>
          </a:p>
          <a:p>
            <a:r>
              <a:rPr lang="ru-RU" altLang="en-US" sz="2200" dirty="0">
                <a:solidFill>
                  <a:schemeClr val="tx1"/>
                </a:solidFill>
              </a:rPr>
              <a:t>Пример: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nice = </a:t>
            </a:r>
            <a:r>
              <a:rPr lang="en-US" altLang="en-US" sz="2200" dirty="0">
                <a:solidFill>
                  <a:srgbClr val="C0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en-US" sz="2200" dirty="0" err="1">
                <a:solidFill>
                  <a:schemeClr val="tx1"/>
                </a:solidFill>
              </a:rPr>
              <a:t>caract</a:t>
            </a:r>
            <a:r>
              <a:rPr lang="en-US" altLang="en-US" sz="2200" dirty="0">
                <a:solidFill>
                  <a:schemeClr val="tx1"/>
                </a:solidFill>
              </a:rPr>
              <a:t> = ("ugly", "nice")[nice]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print("The cat is ", </a:t>
            </a:r>
            <a:r>
              <a:rPr lang="en-US" altLang="en-US" sz="2200" dirty="0" err="1">
                <a:solidFill>
                  <a:schemeClr val="tx1"/>
                </a:solidFill>
              </a:rPr>
              <a:t>caract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  <a:endParaRPr lang="ru-RU" altLang="en-US" sz="2200" dirty="0">
              <a:solidFill>
                <a:schemeClr val="tx1"/>
              </a:solidFill>
            </a:endParaRPr>
          </a:p>
          <a:p>
            <a:r>
              <a:rPr lang="ru-RU" altLang="en-US" sz="2200" dirty="0">
                <a:solidFill>
                  <a:schemeClr val="tx1"/>
                </a:solidFill>
                <a:latin typeface="Corbel" panose="020B0503020204020204" pitchFamily="34" charset="0"/>
              </a:rPr>
              <a:t>Или</a:t>
            </a:r>
            <a:r>
              <a:rPr lang="ro-MD" altLang="en-US" sz="2200" dirty="0">
                <a:solidFill>
                  <a:schemeClr val="tx1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nice = </a:t>
            </a:r>
            <a:r>
              <a:rPr lang="en-US" altLang="en-US" sz="2200" dirty="0">
                <a:solidFill>
                  <a:srgbClr val="C0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en-US" sz="2200" dirty="0" err="1">
                <a:solidFill>
                  <a:schemeClr val="tx1"/>
                </a:solidFill>
              </a:rPr>
              <a:t>caract</a:t>
            </a:r>
            <a:r>
              <a:rPr lang="en-US" altLang="en-US" sz="2200" dirty="0">
                <a:solidFill>
                  <a:schemeClr val="tx1"/>
                </a:solidFill>
              </a:rPr>
              <a:t> = ("ugly", "nice")[nice]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print("The cat is ", </a:t>
            </a:r>
            <a:r>
              <a:rPr lang="en-US" altLang="en-US" sz="2200" dirty="0" err="1">
                <a:solidFill>
                  <a:schemeClr val="tx1"/>
                </a:solidFill>
              </a:rPr>
              <a:t>caract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6CCA3-43B0-4D50-AC74-11E5351C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760973"/>
            <a:ext cx="2956686" cy="54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66D5D-C287-4EDE-A4DE-A5B6D76F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592" y="5155757"/>
            <a:ext cx="3089660" cy="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7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BF0A-416F-437D-ACB6-632F0923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</a:t>
            </a:r>
            <a:r>
              <a:rPr lang="en-US" dirty="0"/>
              <a:t>switch…case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BF02-2E1A-48BD-B75D-76070F56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4574"/>
            <a:ext cx="4481138" cy="4492487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Самое простое решение – использование </a:t>
            </a:r>
            <a:r>
              <a:rPr lang="en-US" sz="2600" b="1" dirty="0"/>
              <a:t>if…</a:t>
            </a:r>
            <a:r>
              <a:rPr lang="en-US" sz="2600" b="1" dirty="0" err="1"/>
              <a:t>elif</a:t>
            </a:r>
            <a:r>
              <a:rPr lang="en-US" sz="2600" b="1" dirty="0"/>
              <a:t>…else</a:t>
            </a:r>
          </a:p>
          <a:p>
            <a:r>
              <a:rPr lang="ru-RU" sz="2600" dirty="0"/>
              <a:t>Или есть еще много приемов которые можно использовать:</a:t>
            </a:r>
          </a:p>
          <a:p>
            <a:r>
              <a:rPr lang="ru-RU" u="sng" dirty="0"/>
              <a:t>Пример 1. Использовать функции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def f(</a:t>
            </a:r>
            <a:r>
              <a:rPr lang="en-US" dirty="0" err="1"/>
              <a:t>rez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return {</a:t>
            </a:r>
          </a:p>
          <a:p>
            <a:pPr marL="0" indent="0">
              <a:buNone/>
            </a:pPr>
            <a:r>
              <a:rPr lang="en-US" dirty="0"/>
              <a:t>        1: "Print",</a:t>
            </a:r>
          </a:p>
          <a:p>
            <a:pPr marL="0" indent="0">
              <a:buNone/>
            </a:pPr>
            <a:r>
              <a:rPr lang="en-US" dirty="0"/>
              <a:t>        2: "Read",</a:t>
            </a:r>
          </a:p>
          <a:p>
            <a:pPr marL="0" indent="0">
              <a:buNone/>
            </a:pPr>
            <a:r>
              <a:rPr lang="en-US" dirty="0"/>
              <a:t>        3: "Exit"</a:t>
            </a:r>
          </a:p>
          <a:p>
            <a:pPr marL="0" indent="0">
              <a:buNone/>
            </a:pPr>
            <a:r>
              <a:rPr lang="en-US" dirty="0"/>
              <a:t>    }.get(</a:t>
            </a:r>
            <a:r>
              <a:rPr lang="en-US" dirty="0" err="1"/>
              <a:t>rez</a:t>
            </a:r>
            <a:r>
              <a:rPr lang="en-US" dirty="0"/>
              <a:t>, "Repeat input")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print(f(7))  # Repeat input</a:t>
            </a:r>
          </a:p>
          <a:p>
            <a:pPr marL="0" indent="0">
              <a:buNone/>
            </a:pPr>
            <a:r>
              <a:rPr lang="en-US" dirty="0"/>
              <a:t>print(f(2))  # 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A2B3-AD2A-45CD-97B4-4EE5AB6797A3}"/>
              </a:ext>
            </a:extLst>
          </p:cNvPr>
          <p:cNvSpPr txBox="1"/>
          <p:nvPr/>
        </p:nvSpPr>
        <p:spPr>
          <a:xfrm>
            <a:off x="6096000" y="1974574"/>
            <a:ext cx="41054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Пример 2. Использовать словари</a:t>
            </a:r>
          </a:p>
          <a:p>
            <a:endParaRPr lang="ru-RU" sz="1600" dirty="0"/>
          </a:p>
          <a:p>
            <a:r>
              <a:rPr lang="en-US" sz="1600" dirty="0"/>
              <a:t>choices = {1: "Print", 2: "Read", 3: "Exit"}</a:t>
            </a:r>
          </a:p>
          <a:p>
            <a:r>
              <a:rPr lang="en-US" sz="1600" dirty="0"/>
              <a:t>key = int(input("Input the option...[1..3]"))</a:t>
            </a:r>
          </a:p>
          <a:p>
            <a:r>
              <a:rPr lang="en-US" sz="1600" dirty="0"/>
              <a:t>result = </a:t>
            </a:r>
            <a:r>
              <a:rPr lang="en-US" sz="1600" dirty="0" err="1"/>
              <a:t>choices.get</a:t>
            </a:r>
            <a:r>
              <a:rPr lang="en-US" sz="1600" dirty="0"/>
              <a:t>(key, 'Default: Repeat input')</a:t>
            </a:r>
          </a:p>
          <a:p>
            <a:br>
              <a:rPr lang="en-US" sz="1600" dirty="0"/>
            </a:br>
            <a:r>
              <a:rPr lang="en-US" sz="1600" dirty="0"/>
              <a:t>print(result)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6E8DA4-AE28-49B5-910E-C0B53B705802}"/>
              </a:ext>
            </a:extLst>
          </p:cNvPr>
          <p:cNvGrpSpPr/>
          <p:nvPr/>
        </p:nvGrpSpPr>
        <p:grpSpPr>
          <a:xfrm>
            <a:off x="8680451" y="3768658"/>
            <a:ext cx="2425127" cy="904318"/>
            <a:chOff x="8322643" y="4541036"/>
            <a:chExt cx="2425127" cy="904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1F1822-552B-41F1-A1E1-BEB5E0D9C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2643" y="4541036"/>
              <a:ext cx="2387026" cy="4581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B27E7A-BD9E-48F9-AE70-6985B0C79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0744" y="5018202"/>
              <a:ext cx="2387026" cy="42715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96F3F0A-21E7-4B6C-B556-92B234111988}"/>
              </a:ext>
            </a:extLst>
          </p:cNvPr>
          <p:cNvSpPr txBox="1"/>
          <p:nvPr/>
        </p:nvSpPr>
        <p:spPr>
          <a:xfrm>
            <a:off x="4704521" y="5054004"/>
            <a:ext cx="6559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>
                <a:latin typeface="Corbel" panose="020B0503020204020204" pitchFamily="34" charset="0"/>
              </a:rPr>
              <a:t>PS: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В словарях</a:t>
            </a:r>
            <a:r>
              <a:rPr lang="ro-MD" dirty="0">
                <a:latin typeface="Corbel" panose="020B0503020204020204" pitchFamily="34" charset="0"/>
              </a:rPr>
              <a:t> </a:t>
            </a:r>
            <a:r>
              <a:rPr lang="ro-MD" dirty="0" err="1">
                <a:latin typeface="Corbel" panose="020B0503020204020204" pitchFamily="34" charset="0"/>
              </a:rPr>
              <a:t>Python</a:t>
            </a:r>
            <a:r>
              <a:rPr lang="ro-MD" dirty="0">
                <a:latin typeface="Corbel" panose="020B0503020204020204" pitchFamily="34" charset="0"/>
              </a:rPr>
              <a:t>, </a:t>
            </a:r>
            <a:r>
              <a:rPr lang="ro-MD" b="1" dirty="0">
                <a:latin typeface="Corbel" panose="020B0503020204020204" pitchFamily="34" charset="0"/>
              </a:rPr>
              <a:t>get() </a:t>
            </a:r>
            <a:r>
              <a:rPr lang="ru-RU" dirty="0">
                <a:latin typeface="Corbel" panose="020B0503020204020204" pitchFamily="34" charset="0"/>
              </a:rPr>
              <a:t>это метод, используемый для доступа к какому-то значению по ключу</a:t>
            </a:r>
            <a:r>
              <a:rPr lang="ro-MD" dirty="0">
                <a:latin typeface="Corbel" panose="020B0503020204020204" pitchFamily="34" charset="0"/>
              </a:rPr>
              <a:t>,</a:t>
            </a:r>
            <a:r>
              <a:rPr lang="ru-RU" dirty="0">
                <a:latin typeface="Corbel" panose="020B0503020204020204" pitchFamily="34" charset="0"/>
              </a:rPr>
              <a:t> тогда когда ключ найден в словаре</a:t>
            </a:r>
            <a:r>
              <a:rPr lang="ro-MD" dirty="0">
                <a:latin typeface="Corbel" panose="020B0503020204020204" pitchFamily="34" charset="0"/>
              </a:rPr>
              <a:t>.  A</a:t>
            </a:r>
            <a:r>
              <a:rPr lang="ru-RU" dirty="0">
                <a:latin typeface="Corbel" panose="020B0503020204020204" pitchFamily="34" charset="0"/>
              </a:rPr>
              <a:t> тогда когда ключ не найден - возвращается</a:t>
            </a:r>
            <a:r>
              <a:rPr lang="ro-MD" dirty="0">
                <a:latin typeface="Corbel" panose="020B0503020204020204" pitchFamily="34" charset="0"/>
              </a:rPr>
              <a:t> ”</a:t>
            </a:r>
            <a:r>
              <a:rPr lang="ro-MD" i="1" dirty="0">
                <a:latin typeface="Corbel" panose="020B0503020204020204" pitchFamily="34" charset="0"/>
              </a:rPr>
              <a:t>None</a:t>
            </a:r>
            <a:r>
              <a:rPr lang="ro-MD" dirty="0">
                <a:latin typeface="Corbel" panose="020B0503020204020204" pitchFamily="34" charset="0"/>
              </a:rPr>
              <a:t>”</a:t>
            </a:r>
            <a:r>
              <a:rPr lang="en-US" dirty="0">
                <a:latin typeface="Corbel" panose="020B0503020204020204" pitchFamily="34" charset="0"/>
              </a:rPr>
              <a:t> </a:t>
            </a:r>
            <a:endParaRPr lang="ro-MD" dirty="0">
              <a:latin typeface="Corbel" panose="020B0503020204020204" pitchFamily="34" charset="0"/>
            </a:endParaRPr>
          </a:p>
          <a:p>
            <a:r>
              <a:rPr lang="ru-RU" dirty="0">
                <a:latin typeface="Corbel" panose="020B0503020204020204" pitchFamily="34" charset="0"/>
              </a:rPr>
              <a:t>Синтаксис</a:t>
            </a:r>
            <a:r>
              <a:rPr lang="ro-MD" dirty="0">
                <a:latin typeface="Corbel" panose="020B0503020204020204" pitchFamily="34" charset="0"/>
              </a:rPr>
              <a:t>: </a:t>
            </a:r>
            <a:r>
              <a:rPr lang="en-US" b="1" dirty="0" err="1">
                <a:latin typeface="Corbel" panose="020B0503020204020204" pitchFamily="34" charset="0"/>
              </a:rPr>
              <a:t>Dict.get</a:t>
            </a:r>
            <a:r>
              <a:rPr lang="en-US" b="1" dirty="0">
                <a:latin typeface="Corbel" panose="020B0503020204020204" pitchFamily="34" charset="0"/>
              </a:rPr>
              <a:t>(key, default=None)</a:t>
            </a:r>
          </a:p>
        </p:txBody>
      </p:sp>
    </p:spTree>
    <p:extLst>
      <p:ext uri="{BB962C8B-B14F-4D97-AF65-F5344CB8AC3E}">
        <p14:creationId xmlns:p14="http://schemas.microsoft.com/office/powerpoint/2010/main" val="3295296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13A5-9B60-49F2-A668-FFF9C831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“for”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10F6-2A3D-4502-A10E-9BE7AFF7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87825"/>
            <a:ext cx="11410121" cy="4625009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Цикл </a:t>
            </a:r>
            <a:r>
              <a:rPr lang="ru-RU" sz="2000" b="1" i="1" dirty="0" err="1"/>
              <a:t>for</a:t>
            </a:r>
            <a:r>
              <a:rPr lang="ru-RU" sz="2000" dirty="0"/>
              <a:t> используется для перебора какой-то последовательности (т. е. списка, кортежа, словаря, набора или строки)</a:t>
            </a:r>
          </a:p>
          <a:p>
            <a:r>
              <a:rPr lang="ru-RU" sz="2000" dirty="0"/>
              <a:t>Он меньше похож на ключевое слово </a:t>
            </a:r>
            <a:r>
              <a:rPr lang="ru-RU" sz="2000" b="1" i="1" dirty="0" err="1"/>
              <a:t>for</a:t>
            </a:r>
            <a:r>
              <a:rPr lang="ru-RU" sz="2000" dirty="0"/>
              <a:t> в других языках программирования и используется больше как метод итератора, как в других объектно-ориентированных языках программирования</a:t>
            </a:r>
          </a:p>
          <a:p>
            <a:r>
              <a:rPr lang="ru-RU" sz="2000" dirty="0"/>
              <a:t>С помощью цикла </a:t>
            </a:r>
            <a:r>
              <a:rPr lang="ru-RU" sz="2000" b="1" i="1" dirty="0" err="1"/>
              <a:t>for</a:t>
            </a:r>
            <a:r>
              <a:rPr lang="ru-RU" sz="2000" dirty="0"/>
              <a:t> можно выполнить набор операторов, один раз для каждого элемента из списка, кортежа, набора и т. д.</a:t>
            </a:r>
            <a:endParaRPr lang="en-US" sz="2000" dirty="0"/>
          </a:p>
          <a:p>
            <a:r>
              <a:rPr lang="ru-RU" sz="2000" dirty="0"/>
              <a:t>Итерация по последовательности называется </a:t>
            </a:r>
            <a:r>
              <a:rPr lang="ru-RU" sz="2000" i="1" dirty="0"/>
              <a:t>обходом</a:t>
            </a:r>
          </a:p>
          <a:p>
            <a:r>
              <a:rPr lang="ru-RU" sz="2000" dirty="0"/>
              <a:t>Цикл </a:t>
            </a:r>
            <a:r>
              <a:rPr lang="ru-RU" sz="2000" b="1" i="1" dirty="0" err="1"/>
              <a:t>for</a:t>
            </a:r>
            <a:r>
              <a:rPr lang="ru-RU" sz="2000" dirty="0"/>
              <a:t> не требует предварительной установки переменной цикла</a:t>
            </a:r>
          </a:p>
          <a:p>
            <a:r>
              <a:rPr lang="ru-RU" dirty="0">
                <a:solidFill>
                  <a:schemeClr val="tx1"/>
                </a:solidFill>
              </a:rPr>
              <a:t>Синтаксис: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sequence</a:t>
            </a: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i="1" dirty="0">
                <a:solidFill>
                  <a:srgbClr val="002060"/>
                </a:solidFill>
                <a:latin typeface="Consolas" panose="020B0609020204030204" pitchFamily="49" charset="0"/>
              </a:rPr>
              <a:t>тело цикла</a:t>
            </a:r>
            <a:endParaRPr lang="ru-RU" i="1" dirty="0">
              <a:solidFill>
                <a:srgbClr val="002060"/>
              </a:solidFill>
            </a:endParaRPr>
          </a:p>
          <a:p>
            <a:r>
              <a:rPr lang="ru-RU" dirty="0"/>
              <a:t>Цикл продолжается, пока не достигается последнего элемента в последовательности. Тело цикла </a:t>
            </a:r>
            <a:r>
              <a:rPr lang="ru-RU" b="1" i="1" dirty="0" err="1"/>
              <a:t>for</a:t>
            </a:r>
            <a:r>
              <a:rPr lang="ru-RU" dirty="0"/>
              <a:t> отделяется от остальной части кода с помощью отступа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213C3-71BF-46E5-B84F-D2814F57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19" y="3680674"/>
            <a:ext cx="2209238" cy="22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80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787E-BC5F-4B9F-AC3A-C25C1510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9D3A-4A43-4C31-B2A5-55805283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numbers = [6, 5, 3, 8, 4, 2, 5, 4, 11]</a:t>
            </a:r>
          </a:p>
          <a:p>
            <a:pPr marL="0" indent="0">
              <a:buNone/>
            </a:pPr>
            <a:r>
              <a:rPr lang="en-US" dirty="0"/>
              <a:t>sum = 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val</a:t>
            </a:r>
            <a:r>
              <a:rPr lang="en-US" dirty="0"/>
              <a:t> in numbers:</a:t>
            </a:r>
          </a:p>
          <a:p>
            <a:pPr marL="0" indent="0">
              <a:buNone/>
            </a:pPr>
            <a:r>
              <a:rPr lang="en-US" dirty="0"/>
              <a:t>    sum = </a:t>
            </a:r>
            <a:r>
              <a:rPr lang="en-US" dirty="0" err="1"/>
              <a:t>sum+val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print("The sum is", sum)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EFB9C-5BC6-4329-814B-603ED5B9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30" y="4019647"/>
            <a:ext cx="2079673" cy="5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2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00C-88EF-4275-A5E1-79C56674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F665-341C-4EAB-BBBE-678FD160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24478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 choice(food):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rezult</a:t>
            </a:r>
            <a:r>
              <a:rPr lang="en-US" dirty="0"/>
              <a:t> = ""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>
                <a:solidFill>
                  <a:srgbClr val="C00000"/>
                </a:solidFill>
              </a:rPr>
              <a:t> for x in food: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rezult</a:t>
            </a:r>
            <a:r>
              <a:rPr lang="en-US" dirty="0"/>
              <a:t> += "\n" + x</a:t>
            </a:r>
          </a:p>
          <a:p>
            <a:pPr marL="0" indent="0">
              <a:buNone/>
            </a:pPr>
            <a:r>
              <a:rPr lang="en-US" dirty="0"/>
              <a:t>    return </a:t>
            </a:r>
            <a:r>
              <a:rPr lang="en-US" dirty="0" err="1"/>
              <a:t>rezult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fruits = ["apple", "banana", "cherry"]</a:t>
            </a:r>
          </a:p>
          <a:p>
            <a:pPr marL="0" indent="0">
              <a:buNone/>
            </a:pPr>
            <a:r>
              <a:rPr lang="en-US" dirty="0"/>
              <a:t>print("My favorite fruits are: " + choice(fruits))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825D9-324B-44BA-8FAD-19D86D5E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62" y="3081337"/>
            <a:ext cx="2430342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31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4AE0-EE23-4D17-BD63-EE3316EA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b="1" i="1" dirty="0" err="1"/>
              <a:t>break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8786-8C45-46F5-B221-42F9B805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8"/>
            <a:ext cx="11029615" cy="4346712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С помощью оператора </a:t>
            </a:r>
            <a:r>
              <a:rPr lang="ru-RU" sz="2200" b="1" i="1" dirty="0" err="1"/>
              <a:t>break</a:t>
            </a:r>
            <a:r>
              <a:rPr lang="ru-RU" sz="2200" b="1" i="1" dirty="0"/>
              <a:t> </a:t>
            </a:r>
            <a:r>
              <a:rPr lang="ru-RU" sz="2200" dirty="0"/>
              <a:t>можно остановить цикл до того, как он пройдет через все элементы</a:t>
            </a:r>
          </a:p>
          <a:p>
            <a:r>
              <a:rPr lang="ru-RU" sz="2200" dirty="0"/>
              <a:t>Пример: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numbers = [6, 5, 3, 8, 4, 2, 5, 4, 11]</a:t>
            </a:r>
          </a:p>
          <a:p>
            <a:pPr marL="0" indent="0">
              <a:buNone/>
            </a:pPr>
            <a:r>
              <a:rPr lang="en-US" dirty="0"/>
              <a:t>sum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val</a:t>
            </a:r>
            <a:r>
              <a:rPr lang="en-US" dirty="0"/>
              <a:t> in numbers:</a:t>
            </a:r>
          </a:p>
          <a:p>
            <a:pPr marL="0" indent="0">
              <a:buNone/>
            </a:pPr>
            <a:r>
              <a:rPr lang="en-US" dirty="0"/>
              <a:t>    sum = </a:t>
            </a:r>
            <a:r>
              <a:rPr lang="en-US" dirty="0" err="1"/>
              <a:t>sum+val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sum &gt;= 35: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print("The sum is", sum)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1D96-C7A7-4E64-B2A5-9CCF13E5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72" y="4344642"/>
            <a:ext cx="2197998" cy="3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8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123A-31F3-40B6-9177-5F467D8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F5D-28F0-432F-9C96-70C18DF8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324269" cy="4313069"/>
          </a:xfrm>
        </p:spPr>
        <p:txBody>
          <a:bodyPr>
            <a:normAutofit/>
          </a:bodyPr>
          <a:lstStyle/>
          <a:p>
            <a:r>
              <a:rPr lang="ru-RU" sz="2000" dirty="0"/>
              <a:t>С помощью оператора </a:t>
            </a:r>
            <a:r>
              <a:rPr lang="ru-RU" sz="2000" i="1" dirty="0" err="1"/>
              <a:t>continue</a:t>
            </a:r>
            <a:r>
              <a:rPr lang="ru-RU" sz="2000" dirty="0"/>
              <a:t> можно остановить текущую итерацию цикла и продолжить со следующей</a:t>
            </a:r>
          </a:p>
          <a:p>
            <a:pPr marL="0" indent="0">
              <a:buNone/>
            </a:pPr>
            <a:r>
              <a:rPr lang="en-US" dirty="0"/>
              <a:t>numbers=[6,5,3,8,4,2,5,4,11]</a:t>
            </a:r>
          </a:p>
          <a:p>
            <a:pPr marL="0" indent="0">
              <a:buNone/>
            </a:pPr>
            <a:r>
              <a:rPr lang="en-US" dirty="0"/>
              <a:t>sum=0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val</a:t>
            </a:r>
            <a:r>
              <a:rPr lang="en-US" dirty="0"/>
              <a:t> in numbers: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val</a:t>
            </a:r>
            <a:r>
              <a:rPr lang="en-US" dirty="0"/>
              <a:t>==8:</a:t>
            </a:r>
          </a:p>
          <a:p>
            <a:pPr marL="0" indent="0">
              <a:buNone/>
            </a:pPr>
            <a:r>
              <a:rPr lang="en-US" dirty="0"/>
              <a:t>        continue</a:t>
            </a:r>
          </a:p>
          <a:p>
            <a:pPr marL="0" indent="0">
              <a:buNone/>
            </a:pPr>
            <a:r>
              <a:rPr lang="en-US" dirty="0"/>
              <a:t>    sum+=</a:t>
            </a:r>
            <a:r>
              <a:rPr lang="en-US" dirty="0" err="1"/>
              <a:t>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print("The sum </a:t>
            </a:r>
            <a:r>
              <a:rPr lang="en-US" dirty="0" err="1"/>
              <a:t>is",sum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0BE5B-12D0-4186-A0E7-2B554FFA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4946788"/>
            <a:ext cx="2198941" cy="3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EA41-6B98-4585-BFD0-BCC0AB94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F081-DA51-4844-B282-978B592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15548"/>
            <a:ext cx="11304105" cy="47310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252830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 err="1">
                <a:solidFill>
                  <a:srgbClr val="252830"/>
                </a:solidFill>
                <a:latin typeface="Consolas" panose="020B0609020204030204" pitchFamily="49" charset="0"/>
              </a:rPr>
              <a:t>function_name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(</a:t>
            </a:r>
            <a:r>
              <a:rPr lang="en-US" altLang="en-US" i="1" dirty="0">
                <a:solidFill>
                  <a:srgbClr val="252830"/>
                </a:solidFill>
                <a:latin typeface="Consolas" panose="020B0609020204030204" pitchFamily="49" charset="0"/>
              </a:rPr>
              <a:t>parameters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): </a:t>
            </a:r>
            <a:endParaRPr lang="ru-RU" altLang="en-US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i="1" dirty="0">
                <a:solidFill>
                  <a:srgbClr val="252830"/>
                </a:solidFill>
                <a:latin typeface="Consolas" panose="020B0609020204030204" pitchFamily="49" charset="0"/>
              </a:rPr>
              <a:t>	</a:t>
            </a:r>
            <a:r>
              <a:rPr lang="en-US" altLang="en-US" i="1" dirty="0">
                <a:solidFill>
                  <a:srgbClr val="252830"/>
                </a:solidFill>
                <a:latin typeface="Consolas" panose="020B0609020204030204" pitchFamily="49" charset="0"/>
              </a:rPr>
              <a:t>"""docstring""" </a:t>
            </a:r>
            <a:endParaRPr lang="ru-RU" altLang="en-US" i="1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i="1" dirty="0">
                <a:solidFill>
                  <a:srgbClr val="252830"/>
                </a:solidFill>
                <a:latin typeface="Consolas" panose="020B0609020204030204" pitchFamily="49" charset="0"/>
              </a:rPr>
              <a:t>	</a:t>
            </a:r>
            <a:r>
              <a:rPr lang="en-US" altLang="en-US" i="1" dirty="0">
                <a:solidFill>
                  <a:srgbClr val="252830"/>
                </a:solidFill>
                <a:latin typeface="Consolas" panose="020B0609020204030204" pitchFamily="49" charset="0"/>
              </a:rPr>
              <a:t>statement(s)</a:t>
            </a:r>
            <a:r>
              <a:rPr lang="en-US" altLang="en-US" sz="2400" i="1" dirty="0">
                <a:solidFill>
                  <a:schemeClr val="tx1"/>
                </a:solidFill>
              </a:rPr>
              <a:t> </a:t>
            </a:r>
            <a:endParaRPr lang="en-US" altLang="en-US" sz="4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/>
              <a:t>Где:</a:t>
            </a:r>
          </a:p>
          <a:p>
            <a:r>
              <a:rPr lang="ru-RU" dirty="0"/>
              <a:t>Ключевое слово </a:t>
            </a:r>
            <a:r>
              <a:rPr lang="ru-RU" b="1" i="1" dirty="0" err="1"/>
              <a:t>def</a:t>
            </a:r>
            <a:r>
              <a:rPr lang="ru-RU" b="1" i="1" dirty="0"/>
              <a:t> </a:t>
            </a:r>
            <a:r>
              <a:rPr lang="ru-RU" dirty="0"/>
              <a:t>отмечает начало заголовка функции</a:t>
            </a:r>
          </a:p>
          <a:p>
            <a:r>
              <a:rPr lang="ru-RU" dirty="0"/>
              <a:t>Имя функции, для однозначной идентификации, следует тем же правилам как написание идентификаторов в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Через параметры (аргументы), мы передаем значения в функцию. Они не являются обязательными. Можно добавить и несколько параметров, разделив их запятой</a:t>
            </a:r>
          </a:p>
          <a:p>
            <a:r>
              <a:rPr lang="ru-RU" dirty="0"/>
              <a:t>Двоеточие (</a:t>
            </a:r>
            <a:r>
              <a:rPr lang="ru-RU" b="1" dirty="0"/>
              <a:t>:</a:t>
            </a:r>
            <a:r>
              <a:rPr lang="ru-RU" dirty="0"/>
              <a:t>) - используется для обозначения конца заголовка функции</a:t>
            </a:r>
          </a:p>
          <a:p>
            <a:r>
              <a:rPr lang="ru-RU" dirty="0"/>
              <a:t>Необязательная строка документации (</a:t>
            </a:r>
            <a:r>
              <a:rPr lang="ru-RU" i="1" dirty="0" err="1"/>
              <a:t>docstring</a:t>
            </a:r>
            <a:r>
              <a:rPr lang="ru-RU" dirty="0"/>
              <a:t>) для описания того, что делает функция</a:t>
            </a:r>
          </a:p>
          <a:p>
            <a:r>
              <a:rPr lang="ru-RU" dirty="0"/>
              <a:t>Тело функции - одно или несколько допустимых операторов </a:t>
            </a:r>
            <a:r>
              <a:rPr lang="ru-RU" dirty="0" err="1"/>
              <a:t>Python</a:t>
            </a:r>
            <a:r>
              <a:rPr lang="ru-RU" dirty="0"/>
              <a:t>. Заявления должны иметь одинаковый уровень отступа (обычно 4 пробела)</a:t>
            </a:r>
          </a:p>
          <a:p>
            <a:r>
              <a:rPr lang="ru-RU" dirty="0"/>
              <a:t>Необязательный оператор </a:t>
            </a:r>
            <a:r>
              <a:rPr lang="ru-RU" b="1" i="1" dirty="0" err="1"/>
              <a:t>return</a:t>
            </a:r>
            <a:r>
              <a:rPr lang="ru-RU" dirty="0"/>
              <a:t> для возврата значения из функции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293E2-4BAD-4D56-BBCB-F2713999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460" y="1967939"/>
            <a:ext cx="2072243" cy="17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81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DE5-FF2D-43D3-B716-DA3DB95A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02C1-3FFA-44F7-BABA-EDCE20C0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Чтобы перебрать какой-то код указанное количество раз, можно использовать функцию </a:t>
            </a:r>
            <a:r>
              <a:rPr lang="ru-RU" sz="2000" i="1" dirty="0" err="1"/>
              <a:t>range</a:t>
            </a:r>
            <a:r>
              <a:rPr lang="ru-RU" sz="2000" i="1" dirty="0"/>
              <a:t>(</a:t>
            </a:r>
            <a:r>
              <a:rPr lang="ru-RU" sz="2000" dirty="0"/>
              <a:t>)</a:t>
            </a:r>
          </a:p>
          <a:p>
            <a:r>
              <a:rPr lang="ru-RU" sz="2000" dirty="0"/>
              <a:t>Функция </a:t>
            </a:r>
            <a:r>
              <a:rPr lang="ru-RU" sz="2000" i="1" dirty="0" err="1"/>
              <a:t>range</a:t>
            </a:r>
            <a:r>
              <a:rPr lang="ru-RU" sz="2000" i="1" dirty="0"/>
              <a:t>()</a:t>
            </a:r>
            <a:r>
              <a:rPr lang="ru-RU" sz="2000" dirty="0"/>
              <a:t> возвращает последовательность чисел, начиная с </a:t>
            </a:r>
            <a:r>
              <a:rPr lang="ru-RU" sz="2000" b="1" dirty="0"/>
              <a:t>0 </a:t>
            </a:r>
            <a:r>
              <a:rPr lang="ru-RU" sz="2000" dirty="0"/>
              <a:t>(нуля), по умолчанию, увеличивая на 1 (по умолчанию) и заканчивая указанным номером</a:t>
            </a:r>
            <a:endParaRPr lang="en-US" sz="2000" dirty="0"/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sum = 0</a:t>
            </a:r>
          </a:p>
          <a:p>
            <a:pPr marL="0" indent="0">
              <a:buNone/>
            </a:pPr>
            <a:r>
              <a:rPr lang="en-US" dirty="0"/>
              <a:t>for </a:t>
            </a:r>
            <a:r>
              <a:rPr lang="en-US" dirty="0" err="1"/>
              <a:t>val</a:t>
            </a:r>
            <a:r>
              <a:rPr lang="en-US" dirty="0"/>
              <a:t> in range(7):</a:t>
            </a:r>
          </a:p>
          <a:p>
            <a:pPr marL="0" indent="0">
              <a:buNone/>
            </a:pPr>
            <a:r>
              <a:rPr lang="en-US" dirty="0"/>
              <a:t>    sum = </a:t>
            </a:r>
            <a:r>
              <a:rPr lang="en-US" dirty="0" err="1"/>
              <a:t>sum+val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print("The sum is", sum)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F748-93C2-4BCB-9EA6-67FDF8D3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65" y="5326338"/>
            <a:ext cx="2622375" cy="3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06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E07F-FF2D-4AAE-BE16-91CDC03D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</a:t>
            </a:r>
            <a:r>
              <a:rPr lang="ru-RU" dirty="0"/>
              <a:t>в</a:t>
            </a:r>
            <a:r>
              <a:rPr lang="en-US" dirty="0"/>
              <a:t> For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0B18-1A3D-4893-8FAA-77EBC9B7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Ключевое слово </a:t>
            </a:r>
            <a:r>
              <a:rPr lang="ru-RU" sz="2000" b="1" i="1" dirty="0" err="1"/>
              <a:t>else</a:t>
            </a:r>
            <a:r>
              <a:rPr lang="ru-RU" sz="2000" dirty="0"/>
              <a:t> в цикле </a:t>
            </a:r>
            <a:r>
              <a:rPr lang="ru-RU" sz="2000" b="1" i="1" dirty="0" err="1"/>
              <a:t>for</a:t>
            </a:r>
            <a:r>
              <a:rPr lang="ru-RU" sz="2000" dirty="0"/>
              <a:t> указывает блок кода, который должен быть выполнен после завершения цикла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sum = 0</a:t>
            </a:r>
          </a:p>
          <a:p>
            <a:pPr marL="0" indent="0">
              <a:buNone/>
            </a:pPr>
            <a:r>
              <a:rPr lang="en-US" dirty="0"/>
              <a:t>for </a:t>
            </a:r>
            <a:r>
              <a:rPr lang="en-US" dirty="0" err="1"/>
              <a:t>val</a:t>
            </a:r>
            <a:r>
              <a:rPr lang="en-US" dirty="0"/>
              <a:t> in range(7):</a:t>
            </a:r>
          </a:p>
          <a:p>
            <a:pPr marL="0" indent="0">
              <a:buNone/>
            </a:pPr>
            <a:r>
              <a:rPr lang="en-US" dirty="0"/>
              <a:t>    sum = </a:t>
            </a:r>
            <a:r>
              <a:rPr lang="en-US" dirty="0" err="1"/>
              <a:t>sum+val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else: </a:t>
            </a:r>
          </a:p>
          <a:p>
            <a:pPr marL="0" indent="0">
              <a:buNone/>
            </a:pPr>
            <a:r>
              <a:rPr lang="en-US" dirty="0"/>
              <a:t>    print("The result was calculated...")</a:t>
            </a:r>
          </a:p>
          <a:p>
            <a:pPr marL="0" indent="0">
              <a:buNone/>
            </a:pPr>
            <a:r>
              <a:rPr lang="en-US" dirty="0"/>
              <a:t>print("The sum is", sum)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3A605-F335-409F-B41F-A1D736E9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33" y="5234497"/>
            <a:ext cx="3953913" cy="6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9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197D-AB81-458F-B681-D4120FF7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“while”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171C-C824-491E-958C-C4E43C57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5304"/>
            <a:ext cx="8967206" cy="46647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Цикл </a:t>
            </a:r>
            <a:r>
              <a:rPr lang="ru-RU" b="1" dirty="0" err="1"/>
              <a:t>while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используется для итерации блока кода, если условие истинно</a:t>
            </a:r>
          </a:p>
          <a:p>
            <a:r>
              <a:rPr lang="ru-RU" dirty="0"/>
              <a:t>Обычно этот цикл используется , когда не знаем заранее, сколько раз необходимо повторить код</a:t>
            </a:r>
          </a:p>
          <a:p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25283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 </a:t>
            </a:r>
            <a:r>
              <a:rPr lang="ru-RU" altLang="en-US" i="1" dirty="0">
                <a:solidFill>
                  <a:srgbClr val="252830"/>
                </a:solidFill>
                <a:latin typeface="Consolas" panose="020B0609020204030204" pitchFamily="49" charset="0"/>
              </a:rPr>
              <a:t>условие</a:t>
            </a:r>
            <a:r>
              <a:rPr lang="en-US" altLang="en-US" b="1" dirty="0">
                <a:solidFill>
                  <a:srgbClr val="252830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 </a:t>
            </a:r>
            <a:endParaRPr lang="ru-RU" altLang="en-US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	</a:t>
            </a:r>
            <a:r>
              <a:rPr lang="ru-RU" altLang="en-US" i="1" dirty="0">
                <a:solidFill>
                  <a:srgbClr val="252830"/>
                </a:solidFill>
                <a:latin typeface="Consolas" panose="020B0609020204030204" pitchFamily="49" charset="0"/>
              </a:rPr>
              <a:t>тело цикла</a:t>
            </a:r>
            <a:endParaRPr lang="en-US" altLang="en-US" sz="4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dirty="0"/>
              <a:t>В цикле </a:t>
            </a:r>
            <a:r>
              <a:rPr lang="ru-RU" i="1" dirty="0" err="1"/>
              <a:t>while</a:t>
            </a:r>
            <a:r>
              <a:rPr lang="ru-RU" dirty="0"/>
              <a:t> сначала проверяется условие. Тело цикла выполняется, только если условие </a:t>
            </a:r>
            <a:r>
              <a:rPr lang="ru-RU" i="1" dirty="0" err="1"/>
              <a:t>True</a:t>
            </a:r>
            <a:r>
              <a:rPr lang="ru-RU" dirty="0"/>
              <a:t>. После одной итерации условие снова проверяется. Этот процесс продолжается до тех пор, пока условие не оценивается как </a:t>
            </a:r>
            <a:r>
              <a:rPr lang="ru-RU" i="1" dirty="0" err="1"/>
              <a:t>False</a:t>
            </a:r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тело цикла </a:t>
            </a:r>
            <a:r>
              <a:rPr lang="ru-RU" b="1" dirty="0" err="1"/>
              <a:t>while</a:t>
            </a:r>
            <a:r>
              <a:rPr lang="ru-RU" dirty="0"/>
              <a:t> определяется с помощью отступа</a:t>
            </a:r>
          </a:p>
          <a:p>
            <a:r>
              <a:rPr lang="ru-RU" u="sng" dirty="0"/>
              <a:t>!!! не забывайте увеличивать переменную цикла, иначе цикл будет продолжаться до бесконечности</a:t>
            </a:r>
          </a:p>
          <a:p>
            <a:r>
              <a:rPr lang="ru-RU" dirty="0" err="1"/>
              <a:t>Python</a:t>
            </a:r>
            <a:r>
              <a:rPr lang="ru-RU" dirty="0"/>
              <a:t> интерпретирует любое ненулевое значение как </a:t>
            </a:r>
            <a:r>
              <a:rPr lang="ru-RU" i="1" dirty="0" err="1"/>
              <a:t>True</a:t>
            </a:r>
            <a:endParaRPr lang="ru-RU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44314-4333-4B82-9AB8-296797AB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398" y="2291590"/>
            <a:ext cx="2371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14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9B39-7FCB-4F09-A1B9-F621AC64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8E90-FC69-4CF4-8E9A-14538DCB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799191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 = 10</a:t>
            </a:r>
          </a:p>
          <a:p>
            <a:pPr marL="0" indent="0">
              <a:buNone/>
            </a:pPr>
            <a:r>
              <a:rPr lang="en-US" dirty="0"/>
              <a:t>sum = 0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 = 1</a:t>
            </a:r>
          </a:p>
          <a:p>
            <a:pPr marL="0" indent="0">
              <a:buNone/>
            </a:pP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 &lt;= n:</a:t>
            </a:r>
          </a:p>
          <a:p>
            <a:pPr marL="0" indent="0">
              <a:buNone/>
            </a:pPr>
            <a:r>
              <a:rPr lang="en-US" dirty="0"/>
              <a:t>    sum = sum + 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i</a:t>
            </a:r>
            <a:r>
              <a:rPr lang="en-US" dirty="0"/>
              <a:t> = i+1   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print("The sum is", sum)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DA2F4-006A-43FD-872B-414D63A2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333749"/>
            <a:ext cx="2110410" cy="3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5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19CE-C047-43D2-931B-0DDDFE03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en-US" b="1" dirty="0"/>
              <a:t>else, break, 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E148-3028-489E-BB47-5EF16ABF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Так же, как и для цикла </a:t>
            </a:r>
            <a:r>
              <a:rPr lang="ru-RU" sz="2000" i="1" dirty="0" err="1"/>
              <a:t>for</a:t>
            </a:r>
            <a:r>
              <a:rPr lang="ru-RU" sz="2000" dirty="0"/>
              <a:t>, можно иметь дополнительный блок </a:t>
            </a:r>
            <a:r>
              <a:rPr lang="ru-RU" sz="2000" i="1" dirty="0" err="1"/>
              <a:t>else</a:t>
            </a:r>
            <a:r>
              <a:rPr lang="ru-RU" sz="2000" dirty="0"/>
              <a:t> в цикле </a:t>
            </a:r>
            <a:r>
              <a:rPr lang="ru-RU" sz="2000" i="1" dirty="0" err="1"/>
              <a:t>while</a:t>
            </a:r>
            <a:endParaRPr lang="ru-RU" sz="2000" i="1" dirty="0"/>
          </a:p>
          <a:p>
            <a:pPr lvl="1"/>
            <a:r>
              <a:rPr lang="ru-RU" sz="1800" dirty="0"/>
              <a:t>Часть </a:t>
            </a:r>
            <a:r>
              <a:rPr lang="ru-RU" sz="1800" i="1" dirty="0" err="1"/>
              <a:t>else</a:t>
            </a:r>
            <a:r>
              <a:rPr lang="ru-RU" sz="1800" dirty="0"/>
              <a:t> выполняется, если условие в цикле </a:t>
            </a:r>
            <a:r>
              <a:rPr lang="ru-RU" sz="1800" i="1" dirty="0" err="1"/>
              <a:t>while</a:t>
            </a:r>
            <a:r>
              <a:rPr lang="ru-RU" sz="1800" dirty="0"/>
              <a:t> оценивается как </a:t>
            </a:r>
            <a:r>
              <a:rPr lang="ru-RU" sz="1800" i="1" dirty="0" err="1"/>
              <a:t>False</a:t>
            </a:r>
            <a:endParaRPr lang="ru-RU" sz="1800" i="1" dirty="0"/>
          </a:p>
          <a:p>
            <a:r>
              <a:rPr lang="ru-RU" sz="2000" dirty="0"/>
              <a:t>Цикл </a:t>
            </a:r>
            <a:r>
              <a:rPr lang="ru-RU" sz="2000" i="1" dirty="0" err="1"/>
              <a:t>while</a:t>
            </a:r>
            <a:r>
              <a:rPr lang="ru-RU" sz="2000" dirty="0"/>
              <a:t> может быть завершен с помощью оператора </a:t>
            </a:r>
            <a:r>
              <a:rPr lang="ru-RU" sz="2000" i="1" dirty="0" err="1"/>
              <a:t>break</a:t>
            </a:r>
            <a:r>
              <a:rPr lang="ru-RU" sz="2000" dirty="0"/>
              <a:t>. В этом случае остальная часть тела цикла  игнорируется</a:t>
            </a:r>
          </a:p>
          <a:p>
            <a:r>
              <a:rPr lang="ru-RU" sz="2000" dirty="0"/>
              <a:t>Также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while,</a:t>
            </a:r>
            <a:r>
              <a:rPr lang="ru-RU" sz="2000" dirty="0"/>
              <a:t> можно использовать оператор </a:t>
            </a:r>
            <a:r>
              <a:rPr lang="en-US" sz="2000" i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375588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56EE-6CAE-443C-8136-5EE980E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FE42-A3B5-4969-B5F4-471D1F64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09"/>
            <a:ext cx="11029615" cy="470452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/>
              <a:t>Как определяются функции в </a:t>
            </a:r>
            <a:r>
              <a:rPr lang="en-US" sz="2000" dirty="0"/>
              <a:t>Python?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Что означает </a:t>
            </a:r>
            <a:r>
              <a:rPr lang="en-US" sz="2000" dirty="0"/>
              <a:t>lambda</a:t>
            </a:r>
            <a:r>
              <a:rPr lang="ru-RU" sz="2000" dirty="0"/>
              <a:t>-функция в </a:t>
            </a:r>
            <a:r>
              <a:rPr lang="en-US" sz="2000" dirty="0"/>
              <a:t>Python?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Какие условные операторы можно использовать в </a:t>
            </a:r>
            <a:r>
              <a:rPr lang="en-US" sz="2000" dirty="0"/>
              <a:t>Python?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Какие операторы цикла можно использовать в </a:t>
            </a:r>
            <a:r>
              <a:rPr lang="en-US" sz="2000" dirty="0"/>
              <a:t>Python?</a:t>
            </a:r>
            <a:r>
              <a:rPr lang="ru-RU" sz="2000" dirty="0"/>
              <a:t> Приведите примеры их использования.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Объясните что сделает следующий код:</a:t>
            </a:r>
          </a:p>
          <a:p>
            <a:pPr marL="0" indent="0">
              <a:buNone/>
            </a:pPr>
            <a:r>
              <a:rPr lang="en-US" dirty="0"/>
              <a:t>counter = 0</a:t>
            </a:r>
          </a:p>
          <a:p>
            <a:pPr marL="0" indent="0">
              <a:buNone/>
            </a:pPr>
            <a:r>
              <a:rPr lang="en-US" dirty="0"/>
              <a:t>while counter &lt; 3:</a:t>
            </a:r>
          </a:p>
          <a:p>
            <a:pPr marL="0" indent="0">
              <a:buNone/>
            </a:pPr>
            <a:r>
              <a:rPr lang="en-US" dirty="0"/>
              <a:t>    print("Iteration ", counter)</a:t>
            </a:r>
          </a:p>
          <a:p>
            <a:pPr marL="0" indent="0">
              <a:buNone/>
            </a:pPr>
            <a:r>
              <a:rPr lang="en-US" dirty="0"/>
              <a:t>    counter = counter + 1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    print("Out of while...")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2150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86CC-EE17-4CA9-9DA0-320F8AF4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6D6CB-1FB4-4726-AF68-D2245144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02" y="3090862"/>
            <a:ext cx="1742023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3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AA12-973B-4DA0-84C1-1616C4AC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вызывается через ее имя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592B-EA16-4F3C-BDC5-1977ADAB8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09" y="2180496"/>
            <a:ext cx="5766598" cy="3678303"/>
          </a:xfrm>
        </p:spPr>
        <p:txBody>
          <a:bodyPr/>
          <a:lstStyle/>
          <a:p>
            <a:r>
              <a:rPr lang="ru-RU" b="1" dirty="0"/>
              <a:t>Пример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 greet(name):</a:t>
            </a:r>
          </a:p>
          <a:p>
            <a:pPr marL="0" indent="0">
              <a:buNone/>
            </a:pPr>
            <a:r>
              <a:rPr lang="en-US" dirty="0"/>
              <a:t>    """</a:t>
            </a:r>
            <a:r>
              <a:rPr lang="en-US" dirty="0" err="1"/>
              <a:t>передаем</a:t>
            </a:r>
            <a:r>
              <a:rPr lang="en-US" dirty="0"/>
              <a:t> </a:t>
            </a:r>
            <a:r>
              <a:rPr lang="en-US" dirty="0" err="1"/>
              <a:t>имена</a:t>
            </a:r>
            <a:r>
              <a:rPr lang="en-US" dirty="0"/>
              <a:t> </a:t>
            </a:r>
            <a:r>
              <a:rPr lang="en-US" dirty="0" err="1"/>
              <a:t>через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параметр</a:t>
            </a:r>
            <a:r>
              <a:rPr lang="en-US" dirty="0"/>
              <a:t> </a:t>
            </a:r>
            <a:r>
              <a:rPr lang="en-US" dirty="0" err="1"/>
              <a:t>функции</a:t>
            </a:r>
            <a:r>
              <a:rPr lang="en-US" dirty="0"/>
              <a:t>"""</a:t>
            </a:r>
          </a:p>
          <a:p>
            <a:pPr marL="0" indent="0">
              <a:buNone/>
            </a:pPr>
            <a:r>
              <a:rPr lang="en-US" dirty="0"/>
              <a:t>    print("Dear, " + name + "... good morning!")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greet("Sara")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388DD-7685-46DD-B3DB-AA762B28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09" y="5628748"/>
            <a:ext cx="4503284" cy="347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3FD55-275A-4DA6-8386-036C7B710F06}"/>
              </a:ext>
            </a:extLst>
          </p:cNvPr>
          <p:cNvSpPr txBox="1"/>
          <p:nvPr/>
        </p:nvSpPr>
        <p:spPr>
          <a:xfrm>
            <a:off x="1166192" y="2413337"/>
            <a:ext cx="2305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Пример 1:</a:t>
            </a:r>
          </a:p>
          <a:p>
            <a:endParaRPr lang="ru-RU" dirty="0"/>
          </a:p>
          <a:p>
            <a:r>
              <a:rPr lang="en-US" dirty="0"/>
              <a:t>def greet1():</a:t>
            </a:r>
          </a:p>
          <a:p>
            <a:r>
              <a:rPr lang="en-US" dirty="0"/>
              <a:t>  print("Hello!")</a:t>
            </a:r>
          </a:p>
          <a:p>
            <a:br>
              <a:rPr lang="en-US" dirty="0"/>
            </a:br>
            <a:r>
              <a:rPr lang="en-US" dirty="0"/>
              <a:t>greet1()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357C9-B742-49B6-AF4A-667CE88C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92" y="4518794"/>
            <a:ext cx="976803" cy="3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BF16-E417-4EC5-B4A3-DE0D8CAD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параметра по умолчанию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FF39-0C2D-471F-A30C-0BF27CF7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67244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 greet(</a:t>
            </a:r>
            <a:r>
              <a:rPr lang="en-US" dirty="0">
                <a:solidFill>
                  <a:srgbClr val="C00000"/>
                </a:solidFill>
              </a:rPr>
              <a:t>name = "Me"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ru-RU" dirty="0"/>
              <a:t> """передаем имена через </a:t>
            </a:r>
          </a:p>
          <a:p>
            <a:pPr marL="0" indent="0">
              <a:buNone/>
            </a:pPr>
            <a:r>
              <a:rPr lang="ru-RU" dirty="0"/>
              <a:t>    параметр функции"""</a:t>
            </a:r>
          </a:p>
          <a:p>
            <a:pPr marL="0" indent="0">
              <a:buNone/>
            </a:pPr>
            <a:r>
              <a:rPr lang="ru-RU" dirty="0"/>
              <a:t>    </a:t>
            </a:r>
            <a:r>
              <a:rPr lang="en-US" dirty="0"/>
              <a:t>print("Dear, " + name + "... good morning!")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greet("Sara")</a:t>
            </a:r>
          </a:p>
          <a:p>
            <a:pPr marL="0" indent="0">
              <a:buNone/>
            </a:pPr>
            <a:r>
              <a:rPr lang="en-US" dirty="0"/>
              <a:t>greet()</a:t>
            </a:r>
          </a:p>
          <a:p>
            <a:pPr marL="0" indent="0">
              <a:buNone/>
            </a:pPr>
            <a:r>
              <a:rPr lang="en-US" dirty="0"/>
              <a:t>greet("Tom")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22826-0337-43FE-805A-81C0B8BA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38" y="5011185"/>
            <a:ext cx="2792277" cy="6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6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099E-265E-4A82-AFBD-172326D0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Возвращение значения функцией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4CE2-0E1A-42F7-9DEC-D9E9E215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0983"/>
            <a:ext cx="11029615" cy="4260060"/>
          </a:xfrm>
        </p:spPr>
        <p:txBody>
          <a:bodyPr>
            <a:normAutofit/>
          </a:bodyPr>
          <a:lstStyle/>
          <a:p>
            <a:r>
              <a:rPr lang="ru-RU" sz="2000" dirty="0"/>
              <a:t>Чтобы позволить функции возвращать значение, используется оператор </a:t>
            </a:r>
            <a:r>
              <a:rPr lang="ru-RU" sz="2000" b="1" dirty="0" err="1"/>
              <a:t>return</a:t>
            </a:r>
            <a:endParaRPr lang="en-US" sz="2000" b="1" dirty="0"/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def greet(name = "Me"):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ru-RU" dirty="0"/>
              <a:t> """ передаем имена через </a:t>
            </a:r>
          </a:p>
          <a:p>
            <a:pPr marL="0" indent="0">
              <a:buNone/>
            </a:pPr>
            <a:r>
              <a:rPr lang="ru-RU" dirty="0"/>
              <a:t>    параметр функции"""</a:t>
            </a:r>
          </a:p>
          <a:p>
            <a:pPr marL="0" indent="0">
              <a:buNone/>
            </a:pPr>
            <a:r>
              <a:rPr lang="ru-RU" dirty="0"/>
              <a:t>   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en-US" dirty="0">
                <a:solidFill>
                  <a:srgbClr val="C00000"/>
                </a:solidFill>
              </a:rPr>
              <a:t>return "Dear, " + name + "... good morning!"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print(greet("Sara"))</a:t>
            </a:r>
          </a:p>
          <a:p>
            <a:pPr marL="0" indent="0">
              <a:buNone/>
            </a:pPr>
            <a:r>
              <a:rPr lang="en-US" dirty="0"/>
              <a:t>print(greet())</a:t>
            </a:r>
          </a:p>
          <a:p>
            <a:pPr marL="0" indent="0">
              <a:buNone/>
            </a:pPr>
            <a:r>
              <a:rPr lang="en-US" dirty="0"/>
              <a:t>print(greet("Tom"))</a:t>
            </a:r>
            <a:endParaRPr lang="ru-RU" sz="2000" dirty="0"/>
          </a:p>
          <a:p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29B69-9EE0-40C6-9A38-EA28BA40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68" y="5329237"/>
            <a:ext cx="2792277" cy="6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973F-83BB-4396-9131-57DAF83A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Произвольные аргументы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A372-FDC1-45FA-96BE-B549D377C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/>
              <a:t>Если вы не знаете точно, сколько аргументов будет передано в функцию, добавьте </a:t>
            </a:r>
            <a:r>
              <a:rPr lang="ru-RU" sz="2200" b="1" i="1" dirty="0"/>
              <a:t>*</a:t>
            </a:r>
            <a:r>
              <a:rPr lang="ru-RU" sz="2200" dirty="0"/>
              <a:t> перед именем параметра в определении функции</a:t>
            </a:r>
          </a:p>
          <a:p>
            <a:r>
              <a:rPr lang="ru-RU" sz="2200" dirty="0"/>
              <a:t>Таким образом, функция получит кортеж аргументов и сможет соответственно обращаться к элементам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write_rezult</a:t>
            </a:r>
            <a:r>
              <a:rPr lang="en-US" dirty="0">
                <a:solidFill>
                  <a:srgbClr val="C00000"/>
                </a:solidFill>
              </a:rPr>
              <a:t>(*marks)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 print("Your mark is " + str(marks[1]))</a:t>
            </a:r>
          </a:p>
          <a:p>
            <a:pPr marL="0" indent="0">
              <a:buNone/>
            </a:pPr>
            <a:r>
              <a:rPr lang="en-US" dirty="0" err="1"/>
              <a:t>write_rezult</a:t>
            </a:r>
            <a:r>
              <a:rPr lang="en-US" dirty="0"/>
              <a:t>(10, 9, 7)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3B62F-0E87-4FFF-AE66-57C74B8F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95" y="5525121"/>
            <a:ext cx="2247936" cy="3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111D-9588-4605-9CFD-FE32BB54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Резервированное слово</a:t>
            </a:r>
            <a:r>
              <a:rPr lang="ro-MD" dirty="0"/>
              <a:t> ”PASS” </a:t>
            </a:r>
            <a:r>
              <a:rPr lang="ru-RU" dirty="0"/>
              <a:t>в</a:t>
            </a:r>
            <a:r>
              <a:rPr lang="ro-MD" dirty="0"/>
              <a:t> </a:t>
            </a:r>
            <a:r>
              <a:rPr lang="ro-MD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0BE0-F5B7-429D-9A24-7F771291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883627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Резервированное слово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pass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определяет нулевую декларацию</a:t>
            </a:r>
            <a:r>
              <a:rPr lang="ro-MD" sz="2200" dirty="0">
                <a:latin typeface="Corbel" panose="020B0503020204020204" pitchFamily="34" charset="0"/>
              </a:rPr>
              <a:t> (NULL)</a:t>
            </a:r>
            <a:endParaRPr lang="ru-RU" sz="2200" dirty="0">
              <a:latin typeface="Corbel" panose="020B0503020204020204" pitchFamily="34" charset="0"/>
            </a:endParaRPr>
          </a:p>
          <a:p>
            <a:pPr lvl="1"/>
            <a:r>
              <a:rPr lang="ru-RU" sz="2000" dirty="0">
                <a:latin typeface="Corbel" panose="020B0503020204020204" pitchFamily="34" charset="0"/>
              </a:rPr>
              <a:t>Между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o-MD" sz="2000" b="1" dirty="0" err="1">
                <a:latin typeface="Corbel" panose="020B0503020204020204" pitchFamily="34" charset="0"/>
              </a:rPr>
              <a:t>pass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и комментариями в </a:t>
            </a:r>
            <a:r>
              <a:rPr lang="ro-MD" sz="2000" dirty="0" err="1">
                <a:latin typeface="Corbel" panose="020B0503020204020204" pitchFamily="34" charset="0"/>
              </a:rPr>
              <a:t>Python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есть разница</a:t>
            </a:r>
            <a:r>
              <a:rPr lang="ro-MD" sz="2000" dirty="0">
                <a:latin typeface="Corbel" panose="020B0503020204020204" pitchFamily="34" charset="0"/>
              </a:rPr>
              <a:t> – </a:t>
            </a:r>
            <a:r>
              <a:rPr lang="ru-RU" sz="2000" dirty="0">
                <a:latin typeface="Corbel" panose="020B0503020204020204" pitchFamily="34" charset="0"/>
              </a:rPr>
              <a:t>если интерпретатор игнорирует комментарии, то </a:t>
            </a:r>
            <a:r>
              <a:rPr lang="ro-MD" sz="2000" b="1" dirty="0" err="1">
                <a:latin typeface="Corbel" panose="020B0503020204020204" pitchFamily="34" charset="0"/>
              </a:rPr>
              <a:t>pass</a:t>
            </a:r>
            <a:r>
              <a:rPr lang="ro-MD" sz="2000" dirty="0">
                <a:latin typeface="Corbel" panose="020B0503020204020204" pitchFamily="34" charset="0"/>
              </a:rPr>
              <a:t> – </a:t>
            </a:r>
            <a:r>
              <a:rPr lang="ru-RU" sz="2000" dirty="0">
                <a:latin typeface="Corbel" panose="020B0503020204020204" pitchFamily="34" charset="0"/>
              </a:rPr>
              <a:t>не будет игнорирован</a:t>
            </a:r>
            <a:endParaRPr lang="ro-MD" sz="20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Инструкция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pass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dirty="0">
                <a:latin typeface="Corbel" panose="020B0503020204020204" pitchFamily="34" charset="0"/>
              </a:rPr>
              <a:t>может быть использована как резервная конструкция </a:t>
            </a:r>
            <a:r>
              <a:rPr lang="ro-MD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тогда когда программист не знает точно какой код необходимо написать для какой-то функции или класса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Так же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o-MD" sz="2200" b="1" dirty="0" err="1">
                <a:latin typeface="Corbel" panose="020B0503020204020204" pitchFamily="34" charset="0"/>
              </a:rPr>
              <a:t>pass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можно использовать в случае когда программист не хочет чтобы какая-то функция выполняла какой-то код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</a:p>
          <a:p>
            <a:r>
              <a:rPr lang="ru-RU" sz="2200" dirty="0">
                <a:latin typeface="Corbel" panose="020B0503020204020204" pitchFamily="34" charset="0"/>
              </a:rPr>
              <a:t>Синтаксис</a:t>
            </a:r>
            <a:r>
              <a:rPr lang="ro-MD" sz="2200" dirty="0">
                <a:latin typeface="Corbel" panose="020B0503020204020204" pitchFamily="34" charset="0"/>
              </a:rPr>
              <a:t>: </a:t>
            </a:r>
            <a:r>
              <a:rPr lang="ro-MD" sz="2200" b="1" dirty="0" err="1"/>
              <a:t>pass</a:t>
            </a:r>
            <a:endParaRPr lang="ro-MD" sz="2200" b="1" dirty="0"/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nullFunction</a:t>
            </a:r>
            <a:r>
              <a:rPr lang="en-US" b="1" dirty="0"/>
              <a:t>():</a:t>
            </a:r>
          </a:p>
          <a:p>
            <a:pPr marL="0" indent="0">
              <a:buNone/>
            </a:pPr>
            <a:r>
              <a:rPr lang="en-US" b="1" dirty="0"/>
              <a:t>    pass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nullFunction</a:t>
            </a:r>
            <a:r>
              <a:rPr lang="en-US" b="1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8319091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1733</TotalTime>
  <Words>2503</Words>
  <Application>Microsoft Office PowerPoint</Application>
  <PresentationFormat>Widescreen</PresentationFormat>
  <Paragraphs>431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Consolas</vt:lpstr>
      <vt:lpstr>Corbel</vt:lpstr>
      <vt:lpstr>Gill Sans MT</vt:lpstr>
      <vt:lpstr>Wingdings 2</vt:lpstr>
      <vt:lpstr>Dividend</vt:lpstr>
      <vt:lpstr>Тема 4: Функции. условные операторы и операторы циклов в python</vt:lpstr>
      <vt:lpstr>Содержание</vt:lpstr>
      <vt:lpstr>Функции в python</vt:lpstr>
      <vt:lpstr>Синтаксис</vt:lpstr>
      <vt:lpstr>Функция вызывается через ее имя</vt:lpstr>
      <vt:lpstr>Значение параметра по умолчанию</vt:lpstr>
      <vt:lpstr>Возвращение значения функцией</vt:lpstr>
      <vt:lpstr>Произвольные аргументы</vt:lpstr>
      <vt:lpstr>Резервированное слово ”PASS” в Python</vt:lpstr>
      <vt:lpstr>Функции lambda (называемые и «лямбда выражениями»)</vt:lpstr>
      <vt:lpstr>Примеры использования лямбда-функций</vt:lpstr>
      <vt:lpstr>Пространства имен в Python</vt:lpstr>
      <vt:lpstr>Видимость переменных в Python</vt:lpstr>
      <vt:lpstr>Пример</vt:lpstr>
      <vt:lpstr>Пример 2. Какой будет результат интерпретирования в этом случае?</vt:lpstr>
      <vt:lpstr>Результат</vt:lpstr>
      <vt:lpstr>Ключевое слово ‘Global’</vt:lpstr>
      <vt:lpstr>Что будет в этом случае?</vt:lpstr>
      <vt:lpstr>результат</vt:lpstr>
      <vt:lpstr>А Что будет в этом случае?</vt:lpstr>
      <vt:lpstr>результат</vt:lpstr>
      <vt:lpstr>Область действия переменных функции</vt:lpstr>
      <vt:lpstr>Создание модуля с функциями</vt:lpstr>
      <vt:lpstr>Переименование модуля</vt:lpstr>
      <vt:lpstr>Условный оператор</vt:lpstr>
      <vt:lpstr>Python if...else</vt:lpstr>
      <vt:lpstr>Python if...elif...else</vt:lpstr>
      <vt:lpstr>Пример</vt:lpstr>
      <vt:lpstr>Включенные IF</vt:lpstr>
      <vt:lpstr>Короткая форма оператора «IF»</vt:lpstr>
      <vt:lpstr>...и пример с лямбда выражением</vt:lpstr>
      <vt:lpstr>Тернарный оператор  ≠  ?:</vt:lpstr>
      <vt:lpstr>Другой пример использования компактного кода</vt:lpstr>
      <vt:lpstr>АНАЛОГИЯ switch…case</vt:lpstr>
      <vt:lpstr>Оператор цикла “for”</vt:lpstr>
      <vt:lpstr>пример</vt:lpstr>
      <vt:lpstr>Пример 2</vt:lpstr>
      <vt:lpstr>оператор break</vt:lpstr>
      <vt:lpstr>Оператор CONTINUE</vt:lpstr>
      <vt:lpstr>Функция Range()</vt:lpstr>
      <vt:lpstr>Else в For </vt:lpstr>
      <vt:lpstr>Оператор цикла “while”</vt:lpstr>
      <vt:lpstr>Пример</vt:lpstr>
      <vt:lpstr>while с else, break, continue</vt:lpstr>
      <vt:lpstr>Повторим…</vt:lpstr>
      <vt:lpstr>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367</cp:revision>
  <dcterms:created xsi:type="dcterms:W3CDTF">2019-08-31T15:29:49Z</dcterms:created>
  <dcterms:modified xsi:type="dcterms:W3CDTF">2020-09-24T13:50:48Z</dcterms:modified>
</cp:coreProperties>
</file>