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9" r:id="rId5"/>
    <p:sldId id="290" r:id="rId6"/>
    <p:sldId id="292" r:id="rId7"/>
    <p:sldId id="309" r:id="rId8"/>
    <p:sldId id="310" r:id="rId9"/>
    <p:sldId id="283" r:id="rId10"/>
    <p:sldId id="285" r:id="rId11"/>
    <p:sldId id="311" r:id="rId12"/>
    <p:sldId id="284" r:id="rId13"/>
    <p:sldId id="286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61391"/>
            <a:ext cx="10993549" cy="1634053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 </a:t>
            </a:r>
            <a:r>
              <a:rPr lang="en-US" dirty="0"/>
              <a:t>4</a:t>
            </a:r>
            <a:r>
              <a:rPr lang="ru-RU" dirty="0"/>
              <a:t>:</a:t>
            </a:r>
            <a:r>
              <a:rPr lang="ro-MD" dirty="0"/>
              <a:t>  </a:t>
            </a:r>
            <a:r>
              <a:rPr lang="ru-RU" b="1" dirty="0"/>
              <a:t>Регулярные выражения в </a:t>
            </a:r>
            <a:r>
              <a:rPr lang="en-US" b="1" dirty="0"/>
              <a:t>Python. </a:t>
            </a:r>
            <a:r>
              <a:rPr lang="ru-RU" b="1" dirty="0"/>
              <a:t>Взаимодействие с файлами данных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E1B-D058-4852-910C-FFFB3004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методом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D753-8B0E-431F-9E5E-4ACBCE21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958217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/>
              <a:t>Пример 1: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/>
              <a:t>match_it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re.match</a:t>
            </a:r>
            <a:r>
              <a:rPr lang="en-US" dirty="0">
                <a:solidFill>
                  <a:srgbClr val="C00000"/>
                </a:solidFill>
              </a:rPr>
              <a:t>(pattern,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print("I found it!")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24821-CA4D-49AE-A951-A78A82998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78" y="6032019"/>
            <a:ext cx="2336068" cy="421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78A97-8375-488F-8247-7F0813C4E991}"/>
              </a:ext>
            </a:extLst>
          </p:cNvPr>
          <p:cNvSpPr txBox="1"/>
          <p:nvPr/>
        </p:nvSpPr>
        <p:spPr>
          <a:xfrm>
            <a:off x="6162137" y="1946752"/>
            <a:ext cx="5289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2: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re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= 'Pony'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= '" My Little Pony " franchise not only appeals to the little girls...'</a:t>
            </a:r>
          </a:p>
          <a:p>
            <a:r>
              <a:rPr lang="en-US" dirty="0" err="1">
                <a:solidFill>
                  <a:srgbClr val="C00000"/>
                </a:solidFill>
              </a:rPr>
              <a:t>word_list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string.split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word_list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for word in </a:t>
            </a:r>
            <a:r>
              <a:rPr lang="en-US" dirty="0" err="1">
                <a:solidFill>
                  <a:srgbClr val="C00000"/>
                </a:solidFill>
              </a:rPr>
              <a:t>word_list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match_it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re.match</a:t>
            </a:r>
            <a:r>
              <a:rPr lang="en-US" dirty="0">
                <a:solidFill>
                  <a:srgbClr val="C00000"/>
                </a:solidFill>
              </a:rPr>
              <a:t>(pattern, word)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print("I found it!")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else: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print("I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did't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find it!")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C05B6-4E10-44DA-8369-B27DFD8D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87" y="5593869"/>
            <a:ext cx="7239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C214-5842-4FC2-9850-4E8C4BE8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использования рег. Выражения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0EA9-E459-45A4-98FC-C01734E1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5196755" cy="4717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re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name_pattern</a:t>
            </a:r>
            <a:r>
              <a:rPr lang="en-US" sz="2000" dirty="0">
                <a:solidFill>
                  <a:srgbClr val="C00000"/>
                </a:solidFill>
              </a:rPr>
              <a:t> = '^[A-z]{3,15}$'</a:t>
            </a:r>
          </a:p>
          <a:p>
            <a:pPr marL="0" indent="0">
              <a:buNone/>
            </a:pPr>
            <a:r>
              <a:rPr lang="en-US" sz="2000" dirty="0" err="1"/>
              <a:t>cond</a:t>
            </a:r>
            <a:r>
              <a:rPr lang="en-US" sz="2000" dirty="0"/>
              <a:t> = False</a:t>
            </a:r>
          </a:p>
          <a:p>
            <a:pPr marL="0" indent="0">
              <a:buNone/>
            </a:pPr>
            <a:r>
              <a:rPr lang="en-US" sz="2000" dirty="0"/>
              <a:t>while (</a:t>
            </a:r>
            <a:r>
              <a:rPr lang="en-US" sz="2000" dirty="0" err="1"/>
              <a:t>cond</a:t>
            </a:r>
            <a:r>
              <a:rPr lang="en-US" sz="2000" dirty="0"/>
              <a:t>==False):</a:t>
            </a:r>
          </a:p>
          <a:p>
            <a:pPr marL="0" indent="0">
              <a:buNone/>
            </a:pPr>
            <a:r>
              <a:rPr lang="en-US" sz="2000" dirty="0"/>
              <a:t>    name = input("Input your name... \n")</a:t>
            </a:r>
          </a:p>
          <a:p>
            <a:pPr marL="0" indent="0">
              <a:buNone/>
            </a:pPr>
            <a:r>
              <a:rPr lang="en-US" sz="2000" dirty="0"/>
              <a:t>    if </a:t>
            </a:r>
            <a:r>
              <a:rPr lang="en-US" sz="2000" dirty="0" err="1"/>
              <a:t>re.match</a:t>
            </a:r>
            <a:r>
              <a:rPr lang="en-US" sz="2000" dirty="0"/>
              <a:t>(</a:t>
            </a:r>
            <a:r>
              <a:rPr lang="en-US" sz="2000" dirty="0" err="1"/>
              <a:t>name_pattern</a:t>
            </a:r>
            <a:r>
              <a:rPr lang="en-US" sz="2000" dirty="0"/>
              <a:t>, name):</a:t>
            </a:r>
          </a:p>
          <a:p>
            <a:pPr marL="0" indent="0">
              <a:buNone/>
            </a:pPr>
            <a:r>
              <a:rPr lang="en-US" sz="2000" dirty="0"/>
              <a:t>        print("Your name is ", name)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cond</a:t>
            </a:r>
            <a:r>
              <a:rPr lang="en-US" sz="2000" dirty="0"/>
              <a:t> = True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print("Enter correct value...")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cond</a:t>
            </a:r>
            <a:r>
              <a:rPr lang="en-US" sz="2000" dirty="0"/>
              <a:t> =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E743D-D8D9-465E-A00D-038E18178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14" y="3551997"/>
            <a:ext cx="3372677" cy="23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7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1289-96D8-4D42-94B3-D57A9E5E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Пример с методом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search(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)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ECFE-FBA6-4015-9603-C7EFB0D6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/>
              <a:t>match_it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re.search</a:t>
            </a:r>
            <a:r>
              <a:rPr lang="en-US" dirty="0">
                <a:solidFill>
                  <a:srgbClr val="C00000"/>
                </a:solidFill>
              </a:rPr>
              <a:t>(pattern,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print("I found it!")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012BA-1413-4B45-8AEA-CC611E86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6" y="5037482"/>
            <a:ext cx="2076864" cy="4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B849-94AD-496B-A7FB-91F3D4CD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с методом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s</a:t>
            </a:r>
            <a:r>
              <a:rPr lang="ro-MD" b="1" dirty="0" err="1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EDF5-7654-428A-8B7C-D71C5AF4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match_it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re.sub</a:t>
            </a:r>
            <a:r>
              <a:rPr lang="en-US" dirty="0">
                <a:solidFill>
                  <a:srgbClr val="C00000"/>
                </a:solidFill>
              </a:rPr>
              <a:t>(pattern, '***',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match_it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8CBE9-8B6D-4962-A221-8C4F3BFD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6" y="5720686"/>
            <a:ext cx="7277642" cy="4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29F-C87B-4F4D-A955-CA8C1481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с методом </a:t>
            </a:r>
            <a:r>
              <a:rPr lang="ro-MD" b="1" dirty="0" err="1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findall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ro-MD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350-DCD6-4473-985E-F363680A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03990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/>
              <a:t>Пример 1: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match_it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re.findall</a:t>
            </a:r>
            <a:r>
              <a:rPr lang="en-US" dirty="0">
                <a:solidFill>
                  <a:srgbClr val="C00000"/>
                </a:solidFill>
              </a:rPr>
              <a:t>(pattern,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match_it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99E3D-15F7-4ABF-9427-2D5E7C48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48" y="5956140"/>
            <a:ext cx="1281434" cy="399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5008C-A7FC-4614-A591-F7086F8531C0}"/>
              </a:ext>
            </a:extLst>
          </p:cNvPr>
          <p:cNvSpPr txBox="1"/>
          <p:nvPr/>
        </p:nvSpPr>
        <p:spPr>
          <a:xfrm>
            <a:off x="6387547" y="1957322"/>
            <a:ext cx="5103990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2: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pattern = '[A-z]{4,10}'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= '"My Little Pony" franchise not only appeals to the little girls...'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re.findall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(pattern, string)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print("I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did't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find it!")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4A9DE-C10F-490B-973F-D5AEDB22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14107"/>
            <a:ext cx="5576887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291-4C02-4A35-B566-6DF0DC90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Обработка файлов данных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C967-5D00-4547-834F-14507E0B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35226"/>
            <a:ext cx="11029615" cy="4843870"/>
          </a:xfrm>
        </p:spPr>
        <p:txBody>
          <a:bodyPr>
            <a:normAutofit/>
          </a:bodyPr>
          <a:lstStyle/>
          <a:p>
            <a:r>
              <a:rPr lang="ru-RU" sz="2000" dirty="0"/>
              <a:t>Обработка файлов является важной частью любого веб-приложения</a:t>
            </a:r>
          </a:p>
          <a:p>
            <a:r>
              <a:rPr lang="ru-RU" sz="2000" dirty="0" err="1"/>
              <a:t>Python</a:t>
            </a:r>
            <a:r>
              <a:rPr lang="ru-RU" sz="2000" dirty="0"/>
              <a:t> имеет несколько функций для создания, чтения, обновления и удаления файлов</a:t>
            </a:r>
          </a:p>
          <a:p>
            <a:r>
              <a:rPr lang="ru-RU" sz="2000" b="1" dirty="0"/>
              <a:t>Файл</a:t>
            </a:r>
            <a:r>
              <a:rPr lang="ru-RU" sz="2000" dirty="0"/>
              <a:t> - это именованное место на диске для хранения связанной информации. Он используется для постоянного хранения данных в энергонезависимой памяти (например, на жестком диске)</a:t>
            </a:r>
          </a:p>
          <a:p>
            <a:r>
              <a:rPr lang="ru-RU" sz="2000" dirty="0"/>
              <a:t>Поскольку оперативная память (RAM) является энергозависимой, которая теряет свои данные при выключении компьютера, мы используем файлы для будущего использования данных</a:t>
            </a:r>
          </a:p>
          <a:p>
            <a:r>
              <a:rPr lang="ru-RU" sz="2000" dirty="0"/>
              <a:t>Когда мы хотим прочитать или записать</a:t>
            </a:r>
            <a:r>
              <a:rPr lang="en-US" sz="2000" dirty="0"/>
              <a:t> </a:t>
            </a:r>
            <a:r>
              <a:rPr lang="ru-RU" sz="2000" dirty="0"/>
              <a:t>в файл, нам нужно сначала открыть его. Когда мы закончим работу  - файл нужно закрыть, чтобы освободить ресурсы, связанные с файлом</a:t>
            </a:r>
          </a:p>
          <a:p>
            <a:r>
              <a:rPr lang="ru-RU" sz="2000" dirty="0"/>
              <a:t>Следовательно, в </a:t>
            </a:r>
            <a:r>
              <a:rPr lang="ru-RU" sz="2000" dirty="0" err="1"/>
              <a:t>Python</a:t>
            </a:r>
            <a:r>
              <a:rPr lang="ru-RU" sz="2000" dirty="0"/>
              <a:t> файловые операции происходят в следующем порядке:</a:t>
            </a:r>
          </a:p>
          <a:p>
            <a:pPr lvl="1"/>
            <a:r>
              <a:rPr lang="ru-RU" dirty="0"/>
              <a:t>Открыть файл</a:t>
            </a:r>
          </a:p>
          <a:p>
            <a:pPr lvl="1"/>
            <a:r>
              <a:rPr lang="ru-RU" dirty="0"/>
              <a:t>Читать или написать (выполнить какую-то операцию, манипуляции)</a:t>
            </a:r>
          </a:p>
          <a:p>
            <a:pPr lvl="1"/>
            <a:r>
              <a:rPr lang="ru-RU" dirty="0"/>
              <a:t>Закрыть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F801-706D-447E-817C-4CB2AF2E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Открытье файла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9C23-6081-4301-BAEB-C01EB535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4" y="2117452"/>
            <a:ext cx="5724940" cy="4038392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есть встроенная функция </a:t>
            </a:r>
            <a:r>
              <a:rPr lang="ru-RU" b="1" dirty="0" err="1"/>
              <a:t>open</a:t>
            </a:r>
            <a:r>
              <a:rPr lang="ru-RU" b="1" dirty="0"/>
              <a:t>() </a:t>
            </a:r>
            <a:r>
              <a:rPr lang="ru-RU" dirty="0"/>
              <a:t>для открытия файла. Эта функция возвращает объект файла, также называемый дескриптором, поскольку он используется для чтения или изменения файла соответствующим образом</a:t>
            </a:r>
            <a:endParaRPr lang="en-US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f = open("date.txt")    # open file in current directory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 = open("C:/xampp/readme_en.txt")  # specifying full path</a:t>
            </a:r>
            <a:endParaRPr lang="ru-RU" dirty="0"/>
          </a:p>
          <a:p>
            <a:r>
              <a:rPr lang="ru-RU" dirty="0"/>
              <a:t>Но этого не достаточно… необходимо указать для чего необходимо открыть файл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201EFD-5A41-4D46-807E-5589AC15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00375"/>
              </p:ext>
            </p:extLst>
          </p:nvPr>
        </p:nvGraphicFramePr>
        <p:xfrm>
          <a:off x="6096000" y="1848224"/>
          <a:ext cx="5897216" cy="479641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375568898"/>
                    </a:ext>
                  </a:extLst>
                </a:gridCol>
                <a:gridCol w="4982816">
                  <a:extLst>
                    <a:ext uri="{9D8B030D-6E8A-4147-A177-3AD203B41FA5}">
                      <a16:colId xmlns:a16="http://schemas.microsoft.com/office/drawing/2014/main" val="1484482234"/>
                    </a:ext>
                  </a:extLst>
                </a:gridCol>
              </a:tblGrid>
              <a:tr h="41779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700" b="1" dirty="0">
                          <a:effectLst/>
                        </a:rPr>
                        <a:t>Режим</a:t>
                      </a:r>
                      <a:endParaRPr lang="en-US" sz="1700" b="1" dirty="0">
                        <a:effectLst/>
                      </a:endParaRPr>
                    </a:p>
                  </a:txBody>
                  <a:tcPr marL="81769" marR="65415" marT="122654" marB="11447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700" b="1" dirty="0">
                          <a:effectLst/>
                        </a:rPr>
                        <a:t>Описание</a:t>
                      </a:r>
                      <a:endParaRPr lang="en-US" sz="1700" b="1" dirty="0">
                        <a:effectLst/>
                      </a:endParaRPr>
                    </a:p>
                  </a:txBody>
                  <a:tcPr marL="81769" marR="65415" marT="122654" marB="11447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71192"/>
                  </a:ext>
                </a:extLst>
              </a:tr>
              <a:tr h="34894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'r'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Открывает файл для чтения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ru-RU" sz="1700" dirty="0">
                          <a:effectLst/>
                        </a:rPr>
                        <a:t>по умолчанию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59700"/>
                  </a:ext>
                </a:extLst>
              </a:tr>
              <a:tr h="78521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'w'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Открывает файл для записи. Создает новый файл если он не существует или если он уже существует – уничтожает все его данные</a:t>
                      </a:r>
                      <a:endParaRPr lang="en-US" sz="1700" dirty="0">
                        <a:effectLst/>
                      </a:endParaRP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10698"/>
                  </a:ext>
                </a:extLst>
              </a:tr>
              <a:tr h="78521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'x'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Открывает файл для эксклюзивного создания. Если файл уже существует, операция завершается неудачно</a:t>
                      </a:r>
                      <a:endParaRPr lang="en-US" sz="1700" dirty="0">
                        <a:effectLst/>
                      </a:endParaRP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175269"/>
                  </a:ext>
                </a:extLst>
              </a:tr>
              <a:tr h="78521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'a'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Открывает для добавления в конец файла, без удаления его данных. Создает новый файл, если он не существует</a:t>
                      </a:r>
                      <a:endParaRPr lang="en-US" sz="1700" dirty="0">
                        <a:effectLst/>
                      </a:endParaRP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62739"/>
                  </a:ext>
                </a:extLst>
              </a:tr>
              <a:tr h="567078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't'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Открывает в текстовом режиме файл 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ru-RU" sz="1700" dirty="0">
                          <a:effectLst/>
                        </a:rPr>
                        <a:t>по умолчанию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7094"/>
                  </a:ext>
                </a:extLst>
              </a:tr>
              <a:tr h="34894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'b'</a:t>
                      </a: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00" dirty="0">
                          <a:effectLst/>
                        </a:rPr>
                        <a:t>Открывает в бинарном режиме (двоичном)</a:t>
                      </a:r>
                      <a:endParaRPr lang="en-US" sz="1700" dirty="0">
                        <a:effectLst/>
                      </a:endParaRPr>
                    </a:p>
                  </a:txBody>
                  <a:tcPr marL="81769" marR="65415" marT="81769" marB="7359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1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5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D7EC-AF40-43D4-A3EC-D7F2A1D7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6BCD-5409-4FEF-BCDB-3D9F199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 = open("date.txt")    # equivalent to 'r' or 'rt'</a:t>
            </a:r>
          </a:p>
          <a:p>
            <a:pPr marL="0" indent="0">
              <a:buNone/>
            </a:pPr>
            <a:r>
              <a:rPr lang="en-US" dirty="0"/>
              <a:t>f = open("date.txt", 'r+')    # equivalent to read and write</a:t>
            </a:r>
          </a:p>
          <a:p>
            <a:pPr marL="0" indent="0">
              <a:buNone/>
            </a:pPr>
            <a:r>
              <a:rPr lang="en-US" dirty="0"/>
              <a:t>f = open("C:/xampp/readme_en.txt", 'a')  # append data</a:t>
            </a:r>
          </a:p>
        </p:txBody>
      </p:sp>
    </p:spTree>
    <p:extLst>
      <p:ext uri="{BB962C8B-B14F-4D97-AF65-F5344CB8AC3E}">
        <p14:creationId xmlns:p14="http://schemas.microsoft.com/office/powerpoint/2010/main" val="16598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90D3-5ADD-4B87-9EA7-FA8722A8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Указание кодировки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06D-0475-4E9F-B566-33046943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Кодировка по умолчанию зависит от платформы. В </a:t>
            </a:r>
            <a:r>
              <a:rPr lang="ru-RU" sz="2000" dirty="0" err="1"/>
              <a:t>Windows</a:t>
            </a:r>
            <a:r>
              <a:rPr lang="ru-RU" sz="2000" dirty="0"/>
              <a:t> это </a:t>
            </a:r>
            <a:r>
              <a:rPr lang="en-US" sz="2000" dirty="0"/>
              <a:t>'cp1252'</a:t>
            </a:r>
            <a:r>
              <a:rPr lang="ru-RU" sz="2000" dirty="0"/>
              <a:t>, но в </a:t>
            </a:r>
            <a:r>
              <a:rPr lang="ru-RU" sz="2000" dirty="0" err="1"/>
              <a:t>Linux</a:t>
            </a:r>
            <a:r>
              <a:rPr lang="ru-RU" sz="2000" dirty="0"/>
              <a:t> </a:t>
            </a:r>
            <a:r>
              <a:rPr lang="en-US" sz="2000" dirty="0"/>
              <a:t>'utf-8'</a:t>
            </a:r>
            <a:endParaRPr lang="ru-RU" sz="2000" dirty="0"/>
          </a:p>
          <a:p>
            <a:r>
              <a:rPr lang="ru-RU" sz="2000" dirty="0"/>
              <a:t>Таким образом, мы не должны полагаться на кодировку по умолчанию, иначе код будет вести себя по-разному на разных платформах</a:t>
            </a:r>
          </a:p>
          <a:p>
            <a:r>
              <a:rPr lang="ru-RU" sz="2000" dirty="0"/>
              <a:t>Следовательно, при работе с файлами в текстовом режиме настоятельно рекомендуется указывать тип кодировки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f = open("date.txt", mode = 'r', encoding = 'utf-8') </a:t>
            </a:r>
          </a:p>
        </p:txBody>
      </p:sp>
    </p:spTree>
    <p:extLst>
      <p:ext uri="{BB962C8B-B14F-4D97-AF65-F5344CB8AC3E}">
        <p14:creationId xmlns:p14="http://schemas.microsoft.com/office/powerpoint/2010/main" val="40146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7BA1-52EB-4AAC-B688-0203F646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Закрытье файла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7E25-4065-4F4C-AD12-ECC0A855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715955"/>
            <a:ext cx="11357113" cy="491013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После того как файл был открыт, сделаны определенные операции, его необходимо закрыть</a:t>
            </a:r>
          </a:p>
          <a:p>
            <a:r>
              <a:rPr lang="ru-RU" dirty="0"/>
              <a:t>Закрытие файла производится при помощи метода </a:t>
            </a:r>
            <a:r>
              <a:rPr lang="en-US" b="1" dirty="0"/>
              <a:t>close()</a:t>
            </a:r>
            <a:endParaRPr lang="ru-RU" b="1" dirty="0"/>
          </a:p>
          <a:p>
            <a:pPr lvl="1"/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есть сборщик мусора для очистки объектов, на которые нет ссылок, но мы не должны полагаться на него, чтобы закрыть файл</a:t>
            </a:r>
            <a:endParaRPr lang="en-US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f = open("date.txt", mode = 'r', encoding = 'utf-8')</a:t>
            </a:r>
          </a:p>
          <a:p>
            <a:pPr marL="0" indent="0">
              <a:buNone/>
            </a:pPr>
            <a:r>
              <a:rPr lang="en-US" dirty="0"/>
              <a:t># manipulation data file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f.close</a:t>
            </a:r>
            <a:r>
              <a:rPr lang="en-US" dirty="0">
                <a:solidFill>
                  <a:srgbClr val="C00000"/>
                </a:solidFill>
              </a:rPr>
              <a:t>()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Этот метод не совсем безопасен. Если при выполнении какой-либо операции с файлом возникает исключение, код завершается без закрытия файла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Более безопасный способ:</a:t>
            </a:r>
          </a:p>
          <a:p>
            <a:pPr lvl="1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использовать оператор </a:t>
            </a:r>
            <a:r>
              <a:rPr lang="ru-RU" b="1" dirty="0" err="1">
                <a:solidFill>
                  <a:srgbClr val="C00000"/>
                </a:solidFill>
              </a:rPr>
              <a:t>with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Это гарантирует, что файл будет закрыт при выходе из блока. Не нужно явно вызывать метод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close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Это делается внутренне</a:t>
            </a:r>
          </a:p>
          <a:p>
            <a:pPr marL="630000" lvl="2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open("date.txt", mode = 'r', encoding = 'utf-8') as f:  # perform file operations</a:t>
            </a:r>
          </a:p>
          <a:p>
            <a:pPr marL="630000" lvl="2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manipulation data file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или, использовать блок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...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9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Регулярные выражения в </a:t>
            </a:r>
            <a:r>
              <a:rPr lang="en-US" sz="2400" dirty="0"/>
              <a:t>Python</a:t>
            </a:r>
          </a:p>
          <a:p>
            <a:r>
              <a:rPr lang="ru-RU" sz="2400" dirty="0"/>
              <a:t>Взаимодействия с файлами данных в </a:t>
            </a:r>
            <a:r>
              <a:rPr lang="en-US" sz="2400" dirty="0"/>
              <a:t>Python</a:t>
            </a:r>
          </a:p>
          <a:p>
            <a:r>
              <a:rPr lang="en-US" sz="2400" dirty="0"/>
              <a:t>Try…Except…Finally</a:t>
            </a:r>
            <a:endParaRPr lang="ro-MD" sz="2400" dirty="0"/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9C5E-FA06-4140-B5E2-4945D687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b="1" dirty="0"/>
              <a:t>Try…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716B-8678-492B-815B-B1D57B3A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327044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Когда возникает ошибка (исключение), </a:t>
            </a:r>
            <a:r>
              <a:rPr lang="ru-RU" sz="2000" dirty="0" err="1"/>
              <a:t>Python</a:t>
            </a:r>
            <a:r>
              <a:rPr lang="ru-RU" sz="2000" dirty="0"/>
              <a:t> обычно останавливается и генерирует сообщение об ошибке. Эти исключения могут быть обработаны с помощью оператора </a:t>
            </a:r>
            <a:r>
              <a:rPr lang="ru-RU" sz="2000" b="1" dirty="0" err="1"/>
              <a:t>try</a:t>
            </a:r>
            <a:endParaRPr lang="ru-RU" sz="2000" b="1" dirty="0"/>
          </a:p>
          <a:p>
            <a:pPr lvl="1"/>
            <a:r>
              <a:rPr lang="ru-RU" sz="1800" dirty="0"/>
              <a:t>Блок </a:t>
            </a:r>
            <a:r>
              <a:rPr lang="ru-RU" sz="1800" b="1" dirty="0" err="1"/>
              <a:t>try</a:t>
            </a:r>
            <a:r>
              <a:rPr lang="ru-RU" sz="1800" b="1" dirty="0"/>
              <a:t> </a:t>
            </a:r>
            <a:r>
              <a:rPr lang="ru-RU" sz="1800" dirty="0"/>
              <a:t>позволяет тестировать блок кода на наличие ошибок</a:t>
            </a:r>
          </a:p>
          <a:p>
            <a:pPr lvl="1"/>
            <a:r>
              <a:rPr lang="ru-RU" sz="1800" dirty="0"/>
              <a:t>Блок </a:t>
            </a:r>
            <a:r>
              <a:rPr lang="en-US" sz="1800" b="1" dirty="0"/>
              <a:t>except</a:t>
            </a:r>
            <a:r>
              <a:rPr lang="en-US" sz="1800" dirty="0"/>
              <a:t> (</a:t>
            </a:r>
            <a:r>
              <a:rPr lang="ru-RU" sz="1800" dirty="0"/>
              <a:t>исключений</a:t>
            </a:r>
            <a:r>
              <a:rPr lang="en-US" sz="1800" dirty="0"/>
              <a:t>)</a:t>
            </a:r>
            <a:r>
              <a:rPr lang="ru-RU" sz="1800" dirty="0"/>
              <a:t> позволяет обработать ошибку</a:t>
            </a:r>
          </a:p>
          <a:p>
            <a:pPr lvl="1"/>
            <a:r>
              <a:rPr lang="ru-RU" sz="1800" dirty="0"/>
              <a:t>Блок </a:t>
            </a:r>
            <a:r>
              <a:rPr lang="ru-RU" sz="1800" b="1" dirty="0" err="1"/>
              <a:t>finally</a:t>
            </a:r>
            <a:r>
              <a:rPr lang="ru-RU" sz="1800" dirty="0"/>
              <a:t> позволяет выполнять код независимо от результата блоков </a:t>
            </a:r>
            <a:r>
              <a:rPr lang="ru-RU" sz="1800" b="1" dirty="0" err="1"/>
              <a:t>try</a:t>
            </a:r>
            <a:r>
              <a:rPr lang="ru-RU" sz="1800" dirty="0"/>
              <a:t> и блоков исключений</a:t>
            </a:r>
          </a:p>
          <a:p>
            <a:r>
              <a:rPr lang="ru-RU" sz="2000" dirty="0"/>
              <a:t>Обработка исключений</a:t>
            </a:r>
            <a:r>
              <a:rPr lang="en-US" sz="2000" dirty="0"/>
              <a:t> – </a:t>
            </a:r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value = input('Input a number: 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try:</a:t>
            </a:r>
          </a:p>
          <a:p>
            <a:pPr marL="0" indent="0">
              <a:buNone/>
            </a:pPr>
            <a:r>
              <a:rPr lang="en-US" sz="2000" dirty="0"/>
              <a:t>  print(int(value))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except:</a:t>
            </a:r>
          </a:p>
          <a:p>
            <a:pPr marL="0" indent="0">
              <a:buNone/>
            </a:pPr>
            <a:r>
              <a:rPr lang="en-US" sz="2000" dirty="0"/>
              <a:t>  print("An exception occurred - is not a number!")</a:t>
            </a:r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555B7-8814-451E-ABDF-7422AFEA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24634"/>
            <a:ext cx="3657600" cy="15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CF6D-D9E9-45DD-BD65-E6F97DD5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Несколько исключений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3D45-56B6-46D3-AB8F-DFEA62D0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#value = input('Input a number: ')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print(int(value))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NameError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print('Variable was not defined!')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print("An exception occurred - is not a number!")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3181C-82FA-4DFC-B4D4-90A50119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70" y="5677823"/>
            <a:ext cx="3482384" cy="6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55D-BC2D-41C0-AB9D-ED54EF9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b="1" dirty="0" err="1"/>
              <a:t>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4EC8-9FF7-4B0B-B607-B002976E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061"/>
            <a:ext cx="11029615" cy="4572000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Можно использовать ключевое слово </a:t>
            </a:r>
            <a:r>
              <a:rPr lang="ru-RU" sz="2000" b="1" dirty="0" err="1"/>
              <a:t>else</a:t>
            </a:r>
            <a:r>
              <a:rPr lang="ru-RU" sz="2000" dirty="0"/>
              <a:t>, чтобы определить блок кода, который будет выполнен, если не было ошибок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value = input('Input a number: ')</a:t>
            </a:r>
          </a:p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 print(int(value))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NameError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print('Variable was not defined!')</a:t>
            </a:r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    print('An exception occurred - is not a number!')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print('All is OK!!!')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B4409-3D0B-47ED-A8E1-1125DFBD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76" y="5751857"/>
            <a:ext cx="1762650" cy="70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66173-1D1B-4E6D-96D0-A34FC450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66" y="5853010"/>
            <a:ext cx="3670104" cy="5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167C-7063-4778-B399-5B288641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9A-B5DF-4D1B-83EC-805B4164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7826"/>
            <a:ext cx="11029615" cy="4412974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Блок </a:t>
            </a:r>
            <a:r>
              <a:rPr lang="ru-RU" sz="2400" b="1" dirty="0" err="1"/>
              <a:t>finally</a:t>
            </a:r>
            <a:r>
              <a:rPr lang="ru-RU" sz="2400" dirty="0"/>
              <a:t>, если указан, будет выполняться независимо от того, выдает ли блок </a:t>
            </a:r>
            <a:r>
              <a:rPr lang="ru-RU" sz="2400" b="1" dirty="0" err="1"/>
              <a:t>try</a:t>
            </a:r>
            <a:r>
              <a:rPr lang="ru-RU" sz="2400" dirty="0"/>
              <a:t> ошибку или нет</a:t>
            </a:r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value = input('Input a number: ')</a:t>
            </a:r>
          </a:p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 print(int(value))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NameError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print('Variable was not defined!')</a:t>
            </a:r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    print('An exception occurred - is not a number!')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print('All is OK!!!')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print('The "try except" is finished...')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E8797-211E-4723-AA61-43EA3035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29" y="5622444"/>
            <a:ext cx="4114167" cy="7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FBB9-B215-4BE6-A2E9-EF8B4A5F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к файлам…</a:t>
            </a:r>
            <a:r>
              <a:rPr lang="en-US" dirty="0"/>
              <a:t> </a:t>
            </a:r>
            <a:r>
              <a:rPr lang="ru-RU" dirty="0"/>
              <a:t>Запись данных в файл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E8FE-3DEF-454D-8800-42F8D644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3"/>
            <a:ext cx="11029615" cy="4545495"/>
          </a:xfrm>
        </p:spPr>
        <p:txBody>
          <a:bodyPr>
            <a:normAutofit/>
          </a:bodyPr>
          <a:lstStyle/>
          <a:p>
            <a:r>
              <a:rPr lang="ru-RU" sz="2000" dirty="0"/>
              <a:t>Чтобы записать в файл, необходимо открыть его в режиме записи '</a:t>
            </a:r>
            <a:r>
              <a:rPr lang="ru-RU" sz="2000" b="1" dirty="0"/>
              <a:t>w</a:t>
            </a:r>
            <a:r>
              <a:rPr lang="ru-RU" sz="2000" dirty="0"/>
              <a:t>', добавления '</a:t>
            </a:r>
            <a:r>
              <a:rPr lang="ru-RU" sz="2000" b="1" dirty="0"/>
              <a:t>a</a:t>
            </a:r>
            <a:r>
              <a:rPr lang="ru-RU" sz="2000" dirty="0"/>
              <a:t>' или режим эксклюзивного создания '</a:t>
            </a:r>
            <a:r>
              <a:rPr lang="ru-RU" sz="2000" b="1" dirty="0"/>
              <a:t>x</a:t>
            </a:r>
            <a:r>
              <a:rPr lang="ru-RU" sz="2000" dirty="0"/>
              <a:t>’</a:t>
            </a:r>
          </a:p>
          <a:p>
            <a:r>
              <a:rPr lang="ru-RU" sz="2000" dirty="0"/>
              <a:t>Будьте осторожны с режимом </a:t>
            </a:r>
            <a:r>
              <a:rPr lang="ru-RU" sz="2000" b="1" dirty="0"/>
              <a:t>'w</a:t>
            </a:r>
            <a:r>
              <a:rPr lang="ru-RU" sz="2000" dirty="0"/>
              <a:t>', так как он уничтожит все данные из файла, если он уже существует</a:t>
            </a:r>
          </a:p>
          <a:p>
            <a:r>
              <a:rPr lang="ru-RU" sz="2000" dirty="0"/>
              <a:t>Запись строки или последовательности байтов (для двоичных файлов) выполняется с помощью метода </a:t>
            </a:r>
            <a:r>
              <a:rPr lang="ru-RU" sz="2000" b="1" dirty="0" err="1"/>
              <a:t>write</a:t>
            </a:r>
            <a:r>
              <a:rPr lang="ru-RU" sz="2000" b="1" dirty="0"/>
              <a:t>()</a:t>
            </a:r>
            <a:r>
              <a:rPr lang="ru-RU" sz="2000" dirty="0"/>
              <a:t>. Этот метод возвращает количество символов, записанных в файл </a:t>
            </a:r>
          </a:p>
          <a:p>
            <a:pPr marL="0" indent="0">
              <a:buNone/>
            </a:pPr>
            <a:r>
              <a:rPr lang="en-US" dirty="0"/>
              <a:t>with open("date.txt", mode = 'a', encoding = 'utf-8') as f:</a:t>
            </a:r>
          </a:p>
          <a:p>
            <a:pPr marL="0" indent="0">
              <a:buNone/>
            </a:pPr>
            <a:r>
              <a:rPr lang="en-US" dirty="0"/>
              <a:t>    name = input('Input your name: 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(name + "\t")</a:t>
            </a:r>
          </a:p>
          <a:p>
            <a:pPr marL="0" indent="0">
              <a:buNone/>
            </a:pPr>
            <a:r>
              <a:rPr lang="en-US" dirty="0"/>
              <a:t>    phone = input('Input phone number: 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(phone + "\n")</a:t>
            </a:r>
          </a:p>
        </p:txBody>
      </p:sp>
    </p:spTree>
    <p:extLst>
      <p:ext uri="{BB962C8B-B14F-4D97-AF65-F5344CB8AC3E}">
        <p14:creationId xmlns:p14="http://schemas.microsoft.com/office/powerpoint/2010/main" val="2424714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A096-7280-4EEB-93DC-C037D392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Чтение данных файла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AA67-0946-4FE5-9BA5-6490FE7B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548"/>
            <a:ext cx="11029615" cy="4744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Чтобы прочитать данные из файла в </a:t>
            </a:r>
            <a:r>
              <a:rPr lang="ru-RU" dirty="0" err="1"/>
              <a:t>Python</a:t>
            </a:r>
            <a:r>
              <a:rPr lang="ru-RU" dirty="0"/>
              <a:t>, необходимо открыть файл в режиме чтения (</a:t>
            </a:r>
            <a:r>
              <a:rPr lang="en-US" b="1" dirty="0"/>
              <a:t>r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Существуют различные методы, для этой цели. Можно использовать метод </a:t>
            </a:r>
            <a:r>
              <a:rPr lang="ru-RU" b="1" dirty="0" err="1"/>
              <a:t>read</a:t>
            </a:r>
            <a:r>
              <a:rPr lang="ru-RU" b="1" dirty="0"/>
              <a:t>(</a:t>
            </a:r>
            <a:r>
              <a:rPr lang="ru-RU" b="1" dirty="0" err="1"/>
              <a:t>size</a:t>
            </a:r>
            <a:r>
              <a:rPr lang="ru-RU" b="1" dirty="0"/>
              <a:t>)</a:t>
            </a:r>
            <a:r>
              <a:rPr lang="ru-RU" dirty="0"/>
              <a:t> для чтения данных по заданному количеству символов. Если параметр размера не указан, он читает и возвращает все данные до конца файла</a:t>
            </a:r>
          </a:p>
          <a:p>
            <a:r>
              <a:rPr lang="ru-RU" dirty="0"/>
              <a:t>Использовав метод </a:t>
            </a:r>
            <a:r>
              <a:rPr lang="en-US" b="1" dirty="0"/>
              <a:t>read()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with open("date.txt", mode = 'r', encoding = 'utf-8') as f:</a:t>
            </a:r>
          </a:p>
          <a:p>
            <a:pPr marL="0" indent="0">
              <a:buNone/>
            </a:pPr>
            <a:r>
              <a:rPr lang="en-US" dirty="0"/>
              <a:t>    	print(</a:t>
            </a:r>
            <a:r>
              <a:rPr lang="en-US" dirty="0" err="1"/>
              <a:t>f.read</a:t>
            </a:r>
            <a:r>
              <a:rPr lang="en-US" dirty="0"/>
              <a:t>(3)) # Ann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f.read</a:t>
            </a:r>
            <a:r>
              <a:rPr lang="en-US" dirty="0"/>
              <a:t>()) # </a:t>
            </a:r>
            <a:r>
              <a:rPr lang="ru-RU" dirty="0"/>
              <a:t>выведет содержимое файла</a:t>
            </a:r>
          </a:p>
          <a:p>
            <a:pPr lvl="1"/>
            <a:r>
              <a:rPr lang="ru-RU" dirty="0"/>
              <a:t>Можно изменить текущий файловый курсор (положение), используя метод </a:t>
            </a:r>
            <a:r>
              <a:rPr lang="ru-RU" b="1" dirty="0" err="1"/>
              <a:t>seek</a:t>
            </a:r>
            <a:r>
              <a:rPr lang="ru-RU" b="1" dirty="0"/>
              <a:t>()</a:t>
            </a:r>
          </a:p>
          <a:p>
            <a:pPr lvl="1"/>
            <a:r>
              <a:rPr lang="ru-RU" dirty="0"/>
              <a:t>Метод </a:t>
            </a:r>
            <a:r>
              <a:rPr lang="ru-RU" b="1" dirty="0" err="1"/>
              <a:t>tell</a:t>
            </a:r>
            <a:r>
              <a:rPr lang="ru-RU" b="1" dirty="0"/>
              <a:t>() </a:t>
            </a:r>
            <a:r>
              <a:rPr lang="ru-RU" dirty="0"/>
              <a:t>возвращает текущую позицию (в количестве байтов)</a:t>
            </a:r>
            <a:endParaRPr lang="en-US" dirty="0"/>
          </a:p>
          <a:p>
            <a:r>
              <a:rPr lang="ru-RU" dirty="0"/>
              <a:t>Используя цикл </a:t>
            </a:r>
          </a:p>
          <a:p>
            <a:pPr marL="0" indent="0">
              <a:buNone/>
            </a:pPr>
            <a:r>
              <a:rPr lang="en-US" dirty="0"/>
              <a:t>with open("date.txt", mode = 'r', encoding = 'utf-8') as f:</a:t>
            </a:r>
          </a:p>
          <a:p>
            <a:pPr marL="0" indent="0">
              <a:buNone/>
            </a:pPr>
            <a:r>
              <a:rPr lang="en-US" dirty="0"/>
              <a:t>    for line in f:</a:t>
            </a:r>
          </a:p>
          <a:p>
            <a:pPr marL="0" indent="0">
              <a:buNone/>
            </a:pPr>
            <a:r>
              <a:rPr lang="en-US" dirty="0"/>
              <a:t>        print(line)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72FD8-85DE-4DBA-87C3-2B3CF431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94" y="6003713"/>
            <a:ext cx="2115379" cy="8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3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7B44-DA73-442E-84F9-7FAEB86A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dirty="0" err="1"/>
              <a:t>readline</a:t>
            </a:r>
            <a:r>
              <a:rPr lang="ru-RU" b="1" dirty="0"/>
              <a:t>()</a:t>
            </a:r>
            <a:r>
              <a:rPr lang="ro-MD" b="1" dirty="0"/>
              <a:t> </a:t>
            </a:r>
            <a:r>
              <a:rPr lang="ru-RU" b="1" dirty="0"/>
              <a:t>и </a:t>
            </a:r>
            <a:r>
              <a:rPr lang="ru-RU" b="1" dirty="0" err="1"/>
              <a:t>readlines</a:t>
            </a:r>
            <a:r>
              <a:rPr lang="ru-RU" b="1" dirty="0"/>
              <a:t>()</a:t>
            </a:r>
            <a:r>
              <a:rPr lang="ru-RU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0AAA-81F1-4BF8-82BA-6C4836CA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539070"/>
          </a:xfrm>
        </p:spPr>
        <p:txBody>
          <a:bodyPr/>
          <a:lstStyle/>
          <a:p>
            <a:r>
              <a:rPr lang="ru-RU" sz="2000" dirty="0"/>
              <a:t>Можно использовать метод </a:t>
            </a:r>
            <a:r>
              <a:rPr lang="ru-RU" sz="2000" b="1" dirty="0" err="1"/>
              <a:t>readline</a:t>
            </a:r>
            <a:r>
              <a:rPr lang="ru-RU" sz="2000" b="1" dirty="0"/>
              <a:t>() </a:t>
            </a:r>
            <a:r>
              <a:rPr lang="ru-RU" sz="2000" dirty="0"/>
              <a:t>для чтения отдельных строк файла</a:t>
            </a:r>
          </a:p>
          <a:p>
            <a:r>
              <a:rPr lang="ru-RU" sz="2000" dirty="0"/>
              <a:t>Этот метод читает файл до новой строки, включая символ новой строки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with open("date.txt", mode = 'r', encoding = 'utf-8') as f: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</a:p>
          <a:p>
            <a:r>
              <a:rPr lang="ru-RU" sz="2000" dirty="0"/>
              <a:t>Метод </a:t>
            </a:r>
            <a:r>
              <a:rPr lang="ru-RU" sz="2000" b="1" dirty="0" err="1"/>
              <a:t>readlines</a:t>
            </a:r>
            <a:r>
              <a:rPr lang="ru-RU" sz="2000" b="1" dirty="0"/>
              <a:t>()</a:t>
            </a:r>
            <a:r>
              <a:rPr lang="ru-RU" sz="2000" dirty="0"/>
              <a:t> возвращает список оставшихся строк всего файла. Все эти методы чтения возвращают пустые значения при достижении конца файла (EOF)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with open("date.txt", mode = 'r', encoding = 'utf-8') as f: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f.readlines</a:t>
            </a:r>
            <a:r>
              <a:rPr lang="en-US" dirty="0"/>
              <a:t>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96FA2-FAAF-4DD4-9890-E58C75A7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09" y="3868075"/>
            <a:ext cx="1717816" cy="30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804FA-1FDA-4909-8907-6C746F64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727" y="5715924"/>
            <a:ext cx="4604496" cy="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0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717C-8BBB-4A01-857D-15468A97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файла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4DBD-CA66-4B15-8682-A2921C17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565"/>
            <a:ext cx="11029615" cy="4744278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Чтобы удалить файл, необходимо импортировать модуль </a:t>
            </a:r>
            <a:r>
              <a:rPr lang="ru-RU" sz="2400" b="1" dirty="0"/>
              <a:t>OS</a:t>
            </a:r>
            <a:r>
              <a:rPr lang="ru-RU" sz="2400" dirty="0"/>
              <a:t> и запустить его функцию </a:t>
            </a:r>
            <a:r>
              <a:rPr lang="ru-RU" sz="2400" b="1" dirty="0" err="1"/>
              <a:t>os.remove</a:t>
            </a:r>
            <a:r>
              <a:rPr lang="ru-RU" sz="2400" b="1" dirty="0"/>
              <a:t>()</a:t>
            </a:r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pt-BR" dirty="0"/>
              <a:t>import os</a:t>
            </a:r>
          </a:p>
          <a:p>
            <a:pPr marL="0" indent="0">
              <a:buNone/>
            </a:pPr>
            <a:r>
              <a:rPr lang="pt-BR" dirty="0"/>
              <a:t>os.remove("date.txt")</a:t>
            </a:r>
            <a:endParaRPr lang="ru-RU" dirty="0"/>
          </a:p>
          <a:p>
            <a:r>
              <a:rPr lang="ru-RU" sz="2200" dirty="0"/>
              <a:t>… и файл удален</a:t>
            </a:r>
            <a:endParaRPr lang="en-US" sz="2200" dirty="0"/>
          </a:p>
          <a:p>
            <a:r>
              <a:rPr lang="ru-RU" sz="2200" dirty="0"/>
              <a:t>Проверка файла на существование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os.path.exists</a:t>
            </a:r>
            <a:r>
              <a:rPr lang="en-US" dirty="0"/>
              <a:t>("date.txt"):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("date.txt 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print("The file does not exist")</a:t>
            </a:r>
            <a:endParaRPr lang="ru-RU" dirty="0"/>
          </a:p>
          <a:p>
            <a:r>
              <a:rPr lang="ru-RU" sz="1900" dirty="0"/>
              <a:t>Можно удалить и папку в </a:t>
            </a:r>
            <a:r>
              <a:rPr lang="en-US" sz="1900" dirty="0"/>
              <a:t>Python: </a:t>
            </a:r>
            <a:r>
              <a:rPr lang="en-US" sz="1900" b="1" dirty="0" err="1"/>
              <a:t>os.rmdir</a:t>
            </a:r>
            <a:r>
              <a:rPr lang="en-US" sz="1900" b="1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FC4D2-EB96-4A1C-9291-F3479CC6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04" y="5438774"/>
            <a:ext cx="2871116" cy="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5377-D020-4C4B-9FE2-3DDA2E4C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E370-5264-4AF2-B088-8389AD5B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Назовите 2 метода которые используются в </a:t>
            </a:r>
            <a:r>
              <a:rPr lang="en-US" sz="2400" dirty="0"/>
              <a:t>Python</a:t>
            </a:r>
            <a:r>
              <a:rPr lang="ru-RU" sz="2400" dirty="0"/>
              <a:t> с регулярными выражениями</a:t>
            </a:r>
            <a:endParaRPr lang="en-US" sz="2400" dirty="0"/>
          </a:p>
          <a:p>
            <a:r>
              <a:rPr lang="ru-RU" sz="2400" dirty="0"/>
              <a:t>Что найдем с этим регулярным выражением: </a:t>
            </a:r>
            <a:r>
              <a:rPr lang="en-US" sz="2400" dirty="0"/>
              <a:t>'^[A-z]{3,7}$' </a:t>
            </a:r>
            <a:r>
              <a:rPr lang="ru-RU" sz="2400" dirty="0"/>
              <a:t>в следующем тексте - </a:t>
            </a:r>
            <a:r>
              <a:rPr lang="en-US" sz="2400" dirty="0"/>
              <a:t>“</a:t>
            </a:r>
            <a:r>
              <a:rPr lang="en-US" sz="2400" dirty="0" err="1"/>
              <a:t>Afanasiu</a:t>
            </a:r>
            <a:r>
              <a:rPr lang="en-US" sz="2400" dirty="0"/>
              <a:t>“, </a:t>
            </a:r>
            <a:r>
              <a:rPr lang="ru-RU" sz="2400" dirty="0"/>
              <a:t>методом </a:t>
            </a:r>
            <a:r>
              <a:rPr lang="en-US" sz="2400" dirty="0"/>
              <a:t>search()</a:t>
            </a:r>
            <a:r>
              <a:rPr lang="ru-RU" sz="2400" dirty="0"/>
              <a:t>. А этим: </a:t>
            </a:r>
            <a:r>
              <a:rPr lang="en-US" sz="2400" dirty="0"/>
              <a:t>'[A-z]{3,7}' 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  <a:endParaRPr lang="ru-RU" sz="2400" dirty="0">
              <a:latin typeface="Corbel" panose="020B0503020204020204" pitchFamily="34" charset="0"/>
            </a:endParaRPr>
          </a:p>
          <a:p>
            <a:r>
              <a:rPr lang="ru-RU" sz="2400" dirty="0"/>
              <a:t>Как можно добавить данные в текстовом файле?</a:t>
            </a:r>
          </a:p>
          <a:p>
            <a:r>
              <a:rPr lang="ru-RU" sz="2400" dirty="0"/>
              <a:t>Для чего рекомендуется использовать </a:t>
            </a:r>
            <a:r>
              <a:rPr lang="en-US" sz="2400" b="1" dirty="0"/>
              <a:t>try…except…finally </a:t>
            </a:r>
            <a:r>
              <a:rPr lang="ru-RU" sz="2400" dirty="0"/>
              <a:t>в </a:t>
            </a:r>
            <a:r>
              <a:rPr lang="en-US" sz="2400" dirty="0">
                <a:latin typeface="Corbel" panose="020B0503020204020204" pitchFamily="34" charset="0"/>
              </a:rPr>
              <a:t>Python?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6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6CA-369F-4CB8-BA64-44E9B62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Регулярные выражения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BD6F-7633-496C-BEFE-9E60E900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Регулярное выражение </a:t>
            </a:r>
            <a:r>
              <a:rPr lang="ru-RU" sz="2400" dirty="0"/>
              <a:t>- это последовательность символов, определяющая шаблон поиска</a:t>
            </a:r>
            <a:endParaRPr lang="en-US" sz="2400" dirty="0"/>
          </a:p>
          <a:p>
            <a:r>
              <a:rPr lang="ru-RU" sz="2400" dirty="0"/>
              <a:t>Регулярное выражение может указать программе выполнить поиск определенного текста в строке, а затем выполнить соответствующее действие в зависимости от нахождения или нет данной строки в тексте</a:t>
            </a:r>
          </a:p>
          <a:p>
            <a:r>
              <a:rPr lang="ru-RU" sz="2400" dirty="0"/>
              <a:t>В </a:t>
            </a:r>
            <a:r>
              <a:rPr lang="en-US" sz="2400" dirty="0"/>
              <a:t>Python-</a:t>
            </a:r>
            <a:r>
              <a:rPr lang="ru-RU" sz="2400" dirty="0"/>
              <a:t>е для работы с регулярными выражениями (</a:t>
            </a:r>
            <a:r>
              <a:rPr lang="en-US" sz="2400" dirty="0" err="1"/>
              <a:t>RegEx</a:t>
            </a:r>
            <a:r>
              <a:rPr lang="ru-RU" sz="2400" dirty="0"/>
              <a:t>) используется дополнительный модуль - </a:t>
            </a:r>
            <a:r>
              <a:rPr lang="ru-RU" sz="2400" b="1" dirty="0" err="1">
                <a:solidFill>
                  <a:srgbClr val="C00000"/>
                </a:solidFill>
              </a:rPr>
              <a:t>re</a:t>
            </a:r>
            <a:r>
              <a:rPr lang="ru-RU" sz="2400" dirty="0"/>
              <a:t> </a:t>
            </a:r>
            <a:r>
              <a:rPr lang="en-US" sz="2400" dirty="0"/>
              <a:t>. </a:t>
            </a:r>
            <a:r>
              <a:rPr lang="ru-RU" sz="2400" dirty="0"/>
              <a:t>Его необходимо импортировать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0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МЕТАСИМВОЛЫ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133600"/>
            <a:ext cx="1003189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Сила регулярных выражений исходит из возможности использовать условия и повторения в шаблоне</a:t>
            </a:r>
          </a:p>
          <a:p>
            <a:r>
              <a:rPr lang="ru-RU" sz="2800" dirty="0"/>
              <a:t>Они записываются при помощи </a:t>
            </a:r>
            <a:r>
              <a:rPr lang="ru-RU" sz="2800" i="1" dirty="0"/>
              <a:t>метасимволов</a:t>
            </a:r>
            <a:r>
              <a:rPr lang="ru-RU" sz="2800" dirty="0"/>
              <a:t>, которые специальным образом интерпретируются</a:t>
            </a:r>
          </a:p>
          <a:p>
            <a:r>
              <a:rPr lang="ru-RU" sz="2800" dirty="0"/>
              <a:t>Существуют два различных набора метасимволов: </a:t>
            </a:r>
          </a:p>
          <a:p>
            <a:pPr lvl="1"/>
            <a:r>
              <a:rPr lang="ru-RU" sz="2600" dirty="0"/>
              <a:t>те, которые используются внутри квадратных скобок, </a:t>
            </a:r>
          </a:p>
          <a:p>
            <a:pPr lvl="1"/>
            <a:r>
              <a:rPr lang="ru-RU" sz="2600" dirty="0"/>
              <a:t>и те, которые используются вне квадратных скобок</a:t>
            </a:r>
          </a:p>
        </p:txBody>
      </p:sp>
    </p:spTree>
    <p:extLst>
      <p:ext uri="{BB962C8B-B14F-4D97-AF65-F5344CB8AC3E}">
        <p14:creationId xmlns:p14="http://schemas.microsoft.com/office/powerpoint/2010/main" val="137012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529" y="711222"/>
            <a:ext cx="8280920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МЕТАСИМВОЛЫ ВНЕ КВАДРАТНЫХ СКОБОК</a:t>
            </a:r>
            <a:endParaRPr lang="ru-RU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2467"/>
              </p:ext>
            </p:extLst>
          </p:nvPr>
        </p:nvGraphicFramePr>
        <p:xfrm>
          <a:off x="655746" y="1646377"/>
          <a:ext cx="10376452" cy="5211623"/>
        </p:xfrm>
        <a:graphic>
          <a:graphicData uri="http://schemas.openxmlformats.org/drawingml/2006/table">
            <a:tbl>
              <a:tblPr/>
              <a:tblGrid>
                <a:gridCol w="180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65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Метасимвол</a:t>
                      </a:r>
                    </a:p>
                  </a:txBody>
                  <a:tcPr marL="39029" marR="39029" marT="19515" marB="1951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Описание</a:t>
                      </a:r>
                    </a:p>
                  </a:txBody>
                  <a:tcPr marL="39029" marR="39029" marT="19515" marB="1951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39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\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общий экранирующий символ, допускающий несколько вариантов применения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85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^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декларирует начало данных (или строки в многострочном режиме)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39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$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декларирует конец данных (или окончание строки в многострочном режиме)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85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соответствует любому символу, кроме перевода строки (по умолчанию)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[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описания символьного класса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]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конец описания символьного класса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|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ветки условного выбора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(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подмаски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конец подмаски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11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?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700" dirty="0">
                          <a:effectLst/>
                        </a:rPr>
                        <a:t>расширяет смысл метасимвола (</a:t>
                      </a:r>
                      <a:endParaRPr lang="en-US" sz="1700" dirty="0">
                        <a:effectLst/>
                      </a:endParaRP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700" dirty="0">
                          <a:effectLst/>
                        </a:rPr>
                        <a:t>является также квантификатором, означающим 0 или 1 вхождение</a:t>
                      </a:r>
                      <a:endParaRPr lang="en-US" sz="1700" dirty="0">
                        <a:effectLst/>
                      </a:endParaRP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700" dirty="0">
                          <a:effectLst/>
                        </a:rPr>
                        <a:t>также преобразует жадные квантификаторы в ленивые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*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квантификатор, означающий 0 или более вхождений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+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квантификатор, означающий 1 или более вхождений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{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количественного квантификатора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56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}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конец количественного квантификатора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4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967" y="751717"/>
            <a:ext cx="7620000" cy="922114"/>
          </a:xfrm>
        </p:spPr>
        <p:txBody>
          <a:bodyPr>
            <a:normAutofit fontScale="90000"/>
          </a:bodyPr>
          <a:lstStyle/>
          <a:p>
            <a:r>
              <a:rPr lang="ru-RU" sz="3800" b="1" dirty="0"/>
              <a:t>МЕТАСИМВОЛЫ СИМВОЛЬНЫХ КЛАССОВ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185" y="1894114"/>
            <a:ext cx="9948867" cy="696686"/>
          </a:xfrm>
        </p:spPr>
        <p:txBody>
          <a:bodyPr>
            <a:noAutofit/>
          </a:bodyPr>
          <a:lstStyle/>
          <a:p>
            <a:r>
              <a:rPr lang="ru-RU" dirty="0"/>
              <a:t>Часть шаблона, заключенная в квадратные скобки называется</a:t>
            </a:r>
            <a:r>
              <a:rPr lang="en-US" dirty="0"/>
              <a:t> </a:t>
            </a:r>
            <a:r>
              <a:rPr lang="ru-RU" b="1" dirty="0"/>
              <a:t>символьным классом</a:t>
            </a:r>
            <a:endParaRPr lang="en-US" b="1" dirty="0"/>
          </a:p>
          <a:p>
            <a:r>
              <a:rPr lang="ru-RU" dirty="0"/>
              <a:t>В символьном классе используются следующие метасимволы: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90688"/>
              </p:ext>
            </p:extLst>
          </p:nvPr>
        </p:nvGraphicFramePr>
        <p:xfrm>
          <a:off x="1037185" y="2590800"/>
          <a:ext cx="9541565" cy="4267200"/>
        </p:xfrm>
        <a:graphic>
          <a:graphicData uri="http://schemas.openxmlformats.org/drawingml/2006/table">
            <a:tbl>
              <a:tblPr/>
              <a:tblGrid>
                <a:gridCol w="206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Метасимвол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6">
                <a:tc>
                  <a:txBody>
                    <a:bodyPr/>
                    <a:lstStyle/>
                    <a:p>
                      <a:pPr fontAlgn="t"/>
                      <a:r>
                        <a:rPr lang="ru-RU" sz="2200" b="1" dirty="0">
                          <a:effectLst/>
                        </a:rPr>
                        <a:t>\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2200" dirty="0">
                          <a:effectLst/>
                        </a:rPr>
                        <a:t>общий экранирующий символ</a:t>
                      </a:r>
                      <a:endParaRPr lang="ro-RO" sz="2200" dirty="0">
                        <a:effectLst/>
                      </a:endParaRP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указание общего типа символов:</a:t>
                      </a:r>
                    </a:p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ru-RU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разрыв страницы</a:t>
                      </a:r>
                    </a:p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\n, \r, \t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перевод строки, возврат каретки и табуляция</a:t>
                      </a:r>
                    </a:p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любой символ, означающий десятичную цифру</a:t>
                      </a:r>
                      <a:br>
                        <a:rPr lang="ru-RU" sz="1800" dirty="0"/>
                      </a:br>
                      <a:r>
                        <a:rPr lang="ru-RU" sz="1800" dirty="0"/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любой символ, не означающий десятичную цифру</a:t>
                      </a:r>
                      <a:br>
                        <a:rPr lang="ru-RU" sz="1800" dirty="0"/>
                      </a:br>
                      <a:r>
                        <a:rPr lang="ru-RU" sz="1800" dirty="0"/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любой пробельный символ</a:t>
                      </a:r>
                    </a:p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не пробельный</a:t>
                      </a:r>
                      <a:br>
                        <a:rPr lang="ru-RU" sz="1800" dirty="0"/>
                      </a:br>
                      <a:r>
                        <a:rPr lang="ru-RU" sz="1800" dirty="0"/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любая цифра, буква или знак подчеркивания</a:t>
                      </a:r>
                      <a:br>
                        <a:rPr lang="ru-RU" sz="1800" dirty="0"/>
                      </a:br>
                      <a:r>
                        <a:rPr lang="ru-RU" sz="1800" dirty="0"/>
                        <a:t>   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любой символ, но не \w</a:t>
                      </a:r>
                      <a:endParaRPr lang="ru-RU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2200" b="1" dirty="0">
                          <a:effectLst/>
                        </a:rPr>
                        <a:t>^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означает отрицание класса, допустим только в начале класса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2200" b="1" dirty="0">
                          <a:effectLst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означает символьный интервал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13680"/>
              </p:ext>
            </p:extLst>
          </p:nvPr>
        </p:nvGraphicFramePr>
        <p:xfrm>
          <a:off x="1967948" y="2286209"/>
          <a:ext cx="8156713" cy="3657600"/>
        </p:xfrm>
        <a:graphic>
          <a:graphicData uri="http://schemas.openxmlformats.org/drawingml/2006/table">
            <a:tbl>
              <a:tblPr/>
              <a:tblGrid>
                <a:gridCol w="200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Corbel" panose="020B0503020204020204" pitchFamily="34" charset="0"/>
                        </a:rPr>
                        <a:t>Представление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Corbel" panose="020B0503020204020204" pitchFamily="34" charset="0"/>
                        </a:rPr>
                        <a:t>Эквивалент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Corbel" panose="020B0503020204020204" pitchFamily="34" charset="0"/>
                        </a:rPr>
                        <a:t>Значение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\d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orbel" panose="020B0503020204020204" pitchFamily="34" charset="0"/>
                        </a:rPr>
                        <a:t>[0-9]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Цифра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\D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[^\d]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Любой символ, но не цифра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\w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[A-</a:t>
                      </a:r>
                      <a:r>
                        <a:rPr lang="en-US" sz="2000" dirty="0" err="1">
                          <a:effectLst/>
                          <a:latin typeface="Corbel" panose="020B0503020204020204" pitchFamily="34" charset="0"/>
                        </a:rPr>
                        <a:t>Za</a:t>
                      </a:r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-z</a:t>
                      </a:r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0-9_]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Символы которые используются для создании лексем (буквы, цифры, знак подчеркивания)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\W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[^\w]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Символы которые не составляют лексемы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\s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[ \t\v\r\n\f]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Пробельный символ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\S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[^\s]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Символ который не пробел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5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квантификаторы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0097"/>
            <a:ext cx="11029615" cy="2088232"/>
          </a:xfrm>
        </p:spPr>
        <p:txBody>
          <a:bodyPr>
            <a:normAutofit/>
          </a:bodyPr>
          <a:lstStyle/>
          <a:p>
            <a:r>
              <a:rPr lang="ru-RU" sz="2400" dirty="0"/>
              <a:t>Квантификатор может относиться к символу, классу символов или группе символов в регулярном выражении</a:t>
            </a:r>
            <a:endParaRPr lang="ru-RU" sz="2400" b="1" i="1" dirty="0"/>
          </a:p>
          <a:p>
            <a:r>
              <a:rPr lang="ru-RU" sz="2400" b="1" i="1" dirty="0"/>
              <a:t>Квантификатор</a:t>
            </a:r>
            <a:r>
              <a:rPr lang="ru-RU" sz="2400" dirty="0"/>
              <a:t>, следующий за символом, за классом символов или группой символов, определяет, сколько раз должен быть повторен предыдущий символ / выражение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73160"/>
              </p:ext>
            </p:extLst>
          </p:nvPr>
        </p:nvGraphicFramePr>
        <p:xfrm>
          <a:off x="2554355" y="4378424"/>
          <a:ext cx="6841436" cy="2133600"/>
        </p:xfrm>
        <a:graphic>
          <a:graphicData uri="http://schemas.openxmlformats.org/drawingml/2006/table">
            <a:tbl>
              <a:tblPr/>
              <a:tblGrid>
                <a:gridCol w="282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</a:rPr>
                        <a:t>Представление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</a:rPr>
                        <a:t>Количество повторов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</a:t>
                      </a:r>
                      <a:r>
                        <a:rPr lang="en-US" sz="2200" b="1" i="1" dirty="0">
                          <a:effectLst/>
                        </a:rPr>
                        <a:t>n</a:t>
                      </a:r>
                      <a:r>
                        <a:rPr lang="en-US" sz="2200" b="1" dirty="0">
                          <a:effectLst/>
                        </a:rPr>
                        <a:t>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Ровно </a:t>
                      </a:r>
                      <a:r>
                        <a:rPr lang="en-US" sz="2200" i="1" dirty="0">
                          <a:effectLst/>
                        </a:rPr>
                        <a:t>n</a:t>
                      </a:r>
                      <a:r>
                        <a:rPr lang="en-US" sz="2200" dirty="0">
                          <a:effectLst/>
                        </a:rPr>
                        <a:t> </a:t>
                      </a:r>
                      <a:r>
                        <a:rPr lang="ru-RU" sz="2200" dirty="0">
                          <a:effectLst/>
                        </a:rPr>
                        <a:t>раз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</a:t>
                      </a:r>
                      <a:r>
                        <a:rPr lang="en-US" sz="2200" b="1" i="1" dirty="0" err="1">
                          <a:effectLst/>
                        </a:rPr>
                        <a:t>m</a:t>
                      </a:r>
                      <a:r>
                        <a:rPr lang="en-US" sz="2200" b="1" dirty="0" err="1">
                          <a:effectLst/>
                        </a:rPr>
                        <a:t>,</a:t>
                      </a:r>
                      <a:r>
                        <a:rPr lang="en-US" sz="2200" b="1" i="1" dirty="0" err="1">
                          <a:effectLst/>
                        </a:rPr>
                        <a:t>n</a:t>
                      </a:r>
                      <a:r>
                        <a:rPr lang="en-US" sz="2200" b="1" dirty="0">
                          <a:effectLst/>
                        </a:rPr>
                        <a:t>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От</a:t>
                      </a:r>
                      <a:r>
                        <a:rPr lang="ro-RO" sz="2200" dirty="0">
                          <a:effectLst/>
                        </a:rPr>
                        <a:t> </a:t>
                      </a:r>
                      <a:r>
                        <a:rPr lang="ru-RU" sz="2200" i="1" dirty="0">
                          <a:effectLst/>
                        </a:rPr>
                        <a:t>m</a:t>
                      </a:r>
                      <a:r>
                        <a:rPr lang="ro-RO" sz="2200" i="1" dirty="0">
                          <a:effectLst/>
                        </a:rPr>
                        <a:t> </a:t>
                      </a:r>
                      <a:r>
                        <a:rPr lang="ru-RU" sz="2200" i="0" dirty="0">
                          <a:effectLst/>
                        </a:rPr>
                        <a:t>до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r>
                        <a:rPr lang="ru-RU" sz="2200" i="1" dirty="0">
                          <a:effectLst/>
                        </a:rPr>
                        <a:t>n</a:t>
                      </a:r>
                      <a:r>
                        <a:rPr lang="ru-RU" sz="2200" dirty="0">
                          <a:effectLst/>
                        </a:rPr>
                        <a:t> раз, включительно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</a:t>
                      </a:r>
                      <a:r>
                        <a:rPr lang="en-US" sz="2200" b="1" i="1" dirty="0">
                          <a:effectLst/>
                        </a:rPr>
                        <a:t>m</a:t>
                      </a:r>
                      <a:r>
                        <a:rPr lang="en-US" sz="2200" b="1" dirty="0">
                          <a:effectLst/>
                        </a:rPr>
                        <a:t>,}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Не меньше </a:t>
                      </a:r>
                      <a:r>
                        <a:rPr lang="en-US" sz="2200" i="1" dirty="0">
                          <a:effectLst/>
                        </a:rPr>
                        <a:t>m</a:t>
                      </a:r>
                      <a:r>
                        <a:rPr lang="ru-RU" sz="2200" i="1" dirty="0">
                          <a:effectLst/>
                        </a:rPr>
                        <a:t> </a:t>
                      </a:r>
                      <a:r>
                        <a:rPr lang="ru-RU" sz="2200" i="0" dirty="0">
                          <a:effectLst/>
                        </a:rPr>
                        <a:t>раз</a:t>
                      </a:r>
                      <a:endParaRPr lang="en-US" sz="2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{,</a:t>
                      </a:r>
                      <a:r>
                        <a:rPr lang="en-US" sz="2200" b="1" i="1" dirty="0">
                          <a:effectLst/>
                        </a:rPr>
                        <a:t>n</a:t>
                      </a:r>
                      <a:r>
                        <a:rPr lang="en-US" sz="2200" b="1" dirty="0">
                          <a:effectLst/>
                        </a:rPr>
                        <a:t>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aseline="0" dirty="0">
                          <a:effectLst/>
                        </a:rPr>
                        <a:t>Не больше</a:t>
                      </a:r>
                      <a:r>
                        <a:rPr lang="ro-RO" sz="2200" baseline="0" dirty="0">
                          <a:effectLst/>
                        </a:rPr>
                        <a:t> </a:t>
                      </a:r>
                      <a:r>
                        <a:rPr lang="en-US" sz="2200" i="1" dirty="0">
                          <a:effectLst/>
                        </a:rPr>
                        <a:t>n</a:t>
                      </a:r>
                      <a:r>
                        <a:rPr lang="ru-RU" sz="2200" i="1" dirty="0">
                          <a:effectLst/>
                        </a:rPr>
                        <a:t> </a:t>
                      </a:r>
                      <a:r>
                        <a:rPr lang="ru-RU" sz="2200" i="0" dirty="0">
                          <a:effectLst/>
                        </a:rPr>
                        <a:t>раз</a:t>
                      </a:r>
                      <a:endParaRPr lang="en-US" sz="2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06D7-8EA0-4A9F-BDFB-A6A16015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для работы с регулярными выражениями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EEC5-DCD9-4446-BE4E-C34D54EA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0836"/>
            <a:ext cx="11029615" cy="4412974"/>
          </a:xfrm>
        </p:spPr>
        <p:txBody>
          <a:bodyPr>
            <a:normAutofit/>
          </a:bodyPr>
          <a:lstStyle/>
          <a:p>
            <a:r>
              <a:rPr lang="ru-RU" sz="2200" dirty="0" err="1"/>
              <a:t>Python</a:t>
            </a:r>
            <a:r>
              <a:rPr lang="ru-RU" sz="2200" dirty="0"/>
              <a:t> предлагает две различные примитивные операции</a:t>
            </a:r>
          </a:p>
          <a:p>
            <a:pPr lvl="1"/>
            <a:r>
              <a:rPr lang="ru-RU" sz="2200" dirty="0"/>
              <a:t>метод </a:t>
            </a:r>
            <a:r>
              <a:rPr lang="ru-RU" sz="2200" b="1" dirty="0" err="1"/>
              <a:t>match</a:t>
            </a:r>
            <a:r>
              <a:rPr lang="ru-RU" sz="2200" b="1" dirty="0"/>
              <a:t>()</a:t>
            </a:r>
            <a:r>
              <a:rPr lang="ru-RU" sz="2200" dirty="0"/>
              <a:t> проверяет совпадение только в начале строки, в то время как </a:t>
            </a:r>
          </a:p>
          <a:p>
            <a:pPr lvl="1"/>
            <a:r>
              <a:rPr lang="en-US" sz="2200" b="1" dirty="0"/>
              <a:t>search()</a:t>
            </a:r>
            <a:r>
              <a:rPr lang="ru-RU" sz="2200" b="1" dirty="0"/>
              <a:t> </a:t>
            </a:r>
            <a:r>
              <a:rPr lang="ru-RU" sz="2200" dirty="0"/>
              <a:t>проверяет совпадение в любом месте строки</a:t>
            </a:r>
          </a:p>
          <a:p>
            <a:r>
              <a:rPr lang="en-US" sz="2200" b="1" dirty="0" err="1"/>
              <a:t>re.match</a:t>
            </a:r>
            <a:r>
              <a:rPr lang="en-US" sz="2200" b="1" dirty="0"/>
              <a:t>() </a:t>
            </a:r>
            <a:r>
              <a:rPr lang="en-US" sz="2200" dirty="0"/>
              <a:t>– </a:t>
            </a:r>
            <a:r>
              <a:rPr lang="ru-RU" sz="2200" dirty="0"/>
              <a:t>для того что бы произвести поиск в текстовой строке или списке необходимо использовать цикл </a:t>
            </a:r>
            <a:r>
              <a:rPr lang="en-US" sz="2200" b="1" dirty="0"/>
              <a:t>for</a:t>
            </a:r>
            <a:r>
              <a:rPr lang="en-US" sz="2200" dirty="0"/>
              <a:t>. </a:t>
            </a:r>
            <a:r>
              <a:rPr lang="ru-RU" sz="2200" dirty="0"/>
              <a:t>Метод возвращает объект соответствия, если поиск выполнен успешно. Если нет, возвращается </a:t>
            </a:r>
            <a:r>
              <a:rPr lang="ru-RU" sz="2200" i="1" dirty="0" err="1"/>
              <a:t>None</a:t>
            </a:r>
            <a:endParaRPr lang="en-US" sz="2200" i="1" dirty="0"/>
          </a:p>
          <a:p>
            <a:r>
              <a:rPr lang="en-US" sz="2200" b="1" dirty="0" err="1"/>
              <a:t>re.search</a:t>
            </a:r>
            <a:r>
              <a:rPr lang="en-US" sz="2200" b="1" dirty="0"/>
              <a:t>()</a:t>
            </a:r>
            <a:r>
              <a:rPr lang="ru-RU" sz="2200" b="1" dirty="0"/>
              <a:t> </a:t>
            </a:r>
            <a:r>
              <a:rPr lang="ru-RU" sz="2200" dirty="0"/>
              <a:t>- ищет в строке совпадение и возвращает объект совпадения, если есть совпадение</a:t>
            </a:r>
            <a:endParaRPr lang="en-US" sz="2200" dirty="0"/>
          </a:p>
          <a:p>
            <a:r>
              <a:rPr lang="en-US" sz="2200" b="1" dirty="0" err="1"/>
              <a:t>re.findall</a:t>
            </a:r>
            <a:r>
              <a:rPr lang="en-US" sz="2200" b="1" dirty="0"/>
              <a:t>()</a:t>
            </a:r>
            <a:r>
              <a:rPr lang="ru-RU" sz="2200" b="1" dirty="0"/>
              <a:t> </a:t>
            </a:r>
            <a:r>
              <a:rPr lang="ru-RU" sz="2200" dirty="0"/>
              <a:t>– возвращает список, содержащий все совпадения</a:t>
            </a:r>
          </a:p>
          <a:p>
            <a:r>
              <a:rPr lang="en-US" sz="2200" b="1" dirty="0"/>
              <a:t>re.</a:t>
            </a:r>
            <a:r>
              <a:rPr lang="ru-RU" sz="2200" b="1" dirty="0" err="1"/>
              <a:t>sub</a:t>
            </a:r>
            <a:r>
              <a:rPr lang="ru-RU" sz="2200" b="1" dirty="0"/>
              <a:t>() </a:t>
            </a:r>
            <a:r>
              <a:rPr lang="ru-RU" sz="2200" dirty="0"/>
              <a:t>- заменяет совпадения</a:t>
            </a:r>
            <a:r>
              <a:rPr lang="en-US" sz="2200" dirty="0"/>
              <a:t>,</a:t>
            </a:r>
            <a:r>
              <a:rPr lang="ru-RU" sz="2200" dirty="0"/>
              <a:t> текстом на ваш выбор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45789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801</TotalTime>
  <Words>2379</Words>
  <Application>Microsoft Office PowerPoint</Application>
  <PresentationFormat>Widescreen</PresentationFormat>
  <Paragraphs>326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Corbel</vt:lpstr>
      <vt:lpstr>Gill Sans MT</vt:lpstr>
      <vt:lpstr>Wingdings 2</vt:lpstr>
      <vt:lpstr>Dividend</vt:lpstr>
      <vt:lpstr>Тема 4:  Регулярные выражения в Python. Взаимодействие с файлами данных в Python</vt:lpstr>
      <vt:lpstr>Содержание</vt:lpstr>
      <vt:lpstr>Регулярные выражения</vt:lpstr>
      <vt:lpstr>МЕТАСИМВОЛЫ</vt:lpstr>
      <vt:lpstr>МЕТАСИМВОЛЫ ВНЕ КВАДРАТНЫХ СКОБОК</vt:lpstr>
      <vt:lpstr>МЕТАСИМВОЛЫ СИМВОЛЬНЫХ КЛАССОВ</vt:lpstr>
      <vt:lpstr>Примеры</vt:lpstr>
      <vt:lpstr>квантификаторы</vt:lpstr>
      <vt:lpstr>Методы для работы с регулярными выражениями</vt:lpstr>
      <vt:lpstr>Пример с методом match()</vt:lpstr>
      <vt:lpstr>Другой пример использования рег. Выражения</vt:lpstr>
      <vt:lpstr>Пример с методом search()</vt:lpstr>
      <vt:lpstr>Пример с методом sub()</vt:lpstr>
      <vt:lpstr>Пример с методом findall()</vt:lpstr>
      <vt:lpstr>Обработка файлов данных</vt:lpstr>
      <vt:lpstr>Открытье файла</vt:lpstr>
      <vt:lpstr>Пример</vt:lpstr>
      <vt:lpstr>Указание кодировки</vt:lpstr>
      <vt:lpstr>Закрытье файла</vt:lpstr>
      <vt:lpstr>Python Try… Except</vt:lpstr>
      <vt:lpstr>Несколько исключений</vt:lpstr>
      <vt:lpstr>Ключевое слово else</vt:lpstr>
      <vt:lpstr>Блок Finally</vt:lpstr>
      <vt:lpstr>Вернемся к файлам… Запись данных в файл</vt:lpstr>
      <vt:lpstr>Чтение данных файла</vt:lpstr>
      <vt:lpstr>Метод readline() и readlines() </vt:lpstr>
      <vt:lpstr>Удаление файла в Python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303</cp:revision>
  <dcterms:created xsi:type="dcterms:W3CDTF">2019-08-31T15:29:49Z</dcterms:created>
  <dcterms:modified xsi:type="dcterms:W3CDTF">2020-09-18T18:18:48Z</dcterms:modified>
</cp:coreProperties>
</file>