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4" r:id="rId3"/>
    <p:sldId id="280" r:id="rId4"/>
    <p:sldId id="323" r:id="rId5"/>
    <p:sldId id="322" r:id="rId6"/>
    <p:sldId id="282" r:id="rId7"/>
    <p:sldId id="306" r:id="rId8"/>
    <p:sldId id="286" r:id="rId9"/>
    <p:sldId id="315" r:id="rId10"/>
    <p:sldId id="316" r:id="rId11"/>
    <p:sldId id="317" r:id="rId12"/>
    <p:sldId id="318" r:id="rId13"/>
    <p:sldId id="283" r:id="rId14"/>
    <p:sldId id="290" r:id="rId15"/>
    <p:sldId id="289" r:id="rId16"/>
    <p:sldId id="307" r:id="rId17"/>
    <p:sldId id="284" r:id="rId18"/>
    <p:sldId id="285" r:id="rId19"/>
    <p:sldId id="288" r:id="rId20"/>
    <p:sldId id="287" r:id="rId21"/>
    <p:sldId id="324" r:id="rId22"/>
    <p:sldId id="308" r:id="rId23"/>
    <p:sldId id="319" r:id="rId24"/>
    <p:sldId id="281" r:id="rId25"/>
    <p:sldId id="291" r:id="rId26"/>
    <p:sldId id="292" r:id="rId27"/>
    <p:sldId id="293" r:id="rId28"/>
    <p:sldId id="294" r:id="rId29"/>
    <p:sldId id="327" r:id="rId30"/>
    <p:sldId id="321" r:id="rId31"/>
    <p:sldId id="325" r:id="rId32"/>
    <p:sldId id="326" r:id="rId33"/>
    <p:sldId id="328" r:id="rId34"/>
    <p:sldId id="329" r:id="rId35"/>
    <p:sldId id="330" r:id="rId36"/>
    <p:sldId id="331" r:id="rId37"/>
    <p:sldId id="296" r:id="rId38"/>
    <p:sldId id="295" r:id="rId39"/>
    <p:sldId id="332" r:id="rId40"/>
    <p:sldId id="298" r:id="rId41"/>
    <p:sldId id="299" r:id="rId42"/>
    <p:sldId id="312" r:id="rId43"/>
    <p:sldId id="32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22-Oct-20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22-Oct-20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22-Oct-20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22-Oct-20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22-Oct-20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50C0-562D-4B5E-8460-A6555B079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Тема </a:t>
            </a:r>
            <a:r>
              <a:rPr lang="en-US" b="1" dirty="0"/>
              <a:t>7</a:t>
            </a:r>
            <a:r>
              <a:rPr lang="ru-RU" b="1" dirty="0"/>
              <a:t>:</a:t>
            </a:r>
            <a:r>
              <a:rPr lang="ro-MD" b="1" dirty="0"/>
              <a:t> </a:t>
            </a:r>
            <a:r>
              <a:rPr lang="ru-RU" b="1" dirty="0"/>
              <a:t>классы и объекты в </a:t>
            </a:r>
            <a:r>
              <a:rPr lang="en-US" b="1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7B5C9-ABA9-49CE-A8A5-B148B84C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MD" dirty="0" err="1"/>
              <a:t>Pleșca</a:t>
            </a:r>
            <a:r>
              <a:rPr lang="ro-MD" dirty="0"/>
              <a:t> Natalia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9D80-2840-42BC-B95B-6B20DEAE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Префиксы имён в </a:t>
            </a:r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75705-CCF4-4BEB-9857-91EC9070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5062"/>
            <a:ext cx="11029615" cy="4532242"/>
          </a:xfrm>
        </p:spPr>
        <p:txBody>
          <a:bodyPr>
            <a:normAutofit fontScale="92500" lnSpcReduction="10000"/>
          </a:bodyPr>
          <a:lstStyle/>
          <a:p>
            <a:r>
              <a:rPr lang="ru-RU" sz="2200" dirty="0"/>
              <a:t>В </a:t>
            </a:r>
            <a:r>
              <a:rPr lang="ru-RU" sz="2200" dirty="0" err="1"/>
              <a:t>Python</a:t>
            </a:r>
            <a:r>
              <a:rPr lang="ru-RU" sz="2200" dirty="0"/>
              <a:t> нет механизма, который эффективно ограничивал бы доступ к любой переменной или методу экземпляра</a:t>
            </a:r>
            <a:endParaRPr lang="en-US" sz="2200" dirty="0"/>
          </a:p>
          <a:p>
            <a:r>
              <a:rPr lang="ru-RU" sz="2200" dirty="0" err="1"/>
              <a:t>Python</a:t>
            </a:r>
            <a:r>
              <a:rPr lang="en-US" sz="2200" dirty="0"/>
              <a:t>-</a:t>
            </a:r>
            <a:r>
              <a:rPr lang="ru-RU" sz="2200" dirty="0"/>
              <a:t>у предписывается соглашение о префиксе имени переменной или метода с одинарным или двойным знаком подчеркиванием, для эмуляции поведения спецификаторов доступа «</a:t>
            </a:r>
            <a:r>
              <a:rPr lang="en-US" sz="2200" dirty="0"/>
              <a:t>protected</a:t>
            </a:r>
            <a:r>
              <a:rPr lang="ru-RU" sz="2200" dirty="0"/>
              <a:t>» и «</a:t>
            </a:r>
            <a:r>
              <a:rPr lang="en-US" sz="2200" dirty="0"/>
              <a:t>private</a:t>
            </a:r>
            <a:r>
              <a:rPr lang="ru-RU" sz="2200" dirty="0"/>
              <a:t>»</a:t>
            </a:r>
          </a:p>
          <a:p>
            <a:r>
              <a:rPr lang="ru-RU" sz="2200" dirty="0"/>
              <a:t>Все члены в классе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b="1" dirty="0"/>
              <a:t>являются публичными по умолчанию</a:t>
            </a:r>
            <a:r>
              <a:rPr lang="ru-RU" sz="2200" dirty="0"/>
              <a:t>. Любой член может быть доступен из внешней среды данного класса</a:t>
            </a:r>
            <a:endParaRPr lang="en-US" sz="2200" dirty="0"/>
          </a:p>
          <a:p>
            <a:r>
              <a:rPr lang="ru-RU" dirty="0"/>
              <a:t>Пример: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 employee: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def __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__(self, name,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sal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):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self.</a:t>
            </a:r>
            <a:r>
              <a:rPr lang="en-US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=name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 public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atributte</a:t>
            </a:r>
            <a:endParaRPr lang="en-US" alt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self.</a:t>
            </a:r>
            <a:r>
              <a:rPr lang="en-US" alt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salary</a:t>
            </a:r>
            <a:r>
              <a:rPr lang="en-US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sal</a:t>
            </a:r>
            <a:endParaRPr lang="en-US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empl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employee("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Nelu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", 8000)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print(empl.name + " have " + str(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empl.salary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))</a:t>
            </a:r>
            <a:endParaRPr lang="en-US" altLang="en-US" sz="40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60FD8-6009-4087-8B47-0D60F237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219" y="5681042"/>
            <a:ext cx="2136609" cy="47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3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F0C9-0E4B-4DDB-8386-B517224D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Защищенные члены класса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560D8-773E-482F-A61A-1EAC7DDD7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8070"/>
            <a:ext cx="11029615" cy="4207774"/>
          </a:xfrm>
        </p:spPr>
        <p:txBody>
          <a:bodyPr/>
          <a:lstStyle/>
          <a:p>
            <a:r>
              <a:rPr lang="ru-RU" sz="2200" dirty="0"/>
              <a:t>Соглашение </a:t>
            </a:r>
            <a:r>
              <a:rPr lang="ru-RU" sz="2200" dirty="0" err="1"/>
              <a:t>Python</a:t>
            </a:r>
            <a:r>
              <a:rPr lang="ru-RU" sz="2200" dirty="0"/>
              <a:t> о создании </a:t>
            </a:r>
            <a:r>
              <a:rPr lang="ru-RU" sz="2200" b="1" dirty="0"/>
              <a:t>защищенной</a:t>
            </a:r>
            <a:r>
              <a:rPr lang="ru-RU" sz="2200" dirty="0"/>
              <a:t> переменной экземпляра заключается в добавлении к ней префикса </a:t>
            </a:r>
            <a:r>
              <a:rPr lang="ru-RU" sz="2200" dirty="0">
                <a:solidFill>
                  <a:srgbClr val="C00000"/>
                </a:solidFill>
              </a:rPr>
              <a:t>_</a:t>
            </a:r>
            <a:r>
              <a:rPr lang="ru-RU" sz="2200" dirty="0"/>
              <a:t> (один знак подчеркивания). Это предотвращает доступ к нему, но не в случае если обращение происходит внутри подкласса - это не мешает обращаться к экземпляру или изменять переменные экземпляра из дочернего класса</a:t>
            </a:r>
          </a:p>
          <a:p>
            <a:r>
              <a:rPr lang="ru-RU" sz="2200" dirty="0"/>
              <a:t>Пример:</a:t>
            </a:r>
            <a:endParaRPr lang="en-US" sz="2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 employee: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def __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__(self, name,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sal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self</a:t>
            </a:r>
            <a:r>
              <a:rPr lang="en-US" alt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._name</a:t>
            </a:r>
            <a:r>
              <a:rPr lang="en-US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=name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# protected attribute </a:t>
            </a:r>
            <a:endParaRPr lang="en-US" alt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self</a:t>
            </a:r>
            <a:r>
              <a:rPr lang="en-US" alt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._salary</a:t>
            </a:r>
            <a:r>
              <a:rPr lang="en-US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sal</a:t>
            </a:r>
            <a:r>
              <a:rPr lang="en-US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# protected attribute </a:t>
            </a:r>
            <a:endParaRPr lang="en-US" alt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empl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employee("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Nelu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", 8000)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print(empl.name + " have " + str(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empl.salary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))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00BC2-EEA1-48BF-9CE7-AA764C28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6083166"/>
            <a:ext cx="6124575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EBE79D-9E08-4CE6-9A87-643874828867}"/>
              </a:ext>
            </a:extLst>
          </p:cNvPr>
          <p:cNvSpPr txBox="1"/>
          <p:nvPr/>
        </p:nvSpPr>
        <p:spPr>
          <a:xfrm>
            <a:off x="7115946" y="4246413"/>
            <a:ext cx="4494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Следовательно, ответственный программист не будет производить доступ и изменения переменных экземпляра, с префиксом </a:t>
            </a:r>
            <a:r>
              <a:rPr lang="ru-RU" sz="1600" dirty="0">
                <a:solidFill>
                  <a:srgbClr val="C00000"/>
                </a:solidFill>
              </a:rPr>
              <a:t>_</a:t>
            </a:r>
            <a:r>
              <a:rPr lang="ru-RU" sz="1600" dirty="0"/>
              <a:t> вне класса </a:t>
            </a:r>
            <a:r>
              <a:rPr lang="ru-RU" sz="1600" dirty="0">
                <a:sym typeface="Wingdings" panose="05000000000000000000" pitchFamily="2" charset="2"/>
              </a:rPr>
              <a:t>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7093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375E-D000-4BBE-9F77-F831BA72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Приватные члены класса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8E72A-5D2A-460F-BD6F-864456937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799943"/>
          </a:xfrm>
        </p:spPr>
        <p:txBody>
          <a:bodyPr>
            <a:normAutofit/>
          </a:bodyPr>
          <a:lstStyle/>
          <a:p>
            <a:r>
              <a:rPr lang="ru-RU" sz="2200" dirty="0"/>
              <a:t>Префикс двойное подчеркивание </a:t>
            </a:r>
            <a:r>
              <a:rPr lang="ru-RU" sz="2200" dirty="0">
                <a:solidFill>
                  <a:srgbClr val="C00000"/>
                </a:solidFill>
              </a:rPr>
              <a:t>__</a:t>
            </a:r>
            <a:r>
              <a:rPr lang="ru-RU" sz="2200" dirty="0"/>
              <a:t>, добавленный переменной, делает ее закрытой. Это обеспечивает отсутствие доступа извне класса, где была определена данная переменная. Любая попытка произведения доступа к ней приведет к ошибке </a:t>
            </a:r>
            <a:r>
              <a:rPr lang="ru-RU" sz="2200" i="1" dirty="0" err="1"/>
              <a:t>AttributeError</a:t>
            </a:r>
            <a:r>
              <a:rPr lang="ru-RU" sz="2200" dirty="0"/>
              <a:t>:</a:t>
            </a:r>
            <a:endParaRPr lang="en-US" sz="2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self.__name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=name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private attribute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self.__salary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private attribute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employee("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Nelu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8000)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print(empl.name + " have " + str(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empl.salary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7E359-36A6-4101-AFFF-D1F0788C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232" y="5980439"/>
            <a:ext cx="61245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9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0B2A-70CF-4F8D-A80E-5F34DF0F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 в </a:t>
            </a:r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C675-7386-46E0-8F00-B1184FED5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200" b="1" dirty="0"/>
              <a:t>Объект</a:t>
            </a:r>
            <a:r>
              <a:rPr lang="ru-RU" sz="2200" dirty="0"/>
              <a:t> - это экземпляр класса, и представляет собой набор данных (переменных) и методов (функций), которые воздействуют на эти данные. При создании объекта ему выделяется память</a:t>
            </a:r>
          </a:p>
          <a:p>
            <a:r>
              <a:rPr lang="ru-RU" sz="2200" dirty="0"/>
              <a:t>Когда класс определен, определяется только описание объектов. Следовательно, память ему не выделяется</a:t>
            </a:r>
          </a:p>
          <a:p>
            <a:r>
              <a:rPr lang="ru-RU" dirty="0"/>
              <a:t>Пример создания объекта класса </a:t>
            </a:r>
            <a:r>
              <a:rPr lang="en-US" dirty="0">
                <a:solidFill>
                  <a:srgbClr val="C00000"/>
                </a:solidFill>
              </a:rPr>
              <a:t>Butterfly</a:t>
            </a:r>
            <a:r>
              <a:rPr lang="ru-RU" dirty="0"/>
              <a:t> может быть: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object1 = Butterfly()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print(object1.name)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4551B-93CA-4F5A-A082-9E30A3DF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671" y="4995750"/>
            <a:ext cx="2193583" cy="86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6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F721-7D12-4516-A3FD-1FD9AB6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класса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CF3B-30F6-4644-85F9-A68BDEAE9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2051"/>
            <a:ext cx="11029615" cy="4810539"/>
          </a:xfrm>
        </p:spPr>
        <p:txBody>
          <a:bodyPr>
            <a:normAutofit fontScale="92500" lnSpcReduction="20000"/>
          </a:bodyPr>
          <a:lstStyle/>
          <a:p>
            <a:r>
              <a:rPr lang="ru-RU" sz="2200" b="1" dirty="0"/>
              <a:t>Свойства являются характеристиками объекта</a:t>
            </a:r>
          </a:p>
          <a:p>
            <a:r>
              <a:rPr lang="ru-RU" sz="2200" dirty="0"/>
              <a:t>Пример определения и доступа к свойствам объекта:</a:t>
            </a:r>
            <a:endParaRPr lang="en-US" sz="2200" dirty="0"/>
          </a:p>
          <a:p>
            <a:pPr marL="0" indent="0">
              <a:buNone/>
            </a:pPr>
            <a:r>
              <a:rPr lang="en-US" dirty="0"/>
              <a:t>class Butterfly:</a:t>
            </a:r>
          </a:p>
          <a:p>
            <a:pPr marL="0" indent="0">
              <a:buNone/>
            </a:pPr>
            <a:r>
              <a:rPr lang="en-US" dirty="0"/>
              <a:t>    # </a:t>
            </a:r>
            <a:r>
              <a:rPr lang="en-US" dirty="0" err="1"/>
              <a:t>atribut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</a:rPr>
              <a:t>species = "insect"</a:t>
            </a:r>
            <a:r>
              <a:rPr lang="ru-RU" b="1" dirty="0">
                <a:solidFill>
                  <a:srgbClr val="C00000"/>
                </a:solidFill>
              </a:rPr>
              <a:t>   </a:t>
            </a:r>
            <a:r>
              <a:rPr lang="en-US" dirty="0">
                <a:solidFill>
                  <a:srgbClr val="00B0F0"/>
                </a:solidFill>
              </a:rPr>
              <a:t># </a:t>
            </a:r>
            <a:r>
              <a:rPr lang="ru-RU" dirty="0">
                <a:solidFill>
                  <a:srgbClr val="00B0F0"/>
                </a:solidFill>
              </a:rPr>
              <a:t>атрибуты одинаковы для всех экземпляров класса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    #methods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color):</a:t>
            </a:r>
          </a:p>
          <a:p>
            <a:pPr marL="0" indent="0">
              <a:buNone/>
            </a:pPr>
            <a:r>
              <a:rPr lang="en-US" dirty="0"/>
              <a:t>        self.name = name	</a:t>
            </a:r>
            <a:r>
              <a:rPr lang="en-US" dirty="0">
                <a:solidFill>
                  <a:srgbClr val="00B0F0"/>
                </a:solidFill>
              </a:rPr>
              <a:t># </a:t>
            </a:r>
            <a:r>
              <a:rPr lang="ru-RU" dirty="0">
                <a:solidFill>
                  <a:srgbClr val="00B0F0"/>
                </a:solidFill>
              </a:rPr>
              <a:t>атрибуты экземпляра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ru-RU" dirty="0">
                <a:solidFill>
                  <a:srgbClr val="00B0F0"/>
                </a:solidFill>
              </a:rPr>
              <a:t> различны для каждого экземпляра класса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self.color</a:t>
            </a:r>
            <a:r>
              <a:rPr lang="en-US" dirty="0"/>
              <a:t> = color</a:t>
            </a:r>
          </a:p>
          <a:p>
            <a:pPr marL="0" indent="0">
              <a:buNone/>
            </a:pPr>
            <a:r>
              <a:rPr lang="en-US" dirty="0"/>
              <a:t>    def fly(self):</a:t>
            </a:r>
          </a:p>
          <a:p>
            <a:pPr marL="0" indent="0">
              <a:buNone/>
            </a:pPr>
            <a:r>
              <a:rPr lang="en-US" dirty="0"/>
              <a:t>        pass</a:t>
            </a:r>
          </a:p>
          <a:p>
            <a:pPr marL="0" indent="0">
              <a:buNone/>
            </a:pPr>
            <a:r>
              <a:rPr lang="en-US" dirty="0"/>
              <a:t>obj = Butterfly("Skipper", "yellow")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print("Butterfly is a {}".format(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obj.__class__.species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print(obj.name + " is " +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obj.color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40221-A96A-4EB4-930A-8FFD14920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39" y="5830337"/>
            <a:ext cx="2131757" cy="4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2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AB9A-D3F2-4556-9FF1-69DF337E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C59E6-575D-4229-9E27-4F2AD6295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868557"/>
            <a:ext cx="11357113" cy="4625007"/>
          </a:xfrm>
        </p:spPr>
        <p:txBody>
          <a:bodyPr>
            <a:normAutofit fontScale="77500" lnSpcReduction="20000"/>
          </a:bodyPr>
          <a:lstStyle/>
          <a:p>
            <a:r>
              <a:rPr lang="ru-RU" sz="2600" dirty="0"/>
              <a:t>Объекты, помимо свойств также могут содержать </a:t>
            </a:r>
            <a:r>
              <a:rPr lang="ru-RU" sz="2600" b="1" dirty="0"/>
              <a:t>методы. </a:t>
            </a:r>
            <a:r>
              <a:rPr lang="ru-RU" sz="2600" dirty="0"/>
              <a:t>Методы определяются в классах</a:t>
            </a:r>
            <a:endParaRPr lang="ru-RU" sz="2600" b="1" dirty="0"/>
          </a:p>
          <a:p>
            <a:r>
              <a:rPr lang="ru-RU" sz="2600" dirty="0"/>
              <a:t>Методы - это функции, которые принадлежат объекту и которые определяют его поведение</a:t>
            </a:r>
          </a:p>
          <a:p>
            <a:r>
              <a:rPr lang="ru-RU" sz="2600" dirty="0"/>
              <a:t>Пример:</a:t>
            </a:r>
          </a:p>
          <a:p>
            <a:pPr marL="0" indent="0">
              <a:buNone/>
            </a:pPr>
            <a:r>
              <a:rPr lang="en-US" sz="2300" dirty="0"/>
              <a:t>class Butterfly:</a:t>
            </a:r>
          </a:p>
          <a:p>
            <a:pPr marL="0" indent="0">
              <a:buNone/>
            </a:pPr>
            <a:r>
              <a:rPr lang="en-US" sz="2300" dirty="0"/>
              <a:t>    </a:t>
            </a:r>
            <a:r>
              <a:rPr lang="en-US" sz="2300" b="1" dirty="0"/>
              <a:t>def __</a:t>
            </a:r>
            <a:r>
              <a:rPr lang="en-US" sz="2300" b="1" dirty="0" err="1"/>
              <a:t>init</a:t>
            </a:r>
            <a:r>
              <a:rPr lang="en-US" sz="2300" b="1" dirty="0"/>
              <a:t>__(self, name, color):</a:t>
            </a:r>
          </a:p>
          <a:p>
            <a:pPr marL="0" indent="0">
              <a:buNone/>
            </a:pPr>
            <a:r>
              <a:rPr lang="en-US" sz="2300" b="1" dirty="0"/>
              <a:t>        self.name = name</a:t>
            </a:r>
          </a:p>
          <a:p>
            <a:pPr marL="0" indent="0">
              <a:buNone/>
            </a:pPr>
            <a:r>
              <a:rPr lang="en-US" sz="2300" b="1" dirty="0"/>
              <a:t>        </a:t>
            </a:r>
            <a:r>
              <a:rPr lang="en-US" sz="2300" b="1" dirty="0" err="1"/>
              <a:t>self.color</a:t>
            </a:r>
            <a:r>
              <a:rPr lang="en-US" sz="2300" b="1" dirty="0"/>
              <a:t> = color</a:t>
            </a:r>
          </a:p>
          <a:p>
            <a:pPr marL="0" indent="0">
              <a:buNone/>
            </a:pPr>
            <a:r>
              <a:rPr lang="en-US" sz="2300" b="1" dirty="0"/>
              <a:t>    def fly(self):</a:t>
            </a:r>
          </a:p>
          <a:p>
            <a:pPr marL="0" indent="0">
              <a:buNone/>
            </a:pPr>
            <a:r>
              <a:rPr lang="en-US" sz="2300" b="1" dirty="0"/>
              <a:t>        pass</a:t>
            </a:r>
          </a:p>
          <a:p>
            <a:pPr marL="0" indent="0">
              <a:buNone/>
            </a:pPr>
            <a:r>
              <a:rPr lang="en-US" sz="2300" dirty="0"/>
              <a:t>obj = Butterfly("Skipper", "yellow")</a:t>
            </a:r>
          </a:p>
          <a:p>
            <a:pPr marL="0" indent="0">
              <a:buNone/>
            </a:pPr>
            <a:r>
              <a:rPr lang="en-US" sz="2300" dirty="0" err="1"/>
              <a:t>obj.fly</a:t>
            </a:r>
            <a:r>
              <a:rPr lang="en-US" sz="2300" dirty="0"/>
              <a:t>()</a:t>
            </a:r>
          </a:p>
          <a:p>
            <a:pPr marL="0" indent="0">
              <a:buNone/>
            </a:pPr>
            <a:r>
              <a:rPr lang="en-US" sz="2300" dirty="0"/>
              <a:t>print("Done")</a:t>
            </a:r>
          </a:p>
          <a:p>
            <a:pPr marL="0" indent="0">
              <a:buNone/>
            </a:pPr>
            <a:r>
              <a:rPr lang="en-US" sz="2300" dirty="0"/>
              <a:t>print(obj.name, </a:t>
            </a:r>
            <a:r>
              <a:rPr lang="en-US" sz="2300" dirty="0" err="1"/>
              <a:t>obj.color</a:t>
            </a:r>
            <a:r>
              <a:rPr lang="en-US" sz="2300" dirty="0"/>
              <a:t>, </a:t>
            </a:r>
            <a:r>
              <a:rPr lang="en-US" sz="2300" dirty="0" err="1"/>
              <a:t>sep</a:t>
            </a:r>
            <a:r>
              <a:rPr lang="en-US" sz="2300" dirty="0"/>
              <a:t>="--&gt;")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7C726-1DCD-4DD4-9DCE-3EF724C53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780" y="5427800"/>
            <a:ext cx="2313562" cy="72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9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6069-9A8F-4D24-943A-952C1420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в </a:t>
            </a:r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9663C-147E-4466-9310-05990F2F6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1810"/>
            <a:ext cx="11029615" cy="4386468"/>
          </a:xfrm>
        </p:spPr>
        <p:txBody>
          <a:bodyPr>
            <a:normAutofit/>
          </a:bodyPr>
          <a:lstStyle/>
          <a:p>
            <a:r>
              <a:rPr lang="ru-RU" sz="2200" dirty="0"/>
              <a:t>Функции класса, которые начинаются с двойного подчеркивания (__), называются специальными функциями, поскольку они имеют особое значение</a:t>
            </a:r>
          </a:p>
          <a:p>
            <a:r>
              <a:rPr lang="ru-RU" sz="2200" dirty="0"/>
              <a:t>Особый интерес представляет функция __</a:t>
            </a:r>
            <a:r>
              <a:rPr lang="ru-RU" sz="2200" b="1" dirty="0" err="1"/>
              <a:t>init</a:t>
            </a:r>
            <a:r>
              <a:rPr lang="ru-RU" sz="2200" dirty="0"/>
              <a:t> __(). У классов есть особый метод, под названием </a:t>
            </a:r>
            <a:r>
              <a:rPr lang="ru-RU" sz="2200" b="1" dirty="0"/>
              <a:t>__</a:t>
            </a:r>
            <a:r>
              <a:rPr lang="ru-RU" sz="2200" b="1" dirty="0" err="1"/>
              <a:t>init</a:t>
            </a:r>
            <a:r>
              <a:rPr lang="ru-RU" sz="2200" b="1" dirty="0"/>
              <a:t>__</a:t>
            </a:r>
            <a:r>
              <a:rPr lang="en-US" sz="2200" dirty="0"/>
              <a:t>. </a:t>
            </a:r>
            <a:r>
              <a:rPr lang="ru-RU" sz="2200" dirty="0"/>
              <a:t>Эта специальная функция вызывается всякий раз, когда создается новый объект этого класса</a:t>
            </a:r>
            <a:endParaRPr lang="en-US" sz="2200" dirty="0"/>
          </a:p>
          <a:p>
            <a:r>
              <a:rPr lang="ru-RU" sz="2200" dirty="0"/>
              <a:t>Этот тип функции также называют </a:t>
            </a:r>
            <a:r>
              <a:rPr lang="ru-RU" sz="2200" b="1" dirty="0"/>
              <a:t>конструктором</a:t>
            </a:r>
            <a:r>
              <a:rPr lang="ru-RU" sz="2200" dirty="0"/>
              <a:t> в объектно-ориентированном программировании (ООП)</a:t>
            </a:r>
            <a:r>
              <a:rPr lang="en-US" sz="2200" dirty="0"/>
              <a:t> - </a:t>
            </a:r>
            <a:r>
              <a:rPr lang="ru-RU" sz="2200" dirty="0"/>
              <a:t>этот термин редко встречается в </a:t>
            </a:r>
            <a:r>
              <a:rPr lang="ro-MD" sz="2200" dirty="0" err="1"/>
              <a:t>Python</a:t>
            </a:r>
            <a:r>
              <a:rPr lang="ro-MD" sz="2200" dirty="0"/>
              <a:t>. </a:t>
            </a:r>
            <a:r>
              <a:rPr lang="ru-RU" sz="2200" dirty="0"/>
              <a:t>Обычно конструктор используется для инициализации всех переменных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69029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F7EB-EEF5-41FB-BBBA-0115FA15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(Метод)</a:t>
            </a:r>
            <a:r>
              <a:rPr lang="en-US" dirty="0"/>
              <a:t> 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__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init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__()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BBDA-E883-441F-A240-50E27A1E9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__</a:t>
            </a:r>
            <a:r>
              <a:rPr lang="ru-RU" sz="2200" b="1" dirty="0" err="1"/>
              <a:t>init</a:t>
            </a:r>
            <a:r>
              <a:rPr lang="ru-RU" sz="2200" b="1" dirty="0"/>
              <a:t> </a:t>
            </a:r>
            <a:r>
              <a:rPr lang="ru-RU" sz="2200" dirty="0"/>
              <a:t>__</a:t>
            </a:r>
            <a:r>
              <a:rPr lang="ru-RU" sz="2200" b="1" dirty="0"/>
              <a:t>() </a:t>
            </a:r>
            <a:r>
              <a:rPr lang="ru-RU" sz="2200" dirty="0"/>
              <a:t>это встроенная функция - все классы имеют функцию с именем __</a:t>
            </a:r>
            <a:r>
              <a:rPr lang="ru-RU" sz="2200" b="1" dirty="0" err="1"/>
              <a:t>init</a:t>
            </a:r>
            <a:r>
              <a:rPr lang="ru-RU" sz="2200" dirty="0"/>
              <a:t> __ (), которая всегда выполняется при инициализации класса</a:t>
            </a:r>
          </a:p>
          <a:p>
            <a:r>
              <a:rPr lang="ru-RU" sz="2200" dirty="0"/>
              <a:t>Метод </a:t>
            </a:r>
            <a:r>
              <a:rPr lang="ru-RU" sz="2200" b="1" dirty="0"/>
              <a:t>__</a:t>
            </a:r>
            <a:r>
              <a:rPr lang="ru-RU" sz="2200" b="1" dirty="0" err="1"/>
              <a:t>init</a:t>
            </a:r>
            <a:r>
              <a:rPr lang="ru-RU" sz="2200" b="1" dirty="0"/>
              <a:t>__</a:t>
            </a:r>
            <a:r>
              <a:rPr lang="ru-RU" sz="2200" dirty="0"/>
              <a:t> вызывается единожды, и не может быть вызван снова внутри программы</a:t>
            </a:r>
          </a:p>
          <a:p>
            <a:r>
              <a:rPr lang="ru-RU" sz="2200" dirty="0"/>
              <a:t>Функция __</a:t>
            </a:r>
            <a:r>
              <a:rPr lang="ru-RU" sz="2200" b="1" dirty="0" err="1"/>
              <a:t>init</a:t>
            </a:r>
            <a:r>
              <a:rPr lang="ru-RU" sz="2200" dirty="0"/>
              <a:t> __() вызывается автоматически каждый раз, когда класс используется для создания нового объекта</a:t>
            </a:r>
          </a:p>
          <a:p>
            <a:r>
              <a:rPr lang="ru-RU" sz="2200" dirty="0"/>
              <a:t>!!! Используйте функцию __</a:t>
            </a:r>
            <a:r>
              <a:rPr lang="ru-RU" sz="2200" b="1" dirty="0" err="1"/>
              <a:t>init</a:t>
            </a:r>
            <a:r>
              <a:rPr lang="ru-RU" sz="2200" b="1" dirty="0"/>
              <a:t> </a:t>
            </a:r>
            <a:r>
              <a:rPr lang="ru-RU" sz="2200" dirty="0"/>
              <a:t>__</a:t>
            </a:r>
            <a:r>
              <a:rPr lang="ru-RU" sz="2200" b="1" dirty="0"/>
              <a:t>() </a:t>
            </a:r>
            <a:r>
              <a:rPr lang="ru-RU" sz="2200" dirty="0"/>
              <a:t>для присвоения значений свойствам объекта или другим операциям, которые необходимо выполнить при создании объекта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9908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085D-FB7A-46D8-8B36-F0C39AD1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6A0F1-7858-41FA-AA2C-05D545F8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Butterfly: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color):</a:t>
            </a:r>
          </a:p>
          <a:p>
            <a:pPr marL="0" indent="0">
              <a:buNone/>
            </a:pPr>
            <a:r>
              <a:rPr lang="en-US" dirty="0"/>
              <a:t>        self.name = name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self.color</a:t>
            </a:r>
            <a:r>
              <a:rPr lang="en-US" dirty="0"/>
              <a:t> = color</a:t>
            </a:r>
          </a:p>
          <a:p>
            <a:pPr marL="0" indent="0">
              <a:buNone/>
            </a:pPr>
            <a:r>
              <a:rPr lang="en-US" dirty="0"/>
              <a:t>    name = "Skipper"</a:t>
            </a:r>
          </a:p>
          <a:p>
            <a:pPr marL="0" indent="0">
              <a:buNone/>
            </a:pPr>
            <a:r>
              <a:rPr lang="en-US" dirty="0"/>
              <a:t>object1 = Butterfly("Skipper", "yellow")</a:t>
            </a:r>
          </a:p>
          <a:p>
            <a:pPr marL="0" indent="0">
              <a:buNone/>
            </a:pPr>
            <a:r>
              <a:rPr lang="en-US" dirty="0"/>
              <a:t>print(object1.name, object1.color, </a:t>
            </a:r>
            <a:r>
              <a:rPr lang="en-US" dirty="0" err="1"/>
              <a:t>sep</a:t>
            </a:r>
            <a:r>
              <a:rPr lang="en-US" dirty="0"/>
              <a:t>="--&gt;")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E6726-728C-4DE3-85CA-BC6814537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709" y="4855264"/>
            <a:ext cx="1857333" cy="49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74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46EA-F56B-4D78-BF2F-D1001B11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содержащий «</a:t>
            </a:r>
            <a:r>
              <a:rPr lang="en-US" dirty="0"/>
              <a:t>PASS</a:t>
            </a:r>
            <a:r>
              <a:rPr lang="ru-RU" dirty="0"/>
              <a:t>».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37108-E1F1-4F91-996D-ECAD5E58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Butterfly: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color):</a:t>
            </a:r>
          </a:p>
          <a:p>
            <a:pPr marL="0" indent="0">
              <a:buNone/>
            </a:pPr>
            <a:r>
              <a:rPr lang="en-US" dirty="0"/>
              <a:t>        pass</a:t>
            </a:r>
          </a:p>
          <a:p>
            <a:pPr marL="0" indent="0">
              <a:buNone/>
            </a:pPr>
            <a:r>
              <a:rPr lang="en-US" dirty="0"/>
              <a:t>obj = Butterfly("Skipper", "yellow")</a:t>
            </a:r>
          </a:p>
          <a:p>
            <a:pPr marL="0" indent="0">
              <a:buNone/>
            </a:pPr>
            <a:r>
              <a:rPr lang="en-US" dirty="0"/>
              <a:t>print("Done")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4E9F1-4E2F-4A8F-A7BC-B79358FE4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865" y="4383571"/>
            <a:ext cx="1251917" cy="76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9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B9A9-63FE-4C46-B375-A209FD69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A8A25-4E97-45B8-8A04-40A67CBA9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Классы и объекты </a:t>
            </a:r>
            <a:r>
              <a:rPr lang="ro-MD" sz="2200" dirty="0">
                <a:latin typeface="Corbel" panose="020B0503020204020204" pitchFamily="34" charset="0"/>
              </a:rPr>
              <a:t>– </a:t>
            </a:r>
            <a:r>
              <a:rPr lang="ru-RU" sz="2200" dirty="0">
                <a:latin typeface="Corbel" panose="020B0503020204020204" pitchFamily="34" charset="0"/>
              </a:rPr>
              <a:t>синтаксис их определения в </a:t>
            </a:r>
            <a:r>
              <a:rPr lang="ro-MD" sz="2200" dirty="0" err="1">
                <a:latin typeface="Corbel" panose="020B0503020204020204" pitchFamily="34" charset="0"/>
              </a:rPr>
              <a:t>Python</a:t>
            </a:r>
            <a:endParaRPr lang="ro-MD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Принципы ООП в </a:t>
            </a:r>
            <a:r>
              <a:rPr lang="ro-MD" sz="2200" dirty="0" err="1">
                <a:latin typeface="Corbel" panose="020B0503020204020204" pitchFamily="34" charset="0"/>
              </a:rPr>
              <a:t>Python</a:t>
            </a:r>
            <a:endParaRPr lang="ro-MD" sz="2200" dirty="0">
              <a:latin typeface="Corbel" panose="020B0503020204020204" pitchFamily="34" charset="0"/>
            </a:endParaRPr>
          </a:p>
          <a:p>
            <a:r>
              <a:rPr lang="ro-MD" sz="2200" dirty="0">
                <a:latin typeface="Corbel" panose="020B0503020204020204" pitchFamily="34" charset="0"/>
              </a:rPr>
              <a:t>Setter-</a:t>
            </a:r>
            <a:r>
              <a:rPr lang="ru-RU" sz="2200" dirty="0">
                <a:latin typeface="Corbel" panose="020B0503020204020204" pitchFamily="34" charset="0"/>
              </a:rPr>
              <a:t>ы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и</a:t>
            </a:r>
            <a:r>
              <a:rPr lang="ro-MD" sz="2200" dirty="0">
                <a:latin typeface="Corbel" panose="020B0503020204020204" pitchFamily="34" charset="0"/>
              </a:rPr>
              <a:t> getter-</a:t>
            </a:r>
            <a:r>
              <a:rPr lang="ru-RU" sz="2200" dirty="0">
                <a:latin typeface="Corbel" panose="020B0503020204020204" pitchFamily="34" charset="0"/>
              </a:rPr>
              <a:t>ы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в </a:t>
            </a:r>
            <a:r>
              <a:rPr lang="ro-MD" sz="2200" dirty="0" err="1">
                <a:latin typeface="Corbel" panose="020B0503020204020204" pitchFamily="34" charset="0"/>
              </a:rPr>
              <a:t>Python</a:t>
            </a:r>
            <a:endParaRPr lang="ru-RU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Декораторы</a:t>
            </a:r>
            <a:endParaRPr lang="en-US" sz="2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18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7C0C-1DD0-45E7-A910-191C5260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 </a:t>
            </a:r>
            <a:r>
              <a:rPr lang="en-US" dirty="0"/>
              <a:t>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4BCD-671F-48C4-8F24-19436E4DA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0" y="1895060"/>
            <a:ext cx="11410123" cy="4545497"/>
          </a:xfrm>
        </p:spPr>
        <p:txBody>
          <a:bodyPr>
            <a:normAutofit/>
          </a:bodyPr>
          <a:lstStyle/>
          <a:p>
            <a:r>
              <a:rPr lang="ru-RU" sz="2400" dirty="0"/>
              <a:t>Классам нужен способ, что </a:t>
            </a:r>
            <a:r>
              <a:rPr lang="ru-RU" sz="2400" b="1" dirty="0"/>
              <a:t>ссылаться на самих себя</a:t>
            </a:r>
            <a:r>
              <a:rPr lang="ru-RU" sz="2400" dirty="0"/>
              <a:t>. Это способ сообщения между экземплярами</a:t>
            </a:r>
          </a:p>
          <a:p>
            <a:r>
              <a:rPr lang="ru-RU" sz="2400" dirty="0"/>
              <a:t>Слово </a:t>
            </a:r>
            <a:r>
              <a:rPr lang="ru-RU" sz="2400" b="1" dirty="0" err="1"/>
              <a:t>self</a:t>
            </a:r>
            <a:r>
              <a:rPr lang="ru-RU" sz="2400" dirty="0"/>
              <a:t> это способ описания любого объекта, буквально</a:t>
            </a:r>
          </a:p>
          <a:p>
            <a:r>
              <a:rPr lang="ru-RU" sz="2400" dirty="0"/>
              <a:t>Параметр </a:t>
            </a:r>
            <a:r>
              <a:rPr lang="ru-RU" sz="2400" b="1" dirty="0" err="1">
                <a:solidFill>
                  <a:srgbClr val="C00000"/>
                </a:solidFill>
              </a:rPr>
              <a:t>self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является ссылкой на текущий экземпляр класса и используется для доступа к переменным, принадлежащим классу</a:t>
            </a:r>
          </a:p>
          <a:p>
            <a:r>
              <a:rPr lang="ru-RU" sz="2400" dirty="0"/>
              <a:t>Его не обязательно называть </a:t>
            </a:r>
            <a:r>
              <a:rPr lang="ru-RU" sz="2400" b="1" dirty="0" err="1"/>
              <a:t>self</a:t>
            </a:r>
            <a:r>
              <a:rPr lang="ru-RU" sz="2400" dirty="0"/>
              <a:t> - можно называть его как угодно, но это должен быть первый параметр любой функции в классе</a:t>
            </a:r>
          </a:p>
        </p:txBody>
      </p:sp>
    </p:spTree>
    <p:extLst>
      <p:ext uri="{BB962C8B-B14F-4D97-AF65-F5344CB8AC3E}">
        <p14:creationId xmlns:p14="http://schemas.microsoft.com/office/powerpoint/2010/main" val="2566551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94AB-C028-4CBC-9744-46B6A7C0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7DD87-C7F9-49CB-83DF-3ED03ED5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1810"/>
            <a:ext cx="11029615" cy="47045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Butterfly:</a:t>
            </a:r>
          </a:p>
          <a:p>
            <a:pPr marL="0" indent="0">
              <a:buNone/>
            </a:pPr>
            <a:r>
              <a:rPr lang="en-US" dirty="0"/>
              <a:t>    # </a:t>
            </a:r>
            <a:r>
              <a:rPr lang="en-US" dirty="0" err="1"/>
              <a:t>atribut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species = "insect"</a:t>
            </a:r>
          </a:p>
          <a:p>
            <a:pPr marL="0" indent="0">
              <a:buNone/>
            </a:pPr>
            <a:r>
              <a:rPr lang="en-US" dirty="0"/>
              <a:t>    #methods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b="1" dirty="0">
                <a:solidFill>
                  <a:srgbClr val="C00000"/>
                </a:solidFill>
              </a:rPr>
              <a:t>this</a:t>
            </a:r>
            <a:r>
              <a:rPr lang="en-US" dirty="0"/>
              <a:t>, name, color):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C00000"/>
                </a:solidFill>
              </a:rPr>
              <a:t>this</a:t>
            </a:r>
            <a:r>
              <a:rPr lang="en-US" dirty="0"/>
              <a:t>.name = name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 err="1">
                <a:solidFill>
                  <a:srgbClr val="C00000"/>
                </a:solidFill>
              </a:rPr>
              <a:t>this</a:t>
            </a:r>
            <a:r>
              <a:rPr lang="en-US" dirty="0" err="1"/>
              <a:t>.color</a:t>
            </a:r>
            <a:r>
              <a:rPr lang="en-US" dirty="0"/>
              <a:t> = color</a:t>
            </a:r>
          </a:p>
          <a:p>
            <a:pPr marL="0" indent="0">
              <a:buNone/>
            </a:pPr>
            <a:r>
              <a:rPr lang="en-US" dirty="0"/>
              <a:t>    def fly(</a:t>
            </a:r>
            <a:r>
              <a:rPr lang="en-US" b="1" dirty="0">
                <a:solidFill>
                  <a:srgbClr val="C00000"/>
                </a:solidFill>
              </a:rPr>
              <a:t>qwerty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pass</a:t>
            </a:r>
          </a:p>
          <a:p>
            <a:pPr marL="0" indent="0">
              <a:buNone/>
            </a:pPr>
            <a:r>
              <a:rPr lang="en-US" dirty="0"/>
              <a:t>obj = Butterfly("Skipper", "yellow")</a:t>
            </a:r>
          </a:p>
          <a:p>
            <a:pPr marL="0" indent="0">
              <a:buNone/>
            </a:pPr>
            <a:r>
              <a:rPr lang="en-US" dirty="0"/>
              <a:t>print("Butterfly is a {}".format(</a:t>
            </a:r>
            <a:r>
              <a:rPr lang="en-US" dirty="0" err="1"/>
              <a:t>obj.species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print("Butterfly is a {}".format(</a:t>
            </a:r>
            <a:r>
              <a:rPr lang="en-US" dirty="0" err="1"/>
              <a:t>obj.__class__.species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 err="1"/>
              <a:t>obj.fly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print("Done")</a:t>
            </a:r>
          </a:p>
          <a:p>
            <a:pPr marL="0" indent="0">
              <a:buNone/>
            </a:pPr>
            <a:r>
              <a:rPr lang="en-US" dirty="0"/>
              <a:t>print(obj.name, </a:t>
            </a:r>
            <a:r>
              <a:rPr lang="en-US" dirty="0" err="1"/>
              <a:t>obj.color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="--&gt;")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37BA5-2EA6-4025-AFF7-2830285FF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181" y="5465074"/>
            <a:ext cx="2292619" cy="922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CA198-5453-42A2-8CD8-EB484F69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701" y="3212205"/>
            <a:ext cx="2779099" cy="9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07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52B8-E3E0-41CE-926E-FFE2362E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атрибутов и объектов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FBC4-B36E-45DA-91E4-5BB1A528C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1565"/>
            <a:ext cx="11029615" cy="4598505"/>
          </a:xfrm>
        </p:spPr>
        <p:txBody>
          <a:bodyPr>
            <a:normAutofit fontScale="92500" lnSpcReduction="20000"/>
          </a:bodyPr>
          <a:lstStyle/>
          <a:p>
            <a:r>
              <a:rPr lang="ru-RU" sz="1900" dirty="0"/>
              <a:t>Любой атрибут объекта может быть удален в любое время с помощью оператора </a:t>
            </a:r>
            <a:r>
              <a:rPr lang="ru-RU" sz="1900" b="1" dirty="0" err="1"/>
              <a:t>del</a:t>
            </a:r>
            <a:r>
              <a:rPr lang="en-US" sz="1900" dirty="0"/>
              <a:t>. </a:t>
            </a:r>
            <a:r>
              <a:rPr lang="ru-RU" sz="1900" dirty="0"/>
              <a:t>Так же при помощи данного оператора можно удалить и объект. Пример:</a:t>
            </a:r>
            <a:endParaRPr lang="en-US" sz="1900" dirty="0"/>
          </a:p>
          <a:p>
            <a:pPr marL="0" indent="0">
              <a:buNone/>
            </a:pPr>
            <a:r>
              <a:rPr lang="en-US" dirty="0"/>
              <a:t>class Butterfly:</a:t>
            </a:r>
          </a:p>
          <a:p>
            <a:pPr marL="0" indent="0">
              <a:buNone/>
            </a:pPr>
            <a:r>
              <a:rPr lang="en-US" dirty="0"/>
              <a:t>    '''My first class'''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color):</a:t>
            </a:r>
          </a:p>
          <a:p>
            <a:pPr marL="0" indent="0">
              <a:buNone/>
            </a:pPr>
            <a:r>
              <a:rPr lang="en-US" dirty="0"/>
              <a:t>        self.name = name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self.color</a:t>
            </a:r>
            <a:r>
              <a:rPr lang="en-US" dirty="0"/>
              <a:t> = color</a:t>
            </a:r>
          </a:p>
          <a:p>
            <a:pPr marL="0" indent="0">
              <a:buNone/>
            </a:pPr>
            <a:r>
              <a:rPr lang="en-US" dirty="0"/>
              <a:t>    def fly(self):</a:t>
            </a:r>
          </a:p>
          <a:p>
            <a:pPr marL="0" indent="0">
              <a:buNone/>
            </a:pPr>
            <a:r>
              <a:rPr lang="en-US" dirty="0"/>
              <a:t>        pass</a:t>
            </a:r>
          </a:p>
          <a:p>
            <a:pPr marL="0" indent="0">
              <a:buNone/>
            </a:pPr>
            <a:r>
              <a:rPr lang="en-US" dirty="0"/>
              <a:t>obj = Butterfly("Skipper", "yellow")</a:t>
            </a:r>
          </a:p>
          <a:p>
            <a:pPr marL="0" indent="0">
              <a:buNone/>
            </a:pPr>
            <a:r>
              <a:rPr lang="en-US" dirty="0"/>
              <a:t>print(obj.name)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del obj.name</a:t>
            </a:r>
            <a:endParaRPr lang="ru-R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del obj</a:t>
            </a:r>
          </a:p>
          <a:p>
            <a:pPr marL="0" indent="0">
              <a:buNone/>
            </a:pPr>
            <a:r>
              <a:rPr lang="en-US" dirty="0"/>
              <a:t>print(obj.name) # </a:t>
            </a:r>
            <a:r>
              <a:rPr lang="ru-RU" dirty="0"/>
              <a:t>выдаст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2067275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51EE-0D7D-440E-ADB6-5B79BA52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D9DF-8C58-4F1C-8EB0-3121C898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Все знают что в ООП конструктор вызывается когда создается определенный объект, но тогда когда объект уничтожается, будет вызван специальный метод, называемый </a:t>
            </a:r>
            <a:r>
              <a:rPr lang="ru-RU" sz="2200" b="1" dirty="0">
                <a:latin typeface="Corbel" panose="020B0503020204020204" pitchFamily="34" charset="0"/>
              </a:rPr>
              <a:t>деструктором</a:t>
            </a:r>
            <a:endParaRPr lang="ro-MD" sz="2200" b="1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В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dirty="0" err="1">
                <a:latin typeface="Corbel" panose="020B0503020204020204" pitchFamily="34" charset="0"/>
              </a:rPr>
              <a:t>Python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деструктор внедряется при помощи специального метода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dirty="0">
                <a:solidFill>
                  <a:srgbClr val="C00000"/>
                </a:solidFill>
                <a:latin typeface="Corbel" panose="020B0503020204020204" pitchFamily="34" charset="0"/>
              </a:rPr>
              <a:t>__</a:t>
            </a:r>
            <a:r>
              <a:rPr lang="ro-MD" sz="2200" dirty="0" err="1">
                <a:solidFill>
                  <a:srgbClr val="C00000"/>
                </a:solidFill>
                <a:latin typeface="Corbel" panose="020B0503020204020204" pitchFamily="34" charset="0"/>
              </a:rPr>
              <a:t>del</a:t>
            </a:r>
            <a:r>
              <a:rPr lang="ro-MD" sz="2200" dirty="0">
                <a:solidFill>
                  <a:srgbClr val="C00000"/>
                </a:solidFill>
                <a:latin typeface="Corbel" panose="020B0503020204020204" pitchFamily="34" charset="0"/>
              </a:rPr>
              <a:t>__()</a:t>
            </a:r>
          </a:p>
          <a:p>
            <a:r>
              <a:rPr lang="ru-RU" sz="2200" dirty="0">
                <a:latin typeface="Corbel" panose="020B0503020204020204" pitchFamily="34" charset="0"/>
              </a:rPr>
              <a:t>Необходимо уточнить что метод не будет вызван, если на объект есть хотя бы одна ссылка</a:t>
            </a:r>
            <a:endParaRPr lang="ro-MD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Но, поскольку интерпретатор сам занимается уничтожением объектов по окончанию жизненного цикла объекта, 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очень часто использование деструктора не имеет смысла</a:t>
            </a:r>
            <a:endParaRPr lang="ro-MD" sz="2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32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C958-93F7-4588-A052-527F8995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ООП в </a:t>
            </a:r>
            <a:r>
              <a:rPr lang="en-US" dirty="0"/>
              <a:t>Python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9F2660-B95C-417A-8D76-D815B5418C3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81025" y="3063081"/>
          <a:ext cx="11029950" cy="2737485"/>
        </p:xfrm>
        <a:graphic>
          <a:graphicData uri="http://schemas.openxmlformats.org/drawingml/2006/table">
            <a:tbl>
              <a:tblPr/>
              <a:tblGrid>
                <a:gridCol w="2360958">
                  <a:extLst>
                    <a:ext uri="{9D8B030D-6E8A-4147-A177-3AD203B41FA5}">
                      <a16:colId xmlns:a16="http://schemas.microsoft.com/office/drawing/2014/main" val="1284331287"/>
                    </a:ext>
                  </a:extLst>
                </a:gridCol>
                <a:gridCol w="8668992">
                  <a:extLst>
                    <a:ext uri="{9D8B030D-6E8A-4147-A177-3AD203B41FA5}">
                      <a16:colId xmlns:a16="http://schemas.microsoft.com/office/drawing/2014/main" val="16890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ru-RU" sz="2400" b="1" dirty="0">
                          <a:effectLst/>
                        </a:rPr>
                        <a:t>Наследование</a:t>
                      </a:r>
                      <a:endParaRPr lang="en-US" sz="2400" b="1" dirty="0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</a:rPr>
                        <a:t>Процесс использования деталей из нового класса</a:t>
                      </a:r>
                      <a:r>
                        <a:rPr lang="en-US" sz="2400" dirty="0">
                          <a:effectLst/>
                        </a:rPr>
                        <a:t> (</a:t>
                      </a:r>
                      <a:r>
                        <a:rPr lang="ru-RU" sz="2400" dirty="0">
                          <a:effectLst/>
                        </a:rPr>
                        <a:t>дочернего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r>
                        <a:rPr lang="ru-RU" sz="2400" dirty="0">
                          <a:effectLst/>
                        </a:rPr>
                        <a:t> без изменения существующего класса (родительского)</a:t>
                      </a:r>
                      <a:endParaRPr lang="en-US" sz="2400" dirty="0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837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ru-RU" sz="2400" b="1" dirty="0">
                          <a:effectLst/>
                        </a:rPr>
                        <a:t>Инкапсуляция</a:t>
                      </a:r>
                      <a:endParaRPr lang="en-US" sz="2400" b="1" dirty="0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</a:rPr>
                        <a:t>Скрытие личных (приватных) деталей класса от других объектов</a:t>
                      </a:r>
                      <a:endParaRPr lang="en-US" sz="2400" dirty="0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565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ru-RU" sz="2400" b="1" dirty="0">
                          <a:effectLst/>
                        </a:rPr>
                        <a:t>Полиморфизм</a:t>
                      </a:r>
                      <a:endParaRPr lang="en-US" sz="2400" b="1" dirty="0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</a:rPr>
                        <a:t>Концепция использования общих операций по-разному, с целью ввода различных дополнительных данных</a:t>
                      </a:r>
                      <a:endParaRPr lang="en-US" sz="2400" dirty="0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32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822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78A2-D05D-409B-A10A-80BE0926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Getter-</a:t>
            </a:r>
            <a:r>
              <a:rPr lang="ru-RU" dirty="0"/>
              <a:t>ы и</a:t>
            </a:r>
            <a:r>
              <a:rPr lang="en-US" dirty="0"/>
              <a:t> Setter</a:t>
            </a:r>
            <a:r>
              <a:rPr lang="ru-RU" dirty="0"/>
              <a:t>-ы в </a:t>
            </a:r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A0D7-1BA3-4241-A645-D6A0803D8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34318"/>
            <a:ext cx="5168347" cy="4652012"/>
          </a:xfrm>
        </p:spPr>
        <p:txBody>
          <a:bodyPr>
            <a:noAutofit/>
          </a:bodyPr>
          <a:lstStyle/>
          <a:p>
            <a:r>
              <a:rPr lang="ru-RU" sz="2200" dirty="0"/>
              <a:t>Эти методы</a:t>
            </a:r>
            <a:r>
              <a:rPr lang="en-US" sz="2200" dirty="0"/>
              <a:t> </a:t>
            </a:r>
            <a:r>
              <a:rPr lang="ru-RU" sz="2200" dirty="0"/>
              <a:t>в ООП, являются средством получения данных и средством изменения данных</a:t>
            </a:r>
            <a:endParaRPr lang="en-US" sz="2200" dirty="0"/>
          </a:p>
          <a:p>
            <a:r>
              <a:rPr lang="ru-RU" sz="2200" dirty="0"/>
              <a:t>Согласно принципу инкапсуляции, атрибуты класса делаются приватными, чтобы скрыть</a:t>
            </a:r>
            <a:r>
              <a:rPr lang="en-US" sz="2200" dirty="0"/>
              <a:t> </a:t>
            </a:r>
            <a:r>
              <a:rPr lang="ru-RU" sz="2200" dirty="0"/>
              <a:t>и защитить их</a:t>
            </a:r>
            <a:endParaRPr lang="en-US" sz="2200" dirty="0"/>
          </a:p>
          <a:p>
            <a:r>
              <a:rPr lang="ru-RU" sz="2200" dirty="0"/>
              <a:t>Если бы мы писали программу по рекомендациям </a:t>
            </a:r>
            <a:r>
              <a:rPr lang="en-US" sz="2200" dirty="0"/>
              <a:t>Java </a:t>
            </a:r>
            <a:r>
              <a:rPr lang="ru-RU" sz="2200" dirty="0"/>
              <a:t>или </a:t>
            </a:r>
            <a:r>
              <a:rPr lang="en-US" sz="2200" dirty="0"/>
              <a:t>PHPOO</a:t>
            </a:r>
            <a:r>
              <a:rPr lang="ru-RU" sz="2200" dirty="0"/>
              <a:t>, мы бы сделали атрибуты: </a:t>
            </a:r>
            <a:r>
              <a:rPr lang="en-US" sz="2200" dirty="0"/>
              <a:t>name </a:t>
            </a:r>
            <a:r>
              <a:rPr lang="ru-RU" sz="2200" dirty="0"/>
              <a:t>и </a:t>
            </a:r>
            <a:r>
              <a:rPr lang="en-US" sz="2200" dirty="0"/>
              <a:t>color</a:t>
            </a:r>
            <a:r>
              <a:rPr lang="ru-RU" sz="2200" dirty="0"/>
              <a:t> – недоступными. И код бы был: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26A02-FD76-4FB9-A1C5-255D972B8C60}"/>
              </a:ext>
            </a:extLst>
          </p:cNvPr>
          <p:cNvSpPr txBox="1"/>
          <p:nvPr/>
        </p:nvSpPr>
        <p:spPr>
          <a:xfrm>
            <a:off x="6388500" y="1934318"/>
            <a:ext cx="51683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Butterfly:</a:t>
            </a:r>
          </a:p>
          <a:p>
            <a:r>
              <a:rPr lang="ro-MD" dirty="0"/>
              <a:t>    </a:t>
            </a:r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__(self, name, color):</a:t>
            </a:r>
          </a:p>
          <a:p>
            <a:r>
              <a:rPr lang="en-US" dirty="0"/>
              <a:t>        </a:t>
            </a:r>
            <a:r>
              <a:rPr lang="en-US" dirty="0" err="1"/>
              <a:t>self.set_name_color</a:t>
            </a:r>
            <a:r>
              <a:rPr lang="en-US" dirty="0"/>
              <a:t>(name, color)</a:t>
            </a:r>
          </a:p>
          <a:p>
            <a:r>
              <a:rPr lang="en-US" dirty="0"/>
              <a:t>    def </a:t>
            </a:r>
            <a:r>
              <a:rPr lang="en-US" dirty="0" err="1"/>
              <a:t>get_name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self.__name</a:t>
            </a:r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get_color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self.__color</a:t>
            </a:r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set_name_color</a:t>
            </a:r>
            <a:r>
              <a:rPr lang="en-US" dirty="0"/>
              <a:t>(self, name, color):</a:t>
            </a:r>
          </a:p>
          <a:p>
            <a:r>
              <a:rPr lang="en-US" dirty="0"/>
              <a:t>	</a:t>
            </a:r>
            <a:r>
              <a:rPr lang="en-US" dirty="0" err="1"/>
              <a:t>self.__name</a:t>
            </a:r>
            <a:r>
              <a:rPr lang="en-US" dirty="0"/>
              <a:t> = name</a:t>
            </a:r>
          </a:p>
          <a:p>
            <a:r>
              <a:rPr lang="en-US" dirty="0"/>
              <a:t>	</a:t>
            </a:r>
            <a:r>
              <a:rPr lang="en-US" dirty="0" err="1"/>
              <a:t>self.__color</a:t>
            </a:r>
            <a:r>
              <a:rPr lang="en-US" dirty="0"/>
              <a:t> = color</a:t>
            </a:r>
          </a:p>
          <a:p>
            <a:r>
              <a:rPr lang="en-US" dirty="0"/>
              <a:t>    def fly(qwerty):</a:t>
            </a:r>
          </a:p>
          <a:p>
            <a:r>
              <a:rPr lang="en-US" dirty="0"/>
              <a:t>        pass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    obj = Butterfly("Skipper", "yellow")</a:t>
            </a:r>
          </a:p>
          <a:p>
            <a:r>
              <a:rPr lang="en-US" dirty="0"/>
              <a:t>    print(</a:t>
            </a:r>
            <a:r>
              <a:rPr lang="en-US" dirty="0" err="1"/>
              <a:t>obj.get_name</a:t>
            </a:r>
            <a:r>
              <a:rPr lang="en-US" dirty="0"/>
              <a:t>(), </a:t>
            </a:r>
            <a:r>
              <a:rPr lang="en-US" dirty="0" err="1"/>
              <a:t>obj.get_color</a:t>
            </a:r>
            <a:r>
              <a:rPr lang="en-US" dirty="0"/>
              <a:t>())</a:t>
            </a:r>
          </a:p>
          <a:p>
            <a:r>
              <a:rPr lang="en-US" dirty="0"/>
              <a:t>except:</a:t>
            </a:r>
          </a:p>
          <a:p>
            <a:r>
              <a:rPr lang="en-US" dirty="0"/>
              <a:t>    print("It has no values...")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50961-739B-4F4E-8117-AD72AED8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359" y="4653878"/>
            <a:ext cx="2192641" cy="52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81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252E-1618-4716-94A1-6EA67329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решает инкапсуляцию </a:t>
            </a:r>
            <a:r>
              <a:rPr lang="en-US" dirty="0"/>
              <a:t>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C6ED-D716-4FE2-AC95-EF8CA5F5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1809"/>
            <a:ext cx="11029615" cy="4691269"/>
          </a:xfrm>
        </p:spPr>
        <p:txBody>
          <a:bodyPr>
            <a:normAutofit/>
          </a:bodyPr>
          <a:lstStyle/>
          <a:p>
            <a:r>
              <a:rPr lang="ru-RU" sz="2200" dirty="0" err="1"/>
              <a:t>Python</a:t>
            </a:r>
            <a:r>
              <a:rPr lang="ru-RU" sz="2200" dirty="0"/>
              <a:t> предлагает</a:t>
            </a:r>
            <a:r>
              <a:rPr lang="en-US" sz="2200" dirty="0"/>
              <a:t> </a:t>
            </a:r>
            <a:r>
              <a:rPr lang="ru-RU" sz="2200" dirty="0"/>
              <a:t>другое решение этой проблемы. Решение называется </a:t>
            </a:r>
            <a:r>
              <a:rPr lang="en-US" sz="2200" b="1" dirty="0"/>
              <a:t>properties - </a:t>
            </a:r>
            <a:r>
              <a:rPr lang="ru-RU" sz="2200" dirty="0"/>
              <a:t>значительно упрощается процесс объектно-ориентированного программирования </a:t>
            </a:r>
          </a:p>
          <a:p>
            <a:r>
              <a:rPr lang="ru-RU" sz="2200" dirty="0"/>
              <a:t>В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b="1" dirty="0" err="1"/>
              <a:t>property</a:t>
            </a:r>
            <a:r>
              <a:rPr lang="ru-RU" sz="2200" b="1" dirty="0"/>
              <a:t>() </a:t>
            </a:r>
            <a:r>
              <a:rPr lang="ru-RU" sz="2200" dirty="0"/>
              <a:t>- это встроенная функция, которая создает и возвращает объект свойства</a:t>
            </a:r>
            <a:endParaRPr lang="en-US" sz="2200" dirty="0"/>
          </a:p>
          <a:p>
            <a:r>
              <a:rPr lang="ru-RU" sz="2200" dirty="0"/>
              <a:t>Синтаксис этой функции:</a:t>
            </a:r>
          </a:p>
          <a:p>
            <a:pPr marL="0" indent="0">
              <a:buNone/>
            </a:pPr>
            <a:r>
              <a:rPr lang="it-IT" b="1" dirty="0"/>
              <a:t>property(fget=None, fset=None, fdel=None, doc=None)</a:t>
            </a:r>
            <a:r>
              <a:rPr lang="ru-RU" dirty="0"/>
              <a:t>, где </a:t>
            </a:r>
          </a:p>
          <a:p>
            <a:pPr marL="0" indent="0">
              <a:buNone/>
            </a:pPr>
            <a:r>
              <a:rPr lang="ru-RU" b="1" dirty="0" err="1"/>
              <a:t>fget</a:t>
            </a:r>
            <a:r>
              <a:rPr lang="ru-RU" dirty="0"/>
              <a:t> - функция для получения значения атрибута, </a:t>
            </a:r>
          </a:p>
          <a:p>
            <a:pPr marL="0" indent="0">
              <a:buNone/>
            </a:pPr>
            <a:r>
              <a:rPr lang="ru-RU" b="1" dirty="0" err="1"/>
              <a:t>fset</a:t>
            </a:r>
            <a:r>
              <a:rPr lang="ru-RU" dirty="0"/>
              <a:t> - функция для установки значения атрибута, </a:t>
            </a:r>
          </a:p>
          <a:p>
            <a:pPr marL="0" indent="0">
              <a:buNone/>
            </a:pPr>
            <a:r>
              <a:rPr lang="ru-RU" b="1" dirty="0" err="1"/>
              <a:t>fdel</a:t>
            </a:r>
            <a:r>
              <a:rPr lang="ru-RU" dirty="0"/>
              <a:t> - функция для удаления атрибута, а</a:t>
            </a:r>
          </a:p>
          <a:p>
            <a:pPr marL="0" indent="0">
              <a:buNone/>
            </a:pPr>
            <a:r>
              <a:rPr lang="ru-RU" b="1" dirty="0" err="1"/>
              <a:t>doc</a:t>
            </a:r>
            <a:r>
              <a:rPr lang="ru-RU" dirty="0"/>
              <a:t> - строка (как комментарий)</a:t>
            </a:r>
          </a:p>
          <a:p>
            <a:pPr marL="0" indent="0">
              <a:buNone/>
            </a:pPr>
            <a:r>
              <a:rPr lang="ru-RU" sz="2200" dirty="0"/>
              <a:t>Как видно из реализации, эти аргументы функции являются необязательными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3183517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1E92-0C6E-4BEE-8251-FCCC21CF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объекта </a:t>
            </a:r>
            <a:r>
              <a:rPr lang="en-US" dirty="0"/>
              <a:t>Property()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D0992-8EAC-41FA-850F-53BD14E23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90738" cy="3678303"/>
          </a:xfrm>
        </p:spPr>
        <p:txBody>
          <a:bodyPr>
            <a:normAutofit/>
          </a:bodyPr>
          <a:lstStyle/>
          <a:p>
            <a:r>
              <a:rPr lang="ru-RU" sz="2200" dirty="0"/>
              <a:t>Объект </a:t>
            </a:r>
            <a:r>
              <a:rPr lang="ru-RU" sz="2200" b="1" dirty="0" err="1"/>
              <a:t>property</a:t>
            </a:r>
            <a:r>
              <a:rPr lang="ru-RU" sz="2200" b="1" dirty="0"/>
              <a:t>()</a:t>
            </a:r>
            <a:r>
              <a:rPr lang="ru-RU" sz="2200" dirty="0"/>
              <a:t> может быть создан следующим образом: </a:t>
            </a:r>
            <a:r>
              <a:rPr lang="en-US" sz="2200" dirty="0"/>
              <a:t>property()</a:t>
            </a:r>
            <a:endParaRPr lang="ru-RU" sz="2200" dirty="0"/>
          </a:p>
          <a:p>
            <a:r>
              <a:rPr lang="ru-RU" sz="2200" dirty="0"/>
              <a:t>У объекта </a:t>
            </a:r>
            <a:r>
              <a:rPr lang="ru-RU" sz="2200" b="1" dirty="0" err="1"/>
              <a:t>property</a:t>
            </a:r>
            <a:r>
              <a:rPr lang="ru-RU" sz="2200" b="1" dirty="0"/>
              <a:t>()</a:t>
            </a:r>
            <a:r>
              <a:rPr lang="ru-RU" sz="2200" dirty="0"/>
              <a:t> есть три метода:</a:t>
            </a:r>
          </a:p>
          <a:p>
            <a:pPr lvl="1"/>
            <a:r>
              <a:rPr lang="ru-RU" sz="2200" dirty="0" err="1"/>
              <a:t>getter</a:t>
            </a:r>
            <a:r>
              <a:rPr lang="ru-RU" sz="2200" dirty="0"/>
              <a:t> (), </a:t>
            </a:r>
          </a:p>
          <a:p>
            <a:pPr lvl="1"/>
            <a:r>
              <a:rPr lang="ru-RU" sz="2200" dirty="0" err="1"/>
              <a:t>setter</a:t>
            </a:r>
            <a:r>
              <a:rPr lang="ru-RU" sz="2200" dirty="0"/>
              <a:t> () и </a:t>
            </a:r>
          </a:p>
          <a:p>
            <a:pPr lvl="1"/>
            <a:r>
              <a:rPr lang="ru-RU" sz="2200" dirty="0" err="1"/>
              <a:t>deleter</a:t>
            </a:r>
            <a:r>
              <a:rPr lang="ru-RU" sz="2200" dirty="0"/>
              <a:t> ()</a:t>
            </a:r>
          </a:p>
          <a:p>
            <a:r>
              <a:rPr lang="ru-RU" sz="2200" dirty="0"/>
              <a:t>Пример: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7CB27-9C0F-4CF6-A01E-77B95F4E76C8}"/>
              </a:ext>
            </a:extLst>
          </p:cNvPr>
          <p:cNvSpPr txBox="1"/>
          <p:nvPr/>
        </p:nvSpPr>
        <p:spPr>
          <a:xfrm>
            <a:off x="6281530" y="1715956"/>
            <a:ext cx="542204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class Butterfly:</a:t>
            </a:r>
          </a:p>
          <a:p>
            <a:r>
              <a:rPr lang="en-US" sz="1500" dirty="0"/>
              <a:t>    def __</a:t>
            </a:r>
            <a:r>
              <a:rPr lang="en-US" sz="1500" dirty="0" err="1"/>
              <a:t>init</a:t>
            </a:r>
            <a:r>
              <a:rPr lang="en-US" sz="1500" dirty="0"/>
              <a:t>__(self, name="a butterfly", color="no color"):</a:t>
            </a:r>
          </a:p>
          <a:p>
            <a:r>
              <a:rPr lang="en-US" sz="1500" dirty="0"/>
              <a:t>        self.name = name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self.color</a:t>
            </a:r>
            <a:r>
              <a:rPr lang="en-US" sz="1500" dirty="0"/>
              <a:t> = color</a:t>
            </a:r>
          </a:p>
          <a:p>
            <a:r>
              <a:rPr lang="en-US" sz="1500" dirty="0"/>
              <a:t>    def </a:t>
            </a:r>
            <a:r>
              <a:rPr lang="en-US" sz="1500" dirty="0" err="1"/>
              <a:t>get_name</a:t>
            </a:r>
            <a:r>
              <a:rPr lang="en-US" sz="1500" dirty="0"/>
              <a:t>(self):</a:t>
            </a:r>
          </a:p>
          <a:p>
            <a:r>
              <a:rPr lang="en-US" sz="1500" dirty="0"/>
              <a:t>        return </a:t>
            </a:r>
            <a:r>
              <a:rPr lang="en-US" sz="1500" dirty="0" err="1"/>
              <a:t>self.__name</a:t>
            </a:r>
            <a:endParaRPr lang="en-US" sz="1500" dirty="0"/>
          </a:p>
          <a:p>
            <a:r>
              <a:rPr lang="en-US" sz="1500" dirty="0"/>
              <a:t>    def </a:t>
            </a:r>
            <a:r>
              <a:rPr lang="en-US" sz="1500" dirty="0" err="1"/>
              <a:t>get_color</a:t>
            </a:r>
            <a:r>
              <a:rPr lang="en-US" sz="1500" dirty="0"/>
              <a:t>(self):</a:t>
            </a:r>
          </a:p>
          <a:p>
            <a:r>
              <a:rPr lang="en-US" sz="1500" dirty="0"/>
              <a:t>        return </a:t>
            </a:r>
            <a:r>
              <a:rPr lang="en-US" sz="1500" dirty="0" err="1"/>
              <a:t>self.__color</a:t>
            </a:r>
            <a:endParaRPr lang="en-US" sz="1500" dirty="0"/>
          </a:p>
          <a:p>
            <a:r>
              <a:rPr lang="en-US" sz="1500" dirty="0"/>
              <a:t>    def </a:t>
            </a:r>
            <a:r>
              <a:rPr lang="en-US" sz="1500" dirty="0" err="1"/>
              <a:t>set_name</a:t>
            </a:r>
            <a:r>
              <a:rPr lang="en-US" sz="1500" dirty="0"/>
              <a:t>(self, name):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self.__name</a:t>
            </a:r>
            <a:r>
              <a:rPr lang="en-US" sz="1500" dirty="0"/>
              <a:t> = name</a:t>
            </a:r>
          </a:p>
          <a:p>
            <a:r>
              <a:rPr lang="en-US" sz="1500" dirty="0"/>
              <a:t>    def </a:t>
            </a:r>
            <a:r>
              <a:rPr lang="en-US" sz="1500" dirty="0" err="1"/>
              <a:t>set_color</a:t>
            </a:r>
            <a:r>
              <a:rPr lang="en-US" sz="1500" dirty="0"/>
              <a:t>(self, color):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self.__color</a:t>
            </a:r>
            <a:r>
              <a:rPr lang="en-US" sz="1500" dirty="0"/>
              <a:t> = color</a:t>
            </a:r>
          </a:p>
          <a:p>
            <a:r>
              <a:rPr lang="en-US" sz="1500" dirty="0"/>
              <a:t>    def fly(qwerty):</a:t>
            </a:r>
          </a:p>
          <a:p>
            <a:r>
              <a:rPr lang="en-US" sz="1500" dirty="0"/>
              <a:t>        pass</a:t>
            </a:r>
          </a:p>
          <a:p>
            <a:r>
              <a:rPr lang="en-US" sz="1500" dirty="0"/>
              <a:t>    </a:t>
            </a:r>
            <a:r>
              <a:rPr lang="en-US" sz="1500" b="1" dirty="0">
                <a:solidFill>
                  <a:srgbClr val="C00000"/>
                </a:solidFill>
              </a:rPr>
              <a:t>name = property(</a:t>
            </a:r>
            <a:r>
              <a:rPr lang="en-US" sz="1500" b="1" dirty="0" err="1">
                <a:solidFill>
                  <a:srgbClr val="C00000"/>
                </a:solidFill>
              </a:rPr>
              <a:t>get_name</a:t>
            </a:r>
            <a:r>
              <a:rPr lang="en-US" sz="1500" b="1" dirty="0">
                <a:solidFill>
                  <a:srgbClr val="C00000"/>
                </a:solidFill>
              </a:rPr>
              <a:t>, </a:t>
            </a:r>
            <a:r>
              <a:rPr lang="en-US" sz="1500" b="1" dirty="0" err="1">
                <a:solidFill>
                  <a:srgbClr val="C00000"/>
                </a:solidFill>
              </a:rPr>
              <a:t>set_name</a:t>
            </a:r>
            <a:r>
              <a:rPr lang="en-US" sz="15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1500" b="1" dirty="0">
                <a:solidFill>
                  <a:srgbClr val="C00000"/>
                </a:solidFill>
              </a:rPr>
              <a:t>    color = property(</a:t>
            </a:r>
            <a:r>
              <a:rPr lang="en-US" sz="1500" b="1" dirty="0" err="1">
                <a:solidFill>
                  <a:srgbClr val="C00000"/>
                </a:solidFill>
              </a:rPr>
              <a:t>get_color</a:t>
            </a:r>
            <a:r>
              <a:rPr lang="en-US" sz="1500" b="1" dirty="0">
                <a:solidFill>
                  <a:srgbClr val="C00000"/>
                </a:solidFill>
              </a:rPr>
              <a:t>, </a:t>
            </a:r>
            <a:r>
              <a:rPr lang="en-US" sz="1500" b="1" dirty="0" err="1">
                <a:solidFill>
                  <a:srgbClr val="C00000"/>
                </a:solidFill>
              </a:rPr>
              <a:t>set_color</a:t>
            </a:r>
            <a:r>
              <a:rPr lang="en-US" sz="15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1500" dirty="0"/>
              <a:t>try:</a:t>
            </a:r>
          </a:p>
          <a:p>
            <a:r>
              <a:rPr lang="en-US" sz="1500" dirty="0"/>
              <a:t>    obj = Butterfly()</a:t>
            </a:r>
          </a:p>
          <a:p>
            <a:r>
              <a:rPr lang="en-US" sz="1500" dirty="0"/>
              <a:t>    </a:t>
            </a:r>
            <a:r>
              <a:rPr lang="en-US" sz="1600" dirty="0">
                <a:solidFill>
                  <a:srgbClr val="00B050"/>
                </a:solidFill>
              </a:rPr>
              <a:t> print(obj.name, </a:t>
            </a:r>
            <a:r>
              <a:rPr lang="en-US" sz="1600" dirty="0" err="1">
                <a:solidFill>
                  <a:srgbClr val="00B050"/>
                </a:solidFill>
              </a:rPr>
              <a:t>obj.color</a:t>
            </a:r>
            <a:r>
              <a:rPr lang="en-US" sz="1600" dirty="0">
                <a:solidFill>
                  <a:srgbClr val="00B050"/>
                </a:solidFill>
              </a:rPr>
              <a:t>)</a:t>
            </a:r>
            <a:endParaRPr lang="en-US" sz="1500" dirty="0"/>
          </a:p>
          <a:p>
            <a:r>
              <a:rPr lang="en-US" sz="1500" dirty="0"/>
              <a:t>except:</a:t>
            </a:r>
          </a:p>
          <a:p>
            <a:r>
              <a:rPr lang="en-US" sz="1500" dirty="0"/>
              <a:t>    print("It has no values...")</a:t>
            </a:r>
          </a:p>
        </p:txBody>
      </p:sp>
    </p:spTree>
    <p:extLst>
      <p:ext uri="{BB962C8B-B14F-4D97-AF65-F5344CB8AC3E}">
        <p14:creationId xmlns:p14="http://schemas.microsoft.com/office/powerpoint/2010/main" val="268905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8CC0-CF07-49B6-B731-43048F3E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en-US" dirty="0"/>
              <a:t>property() </a:t>
            </a:r>
            <a:r>
              <a:rPr lang="ru-RU" dirty="0"/>
              <a:t>можно было создать и так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69AE4-F1CA-4149-A0B8-8231B8653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123330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name = property()</a:t>
            </a:r>
          </a:p>
          <a:p>
            <a:pPr marL="0" indent="0">
              <a:buNone/>
            </a:pPr>
            <a:r>
              <a:rPr lang="en-US" dirty="0"/>
              <a:t>    name = </a:t>
            </a:r>
            <a:r>
              <a:rPr lang="en-US" dirty="0" err="1"/>
              <a:t>name.getter</a:t>
            </a:r>
            <a:r>
              <a:rPr lang="en-US" dirty="0"/>
              <a:t>(</a:t>
            </a:r>
            <a:r>
              <a:rPr lang="en-US" dirty="0" err="1"/>
              <a:t>get_name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name = </a:t>
            </a:r>
            <a:r>
              <a:rPr lang="en-US" dirty="0" err="1"/>
              <a:t>name.setter</a:t>
            </a:r>
            <a:r>
              <a:rPr lang="en-US" dirty="0"/>
              <a:t>(</a:t>
            </a:r>
            <a:r>
              <a:rPr lang="en-US" dirty="0" err="1"/>
              <a:t>set_name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color = property()</a:t>
            </a:r>
          </a:p>
          <a:p>
            <a:pPr marL="0" indent="0">
              <a:buNone/>
            </a:pPr>
            <a:r>
              <a:rPr lang="en-US" dirty="0"/>
              <a:t>    color = </a:t>
            </a:r>
            <a:r>
              <a:rPr lang="en-US" dirty="0" err="1"/>
              <a:t>color.getter</a:t>
            </a:r>
            <a:r>
              <a:rPr lang="en-US" dirty="0"/>
              <a:t>(</a:t>
            </a:r>
            <a:r>
              <a:rPr lang="en-US" dirty="0" err="1"/>
              <a:t>get_color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color = </a:t>
            </a:r>
            <a:r>
              <a:rPr lang="en-US" dirty="0" err="1"/>
              <a:t>color.setter</a:t>
            </a:r>
            <a:r>
              <a:rPr lang="en-US" dirty="0"/>
              <a:t>(</a:t>
            </a:r>
            <a:r>
              <a:rPr lang="en-US" dirty="0" err="1"/>
              <a:t>set_color</a:t>
            </a:r>
            <a:r>
              <a:rPr lang="en-US" dirty="0"/>
              <a:t>)</a:t>
            </a:r>
          </a:p>
          <a:p>
            <a:r>
              <a:rPr lang="ru-RU" dirty="0"/>
              <a:t>… результат тот же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E61F5-FE03-449B-8B91-5FC8E7BE25FE}"/>
              </a:ext>
            </a:extLst>
          </p:cNvPr>
          <p:cNvSpPr txBox="1"/>
          <p:nvPr/>
        </p:nvSpPr>
        <p:spPr>
          <a:xfrm>
            <a:off x="7381461" y="3578087"/>
            <a:ext cx="390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name = property(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get_name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set_name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color = property(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get_color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set_color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56B6040C-5415-4FE5-8A7B-3A45D8FE3B2D}"/>
              </a:ext>
            </a:extLst>
          </p:cNvPr>
          <p:cNvSpPr/>
          <p:nvPr/>
        </p:nvSpPr>
        <p:spPr>
          <a:xfrm>
            <a:off x="4810540" y="3739786"/>
            <a:ext cx="2173356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Эквивалентно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67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07AB-5177-4F75-ADD3-D13789E7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Декораторы в </a:t>
            </a:r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C899-770F-41AB-B771-ABCE026A1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025564"/>
            <a:ext cx="11029615" cy="1833235"/>
          </a:xfrm>
        </p:spPr>
        <p:txBody>
          <a:bodyPr>
            <a:normAutofit/>
          </a:bodyPr>
          <a:lstStyle/>
          <a:p>
            <a:r>
              <a:rPr lang="ru-RU" sz="2400" dirty="0"/>
              <a:t>Перед тем как рассматривать </a:t>
            </a:r>
            <a:r>
              <a:rPr lang="ru-RU" sz="2400" dirty="0">
                <a:solidFill>
                  <a:srgbClr val="FF0000"/>
                </a:solidFill>
              </a:rPr>
              <a:t>декораторы</a:t>
            </a:r>
            <a:r>
              <a:rPr lang="ru-RU" sz="2400" dirty="0"/>
              <a:t> в </a:t>
            </a:r>
            <a:r>
              <a:rPr lang="en-US" sz="2400" dirty="0"/>
              <a:t>Python… </a:t>
            </a:r>
            <a:r>
              <a:rPr lang="ru-RU" sz="2400" dirty="0"/>
              <a:t>вспомним….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F2D3A-0E49-464B-9D15-12538DAA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465" y="2176685"/>
            <a:ext cx="3080302" cy="197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7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6125-4CA1-4E87-A2D4-9534D021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и парадигмы программирования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8F19-8B0C-4A24-A3D3-C06D34AE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8313"/>
            <a:ext cx="11029616" cy="4691270"/>
          </a:xfrm>
        </p:spPr>
        <p:txBody>
          <a:bodyPr>
            <a:normAutofit/>
          </a:bodyPr>
          <a:lstStyle/>
          <a:p>
            <a:r>
              <a:rPr lang="ru-RU" sz="2400" dirty="0" err="1"/>
              <a:t>Python</a:t>
            </a:r>
            <a:r>
              <a:rPr lang="ru-RU" sz="2400" dirty="0"/>
              <a:t> - это </a:t>
            </a:r>
            <a:r>
              <a:rPr lang="ru-RU" sz="2400" dirty="0" err="1"/>
              <a:t>мультипарадигмальный</a:t>
            </a:r>
            <a:r>
              <a:rPr lang="ru-RU" sz="2400" dirty="0"/>
              <a:t> язык программирования. Это означает, что он поддерживает разные подходы к программированию</a:t>
            </a:r>
          </a:p>
          <a:p>
            <a:r>
              <a:rPr lang="ru-RU" sz="2400" dirty="0"/>
              <a:t>Одним из популярных подходов к решению проблемы программирования является создание объектов или </a:t>
            </a:r>
            <a:r>
              <a:rPr lang="ru-RU" sz="2400" b="1" dirty="0"/>
              <a:t>объектно-ориентированное программирование </a:t>
            </a:r>
            <a:r>
              <a:rPr lang="ru-RU" sz="2400" dirty="0"/>
              <a:t>(ООП)</a:t>
            </a:r>
          </a:p>
          <a:p>
            <a:r>
              <a:rPr lang="ru-RU" sz="2400" dirty="0"/>
              <a:t>Концепция ООП в </a:t>
            </a:r>
            <a:r>
              <a:rPr lang="ru-RU" sz="2400" dirty="0" err="1"/>
              <a:t>Python</a:t>
            </a:r>
            <a:r>
              <a:rPr lang="ru-RU" sz="2400" dirty="0"/>
              <a:t> направлена на создание кода многократного использования - можно определить компоненты программы в виде классов</a:t>
            </a:r>
            <a:endParaRPr lang="en-US" sz="2400" dirty="0"/>
          </a:p>
          <a:p>
            <a:r>
              <a:rPr lang="ru-RU" sz="2400" dirty="0"/>
              <a:t>Классы предоставляют возможности объединения данных и </a:t>
            </a:r>
            <a:r>
              <a:rPr lang="ru-RU" sz="2400" dirty="0" err="1"/>
              <a:t>функциональностей</a:t>
            </a:r>
            <a:r>
              <a:rPr lang="ru-RU" sz="2400" dirty="0"/>
              <a:t> вместе. Создание нового класса создает новый тип объекта, позволяя создавать новые экземпляры этого типа</a:t>
            </a:r>
          </a:p>
        </p:txBody>
      </p:sp>
    </p:spTree>
    <p:extLst>
      <p:ext uri="{BB962C8B-B14F-4D97-AF65-F5344CB8AC3E}">
        <p14:creationId xmlns:p14="http://schemas.microsoft.com/office/powerpoint/2010/main" val="866875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D50E-1DD0-453D-8ACA-DCA74B57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более детально функции из</a:t>
            </a:r>
            <a:r>
              <a:rPr lang="en-US" dirty="0"/>
              <a:t> Python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538EC-7A8F-49C5-9E3D-107580B7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Разберем два аспекта связанные с функциями в </a:t>
            </a:r>
            <a:r>
              <a:rPr lang="ru-RU" sz="2200" i="1" dirty="0" err="1"/>
              <a:t>Python</a:t>
            </a:r>
            <a:endParaRPr lang="ru-RU" sz="2200" i="1" dirty="0"/>
          </a:p>
          <a:p>
            <a:pPr lvl="1"/>
            <a:r>
              <a:rPr lang="ru-RU" sz="2200" dirty="0"/>
              <a:t>Во-первых: функция – это объект специального вида, поэтому ее можно передавать в качестве аргумента другим функциям</a:t>
            </a:r>
          </a:p>
          <a:p>
            <a:pPr lvl="1"/>
            <a:r>
              <a:rPr lang="ru-RU" sz="2200" dirty="0"/>
              <a:t>Во-вторых: внутри функций можно создавать другие функции, вызывать их и возвращать как результат через </a:t>
            </a:r>
            <a:r>
              <a:rPr lang="ru-RU" sz="2200" i="1" dirty="0" err="1"/>
              <a:t>return</a:t>
            </a:r>
            <a:endParaRPr lang="ru-RU" sz="2200" i="1" dirty="0"/>
          </a:p>
          <a:p>
            <a:r>
              <a:rPr lang="ru-RU" sz="2200" dirty="0"/>
              <a:t>Остановимся на этих моментах более подробно…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98242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2A61-659A-4886-9968-DE37FA93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Функция как объект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7F28-4BE3-41A4-9504-8E312B498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4330"/>
            <a:ext cx="11029615" cy="4041913"/>
          </a:xfrm>
        </p:spPr>
        <p:txBody>
          <a:bodyPr>
            <a:normAutofit/>
          </a:bodyPr>
          <a:lstStyle/>
          <a:p>
            <a:r>
              <a:rPr lang="ru-RU" sz="2400" dirty="0"/>
              <a:t>В </a:t>
            </a:r>
            <a:r>
              <a:rPr lang="ru-RU" sz="2400" i="1" dirty="0" err="1"/>
              <a:t>Python</a:t>
            </a:r>
            <a:r>
              <a:rPr lang="ru-RU" sz="2400" i="1" dirty="0"/>
              <a:t> </a:t>
            </a:r>
            <a:r>
              <a:rPr lang="ru-RU" sz="2400" dirty="0"/>
              <a:t>передача одной функции в качестве аргумента другой функции – это нормальная практика</a:t>
            </a:r>
          </a:p>
          <a:p>
            <a:r>
              <a:rPr lang="ru-RU" sz="2400" dirty="0"/>
              <a:t>Например, если есть список целых чисел, и необходимо на его основе получить другой список, элементами которого будут квадраты первого, то такую задачу можно решить в одну строчку, использовав </a:t>
            </a:r>
            <a:r>
              <a:rPr lang="en-US" sz="2400" dirty="0"/>
              <a:t>lambda-</a:t>
            </a:r>
            <a:r>
              <a:rPr lang="ru-RU" sz="2400" dirty="0"/>
              <a:t>функцию</a:t>
            </a:r>
          </a:p>
          <a:p>
            <a:r>
              <a:rPr lang="en-US" sz="2400" dirty="0">
                <a:solidFill>
                  <a:srgbClr val="00B0F0"/>
                </a:solidFill>
              </a:rPr>
              <a:t>print(</a:t>
            </a:r>
            <a:r>
              <a:rPr lang="en-US" sz="2400" dirty="0">
                <a:solidFill>
                  <a:srgbClr val="C00000"/>
                </a:solidFill>
              </a:rPr>
              <a:t>list(</a:t>
            </a:r>
            <a:r>
              <a:rPr lang="en-US" sz="2400" dirty="0">
                <a:solidFill>
                  <a:srgbClr val="00B050"/>
                </a:solidFill>
              </a:rPr>
              <a:t>map(</a:t>
            </a:r>
            <a:r>
              <a:rPr lang="en-US" sz="2400" dirty="0">
                <a:solidFill>
                  <a:srgbClr val="FFC000"/>
                </a:solidFill>
              </a:rPr>
              <a:t>lambda x: x**2</a:t>
            </a:r>
            <a:r>
              <a:rPr lang="en-US" sz="2400" dirty="0"/>
              <a:t>, [1, 2, 3, 4, 5, 7]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00B0F0"/>
                </a:solidFill>
              </a:rPr>
              <a:t>)</a:t>
            </a:r>
          </a:p>
          <a:p>
            <a:r>
              <a:rPr lang="ro-MD" sz="2400" dirty="0"/>
              <a:t>!!! </a:t>
            </a:r>
            <a:r>
              <a:rPr lang="ru-RU" sz="2400" dirty="0"/>
              <a:t>В </a:t>
            </a:r>
            <a:r>
              <a:rPr lang="ru-RU" sz="2400" i="1" dirty="0" err="1"/>
              <a:t>Python</a:t>
            </a:r>
            <a:r>
              <a:rPr lang="ru-RU" sz="2400" i="1" dirty="0"/>
              <a:t> </a:t>
            </a:r>
            <a:r>
              <a:rPr lang="ru-RU" sz="2400" dirty="0"/>
              <a:t>функция – это специальный объект, который имеет метод </a:t>
            </a:r>
            <a:r>
              <a:rPr lang="ru-RU" sz="2400" i="1" dirty="0"/>
              <a:t>__</a:t>
            </a:r>
            <a:r>
              <a:rPr lang="ru-RU" sz="2400" i="1" dirty="0" err="1"/>
              <a:t>call</a:t>
            </a:r>
            <a:r>
              <a:rPr lang="ru-RU" sz="2400" i="1" dirty="0"/>
              <a:t>__()</a:t>
            </a: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62ABA-2CC6-4C1F-98F4-0C35813A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675" y="4634215"/>
            <a:ext cx="2454289" cy="4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26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C0F9-CB45-4032-980F-1C7C21BE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Функция внутри функции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9D91F-4301-449D-9A45-A11A9D0E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8070"/>
            <a:ext cx="11029615" cy="4207774"/>
          </a:xfrm>
        </p:spPr>
        <p:txBody>
          <a:bodyPr/>
          <a:lstStyle/>
          <a:p>
            <a:r>
              <a:rPr lang="ru-RU" sz="2000" dirty="0"/>
              <a:t>Вторым важным свойством функции, для понимания темы декораторов, является то, что их можно создавать, вызывать и возвращать из других функций. На этом построена идея </a:t>
            </a:r>
            <a:r>
              <a:rPr lang="ru-RU" sz="2000" dirty="0">
                <a:solidFill>
                  <a:srgbClr val="C00000"/>
                </a:solidFill>
              </a:rPr>
              <a:t>замыкания</a:t>
            </a:r>
            <a:r>
              <a:rPr lang="ru-RU" sz="2000" dirty="0"/>
              <a:t> (</a:t>
            </a:r>
            <a:r>
              <a:rPr lang="ru-RU" sz="2000" i="1" dirty="0" err="1"/>
              <a:t>closures</a:t>
            </a:r>
            <a:r>
              <a:rPr lang="ru-RU" sz="2000" dirty="0"/>
              <a:t>)</a:t>
            </a:r>
            <a:r>
              <a:rPr lang="en-US" sz="2000" dirty="0"/>
              <a:t> – </a:t>
            </a:r>
            <a:r>
              <a:rPr lang="ru-RU" sz="2000" dirty="0"/>
              <a:t>вспоминаем  “область видимости переменных”</a:t>
            </a:r>
          </a:p>
          <a:p>
            <a:r>
              <a:rPr lang="ru-RU" sz="2000" dirty="0"/>
              <a:t>Рассмотрим такой пример</a:t>
            </a:r>
            <a:r>
              <a:rPr lang="en-US" sz="2000" dirty="0"/>
              <a:t> - </a:t>
            </a:r>
            <a:r>
              <a:rPr lang="ru-RU" sz="2000" dirty="0"/>
              <a:t> внутри функции </a:t>
            </a:r>
            <a:r>
              <a:rPr lang="ro-MD" sz="2000" b="1" i="1" dirty="0" err="1">
                <a:solidFill>
                  <a:srgbClr val="C00000"/>
                </a:solidFill>
              </a:rPr>
              <a:t>summ</a:t>
            </a:r>
            <a:r>
              <a:rPr lang="ru-RU" sz="2000" b="1" i="1" dirty="0">
                <a:solidFill>
                  <a:srgbClr val="C00000"/>
                </a:solidFill>
              </a:rPr>
              <a:t>() </a:t>
            </a:r>
            <a:r>
              <a:rPr lang="ru-RU" sz="2000" dirty="0"/>
              <a:t>создается еще одна функция, которая называется </a:t>
            </a:r>
            <a:r>
              <a:rPr lang="ro-MD" sz="2000" b="1" i="1" dirty="0" err="1">
                <a:solidFill>
                  <a:srgbClr val="C00000"/>
                </a:solidFill>
              </a:rPr>
              <a:t>into</a:t>
            </a:r>
            <a:r>
              <a:rPr lang="ru-RU" sz="2000" b="1" i="1" dirty="0">
                <a:solidFill>
                  <a:srgbClr val="C00000"/>
                </a:solidFill>
              </a:rPr>
              <a:t>()</a:t>
            </a:r>
            <a:r>
              <a:rPr lang="ro-MD" sz="2000" dirty="0">
                <a:solidFill>
                  <a:schemeClr val="tx1"/>
                </a:solidFill>
              </a:rPr>
              <a:t>.</a:t>
            </a:r>
            <a:r>
              <a:rPr lang="ru-RU" sz="2000" dirty="0"/>
              <a:t> Функция </a:t>
            </a:r>
            <a:r>
              <a:rPr lang="en-US" sz="2000" b="1" dirty="0" err="1"/>
              <a:t>summ</a:t>
            </a:r>
            <a:r>
              <a:rPr lang="ru-RU" sz="2000" b="1" dirty="0"/>
              <a:t>()</a:t>
            </a:r>
            <a:r>
              <a:rPr lang="ru-RU" sz="2000" dirty="0"/>
              <a:t> возвращает функцию </a:t>
            </a:r>
            <a:r>
              <a:rPr lang="en-US" sz="2000" b="1" dirty="0"/>
              <a:t>into()</a:t>
            </a:r>
            <a:r>
              <a:rPr lang="ru-RU" sz="2000" b="1" dirty="0"/>
              <a:t> </a:t>
            </a:r>
            <a:r>
              <a:rPr lang="ru-RU" sz="2000" dirty="0"/>
              <a:t>как результат работы: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summ</a:t>
            </a:r>
            <a:r>
              <a:rPr lang="en-US" dirty="0"/>
              <a:t>(</a:t>
            </a:r>
            <a:r>
              <a:rPr lang="en-US" dirty="0" err="1"/>
              <a:t>nmbr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def into(nm):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nmbr</a:t>
            </a:r>
            <a:r>
              <a:rPr lang="en-US" dirty="0"/>
              <a:t> + nm</a:t>
            </a:r>
          </a:p>
          <a:p>
            <a:pPr marL="0" indent="0">
              <a:buNone/>
            </a:pPr>
            <a:r>
              <a:rPr lang="en-US" dirty="0"/>
              <a:t>    return into</a:t>
            </a:r>
            <a:endParaRPr lang="ro-MD" dirty="0"/>
          </a:p>
          <a:p>
            <a:pPr marL="0" indent="0">
              <a:buNone/>
            </a:pPr>
            <a:r>
              <a:rPr lang="ro-MD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функция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summ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) вызывается следующим образом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summ</a:t>
            </a:r>
            <a:r>
              <a:rPr lang="en-US" dirty="0"/>
              <a:t>(5)(7))</a:t>
            </a:r>
            <a:r>
              <a:rPr lang="ru-RU" dirty="0"/>
              <a:t> </a:t>
            </a:r>
            <a:r>
              <a:rPr lang="en-US" dirty="0"/>
              <a:t> # 12</a:t>
            </a:r>
          </a:p>
        </p:txBody>
      </p:sp>
    </p:spTree>
    <p:extLst>
      <p:ext uri="{BB962C8B-B14F-4D97-AF65-F5344CB8AC3E}">
        <p14:creationId xmlns:p14="http://schemas.microsoft.com/office/powerpoint/2010/main" val="1103840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1B39-0453-4D7E-B289-00C85EFB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можно персонализировать нашу функцию…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606F3-5A19-43EA-8E4D-3087DDFC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937799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summ</a:t>
            </a:r>
            <a:r>
              <a:rPr lang="en-US" dirty="0"/>
              <a:t>(</a:t>
            </a:r>
            <a:r>
              <a:rPr lang="en-US" dirty="0" err="1"/>
              <a:t>nmbr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def into(nm):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nmbr</a:t>
            </a:r>
            <a:r>
              <a:rPr lang="en-US" dirty="0"/>
              <a:t> + nm</a:t>
            </a:r>
          </a:p>
          <a:p>
            <a:pPr marL="0" indent="0">
              <a:buNone/>
            </a:pPr>
            <a:r>
              <a:rPr lang="en-US" dirty="0"/>
              <a:t>    return into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new_summ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summ</a:t>
            </a:r>
            <a:r>
              <a:rPr lang="en-US" dirty="0">
                <a:solidFill>
                  <a:srgbClr val="C00000"/>
                </a:solidFill>
              </a:rPr>
              <a:t>(1870)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new_summ</a:t>
            </a:r>
            <a:r>
              <a:rPr lang="en-US" dirty="0"/>
              <a:t>(77))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new_summ</a:t>
            </a:r>
            <a:r>
              <a:rPr lang="en-US" dirty="0"/>
              <a:t>(888))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DDA5A-E97E-45B5-8401-9BD12471D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690" y="4751106"/>
            <a:ext cx="955629" cy="78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8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7E7F-CD80-49A5-BADC-F49B39A4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декоратор функции в </a:t>
            </a:r>
            <a:r>
              <a:rPr lang="ru-RU" b="1" i="1" dirty="0" err="1"/>
              <a:t>Python</a:t>
            </a:r>
            <a:r>
              <a:rPr lang="ru-RU" b="1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470C-446C-4078-8A8C-869888256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Конструктивно декоратор в </a:t>
            </a:r>
            <a:r>
              <a:rPr lang="ru-RU" sz="2400" i="1" dirty="0" err="1"/>
              <a:t>Python</a:t>
            </a:r>
            <a:r>
              <a:rPr lang="ru-RU" sz="2400" i="1" dirty="0"/>
              <a:t> </a:t>
            </a:r>
            <a:r>
              <a:rPr lang="ru-RU" sz="2400" dirty="0"/>
              <a:t>представляет собой некоторую функцию, аргументом которой является другая функция</a:t>
            </a:r>
          </a:p>
          <a:p>
            <a:r>
              <a:rPr lang="ru-RU" sz="2400" dirty="0"/>
              <a:t>Декоратор предназначен для добавления дополнительного функционала к данной функции без изменения содержимого последней</a:t>
            </a:r>
          </a:p>
          <a:p>
            <a:r>
              <a:rPr lang="ru-RU" sz="2400" dirty="0"/>
              <a:t>По сути, декоратор принимает функцию, добавляет некоторую функциональность и возвращает ее</a:t>
            </a:r>
          </a:p>
          <a:p>
            <a:r>
              <a:rPr lang="ru-RU" sz="2400" dirty="0"/>
              <a:t>Таким образом, </a:t>
            </a:r>
            <a:r>
              <a:rPr lang="ru-RU" sz="2400" b="1" dirty="0"/>
              <a:t>декоратор</a:t>
            </a:r>
            <a:r>
              <a:rPr lang="ru-RU" sz="2400" dirty="0"/>
              <a:t> - это вызываемое, которое возвращает вызываемое</a:t>
            </a:r>
            <a:r>
              <a:rPr lang="en-US" sz="2400" dirty="0"/>
              <a:t> (</a:t>
            </a:r>
            <a:r>
              <a:rPr lang="ru-RU" sz="2400" dirty="0"/>
              <a:t>функция в которой определена другая функция</a:t>
            </a:r>
            <a:r>
              <a:rPr lang="en-US" sz="2400" dirty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57570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A817-D719-4BD5-AD7A-E81D092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простого декоратора</a:t>
            </a:r>
            <a:r>
              <a:rPr lang="en-US" b="1" dirty="0"/>
              <a:t>.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FDDB-EF69-4E1F-AC34-9068D0AEB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828801"/>
            <a:ext cx="11396869" cy="467801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Пусть будут следующие 2 функции: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def </a:t>
            </a:r>
            <a:r>
              <a:rPr lang="en-US" b="1" dirty="0" err="1"/>
              <a:t>subst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/>
              <a:t>):</a:t>
            </a:r>
          </a:p>
          <a:p>
            <a:pPr marL="0" indent="0">
              <a:buNone/>
            </a:pPr>
            <a:r>
              <a:rPr lang="en-US" b="1" dirty="0"/>
              <a:t>    print("a-b = ", a-b)</a:t>
            </a:r>
          </a:p>
          <a:p>
            <a:pPr marL="0" indent="0">
              <a:buNone/>
            </a:pPr>
            <a:r>
              <a:rPr lang="en-US" b="1" dirty="0"/>
              <a:t>def </a:t>
            </a:r>
            <a:r>
              <a:rPr lang="en-US" b="1" dirty="0" err="1"/>
              <a:t>summ</a:t>
            </a:r>
            <a:r>
              <a:rPr lang="en-US" b="1" dirty="0"/>
              <a:t>(</a:t>
            </a:r>
            <a:r>
              <a:rPr lang="en-US" b="1" dirty="0" err="1"/>
              <a:t>x,y</a:t>
            </a:r>
            <a:r>
              <a:rPr lang="en-US" b="1" dirty="0"/>
              <a:t>):</a:t>
            </a:r>
          </a:p>
          <a:p>
            <a:pPr marL="0" indent="0">
              <a:buNone/>
            </a:pPr>
            <a:r>
              <a:rPr lang="en-US" b="1" dirty="0"/>
              <a:t>    print("</a:t>
            </a:r>
            <a:r>
              <a:rPr lang="en-US" b="1" dirty="0" err="1"/>
              <a:t>x+y</a:t>
            </a:r>
            <a:r>
              <a:rPr lang="en-US" b="1" dirty="0"/>
              <a:t> = ", </a:t>
            </a:r>
            <a:r>
              <a:rPr lang="en-US" b="1" dirty="0" err="1"/>
              <a:t>x+y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 err="1"/>
              <a:t>subst</a:t>
            </a:r>
            <a:r>
              <a:rPr lang="en-US" dirty="0"/>
              <a:t>(88, 77)</a:t>
            </a:r>
          </a:p>
          <a:p>
            <a:pPr marL="0" indent="0">
              <a:buNone/>
            </a:pPr>
            <a:r>
              <a:rPr lang="en-US" dirty="0" err="1"/>
              <a:t>summ</a:t>
            </a:r>
            <a:r>
              <a:rPr lang="en-US" dirty="0"/>
              <a:t>(88, 77)</a:t>
            </a:r>
            <a:endParaRPr lang="ru-RU" dirty="0"/>
          </a:p>
          <a:p>
            <a:r>
              <a:rPr lang="ru-RU" dirty="0"/>
              <a:t>Дополним их так, чтобы перед вызовом основного кода функции печаталась строка</a:t>
            </a:r>
            <a:r>
              <a:rPr lang="ru-RU" i="1" dirty="0"/>
              <a:t> “</a:t>
            </a:r>
            <a:r>
              <a:rPr lang="ru-RU" i="1" dirty="0" err="1"/>
              <a:t>Run</a:t>
            </a:r>
            <a:r>
              <a:rPr lang="ru-RU" i="1" dirty="0"/>
              <a:t> </a:t>
            </a:r>
            <a:r>
              <a:rPr lang="ru-RU" i="1" dirty="0" err="1"/>
              <a:t>function</a:t>
            </a:r>
            <a:r>
              <a:rPr lang="ru-RU" i="1" dirty="0"/>
              <a:t>”</a:t>
            </a:r>
            <a:r>
              <a:rPr lang="ru-RU" dirty="0"/>
              <a:t>, а по окончании – </a:t>
            </a:r>
            <a:r>
              <a:rPr lang="ru-RU" i="1" dirty="0"/>
              <a:t>“</a:t>
            </a:r>
            <a:r>
              <a:rPr lang="ru-RU" i="1" dirty="0" err="1"/>
              <a:t>Stop</a:t>
            </a:r>
            <a:r>
              <a:rPr lang="ru-RU" i="1" dirty="0"/>
              <a:t> </a:t>
            </a:r>
            <a:r>
              <a:rPr lang="ru-RU" i="1" dirty="0" err="1"/>
              <a:t>function</a:t>
            </a:r>
            <a:r>
              <a:rPr lang="ru-RU" i="1" dirty="0"/>
              <a:t>”</a:t>
            </a:r>
          </a:p>
          <a:p>
            <a:r>
              <a:rPr lang="ru-RU" dirty="0"/>
              <a:t>Сделать это можно двумя способами</a:t>
            </a:r>
          </a:p>
          <a:p>
            <a:pPr lvl="1"/>
            <a:r>
              <a:rPr lang="ru-RU" dirty="0"/>
              <a:t>Первый – это добавить указанные строки в начало в конец каждой функции, но это не очень удобно, т.к. если мы захотим убрать это, нам придется снова модифицировать тело функции. А если они написаны не нами, либо являются частью общей кодовой базы проекта, сделать это будет уже не так просто</a:t>
            </a:r>
          </a:p>
          <a:p>
            <a:pPr lvl="1"/>
            <a:r>
              <a:rPr lang="ru-RU" dirty="0"/>
              <a:t>Второй вариант – возможности функций в </a:t>
            </a:r>
            <a:r>
              <a:rPr lang="en-US" dirty="0"/>
              <a:t>Python…</a:t>
            </a:r>
          </a:p>
        </p:txBody>
      </p:sp>
    </p:spTree>
    <p:extLst>
      <p:ext uri="{BB962C8B-B14F-4D97-AF65-F5344CB8AC3E}">
        <p14:creationId xmlns:p14="http://schemas.microsoft.com/office/powerpoint/2010/main" val="4083457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7A64-CBA8-4402-A4B4-FCE47909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простого декоратора</a:t>
            </a:r>
            <a:r>
              <a:rPr lang="en-US" b="1" dirty="0"/>
              <a:t>.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867C-9719-449B-8E21-F5BD37313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pPr fontAlgn="base"/>
            <a:r>
              <a:rPr lang="ru-RU" dirty="0"/>
              <a:t>Создадим «обёртку» для этих функций</a:t>
            </a:r>
          </a:p>
          <a:p>
            <a:pPr marL="0" indent="0" fontAlgn="base">
              <a:buNone/>
            </a:pPr>
            <a:r>
              <a:rPr lang="en-US" b="1" dirty="0"/>
              <a:t>def </a:t>
            </a:r>
            <a:r>
              <a:rPr lang="en-US" b="1" dirty="0" err="1"/>
              <a:t>decore</a:t>
            </a:r>
            <a:r>
              <a:rPr lang="en-US" b="1" dirty="0"/>
              <a:t>(</a:t>
            </a:r>
            <a:r>
              <a:rPr lang="en-US" b="1" dirty="0" err="1"/>
              <a:t>func</a:t>
            </a:r>
            <a:r>
              <a:rPr lang="en-US" b="1" dirty="0"/>
              <a:t>):</a:t>
            </a:r>
          </a:p>
          <a:p>
            <a:pPr marL="0" indent="0" fontAlgn="base">
              <a:buNone/>
            </a:pPr>
            <a:r>
              <a:rPr lang="en-US" b="1" dirty="0"/>
              <a:t>    def wrapper(</a:t>
            </a:r>
            <a:r>
              <a:rPr lang="en-US" b="1" dirty="0" err="1"/>
              <a:t>t,z</a:t>
            </a:r>
            <a:r>
              <a:rPr lang="en-US" b="1" dirty="0"/>
              <a:t>):</a:t>
            </a:r>
          </a:p>
          <a:p>
            <a:pPr marL="0" indent="0" fontAlgn="base">
              <a:buNone/>
            </a:pPr>
            <a:r>
              <a:rPr lang="en-US" b="1" dirty="0"/>
              <a:t>        print("Run function")</a:t>
            </a:r>
          </a:p>
          <a:p>
            <a:pPr marL="0" indent="0" fontAlgn="base">
              <a:buNone/>
            </a:pPr>
            <a:r>
              <a:rPr lang="en-US" b="1" dirty="0"/>
              <a:t>        </a:t>
            </a:r>
            <a:r>
              <a:rPr lang="en-US" b="1" dirty="0" err="1"/>
              <a:t>func</a:t>
            </a:r>
            <a:r>
              <a:rPr lang="en-US" b="1" dirty="0"/>
              <a:t>(</a:t>
            </a:r>
            <a:r>
              <a:rPr lang="en-US" b="1" dirty="0" err="1"/>
              <a:t>t,z</a:t>
            </a:r>
            <a:r>
              <a:rPr lang="en-US" b="1" dirty="0"/>
              <a:t>)</a:t>
            </a:r>
          </a:p>
          <a:p>
            <a:pPr marL="0" indent="0" fontAlgn="base">
              <a:buNone/>
            </a:pPr>
            <a:r>
              <a:rPr lang="en-US" b="1" dirty="0"/>
              <a:t>        print("Stop function")</a:t>
            </a:r>
          </a:p>
          <a:p>
            <a:pPr marL="0" indent="0" fontAlgn="base">
              <a:buNone/>
            </a:pPr>
            <a:r>
              <a:rPr lang="en-US" b="1" dirty="0"/>
              <a:t>    return wrapper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3B4F2-8E0B-499C-B704-4FDD559F45BC}"/>
              </a:ext>
            </a:extLst>
          </p:cNvPr>
          <p:cNvSpPr txBox="1"/>
          <p:nvPr/>
        </p:nvSpPr>
        <p:spPr>
          <a:xfrm>
            <a:off x="6176548" y="1985164"/>
            <a:ext cx="39756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Полученный результат: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subst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r>
              <a:rPr lang="en-US" dirty="0"/>
              <a:t>    print("a-b = ", a-b)</a:t>
            </a:r>
          </a:p>
          <a:p>
            <a:r>
              <a:rPr lang="en-US" dirty="0"/>
              <a:t>def </a:t>
            </a:r>
            <a:r>
              <a:rPr lang="en-US" dirty="0" err="1"/>
              <a:t>summ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</a:t>
            </a:r>
          </a:p>
          <a:p>
            <a:r>
              <a:rPr lang="en-US" dirty="0"/>
              <a:t>    print("</a:t>
            </a:r>
            <a:r>
              <a:rPr lang="en-US" dirty="0" err="1"/>
              <a:t>x+y</a:t>
            </a:r>
            <a:r>
              <a:rPr lang="en-US" dirty="0"/>
              <a:t> = ", </a:t>
            </a:r>
            <a:r>
              <a:rPr lang="en-US" dirty="0" err="1"/>
              <a:t>x+y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decore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def wrapper(</a:t>
            </a:r>
            <a:r>
              <a:rPr lang="en-US" dirty="0" err="1"/>
              <a:t>t,z</a:t>
            </a:r>
            <a:r>
              <a:rPr lang="en-US" dirty="0"/>
              <a:t>):</a:t>
            </a:r>
          </a:p>
          <a:p>
            <a:r>
              <a:rPr lang="en-US" dirty="0"/>
              <a:t>        print("Run function")</a:t>
            </a:r>
          </a:p>
          <a:p>
            <a:r>
              <a:rPr lang="en-US" dirty="0"/>
              <a:t>        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t,z</a:t>
            </a:r>
            <a:r>
              <a:rPr lang="en-US" dirty="0"/>
              <a:t>)</a:t>
            </a:r>
          </a:p>
          <a:p>
            <a:r>
              <a:rPr lang="en-US" dirty="0"/>
              <a:t>        print("Stop function")</a:t>
            </a:r>
          </a:p>
          <a:p>
            <a:r>
              <a:rPr lang="en-US" dirty="0"/>
              <a:t>    return wrapper</a:t>
            </a:r>
          </a:p>
          <a:p>
            <a:r>
              <a:rPr lang="en-US" dirty="0" err="1"/>
              <a:t>subst_wrapped</a:t>
            </a:r>
            <a:r>
              <a:rPr lang="en-US" dirty="0"/>
              <a:t> = </a:t>
            </a:r>
            <a:r>
              <a:rPr lang="en-US" dirty="0" err="1"/>
              <a:t>decore</a:t>
            </a:r>
            <a:r>
              <a:rPr lang="en-US" dirty="0"/>
              <a:t>(</a:t>
            </a:r>
            <a:r>
              <a:rPr lang="en-US" dirty="0" err="1"/>
              <a:t>subst</a:t>
            </a:r>
            <a:r>
              <a:rPr lang="en-US" dirty="0"/>
              <a:t>)</a:t>
            </a:r>
          </a:p>
          <a:p>
            <a:r>
              <a:rPr lang="en-US" dirty="0" err="1"/>
              <a:t>summ_wrapped</a:t>
            </a:r>
            <a:r>
              <a:rPr lang="en-US" dirty="0"/>
              <a:t> = </a:t>
            </a:r>
            <a:r>
              <a:rPr lang="en-US" dirty="0" err="1"/>
              <a:t>decore</a:t>
            </a:r>
            <a:r>
              <a:rPr lang="en-US" dirty="0"/>
              <a:t>(</a:t>
            </a:r>
            <a:r>
              <a:rPr lang="en-US" dirty="0" err="1"/>
              <a:t>summ</a:t>
            </a:r>
            <a:r>
              <a:rPr lang="en-US" dirty="0"/>
              <a:t>)</a:t>
            </a:r>
          </a:p>
          <a:p>
            <a:r>
              <a:rPr lang="en-US" dirty="0" err="1"/>
              <a:t>subst</a:t>
            </a:r>
            <a:r>
              <a:rPr lang="en-US" dirty="0"/>
              <a:t>(88,77)</a:t>
            </a:r>
          </a:p>
          <a:p>
            <a:r>
              <a:rPr lang="en-US" dirty="0" err="1"/>
              <a:t>summ</a:t>
            </a:r>
            <a:r>
              <a:rPr lang="en-US" dirty="0"/>
              <a:t>(88, 77)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BC7AD-4B86-44C7-8E4A-BF3FE89BA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748" y="3525079"/>
            <a:ext cx="1641462" cy="14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7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AC10-D30D-452C-AE81-D827A638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«декоратора»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0933-9837-42BA-8483-1F70F095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1078"/>
            <a:ext cx="11029615" cy="4154766"/>
          </a:xfrm>
        </p:spPr>
        <p:txBody>
          <a:bodyPr>
            <a:normAutofit/>
          </a:bodyPr>
          <a:lstStyle/>
          <a:p>
            <a:r>
              <a:rPr lang="ru-RU" sz="2200" dirty="0"/>
              <a:t>Почему «декоратор»?</a:t>
            </a:r>
          </a:p>
          <a:p>
            <a:r>
              <a:rPr lang="ru-RU" sz="2200" dirty="0"/>
              <a:t>Можно увидеть, что функция декоратора добавила некоторый дополнительный функционал в исходную функцию. Это похоже на упаковку подарка. Декоратор действует как обертка</a:t>
            </a:r>
          </a:p>
          <a:p>
            <a:r>
              <a:rPr lang="ru-RU" sz="2200" dirty="0"/>
              <a:t>Характер объекта, который был украшен (фактический подарок внутри), не меняется. Но теперь, он выглядит симпатично (так как он был украшен)</a:t>
            </a:r>
          </a:p>
          <a:p>
            <a:r>
              <a:rPr lang="ru-RU" sz="2200" dirty="0"/>
              <a:t>Это обычная конструкция для </a:t>
            </a:r>
            <a:r>
              <a:rPr lang="ru-RU" sz="2200" dirty="0" err="1"/>
              <a:t>Python</a:t>
            </a:r>
            <a:r>
              <a:rPr lang="ru-RU" sz="2200" dirty="0"/>
              <a:t>, и по этой причине есть синтаксис, упрощающий процесс декорации</a:t>
            </a:r>
          </a:p>
        </p:txBody>
      </p:sp>
    </p:spTree>
    <p:extLst>
      <p:ext uri="{BB962C8B-B14F-4D97-AF65-F5344CB8AC3E}">
        <p14:creationId xmlns:p14="http://schemas.microsoft.com/office/powerpoint/2010/main" val="737994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4E4A-12D2-487C-9475-DBA120FF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Декораторы методов в </a:t>
            </a:r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FC9E-1F21-4F6B-ABBF-EB748DBA9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46852"/>
            <a:ext cx="10683156" cy="3909391"/>
          </a:xfrm>
        </p:spPr>
        <p:txBody>
          <a:bodyPr>
            <a:normAutofit/>
          </a:bodyPr>
          <a:lstStyle/>
          <a:p>
            <a:r>
              <a:rPr lang="ru-RU" sz="2200" dirty="0"/>
              <a:t>Методы классов также можно объявлять с </a:t>
            </a:r>
            <a:r>
              <a:rPr lang="ru-RU" sz="2200" b="1" dirty="0"/>
              <a:t>декоратором</a:t>
            </a:r>
          </a:p>
          <a:p>
            <a:r>
              <a:rPr lang="ru-RU" sz="2200" dirty="0"/>
              <a:t>Функции и методы называются </a:t>
            </a:r>
            <a:r>
              <a:rPr lang="ru-RU" sz="2200" b="1" dirty="0"/>
              <a:t>вызываемыми</a:t>
            </a:r>
            <a:r>
              <a:rPr lang="ru-RU" sz="2200" dirty="0"/>
              <a:t>, так как они могут быть вызваны</a:t>
            </a:r>
          </a:p>
          <a:p>
            <a:r>
              <a:rPr lang="ru-RU" sz="2200" dirty="0"/>
              <a:t>Фактически, любой объект, который реализует специальный метод </a:t>
            </a:r>
            <a:r>
              <a:rPr lang="ru-RU" sz="2200" b="1" dirty="0"/>
              <a:t>__</a:t>
            </a:r>
            <a:r>
              <a:rPr lang="ru-RU" sz="2200" b="1" dirty="0" err="1"/>
              <a:t>call</a:t>
            </a:r>
            <a:r>
              <a:rPr lang="ru-RU" sz="2200" b="1" dirty="0"/>
              <a:t> __()</a:t>
            </a:r>
            <a:r>
              <a:rPr lang="ru-RU" sz="2200" dirty="0"/>
              <a:t>, называется вызываемым</a:t>
            </a:r>
          </a:p>
          <a:p>
            <a:r>
              <a:rPr lang="ru-RU" sz="2200" dirty="0"/>
              <a:t>В </a:t>
            </a:r>
            <a:r>
              <a:rPr lang="en-US" sz="2200" dirty="0"/>
              <a:t>Python </a:t>
            </a:r>
            <a:r>
              <a:rPr lang="ru-RU" sz="2200" dirty="0"/>
              <a:t>есть и предопределенные декораторы</a:t>
            </a:r>
          </a:p>
          <a:p>
            <a:r>
              <a:rPr lang="ru-RU" sz="2200" dirty="0"/>
              <a:t>Используется символ </a:t>
            </a:r>
            <a:r>
              <a:rPr lang="ru-RU" sz="2200" b="1" dirty="0">
                <a:solidFill>
                  <a:srgbClr val="C00000"/>
                </a:solidFill>
              </a:rPr>
              <a:t>@</a:t>
            </a:r>
            <a:r>
              <a:rPr lang="ru-RU" sz="2200" dirty="0"/>
              <a:t> вместе с именем функции декоратора, и это все вместе помещается над определением функции, которая будет декорирована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99974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7792-F85E-475F-9181-6EEF2048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Предыдущий пример можно переписать…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35790-87B8-4671-9524-9DD27F5AB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81810"/>
            <a:ext cx="3990808" cy="48237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def </a:t>
            </a:r>
            <a:r>
              <a:rPr lang="en-US" dirty="0" err="1">
                <a:solidFill>
                  <a:srgbClr val="00B0F0"/>
                </a:solidFill>
              </a:rPr>
              <a:t>decore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func</a:t>
            </a:r>
            <a:r>
              <a:rPr lang="en-US" dirty="0">
                <a:solidFill>
                  <a:srgbClr val="00B0F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def wrapper(</a:t>
            </a:r>
            <a:r>
              <a:rPr lang="en-US" dirty="0" err="1">
                <a:solidFill>
                  <a:srgbClr val="00B0F0"/>
                </a:solidFill>
              </a:rPr>
              <a:t>t,z</a:t>
            </a:r>
            <a:r>
              <a:rPr lang="en-US" dirty="0">
                <a:solidFill>
                  <a:srgbClr val="00B0F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print("Run function")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 err="1">
                <a:solidFill>
                  <a:srgbClr val="00B0F0"/>
                </a:solidFill>
              </a:rPr>
              <a:t>func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t,z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print("Stop function")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return wrapper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@</a:t>
            </a:r>
            <a:r>
              <a:rPr lang="en-US" b="1" dirty="0" err="1">
                <a:solidFill>
                  <a:srgbClr val="00B050"/>
                </a:solidFill>
              </a:rPr>
              <a:t>decore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subst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print("a-b = ", a-b)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@</a:t>
            </a:r>
            <a:r>
              <a:rPr lang="en-US" b="1" dirty="0" err="1">
                <a:solidFill>
                  <a:srgbClr val="00B050"/>
                </a:solidFill>
              </a:rPr>
              <a:t>decore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summ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print("</a:t>
            </a:r>
            <a:r>
              <a:rPr lang="en-US" dirty="0" err="1"/>
              <a:t>x+y</a:t>
            </a:r>
            <a:r>
              <a:rPr lang="en-US" dirty="0"/>
              <a:t> = ", </a:t>
            </a:r>
            <a:r>
              <a:rPr lang="en-US" dirty="0" err="1"/>
              <a:t>x+y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subst</a:t>
            </a:r>
            <a:r>
              <a:rPr lang="en-US" dirty="0"/>
              <a:t>(88,77)</a:t>
            </a:r>
          </a:p>
          <a:p>
            <a:pPr marL="0" indent="0">
              <a:buNone/>
            </a:pPr>
            <a:r>
              <a:rPr lang="en-US" dirty="0" err="1"/>
              <a:t>summ</a:t>
            </a:r>
            <a:r>
              <a:rPr lang="en-US" dirty="0"/>
              <a:t>(88, 77)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9D57D-E978-4DE0-A66A-F60A833FD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4" y="2952750"/>
            <a:ext cx="1981913" cy="173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7900-52F8-49BA-BC1F-EDBF28DE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CBA0F-BB7F-4135-B3AE-847B0E883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41" y="1914940"/>
            <a:ext cx="9636234" cy="4678016"/>
          </a:xfrm>
        </p:spPr>
        <p:txBody>
          <a:bodyPr>
            <a:normAutofit/>
          </a:bodyPr>
          <a:lstStyle/>
          <a:p>
            <a:r>
              <a:rPr lang="ru-RU" sz="2400" b="1" dirty="0"/>
              <a:t>Класс</a:t>
            </a:r>
            <a:r>
              <a:rPr lang="ru-RU" sz="2400" dirty="0"/>
              <a:t> является шаблоном или формальным описанием объекта</a:t>
            </a:r>
          </a:p>
          <a:p>
            <a:r>
              <a:rPr lang="ru-RU" sz="2400" b="1" dirty="0"/>
              <a:t>Объек</a:t>
            </a:r>
            <a:r>
              <a:rPr lang="ru-RU" sz="2400" dirty="0"/>
              <a:t>т представляет экземпляр этого класса, его реальное воплощение</a:t>
            </a:r>
          </a:p>
          <a:p>
            <a:r>
              <a:rPr lang="ru-RU" sz="2400" dirty="0"/>
              <a:t>С точки зрения кода класс объединяет набор функций и переменных, которые выполняют определенную задачу. Объект</a:t>
            </a:r>
            <a:r>
              <a:rPr lang="ru-RU" sz="2400" b="1" dirty="0"/>
              <a:t> </a:t>
            </a:r>
            <a:r>
              <a:rPr lang="ru-RU" sz="2400" dirty="0"/>
              <a:t>(например </a:t>
            </a:r>
            <a:r>
              <a:rPr lang="ru-RU" sz="2400" i="1" dirty="0"/>
              <a:t>бабочка</a:t>
            </a:r>
            <a:r>
              <a:rPr lang="ru-RU" sz="2400" dirty="0"/>
              <a:t>) имеет:</a:t>
            </a:r>
          </a:p>
          <a:p>
            <a:pPr lvl="1"/>
            <a:r>
              <a:rPr lang="ru-RU" sz="2000" b="1" dirty="0"/>
              <a:t>Свойства </a:t>
            </a:r>
            <a:r>
              <a:rPr lang="ru-RU" sz="2000" dirty="0"/>
              <a:t>или переменные (для бабочки «название», «цвет» являются свойствами). Переменные класса называют и </a:t>
            </a:r>
            <a:r>
              <a:rPr lang="ru-RU" sz="2000" b="1" dirty="0"/>
              <a:t>атрибутами</a:t>
            </a:r>
            <a:r>
              <a:rPr lang="ru-RU" sz="2000" dirty="0"/>
              <a:t>- они хранят состояние класса</a:t>
            </a:r>
          </a:p>
          <a:p>
            <a:pPr lvl="1"/>
            <a:r>
              <a:rPr lang="ru-RU" sz="2000" b="1" dirty="0"/>
              <a:t>Поведение, </a:t>
            </a:r>
            <a:r>
              <a:rPr lang="ru-RU" sz="2000" dirty="0"/>
              <a:t>определенное функциями (для бабочки «полет» - это поведение). Функции класса еще называют </a:t>
            </a:r>
            <a:r>
              <a:rPr lang="ru-RU" sz="2000" b="1" dirty="0"/>
              <a:t>методами</a:t>
            </a:r>
          </a:p>
        </p:txBody>
      </p:sp>
      <p:pic>
        <p:nvPicPr>
          <p:cNvPr id="4" name="Picture 3" descr="Image result for macheta fluture">
            <a:extLst>
              <a:ext uri="{FF2B5EF4-FFF2-40B4-BE49-F238E27FC236}">
                <a16:creationId xmlns:a16="http://schemas.microsoft.com/office/drawing/2014/main" id="{EE35B382-2387-4281-8230-189153AAC2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573" y="1802287"/>
            <a:ext cx="2438401" cy="1713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9106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0188-908E-41B6-9C1D-40B5E89F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Если вернутся к </a:t>
            </a:r>
            <a:r>
              <a:rPr lang="en-US" dirty="0"/>
              <a:t>property()</a:t>
            </a:r>
            <a:r>
              <a:rPr lang="ru-RU" dirty="0"/>
              <a:t> и</a:t>
            </a:r>
            <a:r>
              <a:rPr lang="en-US" dirty="0"/>
              <a:t> setter()-</a:t>
            </a:r>
            <a:r>
              <a:rPr lang="ru-RU" dirty="0" err="1"/>
              <a:t>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18FE-9F82-460F-83B8-001E8374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1840154"/>
            <a:ext cx="4613661" cy="477268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b="1" dirty="0"/>
              <a:t>…и использовать декораторы, можно переписать код</a:t>
            </a:r>
            <a:endParaRPr lang="en-US" sz="1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class Butterfly: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def __</a:t>
            </a:r>
            <a:r>
              <a:rPr lang="en-US" sz="1300" dirty="0" err="1"/>
              <a:t>init</a:t>
            </a:r>
            <a:r>
              <a:rPr lang="en-US" sz="1300" dirty="0"/>
              <a:t>__(self, name="a butterfly", color="no color"):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    self.name =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    </a:t>
            </a:r>
            <a:r>
              <a:rPr lang="en-US" sz="1300" dirty="0" err="1"/>
              <a:t>self.color</a:t>
            </a:r>
            <a:r>
              <a:rPr lang="en-US" sz="1300" dirty="0"/>
              <a:t> = color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def </a:t>
            </a:r>
            <a:r>
              <a:rPr lang="en-US" sz="1300" dirty="0" err="1"/>
              <a:t>get_name</a:t>
            </a:r>
            <a:r>
              <a:rPr lang="en-US" sz="1300" dirty="0"/>
              <a:t>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    return </a:t>
            </a:r>
            <a:r>
              <a:rPr lang="en-US" sz="1300" dirty="0" err="1"/>
              <a:t>self.__name</a:t>
            </a:r>
            <a:endParaRPr lang="en-US" sz="13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def </a:t>
            </a:r>
            <a:r>
              <a:rPr lang="en-US" sz="1300" dirty="0" err="1"/>
              <a:t>get_color</a:t>
            </a:r>
            <a:r>
              <a:rPr lang="en-US" sz="1300" dirty="0"/>
              <a:t>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    return </a:t>
            </a:r>
            <a:r>
              <a:rPr lang="en-US" sz="1300" dirty="0" err="1"/>
              <a:t>self.__color</a:t>
            </a:r>
            <a:endParaRPr lang="en-US" sz="13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def </a:t>
            </a:r>
            <a:r>
              <a:rPr lang="en-US" sz="1300" dirty="0" err="1"/>
              <a:t>set_name</a:t>
            </a:r>
            <a:r>
              <a:rPr lang="en-US" sz="1300" dirty="0"/>
              <a:t>(self, name):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    </a:t>
            </a:r>
            <a:r>
              <a:rPr lang="en-US" sz="1300" dirty="0" err="1"/>
              <a:t>self.__name</a:t>
            </a:r>
            <a:r>
              <a:rPr lang="en-US" sz="1300" dirty="0"/>
              <a:t> =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def </a:t>
            </a:r>
            <a:r>
              <a:rPr lang="en-US" sz="1300" dirty="0" err="1"/>
              <a:t>set_color</a:t>
            </a:r>
            <a:r>
              <a:rPr lang="en-US" sz="1300" dirty="0"/>
              <a:t>(self, color):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    </a:t>
            </a:r>
            <a:r>
              <a:rPr lang="en-US" sz="1300" dirty="0" err="1"/>
              <a:t>self.__color</a:t>
            </a:r>
            <a:r>
              <a:rPr lang="en-US" sz="1300" dirty="0"/>
              <a:t> = color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def fly(qwerty):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    pass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sz="1300" b="1" dirty="0">
                <a:solidFill>
                  <a:srgbClr val="C00000"/>
                </a:solidFill>
              </a:rPr>
              <a:t>name = property(</a:t>
            </a:r>
            <a:r>
              <a:rPr lang="en-US" sz="1300" b="1" dirty="0" err="1">
                <a:solidFill>
                  <a:srgbClr val="C00000"/>
                </a:solidFill>
              </a:rPr>
              <a:t>get_name</a:t>
            </a:r>
            <a:r>
              <a:rPr lang="en-US" sz="1300" b="1" dirty="0">
                <a:solidFill>
                  <a:srgbClr val="C00000"/>
                </a:solidFill>
              </a:rPr>
              <a:t>, </a:t>
            </a:r>
            <a:r>
              <a:rPr lang="en-US" sz="1300" b="1" dirty="0" err="1">
                <a:solidFill>
                  <a:srgbClr val="C00000"/>
                </a:solidFill>
              </a:rPr>
              <a:t>set_name</a:t>
            </a:r>
            <a:r>
              <a:rPr lang="en-US" sz="1300" b="1" dirty="0">
                <a:solidFill>
                  <a:srgbClr val="C00000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rgbClr val="C00000"/>
                </a:solidFill>
              </a:rPr>
              <a:t>    color = property(</a:t>
            </a:r>
            <a:r>
              <a:rPr lang="en-US" sz="1300" b="1" dirty="0" err="1">
                <a:solidFill>
                  <a:srgbClr val="C00000"/>
                </a:solidFill>
              </a:rPr>
              <a:t>get_color</a:t>
            </a:r>
            <a:r>
              <a:rPr lang="en-US" sz="1300" b="1" dirty="0">
                <a:solidFill>
                  <a:srgbClr val="C00000"/>
                </a:solidFill>
              </a:rPr>
              <a:t>, </a:t>
            </a:r>
            <a:r>
              <a:rPr lang="en-US" sz="1300" b="1" dirty="0" err="1">
                <a:solidFill>
                  <a:srgbClr val="C00000"/>
                </a:solidFill>
              </a:rPr>
              <a:t>set_color</a:t>
            </a:r>
            <a:r>
              <a:rPr lang="en-US" sz="1300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AB4E-6366-4155-B57E-35BAA59156E4}"/>
              </a:ext>
            </a:extLst>
          </p:cNvPr>
          <p:cNvSpPr txBox="1"/>
          <p:nvPr/>
        </p:nvSpPr>
        <p:spPr>
          <a:xfrm>
            <a:off x="6573078" y="1715956"/>
            <a:ext cx="461366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class </a:t>
            </a:r>
            <a:r>
              <a:rPr lang="en-US" sz="1300" dirty="0" err="1"/>
              <a:t>Batterfly</a:t>
            </a:r>
            <a:r>
              <a:rPr lang="en-US" sz="1300" dirty="0"/>
              <a:t>:</a:t>
            </a:r>
          </a:p>
          <a:p>
            <a:r>
              <a:rPr lang="en-US" sz="1300" dirty="0"/>
              <a:t>    def __</a:t>
            </a:r>
            <a:r>
              <a:rPr lang="en-US" sz="1300" dirty="0" err="1"/>
              <a:t>init</a:t>
            </a:r>
            <a:r>
              <a:rPr lang="en-US" sz="1300" dirty="0"/>
              <a:t>__(self, name="a butterfly", color="no color"):</a:t>
            </a:r>
          </a:p>
          <a:p>
            <a:r>
              <a:rPr lang="en-US" sz="1300" dirty="0"/>
              <a:t>        self.name = name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self.color</a:t>
            </a:r>
            <a:r>
              <a:rPr lang="en-US" sz="1300" dirty="0"/>
              <a:t> = color</a:t>
            </a:r>
          </a:p>
          <a:p>
            <a:r>
              <a:rPr lang="en-US" sz="1300" dirty="0">
                <a:solidFill>
                  <a:srgbClr val="C00000"/>
                </a:solidFill>
              </a:rPr>
              <a:t>    @property</a:t>
            </a:r>
          </a:p>
          <a:p>
            <a:r>
              <a:rPr lang="en-US" sz="1300" dirty="0"/>
              <a:t>    def name(self):</a:t>
            </a:r>
          </a:p>
          <a:p>
            <a:r>
              <a:rPr lang="en-US" sz="1300" dirty="0"/>
              <a:t>        return </a:t>
            </a:r>
            <a:r>
              <a:rPr lang="en-US" sz="1300" dirty="0" err="1"/>
              <a:t>self.__name</a:t>
            </a:r>
            <a:endParaRPr lang="en-US" sz="1300" dirty="0"/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C00000"/>
                </a:solidFill>
              </a:rPr>
              <a:t>@property</a:t>
            </a:r>
          </a:p>
          <a:p>
            <a:r>
              <a:rPr lang="en-US" sz="1300" dirty="0"/>
              <a:t>    def color(self):</a:t>
            </a:r>
          </a:p>
          <a:p>
            <a:r>
              <a:rPr lang="en-US" sz="1300" dirty="0"/>
              <a:t>        return </a:t>
            </a:r>
            <a:r>
              <a:rPr lang="en-US" sz="1300" dirty="0" err="1"/>
              <a:t>self.__color</a:t>
            </a:r>
            <a:endParaRPr lang="en-US" sz="1300" dirty="0"/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C00000"/>
                </a:solidFill>
              </a:rPr>
              <a:t>@</a:t>
            </a:r>
            <a:r>
              <a:rPr lang="en-US" sz="1300" dirty="0" err="1">
                <a:solidFill>
                  <a:srgbClr val="C00000"/>
                </a:solidFill>
              </a:rPr>
              <a:t>name.setter</a:t>
            </a:r>
            <a:endParaRPr lang="en-US" sz="1300" dirty="0">
              <a:solidFill>
                <a:srgbClr val="C00000"/>
              </a:solidFill>
            </a:endParaRPr>
          </a:p>
          <a:p>
            <a:r>
              <a:rPr lang="en-US" sz="1300" dirty="0"/>
              <a:t>    def name(self, name):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self.__name</a:t>
            </a:r>
            <a:r>
              <a:rPr lang="en-US" sz="1300" dirty="0"/>
              <a:t> = name</a:t>
            </a:r>
          </a:p>
          <a:p>
            <a:r>
              <a:rPr lang="en-US" sz="1300" dirty="0">
                <a:solidFill>
                  <a:srgbClr val="C00000"/>
                </a:solidFill>
              </a:rPr>
              <a:t>    @</a:t>
            </a:r>
            <a:r>
              <a:rPr lang="en-US" sz="1300" dirty="0" err="1">
                <a:solidFill>
                  <a:srgbClr val="C00000"/>
                </a:solidFill>
              </a:rPr>
              <a:t>color.setter</a:t>
            </a:r>
            <a:endParaRPr lang="en-US" sz="1300" dirty="0">
              <a:solidFill>
                <a:srgbClr val="C00000"/>
              </a:solidFill>
            </a:endParaRPr>
          </a:p>
          <a:p>
            <a:r>
              <a:rPr lang="en-US" sz="1300" dirty="0"/>
              <a:t>    def color(self, color):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self.__color</a:t>
            </a:r>
            <a:r>
              <a:rPr lang="en-US" sz="1300" dirty="0"/>
              <a:t> = color</a:t>
            </a:r>
          </a:p>
          <a:p>
            <a:r>
              <a:rPr lang="en-US" sz="1300" dirty="0"/>
              <a:t>    def fly(qwerty):</a:t>
            </a:r>
          </a:p>
          <a:p>
            <a:r>
              <a:rPr lang="en-US" sz="1300" dirty="0"/>
              <a:t>        pass</a:t>
            </a:r>
          </a:p>
          <a:p>
            <a:r>
              <a:rPr lang="en-US" sz="1300" dirty="0"/>
              <a:t>try:</a:t>
            </a:r>
          </a:p>
          <a:p>
            <a:r>
              <a:rPr lang="en-US" sz="1300" dirty="0"/>
              <a:t>    obj = </a:t>
            </a:r>
            <a:r>
              <a:rPr lang="en-US" sz="1300" dirty="0" err="1"/>
              <a:t>Batterfly</a:t>
            </a:r>
            <a:r>
              <a:rPr lang="en-US" sz="1300" dirty="0"/>
              <a:t>("</a:t>
            </a:r>
            <a:r>
              <a:rPr lang="en-US" sz="1300" dirty="0" err="1"/>
              <a:t>Sulphurus</a:t>
            </a:r>
            <a:r>
              <a:rPr lang="en-US" sz="1300" dirty="0"/>
              <a:t>", "yellow")</a:t>
            </a:r>
          </a:p>
          <a:p>
            <a:r>
              <a:rPr lang="en-US" sz="1300" dirty="0"/>
              <a:t>    print(obj.name + " is " + </a:t>
            </a:r>
            <a:r>
              <a:rPr lang="en-US" sz="1300" dirty="0" err="1"/>
              <a:t>obj.color</a:t>
            </a:r>
            <a:r>
              <a:rPr lang="en-US" sz="1300" dirty="0"/>
              <a:t>)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obj.color</a:t>
            </a:r>
            <a:r>
              <a:rPr lang="en-US" sz="1300" dirty="0"/>
              <a:t> = "Red"</a:t>
            </a:r>
          </a:p>
          <a:p>
            <a:r>
              <a:rPr lang="en-US" sz="1300" dirty="0"/>
              <a:t>    print(obj.name + " is " + </a:t>
            </a:r>
            <a:r>
              <a:rPr lang="en-US" sz="1300" dirty="0" err="1"/>
              <a:t>obj.color</a:t>
            </a:r>
            <a:r>
              <a:rPr lang="en-US" sz="1300" dirty="0"/>
              <a:t>)</a:t>
            </a:r>
          </a:p>
          <a:p>
            <a:r>
              <a:rPr lang="en-US" sz="1300" dirty="0"/>
              <a:t>except:</a:t>
            </a:r>
          </a:p>
          <a:p>
            <a:r>
              <a:rPr lang="en-US" sz="1300" dirty="0"/>
              <a:t>    print("It has no values...")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99986-ECAD-40D5-A91A-0469A9121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349" y="4636248"/>
            <a:ext cx="2223772" cy="5487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AF1BA7-B1A8-4A74-8739-BAF82BE21BF3}"/>
              </a:ext>
            </a:extLst>
          </p:cNvPr>
          <p:cNvSpPr txBox="1"/>
          <p:nvPr/>
        </p:nvSpPr>
        <p:spPr>
          <a:xfrm>
            <a:off x="3674876" y="3491864"/>
            <a:ext cx="2379819" cy="2288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try: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obj = Butterfly()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rgbClr val="00B050"/>
                </a:solidFill>
              </a:rPr>
              <a:t>    print(obj.name, </a:t>
            </a:r>
            <a:r>
              <a:rPr lang="en-US" sz="1500" dirty="0" err="1">
                <a:solidFill>
                  <a:srgbClr val="00B050"/>
                </a:solidFill>
              </a:rPr>
              <a:t>obj.color</a:t>
            </a:r>
            <a:r>
              <a:rPr lang="en-US" sz="1500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    </a:t>
            </a:r>
            <a:r>
              <a:rPr lang="en-US" sz="1500" dirty="0">
                <a:solidFill>
                  <a:srgbClr val="0070C0"/>
                </a:solidFill>
              </a:rPr>
              <a:t>obj.name = "Skipper"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rgbClr val="0070C0"/>
                </a:solidFill>
              </a:rPr>
              <a:t>    </a:t>
            </a:r>
            <a:r>
              <a:rPr lang="en-US" sz="1500" dirty="0" err="1">
                <a:solidFill>
                  <a:srgbClr val="0070C0"/>
                </a:solidFill>
              </a:rPr>
              <a:t>obj.color</a:t>
            </a:r>
            <a:r>
              <a:rPr lang="en-US" sz="1500" dirty="0">
                <a:solidFill>
                  <a:srgbClr val="0070C0"/>
                </a:solidFill>
              </a:rPr>
              <a:t> = "Blue"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    print(obj.name, </a:t>
            </a:r>
            <a:r>
              <a:rPr lang="en-US" sz="1500" dirty="0" err="1"/>
              <a:t>obj.color</a:t>
            </a:r>
            <a:r>
              <a:rPr lang="en-US" sz="15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except: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    print("It has no values...")</a:t>
            </a:r>
            <a:endParaRPr lang="ru-RU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21177-51A8-4075-8468-E83E7D73E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058" y="6155844"/>
            <a:ext cx="16383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24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77BE-1215-47BE-AA6B-7FFD77B5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объяснения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6B13-F7F0-470F-9740-DD560CED9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2014330"/>
            <a:ext cx="11317356" cy="4293705"/>
          </a:xfrm>
        </p:spPr>
        <p:txBody>
          <a:bodyPr>
            <a:normAutofit/>
          </a:bodyPr>
          <a:lstStyle/>
          <a:p>
            <a:r>
              <a:rPr lang="ru-RU" sz="2200" dirty="0"/>
              <a:t>Метод типа </a:t>
            </a:r>
            <a:r>
              <a:rPr lang="en-US" sz="2200" b="1" dirty="0"/>
              <a:t>getter</a:t>
            </a:r>
            <a:r>
              <a:rPr lang="ru-RU" sz="2200" dirty="0"/>
              <a:t>, украшен </a:t>
            </a:r>
            <a:r>
              <a:rPr lang="ru-RU" sz="2200" b="1" dirty="0"/>
              <a:t>«@</a:t>
            </a:r>
            <a:r>
              <a:rPr lang="ru-RU" sz="2200" b="1" dirty="0" err="1"/>
              <a:t>property</a:t>
            </a:r>
            <a:r>
              <a:rPr lang="ru-RU" sz="2200" b="1" dirty="0"/>
              <a:t>»</a:t>
            </a:r>
            <a:r>
              <a:rPr lang="ru-RU" sz="2200" dirty="0"/>
              <a:t>, то есть помещаем эту строку непосредственно перед заголовком</a:t>
            </a:r>
            <a:r>
              <a:rPr lang="en-US" sz="2200" dirty="0"/>
              <a:t> </a:t>
            </a:r>
            <a:r>
              <a:rPr lang="ru-RU" sz="2200" dirty="0"/>
              <a:t>метода</a:t>
            </a:r>
          </a:p>
          <a:p>
            <a:r>
              <a:rPr lang="ru-RU" sz="2200" dirty="0"/>
              <a:t>Метод, который должен функционировать</a:t>
            </a:r>
            <a:r>
              <a:rPr lang="en-US" sz="2200" dirty="0"/>
              <a:t> </a:t>
            </a:r>
            <a:r>
              <a:rPr lang="ru-RU" sz="2200" dirty="0"/>
              <a:t>как </a:t>
            </a:r>
            <a:r>
              <a:rPr lang="en-US" sz="2200" b="1" dirty="0"/>
              <a:t>setter</a:t>
            </a:r>
            <a:r>
              <a:rPr lang="ru-RU" sz="2200" dirty="0"/>
              <a:t>, украшен </a:t>
            </a:r>
            <a:r>
              <a:rPr lang="ru-RU" sz="2200" b="1" dirty="0"/>
              <a:t>"@</a:t>
            </a:r>
            <a:r>
              <a:rPr lang="en-US" sz="2200" b="1" dirty="0"/>
              <a:t>name</a:t>
            </a:r>
            <a:r>
              <a:rPr lang="ru-RU" sz="2200" b="1" dirty="0"/>
              <a:t>.</a:t>
            </a:r>
            <a:r>
              <a:rPr lang="ru-RU" sz="2200" b="1" dirty="0" err="1"/>
              <a:t>setter</a:t>
            </a:r>
            <a:r>
              <a:rPr lang="ru-RU" sz="2200" b="1" dirty="0"/>
              <a:t>"</a:t>
            </a:r>
            <a:r>
              <a:rPr lang="en-US" sz="2200" b="1" dirty="0"/>
              <a:t> </a:t>
            </a:r>
            <a:r>
              <a:rPr lang="ru-RU" sz="2200" dirty="0"/>
              <a:t>или</a:t>
            </a:r>
            <a:r>
              <a:rPr lang="en-US" sz="2200" dirty="0"/>
              <a:t> </a:t>
            </a:r>
            <a:r>
              <a:rPr lang="ru-RU" sz="2200" b="1" dirty="0"/>
              <a:t>"@</a:t>
            </a:r>
            <a:r>
              <a:rPr lang="en-US" sz="2200" b="1" dirty="0"/>
              <a:t>color</a:t>
            </a:r>
            <a:r>
              <a:rPr lang="ru-RU" sz="2200" b="1" dirty="0"/>
              <a:t>.</a:t>
            </a:r>
            <a:r>
              <a:rPr lang="ru-RU" sz="2200" b="1" dirty="0" err="1"/>
              <a:t>setter</a:t>
            </a:r>
            <a:endParaRPr lang="ru-RU" sz="2200" dirty="0"/>
          </a:p>
          <a:p>
            <a:r>
              <a:rPr lang="ru-RU" sz="2200" dirty="0"/>
              <a:t>Следует отметить что: </a:t>
            </a:r>
          </a:p>
          <a:p>
            <a:pPr lvl="1"/>
            <a:r>
              <a:rPr lang="ru-RU" sz="2000" dirty="0"/>
              <a:t>мы просто помещаем строку кода «</a:t>
            </a:r>
            <a:r>
              <a:rPr lang="ru-RU" sz="2000" b="1" dirty="0" err="1"/>
              <a:t>self</a:t>
            </a:r>
            <a:r>
              <a:rPr lang="ru-RU" sz="2000" b="1" dirty="0"/>
              <a:t>.</a:t>
            </a:r>
            <a:r>
              <a:rPr lang="en-US" sz="2000" b="1" dirty="0"/>
              <a:t>name</a:t>
            </a:r>
            <a:r>
              <a:rPr lang="ru-RU" sz="2000" b="1" dirty="0"/>
              <a:t> = </a:t>
            </a:r>
            <a:r>
              <a:rPr lang="en-US" sz="2000" b="1" dirty="0"/>
              <a:t>name</a:t>
            </a:r>
            <a:r>
              <a:rPr lang="ru-RU" sz="2000" dirty="0"/>
              <a:t>»</a:t>
            </a:r>
            <a:r>
              <a:rPr lang="en-US" sz="2000" dirty="0"/>
              <a:t> </a:t>
            </a:r>
            <a:r>
              <a:rPr lang="ru-RU" sz="2000" dirty="0"/>
              <a:t>и «</a:t>
            </a:r>
            <a:r>
              <a:rPr lang="ru-RU" sz="2000" b="1" dirty="0" err="1"/>
              <a:t>self</a:t>
            </a:r>
            <a:r>
              <a:rPr lang="ru-RU" sz="2000" b="1" dirty="0"/>
              <a:t>.</a:t>
            </a:r>
            <a:r>
              <a:rPr lang="en-US" sz="2000" b="1" dirty="0"/>
              <a:t>color</a:t>
            </a:r>
            <a:r>
              <a:rPr lang="ru-RU" sz="2000" b="1" dirty="0"/>
              <a:t> = </a:t>
            </a:r>
            <a:r>
              <a:rPr lang="en-US" sz="2000" b="1" dirty="0"/>
              <a:t>color</a:t>
            </a:r>
            <a:r>
              <a:rPr lang="ru-RU" sz="2000" dirty="0"/>
              <a:t>» в метод </a:t>
            </a:r>
            <a:r>
              <a:rPr lang="ru-RU" sz="2000" b="1" dirty="0"/>
              <a:t>__</a:t>
            </a:r>
            <a:r>
              <a:rPr lang="ru-RU" sz="2000" b="1" dirty="0" err="1"/>
              <a:t>init</a:t>
            </a:r>
            <a:r>
              <a:rPr lang="ru-RU" sz="2000" b="1" dirty="0"/>
              <a:t>__ </a:t>
            </a:r>
            <a:endParaRPr lang="en-US" sz="2000" b="1" dirty="0"/>
          </a:p>
          <a:p>
            <a:pPr lvl="1"/>
            <a:r>
              <a:rPr lang="ru-RU" sz="2000" dirty="0"/>
              <a:t>мы написали «два» метода с одинаковым именем и разным количеством параметров «</a:t>
            </a:r>
            <a:r>
              <a:rPr lang="ru-RU" sz="2000" b="1" dirty="0" err="1">
                <a:solidFill>
                  <a:srgbClr val="C00000"/>
                </a:solidFill>
              </a:rPr>
              <a:t>def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name</a:t>
            </a:r>
            <a:r>
              <a:rPr lang="ru-RU" sz="2000" b="1" dirty="0">
                <a:solidFill>
                  <a:srgbClr val="C00000"/>
                </a:solidFill>
              </a:rPr>
              <a:t>(</a:t>
            </a:r>
            <a:r>
              <a:rPr lang="ru-RU" sz="2000" b="1" dirty="0" err="1">
                <a:solidFill>
                  <a:srgbClr val="C00000"/>
                </a:solidFill>
              </a:rPr>
              <a:t>self</a:t>
            </a:r>
            <a:r>
              <a:rPr lang="ru-RU" sz="2000" b="1" dirty="0">
                <a:solidFill>
                  <a:srgbClr val="C00000"/>
                </a:solidFill>
              </a:rPr>
              <a:t>)</a:t>
            </a:r>
            <a:r>
              <a:rPr lang="ru-RU" sz="2000" dirty="0"/>
              <a:t>» и «</a:t>
            </a:r>
            <a:r>
              <a:rPr lang="ru-RU" sz="2000" b="1" dirty="0" err="1">
                <a:solidFill>
                  <a:srgbClr val="C00000"/>
                </a:solidFill>
              </a:rPr>
              <a:t>def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name</a:t>
            </a:r>
            <a:r>
              <a:rPr lang="ru-RU" sz="2000" b="1" dirty="0">
                <a:solidFill>
                  <a:srgbClr val="C00000"/>
                </a:solidFill>
              </a:rPr>
              <a:t>(</a:t>
            </a:r>
            <a:r>
              <a:rPr lang="ru-RU" sz="2000" b="1" dirty="0" err="1">
                <a:solidFill>
                  <a:srgbClr val="C00000"/>
                </a:solidFill>
              </a:rPr>
              <a:t>self</a:t>
            </a:r>
            <a:r>
              <a:rPr lang="ru-RU" sz="2000" b="1" dirty="0">
                <a:solidFill>
                  <a:srgbClr val="C00000"/>
                </a:solidFill>
              </a:rPr>
              <a:t>, </a:t>
            </a:r>
            <a:r>
              <a:rPr lang="en-US" sz="2000" b="1" dirty="0">
                <a:solidFill>
                  <a:srgbClr val="C00000"/>
                </a:solidFill>
              </a:rPr>
              <a:t>name</a:t>
            </a:r>
            <a:r>
              <a:rPr lang="ru-RU" sz="2000" b="1" dirty="0">
                <a:solidFill>
                  <a:srgbClr val="C00000"/>
                </a:solidFill>
              </a:rPr>
              <a:t>)</a:t>
            </a:r>
            <a:r>
              <a:rPr lang="ru-RU" sz="2000" dirty="0"/>
              <a:t>». Но мы уже знаем, что теоретически это невозможно. Здесь это возможно - из-за декоратора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9870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8F2C-6094-4E2A-8421-0931D27A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6493-ADF1-4FC3-B364-6FAA8C8A3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587155" cy="36783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Какой будет результат интерпретирования?</a:t>
            </a:r>
          </a:p>
          <a:p>
            <a:pPr marL="0" indent="0">
              <a:buNone/>
            </a:pPr>
            <a:r>
              <a:rPr lang="ru-RU" dirty="0"/>
              <a:t>1)</a:t>
            </a:r>
          </a:p>
          <a:p>
            <a:pPr marL="0" indent="0">
              <a:buNone/>
            </a:pPr>
            <a:r>
              <a:rPr lang="en-US" dirty="0"/>
              <a:t>class Foo: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printLine</a:t>
            </a:r>
            <a:r>
              <a:rPr lang="en-US" dirty="0"/>
              <a:t>(self, line='Python'):</a:t>
            </a:r>
          </a:p>
          <a:p>
            <a:pPr marL="0" indent="0">
              <a:buNone/>
            </a:pPr>
            <a:r>
              <a:rPr lang="en-US" dirty="0"/>
              <a:t>        print(line)</a:t>
            </a:r>
          </a:p>
          <a:p>
            <a:pPr marL="0" indent="0">
              <a:buNone/>
            </a:pPr>
            <a:r>
              <a:rPr lang="en-US" dirty="0"/>
              <a:t>o1 = Foo()</a:t>
            </a:r>
          </a:p>
          <a:p>
            <a:pPr marL="0" indent="0">
              <a:buNone/>
            </a:pPr>
            <a:r>
              <a:rPr lang="en-US" dirty="0"/>
              <a:t>o1.printLine('Java')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08288-39DF-499A-9379-24E94BDEF82F}"/>
              </a:ext>
            </a:extLst>
          </p:cNvPr>
          <p:cNvSpPr txBox="1"/>
          <p:nvPr/>
        </p:nvSpPr>
        <p:spPr>
          <a:xfrm>
            <a:off x="6639339" y="2544417"/>
            <a:ext cx="3259547" cy="3229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Point: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def __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__(self, x = 0, y = 0):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self.x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x+1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self.y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y+1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p1 = Point()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print(p1.x, p1.y)</a:t>
            </a:r>
          </a:p>
        </p:txBody>
      </p:sp>
    </p:spTree>
    <p:extLst>
      <p:ext uri="{BB962C8B-B14F-4D97-AF65-F5344CB8AC3E}">
        <p14:creationId xmlns:p14="http://schemas.microsoft.com/office/powerpoint/2010/main" val="2287444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2015-AD72-4406-99F8-6F91C8FF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D7076-3470-4F21-9488-07B644336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MD" sz="2200" dirty="0"/>
              <a:t>1) Java</a:t>
            </a:r>
          </a:p>
          <a:p>
            <a:pPr marL="0" indent="0">
              <a:buNone/>
            </a:pPr>
            <a:r>
              <a:rPr lang="ro-MD" sz="2200" dirty="0"/>
              <a:t>2) 1 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6126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838C-9EA4-4647-9289-5C311467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74853"/>
          </a:xfrm>
        </p:spPr>
        <p:txBody>
          <a:bodyPr/>
          <a:lstStyle/>
          <a:p>
            <a:r>
              <a:rPr lang="ru-RU" dirty="0"/>
              <a:t>Объекты</a:t>
            </a:r>
            <a:r>
              <a:rPr lang="ro-MD" dirty="0"/>
              <a:t> </a:t>
            </a:r>
            <a:r>
              <a:rPr lang="ru-RU" dirty="0"/>
              <a:t>В </a:t>
            </a:r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A51E-03E3-4214-B569-33638AE3F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715956"/>
            <a:ext cx="11648661" cy="316037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Всё в </a:t>
            </a:r>
            <a:r>
              <a:rPr lang="en-US" dirty="0"/>
              <a:t>Python</a:t>
            </a:r>
            <a:r>
              <a:rPr lang="ru-RU" dirty="0"/>
              <a:t> </a:t>
            </a:r>
            <a:r>
              <a:rPr lang="ru-RU" b="1" dirty="0"/>
              <a:t>является объектами</a:t>
            </a:r>
            <a:endParaRPr lang="en-US" b="1" dirty="0"/>
          </a:p>
          <a:p>
            <a:r>
              <a:rPr lang="ru-RU" dirty="0"/>
              <a:t>Это означает, что каждый объект в </a:t>
            </a:r>
            <a:r>
              <a:rPr lang="en-US" dirty="0"/>
              <a:t>Python</a:t>
            </a:r>
            <a:r>
              <a:rPr lang="ru-RU" dirty="0"/>
              <a:t> имеет метод и значение по той причине, что все объекты базируются на классе. </a:t>
            </a:r>
            <a:r>
              <a:rPr lang="ru-RU" b="1" dirty="0"/>
              <a:t>Класс</a:t>
            </a:r>
            <a:r>
              <a:rPr lang="ru-RU" dirty="0"/>
              <a:t> – это проект объекта</a:t>
            </a:r>
            <a:endParaRPr lang="en-US" dirty="0"/>
          </a:p>
          <a:p>
            <a:r>
              <a:rPr lang="ru-RU" dirty="0"/>
              <a:t>Посмотрим на примере, что это значит</a:t>
            </a:r>
            <a:r>
              <a:rPr lang="en-US" dirty="0"/>
              <a:t> - </a:t>
            </a:r>
            <a:r>
              <a:rPr lang="ru-RU" dirty="0"/>
              <a:t>ключевое слово </a:t>
            </a:r>
            <a:r>
              <a:rPr lang="ru-RU" b="1" dirty="0" err="1"/>
              <a:t>dir</a:t>
            </a:r>
            <a:r>
              <a:rPr lang="ru-RU" dirty="0"/>
              <a:t>, выдает </a:t>
            </a:r>
            <a:r>
              <a:rPr lang="ru-RU" b="1" dirty="0"/>
              <a:t>список всех методов</a:t>
            </a:r>
            <a:r>
              <a:rPr lang="ru-RU" dirty="0"/>
              <a:t>, которые можно присвоить строке или числу: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name = "Katy"</a:t>
            </a:r>
          </a:p>
          <a:p>
            <a:pPr marL="0" indent="0">
              <a:buNone/>
            </a:pPr>
            <a:r>
              <a:rPr lang="en-US" dirty="0"/>
              <a:t>print("Members of string: ", </a:t>
            </a:r>
            <a:r>
              <a:rPr lang="en-US" dirty="0" err="1"/>
              <a:t>dir</a:t>
            </a:r>
            <a:r>
              <a:rPr lang="en-US" dirty="0"/>
              <a:t>(name))</a:t>
            </a:r>
          </a:p>
          <a:p>
            <a:pPr marL="0" indent="0">
              <a:buNone/>
            </a:pPr>
            <a:r>
              <a:rPr lang="en-US" dirty="0" err="1"/>
              <a:t>nmbr</a:t>
            </a:r>
            <a:r>
              <a:rPr lang="en-US" dirty="0"/>
              <a:t> = 77</a:t>
            </a:r>
          </a:p>
          <a:p>
            <a:pPr marL="0" indent="0">
              <a:buNone/>
            </a:pPr>
            <a:r>
              <a:rPr lang="en-US" dirty="0"/>
              <a:t>print("Members of number: ", </a:t>
            </a:r>
            <a:r>
              <a:rPr lang="en-US" dirty="0" err="1"/>
              <a:t>dir</a:t>
            </a:r>
            <a:r>
              <a:rPr lang="en-US" dirty="0"/>
              <a:t>(</a:t>
            </a:r>
            <a:r>
              <a:rPr lang="en-US" dirty="0" err="1"/>
              <a:t>nmbr</a:t>
            </a:r>
            <a:r>
              <a:rPr lang="en-US" dirty="0"/>
              <a:t>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7E679-F16D-4286-816E-35E061DD8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4743450"/>
            <a:ext cx="97726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6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3EFD-9253-422F-BCA5-DBF4D956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в </a:t>
            </a:r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7F45-D87A-47DC-B2A8-D8B484D17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1"/>
            <a:ext cx="11029615" cy="475753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ru-RU" sz="1900" dirty="0"/>
              <a:t>Класс «</a:t>
            </a:r>
            <a:r>
              <a:rPr lang="en-US" sz="1900" b="1" dirty="0"/>
              <a:t>butterfly</a:t>
            </a:r>
            <a:r>
              <a:rPr lang="ru-RU" sz="1900" dirty="0"/>
              <a:t>» можно представить как набросок </a:t>
            </a:r>
            <a:r>
              <a:rPr lang="en-US" sz="1900" dirty="0"/>
              <a:t>(</a:t>
            </a:r>
            <a:r>
              <a:rPr lang="ru-RU" sz="1900" dirty="0"/>
              <a:t>абстрактное представление</a:t>
            </a:r>
            <a:r>
              <a:rPr lang="en-US" sz="1900" dirty="0"/>
              <a:t>)</a:t>
            </a:r>
            <a:r>
              <a:rPr lang="ru-RU" sz="1900" dirty="0"/>
              <a:t> с разными описаниями. Он содержит все подробности об названии, цвете, размере и т. д. На основании этих описаний можно создавать и изучать бабочек</a:t>
            </a:r>
            <a:endParaRPr lang="en-US" sz="1900" dirty="0"/>
          </a:p>
          <a:p>
            <a:pPr fontAlgn="base"/>
            <a:r>
              <a:rPr lang="ru-RU" sz="1900" dirty="0"/>
              <a:t>Чтобы создать класс</a:t>
            </a:r>
            <a:r>
              <a:rPr lang="en-US" sz="1900" dirty="0"/>
              <a:t> </a:t>
            </a:r>
            <a:r>
              <a:rPr lang="ru-RU" sz="1900" dirty="0"/>
              <a:t>в </a:t>
            </a:r>
            <a:r>
              <a:rPr lang="en-US" sz="1900" dirty="0"/>
              <a:t>Python</a:t>
            </a:r>
            <a:r>
              <a:rPr lang="ru-RU" sz="1900" dirty="0"/>
              <a:t>, используется ключевое слово </a:t>
            </a:r>
            <a:r>
              <a:rPr lang="ru-RU" sz="1900" b="1" dirty="0" err="1"/>
              <a:t>class</a:t>
            </a:r>
            <a:endParaRPr lang="ru-RU" sz="1900" b="1" dirty="0"/>
          </a:p>
          <a:p>
            <a:pPr fontAlgn="base"/>
            <a:r>
              <a:rPr lang="ru-RU" b="1" dirty="0"/>
              <a:t>Синтаксис: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dirty="0" err="1">
                <a:solidFill>
                  <a:srgbClr val="2B91AF"/>
                </a:solidFill>
                <a:latin typeface="Menlo"/>
              </a:rPr>
              <a:t>MyClass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: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800000"/>
                </a:solidFill>
                <a:latin typeface="Menlo"/>
              </a:rPr>
              <a:t>	'''This is a docstring. I have created a new class'‘’</a:t>
            </a:r>
            <a:endParaRPr lang="ru-RU" altLang="en-US" dirty="0">
              <a:solidFill>
                <a:srgbClr val="800000"/>
              </a:solidFill>
              <a:latin typeface="Menl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dirty="0">
                <a:solidFill>
                  <a:srgbClr val="00008B"/>
                </a:solidFill>
                <a:latin typeface="Menlo"/>
              </a:rPr>
              <a:t>	</a:t>
            </a:r>
            <a:r>
              <a:rPr lang="en-US" altLang="en-US" dirty="0">
                <a:solidFill>
                  <a:srgbClr val="00008B"/>
                </a:solidFill>
                <a:latin typeface="Menlo"/>
              </a:rPr>
              <a:t>pass</a:t>
            </a:r>
            <a:endParaRPr lang="ru-RU" b="1" dirty="0"/>
          </a:p>
          <a:p>
            <a:pPr fontAlgn="base"/>
            <a:r>
              <a:rPr lang="ru-RU" dirty="0"/>
              <a:t>Примером для создания класса «</a:t>
            </a:r>
            <a:r>
              <a:rPr lang="en-US" b="1" dirty="0"/>
              <a:t>butterfly</a:t>
            </a:r>
            <a:r>
              <a:rPr lang="ru-RU" dirty="0"/>
              <a:t>» в </a:t>
            </a:r>
            <a:r>
              <a:rPr lang="en-US" dirty="0"/>
              <a:t>Python </a:t>
            </a:r>
            <a:r>
              <a:rPr lang="ru-RU" dirty="0"/>
              <a:t>может быть:</a:t>
            </a:r>
            <a:endParaRPr lang="en-US" dirty="0"/>
          </a:p>
          <a:p>
            <a:pPr marL="0" indent="0" fontAlgn="base">
              <a:buNone/>
            </a:pPr>
            <a:r>
              <a:rPr lang="en-US" dirty="0">
                <a:solidFill>
                  <a:srgbClr val="C00000"/>
                </a:solidFill>
              </a:rPr>
              <a:t>class Butterfly: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 '''</a:t>
            </a:r>
            <a:r>
              <a:rPr lang="en-US" altLang="en-US" dirty="0">
                <a:solidFill>
                  <a:srgbClr val="C00000"/>
                </a:solidFill>
                <a:latin typeface="Menlo"/>
              </a:rPr>
              <a:t>I have created a class </a:t>
            </a:r>
            <a:r>
              <a:rPr lang="en-US" dirty="0">
                <a:solidFill>
                  <a:srgbClr val="C00000"/>
                </a:solidFill>
              </a:rPr>
              <a:t>Butterfly</a:t>
            </a:r>
            <a:r>
              <a:rPr lang="en-US" altLang="en-US" dirty="0">
                <a:solidFill>
                  <a:srgbClr val="C00000"/>
                </a:solidFill>
                <a:latin typeface="Menlo"/>
              </a:rPr>
              <a:t>'''</a:t>
            </a:r>
            <a:endParaRPr lang="en-US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rgbClr val="C00000"/>
                </a:solidFill>
              </a:rPr>
              <a:t>    	name = "Skipper" </a:t>
            </a:r>
          </a:p>
          <a:p>
            <a:pPr lvl="1" fontAlgn="base"/>
            <a:r>
              <a:rPr lang="ru-RU" dirty="0"/>
              <a:t>здесь мы используем ключевое слово </a:t>
            </a:r>
            <a:r>
              <a:rPr lang="ru-RU" b="1" dirty="0" err="1">
                <a:solidFill>
                  <a:srgbClr val="C00000"/>
                </a:solidFill>
              </a:rPr>
              <a:t>class</a:t>
            </a:r>
            <a:r>
              <a:rPr lang="ru-RU" dirty="0"/>
              <a:t>, чтобы определить класс </a:t>
            </a:r>
            <a:r>
              <a:rPr lang="en-US" dirty="0">
                <a:solidFill>
                  <a:srgbClr val="C00000"/>
                </a:solidFill>
              </a:rPr>
              <a:t>Butterfly</a:t>
            </a:r>
            <a:r>
              <a:rPr lang="ru-RU" dirty="0"/>
              <a:t>. На основе класса можно строить экземпляры</a:t>
            </a:r>
          </a:p>
          <a:p>
            <a:pPr fontAlgn="base"/>
            <a:r>
              <a:rPr lang="ru-RU" sz="1900" b="1" dirty="0"/>
              <a:t>Экземпляр</a:t>
            </a:r>
            <a:r>
              <a:rPr lang="ru-RU" sz="1900" dirty="0"/>
              <a:t> - это определенный объект, созданный из определенного класса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758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4685-A8C8-497F-B076-BE7D0F6E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в </a:t>
            </a:r>
            <a:r>
              <a:rPr lang="en-US" dirty="0"/>
              <a:t>Python</a:t>
            </a:r>
            <a:r>
              <a:rPr lang="ru-RU" dirty="0"/>
              <a:t>.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15253-6760-4976-B7F2-02407E98A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1809"/>
            <a:ext cx="11029615" cy="4274035"/>
          </a:xfrm>
        </p:spPr>
        <p:txBody>
          <a:bodyPr>
            <a:normAutofit fontScale="85000" lnSpcReduction="20000"/>
          </a:bodyPr>
          <a:lstStyle/>
          <a:p>
            <a:r>
              <a:rPr lang="ru-RU" sz="2500" dirty="0"/>
              <a:t>Класс создает новое локальное пространство имен, в котором определены все его атрибуты. В </a:t>
            </a:r>
            <a:r>
              <a:rPr lang="en-US" sz="2500" dirty="0"/>
              <a:t>Python </a:t>
            </a:r>
            <a:r>
              <a:rPr lang="en-US" sz="2500" b="1" i="1" dirty="0">
                <a:latin typeface="Corbel" panose="020B0503020204020204" pitchFamily="34" charset="0"/>
              </a:rPr>
              <a:t>a</a:t>
            </a:r>
            <a:r>
              <a:rPr lang="ru-RU" sz="2500" b="1" i="1" dirty="0" err="1">
                <a:latin typeface="Corbel" panose="020B0503020204020204" pitchFamily="34" charset="0"/>
              </a:rPr>
              <a:t>т</a:t>
            </a:r>
            <a:r>
              <a:rPr lang="ru-RU" sz="2500" b="1" i="1" dirty="0" err="1"/>
              <a:t>рибуты</a:t>
            </a:r>
            <a:r>
              <a:rPr lang="ru-RU" sz="2500" b="1" i="1" dirty="0"/>
              <a:t> </a:t>
            </a:r>
            <a:r>
              <a:rPr lang="ru-RU" sz="2500" dirty="0"/>
              <a:t>могут быть </a:t>
            </a:r>
            <a:r>
              <a:rPr lang="ru-RU" sz="2500" b="1" dirty="0"/>
              <a:t>данными</a:t>
            </a:r>
            <a:r>
              <a:rPr lang="ru-RU" sz="2500" dirty="0"/>
              <a:t> или </a:t>
            </a:r>
            <a:r>
              <a:rPr lang="ru-RU" sz="2500" b="1" dirty="0"/>
              <a:t>функциями</a:t>
            </a:r>
          </a:p>
          <a:p>
            <a:r>
              <a:rPr lang="ru-RU" sz="2500" dirty="0"/>
              <a:t>Есть также специальные атрибуты, которые начинаются с двойного знака подчеркивания (__). Например, </a:t>
            </a:r>
            <a:r>
              <a:rPr lang="ru-RU" sz="2500" b="1" dirty="0"/>
              <a:t>__</a:t>
            </a:r>
            <a:r>
              <a:rPr lang="ru-RU" sz="2500" b="1" dirty="0" err="1"/>
              <a:t>doc</a:t>
            </a:r>
            <a:r>
              <a:rPr lang="ru-RU" sz="2500" b="1" dirty="0"/>
              <a:t>__ </a:t>
            </a:r>
            <a:r>
              <a:rPr lang="ru-RU" sz="2500" dirty="0"/>
              <a:t>дает нам строку документации этого класса</a:t>
            </a:r>
          </a:p>
          <a:p>
            <a:r>
              <a:rPr lang="ru-RU" sz="2500" dirty="0"/>
              <a:t>Как только мы определим класс, создается новый объект класса, с тем же именем. Этот объект класса позволяет нам получать доступ к различным атрибутам, а также создавать новые объекты этого класса</a:t>
            </a:r>
            <a:endParaRPr lang="en-US" sz="2500" dirty="0"/>
          </a:p>
          <a:p>
            <a:r>
              <a:rPr lang="ru-RU" sz="2400" dirty="0"/>
              <a:t>Пример:</a:t>
            </a:r>
          </a:p>
          <a:p>
            <a:pPr marL="0" indent="0">
              <a:buNone/>
            </a:pPr>
            <a:r>
              <a:rPr lang="en-US" sz="2200" dirty="0"/>
              <a:t>class Butterfly:</a:t>
            </a:r>
          </a:p>
          <a:p>
            <a:pPr marL="0" indent="0">
              <a:buNone/>
            </a:pPr>
            <a:r>
              <a:rPr lang="en-US" sz="2200" dirty="0"/>
              <a:t>    '''My first class'''</a:t>
            </a:r>
          </a:p>
          <a:p>
            <a:pPr marL="0" indent="0">
              <a:buNone/>
            </a:pPr>
            <a:r>
              <a:rPr lang="en-US" sz="2200" dirty="0"/>
              <a:t>    name = "Skipper" </a:t>
            </a:r>
          </a:p>
          <a:p>
            <a:pPr marL="0" indent="0">
              <a:buNone/>
            </a:pPr>
            <a:r>
              <a:rPr lang="en-US" sz="2200" dirty="0"/>
              <a:t>print(</a:t>
            </a:r>
            <a:r>
              <a:rPr lang="en-US" sz="2200" dirty="0" err="1"/>
              <a:t>Butterfly.__doc</a:t>
            </a:r>
            <a:r>
              <a:rPr lang="en-US" sz="2200" dirty="0"/>
              <a:t>__)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39675-D245-4C07-A0BA-E81572A15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49" y="5417653"/>
            <a:ext cx="1528464" cy="46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2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2887-8E71-4E97-962E-11227C45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0C2C-E965-4B0C-AB84-5E329EDC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200" dirty="0"/>
              <a:t>В </a:t>
            </a:r>
            <a:r>
              <a:rPr lang="ru-RU" sz="2200" dirty="0" err="1"/>
              <a:t>Python</a:t>
            </a:r>
            <a:r>
              <a:rPr lang="ru-RU" sz="2200" dirty="0"/>
              <a:t> мы используем ключевое слово</a:t>
            </a:r>
            <a:r>
              <a:rPr lang="en-US" sz="2200" dirty="0"/>
              <a:t> / </a:t>
            </a:r>
            <a:r>
              <a:rPr lang="ru-RU" sz="2200" dirty="0"/>
              <a:t>оператор «</a:t>
            </a:r>
            <a:r>
              <a:rPr lang="ru-RU" sz="2200" dirty="0" err="1"/>
              <a:t>pass</a:t>
            </a:r>
            <a:r>
              <a:rPr lang="ru-RU" sz="2200" dirty="0"/>
              <a:t>», чтобы указать, что ничего не происходит - оператор </a:t>
            </a:r>
            <a:r>
              <a:rPr lang="ru-RU" sz="2200" b="1" dirty="0" err="1">
                <a:solidFill>
                  <a:srgbClr val="C00000"/>
                </a:solidFill>
              </a:rPr>
              <a:t>pass</a:t>
            </a:r>
            <a:r>
              <a:rPr lang="ru-RU" sz="2200" dirty="0"/>
              <a:t> используется для обозначения пустых функций, классов и циклов</a:t>
            </a:r>
            <a:endParaRPr lang="en-US" sz="2200" dirty="0"/>
          </a:p>
          <a:p>
            <a:r>
              <a:rPr lang="ru-RU" sz="2200" dirty="0"/>
              <a:t>С помощью </a:t>
            </a:r>
            <a:r>
              <a:rPr lang="ru-RU" sz="2200" b="1" dirty="0" err="1">
                <a:solidFill>
                  <a:srgbClr val="C00000"/>
                </a:solidFill>
              </a:rPr>
              <a:t>pass</a:t>
            </a:r>
            <a:r>
              <a:rPr lang="ru-RU" sz="2200" dirty="0"/>
              <a:t> мы указываем «нулевой» блок. Его можно разместить на одной линии или на отдельной строке</a:t>
            </a:r>
            <a:endParaRPr lang="en-US" sz="2200" dirty="0"/>
          </a:p>
          <a:p>
            <a:r>
              <a:rPr lang="ru-RU" sz="2200" dirty="0"/>
              <a:t>Пример создания пустого класса: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Batterfly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270675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CA55-E7B9-43E5-AAC3-A272EDA1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модификаторы доступа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ru-RU" dirty="0" err="1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3415D-4E21-41FE-BC22-1C15BBCD2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6" y="1815547"/>
            <a:ext cx="11502886" cy="4863549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>
                <a:latin typeface="+mj-lt"/>
              </a:rPr>
              <a:t>Классические объектно-ориентированные языки, такие как C ++ и </a:t>
            </a:r>
            <a:r>
              <a:rPr lang="ru-RU" sz="2400" dirty="0" err="1">
                <a:latin typeface="+mj-lt"/>
              </a:rPr>
              <a:t>Java</a:t>
            </a:r>
            <a:r>
              <a:rPr lang="ru-RU" sz="2400" dirty="0">
                <a:latin typeface="+mj-lt"/>
              </a:rPr>
              <a:t>, контролируют доступ к ресурсам класса по используемыми ключевыми словами: </a:t>
            </a:r>
            <a:r>
              <a:rPr lang="en-US" sz="2400" b="1" dirty="0">
                <a:latin typeface="+mj-lt"/>
              </a:rPr>
              <a:t>public</a:t>
            </a:r>
            <a:r>
              <a:rPr lang="en-US" sz="2400" dirty="0">
                <a:latin typeface="+mj-lt"/>
              </a:rPr>
              <a:t>, </a:t>
            </a:r>
            <a:r>
              <a:rPr lang="en-US" sz="2400" b="1" dirty="0">
                <a:latin typeface="+mj-lt"/>
              </a:rPr>
              <a:t>private</a:t>
            </a:r>
            <a:r>
              <a:rPr lang="en-US" sz="2400" dirty="0">
                <a:latin typeface="+mj-lt"/>
              </a:rPr>
              <a:t>, </a:t>
            </a:r>
            <a:r>
              <a:rPr lang="en-US" sz="2400" b="1" dirty="0">
                <a:latin typeface="+mj-lt"/>
              </a:rPr>
              <a:t>protected</a:t>
            </a:r>
            <a:endParaRPr lang="ru-RU" sz="2400" b="1" dirty="0">
              <a:latin typeface="+mj-lt"/>
            </a:endParaRPr>
          </a:p>
          <a:p>
            <a:pPr marL="0" indent="0">
              <a:buNone/>
            </a:pPr>
            <a:r>
              <a:rPr lang="ru-RU" sz="2200" u="sng" dirty="0">
                <a:latin typeface="+mj-lt"/>
              </a:rPr>
              <a:t>Вспоминаем!</a:t>
            </a:r>
          </a:p>
          <a:p>
            <a:r>
              <a:rPr lang="ru-RU" sz="2300" dirty="0">
                <a:latin typeface="+mj-lt"/>
              </a:rPr>
              <a:t>К </a:t>
            </a:r>
            <a:r>
              <a:rPr lang="ru-RU" sz="2300" b="1" dirty="0">
                <a:latin typeface="+mj-lt"/>
              </a:rPr>
              <a:t>приватным</a:t>
            </a:r>
            <a:r>
              <a:rPr lang="ru-RU" sz="2300" dirty="0">
                <a:latin typeface="+mj-lt"/>
              </a:rPr>
              <a:t> членам класса, запрещен доступ из среды вне данного класса. Они могут быть обработаны только изнутри класса</a:t>
            </a:r>
          </a:p>
          <a:p>
            <a:r>
              <a:rPr lang="ru-RU" sz="2300" b="1" dirty="0">
                <a:latin typeface="+mj-lt"/>
              </a:rPr>
              <a:t>Публичные</a:t>
            </a:r>
            <a:r>
              <a:rPr lang="ru-RU" sz="2300" dirty="0">
                <a:latin typeface="+mj-lt"/>
              </a:rPr>
              <a:t> члены (обычно методы, объявленные в классе) доступны извне класса. Требуется объект того же класса для вызова данного открытого метода</a:t>
            </a:r>
          </a:p>
          <a:p>
            <a:r>
              <a:rPr lang="ru-RU" sz="2300" dirty="0">
                <a:latin typeface="+mj-lt"/>
              </a:rPr>
              <a:t>!!!</a:t>
            </a:r>
            <a:r>
              <a:rPr lang="ru-RU" sz="2300" u="sng" dirty="0">
                <a:latin typeface="+mj-lt"/>
              </a:rPr>
              <a:t>Такое определение </a:t>
            </a:r>
            <a:r>
              <a:rPr lang="en-US" sz="2300" u="sng" dirty="0">
                <a:latin typeface="+mj-lt"/>
              </a:rPr>
              <a:t>- </a:t>
            </a:r>
            <a:r>
              <a:rPr lang="ru-RU" sz="2300" u="sng" dirty="0">
                <a:latin typeface="+mj-lt"/>
              </a:rPr>
              <a:t>приватных переменных и публичных методов экземпляра, обеспечивает принцип </a:t>
            </a:r>
            <a:r>
              <a:rPr lang="ru-RU" sz="2300" i="1" u="sng" dirty="0">
                <a:latin typeface="+mj-lt"/>
              </a:rPr>
              <a:t>инкапсуляции данных</a:t>
            </a:r>
          </a:p>
          <a:p>
            <a:r>
              <a:rPr lang="ru-RU" sz="2300" b="1" dirty="0">
                <a:latin typeface="+mj-lt"/>
              </a:rPr>
              <a:t>Защищенные</a:t>
            </a:r>
            <a:r>
              <a:rPr lang="ru-RU" sz="2300" dirty="0">
                <a:latin typeface="+mj-lt"/>
              </a:rPr>
              <a:t> члены класса доступны внутри класса, но и для всех своих дочерних классов. В остальном – ниоткуда не позволен доступ к защищенным членам класса. Это и позволяет принцип наследования примененный наследникам – позволен доступ к ресурсам класса-родитель</a:t>
            </a:r>
            <a:endParaRPr lang="en-US" sz="2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3541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2491</TotalTime>
  <Words>3214</Words>
  <Application>Microsoft Office PowerPoint</Application>
  <PresentationFormat>Widescreen</PresentationFormat>
  <Paragraphs>439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Consolas</vt:lpstr>
      <vt:lpstr>Corbel</vt:lpstr>
      <vt:lpstr>Courier New</vt:lpstr>
      <vt:lpstr>Gill Sans MT</vt:lpstr>
      <vt:lpstr>Menlo</vt:lpstr>
      <vt:lpstr>Wingdings 2</vt:lpstr>
      <vt:lpstr>Dividend</vt:lpstr>
      <vt:lpstr>Тема 7: классы и объекты в python</vt:lpstr>
      <vt:lpstr>содержание</vt:lpstr>
      <vt:lpstr>Python и парадигмы программирования</vt:lpstr>
      <vt:lpstr>Классы и объекты</vt:lpstr>
      <vt:lpstr>Объекты В Python</vt:lpstr>
      <vt:lpstr>Класс в Python</vt:lpstr>
      <vt:lpstr>Класс в Python. 2</vt:lpstr>
      <vt:lpstr>Ключевое слово PASS</vt:lpstr>
      <vt:lpstr>модификаторы доступа в Python</vt:lpstr>
      <vt:lpstr>Префиксы имён в Python</vt:lpstr>
      <vt:lpstr>Защищенные члены класса</vt:lpstr>
      <vt:lpstr>Приватные члены класса</vt:lpstr>
      <vt:lpstr>Создание объектов в Python</vt:lpstr>
      <vt:lpstr>Свойства класса</vt:lpstr>
      <vt:lpstr>Методы объектов</vt:lpstr>
      <vt:lpstr>Конструкторы в Python</vt:lpstr>
      <vt:lpstr>Функция (Метод) __init__()</vt:lpstr>
      <vt:lpstr>Пример</vt:lpstr>
      <vt:lpstr>МЕТОД содержащий «PASS». Пример</vt:lpstr>
      <vt:lpstr>параметр self</vt:lpstr>
      <vt:lpstr>Пример</vt:lpstr>
      <vt:lpstr>Удаление атрибутов и объектов</vt:lpstr>
      <vt:lpstr>Деструкторы</vt:lpstr>
      <vt:lpstr>Принципы ООП в Python</vt:lpstr>
      <vt:lpstr>Getter-ы и Setter-ы в Python</vt:lpstr>
      <vt:lpstr>Как решает инкапсуляцию Python?</vt:lpstr>
      <vt:lpstr>Создание объекта Property()</vt:lpstr>
      <vt:lpstr>Объект property() можно было создать и так</vt:lpstr>
      <vt:lpstr>Декораторы в Python</vt:lpstr>
      <vt:lpstr>Рассмотрим более детально функции из Python </vt:lpstr>
      <vt:lpstr>Функция как объект</vt:lpstr>
      <vt:lpstr>Функция внутри функции</vt:lpstr>
      <vt:lpstr>Теперь можно персонализировать нашу функцию…</vt:lpstr>
      <vt:lpstr>Что такое декоратор функции в Python?</vt:lpstr>
      <vt:lpstr>Создание простого декоратора. 1</vt:lpstr>
      <vt:lpstr>Создание простого декоратора. 2</vt:lpstr>
      <vt:lpstr>Идея «декоратора»</vt:lpstr>
      <vt:lpstr>Декораторы методов в Python</vt:lpstr>
      <vt:lpstr>Предыдущий пример можно переписать…</vt:lpstr>
      <vt:lpstr>И Если вернутся к property() и setter()-ам</vt:lpstr>
      <vt:lpstr>объяснения</vt:lpstr>
      <vt:lpstr>Повторим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Aplicațiilor web</dc:title>
  <dc:creator>Natalia</dc:creator>
  <cp:lastModifiedBy>Natalia</cp:lastModifiedBy>
  <cp:revision>527</cp:revision>
  <dcterms:created xsi:type="dcterms:W3CDTF">2019-08-31T15:29:49Z</dcterms:created>
  <dcterms:modified xsi:type="dcterms:W3CDTF">2020-10-22T13:51:07Z</dcterms:modified>
</cp:coreProperties>
</file>