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4" r:id="rId3"/>
    <p:sldId id="300" r:id="rId4"/>
    <p:sldId id="309" r:id="rId5"/>
    <p:sldId id="301" r:id="rId6"/>
    <p:sldId id="302" r:id="rId7"/>
    <p:sldId id="310" r:id="rId8"/>
    <p:sldId id="311" r:id="rId9"/>
    <p:sldId id="303" r:id="rId10"/>
    <p:sldId id="304" r:id="rId11"/>
    <p:sldId id="305" r:id="rId12"/>
    <p:sldId id="333" r:id="rId13"/>
    <p:sldId id="334" r:id="rId14"/>
    <p:sldId id="335" r:id="rId15"/>
    <p:sldId id="336" r:id="rId16"/>
    <p:sldId id="337" r:id="rId17"/>
    <p:sldId id="338" r:id="rId18"/>
    <p:sldId id="315" r:id="rId19"/>
    <p:sldId id="317" r:id="rId20"/>
    <p:sldId id="318" r:id="rId21"/>
    <p:sldId id="323" r:id="rId22"/>
    <p:sldId id="324" r:id="rId23"/>
    <p:sldId id="325" r:id="rId24"/>
    <p:sldId id="321" r:id="rId25"/>
    <p:sldId id="322" r:id="rId26"/>
    <p:sldId id="319" r:id="rId27"/>
    <p:sldId id="320" r:id="rId28"/>
    <p:sldId id="316" r:id="rId29"/>
    <p:sldId id="326" r:id="rId30"/>
    <p:sldId id="339" r:id="rId31"/>
    <p:sldId id="340" r:id="rId32"/>
    <p:sldId id="341" r:id="rId33"/>
    <p:sldId id="327" r:id="rId34"/>
    <p:sldId id="328" r:id="rId35"/>
    <p:sldId id="329" r:id="rId36"/>
    <p:sldId id="331" r:id="rId37"/>
    <p:sldId id="330" r:id="rId38"/>
    <p:sldId id="312" r:id="rId39"/>
    <p:sldId id="33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Тема </a:t>
            </a:r>
            <a:r>
              <a:rPr lang="en-US" b="1" dirty="0"/>
              <a:t>7</a:t>
            </a:r>
            <a:r>
              <a:rPr lang="ru-RU" b="1" dirty="0"/>
              <a:t>:</a:t>
            </a:r>
            <a:r>
              <a:rPr lang="ro-MD" b="1" dirty="0"/>
              <a:t> </a:t>
            </a:r>
            <a:r>
              <a:rPr lang="ru-RU" b="1" dirty="0"/>
              <a:t>классы и объекты в </a:t>
            </a:r>
            <a:r>
              <a:rPr lang="en-US" b="1" dirty="0"/>
              <a:t>python</a:t>
            </a:r>
            <a:r>
              <a:rPr lang="ru-RU" b="1" dirty="0"/>
              <a:t> </a:t>
            </a:r>
            <a:r>
              <a:rPr lang="ro-MD" b="1" dirty="0"/>
              <a:t>.</a:t>
            </a:r>
            <a:br>
              <a:rPr lang="ro-MD" b="1" dirty="0"/>
            </a:br>
            <a:r>
              <a:rPr lang="ru-RU" b="1" dirty="0"/>
              <a:t>Продолжение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954B-A9B4-40DF-85F6-992E35D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Полиморфизма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D7EC-75B7-412B-AF0C-9BD8AEB6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 ООП полиморфизм - это способность использовать общий интерфейс для нескольких типов данных</a:t>
            </a:r>
          </a:p>
          <a:p>
            <a:r>
              <a:rPr lang="ru-RU" sz="2200" dirty="0"/>
              <a:t>Предположим, нам нужно раскрасить фигуру. Есть несколько вариантов фигуры (прямоугольник, квадрат, круг). Однако мы могли бы использовать тот же метод, чтобы закрасить любую форму</a:t>
            </a:r>
          </a:p>
          <a:p>
            <a:r>
              <a:rPr lang="ru-RU" sz="2200" dirty="0"/>
              <a:t>Эта концепция называется </a:t>
            </a:r>
            <a:r>
              <a:rPr lang="ru-RU" sz="2200" b="1" dirty="0"/>
              <a:t>полиморфизмом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932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0D32-DA17-4275-8EA7-71280D25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7C8D-B886-4B4A-9935-38C00019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75" y="1868557"/>
            <a:ext cx="4096825" cy="486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Butterfly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def fly(self):</a:t>
            </a:r>
          </a:p>
          <a:p>
            <a:pPr marL="0" indent="0">
              <a:buNone/>
            </a:pPr>
            <a:r>
              <a:rPr lang="en-US" dirty="0"/>
              <a:t>        print("Butterfly can fly")</a:t>
            </a:r>
          </a:p>
          <a:p>
            <a:pPr marL="0" indent="0">
              <a:buNone/>
            </a:pPr>
            <a:r>
              <a:rPr lang="en-US" dirty="0"/>
              <a:t>    def move(self):</a:t>
            </a:r>
          </a:p>
          <a:p>
            <a:pPr marL="0" indent="0">
              <a:buNone/>
            </a:pPr>
            <a:r>
              <a:rPr lang="en-US" dirty="0"/>
              <a:t>        print("Butterfly can move")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Caterpillar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def fly(self):</a:t>
            </a:r>
          </a:p>
          <a:p>
            <a:pPr marL="0" indent="0">
              <a:buNone/>
            </a:pPr>
            <a:r>
              <a:rPr lang="en-US" dirty="0"/>
              <a:t>        print("Caterpillar can't fly")</a:t>
            </a:r>
          </a:p>
          <a:p>
            <a:pPr marL="0" indent="0">
              <a:buNone/>
            </a:pPr>
            <a:r>
              <a:rPr lang="en-US" dirty="0"/>
              <a:t>    def move(self):</a:t>
            </a:r>
          </a:p>
          <a:p>
            <a:pPr marL="0" indent="0">
              <a:buNone/>
            </a:pPr>
            <a:r>
              <a:rPr lang="en-US" dirty="0"/>
              <a:t>        print("Caterpillar can move")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1CD38-953C-4A0C-89DB-F1D3F7598B20}"/>
              </a:ext>
            </a:extLst>
          </p:cNvPr>
          <p:cNvSpPr txBox="1"/>
          <p:nvPr/>
        </p:nvSpPr>
        <p:spPr>
          <a:xfrm>
            <a:off x="6096000" y="2107096"/>
            <a:ext cx="4293704" cy="378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common interface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who_can_flying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(insect):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insect.fly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#instantiate objects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bfly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Butterfly()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Caterpillar()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passing the object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who_can_flying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bfly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who_can_flying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67A41-5F77-46E1-AABB-56C2CC3C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599" y="5672078"/>
            <a:ext cx="2466206" cy="58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135B1-05BB-44B2-B6F3-AFE42B4E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604" y="3429000"/>
            <a:ext cx="2763500" cy="17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AA39-6EF0-470B-9092-1822FD2E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ru-RU" b="1" dirty="0" err="1"/>
              <a:t>object</a:t>
            </a:r>
            <a:r>
              <a:rPr lang="ru-RU" b="1" dirty="0"/>
              <a:t>. Строковое представление объекта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7BD1-2F64-428E-8202-103029BC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Начиная с 3-й версии </a:t>
            </a:r>
            <a:r>
              <a:rPr lang="ru-RU" sz="2200" dirty="0" err="1"/>
              <a:t>Python</a:t>
            </a:r>
            <a:r>
              <a:rPr lang="ru-RU" sz="2200" dirty="0"/>
              <a:t> все классы неявно имеют один общий суперкласс - </a:t>
            </a:r>
            <a:r>
              <a:rPr lang="ru-RU" sz="2200" b="1" dirty="0" err="1"/>
              <a:t>object</a:t>
            </a:r>
            <a:r>
              <a:rPr lang="ru-RU" sz="2200" dirty="0"/>
              <a:t> и все классы по умолчанию наследуют его методы</a:t>
            </a:r>
          </a:p>
          <a:p>
            <a:r>
              <a:rPr lang="ru-RU" sz="2200" dirty="0"/>
              <a:t>Одним из наиболее используемых методов класса </a:t>
            </a:r>
            <a:r>
              <a:rPr lang="ru-RU" sz="2200" b="1" dirty="0" err="1"/>
              <a:t>object</a:t>
            </a:r>
            <a:r>
              <a:rPr lang="ru-RU" sz="2200" dirty="0"/>
              <a:t> является метод </a:t>
            </a:r>
            <a:r>
              <a:rPr lang="ru-RU" sz="2200" b="1" dirty="0">
                <a:solidFill>
                  <a:srgbClr val="C00000"/>
                </a:solidFill>
              </a:rPr>
              <a:t>__</a:t>
            </a:r>
            <a:r>
              <a:rPr lang="ru-RU" sz="2200" b="1" dirty="0" err="1">
                <a:solidFill>
                  <a:srgbClr val="C00000"/>
                </a:solidFill>
              </a:rPr>
              <a:t>str</a:t>
            </a:r>
            <a:r>
              <a:rPr lang="ru-RU" sz="2200" b="1" dirty="0">
                <a:solidFill>
                  <a:srgbClr val="C00000"/>
                </a:solidFill>
              </a:rPr>
              <a:t>__()</a:t>
            </a:r>
          </a:p>
          <a:p>
            <a:r>
              <a:rPr lang="ru-RU" sz="2200" dirty="0"/>
              <a:t>Когда необходимо получить строковое представление объекта или вывести объект в виде строки, то </a:t>
            </a:r>
            <a:r>
              <a:rPr lang="ru-RU" sz="2200" dirty="0" err="1"/>
              <a:t>Python</a:t>
            </a:r>
            <a:r>
              <a:rPr lang="ru-RU" sz="2200" dirty="0"/>
              <a:t> как раз вызывает этот метод. И при определении класса хорошей практикой считается переопределение этого метода в данном классе</a:t>
            </a:r>
          </a:p>
          <a:p>
            <a:r>
              <a:rPr lang="ru-RU" sz="2200" dirty="0"/>
              <a:t>Рассмотрим следующий пример… и попытаемся вывести информацию об объекте…</a:t>
            </a:r>
          </a:p>
        </p:txBody>
      </p:sp>
    </p:spTree>
    <p:extLst>
      <p:ext uri="{BB962C8B-B14F-4D97-AF65-F5344CB8AC3E}">
        <p14:creationId xmlns:p14="http://schemas.microsoft.com/office/powerpoint/2010/main" val="294501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DB24-C1C1-4BC1-AFF5-78FCAEB0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0CBC-BADC-4755-995E-75B8D3A9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42052"/>
            <a:ext cx="4481138" cy="489005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Person: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  # </a:t>
            </a:r>
            <a:r>
              <a:rPr lang="ru-RU" dirty="0"/>
              <a:t>устанавливаем имя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       </a:t>
            </a:r>
            <a:r>
              <a:rPr lang="en-US" dirty="0" err="1"/>
              <a:t>self.__age</a:t>
            </a:r>
            <a:r>
              <a:rPr lang="en-US" dirty="0"/>
              <a:t> = age  # </a:t>
            </a:r>
            <a:r>
              <a:rPr lang="ru-RU" dirty="0"/>
              <a:t>устанавливаем возраст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   @</a:t>
            </a:r>
            <a:r>
              <a:rPr lang="en-US" dirty="0"/>
              <a:t>property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def name(self):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self.__name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@property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def age(self):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self.__age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@</a:t>
            </a:r>
            <a:r>
              <a:rPr lang="en-US" dirty="0" err="1"/>
              <a:t>age.setter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def age(self, 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if age in range(1, 120):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self.__age</a:t>
            </a:r>
            <a:r>
              <a:rPr lang="en-US" dirty="0"/>
              <a:t> = 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print("Invalid age!")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def </a:t>
            </a:r>
            <a:r>
              <a:rPr lang="en-US" dirty="0" err="1"/>
              <a:t>display_info</a:t>
            </a:r>
            <a:r>
              <a:rPr lang="en-US" dirty="0"/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print("Name:", </a:t>
            </a:r>
            <a:r>
              <a:rPr lang="en-US" dirty="0" err="1"/>
              <a:t>self.__name</a:t>
            </a:r>
            <a:r>
              <a:rPr lang="en-US" dirty="0"/>
              <a:t>, "\</a:t>
            </a:r>
            <a:r>
              <a:rPr lang="en-US" dirty="0" err="1"/>
              <a:t>tAges</a:t>
            </a:r>
            <a:r>
              <a:rPr lang="en-US" dirty="0"/>
              <a:t>:", </a:t>
            </a:r>
            <a:r>
              <a:rPr lang="en-US" dirty="0" err="1"/>
              <a:t>self.__age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7D94-1F36-4244-840A-DF010C2BA236}"/>
              </a:ext>
            </a:extLst>
          </p:cNvPr>
          <p:cNvSpPr txBox="1"/>
          <p:nvPr/>
        </p:nvSpPr>
        <p:spPr>
          <a:xfrm>
            <a:off x="5191614" y="2228671"/>
            <a:ext cx="6419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mary</a:t>
            </a:r>
            <a:r>
              <a:rPr lang="en-US" dirty="0"/>
              <a:t> = Person("</a:t>
            </a:r>
            <a:r>
              <a:rPr lang="en-US" dirty="0" err="1"/>
              <a:t>Maricica</a:t>
            </a:r>
            <a:r>
              <a:rPr lang="en-US" dirty="0"/>
              <a:t>", 18)</a:t>
            </a:r>
          </a:p>
          <a:p>
            <a:r>
              <a:rPr lang="en-US" dirty="0"/>
              <a:t>print(</a:t>
            </a:r>
            <a:r>
              <a:rPr lang="en-US" dirty="0" err="1"/>
              <a:t>mary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Результат - не очень информативная информация об объекте: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5E51C-64DD-479C-A818-D3B1F416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13" y="3563828"/>
            <a:ext cx="4588235" cy="5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4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D2A6-6FF3-4DC6-BC7D-8222234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переписать метод вывода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2BCF-F341-4A49-9BCB-46753AEE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5304"/>
            <a:ext cx="4295608" cy="4863548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/>
              <a:t>…и привести к строке - определяя в классе </a:t>
            </a:r>
            <a:r>
              <a:rPr lang="ru-RU" sz="2600" dirty="0" err="1"/>
              <a:t>Person</a:t>
            </a:r>
            <a:r>
              <a:rPr lang="ru-RU" sz="2600" dirty="0"/>
              <a:t> метод __</a:t>
            </a:r>
            <a:r>
              <a:rPr lang="ru-RU" sz="2600" dirty="0" err="1"/>
              <a:t>str</a:t>
            </a:r>
            <a:r>
              <a:rPr lang="ru-RU" sz="2600" dirty="0"/>
              <a:t>__ получится:</a:t>
            </a:r>
          </a:p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  # </a:t>
            </a:r>
            <a:r>
              <a:rPr lang="en-US" dirty="0" err="1"/>
              <a:t>устанавливаем</a:t>
            </a:r>
            <a:r>
              <a:rPr lang="en-US" dirty="0"/>
              <a:t> </a:t>
            </a:r>
            <a:r>
              <a:rPr lang="en-US" dirty="0" err="1"/>
              <a:t>имя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self.__age</a:t>
            </a:r>
            <a:r>
              <a:rPr lang="en-US" dirty="0"/>
              <a:t> = age  # </a:t>
            </a:r>
            <a:r>
              <a:rPr lang="en-US" dirty="0" err="1"/>
              <a:t>устанавливаем</a:t>
            </a:r>
            <a:r>
              <a:rPr lang="en-US" dirty="0"/>
              <a:t> </a:t>
            </a:r>
            <a:r>
              <a:rPr lang="en-US" dirty="0" err="1"/>
              <a:t>возраст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@property</a:t>
            </a:r>
          </a:p>
          <a:p>
            <a:pPr marL="0" indent="0">
              <a:buNone/>
            </a:pPr>
            <a:r>
              <a:rPr lang="en-US" dirty="0"/>
              <a:t>    def name(self):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@property</a:t>
            </a:r>
          </a:p>
          <a:p>
            <a:pPr marL="0" indent="0">
              <a:buNone/>
            </a:pPr>
            <a:r>
              <a:rPr lang="en-US" dirty="0"/>
              <a:t>    def age(self):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61059-2810-4180-8936-3D803613D17F}"/>
              </a:ext>
            </a:extLst>
          </p:cNvPr>
          <p:cNvSpPr txBox="1"/>
          <p:nvPr/>
        </p:nvSpPr>
        <p:spPr>
          <a:xfrm>
            <a:off x="5179696" y="2140336"/>
            <a:ext cx="7012304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/>
              <a:t>	</a:t>
            </a:r>
            <a:r>
              <a:rPr lang="en-US" sz="1700" dirty="0"/>
              <a:t>@</a:t>
            </a:r>
            <a:r>
              <a:rPr lang="en-US" sz="1700" dirty="0" err="1"/>
              <a:t>age.setter</a:t>
            </a:r>
            <a:endParaRPr lang="en-US" sz="1700" dirty="0"/>
          </a:p>
          <a:p>
            <a:r>
              <a:rPr lang="en-US" sz="1700" dirty="0"/>
              <a:t>   </a:t>
            </a:r>
            <a:r>
              <a:rPr lang="ru-RU" sz="1700" dirty="0"/>
              <a:t>	</a:t>
            </a:r>
            <a:r>
              <a:rPr lang="en-US" sz="1700" dirty="0"/>
              <a:t>def age(self, age):</a:t>
            </a:r>
          </a:p>
          <a:p>
            <a:r>
              <a:rPr lang="en-US" sz="1700" dirty="0"/>
              <a:t>        </a:t>
            </a:r>
            <a:r>
              <a:rPr lang="ru-RU" sz="1700" dirty="0"/>
              <a:t>		</a:t>
            </a:r>
            <a:r>
              <a:rPr lang="en-US" sz="1700" dirty="0"/>
              <a:t>if age in range(1, 120):</a:t>
            </a:r>
          </a:p>
          <a:p>
            <a:r>
              <a:rPr lang="en-US" sz="1700" dirty="0"/>
              <a:t>            </a:t>
            </a:r>
            <a:r>
              <a:rPr lang="ru-RU" sz="1700" dirty="0"/>
              <a:t>		</a:t>
            </a:r>
            <a:r>
              <a:rPr lang="en-US" sz="1700" dirty="0" err="1"/>
              <a:t>self.__age</a:t>
            </a:r>
            <a:r>
              <a:rPr lang="en-US" sz="1700" dirty="0"/>
              <a:t> = age</a:t>
            </a:r>
          </a:p>
          <a:p>
            <a:r>
              <a:rPr lang="en-US" sz="1700" dirty="0"/>
              <a:t>        </a:t>
            </a:r>
            <a:r>
              <a:rPr lang="ru-RU" sz="1700" dirty="0"/>
              <a:t>		</a:t>
            </a:r>
            <a:r>
              <a:rPr lang="en-US" sz="1700" dirty="0"/>
              <a:t>else:</a:t>
            </a:r>
          </a:p>
          <a:p>
            <a:r>
              <a:rPr lang="en-US" sz="1700" dirty="0"/>
              <a:t>            </a:t>
            </a:r>
            <a:r>
              <a:rPr lang="ru-RU" sz="1700" dirty="0"/>
              <a:t>		</a:t>
            </a:r>
            <a:r>
              <a:rPr lang="en-US" sz="1700" dirty="0"/>
              <a:t>print("Invalid age!")</a:t>
            </a:r>
            <a:endParaRPr lang="ru-RU" sz="1700" dirty="0"/>
          </a:p>
          <a:p>
            <a:r>
              <a:rPr lang="ru-RU" sz="1700" dirty="0"/>
              <a:t>	</a:t>
            </a:r>
            <a:r>
              <a:rPr lang="en-US" sz="1700" dirty="0"/>
              <a:t>def </a:t>
            </a:r>
            <a:r>
              <a:rPr lang="en-US" sz="1700" dirty="0" err="1"/>
              <a:t>display_info</a:t>
            </a:r>
            <a:r>
              <a:rPr lang="en-US" sz="1700" dirty="0"/>
              <a:t>(self):</a:t>
            </a:r>
          </a:p>
          <a:p>
            <a:r>
              <a:rPr lang="en-US" sz="1700" dirty="0"/>
              <a:t>        </a:t>
            </a:r>
            <a:r>
              <a:rPr lang="ru-RU" sz="1700" dirty="0"/>
              <a:t>		</a:t>
            </a:r>
            <a:r>
              <a:rPr lang="en-US" sz="1700" dirty="0"/>
              <a:t>print(</a:t>
            </a:r>
            <a:r>
              <a:rPr lang="en-US" sz="1700" dirty="0" err="1"/>
              <a:t>self.__str</a:t>
            </a:r>
            <a:r>
              <a:rPr lang="en-US" sz="1700" dirty="0"/>
              <a:t>__())</a:t>
            </a:r>
          </a:p>
          <a:p>
            <a:r>
              <a:rPr lang="en-US" sz="1700" dirty="0"/>
              <a:t>    </a:t>
            </a:r>
          </a:p>
          <a:p>
            <a:r>
              <a:rPr lang="en-US" sz="1700" b="1" dirty="0">
                <a:solidFill>
                  <a:srgbClr val="C00000"/>
                </a:solidFill>
              </a:rPr>
              <a:t>    </a:t>
            </a:r>
            <a:r>
              <a:rPr lang="ru-RU" sz="1700" b="1" dirty="0">
                <a:solidFill>
                  <a:srgbClr val="C00000"/>
                </a:solidFill>
              </a:rPr>
              <a:t>	</a:t>
            </a:r>
            <a:r>
              <a:rPr lang="en-US" sz="1700" b="1" dirty="0">
                <a:solidFill>
                  <a:srgbClr val="C00000"/>
                </a:solidFill>
              </a:rPr>
              <a:t>def __str__(self):</a:t>
            </a:r>
          </a:p>
          <a:p>
            <a:r>
              <a:rPr lang="en-US" sz="1700" dirty="0"/>
              <a:t>        </a:t>
            </a:r>
            <a:r>
              <a:rPr lang="ru-RU" sz="1700" dirty="0"/>
              <a:t>		</a:t>
            </a:r>
            <a:r>
              <a:rPr lang="en-US" sz="1700" dirty="0"/>
              <a:t>return "Name: {} ---\t Ages: {}".format(</a:t>
            </a:r>
            <a:r>
              <a:rPr lang="en-US" sz="1700" dirty="0" err="1"/>
              <a:t>self.__name</a:t>
            </a:r>
            <a:r>
              <a:rPr lang="en-US" sz="1700" dirty="0"/>
              <a:t>, </a:t>
            </a:r>
            <a:r>
              <a:rPr lang="en-US" sz="1700" dirty="0" err="1"/>
              <a:t>self.__age</a:t>
            </a:r>
            <a:r>
              <a:rPr lang="en-US" sz="1700" dirty="0"/>
              <a:t>)</a:t>
            </a:r>
          </a:p>
          <a:p>
            <a:r>
              <a:rPr lang="en-US" sz="1700" dirty="0"/>
              <a:t>    </a:t>
            </a:r>
          </a:p>
          <a:p>
            <a:r>
              <a:rPr lang="en-US" sz="1700" dirty="0" err="1"/>
              <a:t>mary</a:t>
            </a:r>
            <a:r>
              <a:rPr lang="en-US" sz="1700" dirty="0"/>
              <a:t> = Person("</a:t>
            </a:r>
            <a:r>
              <a:rPr lang="en-US" sz="1700" dirty="0" err="1"/>
              <a:t>Maricica</a:t>
            </a:r>
            <a:r>
              <a:rPr lang="en-US" sz="1700" dirty="0"/>
              <a:t>", 18)</a:t>
            </a:r>
          </a:p>
          <a:p>
            <a:r>
              <a:rPr lang="en-US" sz="1700" dirty="0"/>
              <a:t>print(</a:t>
            </a:r>
            <a:r>
              <a:rPr lang="en-US" sz="1700" dirty="0" err="1"/>
              <a:t>mary</a:t>
            </a:r>
            <a:r>
              <a:rPr lang="en-US" sz="1700" dirty="0"/>
              <a:t>)</a:t>
            </a:r>
            <a:endParaRPr lang="ru-RU" sz="1700" dirty="0"/>
          </a:p>
          <a:p>
            <a:endParaRPr lang="ru-RU" sz="1500" dirty="0"/>
          </a:p>
          <a:p>
            <a:r>
              <a:rPr lang="ru-RU" sz="2000" dirty="0"/>
              <a:t>Результат будет: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95397-77E9-4A66-8794-D3E55A96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84" y="6255646"/>
            <a:ext cx="3894362" cy="4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6205-B5A5-44F2-8133-8BF9DE0E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классов в модулях и подключение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3599-2B2C-4166-A02F-C6BB3B23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2025510"/>
            <a:ext cx="11029615" cy="2033694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Как правило, классы размещаются в отдельных модулях и затем уже импортируются в основой скрипт программы</a:t>
            </a:r>
            <a:endParaRPr lang="en-US" sz="2200" dirty="0"/>
          </a:p>
          <a:p>
            <a:r>
              <a:rPr lang="ru-RU" sz="2200" dirty="0"/>
              <a:t>Пусть в моем проекте будут два файла: </a:t>
            </a:r>
          </a:p>
          <a:p>
            <a:pPr lvl="1"/>
            <a:r>
              <a:rPr lang="ru-RU" sz="2000" b="1" dirty="0"/>
              <a:t>main.py</a:t>
            </a:r>
            <a:r>
              <a:rPr lang="ru-RU" sz="2000" dirty="0"/>
              <a:t> (основной скрипт программы) и </a:t>
            </a:r>
          </a:p>
          <a:p>
            <a:pPr lvl="1"/>
            <a:r>
              <a:rPr lang="ru-RU" sz="2000" b="1" dirty="0"/>
              <a:t>classes.py</a:t>
            </a:r>
            <a:r>
              <a:rPr lang="ru-RU" sz="2000" dirty="0"/>
              <a:t> (скрипт с определением классов) – здесь я размещу класс </a:t>
            </a:r>
            <a:r>
              <a:rPr lang="en-US" sz="2000" dirty="0"/>
              <a:t>Person </a:t>
            </a:r>
            <a:r>
              <a:rPr lang="ru-RU" sz="2000" dirty="0"/>
              <a:t>и </a:t>
            </a:r>
            <a:r>
              <a:rPr lang="en-US" sz="2000" dirty="0"/>
              <a:t>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AA1DD-C34A-4A3A-BB8A-DD599A0C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46" y="4832490"/>
            <a:ext cx="6335704" cy="13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6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F4C4-2B81-467F-85A8-B2D529C4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classes.py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12B0-4BE8-4930-8DAC-E3E60C0FF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28800"/>
            <a:ext cx="4149834" cy="485029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Person: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'''    description of the person    '''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 </a:t>
            </a:r>
            <a:endParaRPr lang="ru-RU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       </a:t>
            </a:r>
            <a:r>
              <a:rPr lang="en-US" dirty="0" err="1"/>
              <a:t>self.__age</a:t>
            </a:r>
            <a:r>
              <a:rPr lang="en-US" dirty="0"/>
              <a:t> = age </a:t>
            </a:r>
            <a:endParaRPr lang="ru-RU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   @</a:t>
            </a:r>
            <a:r>
              <a:rPr lang="en-US" dirty="0"/>
              <a:t>property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name(self):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return </a:t>
            </a:r>
            <a:r>
              <a:rPr lang="en-US" dirty="0" err="1"/>
              <a:t>self.__name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@property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age(self):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return </a:t>
            </a:r>
            <a:r>
              <a:rPr lang="en-US" dirty="0" err="1"/>
              <a:t>self.__age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@</a:t>
            </a:r>
            <a:r>
              <a:rPr lang="en-US" dirty="0" err="1"/>
              <a:t>age.setter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age(self,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if age in range(1, 120):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self.__age</a:t>
            </a:r>
            <a:r>
              <a:rPr lang="en-US" dirty="0"/>
              <a:t> = age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else: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print("Invalid age!")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</a:t>
            </a:r>
            <a:r>
              <a:rPr lang="en-US" dirty="0" err="1"/>
              <a:t>display_info</a:t>
            </a:r>
            <a:r>
              <a:rPr lang="en-US" dirty="0"/>
              <a:t>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</a:t>
            </a:r>
            <a:r>
              <a:rPr lang="en-US" dirty="0" err="1"/>
              <a:t>self.__str</a:t>
            </a:r>
            <a:r>
              <a:rPr lang="en-US" dirty="0"/>
              <a:t>__())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__str__(self):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return "Name: {} ---\t Ages: {}".format(</a:t>
            </a:r>
            <a:r>
              <a:rPr lang="en-US" dirty="0" err="1"/>
              <a:t>self.__name</a:t>
            </a:r>
            <a:r>
              <a:rPr lang="en-US" dirty="0"/>
              <a:t>, </a:t>
            </a:r>
            <a:r>
              <a:rPr lang="en-US" dirty="0" err="1"/>
              <a:t>self.__age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97DA0-AF0F-4E3B-9DB2-0F1B0D593ECB}"/>
              </a:ext>
            </a:extLst>
          </p:cNvPr>
          <p:cNvSpPr txBox="1"/>
          <p:nvPr/>
        </p:nvSpPr>
        <p:spPr>
          <a:xfrm>
            <a:off x="5340626" y="2130289"/>
            <a:ext cx="61092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class Department:</a:t>
            </a:r>
          </a:p>
          <a:p>
            <a:r>
              <a:rPr lang="en-US" sz="1700" dirty="0"/>
              <a:t>    '''    description of the department    '''</a:t>
            </a:r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floor):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self.__name</a:t>
            </a:r>
            <a:r>
              <a:rPr lang="en-US" sz="1700" dirty="0"/>
              <a:t>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self.__floor</a:t>
            </a:r>
            <a:r>
              <a:rPr lang="en-US" sz="1700" dirty="0"/>
              <a:t> = floor</a:t>
            </a:r>
          </a:p>
          <a:p>
            <a:r>
              <a:rPr lang="en-US" sz="1700" dirty="0"/>
              <a:t>    @property</a:t>
            </a:r>
          </a:p>
          <a:p>
            <a:r>
              <a:rPr lang="en-US" sz="1700" dirty="0"/>
              <a:t>    def name(self):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self.__name</a:t>
            </a:r>
            <a:endParaRPr lang="en-US" sz="1700" dirty="0"/>
          </a:p>
          <a:p>
            <a:r>
              <a:rPr lang="en-US" sz="1700" dirty="0"/>
              <a:t>    @property</a:t>
            </a:r>
          </a:p>
          <a:p>
            <a:r>
              <a:rPr lang="en-US" sz="1700" dirty="0"/>
              <a:t>    def floor(self):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self.__floor</a:t>
            </a:r>
            <a:endParaRPr lang="en-US" sz="1700" dirty="0"/>
          </a:p>
          <a:p>
            <a:r>
              <a:rPr lang="en-US" sz="1700" dirty="0"/>
              <a:t>    def </a:t>
            </a:r>
            <a:r>
              <a:rPr lang="en-US" sz="1700" dirty="0" err="1"/>
              <a:t>display_info</a:t>
            </a:r>
            <a:r>
              <a:rPr lang="en-US" sz="1700" dirty="0"/>
              <a:t>(self):</a:t>
            </a:r>
          </a:p>
          <a:p>
            <a:r>
              <a:rPr lang="en-US" sz="1700" dirty="0"/>
              <a:t>        print(</a:t>
            </a:r>
            <a:r>
              <a:rPr lang="en-US" sz="1700" dirty="0" err="1"/>
              <a:t>self.__str</a:t>
            </a:r>
            <a:r>
              <a:rPr lang="en-US" sz="1700" dirty="0"/>
              <a:t>__())</a:t>
            </a:r>
          </a:p>
          <a:p>
            <a:r>
              <a:rPr lang="en-US" sz="1700" dirty="0"/>
              <a:t>def __str__(self):</a:t>
            </a:r>
          </a:p>
          <a:p>
            <a:r>
              <a:rPr lang="en-US" sz="1700" dirty="0"/>
              <a:t>        return "Department: {} ---\t is situated on: {}-</a:t>
            </a:r>
            <a:r>
              <a:rPr lang="en-US" sz="1700" dirty="0" err="1"/>
              <a:t>th</a:t>
            </a:r>
            <a:r>
              <a:rPr lang="en-US" sz="1700" dirty="0"/>
              <a:t> </a:t>
            </a:r>
            <a:r>
              <a:rPr lang="en-US" sz="1700" dirty="0" err="1"/>
              <a:t>floor.".format</a:t>
            </a:r>
            <a:r>
              <a:rPr lang="en-US" sz="1700" dirty="0"/>
              <a:t>(</a:t>
            </a:r>
            <a:r>
              <a:rPr lang="en-US" sz="1700" dirty="0" err="1"/>
              <a:t>self.__name</a:t>
            </a:r>
            <a:r>
              <a:rPr lang="en-US" sz="1700" dirty="0"/>
              <a:t>, </a:t>
            </a:r>
            <a:r>
              <a:rPr lang="en-US" sz="1700" dirty="0" err="1"/>
              <a:t>self.__floor</a:t>
            </a:r>
            <a:r>
              <a:rPr lang="en-US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25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7235-2060-4875-9C20-2E6F8CF1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FB3E-F3F6-4A08-AB2D-197CD6B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7"/>
            <a:ext cx="11029615" cy="4333461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Подключение классов происходит точно также, как и функций из модуля</a:t>
            </a:r>
          </a:p>
          <a:p>
            <a:r>
              <a:rPr lang="ru-RU" sz="2000" dirty="0"/>
              <a:t>Можно подключить весь модуль выражением: </a:t>
            </a:r>
            <a:r>
              <a:rPr lang="en-US" sz="2000" dirty="0"/>
              <a:t>import classes </a:t>
            </a:r>
            <a:r>
              <a:rPr lang="ru-RU" sz="2000" dirty="0"/>
              <a:t>или можно подключить отдельные классы:</a:t>
            </a:r>
            <a:endParaRPr lang="ru-RU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from classes import Person, Department</a:t>
            </a:r>
          </a:p>
          <a:p>
            <a:pPr marL="0" indent="0">
              <a:buNone/>
            </a:pPr>
            <a:r>
              <a:rPr lang="en-US" sz="2200" dirty="0" err="1"/>
              <a:t>mary</a:t>
            </a:r>
            <a:r>
              <a:rPr lang="en-US" sz="2200" dirty="0"/>
              <a:t> = Person("</a:t>
            </a:r>
            <a:r>
              <a:rPr lang="en-US" sz="2200" dirty="0" err="1"/>
              <a:t>Maricica</a:t>
            </a:r>
            <a:r>
              <a:rPr lang="en-US" sz="2200" dirty="0"/>
              <a:t>", 18)</a:t>
            </a:r>
          </a:p>
          <a:p>
            <a:pPr marL="0" indent="0">
              <a:buNone/>
            </a:pPr>
            <a:r>
              <a:rPr lang="en-US" sz="2200" dirty="0"/>
              <a:t>statistics = Department("Statistics", 5)</a:t>
            </a:r>
          </a:p>
          <a:p>
            <a:pPr marL="0" indent="0">
              <a:buNone/>
            </a:pPr>
            <a:r>
              <a:rPr lang="en-US" sz="2200" dirty="0"/>
              <a:t>print(</a:t>
            </a:r>
            <a:r>
              <a:rPr lang="en-US" sz="2200" dirty="0" err="1"/>
              <a:t>mary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print(statistics)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ru-RU" sz="2200" dirty="0"/>
              <a:t>Результат: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5CB87-7E02-4EBF-BBC3-12515967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00" y="5752270"/>
            <a:ext cx="5538848" cy="574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B451F-2920-44C4-8437-69632268E981}"/>
              </a:ext>
            </a:extLst>
          </p:cNvPr>
          <p:cNvSpPr txBox="1"/>
          <p:nvPr/>
        </p:nvSpPr>
        <p:spPr>
          <a:xfrm>
            <a:off x="6665843" y="3130450"/>
            <a:ext cx="4678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Задание на 10:</a:t>
            </a:r>
          </a:p>
          <a:p>
            <a:r>
              <a:rPr lang="ru-RU" dirty="0">
                <a:solidFill>
                  <a:srgbClr val="00B050"/>
                </a:solidFill>
              </a:rPr>
              <a:t>Добавьте для пользователя возможность добавления через функцию </a:t>
            </a:r>
            <a:r>
              <a:rPr lang="en-US" dirty="0">
                <a:solidFill>
                  <a:srgbClr val="00B050"/>
                </a:solidFill>
              </a:rPr>
              <a:t>input() </a:t>
            </a:r>
            <a:r>
              <a:rPr lang="ru-RU" dirty="0">
                <a:solidFill>
                  <a:srgbClr val="00B050"/>
                </a:solidFill>
              </a:rPr>
              <a:t>значений для 10 объектов типа </a:t>
            </a:r>
            <a:r>
              <a:rPr lang="en-US" dirty="0">
                <a:solidFill>
                  <a:srgbClr val="00B050"/>
                </a:solidFill>
              </a:rPr>
              <a:t>Person </a:t>
            </a:r>
            <a:r>
              <a:rPr lang="ru-RU" dirty="0">
                <a:solidFill>
                  <a:srgbClr val="00B050"/>
                </a:solidFill>
              </a:rPr>
              <a:t>и 10 объектов типа </a:t>
            </a:r>
            <a:r>
              <a:rPr lang="en-US" dirty="0">
                <a:solidFill>
                  <a:srgbClr val="00B050"/>
                </a:solidFill>
              </a:rPr>
              <a:t>Department</a:t>
            </a:r>
            <a:r>
              <a:rPr lang="ru-RU" dirty="0">
                <a:solidFill>
                  <a:srgbClr val="00B050"/>
                </a:solidFill>
              </a:rPr>
              <a:t> – используя цикл. </a:t>
            </a:r>
          </a:p>
          <a:p>
            <a:r>
              <a:rPr lang="ru-RU" dirty="0">
                <a:solidFill>
                  <a:srgbClr val="00B050"/>
                </a:solidFill>
              </a:rPr>
              <a:t>Сохраните эти записи в 2-х словарях, а потом выведите структурированно – тоже через цикл – на экран.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5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FC2B-5FB9-4328-9919-634BA0D9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</a:t>
            </a:r>
            <a:r>
              <a:rPr lang="ro-MD" dirty="0"/>
              <a:t> ”</a:t>
            </a:r>
            <a:r>
              <a:rPr lang="ru-RU" dirty="0"/>
              <a:t>временем</a:t>
            </a:r>
            <a:r>
              <a:rPr lang="ro-MD" dirty="0"/>
              <a:t>” </a:t>
            </a:r>
            <a:r>
              <a:rPr lang="ru-RU" dirty="0"/>
              <a:t>и</a:t>
            </a:r>
            <a:r>
              <a:rPr lang="ro-MD" dirty="0"/>
              <a:t> ”</a:t>
            </a:r>
            <a:r>
              <a:rPr lang="ru-RU" dirty="0"/>
              <a:t>датой</a:t>
            </a:r>
            <a:r>
              <a:rPr lang="ro-MD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542C-013F-4854-BC7E-B5B43025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7826"/>
            <a:ext cx="11029615" cy="4518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orbel" panose="020B0503020204020204" pitchFamily="34" charset="0"/>
              </a:rPr>
              <a:t>Дата в </a:t>
            </a:r>
            <a:r>
              <a:rPr lang="en-US" sz="2200" dirty="0">
                <a:latin typeface="Corbel" panose="020B0503020204020204" pitchFamily="34" charset="0"/>
              </a:rPr>
              <a:t>Python </a:t>
            </a:r>
            <a:r>
              <a:rPr lang="ru-RU" sz="2200" dirty="0">
                <a:latin typeface="Corbel" panose="020B0503020204020204" pitchFamily="34" charset="0"/>
              </a:rPr>
              <a:t>это не предопределенный тип данных</a:t>
            </a:r>
            <a:r>
              <a:rPr lang="en-US" sz="2200" dirty="0">
                <a:latin typeface="Corbel" panose="020B0503020204020204" pitchFamily="34" charset="0"/>
              </a:rPr>
              <a:t>,</a:t>
            </a:r>
            <a:r>
              <a:rPr lang="ru-RU" sz="2200" dirty="0">
                <a:latin typeface="Corbel" panose="020B0503020204020204" pitchFamily="34" charset="0"/>
              </a:rPr>
              <a:t> но </a:t>
            </a:r>
            <a:r>
              <a:rPr lang="en-US" sz="2200" dirty="0">
                <a:latin typeface="Corbel" panose="020B0503020204020204" pitchFamily="34" charset="0"/>
              </a:rPr>
              <a:t>Python</a:t>
            </a:r>
            <a:r>
              <a:rPr lang="ru-RU" sz="2200" dirty="0">
                <a:latin typeface="Corbel" panose="020B0503020204020204" pitchFamily="34" charset="0"/>
              </a:rPr>
              <a:t> может импортировать один из нескольких модулей для работы с датой как объект</a:t>
            </a:r>
            <a:endParaRPr lang="en-US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Для работы с датой и временем в </a:t>
            </a:r>
            <a:r>
              <a:rPr lang="ro-MD" sz="2200" dirty="0" err="1">
                <a:latin typeface="Corbel" panose="020B0503020204020204" pitchFamily="34" charset="0"/>
              </a:rPr>
              <a:t>Python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dirty="0">
                <a:latin typeface="Corbel" panose="020B0503020204020204" pitchFamily="34" charset="0"/>
              </a:rPr>
              <a:t>можно использовать следующие модули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lvl="1"/>
            <a:r>
              <a:rPr lang="ro-MD" sz="2200" b="1" dirty="0">
                <a:latin typeface="Corbel" panose="020B0503020204020204" pitchFamily="34" charset="0"/>
              </a:rPr>
              <a:t>Time</a:t>
            </a:r>
            <a:r>
              <a:rPr lang="ro-MD" sz="2200" dirty="0">
                <a:latin typeface="Corbel" panose="020B0503020204020204" pitchFamily="34" charset="0"/>
              </a:rPr>
              <a:t> – </a:t>
            </a:r>
            <a:r>
              <a:rPr lang="ru-RU" sz="2200" dirty="0">
                <a:latin typeface="Corbel" panose="020B0503020204020204" pitchFamily="34" charset="0"/>
              </a:rPr>
              <a:t>позволяет получение даты и текущего времени</a:t>
            </a:r>
            <a:r>
              <a:rPr lang="ro-MD" sz="2200" dirty="0">
                <a:latin typeface="Corbel" panose="020B0503020204020204" pitchFamily="34" charset="0"/>
              </a:rPr>
              <a:t>. </a:t>
            </a:r>
            <a:r>
              <a:rPr lang="ru-RU" sz="2200" dirty="0">
                <a:latin typeface="Corbel" panose="020B0503020204020204" pitchFamily="34" charset="0"/>
              </a:rPr>
              <a:t>Также возможен их отформатированный вывод</a:t>
            </a:r>
            <a:endParaRPr lang="ro-MD" sz="2200" dirty="0">
              <a:latin typeface="Corbel" panose="020B0503020204020204" pitchFamily="34" charset="0"/>
            </a:endParaRPr>
          </a:p>
          <a:p>
            <a:pPr lvl="1"/>
            <a:r>
              <a:rPr lang="ro-MD" sz="2200" b="1" dirty="0" err="1">
                <a:latin typeface="Corbel" panose="020B0503020204020204" pitchFamily="34" charset="0"/>
              </a:rPr>
              <a:t>Datetime</a:t>
            </a:r>
            <a:r>
              <a:rPr lang="ro-MD" sz="2200" dirty="0">
                <a:latin typeface="Corbel" panose="020B0503020204020204" pitchFamily="34" charset="0"/>
              </a:rPr>
              <a:t> – </a:t>
            </a:r>
            <a:r>
              <a:rPr lang="ru-RU" sz="2200" dirty="0">
                <a:latin typeface="Corbel" panose="020B0503020204020204" pitchFamily="34" charset="0"/>
              </a:rPr>
              <a:t>позволяет манипулирование датой и временем. Например, реализация разных арифметических операций, как например сравнение дат или </a:t>
            </a:r>
            <a:r>
              <a:rPr lang="ru-RU" sz="2200" dirty="0"/>
              <a:t>их вывод в </a:t>
            </a:r>
            <a:r>
              <a:rPr lang="ru-RU" sz="2200" dirty="0">
                <a:latin typeface="Corbel" panose="020B0503020204020204" pitchFamily="34" charset="0"/>
              </a:rPr>
              <a:t>разных форматах и др.</a:t>
            </a:r>
            <a:endParaRPr lang="ro-MD" sz="2200" dirty="0">
              <a:latin typeface="Corbel" panose="020B0503020204020204" pitchFamily="34" charset="0"/>
            </a:endParaRPr>
          </a:p>
          <a:p>
            <a:pPr lvl="1"/>
            <a:r>
              <a:rPr lang="ro-MD" sz="2200" b="1" dirty="0">
                <a:latin typeface="Corbel" panose="020B0503020204020204" pitchFamily="34" charset="0"/>
              </a:rPr>
              <a:t>Calendar</a:t>
            </a:r>
            <a:r>
              <a:rPr lang="ro-MD" sz="2200" dirty="0">
                <a:latin typeface="Corbel" panose="020B0503020204020204" pitchFamily="34" charset="0"/>
              </a:rPr>
              <a:t> – </a:t>
            </a:r>
            <a:r>
              <a:rPr lang="ru-RU" sz="2200" dirty="0"/>
              <a:t>позволяет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вывод календаря в текстовом и </a:t>
            </a:r>
            <a:r>
              <a:rPr lang="ro-MD" sz="2200" dirty="0">
                <a:latin typeface="Corbel" panose="020B0503020204020204" pitchFamily="34" charset="0"/>
              </a:rPr>
              <a:t>HTML</a:t>
            </a:r>
            <a:r>
              <a:rPr lang="ru-RU" sz="2200" dirty="0">
                <a:latin typeface="Corbel" panose="020B0503020204020204" pitchFamily="34" charset="0"/>
              </a:rPr>
              <a:t> формате</a:t>
            </a:r>
            <a:endParaRPr lang="ro-MD" sz="2200" dirty="0">
              <a:latin typeface="Corbel" panose="020B0503020204020204" pitchFamily="34" charset="0"/>
            </a:endParaRPr>
          </a:p>
          <a:p>
            <a:pPr lvl="1"/>
            <a:r>
              <a:rPr lang="ro-MD" sz="2200" b="1" dirty="0" err="1">
                <a:latin typeface="Corbel" panose="020B0503020204020204" pitchFamily="34" charset="0"/>
              </a:rPr>
              <a:t>Timeit</a:t>
            </a:r>
            <a:r>
              <a:rPr lang="ro-MD" sz="2200" dirty="0">
                <a:latin typeface="Corbel" panose="020B0503020204020204" pitchFamily="34" charset="0"/>
              </a:rPr>
              <a:t> – </a:t>
            </a:r>
            <a:r>
              <a:rPr lang="ru-RU" sz="2200" dirty="0"/>
              <a:t>позволяет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измерение времени необходимого для выполнения каких-то не очень сложных программ, с целью их оптимизации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0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122A-40C9-4DE1-B266-514DD99B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даты и времени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ACA4-09F7-4F2A-AC60-5CB6952D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В начале необходимо импортировать модуль</a:t>
            </a:r>
            <a:r>
              <a:rPr lang="ro-MD" sz="2200" dirty="0">
                <a:latin typeface="Corbel" panose="020B0503020204020204" pitchFamily="34" charset="0"/>
              </a:rPr>
              <a:t> ”</a:t>
            </a:r>
            <a:r>
              <a:rPr lang="ro-MD" sz="2200" b="1" dirty="0" err="1">
                <a:latin typeface="Corbel" panose="020B0503020204020204" pitchFamily="34" charset="0"/>
              </a:rPr>
              <a:t>time</a:t>
            </a:r>
            <a:r>
              <a:rPr lang="ro-MD" sz="2200" dirty="0">
                <a:latin typeface="Corbel" panose="020B0503020204020204" pitchFamily="34" charset="0"/>
              </a:rPr>
              <a:t>”.  </a:t>
            </a:r>
            <a:r>
              <a:rPr lang="ru-RU" sz="2200" dirty="0">
                <a:latin typeface="Corbel" panose="020B0503020204020204" pitchFamily="34" charset="0"/>
              </a:rPr>
              <a:t>У него есть несколько функций, которые можно использовать для решения разных задач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Одна из них функция </a:t>
            </a:r>
            <a:r>
              <a:rPr lang="ro-MD" sz="2200" b="1" dirty="0" err="1">
                <a:latin typeface="Corbel" panose="020B0503020204020204" pitchFamily="34" charset="0"/>
              </a:rPr>
              <a:t>time</a:t>
            </a:r>
            <a:r>
              <a:rPr lang="ro-MD" sz="2200" b="1" dirty="0">
                <a:latin typeface="Corbel" panose="020B0503020204020204" pitchFamily="34" charset="0"/>
              </a:rPr>
              <a:t>()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которая возвращает вещественное число, которое представляет количество секунд что прошли с начала</a:t>
            </a:r>
            <a:r>
              <a:rPr lang="ro-MD" sz="2200" dirty="0">
                <a:latin typeface="Corbel" panose="020B0503020204020204" pitchFamily="34" charset="0"/>
              </a:rPr>
              <a:t> ”</a:t>
            </a:r>
            <a:r>
              <a:rPr lang="ru-RU" sz="2200" dirty="0">
                <a:latin typeface="Corbel" panose="020B0503020204020204" pitchFamily="34" charset="0"/>
              </a:rPr>
              <a:t>эпохи</a:t>
            </a:r>
            <a:r>
              <a:rPr lang="ro-MD" sz="2200" dirty="0">
                <a:latin typeface="Corbel" panose="020B0503020204020204" pitchFamily="34" charset="0"/>
              </a:rPr>
              <a:t>” </a:t>
            </a:r>
            <a:r>
              <a:rPr lang="ro-MD" sz="2200" dirty="0">
                <a:latin typeface="Corbel" panose="020B0503020204020204" pitchFamily="34" charset="0"/>
                <a:sym typeface="Wingdings" panose="05000000000000000000" pitchFamily="2" charset="2"/>
              </a:rPr>
              <a:t> (1 </a:t>
            </a:r>
            <a:r>
              <a:rPr lang="ru-RU" sz="2200" dirty="0">
                <a:latin typeface="Corbel" panose="020B0503020204020204" pitchFamily="34" charset="0"/>
                <a:sym typeface="Wingdings" panose="05000000000000000000" pitchFamily="2" charset="2"/>
              </a:rPr>
              <a:t>января</a:t>
            </a:r>
            <a:r>
              <a:rPr lang="ro-MD" sz="2200" dirty="0">
                <a:latin typeface="Corbel" panose="020B0503020204020204" pitchFamily="34" charset="0"/>
                <a:sym typeface="Wingdings" panose="05000000000000000000" pitchFamily="2" charset="2"/>
              </a:rPr>
              <a:t> 1970)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time.time</a:t>
            </a:r>
            <a:r>
              <a:rPr lang="en-US" dirty="0"/>
              <a:t>())</a:t>
            </a:r>
            <a:endParaRPr lang="ro-M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79E19-BCC6-49A6-9AB3-13802C2C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05" y="4019647"/>
            <a:ext cx="2729516" cy="4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0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B9A9-63FE-4C46-B375-A209FD69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8A25-4E97-45B8-8A04-40A67CBA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rbel" panose="020B0503020204020204" pitchFamily="34" charset="0"/>
              </a:rPr>
              <a:t>Наследование и полиморфизм в</a:t>
            </a:r>
            <a:r>
              <a:rPr lang="ro-MD" sz="2400" dirty="0">
                <a:latin typeface="Corbel" panose="020B0503020204020204" pitchFamily="34" charset="0"/>
              </a:rPr>
              <a:t> </a:t>
            </a:r>
            <a:r>
              <a:rPr lang="ro-MD" sz="2400" dirty="0" err="1">
                <a:latin typeface="Corbel" panose="020B0503020204020204" pitchFamily="34" charset="0"/>
              </a:rPr>
              <a:t>Python</a:t>
            </a:r>
            <a:r>
              <a:rPr lang="ru-RU" sz="2400" dirty="0">
                <a:latin typeface="Corbel" panose="020B0503020204020204" pitchFamily="34" charset="0"/>
              </a:rPr>
              <a:t>. Примеры</a:t>
            </a:r>
          </a:p>
          <a:p>
            <a:r>
              <a:rPr lang="ru-RU" sz="2400" dirty="0">
                <a:latin typeface="Corbel" panose="020B0503020204020204" pitchFamily="34" charset="0"/>
              </a:rPr>
              <a:t>Работа с датой и временим в </a:t>
            </a:r>
            <a:r>
              <a:rPr lang="ro-MD" sz="2400" dirty="0" err="1">
                <a:latin typeface="Corbel" panose="020B0503020204020204" pitchFamily="34" charset="0"/>
              </a:rPr>
              <a:t>Python</a:t>
            </a:r>
            <a:r>
              <a:rPr lang="ru-RU" sz="2400" dirty="0"/>
              <a:t>. Примеры</a:t>
            </a:r>
          </a:p>
        </p:txBody>
      </p:sp>
    </p:spTree>
    <p:extLst>
      <p:ext uri="{BB962C8B-B14F-4D97-AF65-F5344CB8AC3E}">
        <p14:creationId xmlns:p14="http://schemas.microsoft.com/office/powerpoint/2010/main" val="320391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6D51-DB17-4D46-92E7-9CCA8F66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 даты </a:t>
            </a:r>
            <a:r>
              <a:rPr lang="ru-RU"/>
              <a:t>и времени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47F1-2A7E-42C1-A313-33A0D34A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strftime</a:t>
            </a:r>
            <a:r>
              <a:rPr lang="ro-MD" sz="2200" b="1" dirty="0">
                <a:latin typeface="Corbel" panose="020B0503020204020204" pitchFamily="34" charset="0"/>
              </a:rPr>
              <a:t>()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возвращает текстовое представление даты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dirty="0">
                <a:latin typeface="Corbel" panose="020B0503020204020204" pitchFamily="34" charset="0"/>
              </a:rPr>
              <a:t>в соответствии с строкой форматирования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 err="1">
                <a:latin typeface="Corbel" panose="020B0503020204020204" pitchFamily="34" charset="0"/>
              </a:rPr>
              <a:t>Синтакис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  <a:r>
              <a:rPr lang="ro-MD" sz="2200" b="1" dirty="0" err="1">
                <a:latin typeface="Corbel" panose="020B0503020204020204" pitchFamily="34" charset="0"/>
              </a:rPr>
              <a:t>strftime</a:t>
            </a:r>
            <a:r>
              <a:rPr lang="ro-MD" sz="2200" b="1" dirty="0">
                <a:latin typeface="Corbel" panose="020B0503020204020204" pitchFamily="34" charset="0"/>
              </a:rPr>
              <a:t>(</a:t>
            </a:r>
            <a:r>
              <a:rPr lang="en-US" sz="2200" b="1" dirty="0">
                <a:latin typeface="Corbel" panose="020B0503020204020204" pitchFamily="34" charset="0"/>
              </a:rPr>
              <a:t>&lt;</a:t>
            </a:r>
            <a:r>
              <a:rPr lang="ru-RU" sz="2200" b="1" dirty="0">
                <a:latin typeface="Corbel" panose="020B0503020204020204" pitchFamily="34" charset="0"/>
              </a:rPr>
              <a:t>строка форматирования</a:t>
            </a:r>
            <a:r>
              <a:rPr lang="en-US" sz="2200" b="1" dirty="0">
                <a:latin typeface="Corbel" panose="020B0503020204020204" pitchFamily="34" charset="0"/>
              </a:rPr>
              <a:t>&gt;[, </a:t>
            </a:r>
            <a:r>
              <a:rPr lang="ru-RU" sz="2200" b="1" dirty="0">
                <a:latin typeface="Corbel" panose="020B0503020204020204" pitchFamily="34" charset="0"/>
              </a:rPr>
              <a:t>объект</a:t>
            </a:r>
            <a:r>
              <a:rPr lang="en-US" sz="2200" b="1" dirty="0">
                <a:latin typeface="Corbel" panose="020B0503020204020204" pitchFamily="34" charset="0"/>
              </a:rPr>
              <a:t> </a:t>
            </a:r>
            <a:r>
              <a:rPr lang="en-US" sz="2200" b="1" dirty="0" err="1">
                <a:latin typeface="Corbel" panose="020B0503020204020204" pitchFamily="34" charset="0"/>
              </a:rPr>
              <a:t>struct_time</a:t>
            </a:r>
            <a:r>
              <a:rPr lang="en-US" sz="2200" b="1" dirty="0">
                <a:latin typeface="Corbel" panose="020B0503020204020204" pitchFamily="34" charset="0"/>
              </a:rPr>
              <a:t>]</a:t>
            </a:r>
            <a:r>
              <a:rPr lang="ro-MD" sz="2200" b="1" dirty="0">
                <a:latin typeface="Corbel" panose="020B0503020204020204" pitchFamily="34" charset="0"/>
              </a:rPr>
              <a:t>)</a:t>
            </a:r>
            <a:endParaRPr lang="en-US" sz="2200" b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Тогда когда второй параметр не указан</a:t>
            </a:r>
            <a:r>
              <a:rPr lang="ro-MD" sz="2200" dirty="0">
                <a:latin typeface="Corbel" panose="020B0503020204020204" pitchFamily="34" charset="0"/>
              </a:rPr>
              <a:t>,</a:t>
            </a:r>
            <a:r>
              <a:rPr lang="ru-RU" sz="2200" dirty="0">
                <a:latin typeface="Corbel" panose="020B0503020204020204" pitchFamily="34" charset="0"/>
              </a:rPr>
              <a:t> будет выведена текущее время и дата</a:t>
            </a:r>
            <a:endParaRPr lang="en-US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time.strftime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("%d/%m/%Y"))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time.strftime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("%H:%M:%S"))</a:t>
            </a:r>
            <a:endParaRPr lang="en-US" sz="2200" dirty="0"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A6FD8-E427-4A31-93B8-FE3D80CA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02" y="4898749"/>
            <a:ext cx="2217258" cy="9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0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E285-C70A-4C8E-91C5-7DAEC006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Предопределенные значения используемые в</a:t>
            </a:r>
            <a:r>
              <a:rPr lang="ro-MD" dirty="0"/>
              <a:t> ”</a:t>
            </a:r>
            <a:r>
              <a:rPr lang="ru-RU" dirty="0"/>
              <a:t>строке форматирования</a:t>
            </a:r>
            <a:r>
              <a:rPr lang="ro-MD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B7A5-E9E2-4A03-813C-85986B94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795468"/>
            <a:ext cx="11029615" cy="470654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Эти символы можно комбинировать</a:t>
            </a:r>
            <a:r>
              <a:rPr lang="ro-MD" sz="2200" dirty="0">
                <a:latin typeface="Corbel" panose="020B0503020204020204" pitchFamily="34" charset="0"/>
              </a:rPr>
              <a:t>,</a:t>
            </a:r>
            <a:r>
              <a:rPr lang="ru-RU" sz="2200" dirty="0">
                <a:latin typeface="Corbel" panose="020B0503020204020204" pitchFamily="34" charset="0"/>
              </a:rPr>
              <a:t> используя разделители</a:t>
            </a:r>
            <a:endParaRPr lang="en-US" sz="2200" dirty="0">
              <a:latin typeface="Corbel" panose="020B0503020204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2A226E-48BC-4044-B8F4-AEE579B14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32118"/>
              </p:ext>
            </p:extLst>
          </p:nvPr>
        </p:nvGraphicFramePr>
        <p:xfrm>
          <a:off x="357809" y="2240280"/>
          <a:ext cx="11383617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86">
                  <a:extLst>
                    <a:ext uri="{9D8B030D-6E8A-4147-A177-3AD203B41FA5}">
                      <a16:colId xmlns:a16="http://schemas.microsoft.com/office/drawing/2014/main" val="4257915734"/>
                    </a:ext>
                  </a:extLst>
                </a:gridCol>
                <a:gridCol w="9507831">
                  <a:extLst>
                    <a:ext uri="{9D8B030D-6E8A-4147-A177-3AD203B41FA5}">
                      <a16:colId xmlns:a16="http://schemas.microsoft.com/office/drawing/2014/main" val="318079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orbel" panose="020B0503020204020204" pitchFamily="34" charset="0"/>
                        </a:rPr>
                        <a:t>Спец. Символ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orbel" panose="020B0503020204020204" pitchFamily="34" charset="0"/>
                        </a:rPr>
                        <a:t>Описание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5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%y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Возвращает год из 2-х цифр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имеет значения 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99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%Y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+mn-lt"/>
                        </a:rPr>
                        <a:t>Возвращает год из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4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-х цифр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например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2020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%m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Номер месяца из 2-х цифр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возможные значения 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01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12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8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%b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Аббревиатура названия месяца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например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”</a:t>
                      </a:r>
                      <a:r>
                        <a:rPr lang="ro-MD" i="1" dirty="0">
                          <a:latin typeface="Corbel" panose="020B0503020204020204" pitchFamily="34" charset="0"/>
                        </a:rPr>
                        <a:t>Oct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”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для октября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(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значения по умолчанию – на английском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)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3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%B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Полное название месяца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– </a:t>
                      </a:r>
                      <a:r>
                        <a:rPr lang="ru-RU" dirty="0">
                          <a:latin typeface="+mn-lt"/>
                        </a:rPr>
                        <a:t>значения по умолчанию – на английском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,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но можно сконфигурировать в зависимости от </a:t>
                      </a:r>
                      <a:r>
                        <a:rPr lang="ru-RU" dirty="0" err="1">
                          <a:latin typeface="Corbel" panose="020B0503020204020204" pitchFamily="34" charset="0"/>
                        </a:rPr>
                        <a:t>локали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Пример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- ”</a:t>
                      </a:r>
                      <a:r>
                        <a:rPr lang="ro-MD" i="1" dirty="0" err="1">
                          <a:latin typeface="Corbel" panose="020B0503020204020204" pitchFamily="34" charset="0"/>
                        </a:rPr>
                        <a:t>October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”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9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%d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Номер дня месяца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возможные значения 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01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31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6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%j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Номер дня от начала года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имеет значения 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000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366 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%U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Номер недели в году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возможные значения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: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53.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Неделя начинается с воскресенья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7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%W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+mn-lt"/>
                        </a:rPr>
                        <a:t>Номер недели в году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+mn-lt"/>
                        </a:rPr>
                        <a:t>возможные значения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: </a:t>
                      </a:r>
                      <a:r>
                        <a:rPr lang="ru-RU" dirty="0">
                          <a:latin typeface="+mn-lt"/>
                        </a:rPr>
                        <a:t>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00 </a:t>
                      </a:r>
                      <a:r>
                        <a:rPr lang="ru-RU" dirty="0">
                          <a:latin typeface="+mn-lt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53. </a:t>
                      </a:r>
                      <a:r>
                        <a:rPr lang="ru-RU" dirty="0">
                          <a:latin typeface="+mn-lt"/>
                        </a:rPr>
                        <a:t>Неделя начинается с понедельника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1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b="1" dirty="0">
                          <a:latin typeface="Corbel" panose="020B0503020204020204" pitchFamily="34" charset="0"/>
                        </a:rPr>
                        <a:t>%w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Номер дня недели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значения 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 (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воскресенье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)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6 (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суббота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)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0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E285-C70A-4C8E-91C5-7DAEC006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Предопределенные значения используемые в</a:t>
            </a:r>
            <a:r>
              <a:rPr lang="ro-MD" dirty="0"/>
              <a:t> ”</a:t>
            </a:r>
            <a:r>
              <a:rPr lang="ru-RU" dirty="0"/>
              <a:t>строке форматирования</a:t>
            </a:r>
            <a:r>
              <a:rPr lang="ro-MD" dirty="0"/>
              <a:t>”</a:t>
            </a:r>
            <a:r>
              <a:rPr lang="ru-RU" dirty="0"/>
              <a:t>. </a:t>
            </a:r>
            <a:r>
              <a:rPr lang="ro-MD" dirty="0"/>
              <a:t>2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2A226E-48BC-4044-B8F4-AEE579B14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41012"/>
              </p:ext>
            </p:extLst>
          </p:nvPr>
        </p:nvGraphicFramePr>
        <p:xfrm>
          <a:off x="581192" y="1912952"/>
          <a:ext cx="11029614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91">
                  <a:extLst>
                    <a:ext uri="{9D8B030D-6E8A-4147-A177-3AD203B41FA5}">
                      <a16:colId xmlns:a16="http://schemas.microsoft.com/office/drawing/2014/main" val="4257915734"/>
                    </a:ext>
                  </a:extLst>
                </a:gridCol>
                <a:gridCol w="9278423">
                  <a:extLst>
                    <a:ext uri="{9D8B030D-6E8A-4147-A177-3AD203B41FA5}">
                      <a16:colId xmlns:a16="http://schemas.microsoft.com/office/drawing/2014/main" val="318079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orbel" panose="020B0503020204020204" pitchFamily="34" charset="0"/>
                        </a:rPr>
                        <a:t>Спец. Символ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orbel" panose="020B0503020204020204" pitchFamily="34" charset="0"/>
                        </a:rPr>
                        <a:t>Описание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5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%a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Аббревиатура дня недели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Значения по умолчанию – на английском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Пример</a:t>
                      </a:r>
                      <a:r>
                        <a:rPr lang="ro-MD" i="1" dirty="0">
                          <a:latin typeface="Corbel" panose="020B0503020204020204" pitchFamily="34" charset="0"/>
                        </a:rPr>
                        <a:t>: </a:t>
                      </a:r>
                      <a:r>
                        <a:rPr lang="ro-MD" i="1" dirty="0" err="1">
                          <a:latin typeface="Corbel" panose="020B0503020204020204" pitchFamily="34" charset="0"/>
                        </a:rPr>
                        <a:t>Tue</a:t>
                      </a:r>
                      <a:r>
                        <a:rPr lang="ru-RU" i="1" dirty="0">
                          <a:latin typeface="Corbel" panose="020B0503020204020204" pitchFamily="34" charset="0"/>
                        </a:rPr>
                        <a:t>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Можно переконфигурировать интерпретатор чтобы он возвращал названия и на других языках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%A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Полное название дня недели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Пример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:  </a:t>
                      </a:r>
                      <a:r>
                        <a:rPr lang="ro-MD" i="1" dirty="0" err="1">
                          <a:latin typeface="Corbel" panose="020B0503020204020204" pitchFamily="34" charset="0"/>
                        </a:rPr>
                        <a:t>Tuesday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Значения по умолчанию – на английском – </a:t>
                      </a:r>
                      <a:r>
                        <a:rPr lang="ru-RU" dirty="0">
                          <a:latin typeface="+mn-lt"/>
                        </a:rPr>
                        <a:t>но можно переконфигурировать, по необходимости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%H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Время в формате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”24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часов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”.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Возможные значения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23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8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%I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+mn-lt"/>
                        </a:rPr>
                        <a:t>Время в формате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”12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часов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”. </a:t>
                      </a:r>
                      <a:r>
                        <a:rPr lang="ru-RU" dirty="0">
                          <a:latin typeface="+mn-lt"/>
                        </a:rPr>
                        <a:t>Возможные значения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- </a:t>
                      </a:r>
                      <a:r>
                        <a:rPr lang="ru-RU" dirty="0">
                          <a:latin typeface="+mn-lt"/>
                        </a:rPr>
                        <a:t>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12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3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%M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Минуты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</a:t>
                      </a:r>
                      <a:r>
                        <a:rPr lang="ru-RU" dirty="0">
                          <a:latin typeface="+mn-lt"/>
                        </a:rPr>
                        <a:t>озможные значения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- </a:t>
                      </a:r>
                      <a:r>
                        <a:rPr lang="ru-RU" dirty="0">
                          <a:latin typeface="+mn-lt"/>
                        </a:rPr>
                        <a:t>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 00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59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9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%S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Секунды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+mn-lt"/>
                        </a:rPr>
                        <a:t>возможные значения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- </a:t>
                      </a:r>
                      <a:r>
                        <a:rPr lang="ru-RU" dirty="0">
                          <a:latin typeface="+mn-lt"/>
                        </a:rPr>
                        <a:t>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59.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Иногда, очень редко, может вернуть и значения до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61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6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%p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Эквивалент значений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AM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или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PM 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 зависимости от локального времени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%c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Представление даты и времени в зависимости от текущих координат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7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%x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Представление даты в зависимости </a:t>
                      </a:r>
                      <a:r>
                        <a:rPr lang="ru-RU" dirty="0">
                          <a:latin typeface="+mn-lt"/>
                        </a:rPr>
                        <a:t>даты в зависимости от текущих координат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1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%X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Представление времени </a:t>
                      </a:r>
                      <a:r>
                        <a:rPr lang="ru-RU" dirty="0">
                          <a:latin typeface="+mn-lt"/>
                        </a:rPr>
                        <a:t>в зависимости от текущих координат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4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9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1523-3505-41C7-9021-2F7326CE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примеры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DB91-2031-40DD-9BFE-7B1CC69C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  <a:endParaRPr lang="ro-M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time.strftime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("%d/%m/%Y"))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time.strftime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("%H:%M:%S"))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time.strftime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("%c"))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time.strftime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("%x -- %X"))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B663B-503E-4892-80BB-B93519D7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22" y="3533982"/>
            <a:ext cx="2751109" cy="9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2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F8B5-C89D-4E05-8B22-F19E6AD5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  <a:r>
              <a:rPr lang="ro-MD" dirty="0"/>
              <a:t> ”</a:t>
            </a:r>
            <a:r>
              <a:rPr lang="ro-MD" dirty="0" err="1"/>
              <a:t>struct_time</a:t>
            </a:r>
            <a:r>
              <a:rPr lang="ro-MD" dirty="0"/>
              <a:t>”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BCB20E-643E-4C3A-A9D9-225E7D2A4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25310"/>
              </p:ext>
            </p:extLst>
          </p:nvPr>
        </p:nvGraphicFramePr>
        <p:xfrm>
          <a:off x="609600" y="2181225"/>
          <a:ext cx="1100137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061">
                  <a:extLst>
                    <a:ext uri="{9D8B030D-6E8A-4147-A177-3AD203B41FA5}">
                      <a16:colId xmlns:a16="http://schemas.microsoft.com/office/drawing/2014/main" val="2822949739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21403787"/>
                    </a:ext>
                  </a:extLst>
                </a:gridCol>
                <a:gridCol w="7516053">
                  <a:extLst>
                    <a:ext uri="{9D8B030D-6E8A-4147-A177-3AD203B41FA5}">
                      <a16:colId xmlns:a16="http://schemas.microsoft.com/office/drawing/2014/main" val="11932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orbel" panose="020B0503020204020204" pitchFamily="34" charset="0"/>
                        </a:rPr>
                        <a:t>Название атрибута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orbel" panose="020B0503020204020204" pitchFamily="34" charset="0"/>
                        </a:rPr>
                        <a:t>Числовой индекс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orbel" panose="020B0503020204020204" pitchFamily="34" charset="0"/>
                        </a:rPr>
                        <a:t>Описание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9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tm_year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0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</a:rPr>
                        <a:t>Год, числовое значение из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4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-х цифр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5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tm_mon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</a:rPr>
                        <a:t>Месяц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+mn-lt"/>
                        </a:rPr>
                        <a:t>числовое значение 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1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12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tm_mday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2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</a:rPr>
                        <a:t>День месяца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+mn-lt"/>
                        </a:rPr>
                        <a:t>числовое значение 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1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31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7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tm_hour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3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</a:rPr>
                        <a:t>Час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+mn-lt"/>
                        </a:rPr>
                        <a:t>числовое значение от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23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3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tm_min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4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</a:rPr>
                        <a:t>Минуты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– </a:t>
                      </a:r>
                      <a:r>
                        <a:rPr lang="ru-RU" dirty="0">
                          <a:latin typeface="+mn-lt"/>
                        </a:rPr>
                        <a:t>числовое значение от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59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3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tm_sec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5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</a:rPr>
                        <a:t>Секунды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– </a:t>
                      </a:r>
                      <a:r>
                        <a:rPr lang="ru-RU" dirty="0">
                          <a:latin typeface="+mn-lt"/>
                        </a:rPr>
                        <a:t>числовое значение от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59,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иногда, редко, 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61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4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tm_wday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6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</a:rPr>
                        <a:t>Номер дня недели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– 0 -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понедельник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...6 -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воскресенье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tm_yday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7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</a:rPr>
                        <a:t>Количество дней пройденных с начала года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–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значение от 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0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до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366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8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tm_isdst</a:t>
                      </a:r>
                      <a:endParaRPr lang="en-US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MD" dirty="0">
                          <a:latin typeface="Corbel" panose="020B0503020204020204" pitchFamily="34" charset="0"/>
                        </a:rPr>
                        <a:t>8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rbel" panose="020B0503020204020204" pitchFamily="34" charset="0"/>
                        </a:rPr>
                        <a:t>Флаг исправления летнего времени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.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Возможные значения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: 0, 1 </a:t>
                      </a:r>
                      <a:r>
                        <a:rPr lang="ru-RU" dirty="0">
                          <a:latin typeface="Corbel" panose="020B0503020204020204" pitchFamily="34" charset="0"/>
                        </a:rPr>
                        <a:t>или</a:t>
                      </a:r>
                      <a:r>
                        <a:rPr lang="ro-MD" dirty="0">
                          <a:latin typeface="Corbel" panose="020B0503020204020204" pitchFamily="34" charset="0"/>
                        </a:rPr>
                        <a:t> -1</a:t>
                      </a:r>
                      <a:endParaRPr lang="en-US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2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966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D5E9-D540-445F-92F7-4471E171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o-MD" dirty="0"/>
              <a:t> </a:t>
            </a:r>
            <a:r>
              <a:rPr lang="ro-MD" b="1" dirty="0" err="1"/>
              <a:t>asctime</a:t>
            </a:r>
            <a:r>
              <a:rPr lang="ro-MD" b="1" dirty="0"/>
              <a:t>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C838-0267-4F36-93D9-FE7B28FB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Возвращает последовательность символов в следующем формате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pt-BR" sz="2200" dirty="0">
                <a:solidFill>
                  <a:srgbClr val="C00000"/>
                </a:solidFill>
                <a:latin typeface="Corbel" panose="020B0503020204020204" pitchFamily="34" charset="0"/>
              </a:rPr>
              <a:t>'%a %b %d %H:%M:%S %Y'</a:t>
            </a:r>
            <a:endParaRPr lang="ro-MD" sz="2200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Синтаксис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  <a:r>
              <a:rPr lang="ro-MD" sz="2200" b="1" dirty="0" err="1">
                <a:latin typeface="Corbel" panose="020B0503020204020204" pitchFamily="34" charset="0"/>
              </a:rPr>
              <a:t>asctime</a:t>
            </a:r>
            <a:r>
              <a:rPr lang="ro-MD" sz="2200" b="1" dirty="0">
                <a:latin typeface="Corbel" panose="020B0503020204020204" pitchFamily="34" charset="0"/>
              </a:rPr>
              <a:t>(</a:t>
            </a:r>
            <a:r>
              <a:rPr lang="en-US" sz="2200" b="1" dirty="0">
                <a:latin typeface="Corbel" panose="020B0503020204020204" pitchFamily="34" charset="0"/>
              </a:rPr>
              <a:t>[</a:t>
            </a:r>
            <a:r>
              <a:rPr lang="ru-RU" sz="2200" b="1" dirty="0">
                <a:latin typeface="Corbel" panose="020B0503020204020204" pitchFamily="34" charset="0"/>
              </a:rPr>
              <a:t>объект</a:t>
            </a:r>
            <a:r>
              <a:rPr lang="en-US" sz="2200" b="1" dirty="0">
                <a:latin typeface="Corbel" panose="020B0503020204020204" pitchFamily="34" charset="0"/>
              </a:rPr>
              <a:t> </a:t>
            </a:r>
            <a:r>
              <a:rPr lang="en-US" sz="2200" b="1" dirty="0" err="1">
                <a:latin typeface="Corbel" panose="020B0503020204020204" pitchFamily="34" charset="0"/>
              </a:rPr>
              <a:t>struc_time</a:t>
            </a:r>
            <a:r>
              <a:rPr lang="en-US" sz="2200" b="1" dirty="0">
                <a:latin typeface="Corbel" panose="020B0503020204020204" pitchFamily="34" charset="0"/>
              </a:rPr>
              <a:t>]</a:t>
            </a:r>
            <a:r>
              <a:rPr lang="ro-MD" sz="2200" dirty="0">
                <a:latin typeface="Corbel" panose="020B0503020204020204" pitchFamily="34" charset="0"/>
              </a:rPr>
              <a:t>)</a:t>
            </a:r>
            <a:endParaRPr lang="en-US" sz="2200" dirty="0">
              <a:latin typeface="Corbel" panose="020B0503020204020204" pitchFamily="34" charset="0"/>
            </a:endParaRPr>
          </a:p>
          <a:p>
            <a:pPr lvl="1"/>
            <a:r>
              <a:rPr lang="ru-RU" sz="2200" dirty="0">
                <a:latin typeface="Corbel" panose="020B0503020204020204" pitchFamily="34" charset="0"/>
              </a:rPr>
              <a:t>Тогда когда параметр не указан</a:t>
            </a:r>
            <a:r>
              <a:rPr lang="ro-MD" sz="2200" dirty="0">
                <a:latin typeface="Corbel" panose="020B0503020204020204" pitchFamily="34" charset="0"/>
              </a:rPr>
              <a:t> – </a:t>
            </a:r>
            <a:r>
              <a:rPr lang="ru-RU" sz="2200" dirty="0">
                <a:latin typeface="Corbel" panose="020B0503020204020204" pitchFamily="34" charset="0"/>
              </a:rPr>
              <a:t>будут выведены текущие дата и время </a:t>
            </a:r>
            <a:r>
              <a:rPr lang="ru-RU" sz="2200" dirty="0"/>
              <a:t>в формате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pt-BR" sz="2200" dirty="0">
                <a:solidFill>
                  <a:srgbClr val="C00000"/>
                </a:solidFill>
                <a:latin typeface="Corbel" panose="020B0503020204020204" pitchFamily="34" charset="0"/>
              </a:rPr>
              <a:t>'%a %b %d %H:%M:%S %Y'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400" dirty="0">
                <a:latin typeface="Corbel" panose="020B0503020204020204" pitchFamily="34" charset="0"/>
              </a:rPr>
              <a:t>Пример</a:t>
            </a:r>
            <a:r>
              <a:rPr lang="ro-MD" sz="24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time.asctime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o-M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8C570-E57A-48E8-9077-88F62A93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93" y="4662694"/>
            <a:ext cx="3196441" cy="3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57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3F74-A84B-4259-A4D3-23ED09F4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o-MD" dirty="0"/>
              <a:t> </a:t>
            </a:r>
            <a:r>
              <a:rPr lang="ro-MD" b="1" dirty="0"/>
              <a:t>STRPTIME()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BD93-85EF-4AD6-80BD-79E45C6A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39" y="1855305"/>
            <a:ext cx="11773922" cy="4903304"/>
          </a:xfrm>
        </p:spPr>
        <p:txBody>
          <a:bodyPr>
            <a:noAutofit/>
          </a:bodyPr>
          <a:lstStyle/>
          <a:p>
            <a:r>
              <a:rPr lang="ru-RU" dirty="0"/>
              <a:t>Метод </a:t>
            </a:r>
            <a:r>
              <a:rPr lang="ru-RU" b="1" dirty="0" err="1"/>
              <a:t>strptime</a:t>
            </a:r>
            <a:r>
              <a:rPr lang="ru-RU" b="1" dirty="0"/>
              <a:t>() </a:t>
            </a:r>
            <a:r>
              <a:rPr lang="ru-RU" dirty="0"/>
              <a:t>позволяет </a:t>
            </a:r>
            <a:r>
              <a:rPr lang="ru-RU" dirty="0" err="1"/>
              <a:t>распарсить</a:t>
            </a:r>
            <a:r>
              <a:rPr lang="ru-RU" dirty="0"/>
              <a:t> строку и преобразовать ее в дату. </a:t>
            </a:r>
            <a:r>
              <a:rPr lang="ru-RU" sz="2000" dirty="0"/>
              <a:t>Этот метод принимает два параметра. </a:t>
            </a:r>
            <a:r>
              <a:rPr lang="ru-RU" sz="1900" dirty="0">
                <a:latin typeface="Corbel" panose="020B0503020204020204" pitchFamily="34" charset="0"/>
              </a:rPr>
              <a:t>Анализирует последовательность принятую в первом аргументе, на соответствии последовательности для форматирования</a:t>
            </a:r>
            <a:r>
              <a:rPr lang="ro-MD" sz="1900" dirty="0">
                <a:latin typeface="Corbel" panose="020B0503020204020204" pitchFamily="34" charset="0"/>
              </a:rPr>
              <a:t>. </a:t>
            </a:r>
            <a:r>
              <a:rPr lang="ru-RU" sz="1900" dirty="0">
                <a:latin typeface="Corbel" panose="020B0503020204020204" pitchFamily="34" charset="0"/>
              </a:rPr>
              <a:t>Возвращает объект</a:t>
            </a:r>
            <a:r>
              <a:rPr lang="ro-MD" sz="1900" dirty="0">
                <a:latin typeface="Corbel" panose="020B0503020204020204" pitchFamily="34" charset="0"/>
              </a:rPr>
              <a:t> </a:t>
            </a:r>
            <a:r>
              <a:rPr lang="ro-MD" sz="1900" b="1" dirty="0" err="1">
                <a:latin typeface="Corbel" panose="020B0503020204020204" pitchFamily="34" charset="0"/>
              </a:rPr>
              <a:t>struct_time</a:t>
            </a:r>
            <a:endParaRPr lang="en-US" sz="1900" b="1" dirty="0">
              <a:latin typeface="Corbel" panose="020B0503020204020204" pitchFamily="34" charset="0"/>
            </a:endParaRPr>
          </a:p>
          <a:p>
            <a:r>
              <a:rPr lang="ru-RU" sz="1900" dirty="0">
                <a:latin typeface="Corbel" panose="020B0503020204020204" pitchFamily="34" charset="0"/>
              </a:rPr>
              <a:t>Синтаксис</a:t>
            </a:r>
            <a:r>
              <a:rPr lang="ro-MD" sz="1900" dirty="0">
                <a:latin typeface="Corbel" panose="020B0503020204020204" pitchFamily="34" charset="0"/>
              </a:rPr>
              <a:t>: </a:t>
            </a:r>
            <a:r>
              <a:rPr lang="ro-MD" sz="1900" b="1" dirty="0" err="1">
                <a:latin typeface="Corbel" panose="020B0503020204020204" pitchFamily="34" charset="0"/>
              </a:rPr>
              <a:t>strptime</a:t>
            </a:r>
            <a:r>
              <a:rPr lang="ro-MD" sz="1900" b="1" dirty="0">
                <a:latin typeface="Corbel" panose="020B0503020204020204" pitchFamily="34" charset="0"/>
              </a:rPr>
              <a:t>(</a:t>
            </a:r>
            <a:r>
              <a:rPr lang="en-US" sz="1900" b="1" dirty="0">
                <a:latin typeface="Corbel" panose="020B0503020204020204" pitchFamily="34" charset="0"/>
              </a:rPr>
              <a:t>&lt;</a:t>
            </a:r>
            <a:r>
              <a:rPr lang="ru-RU" sz="1900" b="1" dirty="0">
                <a:latin typeface="Corbel" panose="020B0503020204020204" pitchFamily="34" charset="0"/>
              </a:rPr>
              <a:t>текстовая последовательность с датой</a:t>
            </a:r>
            <a:r>
              <a:rPr lang="en-US" sz="1900" b="1" dirty="0">
                <a:latin typeface="Corbel" panose="020B0503020204020204" pitchFamily="34" charset="0"/>
              </a:rPr>
              <a:t>&gt;[, </a:t>
            </a:r>
            <a:r>
              <a:rPr lang="ru-RU" sz="1900" b="1" dirty="0">
                <a:latin typeface="Corbel" panose="020B0503020204020204" pitchFamily="34" charset="0"/>
              </a:rPr>
              <a:t>последовательность форматирования</a:t>
            </a:r>
            <a:r>
              <a:rPr lang="en-US" sz="1900" b="1" dirty="0">
                <a:latin typeface="Corbel" panose="020B0503020204020204" pitchFamily="34" charset="0"/>
              </a:rPr>
              <a:t>]</a:t>
            </a:r>
            <a:r>
              <a:rPr lang="ro-MD" sz="1900" b="1" dirty="0">
                <a:latin typeface="Corbel" panose="020B0503020204020204" pitchFamily="34" charset="0"/>
              </a:rPr>
              <a:t>)</a:t>
            </a:r>
          </a:p>
          <a:p>
            <a:r>
              <a:rPr lang="ru-RU" sz="1900" dirty="0">
                <a:latin typeface="Corbel" panose="020B0503020204020204" pitchFamily="34" charset="0"/>
              </a:rPr>
              <a:t>Если «</a:t>
            </a:r>
            <a:r>
              <a:rPr lang="ru-RU" sz="1900" dirty="0"/>
              <a:t>последовательность форматирования</a:t>
            </a:r>
            <a:r>
              <a:rPr lang="ru-RU" sz="1900" dirty="0">
                <a:latin typeface="Corbel" panose="020B0503020204020204" pitchFamily="34" charset="0"/>
              </a:rPr>
              <a:t>» не указана</a:t>
            </a:r>
            <a:r>
              <a:rPr lang="ro-MD" sz="1900" dirty="0">
                <a:latin typeface="Corbel" panose="020B0503020204020204" pitchFamily="34" charset="0"/>
              </a:rPr>
              <a:t>,  </a:t>
            </a:r>
            <a:r>
              <a:rPr lang="ru-RU" sz="1900" dirty="0">
                <a:latin typeface="Corbel" panose="020B0503020204020204" pitchFamily="34" charset="0"/>
              </a:rPr>
              <a:t>будет использован формат</a:t>
            </a:r>
            <a:r>
              <a:rPr lang="ro-MD" sz="1900" dirty="0">
                <a:latin typeface="Corbel" panose="020B0503020204020204" pitchFamily="34" charset="0"/>
              </a:rPr>
              <a:t> </a:t>
            </a:r>
            <a:r>
              <a:rPr lang="pt-BR" sz="1900" dirty="0">
                <a:solidFill>
                  <a:srgbClr val="C00000"/>
                </a:solidFill>
                <a:latin typeface="Corbel" panose="020B0503020204020204" pitchFamily="34" charset="0"/>
              </a:rPr>
              <a:t>'%a %b %d %H:%M:%S %Y</a:t>
            </a:r>
            <a:r>
              <a:rPr lang="pt-BR" sz="2000" dirty="0">
                <a:solidFill>
                  <a:srgbClr val="C00000"/>
                </a:solidFill>
                <a:latin typeface="Corbel" panose="020B0503020204020204" pitchFamily="34" charset="0"/>
              </a:rPr>
              <a:t>'</a:t>
            </a:r>
            <a:r>
              <a:rPr lang="ro-MD" sz="1900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Пример</a:t>
            </a:r>
            <a:r>
              <a:rPr lang="ro-MD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time.strptime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("Tue Oct 22 9:56:11 2019"))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time.strptime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("22.10.2019", "%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d.%m.%Y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time.strptime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("22.10.19", "%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d.%m.%y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time.strftime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("%d/%m/%y"))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  <a:p>
            <a:r>
              <a:rPr lang="ru-RU" sz="1900" dirty="0">
                <a:latin typeface="Corbel" panose="020B0503020204020204" pitchFamily="34" charset="0"/>
              </a:rPr>
              <a:t>Тогда когда текстовая последовательность не соответствует формату</a:t>
            </a:r>
            <a:r>
              <a:rPr lang="ro-MD" sz="1900" dirty="0">
                <a:latin typeface="Corbel" panose="020B0503020204020204" pitchFamily="34" charset="0"/>
              </a:rPr>
              <a:t>: </a:t>
            </a:r>
            <a:r>
              <a:rPr lang="pt-BR" sz="1900" dirty="0">
                <a:latin typeface="Corbel" panose="020B0503020204020204" pitchFamily="34" charset="0"/>
              </a:rPr>
              <a:t>'%a %b %d %H:%M:%S %Y’</a:t>
            </a:r>
            <a:r>
              <a:rPr lang="ro-MD" sz="1900" dirty="0">
                <a:latin typeface="Corbel" panose="020B0503020204020204" pitchFamily="34" charset="0"/>
              </a:rPr>
              <a:t> </a:t>
            </a:r>
            <a:r>
              <a:rPr lang="ru-RU" sz="1900" dirty="0">
                <a:latin typeface="Corbel" panose="020B0503020204020204" pitchFamily="34" charset="0"/>
              </a:rPr>
              <a:t>– будет сгенерировано исключение</a:t>
            </a:r>
            <a:r>
              <a:rPr lang="ro-MD" sz="1900" dirty="0">
                <a:latin typeface="Corbel" panose="020B0503020204020204" pitchFamily="34" charset="0"/>
              </a:rPr>
              <a:t> </a:t>
            </a:r>
            <a:r>
              <a:rPr lang="ro-MD" sz="1900" i="1" dirty="0" err="1">
                <a:latin typeface="Corbel" panose="020B0503020204020204" pitchFamily="34" charset="0"/>
              </a:rPr>
              <a:t>ValueError</a:t>
            </a:r>
            <a:endParaRPr lang="en-US" sz="1900" i="1" dirty="0"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F3168-06B0-49C1-8A4A-FCE03EBC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46" y="5459683"/>
            <a:ext cx="9138715" cy="6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35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7F2D-E9E5-42D4-9038-92020DB6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не указывать все параметры </a:t>
            </a:r>
            <a:r>
              <a:rPr lang="ro-MD" dirty="0"/>
              <a:t>– </a:t>
            </a:r>
            <a:r>
              <a:rPr lang="ru-RU" dirty="0"/>
              <a:t>генерируется ошибка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16000-C6AA-4098-9064-FE37A61C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139713"/>
          </a:xfrm>
        </p:spPr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Я не указала секунды – не посчитала нужным 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dirty="0">
                <a:latin typeface="Corbel" panose="020B0503020204020204" pitchFamily="34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2051C-7200-4BB7-8B33-EE297815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9" y="4524167"/>
            <a:ext cx="8332532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66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7825-E9F3-4194-B3A4-B893284A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”</a:t>
            </a:r>
            <a:r>
              <a:rPr lang="ru-RU" dirty="0"/>
              <a:t>Засыпание</a:t>
            </a:r>
            <a:r>
              <a:rPr lang="ro-MD" dirty="0"/>
              <a:t>” </a:t>
            </a:r>
            <a:r>
              <a:rPr lang="ru-RU" dirty="0"/>
              <a:t>скрипта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E1D2-0149-44B6-BCCF-8AE363CA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Реализуется при помощи функции </a:t>
            </a:r>
            <a:r>
              <a:rPr lang="ro-MD" sz="2200" b="1" dirty="0" err="1">
                <a:latin typeface="Corbel" panose="020B0503020204020204" pitchFamily="34" charset="0"/>
              </a:rPr>
              <a:t>sleep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dirty="0">
                <a:latin typeface="Corbel" panose="020B0503020204020204" pitchFamily="34" charset="0"/>
              </a:rPr>
              <a:t>из модуля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time</a:t>
            </a:r>
            <a:endParaRPr lang="ro-MD" sz="2200" b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Имеет роль прерывания выполнения какого-то скрипта на какое-то время, после чего продолжается его выполнение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Синтаксис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  <a:r>
              <a:rPr lang="ro-MD" sz="2200" b="1" dirty="0" err="1">
                <a:latin typeface="Corbel" panose="020B0503020204020204" pitchFamily="34" charset="0"/>
              </a:rPr>
              <a:t>sleep</a:t>
            </a:r>
            <a:r>
              <a:rPr lang="ro-MD" sz="2200" b="1" dirty="0">
                <a:latin typeface="Corbel" panose="020B0503020204020204" pitchFamily="34" charset="0"/>
              </a:rPr>
              <a:t>(</a:t>
            </a:r>
            <a:r>
              <a:rPr lang="en-US" sz="2200" b="1" dirty="0">
                <a:latin typeface="Corbel" panose="020B0503020204020204" pitchFamily="34" charset="0"/>
              </a:rPr>
              <a:t>[</a:t>
            </a:r>
            <a:r>
              <a:rPr lang="ru-RU" sz="2200" b="1" dirty="0">
                <a:latin typeface="Corbel" panose="020B0503020204020204" pitchFamily="34" charset="0"/>
              </a:rPr>
              <a:t>количество секунд</a:t>
            </a:r>
            <a:r>
              <a:rPr lang="en-US" sz="2200" b="1" dirty="0">
                <a:latin typeface="Corbel" panose="020B0503020204020204" pitchFamily="34" charset="0"/>
              </a:rPr>
              <a:t>]</a:t>
            </a:r>
            <a:r>
              <a:rPr lang="ro-MD" sz="2200" b="1" dirty="0">
                <a:latin typeface="Corbel" panose="020B0503020204020204" pitchFamily="34" charset="0"/>
              </a:rPr>
              <a:t>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print("Hello!")</a:t>
            </a:r>
            <a:endParaRPr lang="ro-M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24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B4B4-2ECF-4FED-B8EF-9478A44A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r>
              <a:rPr lang="en-US" dirty="0"/>
              <a:t> “</a:t>
            </a:r>
            <a:r>
              <a:rPr lang="en-US" dirty="0" err="1"/>
              <a:t>DateTime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BB1E-76AD-4425-B2B2-45AD850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070"/>
            <a:ext cx="11029615" cy="4651513"/>
          </a:xfrm>
        </p:spPr>
        <p:txBody>
          <a:bodyPr>
            <a:normAutofit fontScale="92500" lnSpcReduction="20000"/>
          </a:bodyPr>
          <a:lstStyle/>
          <a:p>
            <a:r>
              <a:rPr lang="ru-RU" sz="2200" dirty="0"/>
              <a:t>Основной функционал для работы с датами и временем сосредоточен в модуле </a:t>
            </a:r>
            <a:r>
              <a:rPr lang="ru-RU" sz="2200" b="1" dirty="0" err="1"/>
              <a:t>datetime</a:t>
            </a:r>
            <a:r>
              <a:rPr lang="ru-RU" sz="2200" dirty="0"/>
              <a:t> в виде следующих классов:</a:t>
            </a:r>
            <a:r>
              <a:rPr lang="en-US" sz="2200" dirty="0"/>
              <a:t> </a:t>
            </a:r>
            <a:r>
              <a:rPr lang="en-US" sz="2200" b="1" dirty="0"/>
              <a:t>date, time, datetime</a:t>
            </a:r>
            <a:endParaRPr lang="en-US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Позволяет реализовать разные действия по манипуляции над датами и временем: арифметические операции (сложение, вычитание…)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dirty="0">
                <a:latin typeface="Corbel" panose="020B0503020204020204" pitchFamily="34" charset="0"/>
              </a:rPr>
              <a:t>сравнение данных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dirty="0">
                <a:latin typeface="Corbel" panose="020B0503020204020204" pitchFamily="34" charset="0"/>
              </a:rPr>
              <a:t>вывод дат и времени в разных форматах и </a:t>
            </a:r>
            <a:r>
              <a:rPr lang="ru-RU" sz="2200" dirty="0" err="1">
                <a:latin typeface="Corbel" panose="020B0503020204020204" pitchFamily="34" charset="0"/>
              </a:rPr>
              <a:t>др</a:t>
            </a:r>
            <a:r>
              <a:rPr lang="ro-MD" sz="2200" dirty="0">
                <a:latin typeface="Corbel" panose="020B0503020204020204" pitchFamily="34" charset="0"/>
              </a:rPr>
              <a:t>. </a:t>
            </a:r>
            <a:r>
              <a:rPr lang="ru-RU" sz="2200" dirty="0">
                <a:latin typeface="Corbel" panose="020B0503020204020204" pitchFamily="34" charset="0"/>
              </a:rPr>
              <a:t>Предварительно необходимо импортировать модуль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Модуль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Datetime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состоит из </a:t>
            </a:r>
            <a:r>
              <a:rPr lang="ro-MD" sz="2200" dirty="0">
                <a:latin typeface="Corbel" panose="020B0503020204020204" pitchFamily="34" charset="0"/>
              </a:rPr>
              <a:t>5 </a:t>
            </a:r>
            <a:r>
              <a:rPr lang="ru-RU" sz="2200" dirty="0">
                <a:latin typeface="Corbel" panose="020B0503020204020204" pitchFamily="34" charset="0"/>
              </a:rPr>
              <a:t>классов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lvl="1"/>
            <a:r>
              <a:rPr lang="ro-MD" sz="2000" b="1" dirty="0" err="1">
                <a:latin typeface="Corbel" panose="020B0503020204020204" pitchFamily="34" charset="0"/>
              </a:rPr>
              <a:t>timedelta</a:t>
            </a:r>
            <a:r>
              <a:rPr lang="ro-MD" sz="2000" dirty="0">
                <a:latin typeface="Corbel" panose="020B0503020204020204" pitchFamily="34" charset="0"/>
              </a:rPr>
              <a:t> – </a:t>
            </a:r>
            <a:r>
              <a:rPr lang="ru-RU" sz="2000" dirty="0">
                <a:latin typeface="Corbel" panose="020B0503020204020204" pitchFamily="34" charset="0"/>
              </a:rPr>
              <a:t>дата в формате количества дней</a:t>
            </a:r>
            <a:r>
              <a:rPr lang="ro-MD" sz="2000" dirty="0">
                <a:latin typeface="Corbel" panose="020B0503020204020204" pitchFamily="34" charset="0"/>
              </a:rPr>
              <a:t>,</a:t>
            </a:r>
            <a:r>
              <a:rPr lang="ru-RU" sz="2000" dirty="0">
                <a:latin typeface="Corbel" panose="020B0503020204020204" pitchFamily="34" charset="0"/>
              </a:rPr>
              <a:t> секунд и миллисекунд</a:t>
            </a:r>
            <a:r>
              <a:rPr lang="ro-MD" sz="2000" dirty="0">
                <a:latin typeface="Corbel" panose="020B0503020204020204" pitchFamily="34" charset="0"/>
              </a:rPr>
              <a:t>.</a:t>
            </a:r>
            <a:r>
              <a:rPr lang="ru-RU" sz="2000" dirty="0">
                <a:latin typeface="Corbel" panose="020B0503020204020204" pitchFamily="34" charset="0"/>
              </a:rPr>
              <a:t> Экземпляр данного класса может быть сложен с экземплярами класс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o-MD" sz="2000" b="1" dirty="0">
                <a:latin typeface="Corbel" panose="020B0503020204020204" pitchFamily="34" charset="0"/>
              </a:rPr>
              <a:t>date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и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o-MD" sz="2000" b="1" dirty="0" err="1">
                <a:latin typeface="Corbel" panose="020B0503020204020204" pitchFamily="34" charset="0"/>
              </a:rPr>
              <a:t>datetime</a:t>
            </a:r>
            <a:endParaRPr lang="ro-MD" sz="2000" b="1" dirty="0">
              <a:latin typeface="Corbel" panose="020B0503020204020204" pitchFamily="34" charset="0"/>
            </a:endParaRPr>
          </a:p>
          <a:p>
            <a:pPr lvl="1"/>
            <a:r>
              <a:rPr lang="ro-MD" sz="2000" b="1" dirty="0">
                <a:latin typeface="Corbel" panose="020B0503020204020204" pitchFamily="34" charset="0"/>
              </a:rPr>
              <a:t>date</a:t>
            </a:r>
            <a:r>
              <a:rPr lang="ro-MD" sz="2000" dirty="0">
                <a:latin typeface="Corbel" panose="020B0503020204020204" pitchFamily="34" charset="0"/>
              </a:rPr>
              <a:t> – </a:t>
            </a:r>
            <a:r>
              <a:rPr lang="ru-RU" sz="2000" dirty="0">
                <a:latin typeface="Corbel" panose="020B0503020204020204" pitchFamily="34" charset="0"/>
              </a:rPr>
              <a:t>представление даты в виде объекта</a:t>
            </a:r>
            <a:endParaRPr lang="ro-MD" sz="2000" dirty="0">
              <a:latin typeface="Corbel" panose="020B0503020204020204" pitchFamily="34" charset="0"/>
            </a:endParaRPr>
          </a:p>
          <a:p>
            <a:pPr lvl="1"/>
            <a:r>
              <a:rPr lang="ro-MD" sz="2000" b="1" dirty="0" err="1">
                <a:latin typeface="Corbel" panose="020B0503020204020204" pitchFamily="34" charset="0"/>
              </a:rPr>
              <a:t>time</a:t>
            </a:r>
            <a:r>
              <a:rPr lang="ro-MD" sz="2000" b="1" dirty="0">
                <a:latin typeface="Corbel" panose="020B0503020204020204" pitchFamily="34" charset="0"/>
              </a:rPr>
              <a:t> </a:t>
            </a:r>
            <a:r>
              <a:rPr lang="ro-MD" sz="2000" dirty="0">
                <a:latin typeface="Corbel" panose="020B0503020204020204" pitchFamily="34" charset="0"/>
              </a:rPr>
              <a:t>– </a:t>
            </a:r>
            <a:r>
              <a:rPr lang="ru-RU" sz="2000" dirty="0"/>
              <a:t>представление времени в виде объекта</a:t>
            </a:r>
            <a:endParaRPr lang="ro-MD" sz="2000" dirty="0">
              <a:latin typeface="Corbel" panose="020B0503020204020204" pitchFamily="34" charset="0"/>
            </a:endParaRPr>
          </a:p>
          <a:p>
            <a:pPr lvl="1"/>
            <a:r>
              <a:rPr lang="ro-MD" sz="2000" b="1" dirty="0" err="1">
                <a:latin typeface="Corbel" panose="020B0503020204020204" pitchFamily="34" charset="0"/>
              </a:rPr>
              <a:t>datetime</a:t>
            </a:r>
            <a:r>
              <a:rPr lang="ro-MD" sz="2000" dirty="0">
                <a:latin typeface="Corbel" panose="020B0503020204020204" pitchFamily="34" charset="0"/>
              </a:rPr>
              <a:t> – </a:t>
            </a:r>
            <a:r>
              <a:rPr lang="ru-RU" sz="2000" dirty="0"/>
              <a:t>представление даты и времени в виде комбинированного объекта </a:t>
            </a:r>
            <a:endParaRPr lang="ro-MD" sz="2000" dirty="0">
              <a:latin typeface="Corbel" panose="020B0503020204020204" pitchFamily="34" charset="0"/>
            </a:endParaRPr>
          </a:p>
          <a:p>
            <a:pPr lvl="1"/>
            <a:r>
              <a:rPr lang="ro-MD" sz="2000" b="1" dirty="0" err="1">
                <a:latin typeface="Corbel" panose="020B0503020204020204" pitchFamily="34" charset="0"/>
              </a:rPr>
              <a:t>tzinfo</a:t>
            </a:r>
            <a:r>
              <a:rPr lang="ro-MD" sz="2000" dirty="0">
                <a:latin typeface="Corbel" panose="020B0503020204020204" pitchFamily="34" charset="0"/>
              </a:rPr>
              <a:t> – </a:t>
            </a:r>
            <a:r>
              <a:rPr lang="ru-RU" sz="2000" dirty="0">
                <a:latin typeface="Corbel" panose="020B0503020204020204" pitchFamily="34" charset="0"/>
              </a:rPr>
              <a:t>абстрактный класс</a:t>
            </a:r>
            <a:r>
              <a:rPr lang="ro-MD" sz="2000" dirty="0">
                <a:latin typeface="Corbel" panose="020B0503020204020204" pitchFamily="34" charset="0"/>
              </a:rPr>
              <a:t>, </a:t>
            </a:r>
            <a:r>
              <a:rPr lang="ru-RU" sz="2000" dirty="0">
                <a:latin typeface="Corbel" panose="020B0503020204020204" pitchFamily="34" charset="0"/>
              </a:rPr>
              <a:t>отвечающий за зону времени</a:t>
            </a:r>
            <a:endParaRPr lang="ro-MD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o-MD" sz="2200" dirty="0">
                <a:latin typeface="Corbel" panose="020B0503020204020204" pitchFamily="34" charset="0"/>
              </a:rPr>
              <a:t>PS: </a:t>
            </a:r>
            <a:r>
              <a:rPr lang="ru-RU" sz="2200" dirty="0">
                <a:latin typeface="Corbel" panose="020B0503020204020204" pitchFamily="34" charset="0"/>
              </a:rPr>
              <a:t>Детали – посмотрите документацию модуля</a:t>
            </a:r>
            <a:r>
              <a:rPr lang="ro-MD" sz="2200" dirty="0">
                <a:latin typeface="Corbel" panose="020B0503020204020204" pitchFamily="34" charset="0"/>
              </a:rPr>
              <a:t> ”</a:t>
            </a:r>
            <a:r>
              <a:rPr lang="ro-MD" sz="2200" dirty="0" err="1">
                <a:latin typeface="Corbel" panose="020B0503020204020204" pitchFamily="34" charset="0"/>
              </a:rPr>
              <a:t>Datetime</a:t>
            </a:r>
            <a:r>
              <a:rPr lang="ro-MD" sz="2200" dirty="0">
                <a:latin typeface="Corbel" panose="020B0503020204020204" pitchFamily="34" charset="0"/>
              </a:rPr>
              <a:t>”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504A-3DC1-4605-A6F8-E66A7783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наследования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EFB4-341E-4B8E-AF1C-A0B5CCE3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823791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/>
              <a:t>Наследование - это способ создания нового класса, с использованием деталей уже  существующего класса, без его изменения </a:t>
            </a:r>
          </a:p>
          <a:p>
            <a:r>
              <a:rPr lang="ru-RU" sz="2200" dirty="0"/>
              <a:t>Вновь сформированный класс является </a:t>
            </a:r>
            <a:r>
              <a:rPr lang="ru-RU" sz="2200" b="1" dirty="0"/>
              <a:t>производным классом </a:t>
            </a:r>
            <a:r>
              <a:rPr lang="ru-RU" sz="2200" dirty="0"/>
              <a:t>(или </a:t>
            </a:r>
            <a:r>
              <a:rPr lang="ru-RU" sz="2200" b="1" dirty="0"/>
              <a:t>дочерним классом</a:t>
            </a:r>
            <a:r>
              <a:rPr lang="ru-RU" sz="2200" dirty="0"/>
              <a:t>)</a:t>
            </a:r>
          </a:p>
          <a:p>
            <a:r>
              <a:rPr lang="ru-RU" sz="2200" dirty="0"/>
              <a:t>Так же, существующий класс, является </a:t>
            </a:r>
            <a:r>
              <a:rPr lang="ru-RU" sz="2200" b="1" dirty="0"/>
              <a:t>базовым классом </a:t>
            </a:r>
            <a:r>
              <a:rPr lang="ru-RU" sz="2200" dirty="0"/>
              <a:t>(или </a:t>
            </a:r>
            <a:r>
              <a:rPr lang="ru-RU" sz="2200" b="1" dirty="0"/>
              <a:t>родительским классом</a:t>
            </a:r>
            <a:r>
              <a:rPr lang="ru-RU" sz="2200" dirty="0"/>
              <a:t>)</a:t>
            </a:r>
            <a:endParaRPr lang="en-US" sz="2200" dirty="0"/>
          </a:p>
          <a:p>
            <a:r>
              <a:rPr lang="ru-RU" sz="2200" dirty="0"/>
              <a:t>В </a:t>
            </a:r>
            <a:r>
              <a:rPr lang="en-US" sz="2200" dirty="0"/>
              <a:t>Python </a:t>
            </a:r>
            <a:r>
              <a:rPr lang="ru-RU" sz="2200" dirty="0"/>
              <a:t>есть встроенная, </a:t>
            </a:r>
            <a:r>
              <a:rPr lang="ru-RU" sz="2200" dirty="0" err="1"/>
              <a:t>суперфункция</a:t>
            </a:r>
            <a:r>
              <a:rPr lang="ru-RU" sz="2200" dirty="0"/>
              <a:t> </a:t>
            </a:r>
            <a:r>
              <a:rPr lang="ru-RU" sz="2200" b="1" dirty="0" err="1"/>
              <a:t>super</a:t>
            </a:r>
            <a:r>
              <a:rPr lang="ru-RU" sz="2200" dirty="0"/>
              <a:t>(), которая возвращает прокси-объект, который позволяет ссылаться на родительский класс</a:t>
            </a:r>
          </a:p>
          <a:p>
            <a:r>
              <a:rPr lang="ru-RU" sz="2200" dirty="0" err="1"/>
              <a:t>Суперфункция</a:t>
            </a:r>
            <a:r>
              <a:rPr lang="ru-RU" sz="2200" dirty="0"/>
              <a:t> в </a:t>
            </a:r>
            <a:r>
              <a:rPr lang="ru-RU" sz="2200" dirty="0" err="1"/>
              <a:t>Python</a:t>
            </a:r>
            <a:r>
              <a:rPr lang="ru-RU" sz="2200" dirty="0"/>
              <a:t> может быть использована для получения доступа к унаследованным методам из родительского (вместо этой функции можно использовать имя родительского класса)</a:t>
            </a:r>
            <a:endParaRPr lang="en-US" sz="2200" dirty="0"/>
          </a:p>
          <a:p>
            <a:r>
              <a:rPr lang="ru-RU" sz="2200" dirty="0"/>
              <a:t>Синтаксис: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ParentClass</a:t>
            </a:r>
            <a:r>
              <a:rPr lang="en-US" dirty="0"/>
              <a:t>():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__(self): pass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SubClass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ParentClass</a:t>
            </a:r>
            <a:r>
              <a:rPr lang="en-US" dirty="0"/>
              <a:t>):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__(self):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-US" dirty="0"/>
              <a:t>super()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3171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E75D-90E7-44DA-BE16-663C3EE8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текущей даты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6C54-0DC9-44FB-B4DA-B230C16F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Пример вывода текущей даты - с помощью свойств </a:t>
            </a:r>
            <a:r>
              <a:rPr lang="ru-RU" sz="2200" b="1" dirty="0" err="1"/>
              <a:t>day</a:t>
            </a:r>
            <a:r>
              <a:rPr lang="ru-RU" sz="2200" b="1" dirty="0"/>
              <a:t>, </a:t>
            </a:r>
            <a:r>
              <a:rPr lang="ru-RU" sz="2200" b="1" dirty="0" err="1"/>
              <a:t>month</a:t>
            </a:r>
            <a:r>
              <a:rPr lang="ru-RU" sz="2200" b="1" dirty="0"/>
              <a:t>, </a:t>
            </a:r>
            <a:r>
              <a:rPr lang="ru-RU" sz="2200" b="1" dirty="0" err="1"/>
              <a:t>year</a:t>
            </a:r>
            <a:r>
              <a:rPr lang="ru-RU" sz="2200" b="1" dirty="0"/>
              <a:t> </a:t>
            </a:r>
            <a:r>
              <a:rPr lang="ru-RU" sz="2200" dirty="0"/>
              <a:t>можно получить соответственно: день, месяц и год</a:t>
            </a:r>
          </a:p>
          <a:p>
            <a:pPr marL="0" indent="0">
              <a:buNone/>
            </a:pPr>
            <a:r>
              <a:rPr lang="en-US" sz="2000" dirty="0"/>
              <a:t>from datetime import date</a:t>
            </a:r>
          </a:p>
          <a:p>
            <a:pPr marL="0" indent="0">
              <a:buNone/>
            </a:pPr>
            <a:r>
              <a:rPr lang="en-US" sz="2000" dirty="0"/>
              <a:t> today = </a:t>
            </a:r>
            <a:r>
              <a:rPr lang="en-US" sz="2000" dirty="0" err="1"/>
              <a:t>date.today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print(today)</a:t>
            </a:r>
          </a:p>
          <a:p>
            <a:pPr marL="0" indent="0">
              <a:buNone/>
            </a:pPr>
            <a:r>
              <a:rPr lang="en-US" sz="2000" dirty="0"/>
              <a:t>print("{}.{}.{}".format(('0'+str(</a:t>
            </a:r>
            <a:r>
              <a:rPr lang="en-US" sz="2000" dirty="0" err="1"/>
              <a:t>today.day</a:t>
            </a:r>
            <a:r>
              <a:rPr lang="en-US" sz="2000" dirty="0"/>
              <a:t>)) if </a:t>
            </a:r>
            <a:r>
              <a:rPr lang="en-US" sz="2000" dirty="0" err="1"/>
              <a:t>today.day</a:t>
            </a:r>
            <a:r>
              <a:rPr lang="en-US" sz="2000" dirty="0"/>
              <a:t>&lt;10 else </a:t>
            </a:r>
            <a:r>
              <a:rPr lang="en-US" sz="2000" dirty="0" err="1"/>
              <a:t>today.day</a:t>
            </a:r>
            <a:r>
              <a:rPr lang="en-US" sz="2000" dirty="0"/>
              <a:t>, ('0'+str(</a:t>
            </a:r>
            <a:r>
              <a:rPr lang="en-US" sz="2000" dirty="0" err="1"/>
              <a:t>today.month</a:t>
            </a:r>
            <a:r>
              <a:rPr lang="en-US" sz="2000" dirty="0"/>
              <a:t>)) if </a:t>
            </a:r>
            <a:r>
              <a:rPr lang="en-US" sz="2000" dirty="0" err="1"/>
              <a:t>today.month</a:t>
            </a:r>
            <a:r>
              <a:rPr lang="en-US" sz="2000" dirty="0"/>
              <a:t>&lt;10 else </a:t>
            </a:r>
            <a:r>
              <a:rPr lang="en-US" sz="2000" dirty="0" err="1"/>
              <a:t>today.month</a:t>
            </a:r>
            <a:r>
              <a:rPr lang="en-US" sz="2000" dirty="0"/>
              <a:t>, </a:t>
            </a:r>
            <a:r>
              <a:rPr lang="en-US" sz="2000" dirty="0" err="1"/>
              <a:t>today.year</a:t>
            </a:r>
            <a:r>
              <a:rPr lang="en-US" sz="2000" dirty="0"/>
              <a:t>))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1A6BD-4E81-4E9E-8347-4D225D74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876" y="5711687"/>
            <a:ext cx="1520864" cy="6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6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ACB0-F81E-456B-8128-71F843E5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текущей даты и времени при помощи класса </a:t>
            </a:r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7FB3-C329-41D3-AFF6-2F5B7A3F1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5209"/>
            <a:ext cx="11029615" cy="4352826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+mj-lt"/>
              </a:rPr>
              <a:t>Для получения текущих даты и времени можно вызвать метод </a:t>
            </a:r>
            <a:r>
              <a:rPr lang="ru-RU" sz="2400" b="1" dirty="0" err="1">
                <a:latin typeface="+mj-lt"/>
              </a:rPr>
              <a:t>now</a:t>
            </a:r>
            <a:r>
              <a:rPr lang="ru-RU" sz="2400" b="1" dirty="0">
                <a:latin typeface="+mj-lt"/>
              </a:rPr>
              <a:t>()</a:t>
            </a:r>
            <a:endParaRPr lang="en-US" sz="2400" b="1" dirty="0">
              <a:latin typeface="+mj-lt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С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помощью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свойств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day, month, year, hour, minute, second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можно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получить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отдельные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значения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даты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и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времени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. А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через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методы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date()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 и 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time()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можно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получить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отдельно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дату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и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время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соответственно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r>
              <a:rPr lang="ru-RU" sz="2200" dirty="0"/>
              <a:t>Пример: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from datetime import date, datetime</a:t>
            </a:r>
          </a:p>
          <a:p>
            <a:pPr marL="0" indent="0">
              <a:buNone/>
            </a:pPr>
            <a:r>
              <a:rPr lang="en-US" dirty="0"/>
              <a:t>now = </a:t>
            </a:r>
            <a:r>
              <a:rPr lang="en-US" dirty="0" err="1"/>
              <a:t>datetime.now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print(now)     </a:t>
            </a:r>
          </a:p>
          <a:p>
            <a:pPr marL="0" indent="0">
              <a:buNone/>
            </a:pPr>
            <a:r>
              <a:rPr lang="en-US" dirty="0"/>
              <a:t>print("{}.{}.{}  {}:{}".format(</a:t>
            </a:r>
            <a:r>
              <a:rPr lang="en-US" dirty="0" err="1"/>
              <a:t>now.day</a:t>
            </a:r>
            <a:r>
              <a:rPr lang="en-US" dirty="0"/>
              <a:t>, </a:t>
            </a:r>
            <a:r>
              <a:rPr lang="en-US" dirty="0" err="1"/>
              <a:t>now.month</a:t>
            </a:r>
            <a:r>
              <a:rPr lang="en-US" dirty="0"/>
              <a:t>, </a:t>
            </a:r>
            <a:r>
              <a:rPr lang="en-US" dirty="0" err="1"/>
              <a:t>now.year</a:t>
            </a:r>
            <a:r>
              <a:rPr lang="en-US" dirty="0"/>
              <a:t>, </a:t>
            </a:r>
            <a:r>
              <a:rPr lang="en-US" dirty="0" err="1"/>
              <a:t>now.hour</a:t>
            </a:r>
            <a:r>
              <a:rPr lang="en-US" dirty="0"/>
              <a:t>, </a:t>
            </a:r>
            <a:r>
              <a:rPr lang="en-US" dirty="0" err="1"/>
              <a:t>now.minute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now.date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now.time</a:t>
            </a:r>
            <a:r>
              <a:rPr lang="en-US" dirty="0"/>
              <a:t>())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46749-F725-4B59-94F6-5283B1AF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282" y="5551814"/>
            <a:ext cx="2678021" cy="10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80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EBA2-E183-40C8-ACE9-BFEB39DD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дат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FE46-9BF4-40C0-93DB-E91DF7D1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datetime import datetime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now = </a:t>
            </a:r>
            <a:r>
              <a:rPr lang="en-US" dirty="0" err="1"/>
              <a:t>datetime.now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deadline = datetime(2020, 12, 25)</a:t>
            </a:r>
          </a:p>
          <a:p>
            <a:pPr marL="0" indent="0">
              <a:buNone/>
            </a:pPr>
            <a:r>
              <a:rPr lang="en-US" dirty="0"/>
              <a:t>if now &gt; deadline:</a:t>
            </a:r>
          </a:p>
          <a:p>
            <a:pPr marL="0" indent="0">
              <a:buNone/>
            </a:pPr>
            <a:r>
              <a:rPr lang="en-US" dirty="0"/>
              <a:t>    print("</a:t>
            </a:r>
            <a:r>
              <a:rPr lang="ru-RU" dirty="0"/>
              <a:t>Срок сдачи проекта прошел")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now.day</a:t>
            </a:r>
            <a:r>
              <a:rPr lang="en-US" dirty="0"/>
              <a:t> == </a:t>
            </a:r>
            <a:r>
              <a:rPr lang="en-US" dirty="0" err="1"/>
              <a:t>deadline.day</a:t>
            </a:r>
            <a:r>
              <a:rPr lang="en-US" dirty="0"/>
              <a:t> and </a:t>
            </a:r>
            <a:r>
              <a:rPr lang="en-US" dirty="0" err="1"/>
              <a:t>now.month</a:t>
            </a:r>
            <a:r>
              <a:rPr lang="en-US" dirty="0"/>
              <a:t> == </a:t>
            </a:r>
            <a:r>
              <a:rPr lang="en-US" dirty="0" err="1"/>
              <a:t>deadline.month</a:t>
            </a:r>
            <a:r>
              <a:rPr lang="en-US" dirty="0"/>
              <a:t> and </a:t>
            </a:r>
            <a:r>
              <a:rPr lang="en-US" dirty="0" err="1"/>
              <a:t>now.year</a:t>
            </a:r>
            <a:r>
              <a:rPr lang="en-US" dirty="0"/>
              <a:t> == </a:t>
            </a:r>
            <a:r>
              <a:rPr lang="en-US" dirty="0" err="1"/>
              <a:t>deadline.year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</a:t>
            </a:r>
            <a:r>
              <a:rPr lang="ru-RU" dirty="0"/>
              <a:t>Срок сдачи проекта сегодня")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period = deadline - now</a:t>
            </a:r>
          </a:p>
          <a:p>
            <a:pPr marL="0" indent="0">
              <a:buNone/>
            </a:pPr>
            <a:r>
              <a:rPr lang="en-US" dirty="0"/>
              <a:t>    print("</a:t>
            </a:r>
            <a:r>
              <a:rPr lang="ru-RU" dirty="0"/>
              <a:t>Осталось {} дней".</a:t>
            </a:r>
            <a:r>
              <a:rPr lang="en-US" dirty="0"/>
              <a:t>format(</a:t>
            </a:r>
            <a:r>
              <a:rPr lang="en-US" dirty="0" err="1"/>
              <a:t>period.days</a:t>
            </a:r>
            <a:r>
              <a:rPr lang="en-US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CC721-6650-4099-8D6F-5F7B8CEB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28" y="5579788"/>
            <a:ext cx="2456709" cy="5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40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D657-7AAA-4EB0-B831-BCDBC227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r>
              <a:rPr lang="ro-MD" dirty="0"/>
              <a:t> ”</a:t>
            </a:r>
            <a:r>
              <a:rPr lang="ro-MD" b="1" dirty="0"/>
              <a:t>Calendar</a:t>
            </a:r>
            <a:r>
              <a:rPr lang="ro-MD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90B7-CB83-4A3F-8A08-0A61FE04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Выводит календарь в виде простого текста или в </a:t>
            </a:r>
            <a:r>
              <a:rPr lang="ro-MD" sz="2200" dirty="0">
                <a:latin typeface="Corbel" panose="020B0503020204020204" pitchFamily="34" charset="0"/>
              </a:rPr>
              <a:t>HTML</a:t>
            </a:r>
            <a:r>
              <a:rPr lang="ru-RU" sz="2200" dirty="0">
                <a:latin typeface="Corbel" panose="020B0503020204020204" pitchFamily="34" charset="0"/>
              </a:rPr>
              <a:t> формате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Перед использованием функций данного модуля</a:t>
            </a:r>
            <a:r>
              <a:rPr lang="ro-MD" sz="2200" dirty="0">
                <a:latin typeface="Corbel" panose="020B0503020204020204" pitchFamily="34" charset="0"/>
              </a:rPr>
              <a:t>,</a:t>
            </a:r>
            <a:r>
              <a:rPr lang="ru-RU" sz="2200" dirty="0">
                <a:latin typeface="Corbel" panose="020B0503020204020204" pitchFamily="34" charset="0"/>
              </a:rPr>
              <a:t> модуль необходимо импортировать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dirty="0"/>
              <a:t>– 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calendar</a:t>
            </a:r>
          </a:p>
          <a:p>
            <a:r>
              <a:rPr lang="ru-RU" sz="2200" dirty="0">
                <a:latin typeface="Corbel" panose="020B0503020204020204" pitchFamily="34" charset="0"/>
              </a:rPr>
              <a:t>Модуль имеет несколько предопределенных классов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93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0AB1-5662-4187-84C8-35D8A07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модуля</a:t>
            </a:r>
            <a:r>
              <a:rPr lang="ro-MD" dirty="0"/>
              <a:t> ”</a:t>
            </a:r>
            <a:r>
              <a:rPr lang="ro-MD" b="1" dirty="0"/>
              <a:t>calendar</a:t>
            </a:r>
            <a:r>
              <a:rPr lang="ro-MD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A215-46AD-4BC1-91A1-97203DC6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10"/>
            <a:ext cx="11029615" cy="4625008"/>
          </a:xfrm>
        </p:spPr>
        <p:txBody>
          <a:bodyPr>
            <a:normAutofit fontScale="85000" lnSpcReduction="20000"/>
          </a:bodyPr>
          <a:lstStyle/>
          <a:p>
            <a:r>
              <a:rPr lang="ro-MD" sz="2200" dirty="0">
                <a:latin typeface="Corbel" panose="020B0503020204020204" pitchFamily="34" charset="0"/>
              </a:rPr>
              <a:t>”</a:t>
            </a:r>
            <a:r>
              <a:rPr lang="en-US" sz="2200" dirty="0">
                <a:latin typeface="Corbel" panose="020B0503020204020204" pitchFamily="34" charset="0"/>
              </a:rPr>
              <a:t>Calendar</a:t>
            </a:r>
            <a:r>
              <a:rPr lang="ro-MD" sz="2200" dirty="0">
                <a:latin typeface="Corbel" panose="020B0503020204020204" pitchFamily="34" charset="0"/>
              </a:rPr>
              <a:t>” – </a:t>
            </a:r>
            <a:r>
              <a:rPr lang="ru-RU" sz="2200" dirty="0">
                <a:latin typeface="Corbel" panose="020B0503020204020204" pitchFamily="34" charset="0"/>
              </a:rPr>
              <a:t>это основной класс, который наследуется остальными классами модуля. Синтаксис конструктора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Calendar(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день недели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”</a:t>
            </a:r>
            <a:r>
              <a:rPr lang="ro-MD" sz="2200" dirty="0" err="1">
                <a:latin typeface="Corbel" panose="020B0503020204020204" pitchFamily="34" charset="0"/>
                <a:cs typeface="Courier New" panose="02070309020205020404" pitchFamily="49" charset="0"/>
              </a:rPr>
              <a:t>TextCalendar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” –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позволяет вывод календаря в виде простого текста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.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Синтаксис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: </a:t>
            </a:r>
            <a:r>
              <a:rPr lang="ro-MD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TextCalendar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день недели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”</a:t>
            </a:r>
            <a:r>
              <a:rPr lang="ro-MD" sz="2200" dirty="0" err="1">
                <a:latin typeface="Corbel" panose="020B0503020204020204" pitchFamily="34" charset="0"/>
                <a:cs typeface="Courier New" panose="02070309020205020404" pitchFamily="49" charset="0"/>
              </a:rPr>
              <a:t>LocaleTextCalendar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” – </a:t>
            </a:r>
            <a:r>
              <a:rPr lang="ru-RU" sz="2200" dirty="0">
                <a:cs typeface="Courier New" panose="02070309020205020404" pitchFamily="49" charset="0"/>
              </a:rPr>
              <a:t>позволяет вывод календаря в виде простого текста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.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Названия месяцев  и дней будут представлены в зависимости от указанной </a:t>
            </a:r>
            <a:r>
              <a:rPr lang="ru-RU" sz="2200" dirty="0" err="1">
                <a:latin typeface="Corbel" panose="020B0503020204020204" pitchFamily="34" charset="0"/>
                <a:cs typeface="Courier New" panose="02070309020205020404" pitchFamily="49" charset="0"/>
              </a:rPr>
              <a:t>локали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.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Синтаксис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: </a:t>
            </a:r>
            <a:r>
              <a:rPr lang="ro-MD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LocaleTextCalendar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день недели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название </a:t>
            </a:r>
            <a:r>
              <a:rPr lang="ru-R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локали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”</a:t>
            </a:r>
            <a:r>
              <a:rPr lang="ro-MD" sz="2200" dirty="0" err="1">
                <a:latin typeface="Corbel" panose="020B0503020204020204" pitchFamily="34" charset="0"/>
                <a:cs typeface="Courier New" panose="02070309020205020404" pitchFamily="49" charset="0"/>
              </a:rPr>
              <a:t>HTMLCalendar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” – </a:t>
            </a:r>
            <a:r>
              <a:rPr lang="ru-RU" sz="2200" dirty="0">
                <a:cs typeface="Courier New" panose="02070309020205020404" pitchFamily="49" charset="0"/>
              </a:rPr>
              <a:t>позволяет вывод календаря в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 HTML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 формате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.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Синтаксис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: </a:t>
            </a:r>
            <a:r>
              <a:rPr lang="ro-MD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HTMLCalendar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день недели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rbel" panose="020B0503020204020204" pitchFamily="34" charset="0"/>
                <a:cs typeface="Courier New" panose="02070309020205020404" pitchFamily="49" charset="0"/>
              </a:rPr>
              <a:t>–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сгенерируется строка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 HTML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кода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,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для представления календаря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,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 отформатированная в виде таблицы</a:t>
            </a:r>
            <a:endParaRPr lang="ro-MD" sz="2200" dirty="0">
              <a:latin typeface="Corbel" panose="020B0503020204020204" pitchFamily="34" charset="0"/>
              <a:cs typeface="Courier New" panose="02070309020205020404" pitchFamily="49" charset="0"/>
            </a:endParaRPr>
          </a:p>
          <a:p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”</a:t>
            </a:r>
            <a:r>
              <a:rPr lang="ro-MD" sz="2200" dirty="0" err="1">
                <a:latin typeface="Corbel" panose="020B0503020204020204" pitchFamily="34" charset="0"/>
                <a:cs typeface="Courier New" panose="02070309020205020404" pitchFamily="49" charset="0"/>
              </a:rPr>
              <a:t>LocaleHTMLCalendar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” – </a:t>
            </a:r>
            <a:r>
              <a:rPr lang="ru-RU" sz="2200" dirty="0">
                <a:cs typeface="Courier New" panose="02070309020205020404" pitchFamily="49" charset="0"/>
              </a:rPr>
              <a:t>позволяет вывод локального календаря в 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HTML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 формате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.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Названия месяцев и дней зависят от указанной </a:t>
            </a:r>
            <a:r>
              <a:rPr lang="ru-RU" sz="2200" dirty="0" err="1">
                <a:latin typeface="Corbel" panose="020B0503020204020204" pitchFamily="34" charset="0"/>
                <a:cs typeface="Courier New" panose="02070309020205020404" pitchFamily="49" charset="0"/>
              </a:rPr>
              <a:t>локали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.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Синтаксис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: </a:t>
            </a:r>
            <a:r>
              <a:rPr lang="ro-MD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LocaleHTMLCalendar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день недели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название </a:t>
            </a:r>
            <a:r>
              <a:rPr lang="ru-R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локали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o-M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PS: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Первый параметр для всех конструкторов может быть одно из следующих предопределенных констант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: SUNDAY, MONDAY, TUESDAY, WEDNESDAY, THURSDAY, FRIDAY, SATURDAY</a:t>
            </a:r>
          </a:p>
        </p:txBody>
      </p:sp>
    </p:spTree>
    <p:extLst>
      <p:ext uri="{BB962C8B-B14F-4D97-AF65-F5344CB8AC3E}">
        <p14:creationId xmlns:p14="http://schemas.microsoft.com/office/powerpoint/2010/main" val="4262452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9980-F192-4718-BD44-12E1723A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“</a:t>
            </a:r>
            <a:r>
              <a:rPr lang="ro-MD" dirty="0" err="1"/>
              <a:t>Textcalendar</a:t>
            </a:r>
            <a:r>
              <a:rPr lang="en-US" dirty="0"/>
              <a:t>”</a:t>
            </a:r>
            <a:r>
              <a:rPr lang="ro-MD" dirty="0"/>
              <a:t>, </a:t>
            </a:r>
            <a:r>
              <a:rPr lang="ru-RU" dirty="0"/>
              <a:t>из модуля</a:t>
            </a:r>
            <a:r>
              <a:rPr lang="ro-MD" dirty="0"/>
              <a:t> ”calendar”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0F4B-5CB3-409E-A217-1381369C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1322"/>
            <a:ext cx="6392765" cy="4691269"/>
          </a:xfrm>
        </p:spPr>
        <p:txBody>
          <a:bodyPr>
            <a:normAutofit fontScale="92500"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Позволяет представление календаря в виде простого текста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Синтаксис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  <a:r>
              <a:rPr lang="ro-MD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TextCalendar</a:t>
            </a:r>
            <a:r>
              <a:rPr lang="ro-MD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день недели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o-MD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 calendar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calendar.TextCalendar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calendar.SUNDAY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c.formatyear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(2019)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print(year)</a:t>
            </a:r>
            <a:endParaRPr lang="ro-M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Класс имеет несколько методов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,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 один из которых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formatyear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()-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который возвращает текстовое представление календаря, на указанный год</a:t>
            </a:r>
            <a:endParaRPr lang="en-US" sz="2200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7B75C-3908-4AAC-A109-4FEB42A4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57" y="2218064"/>
            <a:ext cx="5029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72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A4F2-6524-4E06-BF6F-63833118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метода </a:t>
            </a:r>
            <a:r>
              <a:rPr lang="ro-MD" dirty="0"/>
              <a:t>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MD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o-MD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9815-F505-4789-A9B7-FA0F9A36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formatyear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год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[, w=2][, l=1][, c=6][, m=3])</a:t>
            </a:r>
            <a:r>
              <a:rPr lang="ro-M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200" dirty="0">
                <a:latin typeface="Corbel" panose="020B0503020204020204" pitchFamily="34" charset="0"/>
                <a:cs typeface="Courier New" panose="02070309020205020404" pitchFamily="49" charset="0"/>
              </a:rPr>
              <a:t>где необязательные параметры можно использовать для</a:t>
            </a:r>
            <a:r>
              <a:rPr lang="ro-MD" sz="2200" dirty="0">
                <a:latin typeface="Corbel" panose="020B0503020204020204" pitchFamily="34" charset="0"/>
                <a:cs typeface="Courier New" panose="02070309020205020404" pitchFamily="49" charset="0"/>
              </a:rPr>
              <a:t>:</a:t>
            </a:r>
            <a:endParaRPr lang="en-US" sz="2200" dirty="0">
              <a:latin typeface="Corbel" panose="020B05030202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ro-MD" sz="2000" dirty="0">
                <a:latin typeface="Corbel" panose="020B0503020204020204" pitchFamily="34" charset="0"/>
              </a:rPr>
              <a:t>w – </a:t>
            </a:r>
            <a:r>
              <a:rPr lang="ru-RU" sz="2000" dirty="0">
                <a:latin typeface="Corbel" panose="020B0503020204020204" pitchFamily="34" charset="0"/>
              </a:rPr>
              <a:t>ширина поля зарезервированное дню</a:t>
            </a:r>
            <a:r>
              <a:rPr lang="ro-MD" sz="2000" dirty="0">
                <a:latin typeface="Corbel" panose="020B0503020204020204" pitchFamily="34" charset="0"/>
              </a:rPr>
              <a:t> (</a:t>
            </a:r>
            <a:r>
              <a:rPr lang="ru-RU" sz="2000" dirty="0">
                <a:latin typeface="Corbel" panose="020B0503020204020204" pitchFamily="34" charset="0"/>
              </a:rPr>
              <a:t>значение по умолчанию -</a:t>
            </a:r>
            <a:r>
              <a:rPr lang="ro-MD" sz="2000" dirty="0">
                <a:latin typeface="Corbel" panose="020B0503020204020204" pitchFamily="34" charset="0"/>
              </a:rPr>
              <a:t> 2)</a:t>
            </a:r>
          </a:p>
          <a:p>
            <a:pPr lvl="1"/>
            <a:r>
              <a:rPr lang="ro-MD" sz="2000" dirty="0">
                <a:latin typeface="Corbel" panose="020B0503020204020204" pitchFamily="34" charset="0"/>
              </a:rPr>
              <a:t>l – </a:t>
            </a:r>
            <a:r>
              <a:rPr lang="ru-RU" sz="2000" dirty="0">
                <a:latin typeface="Corbel" panose="020B0503020204020204" pitchFamily="34" charset="0"/>
              </a:rPr>
              <a:t>количество символов при переходе с новой строки календаря</a:t>
            </a:r>
            <a:r>
              <a:rPr lang="ro-MD" sz="2000" dirty="0">
                <a:latin typeface="Corbel" panose="020B0503020204020204" pitchFamily="34" charset="0"/>
              </a:rPr>
              <a:t> (</a:t>
            </a:r>
            <a:r>
              <a:rPr lang="ru-RU" sz="2000" dirty="0">
                <a:latin typeface="Corbel" panose="020B0503020204020204" pitchFamily="34" charset="0"/>
              </a:rPr>
              <a:t>значение по умолчанию -</a:t>
            </a:r>
            <a:r>
              <a:rPr lang="ro-MD" sz="2000" dirty="0">
                <a:latin typeface="Corbel" panose="020B0503020204020204" pitchFamily="34" charset="0"/>
              </a:rPr>
              <a:t> 1)</a:t>
            </a:r>
          </a:p>
          <a:p>
            <a:pPr lvl="1"/>
            <a:r>
              <a:rPr lang="ro-MD" sz="2000" dirty="0">
                <a:latin typeface="Corbel" panose="020B0503020204020204" pitchFamily="34" charset="0"/>
              </a:rPr>
              <a:t>c – </a:t>
            </a:r>
            <a:r>
              <a:rPr lang="ru-RU" sz="2000" dirty="0">
                <a:latin typeface="Corbel" panose="020B0503020204020204" pitchFamily="34" charset="0"/>
              </a:rPr>
              <a:t>количество пробелов между месяцами</a:t>
            </a:r>
            <a:r>
              <a:rPr lang="ro-MD" sz="2000" dirty="0">
                <a:latin typeface="Corbel" panose="020B0503020204020204" pitchFamily="34" charset="0"/>
              </a:rPr>
              <a:t> (</a:t>
            </a:r>
            <a:r>
              <a:rPr lang="ru-RU" sz="2000" dirty="0"/>
              <a:t>значение по умолчанию -</a:t>
            </a:r>
            <a:r>
              <a:rPr lang="ro-MD" sz="2000" dirty="0">
                <a:latin typeface="Corbel" panose="020B0503020204020204" pitchFamily="34" charset="0"/>
              </a:rPr>
              <a:t> 6)</a:t>
            </a:r>
          </a:p>
          <a:p>
            <a:pPr lvl="1"/>
            <a:r>
              <a:rPr lang="ro-MD" sz="2000" dirty="0">
                <a:latin typeface="Corbel" panose="020B0503020204020204" pitchFamily="34" charset="0"/>
              </a:rPr>
              <a:t>m – </a:t>
            </a:r>
            <a:r>
              <a:rPr lang="ru-RU" sz="2000" dirty="0">
                <a:latin typeface="Corbel" panose="020B0503020204020204" pitchFamily="34" charset="0"/>
              </a:rPr>
              <a:t>количество месяцев представленных в одной строке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3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4214-D628-4CEF-BCBB-D6AD0D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и других параметров метода </a:t>
            </a:r>
            <a:r>
              <a:rPr lang="ro-MD" dirty="0"/>
              <a:t>”</a:t>
            </a:r>
            <a:r>
              <a:rPr lang="ro-MD" dirty="0" err="1"/>
              <a:t>formatyear</a:t>
            </a:r>
            <a:r>
              <a:rPr lang="ro-MD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80B7-6276-4B52-8DC0-6D5E3FBD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696"/>
            <a:ext cx="10510878" cy="1725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 calendar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calendar.TextCalendar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calendar.SUNDAY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c.formatyear</a:t>
            </a:r>
            <a:r>
              <a:rPr lang="pl-PL" dirty="0"/>
              <a:t>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(2019, w=3, m=4)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print(year)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F3C29-AA53-42E3-BF4B-9CFBAF35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10" y="3127196"/>
            <a:ext cx="8128760" cy="36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06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8F2C-6094-4E2A-8421-0931D27A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493-ADF1-4FC3-B364-6FAA8C8A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42052"/>
            <a:ext cx="8509798" cy="4797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Какой будет результат интерпретирования?</a:t>
            </a:r>
          </a:p>
          <a:p>
            <a:pPr marL="0" indent="0">
              <a:buNone/>
            </a:pPr>
            <a:r>
              <a:rPr lang="en-US" dirty="0"/>
              <a:t>class Animal: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   	 # Constructor of the class</a:t>
            </a:r>
          </a:p>
          <a:p>
            <a:pPr marL="0" indent="0">
              <a:buNone/>
            </a:pPr>
            <a:r>
              <a:rPr lang="en-US" dirty="0"/>
              <a:t>        self.name = name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>
                <a:solidFill>
                  <a:srgbClr val="C00000"/>
                </a:solidFill>
              </a:rPr>
              <a:t>talk(self)</a:t>
            </a:r>
            <a:r>
              <a:rPr lang="en-US" dirty="0"/>
              <a:t>:              	# Abstract method, defined by convention only</a:t>
            </a:r>
          </a:p>
          <a:p>
            <a:pPr marL="0" indent="0">
              <a:buNone/>
            </a:pPr>
            <a:r>
              <a:rPr lang="en-US" dirty="0"/>
              <a:t>        raise Exception("Subclass must implement abstract method") # custom exception</a:t>
            </a:r>
          </a:p>
          <a:p>
            <a:pPr marL="0" indent="0">
              <a:buNone/>
            </a:pPr>
            <a:r>
              <a:rPr lang="en-US" dirty="0"/>
              <a:t>class Cat(Animal):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>
                <a:solidFill>
                  <a:srgbClr val="C00000"/>
                </a:solidFill>
              </a:rPr>
              <a:t>talk(self)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return '</a:t>
            </a:r>
            <a:r>
              <a:rPr lang="en-US" dirty="0" err="1"/>
              <a:t>Meowwww</a:t>
            </a:r>
            <a:r>
              <a:rPr lang="en-US" dirty="0"/>
              <a:t>!'</a:t>
            </a:r>
          </a:p>
          <a:p>
            <a:pPr marL="0" indent="0">
              <a:buNone/>
            </a:pPr>
            <a:r>
              <a:rPr lang="en-US" dirty="0"/>
              <a:t>class Dog(Animal):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>
                <a:solidFill>
                  <a:srgbClr val="C00000"/>
                </a:solidFill>
              </a:rPr>
              <a:t>talk(self)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return 'Woof! Woof!'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1327B-F5A9-4976-B299-DC60006B75EE}"/>
              </a:ext>
            </a:extLst>
          </p:cNvPr>
          <p:cNvSpPr txBox="1"/>
          <p:nvPr/>
        </p:nvSpPr>
        <p:spPr>
          <a:xfrm>
            <a:off x="7290598" y="4885013"/>
            <a:ext cx="4320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animals = [Cat('Kitty'),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Dog('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Bobik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Dog('Lassie')]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animal in animals: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print(animal.name + ': ' +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animal.talk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4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F7FB-398C-4F04-8022-2D001DC5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11BBB-3772-44C0-879C-38E071D4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27" y="3143249"/>
            <a:ext cx="3485213" cy="13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F406-10A0-4DF3-B805-0B4D4BFA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Переопределение методов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E928-9B7B-4B42-BBEB-53B3B9BB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Когда метод был определен в обоих классах – и в родительском и в дочернем, метод в производном классе переопределяет метод в базовом классе</a:t>
            </a:r>
          </a:p>
          <a:p>
            <a:r>
              <a:rPr lang="ru-RU" sz="2200" dirty="0"/>
              <a:t>Обычно при переопределении базового метода мы склонны расширять определение, а не просто заменять его</a:t>
            </a:r>
          </a:p>
          <a:p>
            <a:r>
              <a:rPr lang="ru-RU" sz="2200" dirty="0"/>
              <a:t>Лучшим вариантом будет использование встроенной функции </a:t>
            </a:r>
            <a:r>
              <a:rPr lang="ru-RU" sz="2200" b="1" dirty="0" err="1"/>
              <a:t>super</a:t>
            </a:r>
            <a:r>
              <a:rPr lang="ru-RU" sz="2200" b="1" dirty="0"/>
              <a:t>()</a:t>
            </a:r>
            <a:r>
              <a:rPr lang="ru-RU" sz="2200" dirty="0"/>
              <a:t> </a:t>
            </a:r>
          </a:p>
          <a:p>
            <a:r>
              <a:rPr lang="ru-RU" sz="2200" dirty="0"/>
              <a:t>Итак, для нашего следующего примера </a:t>
            </a:r>
            <a:r>
              <a:rPr lang="ru-RU" sz="2200" b="1" dirty="0" err="1">
                <a:solidFill>
                  <a:srgbClr val="C00000"/>
                </a:solidFill>
              </a:rPr>
              <a:t>super</a:t>
            </a:r>
            <a:r>
              <a:rPr lang="ru-RU" sz="2200" b="1" dirty="0">
                <a:solidFill>
                  <a:srgbClr val="C00000"/>
                </a:solidFill>
              </a:rPr>
              <a:t>().__</a:t>
            </a:r>
            <a:r>
              <a:rPr lang="ru-RU" sz="2200" b="1" dirty="0" err="1">
                <a:solidFill>
                  <a:srgbClr val="C00000"/>
                </a:solidFill>
              </a:rPr>
              <a:t>init</a:t>
            </a:r>
            <a:r>
              <a:rPr lang="ru-RU" sz="2200" b="1" dirty="0">
                <a:solidFill>
                  <a:srgbClr val="C00000"/>
                </a:solidFill>
              </a:rPr>
              <a:t>__(</a:t>
            </a:r>
            <a:r>
              <a:rPr lang="ru-RU" sz="2200" dirty="0" err="1">
                <a:solidFill>
                  <a:srgbClr val="C00000"/>
                </a:solidFill>
              </a:rPr>
              <a:t>self</a:t>
            </a:r>
            <a:r>
              <a:rPr lang="ru-RU" sz="2200" b="1" dirty="0">
                <a:solidFill>
                  <a:srgbClr val="C00000"/>
                </a:solidFill>
              </a:rPr>
              <a:t>) </a:t>
            </a:r>
            <a:r>
              <a:rPr lang="en-US" sz="2200" b="1" dirty="0">
                <a:solidFill>
                  <a:schemeClr val="tx1"/>
                </a:solidFill>
              </a:rPr>
              <a:t>-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ru-RU" sz="2200" dirty="0"/>
              <a:t>эквивалентно </a:t>
            </a:r>
            <a:r>
              <a:rPr lang="en-US" sz="2200" b="1" dirty="0"/>
              <a:t>Butterfly</a:t>
            </a:r>
            <a:r>
              <a:rPr lang="ru-RU" sz="2200" b="1" dirty="0"/>
              <a:t>.__</a:t>
            </a:r>
            <a:r>
              <a:rPr lang="ru-RU" sz="2200" b="1" dirty="0" err="1"/>
              <a:t>init</a:t>
            </a:r>
            <a:r>
              <a:rPr lang="ru-RU" sz="2200" b="1" dirty="0"/>
              <a:t>__(</a:t>
            </a:r>
            <a:r>
              <a:rPr lang="ru-RU" sz="2200" b="1" dirty="0" err="1"/>
              <a:t>self</a:t>
            </a:r>
            <a:r>
              <a:rPr lang="ru-RU" sz="2200" b="1" dirty="0"/>
              <a:t>) </a:t>
            </a:r>
            <a:r>
              <a:rPr lang="ru-RU" sz="2200" dirty="0"/>
              <a:t>и первый подход является предпочтительным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111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D3B1-9557-4E5F-8A74-D4B784E7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создания дочернего класса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D38089-BFE5-45B7-9124-1348B9A9E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4060"/>
            <a:ext cx="5024478" cy="492454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# parent class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Insect: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print("The object 'insect' was created")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</a:t>
            </a:r>
            <a:r>
              <a:rPr lang="en-US" dirty="0" err="1"/>
              <a:t>whoIsThis</a:t>
            </a:r>
            <a:r>
              <a:rPr lang="en-US" dirty="0"/>
              <a:t>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print("Insect")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moving(self):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print("The insect is moving somehow")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# child class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Butterfly(Insect):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# call super() 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super().__</a:t>
            </a:r>
            <a:r>
              <a:rPr lang="en-US" dirty="0" err="1">
                <a:solidFill>
                  <a:srgbClr val="C00000"/>
                </a:solidFill>
              </a:rPr>
              <a:t>init</a:t>
            </a:r>
            <a:r>
              <a:rPr lang="en-US" dirty="0">
                <a:solidFill>
                  <a:srgbClr val="C00000"/>
                </a:solidFill>
              </a:rPr>
              <a:t>__()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print("The object 'butterfly' was initialized")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</a:t>
            </a:r>
            <a:r>
              <a:rPr lang="en-US" dirty="0" err="1"/>
              <a:t>whoIsThis</a:t>
            </a:r>
            <a:r>
              <a:rPr lang="en-US" dirty="0"/>
              <a:t>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print("I am a Butterfly")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fly(self):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print("I can fly :)")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201FA-FF76-447B-8E4F-96ED5148BF00}"/>
              </a:ext>
            </a:extLst>
          </p:cNvPr>
          <p:cNvSpPr txBox="1"/>
          <p:nvPr/>
        </p:nvSpPr>
        <p:spPr>
          <a:xfrm>
            <a:off x="6480314" y="1983344"/>
            <a:ext cx="2488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insect1 = Insect()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insect1.whoIsThis()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insect1.moving()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print("****************")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bfly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Butterfly()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bfly.whoIsThis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bfly.moving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bfly.fly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AA3BBF-617B-4636-A2DC-F13A9A7F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9" y="4874656"/>
            <a:ext cx="3260033" cy="168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8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FF1F-3BB5-48A3-979D-4373941D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06F3-5C63-4EDA-97B8-199C21F6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Дочерний класс</a:t>
            </a:r>
            <a:r>
              <a:rPr lang="en-US" sz="2200" dirty="0"/>
              <a:t>, </a:t>
            </a:r>
            <a:r>
              <a:rPr lang="en-US" sz="2200" b="1" dirty="0">
                <a:latin typeface="Corbel" panose="020B0503020204020204" pitchFamily="34" charset="0"/>
              </a:rPr>
              <a:t>Butterfly</a:t>
            </a:r>
            <a:r>
              <a:rPr lang="en-US" sz="2200" dirty="0"/>
              <a:t>,</a:t>
            </a:r>
            <a:r>
              <a:rPr lang="ru-RU" sz="2200" dirty="0"/>
              <a:t> наследует функции родительского класса</a:t>
            </a:r>
            <a:r>
              <a:rPr lang="en-US" sz="2200" dirty="0"/>
              <a:t> – </a:t>
            </a:r>
            <a:r>
              <a:rPr lang="ru-RU" sz="2200" dirty="0"/>
              <a:t>можно увидеть это из метода </a:t>
            </a:r>
            <a:r>
              <a:rPr lang="en-US" sz="2200" b="1" dirty="0"/>
              <a:t>moving()</a:t>
            </a:r>
            <a:endParaRPr lang="ru-RU" sz="2200" b="1" dirty="0"/>
          </a:p>
          <a:p>
            <a:r>
              <a:rPr lang="ru-RU" sz="2200" dirty="0"/>
              <a:t>Так же, дочерний класс </a:t>
            </a:r>
            <a:r>
              <a:rPr lang="en-US" sz="2200" b="1" dirty="0"/>
              <a:t>Butterfly</a:t>
            </a:r>
            <a:r>
              <a:rPr lang="ru-RU" sz="2200" dirty="0"/>
              <a:t> изменил поведение родительского класса - это можно заметить в методе </a:t>
            </a:r>
            <a:r>
              <a:rPr lang="ru-RU" sz="2200" b="1" dirty="0" err="1"/>
              <a:t>who</a:t>
            </a:r>
            <a:r>
              <a:rPr lang="en-US" sz="2200" b="1" dirty="0"/>
              <a:t>I</a:t>
            </a:r>
            <a:r>
              <a:rPr lang="ru-RU" sz="2200" b="1" dirty="0" err="1"/>
              <a:t>sThis</a:t>
            </a:r>
            <a:r>
              <a:rPr lang="ru-RU" sz="2200" b="1" dirty="0"/>
              <a:t>()</a:t>
            </a:r>
            <a:endParaRPr lang="en-US" sz="2200" b="1" dirty="0"/>
          </a:p>
          <a:p>
            <a:r>
              <a:rPr lang="ru-RU" sz="2200" dirty="0"/>
              <a:t>Кроме того, мы расширяем функции родительского класса, создавая новый метод </a:t>
            </a:r>
            <a:r>
              <a:rPr lang="en-US" sz="2200" b="1" dirty="0"/>
              <a:t>fly</a:t>
            </a:r>
            <a:r>
              <a:rPr lang="ru-RU" sz="2200" b="1" dirty="0"/>
              <a:t>()</a:t>
            </a:r>
          </a:p>
          <a:p>
            <a:r>
              <a:rPr lang="ru-RU" sz="2200" dirty="0"/>
              <a:t>Дополнительно, мы используем функцию </a:t>
            </a:r>
            <a:r>
              <a:rPr lang="ru-RU" sz="2200" b="1" dirty="0" err="1"/>
              <a:t>super</a:t>
            </a:r>
            <a:r>
              <a:rPr lang="ru-RU" sz="2200" b="1" dirty="0"/>
              <a:t>() </a:t>
            </a:r>
            <a:r>
              <a:rPr lang="ru-RU" sz="2200" dirty="0"/>
              <a:t>перед методом </a:t>
            </a:r>
            <a:r>
              <a:rPr lang="ru-RU" sz="2200" b="1" dirty="0"/>
              <a:t>__</a:t>
            </a:r>
            <a:r>
              <a:rPr lang="ru-RU" sz="2200" b="1" dirty="0" err="1"/>
              <a:t>init</a:t>
            </a:r>
            <a:r>
              <a:rPr lang="ru-RU" sz="2200" b="1" dirty="0"/>
              <a:t> __() </a:t>
            </a:r>
            <a:r>
              <a:rPr lang="ru-RU" sz="2200" dirty="0"/>
              <a:t>чтобы получить содержимое метода </a:t>
            </a:r>
            <a:r>
              <a:rPr lang="ru-RU" sz="2200" b="1" dirty="0"/>
              <a:t>__</a:t>
            </a:r>
            <a:r>
              <a:rPr lang="ru-RU" sz="2200" b="1" dirty="0" err="1"/>
              <a:t>init</a:t>
            </a:r>
            <a:r>
              <a:rPr lang="ru-RU" sz="2200" b="1" dirty="0"/>
              <a:t> __() </a:t>
            </a:r>
            <a:r>
              <a:rPr lang="ru-RU" sz="2200" dirty="0"/>
              <a:t>из родительского класса, в дочерний класс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511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AEF7-36DC-4427-A231-ACCB64D6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489B-DC8F-42E6-B229-6EB97D6A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529137" cy="4326321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В C ++, класс может быть производным от нескольких базовых классов.  В </a:t>
            </a:r>
            <a:r>
              <a:rPr lang="ru-RU" sz="2200" dirty="0" err="1"/>
              <a:t>Python</a:t>
            </a:r>
            <a:r>
              <a:rPr lang="ru-RU" sz="2200" dirty="0"/>
              <a:t> – то же самое. Это называется </a:t>
            </a:r>
            <a:r>
              <a:rPr lang="ru-RU" sz="2200" b="1" dirty="0"/>
              <a:t>множественным наследованием</a:t>
            </a:r>
          </a:p>
          <a:p>
            <a:r>
              <a:rPr lang="ru-RU" sz="2200" dirty="0"/>
              <a:t>При множественном наследовании свойства всех базовых классов наследуются в производном классе. Синтаксис множественного наследования аналогичен одиночному наследованию</a:t>
            </a:r>
          </a:p>
          <a:p>
            <a:r>
              <a:rPr lang="ru-RU" sz="2200" dirty="0"/>
              <a:t>Синтаксис: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00008B"/>
                </a:solidFill>
                <a:latin typeface="+mj-lt"/>
              </a:rPr>
              <a:t>class</a:t>
            </a: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200" dirty="0">
                <a:solidFill>
                  <a:srgbClr val="2B91AF"/>
                </a:solidFill>
                <a:latin typeface="+mj-lt"/>
              </a:rPr>
              <a:t>Base1</a:t>
            </a: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:</a:t>
            </a:r>
            <a:endParaRPr lang="en-US" altLang="en-US" sz="2200" dirty="0">
              <a:solidFill>
                <a:srgbClr val="888888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200" dirty="0">
                <a:solidFill>
                  <a:srgbClr val="00008B"/>
                </a:solidFill>
                <a:latin typeface="+mj-lt"/>
              </a:rPr>
              <a:t>	</a:t>
            </a:r>
            <a:r>
              <a:rPr lang="en-US" altLang="en-US" sz="2200" dirty="0">
                <a:solidFill>
                  <a:srgbClr val="00008B"/>
                </a:solidFill>
                <a:latin typeface="+mj-lt"/>
              </a:rPr>
              <a:t>pass</a:t>
            </a:r>
            <a:endParaRPr lang="en-US" altLang="en-US" sz="2200" dirty="0">
              <a:solidFill>
                <a:srgbClr val="888888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00008B"/>
                </a:solidFill>
                <a:latin typeface="+mj-lt"/>
              </a:rPr>
              <a:t>class</a:t>
            </a: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200" dirty="0">
                <a:solidFill>
                  <a:srgbClr val="2B91AF"/>
                </a:solidFill>
                <a:latin typeface="+mj-lt"/>
              </a:rPr>
              <a:t>Base2</a:t>
            </a: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:</a:t>
            </a:r>
            <a:endParaRPr lang="en-US" altLang="en-US" sz="2200" dirty="0">
              <a:solidFill>
                <a:srgbClr val="888888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200" dirty="0">
                <a:solidFill>
                  <a:srgbClr val="00008B"/>
                </a:solidFill>
                <a:latin typeface="+mj-lt"/>
              </a:rPr>
              <a:t>	</a:t>
            </a:r>
            <a:r>
              <a:rPr lang="en-US" altLang="en-US" sz="2200" dirty="0">
                <a:solidFill>
                  <a:srgbClr val="00008B"/>
                </a:solidFill>
                <a:latin typeface="+mj-lt"/>
              </a:rPr>
              <a:t>pass</a:t>
            </a:r>
            <a:endParaRPr lang="en-US" altLang="en-US" sz="2200" dirty="0">
              <a:solidFill>
                <a:srgbClr val="888888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00008B"/>
                </a:solidFill>
                <a:latin typeface="+mj-lt"/>
              </a:rPr>
              <a:t>class</a:t>
            </a: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200" dirty="0" err="1">
                <a:solidFill>
                  <a:srgbClr val="2B91AF"/>
                </a:solidFill>
                <a:latin typeface="+mj-lt"/>
              </a:rPr>
              <a:t>MultiDerived</a:t>
            </a: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Base1, Base2</a:t>
            </a: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):</a:t>
            </a:r>
            <a:endParaRPr lang="en-US" altLang="en-US" sz="2200" dirty="0">
              <a:solidFill>
                <a:srgbClr val="888888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200" dirty="0">
                <a:solidFill>
                  <a:srgbClr val="00008B"/>
                </a:solidFill>
                <a:latin typeface="+mj-lt"/>
              </a:rPr>
              <a:t>	</a:t>
            </a:r>
            <a:r>
              <a:rPr lang="en-US" altLang="en-US" sz="2200" dirty="0">
                <a:solidFill>
                  <a:srgbClr val="00008B"/>
                </a:solidFill>
                <a:latin typeface="+mj-lt"/>
              </a:rPr>
              <a:t>pass</a:t>
            </a:r>
            <a:endParaRPr lang="en-US" altLang="en-US" sz="2200" dirty="0">
              <a:solidFill>
                <a:srgbClr val="888888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5B0C1-6D81-463D-8280-56A120EB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432" y="3069535"/>
            <a:ext cx="3000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DAF9-2DC1-44C1-BC83-0D612073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8ADF-C2E8-4C5D-B326-66840878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4574"/>
            <a:ext cx="6667747" cy="4518991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С другой стороны, в </a:t>
            </a:r>
            <a:r>
              <a:rPr lang="en-US" sz="2200" dirty="0"/>
              <a:t>Python </a:t>
            </a:r>
            <a:r>
              <a:rPr lang="ru-RU" sz="2200" dirty="0"/>
              <a:t>можно наследовать свойства/ атрибуты производного класса. Это называется </a:t>
            </a:r>
            <a:r>
              <a:rPr lang="ru-RU" sz="2200" b="1" dirty="0"/>
              <a:t>многоуровневым наследованием</a:t>
            </a:r>
          </a:p>
          <a:p>
            <a:r>
              <a:rPr lang="ru-RU" sz="2200" dirty="0"/>
              <a:t>При многоуровневом наследовании свойства базового класса и производного класса, наследуются новым производным классом</a:t>
            </a:r>
          </a:p>
          <a:p>
            <a:r>
              <a:rPr lang="ru-RU" sz="2200" dirty="0"/>
              <a:t>Синтаксис: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8B"/>
                </a:solidFill>
                <a:latin typeface="+mj-lt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rgbClr val="2B91AF"/>
                </a:solidFill>
                <a:latin typeface="+mj-lt"/>
              </a:rPr>
              <a:t>Base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</a:t>
            </a:r>
            <a:endParaRPr lang="en-US" altLang="en-US" sz="2400" dirty="0">
              <a:solidFill>
                <a:srgbClr val="888888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400" dirty="0">
                <a:solidFill>
                  <a:srgbClr val="00008B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8B"/>
                </a:solidFill>
                <a:latin typeface="+mj-lt"/>
              </a:rPr>
              <a:t>pass</a:t>
            </a:r>
            <a:endParaRPr lang="en-US" altLang="en-US" sz="2400" dirty="0">
              <a:solidFill>
                <a:srgbClr val="888888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8B"/>
                </a:solidFill>
                <a:latin typeface="+mj-lt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rgbClr val="2B91AF"/>
                </a:solidFill>
                <a:latin typeface="+mj-lt"/>
              </a:rPr>
              <a:t>Derived1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Base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):</a:t>
            </a:r>
            <a:endParaRPr lang="en-US" altLang="en-US" sz="2400" dirty="0">
              <a:solidFill>
                <a:srgbClr val="888888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400" dirty="0">
                <a:solidFill>
                  <a:srgbClr val="00008B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8B"/>
                </a:solidFill>
                <a:latin typeface="+mj-lt"/>
              </a:rPr>
              <a:t>pass</a:t>
            </a:r>
            <a:endParaRPr lang="en-US" altLang="en-US" sz="2400" dirty="0">
              <a:solidFill>
                <a:srgbClr val="888888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8B"/>
                </a:solidFill>
                <a:latin typeface="+mj-lt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rgbClr val="2B91AF"/>
                </a:solidFill>
                <a:latin typeface="+mj-lt"/>
              </a:rPr>
              <a:t>Derived2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Derived1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):</a:t>
            </a:r>
            <a:endParaRPr lang="ru-RU" altLang="en-US" sz="2400" dirty="0">
              <a:solidFill>
                <a:srgbClr val="000000"/>
              </a:solidFill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400" dirty="0">
                <a:solidFill>
                  <a:srgbClr val="00008B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8B"/>
                </a:solidFill>
                <a:latin typeface="+mj-lt"/>
              </a:rPr>
              <a:t>pass</a:t>
            </a:r>
            <a:endParaRPr lang="en-US" altLang="en-US" sz="2800" dirty="0">
              <a:solidFill>
                <a:srgbClr val="888888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34D84-B01E-4BEC-AEB8-E76952E2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372" y="1994710"/>
            <a:ext cx="1550298" cy="42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3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F80A-250B-4ECC-9858-914D8B97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Инкапсуляции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3854-5D98-4FEE-9018-5CBEF254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4"/>
            <a:ext cx="5514808" cy="4558748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Используя ООП в </a:t>
            </a:r>
            <a:r>
              <a:rPr lang="ru-RU" sz="2400" dirty="0" err="1"/>
              <a:t>Python</a:t>
            </a:r>
            <a:r>
              <a:rPr lang="ru-RU" sz="2400" dirty="0"/>
              <a:t>, можно ограничить доступ к методам и переменным</a:t>
            </a:r>
          </a:p>
          <a:p>
            <a:r>
              <a:rPr lang="ru-RU" sz="2400" dirty="0"/>
              <a:t>Это предотвращает прямую модификацию данных. Процесс называется </a:t>
            </a:r>
            <a:r>
              <a:rPr lang="ru-RU" sz="2400" b="1" dirty="0"/>
              <a:t>инкапсуляцией</a:t>
            </a:r>
          </a:p>
          <a:p>
            <a:r>
              <a:rPr lang="ru-RU" sz="2400" dirty="0"/>
              <a:t>Как уже было сказано, </a:t>
            </a:r>
            <a:r>
              <a:rPr lang="ru-RU" sz="2400" dirty="0" err="1"/>
              <a:t>Python</a:t>
            </a:r>
            <a:r>
              <a:rPr lang="ru-RU" sz="2400" dirty="0"/>
              <a:t> обозначает приватный атрибут, используя подчеркивание в качестве префикса: одинарный «_» или двойной «__»</a:t>
            </a:r>
            <a:endParaRPr lang="en-US" sz="2400" dirty="0"/>
          </a:p>
          <a:p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ru-RU" dirty="0"/>
              <a:t>Мы используем метод </a:t>
            </a:r>
            <a:r>
              <a:rPr lang="ru-RU" b="1" dirty="0"/>
              <a:t>__</a:t>
            </a:r>
            <a:r>
              <a:rPr lang="ru-RU" b="1" dirty="0" err="1"/>
              <a:t>init</a:t>
            </a:r>
            <a:r>
              <a:rPr lang="ru-RU" b="1" dirty="0"/>
              <a:t> __() </a:t>
            </a:r>
            <a:r>
              <a:rPr lang="ru-RU" dirty="0"/>
              <a:t>для хранения веса бабочки. Я пыталась изменить вес. Однако я не смогла, потому что </a:t>
            </a:r>
            <a:r>
              <a:rPr lang="ru-RU" dirty="0" err="1"/>
              <a:t>Python</a:t>
            </a:r>
            <a:r>
              <a:rPr lang="ru-RU" dirty="0"/>
              <a:t> рассматривает </a:t>
            </a:r>
            <a:r>
              <a:rPr lang="ru-RU" b="1" dirty="0"/>
              <a:t>__</a:t>
            </a:r>
            <a:r>
              <a:rPr lang="en-US" b="1" dirty="0">
                <a:latin typeface="Corbel" panose="020B0503020204020204" pitchFamily="34" charset="0"/>
              </a:rPr>
              <a:t>weight</a:t>
            </a:r>
            <a:r>
              <a:rPr lang="ru-RU" b="1" dirty="0"/>
              <a:t> </a:t>
            </a:r>
            <a:r>
              <a:rPr lang="ru-RU" dirty="0"/>
              <a:t>как закрытый атрибут. Чтобы изменить значение, я использовала функцию</a:t>
            </a:r>
            <a:r>
              <a:rPr lang="en-US" dirty="0">
                <a:latin typeface="Corbel" panose="020B0503020204020204" pitchFamily="34" charset="0"/>
              </a:rPr>
              <a:t>-setter - </a:t>
            </a:r>
            <a:r>
              <a:rPr lang="en-US" b="1" dirty="0" err="1">
                <a:latin typeface="Corbel" panose="020B0503020204020204" pitchFamily="34" charset="0"/>
              </a:rPr>
              <a:t>setWeight</a:t>
            </a:r>
            <a:r>
              <a:rPr lang="en-US" b="1" dirty="0">
                <a:latin typeface="Corbel" panose="020B0503020204020204" pitchFamily="34" charset="0"/>
              </a:rPr>
              <a:t>()</a:t>
            </a:r>
            <a:r>
              <a:rPr lang="ru-RU" dirty="0"/>
              <a:t>, которая принимает вес в качестве параметра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24768-309D-4529-A5C0-D052FD2E9752}"/>
              </a:ext>
            </a:extLst>
          </p:cNvPr>
          <p:cNvSpPr txBox="1"/>
          <p:nvPr/>
        </p:nvSpPr>
        <p:spPr>
          <a:xfrm>
            <a:off x="6535225" y="1795076"/>
            <a:ext cx="5075583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class Butterfly(Insect):</a:t>
            </a:r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__(self):</a:t>
            </a:r>
          </a:p>
          <a:p>
            <a:r>
              <a:rPr lang="en-US" sz="1700" dirty="0"/>
              <a:t>    	 super().__</a:t>
            </a:r>
            <a:r>
              <a:rPr lang="en-US" sz="1700" dirty="0" err="1"/>
              <a:t>init</a:t>
            </a:r>
            <a:r>
              <a:rPr lang="en-US" sz="1700" dirty="0"/>
              <a:t>__()</a:t>
            </a:r>
          </a:p>
          <a:p>
            <a:r>
              <a:rPr lang="en-US" sz="1700" dirty="0"/>
              <a:t>        print("The object 'butterfly' was initialized")</a:t>
            </a:r>
          </a:p>
          <a:p>
            <a:r>
              <a:rPr lang="en-US" sz="1700" dirty="0"/>
              <a:t>        </a:t>
            </a:r>
            <a:r>
              <a:rPr lang="en-US" sz="1700" dirty="0" err="1">
                <a:solidFill>
                  <a:srgbClr val="C00000"/>
                </a:solidFill>
              </a:rPr>
              <a:t>self.__weight</a:t>
            </a:r>
            <a:r>
              <a:rPr lang="en-US" sz="1700" dirty="0">
                <a:solidFill>
                  <a:srgbClr val="C00000"/>
                </a:solidFill>
              </a:rPr>
              <a:t> = 7</a:t>
            </a:r>
          </a:p>
          <a:p>
            <a:r>
              <a:rPr lang="en-US" sz="1700" dirty="0"/>
              <a:t>    def </a:t>
            </a:r>
            <a:r>
              <a:rPr lang="en-US" sz="1700" dirty="0" err="1"/>
              <a:t>whoIsThis</a:t>
            </a:r>
            <a:r>
              <a:rPr lang="en-US" sz="1700" dirty="0"/>
              <a:t>(self):</a:t>
            </a:r>
          </a:p>
          <a:p>
            <a:r>
              <a:rPr lang="en-US" sz="1700" dirty="0"/>
              <a:t>        print("I am a Butterfly")</a:t>
            </a:r>
          </a:p>
          <a:p>
            <a:r>
              <a:rPr lang="en-US" sz="1700" dirty="0"/>
              <a:t>    def fly(self):</a:t>
            </a:r>
          </a:p>
          <a:p>
            <a:r>
              <a:rPr lang="en-US" sz="1700" dirty="0"/>
              <a:t>        print("I can fly :)")</a:t>
            </a:r>
          </a:p>
          <a:p>
            <a:r>
              <a:rPr lang="en-US" sz="1700" dirty="0"/>
              <a:t>    def </a:t>
            </a:r>
            <a:r>
              <a:rPr lang="en-US" sz="1700" dirty="0" err="1"/>
              <a:t>setWeight</a:t>
            </a:r>
            <a:r>
              <a:rPr lang="en-US" sz="1700" dirty="0"/>
              <a:t>(self, weight):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self.__weight</a:t>
            </a:r>
            <a:r>
              <a:rPr lang="en-US" sz="1700" dirty="0"/>
              <a:t> = weight</a:t>
            </a:r>
          </a:p>
          <a:p>
            <a:r>
              <a:rPr lang="en-US" sz="1700" dirty="0"/>
              <a:t>    def </a:t>
            </a:r>
            <a:r>
              <a:rPr lang="en-US" sz="1700" dirty="0" err="1"/>
              <a:t>getWeight</a:t>
            </a:r>
            <a:r>
              <a:rPr lang="en-US" sz="1700" dirty="0"/>
              <a:t>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self.__weight</a:t>
            </a:r>
            <a:endParaRPr lang="en-US" sz="1700" dirty="0"/>
          </a:p>
          <a:p>
            <a:r>
              <a:rPr lang="en-US" sz="1700" dirty="0" err="1"/>
              <a:t>bfly</a:t>
            </a:r>
            <a:r>
              <a:rPr lang="en-US" sz="1700" dirty="0"/>
              <a:t> = Butterfly()</a:t>
            </a:r>
          </a:p>
          <a:p>
            <a:r>
              <a:rPr lang="en-US" sz="1700" dirty="0"/>
              <a:t>print(</a:t>
            </a:r>
            <a:r>
              <a:rPr lang="en-US" sz="1700" dirty="0" err="1"/>
              <a:t>bfly.getWeight</a:t>
            </a:r>
            <a:r>
              <a:rPr lang="en-US" sz="1700" dirty="0"/>
              <a:t>())</a:t>
            </a:r>
          </a:p>
          <a:p>
            <a:r>
              <a:rPr lang="en-US" sz="1700" dirty="0" err="1">
                <a:solidFill>
                  <a:srgbClr val="C00000"/>
                </a:solidFill>
              </a:rPr>
              <a:t>bfly</a:t>
            </a:r>
            <a:r>
              <a:rPr lang="en-US" sz="1700" dirty="0">
                <a:solidFill>
                  <a:srgbClr val="C00000"/>
                </a:solidFill>
              </a:rPr>
              <a:t>.__weight = 9</a:t>
            </a:r>
          </a:p>
          <a:p>
            <a:r>
              <a:rPr lang="en-US" sz="1700" dirty="0"/>
              <a:t>print(</a:t>
            </a:r>
            <a:r>
              <a:rPr lang="en-US" sz="1700" dirty="0" err="1"/>
              <a:t>bfly.getWeight</a:t>
            </a:r>
            <a:r>
              <a:rPr lang="en-US" sz="1700" dirty="0"/>
              <a:t>())</a:t>
            </a:r>
          </a:p>
          <a:p>
            <a:r>
              <a:rPr lang="en-US" sz="1700" dirty="0" err="1"/>
              <a:t>bfly.setWeight</a:t>
            </a:r>
            <a:r>
              <a:rPr lang="en-US" sz="1700" dirty="0"/>
              <a:t>(8)</a:t>
            </a:r>
          </a:p>
          <a:p>
            <a:r>
              <a:rPr lang="en-US" sz="1700" dirty="0"/>
              <a:t>print(</a:t>
            </a:r>
            <a:r>
              <a:rPr lang="en-US" sz="1700" dirty="0" err="1"/>
              <a:t>bfly.getWeight</a:t>
            </a:r>
            <a:r>
              <a:rPr lang="en-US" sz="1700" dirty="0"/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F15EF-049E-488D-9F64-1B54ADDF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989" y="5516632"/>
            <a:ext cx="3106417" cy="8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2422</TotalTime>
  <Words>2988</Words>
  <Application>Microsoft Office PowerPoint</Application>
  <PresentationFormat>Widescreen</PresentationFormat>
  <Paragraphs>457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Corbel</vt:lpstr>
      <vt:lpstr>Courier New</vt:lpstr>
      <vt:lpstr>Gill Sans MT</vt:lpstr>
      <vt:lpstr>Wingdings 2</vt:lpstr>
      <vt:lpstr>Dividend</vt:lpstr>
      <vt:lpstr>Тема 7: классы и объекты в python . Продолжение </vt:lpstr>
      <vt:lpstr>Содержание</vt:lpstr>
      <vt:lpstr>Принцип наследования</vt:lpstr>
      <vt:lpstr>Переопределение методов в Python</vt:lpstr>
      <vt:lpstr>Пример создания дочернего класса</vt:lpstr>
      <vt:lpstr>Объяснения примера</vt:lpstr>
      <vt:lpstr>множественное наследование</vt:lpstr>
      <vt:lpstr>множественное наследование</vt:lpstr>
      <vt:lpstr>Принцип Инкапсуляции</vt:lpstr>
      <vt:lpstr>Принцип Полиморфизма</vt:lpstr>
      <vt:lpstr>Пример</vt:lpstr>
      <vt:lpstr>Класс object. Строковое представление объекта</vt:lpstr>
      <vt:lpstr>Пример</vt:lpstr>
      <vt:lpstr>Если переписать метод вывода данных</vt:lpstr>
      <vt:lpstr>Определение классов в модулях и подключение</vt:lpstr>
      <vt:lpstr>Файл classes.py</vt:lpstr>
      <vt:lpstr>Файл main.py</vt:lpstr>
      <vt:lpstr>Работа с ”временем” и ”датой”</vt:lpstr>
      <vt:lpstr>Получение даты и времени</vt:lpstr>
      <vt:lpstr>Форматирование даты и времени</vt:lpstr>
      <vt:lpstr>Предопределенные значения используемые в ”строке форматирования”</vt:lpstr>
      <vt:lpstr>Предопределенные значения используемые в ”строке форматирования”. 2</vt:lpstr>
      <vt:lpstr>Некоторые примеры</vt:lpstr>
      <vt:lpstr>объект ”struct_time”</vt:lpstr>
      <vt:lpstr>Функция asctime()</vt:lpstr>
      <vt:lpstr>Функция STRPTIME()</vt:lpstr>
      <vt:lpstr>Если не указывать все параметры – генерируется ошибка</vt:lpstr>
      <vt:lpstr>”Засыпание” скрипта</vt:lpstr>
      <vt:lpstr>модуль “DateTime”</vt:lpstr>
      <vt:lpstr>Вывод текущей даты</vt:lpstr>
      <vt:lpstr>Вывод текущей даты и времени при помощи класса DATETIME</vt:lpstr>
      <vt:lpstr>Сравнение дат</vt:lpstr>
      <vt:lpstr>Модуль ”Calendar”</vt:lpstr>
      <vt:lpstr>Классы модуля ”calendar”</vt:lpstr>
      <vt:lpstr>Класс “Textcalendar”, из модуля ”calendar”</vt:lpstr>
      <vt:lpstr>Синтаксис метода ”formatyear()”</vt:lpstr>
      <vt:lpstr>Использование и других параметров метода ”formatyear”</vt:lpstr>
      <vt:lpstr>Повторим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689</cp:revision>
  <dcterms:created xsi:type="dcterms:W3CDTF">2019-08-31T15:29:49Z</dcterms:created>
  <dcterms:modified xsi:type="dcterms:W3CDTF">2020-10-01T16:05:50Z</dcterms:modified>
</cp:coreProperties>
</file>