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9" r:id="rId4"/>
    <p:sldId id="280" r:id="rId5"/>
    <p:sldId id="281" r:id="rId6"/>
    <p:sldId id="282" r:id="rId7"/>
    <p:sldId id="283" r:id="rId8"/>
    <p:sldId id="276" r:id="rId9"/>
    <p:sldId id="277" r:id="rId10"/>
    <p:sldId id="272" r:id="rId11"/>
    <p:sldId id="278" r:id="rId12"/>
    <p:sldId id="273" r:id="rId13"/>
    <p:sldId id="258" r:id="rId14"/>
    <p:sldId id="274" r:id="rId15"/>
    <p:sldId id="259" r:id="rId16"/>
    <p:sldId id="260" r:id="rId17"/>
    <p:sldId id="275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29-Oct-20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29-Oct-20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29-Oct-20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29-Oct-20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29-Oct-20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29-Oct-20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29-Oct-20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29-Oct-20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hrome.google.com/webstore/detail/python-shell/gdiimmpmdoofmahingpgabiikimjgcia/related?hl=e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post/491916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mel_case" TargetMode="External"/><Relationship Id="rId2" Type="http://schemas.openxmlformats.org/officeDocument/2006/relationships/hyperlink" Target="https://en.wikipedia.org/wiki/Snake_cas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C%D0%BE%D0%BD%D1%82%D0%B8_%D0%9F%D0%B0%D0%B9%D1%82%D0%BE%D0%B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50C0-562D-4B5E-8460-A6555B0795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Тема </a:t>
            </a:r>
            <a:r>
              <a:rPr lang="en-US" dirty="0"/>
              <a:t>9</a:t>
            </a:r>
            <a:r>
              <a:rPr lang="ru-RU" dirty="0"/>
              <a:t>:</a:t>
            </a:r>
            <a:r>
              <a:rPr lang="ro-MD" dirty="0"/>
              <a:t> </a:t>
            </a:r>
            <a:r>
              <a:rPr lang="ru-RU" dirty="0"/>
              <a:t>Модули, Пакеты в </a:t>
            </a:r>
            <a:r>
              <a:rPr lang="ro-MD" dirty="0" err="1"/>
              <a:t>python</a:t>
            </a:r>
            <a:r>
              <a:rPr lang="ro-MD" dirty="0"/>
              <a:t> </a:t>
            </a:r>
            <a:r>
              <a:rPr lang="ru-RU" dirty="0"/>
              <a:t>и</a:t>
            </a:r>
            <a:r>
              <a:rPr lang="ro-MD" dirty="0"/>
              <a:t> </a:t>
            </a:r>
            <a:r>
              <a:rPr lang="ro-MD" dirty="0" err="1"/>
              <a:t>shell</a:t>
            </a:r>
            <a:r>
              <a:rPr lang="ru-RU" dirty="0"/>
              <a:t>-ы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7B5C9-ABA9-49CE-A8A5-B148B84CF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o-MD" dirty="0" err="1"/>
              <a:t>Pleșca</a:t>
            </a:r>
            <a:r>
              <a:rPr lang="ro-MD" dirty="0"/>
              <a:t> Natalia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63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4CA5-B96C-4C7E-B947-E9BA4A2A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расширение</a:t>
            </a:r>
            <a:r>
              <a:rPr lang="en-US" dirty="0"/>
              <a:t> </a:t>
            </a:r>
            <a:r>
              <a:rPr lang="en-US" dirty="0" err="1"/>
              <a:t>ShelL</a:t>
            </a:r>
            <a:r>
              <a:rPr lang="en-US" dirty="0"/>
              <a:t> Python </a:t>
            </a:r>
            <a:r>
              <a:rPr lang="ru-RU" dirty="0"/>
              <a:t>для</a:t>
            </a:r>
            <a:r>
              <a:rPr lang="en-US" dirty="0"/>
              <a:t> Google Chrome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5C2F1-348C-4F94-87A8-B6482A1AC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74479"/>
            <a:ext cx="11029615" cy="78799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https://chrome.google.com/webstore/detail/python-shell/gdiimmpmdoofmahingpgabiikimjgcia/related?hl=en</a:t>
            </a:r>
            <a:r>
              <a:rPr lang="ro-MD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16F18C-0DAB-4A4C-AD76-E0168BF47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960" y="3259635"/>
            <a:ext cx="4754351" cy="26223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C0F7AD-CCF0-4C9F-9ADF-E400308E3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89" y="3259635"/>
            <a:ext cx="57531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9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D0A07-655A-4142-B888-EFF85AB3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A1554-F8EC-4CEB-BC70-64CE5B51B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61322"/>
            <a:ext cx="11029615" cy="4399721"/>
          </a:xfrm>
        </p:spPr>
        <p:txBody>
          <a:bodyPr>
            <a:noAutofit/>
          </a:bodyPr>
          <a:lstStyle/>
          <a:p>
            <a:r>
              <a:rPr lang="ru-RU" sz="2000" dirty="0"/>
              <a:t>Для Python доступно множество бесплатных и коммерческих редакторов</a:t>
            </a:r>
            <a:r>
              <a:rPr lang="en-US" sz="2000" dirty="0"/>
              <a:t> – </a:t>
            </a:r>
            <a:r>
              <a:rPr lang="ru-RU" sz="2000" dirty="0"/>
              <a:t>мы с вами используем несколько уже для выполнения задач</a:t>
            </a:r>
          </a:p>
          <a:p>
            <a:r>
              <a:rPr lang="ru-RU" sz="2000" dirty="0"/>
              <a:t>Часто при разработке приложений на основе Python приходится устанавливать пакеты Python, разработанные некоторыми сторонними организациями. Однако требование к конкретной версии того же пакета, иногда может противоречить требованиям других приложений. Следовательно, желательно иметь параллельные среды для каждой цели, чтобы избежать проблем совместимости. Это достигается за счет создания виртуальной среды</a:t>
            </a:r>
            <a:endParaRPr lang="ro-MD" sz="2000" dirty="0"/>
          </a:p>
          <a:p>
            <a:r>
              <a:rPr lang="ru-RU" sz="2000" b="1" dirty="0" err="1"/>
              <a:t>VirtualEnv</a:t>
            </a:r>
            <a:r>
              <a:rPr lang="ru-RU" sz="2000" dirty="0"/>
              <a:t> используется для создания виртуальных окружений для Python программ. Это необходимо для избегания конфликтов, позволяя установить одну версию библиотеки для одной программы, и другую - для второй</a:t>
            </a:r>
          </a:p>
          <a:p>
            <a:r>
              <a:rPr lang="ru-RU" sz="2000" dirty="0"/>
              <a:t>Модуль </a:t>
            </a:r>
            <a:r>
              <a:rPr lang="ru-RU" sz="2000" b="1" dirty="0" err="1">
                <a:solidFill>
                  <a:srgbClr val="00B050"/>
                </a:solidFill>
              </a:rPr>
              <a:t>venv</a:t>
            </a:r>
            <a:r>
              <a:rPr lang="ru-RU" sz="2000" dirty="0"/>
              <a:t> в стандартной библиотеке Python, используется для создания виртуальных сред</a:t>
            </a:r>
            <a:endParaRPr lang="en-US" sz="2000" dirty="0"/>
          </a:p>
          <a:p>
            <a:r>
              <a:rPr lang="ru-RU" sz="2000" dirty="0"/>
              <a:t>Виртуальную среду можно установить в </a:t>
            </a:r>
            <a:r>
              <a:rPr lang="en-US" sz="2000" dirty="0" err="1"/>
              <a:t>VSCode</a:t>
            </a:r>
            <a:r>
              <a:rPr lang="en-US" sz="2000" dirty="0"/>
              <a:t> </a:t>
            </a:r>
            <a:r>
              <a:rPr lang="ru-RU" sz="2000" dirty="0"/>
              <a:t>и в </a:t>
            </a:r>
            <a:r>
              <a:rPr lang="ru-RU" sz="2000" dirty="0" err="1"/>
              <a:t>PyCharm</a:t>
            </a:r>
            <a:r>
              <a:rPr lang="ru-RU" sz="2000" dirty="0"/>
              <a:t> в Windows и в </a:t>
            </a:r>
            <a:r>
              <a:rPr lang="ru-RU" sz="2000" dirty="0" err="1"/>
              <a:t>Ubuntu</a:t>
            </a:r>
            <a:r>
              <a:rPr lang="en-US" sz="2000" dirty="0"/>
              <a:t> (</a:t>
            </a:r>
            <a:r>
              <a:rPr lang="ru-RU" sz="2000" dirty="0"/>
              <a:t>установка виртуальной среды в </a:t>
            </a:r>
            <a:r>
              <a:rPr lang="en-US" sz="2000" dirty="0"/>
              <a:t>PyCharm: </a:t>
            </a:r>
            <a:r>
              <a:rPr lang="en-US" sz="2000" dirty="0">
                <a:hlinkClick r:id="rId2"/>
              </a:rPr>
              <a:t>https://habr.com/ru/post/491916/</a:t>
            </a:r>
            <a:r>
              <a:rPr lang="en-US" sz="20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553320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0802-303E-46D1-8378-057DB513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Модули и пакеты - общее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60547-D64A-4673-B0BF-6ACEFD0BC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21566"/>
            <a:ext cx="11029615" cy="4532244"/>
          </a:xfrm>
        </p:spPr>
        <p:txBody>
          <a:bodyPr>
            <a:normAutofit/>
          </a:bodyPr>
          <a:lstStyle/>
          <a:p>
            <a:r>
              <a:rPr lang="ru-RU" sz="2200" dirty="0"/>
              <a:t>В моделировании систем (да и не только) можно выделить такой инструмент как </a:t>
            </a:r>
            <a:r>
              <a:rPr lang="ru-RU" sz="2200" b="1" dirty="0"/>
              <a:t>декомпозиция </a:t>
            </a:r>
            <a:r>
              <a:rPr lang="ru-RU" sz="2200" dirty="0"/>
              <a:t>– разделение целого на части, этот принцип является одним из наиболее часто используемых способов работать со сложностью</a:t>
            </a:r>
            <a:endParaRPr lang="en-US" sz="2200" dirty="0"/>
          </a:p>
          <a:p>
            <a:r>
              <a:rPr lang="ru-RU" sz="2200" dirty="0"/>
              <a:t>Декомпозицию можно делать на логическом и на физическом уровне. Для реализации последней цели (декомпозиция на физическом уровне) в программном проекте на </a:t>
            </a:r>
            <a:r>
              <a:rPr lang="ru-RU" sz="2200" i="1" dirty="0"/>
              <a:t>Python</a:t>
            </a:r>
            <a:r>
              <a:rPr lang="ru-RU" sz="2200" dirty="0"/>
              <a:t> могут служить модули и пакеты</a:t>
            </a:r>
          </a:p>
          <a:p>
            <a:r>
              <a:rPr lang="ru-RU" sz="2200" dirty="0"/>
              <a:t>Модули и пакеты значительно упрощают работу программиста</a:t>
            </a:r>
          </a:p>
          <a:p>
            <a:r>
              <a:rPr lang="ru-RU" sz="2200" dirty="0"/>
              <a:t>Классы, объекты, функции и константы, которыми приходится часто пользоваться можно упаковать в модуль, и, в дальнейшем, загружать его в свои программы при необходимости</a:t>
            </a:r>
          </a:p>
          <a:p>
            <a:r>
              <a:rPr lang="ru-RU" sz="2200" b="1" dirty="0"/>
              <a:t>Пакеты</a:t>
            </a:r>
            <a:r>
              <a:rPr lang="ru-RU" sz="2200" dirty="0"/>
              <a:t> позволяют формировать пространства имен для работы с модулями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54443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660E-9F4E-4536-B247-D674C5FB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72B9A-10A1-4816-8FA6-B1D15A6C2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81809"/>
            <a:ext cx="11029615" cy="4518991"/>
          </a:xfrm>
        </p:spPr>
        <p:txBody>
          <a:bodyPr>
            <a:normAutofit lnSpcReduction="10000"/>
          </a:bodyPr>
          <a:lstStyle/>
          <a:p>
            <a:r>
              <a:rPr lang="ru-RU" sz="2200" b="1" dirty="0"/>
              <a:t>Модулем</a:t>
            </a:r>
            <a:r>
              <a:rPr lang="ru-RU" sz="2200" dirty="0"/>
              <a:t> в языке </a:t>
            </a:r>
            <a:r>
              <a:rPr lang="en-US" sz="2200" dirty="0"/>
              <a:t>Python </a:t>
            </a:r>
            <a:r>
              <a:rPr lang="ru-RU" sz="2200" dirty="0"/>
              <a:t>называется любой файл с программным кодом. Модули предназначены для того, чтобы в них хранить часто используемые функции, классы, константы и т.п. </a:t>
            </a:r>
          </a:p>
          <a:p>
            <a:r>
              <a:rPr lang="ru-RU" sz="2200" dirty="0"/>
              <a:t>Можно условно разделить модули и программы: </a:t>
            </a:r>
            <a:endParaRPr lang="en-US" sz="2200" dirty="0"/>
          </a:p>
          <a:p>
            <a:pPr lvl="1"/>
            <a:r>
              <a:rPr lang="ru-RU" sz="2100" dirty="0"/>
              <a:t>программы предназначены для непосредственного запуска, </a:t>
            </a:r>
            <a:endParaRPr lang="en-US" sz="2100" dirty="0"/>
          </a:p>
          <a:p>
            <a:pPr lvl="1"/>
            <a:r>
              <a:rPr lang="ru-RU" sz="2100" dirty="0"/>
              <a:t>а модули для импортирования их в другие программы </a:t>
            </a:r>
          </a:p>
          <a:p>
            <a:r>
              <a:rPr lang="ru-RU" sz="2200" dirty="0"/>
              <a:t>Каждый модуль может импортировать другой модуль, получая, таким образом, доступ к атрибутам: переменным, функциям и классам, объявленными внутри импортируемого модуля</a:t>
            </a:r>
          </a:p>
          <a:p>
            <a:r>
              <a:rPr lang="ru-RU" sz="2200" dirty="0"/>
              <a:t>Необходимо заметить, что импортируемый модуль может содержать программу не только на языке </a:t>
            </a:r>
            <a:r>
              <a:rPr lang="en-US" sz="2200" dirty="0"/>
              <a:t>Python</a:t>
            </a:r>
            <a:r>
              <a:rPr lang="ru-RU" sz="2200" dirty="0"/>
              <a:t> – существует возможность импортировать скомпилированный модуль, написанный например на языке С</a:t>
            </a:r>
          </a:p>
        </p:txBody>
      </p:sp>
    </p:spTree>
    <p:extLst>
      <p:ext uri="{BB962C8B-B14F-4D97-AF65-F5344CB8AC3E}">
        <p14:creationId xmlns:p14="http://schemas.microsoft.com/office/powerpoint/2010/main" val="1061573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96D28-880F-4F63-967B-D3DEB951B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Модули.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E015E-C278-4E94-AA9C-F9829648D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sz="2200" dirty="0"/>
              <a:t>Модуль может содержать функции (например, модуль с тригонометрическими функциями), классы, объекты классов и переменные – и всё это будет доступно для других модулей, если правильно импортировать данные</a:t>
            </a:r>
          </a:p>
          <a:p>
            <a:pPr fontAlgn="base"/>
            <a:r>
              <a:rPr lang="ru-RU" sz="2200" dirty="0"/>
              <a:t>Также в модуле может содержаться программный код, который будет выполняться, если скрипт запустить на исполнение</a:t>
            </a:r>
          </a:p>
          <a:p>
            <a:pPr fontAlgn="base"/>
            <a:r>
              <a:rPr lang="ru-RU" sz="2200" dirty="0"/>
              <a:t>Следует заметить, что можно импортировать как весь модуль целиком, так и избранные его части</a:t>
            </a:r>
          </a:p>
        </p:txBody>
      </p:sp>
    </p:spTree>
    <p:extLst>
      <p:ext uri="{BB962C8B-B14F-4D97-AF65-F5344CB8AC3E}">
        <p14:creationId xmlns:p14="http://schemas.microsoft.com/office/powerpoint/2010/main" val="3899491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8C94-EA88-4F88-8B88-36055075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en-US" b="1" dirty="0"/>
              <a:t>__main__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EA48A-DDB4-45C7-9AE0-ED831DFDE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Все программы, которые мы запускали ранее, были расположены в модуле с названием </a:t>
            </a:r>
            <a:r>
              <a:rPr lang="en-US" sz="2200" b="1" dirty="0"/>
              <a:t>__main__ </a:t>
            </a:r>
          </a:p>
          <a:p>
            <a:r>
              <a:rPr lang="ru-RU" sz="2200" dirty="0"/>
              <a:t>Получить имя модуля позволяет предопределенный атрибут </a:t>
            </a:r>
            <a:r>
              <a:rPr lang="en-US" sz="2200" b="1" dirty="0"/>
              <a:t>__name__.</a:t>
            </a:r>
            <a:r>
              <a:rPr lang="en-US" sz="2200" dirty="0"/>
              <a:t> </a:t>
            </a:r>
            <a:r>
              <a:rPr lang="ru-RU" sz="2200" dirty="0"/>
              <a:t>Для запускаемого модуля он содержит значение </a:t>
            </a:r>
            <a:r>
              <a:rPr lang="en-US" sz="2200" b="1" dirty="0"/>
              <a:t>__main__</a:t>
            </a:r>
            <a:r>
              <a:rPr lang="ru-RU" sz="2200" b="1" dirty="0"/>
              <a:t> </a:t>
            </a:r>
            <a:r>
              <a:rPr lang="ru-RU" sz="2200" dirty="0"/>
              <a:t>, а для импортируемого модуля – его имя</a:t>
            </a:r>
            <a:endParaRPr lang="en-US" sz="2200" dirty="0"/>
          </a:p>
          <a:p>
            <a:r>
              <a:rPr lang="ru-RU" sz="2200" dirty="0"/>
              <a:t>Пример</a:t>
            </a:r>
            <a:r>
              <a:rPr lang="en-US" sz="2200" dirty="0"/>
              <a:t> -</a:t>
            </a:r>
            <a:r>
              <a:rPr lang="ru-RU" sz="2200" dirty="0"/>
              <a:t> выведем название модуля:</a:t>
            </a:r>
          </a:p>
          <a:p>
            <a:pPr marL="0" indent="0">
              <a:buNone/>
            </a:pPr>
            <a:r>
              <a:rPr lang="en-US" sz="2200" i="1" dirty="0"/>
              <a:t>print(__name__)</a:t>
            </a:r>
          </a:p>
          <a:p>
            <a:r>
              <a:rPr lang="ru-RU" sz="2200" dirty="0"/>
              <a:t>Результат: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7EB4B-BE69-48A2-B26F-EE81D339F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453" y="5351951"/>
            <a:ext cx="1580529" cy="50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98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D79E-49A3-4695-BF9D-FD15EBFA6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проверки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AE9CA-6529-4658-8AEC-3B4A533CD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4891956" cy="367830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if __name__ == '__main__':</a:t>
            </a:r>
          </a:p>
          <a:p>
            <a:pPr marL="0" indent="0">
              <a:buNone/>
            </a:pPr>
            <a:r>
              <a:rPr lang="en-US" sz="2000" dirty="0"/>
              <a:t>    print("It is main module!")</a:t>
            </a:r>
          </a:p>
          <a:p>
            <a:pPr marL="0" indent="0">
              <a:buNone/>
            </a:pPr>
            <a:r>
              <a:rPr lang="en-US" sz="2000" dirty="0"/>
              <a:t>else:</a:t>
            </a:r>
          </a:p>
          <a:p>
            <a:pPr marL="0" indent="0">
              <a:buNone/>
            </a:pPr>
            <a:r>
              <a:rPr lang="en-US" sz="2000" dirty="0"/>
              <a:t>    print("This is importable module!")</a:t>
            </a:r>
            <a:endParaRPr lang="ru-RU" sz="20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2200" dirty="0"/>
              <a:t>Результат: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7F3087-75EE-4232-B004-CB2C7E6B1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5817595"/>
            <a:ext cx="2689080" cy="33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37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9A3C-A333-4BDC-9CA7-8D5AB924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orbel" panose="020B0503020204020204" pitchFamily="34" charset="0"/>
              </a:rPr>
              <a:t>Специальная переменная </a:t>
            </a:r>
            <a:r>
              <a:rPr lang="en-US" altLang="en-US" sz="4000" dirty="0">
                <a:latin typeface="Corbel" panose="020B0503020204020204" pitchFamily="34" charset="0"/>
              </a:rPr>
              <a:t>__name__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A4EF7-FE90-42BF-9CE7-C1C9C0601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08313"/>
            <a:ext cx="11029615" cy="4638261"/>
          </a:xfrm>
        </p:spPr>
        <p:txBody>
          <a:bodyPr>
            <a:noAutofit/>
          </a:bodyPr>
          <a:lstStyle/>
          <a:p>
            <a:r>
              <a:rPr lang="ru-RU" altLang="en-US" sz="22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Процесс импортирования, при загрузке модуля в первый раз (первый для текущего запуска интерпретатора) добавляет в этот модуль несколько переменных специального вида. Этих переменных довольно много, но нам пока интересна одна — переменная </a:t>
            </a:r>
            <a:r>
              <a:rPr lang="ru-RU" altLang="en-US" sz="2200" b="1" dirty="0">
                <a:solidFill>
                  <a:srgbClr val="00B0F0"/>
                </a:solidFill>
                <a:latin typeface="Corbel" panose="020B0503020204020204" pitchFamily="34" charset="0"/>
              </a:rPr>
              <a:t>__</a:t>
            </a:r>
            <a:r>
              <a:rPr lang="ru-RU" altLang="en-US" sz="2200" b="1" dirty="0" err="1">
                <a:solidFill>
                  <a:srgbClr val="00B0F0"/>
                </a:solidFill>
                <a:latin typeface="Corbel" panose="020B0503020204020204" pitchFamily="34" charset="0"/>
              </a:rPr>
              <a:t>name</a:t>
            </a:r>
            <a:r>
              <a:rPr lang="ru-RU" altLang="en-US" sz="2200" b="1" dirty="0">
                <a:solidFill>
                  <a:srgbClr val="00B0F0"/>
                </a:solidFill>
                <a:latin typeface="Corbel" panose="020B0503020204020204" pitchFamily="34" charset="0"/>
              </a:rPr>
              <a:t>__</a:t>
            </a:r>
          </a:p>
          <a:p>
            <a:pPr lvl="1"/>
            <a:r>
              <a:rPr lang="ru-RU" sz="19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такие имена (с 4-мя знаками подчеркивания) часто встречаются в </a:t>
            </a:r>
            <a:r>
              <a:rPr lang="ru-RU" sz="1900" dirty="0" err="1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Python</a:t>
            </a:r>
            <a:r>
              <a:rPr lang="ru-RU" sz="19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-коде и как правило имеют какой-то специальный смысл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2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Что же хранит переменная </a:t>
            </a:r>
            <a:r>
              <a:rPr lang="ru-RU" altLang="en-US" sz="2200" dirty="0">
                <a:solidFill>
                  <a:srgbClr val="00B0F0"/>
                </a:solidFill>
                <a:latin typeface="Corbel" panose="020B0503020204020204" pitchFamily="34" charset="0"/>
              </a:rPr>
              <a:t>__</a:t>
            </a:r>
            <a:r>
              <a:rPr lang="ru-RU" altLang="en-US" sz="2200" dirty="0" err="1">
                <a:solidFill>
                  <a:srgbClr val="00B0F0"/>
                </a:solidFill>
                <a:latin typeface="Corbel" panose="020B0503020204020204" pitchFamily="34" charset="0"/>
              </a:rPr>
              <a:t>name</a:t>
            </a:r>
            <a:r>
              <a:rPr lang="ru-RU" altLang="en-US" sz="2200" dirty="0">
                <a:solidFill>
                  <a:srgbClr val="00B0F0"/>
                </a:solidFill>
                <a:latin typeface="Corbel" panose="020B0503020204020204" pitchFamily="34" charset="0"/>
              </a:rPr>
              <a:t>__</a:t>
            </a:r>
            <a:r>
              <a:rPr lang="ru-RU" altLang="en-US" sz="22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 в каждом конкретном случае?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19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Если происходит обычный импорт, то эта переменная содержит полное имя модуля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19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Если же происходит запуск в качестве скрипта, то переменная получает специальное значение — строку </a:t>
            </a:r>
            <a:r>
              <a:rPr lang="ru-RU" alt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'__</a:t>
            </a:r>
            <a:r>
              <a:rPr lang="ru-RU" altLang="en-US" sz="1900" b="1" dirty="0" err="1">
                <a:solidFill>
                  <a:srgbClr val="00B050"/>
                </a:solidFill>
                <a:latin typeface="Corbel" panose="020B0503020204020204" pitchFamily="34" charset="0"/>
              </a:rPr>
              <a:t>main</a:t>
            </a:r>
            <a:r>
              <a:rPr lang="ru-RU" alt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__’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Слово "</a:t>
            </a:r>
            <a:r>
              <a:rPr lang="ru-RU" sz="1800" dirty="0" err="1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main</a:t>
            </a:r>
            <a:r>
              <a:rPr lang="ru-RU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" используется во многих языках для именования функции, которая вызывается автоматически при старте программы, поэтому и в Python это слово используется в похожем смысле</a:t>
            </a:r>
            <a:endParaRPr lang="ru-RU" alt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r>
              <a:rPr lang="ru-RU" sz="22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Глядя на значение этой переменной, можем отличать "запуск" от импортирования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709316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DADCC-4913-4DB7-9281-CE71B1DC2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Инструкция </a:t>
            </a:r>
            <a:r>
              <a:rPr lang="en-US" dirty="0"/>
              <a:t>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E9CD2-4DD3-4937-B203-D309BD5A7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1921565"/>
            <a:ext cx="11463131" cy="4731025"/>
          </a:xfrm>
        </p:spPr>
        <p:txBody>
          <a:bodyPr>
            <a:normAutofit/>
          </a:bodyPr>
          <a:lstStyle/>
          <a:p>
            <a:r>
              <a:rPr lang="ru-RU" sz="2200" dirty="0"/>
              <a:t>Импортировать модуль можно при помощи инструкции </a:t>
            </a:r>
            <a:r>
              <a:rPr lang="en-US" sz="2200" dirty="0"/>
              <a:t>IMPORT</a:t>
            </a:r>
          </a:p>
          <a:p>
            <a:r>
              <a:rPr lang="ru-RU" sz="2200" dirty="0"/>
              <a:t>Синтаксис инструкции </a:t>
            </a:r>
            <a:r>
              <a:rPr lang="en-US" sz="2200" dirty="0"/>
              <a:t>IMPORT:</a:t>
            </a:r>
          </a:p>
          <a:p>
            <a:pPr marL="0" indent="0">
              <a:buNone/>
            </a:pPr>
            <a:r>
              <a:rPr lang="en-US" sz="2200" b="1" dirty="0"/>
              <a:t>import</a:t>
            </a:r>
            <a:r>
              <a:rPr lang="en-US" sz="2200" dirty="0"/>
              <a:t> &lt;</a:t>
            </a:r>
            <a:r>
              <a:rPr lang="ru-RU" sz="2200" i="1" dirty="0"/>
              <a:t>название</a:t>
            </a:r>
            <a:r>
              <a:rPr lang="en-US" sz="2200" i="1" dirty="0"/>
              <a:t>_</a:t>
            </a:r>
            <a:r>
              <a:rPr lang="ru-RU" sz="2200" i="1" dirty="0"/>
              <a:t>модуля</a:t>
            </a:r>
            <a:r>
              <a:rPr lang="en-US" sz="2200" i="1" dirty="0"/>
              <a:t>_</a:t>
            </a:r>
            <a:r>
              <a:rPr lang="ru-RU" sz="2200" i="1" dirty="0"/>
              <a:t>1</a:t>
            </a:r>
            <a:r>
              <a:rPr lang="en-US" sz="2200" dirty="0"/>
              <a:t>&gt; [</a:t>
            </a:r>
            <a:r>
              <a:rPr lang="en-US" sz="2200" dirty="0">
                <a:solidFill>
                  <a:srgbClr val="0070C0"/>
                </a:solidFill>
              </a:rPr>
              <a:t>as</a:t>
            </a:r>
            <a:r>
              <a:rPr lang="en-US" sz="2200" dirty="0"/>
              <a:t> </a:t>
            </a:r>
            <a:r>
              <a:rPr lang="ru-RU" sz="2200" i="1" dirty="0"/>
              <a:t>псевдоним</a:t>
            </a:r>
            <a:r>
              <a:rPr lang="en-US" sz="2200" i="1" dirty="0"/>
              <a:t>_</a:t>
            </a:r>
            <a:r>
              <a:rPr lang="ru-RU" sz="2200" i="1" dirty="0"/>
              <a:t>1</a:t>
            </a:r>
            <a:r>
              <a:rPr lang="en-US" sz="2200" dirty="0"/>
              <a:t>]</a:t>
            </a:r>
            <a:r>
              <a:rPr lang="ru-RU" sz="2200" dirty="0"/>
              <a:t>, …, </a:t>
            </a:r>
            <a:r>
              <a:rPr lang="en-US" sz="2200" dirty="0"/>
              <a:t>&lt;</a:t>
            </a:r>
            <a:r>
              <a:rPr lang="ru-RU" sz="2200" i="1" dirty="0"/>
              <a:t>название</a:t>
            </a:r>
            <a:r>
              <a:rPr lang="en-US" sz="2200" i="1" dirty="0"/>
              <a:t>_</a:t>
            </a:r>
            <a:r>
              <a:rPr lang="ru-RU" sz="2200" i="1" dirty="0"/>
              <a:t>модуля</a:t>
            </a:r>
            <a:r>
              <a:rPr lang="en-US" sz="2200" i="1" dirty="0"/>
              <a:t>_N</a:t>
            </a:r>
            <a:r>
              <a:rPr lang="en-US" sz="2200" dirty="0"/>
              <a:t>&gt; [</a:t>
            </a:r>
            <a:r>
              <a:rPr lang="en-US" sz="2200" dirty="0">
                <a:solidFill>
                  <a:srgbClr val="0070C0"/>
                </a:solidFill>
              </a:rPr>
              <a:t>as</a:t>
            </a:r>
            <a:r>
              <a:rPr lang="en-US" sz="2200" dirty="0"/>
              <a:t> </a:t>
            </a:r>
            <a:r>
              <a:rPr lang="ru-RU" sz="2200" i="1" dirty="0"/>
              <a:t>псевдоним</a:t>
            </a:r>
            <a:r>
              <a:rPr lang="en-US" sz="2200" i="1" dirty="0"/>
              <a:t>_N</a:t>
            </a:r>
            <a:r>
              <a:rPr lang="en-US" sz="2200" dirty="0"/>
              <a:t>]</a:t>
            </a:r>
          </a:p>
          <a:p>
            <a:r>
              <a:rPr lang="ru-RU" sz="2200" dirty="0"/>
              <a:t>После ключевого слова </a:t>
            </a:r>
            <a:r>
              <a:rPr lang="en-US" sz="2200" b="1" dirty="0"/>
              <a:t>import</a:t>
            </a:r>
            <a:r>
              <a:rPr lang="ru-RU" sz="2200" b="1" dirty="0"/>
              <a:t> </a:t>
            </a:r>
            <a:r>
              <a:rPr lang="ru-RU" sz="2200" dirty="0"/>
              <a:t>указывается название модуля  - название не должно содержать расширение файла и путь к нему</a:t>
            </a:r>
          </a:p>
          <a:p>
            <a:r>
              <a:rPr lang="ru-RU" sz="2200" dirty="0"/>
              <a:t>Название модуля должно соответствовать правилам именований переменных</a:t>
            </a:r>
          </a:p>
          <a:p>
            <a:pPr lvl="1"/>
            <a:r>
              <a:rPr lang="ru-RU" sz="2000" dirty="0"/>
              <a:t>Можно создать модуль с именем начинающимся с цифрой – но подключить такой модуль будет невозможно</a:t>
            </a:r>
          </a:p>
          <a:p>
            <a:pPr lvl="1"/>
            <a:r>
              <a:rPr lang="en-US" sz="2000" dirty="0">
                <a:hlinkClick r:id="rId2"/>
              </a:rPr>
              <a:t>https://en.wikipedia.org/wiki/Snake_case</a:t>
            </a:r>
            <a:r>
              <a:rPr lang="en-US" sz="2000" dirty="0"/>
              <a:t> , </a:t>
            </a:r>
            <a:r>
              <a:rPr lang="en-US" sz="2000" dirty="0">
                <a:hlinkClick r:id="rId3"/>
              </a:rPr>
              <a:t>https://en.wikipedia.org/wiki/Camel_case</a:t>
            </a:r>
            <a:r>
              <a:rPr lang="en-US" sz="2000" dirty="0"/>
              <a:t> </a:t>
            </a:r>
            <a:endParaRPr lang="ru-RU" sz="2000" dirty="0"/>
          </a:p>
          <a:p>
            <a:r>
              <a:rPr lang="ru-RU" sz="2200" dirty="0"/>
              <a:t>Также следует избегать совпадения имен</a:t>
            </a:r>
            <a:r>
              <a:rPr lang="en-US" sz="2200" dirty="0"/>
              <a:t> </a:t>
            </a:r>
            <a:r>
              <a:rPr lang="ru-RU" sz="2200" dirty="0"/>
              <a:t>модулей с ключевыми словами, встроенными идентификаторами и названиями модулей, входящие в стандартную библиотеку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36630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2E60-3B24-44AC-A864-B7694F21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Импортирование атрибутов модулей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5044-9BF3-47ED-9CE2-D15180A9A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01078"/>
            <a:ext cx="11029615" cy="4293705"/>
          </a:xfrm>
        </p:spPr>
        <p:txBody>
          <a:bodyPr>
            <a:normAutofit fontScale="92500"/>
          </a:bodyPr>
          <a:lstStyle/>
          <a:p>
            <a:r>
              <a:rPr lang="ru-RU" sz="2200" dirty="0"/>
              <a:t>За один раз можно импортировать сразу несколько модулей, записав их через запятую </a:t>
            </a:r>
          </a:p>
          <a:p>
            <a:r>
              <a:rPr lang="ru-RU" sz="2200" dirty="0"/>
              <a:t>Для того что бы подключить и модуль </a:t>
            </a:r>
            <a:r>
              <a:rPr lang="en-US" sz="2200" b="1" dirty="0"/>
              <a:t>time</a:t>
            </a:r>
            <a:r>
              <a:rPr lang="en-US" sz="2200" dirty="0"/>
              <a:t> </a:t>
            </a:r>
            <a:r>
              <a:rPr lang="ru-RU" sz="2200" dirty="0"/>
              <a:t>и модуль </a:t>
            </a:r>
            <a:r>
              <a:rPr lang="en-US" sz="2200" b="1" dirty="0"/>
              <a:t>math</a:t>
            </a:r>
            <a:r>
              <a:rPr lang="ru-RU" sz="2200" dirty="0"/>
              <a:t>, напишем: </a:t>
            </a:r>
          </a:p>
          <a:p>
            <a:pPr marL="0" indent="0">
              <a:buNone/>
            </a:pPr>
            <a:r>
              <a:rPr lang="en-US" sz="2200" dirty="0"/>
              <a:t>import time, math</a:t>
            </a:r>
          </a:p>
          <a:p>
            <a:r>
              <a:rPr lang="ru-RU" sz="2200" dirty="0"/>
              <a:t>Для того чтобы произвести доступ к атрибутам определенными внутри модуля – используется точечная нотация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print(</a:t>
            </a:r>
            <a:r>
              <a:rPr lang="en-US" sz="2200" dirty="0" err="1"/>
              <a:t>time.strftime</a:t>
            </a:r>
            <a:r>
              <a:rPr lang="en-US" sz="2200" dirty="0"/>
              <a:t>("%d/%m/%Y"))</a:t>
            </a:r>
          </a:p>
          <a:p>
            <a:pPr marL="0" indent="0">
              <a:buNone/>
            </a:pPr>
            <a:r>
              <a:rPr lang="en-US" sz="2200" dirty="0"/>
              <a:t>print(</a:t>
            </a:r>
            <a:r>
              <a:rPr lang="en-US" sz="2200" dirty="0" err="1"/>
              <a:t>math.pi</a:t>
            </a:r>
            <a:r>
              <a:rPr lang="en-US" sz="2200" dirty="0"/>
              <a:t>)</a:t>
            </a:r>
          </a:p>
          <a:p>
            <a:r>
              <a:rPr lang="ru-RU" sz="2200" dirty="0"/>
              <a:t>Функция </a:t>
            </a:r>
            <a:r>
              <a:rPr lang="en-US" sz="2200" dirty="0" err="1"/>
              <a:t>getattr</a:t>
            </a:r>
            <a:r>
              <a:rPr lang="en-US" sz="2200" dirty="0"/>
              <a:t>() </a:t>
            </a:r>
            <a:r>
              <a:rPr lang="ru-RU" sz="2200" dirty="0"/>
              <a:t>– позволяет получить значение атрибута модуля по его названию, заданному в виде строки. Если указанный атрибут не найден – генерируется исключение </a:t>
            </a:r>
            <a:r>
              <a:rPr lang="en-US" sz="2200" dirty="0" err="1"/>
              <a:t>AttributeError</a:t>
            </a:r>
            <a:endParaRPr lang="ru-RU" sz="2200" dirty="0"/>
          </a:p>
          <a:p>
            <a:pPr marL="0" indent="0">
              <a:buNone/>
            </a:pPr>
            <a:r>
              <a:rPr lang="en-US" sz="2200" dirty="0"/>
              <a:t>print(</a:t>
            </a:r>
            <a:r>
              <a:rPr lang="en-US" sz="2200" dirty="0" err="1"/>
              <a:t>getattr</a:t>
            </a:r>
            <a:r>
              <a:rPr lang="en-US" sz="2200" dirty="0"/>
              <a:t>(</a:t>
            </a:r>
            <a:r>
              <a:rPr lang="en-US" sz="2200" dirty="0" err="1"/>
              <a:t>math,"pi</a:t>
            </a:r>
            <a:r>
              <a:rPr lang="en-US" sz="2200" dirty="0"/>
              <a:t>"))</a:t>
            </a:r>
            <a:r>
              <a:rPr lang="ru-RU" sz="2200" dirty="0"/>
              <a:t> </a:t>
            </a:r>
            <a:r>
              <a:rPr lang="en-US" sz="2200" dirty="0"/>
              <a:t># 3.141592653589793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06FC97-8F59-4877-8710-5818748CC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717" y="4137990"/>
            <a:ext cx="2302565" cy="46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04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5276-6F58-4287-BCD9-DEA59DE67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5AC18-311E-4D4E-B79B-6CA2EC59F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Shell / Terminal </a:t>
            </a:r>
            <a:r>
              <a:rPr lang="ru-RU" sz="2400" dirty="0"/>
              <a:t>в </a:t>
            </a:r>
            <a:r>
              <a:rPr lang="en-US" sz="2400" dirty="0"/>
              <a:t>Python</a:t>
            </a:r>
          </a:p>
          <a:p>
            <a:r>
              <a:rPr lang="ru-RU" sz="2400" dirty="0"/>
              <a:t>Текстовой редактор, </a:t>
            </a:r>
            <a:r>
              <a:rPr lang="en-US" sz="2400" dirty="0"/>
              <a:t>IDE, IDLE</a:t>
            </a:r>
            <a:endParaRPr lang="ru-RU" sz="2400" dirty="0"/>
          </a:p>
          <a:p>
            <a:r>
              <a:rPr lang="ru-RU" sz="2400" dirty="0"/>
              <a:t>Модули и пакеты в </a:t>
            </a:r>
            <a:r>
              <a:rPr lang="en-US" sz="2400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120709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C8311-FABB-4067-84A2-A5B0838F8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Переименование модуля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9B067-EBBE-4F1B-9512-B833A3452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Если название модуля слишком длинное, и его неудобно указывать каждый раз для доступа к атрибутам модуля – то можно создать </a:t>
            </a:r>
            <a:r>
              <a:rPr lang="ru-RU" sz="2200" b="1" dirty="0"/>
              <a:t>псевдоним</a:t>
            </a:r>
          </a:p>
          <a:p>
            <a:r>
              <a:rPr lang="ru-RU" sz="2200" dirty="0"/>
              <a:t>Псевдоним указывается после ключевого слова </a:t>
            </a:r>
            <a:r>
              <a:rPr lang="en-US" sz="2200" dirty="0"/>
              <a:t>AS</a:t>
            </a:r>
          </a:p>
          <a:p>
            <a:r>
              <a:rPr lang="ru-RU" sz="2200" dirty="0"/>
              <a:t>Пример:</a:t>
            </a:r>
          </a:p>
          <a:p>
            <a:pPr marL="0" indent="0">
              <a:buNone/>
            </a:pPr>
            <a:r>
              <a:rPr lang="en-US" sz="2200" dirty="0"/>
              <a:t>import </a:t>
            </a:r>
            <a:r>
              <a:rPr lang="en-US" sz="2200" dirty="0">
                <a:solidFill>
                  <a:srgbClr val="00B050"/>
                </a:solidFill>
              </a:rPr>
              <a:t>module_ex_alternativ_tema7 </a:t>
            </a:r>
            <a:r>
              <a:rPr lang="en-US" sz="2200" dirty="0"/>
              <a:t>as </a:t>
            </a:r>
            <a:r>
              <a:rPr lang="en-US" sz="2200" b="1" dirty="0">
                <a:solidFill>
                  <a:srgbClr val="00B050"/>
                </a:solidFill>
              </a:rPr>
              <a:t>t7</a:t>
            </a:r>
            <a:endParaRPr lang="ru-RU" sz="2200" b="1" dirty="0">
              <a:solidFill>
                <a:srgbClr val="00B050"/>
              </a:solidFill>
            </a:endParaRPr>
          </a:p>
          <a:p>
            <a:r>
              <a:rPr lang="ru-RU" sz="2200" dirty="0">
                <a:solidFill>
                  <a:schemeClr val="tx1"/>
                </a:solidFill>
              </a:rPr>
              <a:t>Теперь доступ к атрибутам модуля </a:t>
            </a:r>
            <a:r>
              <a:rPr lang="en-US" sz="2200" dirty="0">
                <a:solidFill>
                  <a:srgbClr val="00B050"/>
                </a:solidFill>
              </a:rPr>
              <a:t>module_ex_alternativ_tema7</a:t>
            </a:r>
            <a:r>
              <a:rPr lang="ru-RU" sz="2200" dirty="0">
                <a:solidFill>
                  <a:schemeClr val="tx1"/>
                </a:solidFill>
              </a:rPr>
              <a:t> – может осуществляться только с помощью идентификатора </a:t>
            </a:r>
            <a:r>
              <a:rPr lang="en-US" sz="2200" dirty="0">
                <a:solidFill>
                  <a:srgbClr val="00B050"/>
                </a:solidFill>
              </a:rPr>
              <a:t>t7</a:t>
            </a:r>
            <a:r>
              <a:rPr lang="ru-RU" sz="2200" dirty="0">
                <a:solidFill>
                  <a:schemeClr val="tx1"/>
                </a:solidFill>
              </a:rPr>
              <a:t>. Идентификатор </a:t>
            </a:r>
            <a:r>
              <a:rPr lang="en-US" sz="2200" dirty="0">
                <a:solidFill>
                  <a:srgbClr val="00B050"/>
                </a:solidFill>
              </a:rPr>
              <a:t>module_ex_alternativ_tema7</a:t>
            </a:r>
            <a:r>
              <a:rPr lang="ru-RU" sz="2200" dirty="0">
                <a:solidFill>
                  <a:schemeClr val="tx1"/>
                </a:solidFill>
              </a:rPr>
              <a:t> в этом случае использовать уже нельзя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647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AAAA5-9D77-42FC-B0D3-D7C9072DC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Область видимости модуля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5BC9E-EB73-4116-80F0-5F963AB54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27583"/>
            <a:ext cx="11029615" cy="4333460"/>
          </a:xfrm>
        </p:spPr>
        <p:txBody>
          <a:bodyPr>
            <a:normAutofit lnSpcReduction="10000"/>
          </a:bodyPr>
          <a:lstStyle/>
          <a:p>
            <a:r>
              <a:rPr lang="ru-RU" sz="2200" dirty="0"/>
              <a:t>Все содержимое импортируемого модуля доступно только через идентификатор из инструкции </a:t>
            </a:r>
            <a:r>
              <a:rPr lang="en-US" sz="2200" b="1" dirty="0"/>
              <a:t>import</a:t>
            </a:r>
          </a:p>
          <a:p>
            <a:r>
              <a:rPr lang="ru-RU" sz="2200" dirty="0"/>
              <a:t> Это означает что любая глобальная переменная на самом деле является глобальной переменной модуля</a:t>
            </a:r>
          </a:p>
          <a:p>
            <a:r>
              <a:rPr lang="ru-RU" sz="2200" dirty="0"/>
              <a:t>По этой причине модули часто используются как пространства имен </a:t>
            </a:r>
            <a:endParaRPr lang="en-US" sz="2200" dirty="0"/>
          </a:p>
          <a:p>
            <a:r>
              <a:rPr lang="ru-RU" sz="2200" dirty="0"/>
              <a:t>Например – создам переменную </a:t>
            </a:r>
            <a:r>
              <a:rPr lang="en-US" sz="2200" b="1" dirty="0"/>
              <a:t>name</a:t>
            </a:r>
            <a:r>
              <a:rPr lang="en-US" sz="2200" dirty="0"/>
              <a:t> </a:t>
            </a:r>
            <a:r>
              <a:rPr lang="ru-RU" sz="2200" dirty="0"/>
              <a:t>в модуле и в основной программе – тоже</a:t>
            </a:r>
            <a:r>
              <a:rPr lang="en-US" sz="2200" dirty="0"/>
              <a:t> – </a:t>
            </a:r>
            <a:r>
              <a:rPr lang="ru-RU" sz="2200" dirty="0"/>
              <a:t>но с разными значениями, и вызову их по очереди в основной программе: </a:t>
            </a:r>
          </a:p>
          <a:p>
            <a:pPr marL="0" indent="0">
              <a:buNone/>
            </a:pPr>
            <a:r>
              <a:rPr lang="en-US" sz="2200" dirty="0"/>
              <a:t>name = "</a:t>
            </a:r>
            <a:r>
              <a:rPr lang="en-US" sz="2200" dirty="0" err="1"/>
              <a:t>Vasiliev</a:t>
            </a:r>
            <a:r>
              <a:rPr lang="en-US" sz="2200" dirty="0"/>
              <a:t>"</a:t>
            </a:r>
          </a:p>
          <a:p>
            <a:pPr marL="0" indent="0">
              <a:buNone/>
            </a:pPr>
            <a:r>
              <a:rPr lang="en-US" sz="2200" dirty="0"/>
              <a:t>print(</a:t>
            </a:r>
            <a:r>
              <a:rPr lang="en-US" sz="2200" dirty="0">
                <a:solidFill>
                  <a:srgbClr val="C00000"/>
                </a:solidFill>
              </a:rPr>
              <a:t>name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00B0F0"/>
                </a:solidFill>
              </a:rPr>
              <a:t>t7.name</a:t>
            </a:r>
            <a:r>
              <a:rPr lang="en-US" sz="2200" dirty="0"/>
              <a:t>, </a:t>
            </a:r>
            <a:r>
              <a:rPr lang="en-US" sz="2200" dirty="0" err="1"/>
              <a:t>sep</a:t>
            </a:r>
            <a:r>
              <a:rPr lang="en-US" sz="2200" dirty="0"/>
              <a:t>="***")</a:t>
            </a:r>
            <a:endParaRPr lang="ru-RU" sz="2200" dirty="0"/>
          </a:p>
          <a:p>
            <a:r>
              <a:rPr lang="ru-RU" sz="2200" dirty="0"/>
              <a:t>Никакого конфликта нет – поскольку одноименные переменные расположены в разных пространствах имен</a:t>
            </a: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6A6D3D-597C-4030-AED4-FDDB6C405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700" y="5158821"/>
            <a:ext cx="2254598" cy="28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54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4608D-E156-454A-B040-8A7B7D5D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Инструкция </a:t>
            </a:r>
            <a:r>
              <a:rPr lang="en-US" dirty="0"/>
              <a:t>From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64B6F-45B7-4967-B395-FF352BE26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200" dirty="0"/>
              <a:t>Для импортирования только определенных идентификаторов из какого-то модуля используется инструкция </a:t>
            </a:r>
            <a:r>
              <a:rPr lang="en-US" sz="2200" b="1" dirty="0"/>
              <a:t>from</a:t>
            </a:r>
          </a:p>
          <a:p>
            <a:r>
              <a:rPr lang="ru-RU" sz="2200" dirty="0"/>
              <a:t>Синтаксис:</a:t>
            </a:r>
          </a:p>
          <a:p>
            <a:pPr marL="0" indent="0">
              <a:buNone/>
            </a:pPr>
            <a:r>
              <a:rPr lang="en-US" sz="2200" b="1" dirty="0"/>
              <a:t>from </a:t>
            </a:r>
            <a:r>
              <a:rPr lang="en-US" sz="2200" dirty="0">
                <a:solidFill>
                  <a:srgbClr val="00B0F0"/>
                </a:solidFill>
              </a:rPr>
              <a:t>&lt;</a:t>
            </a:r>
            <a:r>
              <a:rPr lang="ru-RU" sz="2200" dirty="0" err="1">
                <a:solidFill>
                  <a:srgbClr val="00B0F0"/>
                </a:solidFill>
              </a:rPr>
              <a:t>название_модуля</a:t>
            </a:r>
            <a:r>
              <a:rPr lang="en-US" sz="2200" dirty="0">
                <a:solidFill>
                  <a:srgbClr val="00B0F0"/>
                </a:solidFill>
              </a:rPr>
              <a:t>&gt; </a:t>
            </a:r>
            <a:r>
              <a:rPr lang="en-US" sz="2200" b="1" dirty="0"/>
              <a:t>import </a:t>
            </a:r>
            <a:r>
              <a:rPr lang="en-US" sz="2200" dirty="0">
                <a:solidFill>
                  <a:srgbClr val="00B0F0"/>
                </a:solidFill>
              </a:rPr>
              <a:t>&lt;</a:t>
            </a:r>
            <a:r>
              <a:rPr lang="ru-RU" sz="2200" dirty="0">
                <a:solidFill>
                  <a:srgbClr val="00B0F0"/>
                </a:solidFill>
              </a:rPr>
              <a:t>идентификатор1</a:t>
            </a:r>
            <a:r>
              <a:rPr lang="en-US" sz="2200" dirty="0">
                <a:solidFill>
                  <a:srgbClr val="00B0F0"/>
                </a:solidFill>
              </a:rPr>
              <a:t>&gt; </a:t>
            </a:r>
            <a:r>
              <a:rPr lang="en-US" sz="2200" dirty="0">
                <a:solidFill>
                  <a:srgbClr val="00B050"/>
                </a:solidFill>
              </a:rPr>
              <a:t>[as &lt;</a:t>
            </a:r>
            <a:r>
              <a:rPr lang="ru-RU" sz="2200" dirty="0">
                <a:solidFill>
                  <a:srgbClr val="00B050"/>
                </a:solidFill>
              </a:rPr>
              <a:t>псевдоним1</a:t>
            </a:r>
            <a:r>
              <a:rPr lang="en-US" sz="2200" dirty="0">
                <a:solidFill>
                  <a:srgbClr val="00B050"/>
                </a:solidFill>
              </a:rPr>
              <a:t>&gt;]</a:t>
            </a:r>
            <a:r>
              <a:rPr lang="ru-RU" sz="2200" dirty="0">
                <a:solidFill>
                  <a:srgbClr val="00B050"/>
                </a:solidFill>
              </a:rPr>
              <a:t> </a:t>
            </a:r>
            <a:r>
              <a:rPr lang="en-US" sz="2200" dirty="0">
                <a:solidFill>
                  <a:srgbClr val="7030A0"/>
                </a:solidFill>
              </a:rPr>
              <a:t>[, …, &lt;</a:t>
            </a:r>
            <a:r>
              <a:rPr lang="ru-RU" sz="2200" dirty="0">
                <a:solidFill>
                  <a:srgbClr val="7030A0"/>
                </a:solidFill>
              </a:rPr>
              <a:t>идентификатор</a:t>
            </a:r>
            <a:r>
              <a:rPr lang="en-US" sz="2200" dirty="0">
                <a:solidFill>
                  <a:srgbClr val="7030A0"/>
                </a:solidFill>
              </a:rPr>
              <a:t>N&gt;[as &lt;</a:t>
            </a:r>
            <a:r>
              <a:rPr lang="ru-RU" sz="2200" dirty="0">
                <a:solidFill>
                  <a:srgbClr val="7030A0"/>
                </a:solidFill>
              </a:rPr>
              <a:t>псевдоним</a:t>
            </a:r>
            <a:r>
              <a:rPr lang="en-US" sz="2200" dirty="0">
                <a:solidFill>
                  <a:srgbClr val="7030A0"/>
                </a:solidFill>
              </a:rPr>
              <a:t>N&gt;]] </a:t>
            </a:r>
            <a:r>
              <a:rPr lang="ru-RU" sz="2200" dirty="0"/>
              <a:t>или</a:t>
            </a:r>
          </a:p>
          <a:p>
            <a:pPr marL="0" indent="0">
              <a:buNone/>
            </a:pPr>
            <a:r>
              <a:rPr lang="en-US" sz="2200" b="1" dirty="0"/>
              <a:t>from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B0F0"/>
                </a:solidFill>
              </a:rPr>
              <a:t>&lt;</a:t>
            </a:r>
            <a:r>
              <a:rPr lang="ru-RU" sz="2200" dirty="0" err="1">
                <a:solidFill>
                  <a:srgbClr val="00B0F0"/>
                </a:solidFill>
              </a:rPr>
              <a:t>название_модуля</a:t>
            </a:r>
            <a:r>
              <a:rPr lang="en-US" sz="2200" dirty="0">
                <a:solidFill>
                  <a:srgbClr val="00B0F0"/>
                </a:solidFill>
              </a:rPr>
              <a:t>&gt;</a:t>
            </a:r>
            <a:r>
              <a:rPr lang="ru-RU" sz="2200" dirty="0">
                <a:solidFill>
                  <a:srgbClr val="00B0F0"/>
                </a:solidFill>
              </a:rPr>
              <a:t> </a:t>
            </a:r>
            <a:r>
              <a:rPr lang="en-US" sz="2200" b="1" dirty="0"/>
              <a:t>import </a:t>
            </a:r>
            <a:r>
              <a:rPr lang="en-US" sz="2200" dirty="0">
                <a:solidFill>
                  <a:srgbClr val="00B0F0"/>
                </a:solidFill>
              </a:rPr>
              <a:t>*</a:t>
            </a:r>
          </a:p>
          <a:p>
            <a:r>
              <a:rPr lang="ru-RU" sz="2200" dirty="0">
                <a:solidFill>
                  <a:schemeClr val="tx1"/>
                </a:solidFill>
              </a:rPr>
              <a:t>Первая форма позволяет импортировать модуль и сделать доступными только указанные идентификаторы</a:t>
            </a:r>
          </a:p>
          <a:p>
            <a:r>
              <a:rPr lang="ru-RU" sz="2200" dirty="0">
                <a:solidFill>
                  <a:schemeClr val="tx1"/>
                </a:solidFill>
              </a:rPr>
              <a:t>Для длинных имен идентификаторов – можно использовать псевдонимы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506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5B86A-2A73-4151-80F3-D94627AA2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75421-216A-4DD1-8926-DB0ED2A1D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08314"/>
            <a:ext cx="11199991" cy="4638260"/>
          </a:xfrm>
        </p:spPr>
        <p:txBody>
          <a:bodyPr>
            <a:normAutofit fontScale="92500" lnSpcReduction="20000"/>
          </a:bodyPr>
          <a:lstStyle/>
          <a:p>
            <a:r>
              <a:rPr lang="ru-RU" sz="2200" b="1" dirty="0"/>
              <a:t>Пример 1</a:t>
            </a:r>
          </a:p>
          <a:p>
            <a:pPr marL="0" indent="0">
              <a:buNone/>
            </a:pPr>
            <a:r>
              <a:rPr lang="en-US" dirty="0"/>
              <a:t>from math import </a:t>
            </a:r>
            <a:r>
              <a:rPr lang="en-US" dirty="0">
                <a:solidFill>
                  <a:srgbClr val="00B050"/>
                </a:solidFill>
              </a:rPr>
              <a:t>pi, floor as f</a:t>
            </a:r>
          </a:p>
          <a:p>
            <a:pPr marL="0" indent="0">
              <a:buNone/>
            </a:pPr>
            <a:r>
              <a:rPr lang="en-US" dirty="0"/>
              <a:t>print(pi)</a:t>
            </a:r>
          </a:p>
          <a:p>
            <a:pPr marL="0" indent="0">
              <a:buNone/>
            </a:pPr>
            <a:r>
              <a:rPr lang="en-US" dirty="0"/>
              <a:t>print(f(88.67), f(pi), </a:t>
            </a:r>
            <a:r>
              <a:rPr lang="en-US" dirty="0" err="1"/>
              <a:t>sep</a:t>
            </a:r>
            <a:r>
              <a:rPr lang="en-US" dirty="0"/>
              <a:t>="***")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print(floor(77.99)) </a:t>
            </a:r>
          </a:p>
          <a:p>
            <a:r>
              <a:rPr lang="ru-RU" sz="2200" b="1" dirty="0"/>
              <a:t>Пример 2</a:t>
            </a:r>
            <a:r>
              <a:rPr lang="en-US" sz="2200" dirty="0"/>
              <a:t> – </a:t>
            </a:r>
            <a:r>
              <a:rPr lang="ru-RU" sz="2200" dirty="0"/>
              <a:t>идентификаторы можно разместить на нескольких строках – указав их названия через запятую внутри круглых скобок</a:t>
            </a:r>
            <a:endParaRPr lang="en-US" sz="2200" dirty="0"/>
          </a:p>
          <a:p>
            <a:pPr marL="0" indent="0">
              <a:buNone/>
            </a:pPr>
            <a:r>
              <a:rPr lang="en-US" dirty="0"/>
              <a:t>from math import </a:t>
            </a:r>
            <a:r>
              <a:rPr lang="en-US" dirty="0">
                <a:solidFill>
                  <a:srgbClr val="00B0F0"/>
                </a:solidFill>
              </a:rPr>
              <a:t>(pi,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              </a:t>
            </a:r>
            <a:r>
              <a:rPr lang="ru-RU" dirty="0">
                <a:solidFill>
                  <a:srgbClr val="00B0F0"/>
                </a:solidFill>
              </a:rPr>
              <a:t>	        </a:t>
            </a:r>
            <a:r>
              <a:rPr lang="en-US" dirty="0">
                <a:solidFill>
                  <a:srgbClr val="00B0F0"/>
                </a:solidFill>
              </a:rPr>
              <a:t>floor as f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             </a:t>
            </a:r>
            <a:r>
              <a:rPr lang="ru-RU" dirty="0">
                <a:solidFill>
                  <a:srgbClr val="00B0F0"/>
                </a:solidFill>
              </a:rPr>
              <a:t>	       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  <a:p>
            <a:r>
              <a:rPr lang="ru-RU" sz="2200" b="1" dirty="0"/>
              <a:t>Пример 3</a:t>
            </a:r>
            <a:r>
              <a:rPr lang="ru-RU" sz="2200" dirty="0"/>
              <a:t> - синтаксис со </a:t>
            </a:r>
            <a:r>
              <a:rPr lang="ru-RU" sz="2200" b="1" dirty="0"/>
              <a:t>*</a:t>
            </a:r>
            <a:r>
              <a:rPr lang="ru-RU" sz="2200" dirty="0"/>
              <a:t> - позволяет импортирование всех идентификаторов из модуля</a:t>
            </a:r>
          </a:p>
          <a:p>
            <a:pPr marL="0" indent="0">
              <a:buNone/>
            </a:pPr>
            <a:r>
              <a:rPr lang="en-US" dirty="0"/>
              <a:t>from math import </a:t>
            </a:r>
            <a:r>
              <a:rPr lang="en-US" dirty="0">
                <a:solidFill>
                  <a:srgbClr val="7030A0"/>
                </a:solidFill>
              </a:rPr>
              <a:t>*</a:t>
            </a:r>
          </a:p>
          <a:p>
            <a:pPr marL="0" indent="0">
              <a:buNone/>
            </a:pPr>
            <a:r>
              <a:rPr lang="en-US" dirty="0"/>
              <a:t>print(pi)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41E212-9FD6-48B2-8781-A0EAF598E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843" y="2513406"/>
            <a:ext cx="3740275" cy="113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451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E98A-8CC7-4303-929F-F615166C8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Пути поиска модулей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0D3DC-C979-41D2-BF47-CB79DBCAC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4818"/>
            <a:ext cx="11029615" cy="4532244"/>
          </a:xfrm>
        </p:spPr>
        <p:txBody>
          <a:bodyPr>
            <a:normAutofit fontScale="85000" lnSpcReduction="20000"/>
          </a:bodyPr>
          <a:lstStyle/>
          <a:p>
            <a:r>
              <a:rPr lang="ru-RU" sz="2200" dirty="0"/>
              <a:t>До сих пор мы размещали модули в одной папке с файлом основной программы – и не было необходимости настройки путей поиска модулей </a:t>
            </a:r>
          </a:p>
          <a:p>
            <a:r>
              <a:rPr lang="ru-RU" sz="2200" dirty="0"/>
              <a:t>Получить полный список путей поиска позволяют следующие строки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&gt;&gt;&gt; import sys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&gt;&gt;&gt; sys.path</a:t>
            </a:r>
          </a:p>
          <a:p>
            <a:pPr marL="0" indent="0">
              <a:buNone/>
            </a:pPr>
            <a:r>
              <a:rPr lang="en-US" sz="2200" dirty="0"/>
              <a:t>	- </a:t>
            </a:r>
            <a:r>
              <a:rPr lang="ru-RU" sz="2200" dirty="0"/>
              <a:t>где </a:t>
            </a:r>
            <a:r>
              <a:rPr lang="en-US" sz="2200" b="1" dirty="0"/>
              <a:t>path</a:t>
            </a:r>
            <a:r>
              <a:rPr lang="en-US" sz="2200" dirty="0"/>
              <a:t> </a:t>
            </a:r>
            <a:r>
              <a:rPr lang="ru-RU" sz="2200" dirty="0"/>
              <a:t>содержит список путей поиска модулей</a:t>
            </a:r>
          </a:p>
          <a:p>
            <a:r>
              <a:rPr lang="ru-RU" sz="2200" dirty="0"/>
              <a:t>Список </a:t>
            </a:r>
            <a:r>
              <a:rPr lang="en-US" sz="2200" dirty="0"/>
              <a:t>sys.path </a:t>
            </a:r>
            <a:r>
              <a:rPr lang="ru-RU" sz="2200" dirty="0"/>
              <a:t>содержит пути поиска, получаемые из следующих источников:</a:t>
            </a:r>
          </a:p>
          <a:p>
            <a:pPr lvl="1"/>
            <a:r>
              <a:rPr lang="ru-RU" sz="2000" dirty="0"/>
              <a:t>Путь к текущему каталогу с кодом основной программы</a:t>
            </a:r>
          </a:p>
          <a:p>
            <a:pPr lvl="1"/>
            <a:r>
              <a:rPr lang="ru-RU" sz="2000" dirty="0"/>
              <a:t>Значение переменной окружения </a:t>
            </a:r>
            <a:r>
              <a:rPr lang="en-US" sz="2000" dirty="0"/>
              <a:t>PYTHONPATH</a:t>
            </a:r>
            <a:r>
              <a:rPr lang="ru-RU" sz="2000" dirty="0"/>
              <a:t> – в случае если она не существует – ее необходимо добавить</a:t>
            </a:r>
          </a:p>
          <a:p>
            <a:pPr lvl="1"/>
            <a:r>
              <a:rPr lang="ru-RU" sz="2000" dirty="0"/>
              <a:t>Пути поиска стандартных модулей</a:t>
            </a:r>
          </a:p>
          <a:p>
            <a:pPr lvl="1"/>
            <a:r>
              <a:rPr lang="ru-RU" sz="2000" dirty="0"/>
              <a:t>Содержимое файлов с расширением </a:t>
            </a:r>
            <a:r>
              <a:rPr lang="en-US" sz="2000" b="1" dirty="0" err="1"/>
              <a:t>pth</a:t>
            </a:r>
            <a:r>
              <a:rPr lang="ru-RU" sz="2000" dirty="0"/>
              <a:t>, расположенных в каталогах поиска стандартных модулей </a:t>
            </a:r>
          </a:p>
          <a:p>
            <a:pPr lvl="1"/>
            <a:r>
              <a:rPr lang="ru-RU" sz="2000" dirty="0"/>
              <a:t>Пакеты сторонних разработчиков</a:t>
            </a:r>
          </a:p>
        </p:txBody>
      </p:sp>
    </p:spTree>
    <p:extLst>
      <p:ext uri="{BB962C8B-B14F-4D97-AF65-F5344CB8AC3E}">
        <p14:creationId xmlns:p14="http://schemas.microsoft.com/office/powerpoint/2010/main" val="1389302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D37D7-E47A-443F-81FE-69BC4E12A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новых каталогов в </a:t>
            </a:r>
            <a:r>
              <a:rPr lang="en-US" dirty="0"/>
              <a:t>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D6500-873B-4840-99DD-087CE30B7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08313"/>
            <a:ext cx="11029615" cy="4545495"/>
          </a:xfrm>
        </p:spPr>
        <p:txBody>
          <a:bodyPr>
            <a:normAutofit/>
          </a:bodyPr>
          <a:lstStyle/>
          <a:p>
            <a:r>
              <a:rPr lang="ru-RU" sz="2400" dirty="0"/>
              <a:t>Список </a:t>
            </a:r>
            <a:r>
              <a:rPr lang="en-US" sz="2400" b="1" dirty="0" err="1"/>
              <a:t>sys.path</a:t>
            </a:r>
            <a:r>
              <a:rPr lang="en-US" sz="2400" b="1" dirty="0"/>
              <a:t> </a:t>
            </a:r>
            <a:r>
              <a:rPr lang="ru-RU" sz="2400" dirty="0"/>
              <a:t>можно изменять из программы или из </a:t>
            </a:r>
            <a:r>
              <a:rPr lang="en-US" sz="2400" i="1" dirty="0"/>
              <a:t>shell</a:t>
            </a:r>
            <a:r>
              <a:rPr lang="en-US" sz="2400" dirty="0"/>
              <a:t>-</a:t>
            </a:r>
            <a:r>
              <a:rPr lang="ru-RU" sz="2400" dirty="0"/>
              <a:t>а с помощью списковых методов</a:t>
            </a:r>
          </a:p>
          <a:p>
            <a:r>
              <a:rPr lang="ru-RU" sz="2400" dirty="0"/>
              <a:t>Добавить каталог </a:t>
            </a:r>
            <a:endParaRPr lang="en-US" sz="2400" dirty="0"/>
          </a:p>
          <a:p>
            <a:pPr lvl="1"/>
            <a:r>
              <a:rPr lang="ru-RU" sz="2200" dirty="0"/>
              <a:t>в конец списка можно с помощью метода </a:t>
            </a:r>
            <a:r>
              <a:rPr lang="en-US" sz="2200" b="1" dirty="0"/>
              <a:t>append()</a:t>
            </a:r>
          </a:p>
          <a:p>
            <a:pPr lvl="1"/>
            <a:r>
              <a:rPr lang="ru-RU" sz="2200" dirty="0"/>
              <a:t>а в начало списка – </a:t>
            </a:r>
            <a:r>
              <a:rPr lang="en-US" sz="2200" b="1" dirty="0"/>
              <a:t>insert()</a:t>
            </a:r>
          </a:p>
          <a:p>
            <a:r>
              <a:rPr lang="ru-RU" sz="2400" dirty="0"/>
              <a:t>Буква </a:t>
            </a:r>
            <a:r>
              <a:rPr lang="en-US" sz="2400" b="1" dirty="0"/>
              <a:t>r</a:t>
            </a:r>
            <a:r>
              <a:rPr lang="en-US" sz="2400" dirty="0"/>
              <a:t> </a:t>
            </a:r>
            <a:r>
              <a:rPr lang="ru-RU" sz="2400" dirty="0"/>
              <a:t>перед отрывающей кавычкой – это режим в котором специальные последовательности символов не интерпретируются. Если используются обычные строки - то в указании пути  необходимо удвоить (экранировать) каждый слэш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2E0CA3-32F3-4CDF-A33F-6BD4739B5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527" y="2819195"/>
            <a:ext cx="3653705" cy="165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06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6A56-5965-4564-857B-21586212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Пакеты в </a:t>
            </a:r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4786F-21E8-4B5E-95B0-4DD5C38CF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20348"/>
            <a:ext cx="11029615" cy="4174435"/>
          </a:xfrm>
        </p:spPr>
        <p:txBody>
          <a:bodyPr>
            <a:normAutofit lnSpcReduction="10000"/>
          </a:bodyPr>
          <a:lstStyle/>
          <a:p>
            <a:r>
              <a:rPr lang="ru-RU" sz="2200" b="1" dirty="0"/>
              <a:t>Пакетом</a:t>
            </a:r>
            <a:r>
              <a:rPr lang="ru-RU" sz="2200" dirty="0"/>
              <a:t> называется каталог </a:t>
            </a:r>
            <a:r>
              <a:rPr lang="ru-RU" sz="2400" dirty="0"/>
              <a:t>который может включать другие каталоги или модули</a:t>
            </a:r>
            <a:r>
              <a:rPr lang="ru-RU" sz="2200" dirty="0"/>
              <a:t>/файлы</a:t>
            </a:r>
          </a:p>
          <a:p>
            <a:r>
              <a:rPr lang="ru-RU" sz="2200" dirty="0"/>
              <a:t>Для того, чтобы каталог стал пакетом, в его формальном представлении в рамках языка </a:t>
            </a:r>
            <a:r>
              <a:rPr lang="ru-RU" sz="2200" i="1" dirty="0"/>
              <a:t>Python</a:t>
            </a:r>
            <a:r>
              <a:rPr lang="ru-RU" sz="2200" dirty="0"/>
              <a:t>, необходимо в него поместить файл </a:t>
            </a:r>
            <a:r>
              <a:rPr lang="ru-RU" sz="2200" b="1" i="1" dirty="0"/>
              <a:t>__init__.py </a:t>
            </a:r>
            <a:r>
              <a:rPr lang="ru-RU" sz="2200" dirty="0"/>
              <a:t>- основное назначение этого файла – это предварительная инициализация пакета, если она необходима. В самом простом случае – он может быть пустым</a:t>
            </a:r>
          </a:p>
          <a:p>
            <a:r>
              <a:rPr lang="ru-RU" sz="2200" dirty="0"/>
              <a:t>Файл инициализации может быть и пустым или может содержать код который будет выполнен при первом обращении к пакету</a:t>
            </a:r>
          </a:p>
          <a:p>
            <a:pPr lvl="1"/>
            <a:r>
              <a:rPr lang="ru-RU" sz="1800" dirty="0"/>
              <a:t>Если в файле </a:t>
            </a:r>
            <a:r>
              <a:rPr lang="ru-RU" sz="1800" i="1" dirty="0"/>
              <a:t>__init__.py</a:t>
            </a:r>
            <a:r>
              <a:rPr lang="ru-RU" sz="1800" dirty="0"/>
              <a:t> есть какой-то код, то он будет выполнен сразу после выполнения процедуры импорта</a:t>
            </a:r>
          </a:p>
          <a:p>
            <a:r>
              <a:rPr lang="ru-RU" sz="2200" dirty="0"/>
              <a:t>В любом случае – он обязательно должен присутствовать внутри каталога с модулями</a:t>
            </a:r>
          </a:p>
        </p:txBody>
      </p:sp>
    </p:spTree>
    <p:extLst>
      <p:ext uri="{BB962C8B-B14F-4D97-AF65-F5344CB8AC3E}">
        <p14:creationId xmlns:p14="http://schemas.microsoft.com/office/powerpoint/2010/main" val="656470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02C20-9A47-43BD-B958-C5B67D10E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пакета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285A3-C420-471E-8894-E53DEF65B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2180497"/>
            <a:ext cx="5316024" cy="1013800"/>
          </a:xfrm>
        </p:spPr>
        <p:txBody>
          <a:bodyPr>
            <a:normAutofit/>
          </a:bodyPr>
          <a:lstStyle/>
          <a:p>
            <a:r>
              <a:rPr lang="ru-RU" sz="2200" dirty="0"/>
              <a:t>Создадим следующую файловую структуру: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766E8B-2BE3-4B87-A367-010459EB5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39" y="3429000"/>
            <a:ext cx="2133187" cy="2825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AF75A6-00A0-4940-A13D-E5B499A5838B}"/>
              </a:ext>
            </a:extLst>
          </p:cNvPr>
          <p:cNvSpPr txBox="1"/>
          <p:nvPr/>
        </p:nvSpPr>
        <p:spPr>
          <a:xfrm>
            <a:off x="5418292" y="1899549"/>
            <a:ext cx="6281531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/>
              <a:t>Впишу в файлах </a:t>
            </a:r>
            <a:r>
              <a:rPr lang="en-US" sz="2200" i="1" dirty="0"/>
              <a:t>__init__.py </a:t>
            </a:r>
            <a:r>
              <a:rPr lang="ru-RU" sz="2200" dirty="0"/>
              <a:t>следующую строку:</a:t>
            </a:r>
          </a:p>
          <a:p>
            <a:r>
              <a:rPr lang="en-US" dirty="0">
                <a:solidFill>
                  <a:srgbClr val="0070C0"/>
                </a:solidFill>
              </a:rPr>
              <a:t>print("__</a:t>
            </a:r>
            <a:r>
              <a:rPr lang="en-US" dirty="0" err="1">
                <a:solidFill>
                  <a:srgbClr val="0070C0"/>
                </a:solidFill>
              </a:rPr>
              <a:t>init</a:t>
            </a:r>
            <a:r>
              <a:rPr lang="en-US" dirty="0">
                <a:solidFill>
                  <a:srgbClr val="0070C0"/>
                </a:solidFill>
              </a:rPr>
              <a:t>__ is from ", __name__)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/>
              <a:t>А в файлах </a:t>
            </a:r>
            <a:r>
              <a:rPr lang="en-US" sz="2200" i="1" dirty="0"/>
              <a:t>module1.py, module2.pt, module3.py </a:t>
            </a:r>
            <a:r>
              <a:rPr lang="en-US" sz="2200" dirty="0"/>
              <a:t>– </a:t>
            </a:r>
            <a:r>
              <a:rPr lang="ru-RU" sz="2200" dirty="0"/>
              <a:t>впишу следующую строку</a:t>
            </a:r>
          </a:p>
          <a:p>
            <a:r>
              <a:rPr lang="en-US" dirty="0">
                <a:solidFill>
                  <a:srgbClr val="0070C0"/>
                </a:solidFill>
              </a:rPr>
              <a:t>mess = "Module {}".format(__name__)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/>
              <a:t>Далее – импортирую эти модули в основном файле </a:t>
            </a:r>
            <a:r>
              <a:rPr lang="en-US" sz="2200" dirty="0"/>
              <a:t>main.py</a:t>
            </a:r>
          </a:p>
          <a:p>
            <a:r>
              <a:rPr lang="en-US" dirty="0"/>
              <a:t>import folder1.module1 as m1</a:t>
            </a:r>
          </a:p>
          <a:p>
            <a:r>
              <a:rPr lang="en-US" dirty="0"/>
              <a:t>print(m1.mess)</a:t>
            </a:r>
          </a:p>
          <a:p>
            <a:r>
              <a:rPr lang="en-US" dirty="0"/>
              <a:t>import folder1.folder1_1.module2 as m2</a:t>
            </a:r>
          </a:p>
          <a:p>
            <a:r>
              <a:rPr lang="en-US" dirty="0"/>
              <a:t>print(m2.mess)</a:t>
            </a:r>
          </a:p>
          <a:p>
            <a:r>
              <a:rPr lang="en-US" dirty="0"/>
              <a:t>import folder1.folder1_1.module3 as m3</a:t>
            </a:r>
          </a:p>
          <a:p>
            <a:r>
              <a:rPr lang="en-US" dirty="0"/>
              <a:t>print(m3.mess)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E4B7EC-C5E8-4811-BC32-CF73E47E9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058" y="5658678"/>
            <a:ext cx="3095982" cy="99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07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CA51-EA52-4C60-9EBD-8DBCA1562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Объяснения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6C2BA-AE48-4F61-A76A-4EB428EBD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Пакеты позволяют распределить модули по каталогам </a:t>
            </a:r>
          </a:p>
          <a:p>
            <a:r>
              <a:rPr lang="ru-RU" sz="2200" dirty="0"/>
              <a:t>Что бы импортировать модуль, расположенный во вложенном каталоге, необходимо указать путь к нему, перечислив имена каталогов через точку</a:t>
            </a:r>
          </a:p>
          <a:p>
            <a:r>
              <a:rPr lang="ru-RU" sz="2200" dirty="0"/>
              <a:t>При использовании</a:t>
            </a:r>
            <a:r>
              <a:rPr lang="en-US" sz="2200" dirty="0"/>
              <a:t> </a:t>
            </a:r>
            <a:r>
              <a:rPr lang="ru-RU" sz="2200" dirty="0"/>
              <a:t>инструкции </a:t>
            </a:r>
            <a:r>
              <a:rPr lang="en-US" sz="2200" b="1" dirty="0"/>
              <a:t>import</a:t>
            </a:r>
            <a:r>
              <a:rPr lang="en-US" sz="2200" dirty="0"/>
              <a:t> </a:t>
            </a:r>
            <a:r>
              <a:rPr lang="ru-RU" sz="2200" dirty="0"/>
              <a:t>путь к модулю должен включать не только названия каталогов, но и название модуля без расширения</a:t>
            </a:r>
          </a:p>
          <a:p>
            <a:r>
              <a:rPr lang="ru-RU" sz="2200" dirty="0"/>
              <a:t>Можно создать псевдоним для импортированного модуля – для удобства его использования 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47930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C20F-EF94-47AE-812D-6D8FC2C3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Повторим…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8E414-AA5F-48BC-88F4-532E5ECAB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Чем отличается </a:t>
            </a:r>
            <a:r>
              <a:rPr lang="en-US" sz="2400" dirty="0"/>
              <a:t>Shell/ </a:t>
            </a:r>
            <a:r>
              <a:rPr lang="ro-MD" sz="2400" dirty="0"/>
              <a:t>Terminal </a:t>
            </a:r>
            <a:r>
              <a:rPr lang="ru-RU" sz="2400" dirty="0"/>
              <a:t>от редактора (</a:t>
            </a:r>
            <a:r>
              <a:rPr lang="en-US" sz="2400" dirty="0"/>
              <a:t>IDE</a:t>
            </a:r>
            <a:r>
              <a:rPr lang="ru-RU" sz="2400" dirty="0"/>
              <a:t>) в процессе их использования?</a:t>
            </a:r>
          </a:p>
          <a:p>
            <a:r>
              <a:rPr lang="ru-RU" sz="2400" dirty="0"/>
              <a:t>Что такое «модуль» в </a:t>
            </a:r>
            <a:r>
              <a:rPr lang="en-US" sz="2400" dirty="0"/>
              <a:t>Python </a:t>
            </a:r>
            <a:r>
              <a:rPr lang="ru-RU" sz="2400" dirty="0"/>
              <a:t>и что такое «пакет»? Отличаются ли эти понятия?</a:t>
            </a:r>
            <a:endParaRPr lang="en-US" sz="2400" dirty="0"/>
          </a:p>
          <a:p>
            <a:r>
              <a:rPr lang="ru-RU" sz="2400" dirty="0"/>
              <a:t>Какой синтаксис используется для указания  что необходим какой-то модуль из определенного пакета?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829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B165-5403-4C7F-B366-ED17F0C0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- Shell (Interpreter)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F06FC-6EF3-4148-AFE9-34640BAB6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40" y="1815704"/>
            <a:ext cx="11582400" cy="3504687"/>
          </a:xfrm>
        </p:spPr>
        <p:txBody>
          <a:bodyPr>
            <a:noAutofit/>
          </a:bodyPr>
          <a:lstStyle/>
          <a:p>
            <a:r>
              <a:rPr lang="ru-RU" sz="2200" dirty="0"/>
              <a:t>Python - это интерпретируемый язык программирования. Это означает, что он выполняет код построчно</a:t>
            </a:r>
          </a:p>
          <a:p>
            <a:r>
              <a:rPr lang="ru-RU" sz="2200" dirty="0"/>
              <a:t>Python предоставляет оболочку</a:t>
            </a:r>
            <a:r>
              <a:rPr lang="en-US" sz="2200" dirty="0"/>
              <a:t>, </a:t>
            </a:r>
            <a:r>
              <a:rPr lang="en-US" sz="2200" b="1" dirty="0"/>
              <a:t>Shell</a:t>
            </a:r>
            <a:r>
              <a:rPr lang="ru-RU" sz="2200" dirty="0"/>
              <a:t> (также известную как </a:t>
            </a:r>
            <a:r>
              <a:rPr lang="ru-RU" sz="2200" i="1" dirty="0"/>
              <a:t>интерактивная оболочка Python</a:t>
            </a:r>
            <a:r>
              <a:rPr lang="ru-RU" sz="2200" dirty="0"/>
              <a:t>), которая используется для выполнения одной команды Python и получения результата</a:t>
            </a:r>
          </a:p>
          <a:p>
            <a:r>
              <a:rPr lang="ru-RU" sz="2200" dirty="0"/>
              <a:t>Python </a:t>
            </a:r>
            <a:r>
              <a:rPr lang="ru-RU" sz="2200" dirty="0" err="1"/>
              <a:t>Shell</a:t>
            </a:r>
            <a:r>
              <a:rPr lang="ru-RU" sz="2200" dirty="0"/>
              <a:t> ожидает ввода команды от пользователя. Как только пользователь вводит команду, он выполняет ее и отображает результат</a:t>
            </a:r>
          </a:p>
          <a:p>
            <a:r>
              <a:rPr lang="ru-RU" sz="2200" dirty="0"/>
              <a:t>Чтобы открыть оболочку Python в Windows, необходимо открыть командную строку, написать </a:t>
            </a:r>
            <a:r>
              <a:rPr lang="ru-RU" sz="2200" b="1" dirty="0" err="1"/>
              <a:t>python</a:t>
            </a:r>
            <a:r>
              <a:rPr lang="ru-RU" sz="2200" b="1" dirty="0"/>
              <a:t> (</a:t>
            </a:r>
            <a:r>
              <a:rPr lang="ru-RU" sz="2200" b="1" dirty="0" err="1"/>
              <a:t>py</a:t>
            </a:r>
            <a:r>
              <a:rPr lang="ru-RU" sz="2200" b="1" dirty="0"/>
              <a:t>) </a:t>
            </a:r>
            <a:r>
              <a:rPr lang="ru-RU" sz="2200" dirty="0"/>
              <a:t>и нажать клавишу </a:t>
            </a:r>
            <a:r>
              <a:rPr lang="en-US" sz="2200" b="1" dirty="0"/>
              <a:t>Enter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B33F56-A6FF-4F1B-AE21-AFCDD6A57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872" y="5269808"/>
            <a:ext cx="7505700" cy="158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12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442B-4FAC-4CDD-BB29-4C783D0E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– </a:t>
            </a:r>
            <a:r>
              <a:rPr lang="ru-RU" dirty="0"/>
              <a:t>также интегрирован в </a:t>
            </a:r>
            <a:r>
              <a:rPr lang="en-US" dirty="0"/>
              <a:t>Python </a:t>
            </a:r>
            <a:r>
              <a:rPr lang="ru-RU" dirty="0"/>
              <a:t>редактор</a:t>
            </a:r>
            <a:r>
              <a:rPr lang="en-US" dirty="0"/>
              <a:t>. </a:t>
            </a:r>
            <a:r>
              <a:rPr lang="en-US" dirty="0" err="1"/>
              <a:t>Thony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D90748-0E9E-4C13-8675-5F5FC0C25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983" y="2225537"/>
            <a:ext cx="6835986" cy="376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69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8A80-D7FB-43E2-B311-A4C83709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C93D4-F1C3-4B6E-8870-2686F3C9E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2284758"/>
            <a:ext cx="115252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986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7B44-E170-4585-BF11-D6682F9C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в </a:t>
            </a:r>
            <a:r>
              <a:rPr lang="en-US" dirty="0"/>
              <a:t>PyCharm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E5D42-73E3-450D-A798-2D879E9E4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138" y="1897132"/>
            <a:ext cx="82581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65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453FE-2B02-4617-905D-4311DE4F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Текстовые редакторы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6E860-3BA3-498D-93F9-4B0E82908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Как было сказано, Python </a:t>
            </a:r>
            <a:r>
              <a:rPr lang="ru-RU" sz="2200" dirty="0" err="1"/>
              <a:t>Shell</a:t>
            </a:r>
            <a:r>
              <a:rPr lang="ru-RU" sz="2200" dirty="0"/>
              <a:t> выполняет один оператор</a:t>
            </a:r>
          </a:p>
          <a:p>
            <a:r>
              <a:rPr lang="ru-RU" sz="2200" dirty="0"/>
              <a:t>Чтобы выполнить несколько операторов или программу, необходимо создать файл Python с расширением </a:t>
            </a:r>
            <a:r>
              <a:rPr lang="ru-RU" sz="2200" b="1" dirty="0"/>
              <a:t>.</a:t>
            </a:r>
            <a:r>
              <a:rPr lang="ru-RU" sz="2200" b="1" dirty="0" err="1"/>
              <a:t>py</a:t>
            </a:r>
            <a:r>
              <a:rPr lang="ru-RU" sz="2200" b="1" dirty="0"/>
              <a:t> </a:t>
            </a:r>
            <a:r>
              <a:rPr lang="ru-RU" sz="2200" dirty="0"/>
              <a:t>и написать сценарий на Python – текстовой файл с расширением </a:t>
            </a:r>
            <a:r>
              <a:rPr lang="ru-RU" sz="2200" b="1" dirty="0"/>
              <a:t>.</a:t>
            </a:r>
            <a:r>
              <a:rPr lang="ru-RU" sz="2200" b="1" dirty="0" err="1"/>
              <a:t>py</a:t>
            </a:r>
            <a:r>
              <a:rPr lang="ru-RU" sz="2200" b="1" dirty="0"/>
              <a:t> </a:t>
            </a:r>
            <a:r>
              <a:rPr lang="ru-RU" sz="2200" dirty="0"/>
              <a:t>создается в любом текстовом редакторе и запускается через </a:t>
            </a:r>
            <a:r>
              <a:rPr lang="ru-RU" sz="2200" dirty="0" err="1"/>
              <a:t>коммандную</a:t>
            </a:r>
            <a:r>
              <a:rPr lang="ru-RU" sz="2200" dirty="0"/>
              <a:t> строку</a:t>
            </a:r>
          </a:p>
          <a:p>
            <a:r>
              <a:rPr lang="ru-RU" sz="2200" dirty="0"/>
              <a:t>Но намного легче использовать специальные редакторы – </a:t>
            </a:r>
            <a:r>
              <a:rPr lang="ro-MD" sz="2200" b="1" dirty="0"/>
              <a:t>IDE</a:t>
            </a:r>
            <a:endParaRPr lang="ru-RU" sz="2200" b="1" dirty="0"/>
          </a:p>
        </p:txBody>
      </p:sp>
    </p:spTree>
    <p:extLst>
      <p:ext uri="{BB962C8B-B14F-4D97-AF65-F5344CB8AC3E}">
        <p14:creationId xmlns:p14="http://schemas.microsoft.com/office/powerpoint/2010/main" val="917874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9BEA3-3663-4691-9C6E-6F375233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/>
              <a:t>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21B7-9E92-4915-9D52-AD7DC5323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68558"/>
            <a:ext cx="11029615" cy="4585252"/>
          </a:xfrm>
        </p:spPr>
        <p:txBody>
          <a:bodyPr>
            <a:noAutofit/>
          </a:bodyPr>
          <a:lstStyle/>
          <a:p>
            <a:r>
              <a:rPr lang="ru-RU" sz="2200" b="1" dirty="0"/>
              <a:t>Интегрированная среда разработки</a:t>
            </a:r>
            <a:r>
              <a:rPr lang="ru-RU" sz="2200" dirty="0"/>
              <a:t> (</a:t>
            </a:r>
            <a:r>
              <a:rPr lang="ru-RU" sz="2200" i="1" dirty="0" err="1"/>
              <a:t>Integrated</a:t>
            </a:r>
            <a:r>
              <a:rPr lang="ru-RU" sz="2200" i="1" dirty="0"/>
              <a:t> </a:t>
            </a:r>
            <a:r>
              <a:rPr lang="ru-RU" sz="2200" i="1" dirty="0" err="1"/>
              <a:t>development</a:t>
            </a:r>
            <a:r>
              <a:rPr lang="ru-RU" sz="2200" i="1" dirty="0"/>
              <a:t> </a:t>
            </a:r>
            <a:r>
              <a:rPr lang="ru-RU" sz="2200" i="1" dirty="0" err="1"/>
              <a:t>environment</a:t>
            </a:r>
            <a:r>
              <a:rPr lang="ru-RU" sz="2200" dirty="0"/>
              <a:t> </a:t>
            </a:r>
            <a:r>
              <a:rPr lang="ru-RU" sz="2200" i="1" dirty="0"/>
              <a:t>— </a:t>
            </a:r>
            <a:r>
              <a:rPr lang="ru-RU" sz="2200" b="1" i="1" dirty="0"/>
              <a:t>IDE</a:t>
            </a:r>
            <a:r>
              <a:rPr lang="ru-RU" sz="2200" dirty="0"/>
              <a:t>), также </a:t>
            </a:r>
            <a:r>
              <a:rPr lang="ru-RU" sz="2200" b="1" dirty="0"/>
              <a:t>единая среда разработки,</a:t>
            </a:r>
            <a:r>
              <a:rPr lang="ru-RU" sz="2200" dirty="0"/>
              <a:t> — комплекс программных средств, используемый программистами для разработки</a:t>
            </a:r>
            <a:r>
              <a:rPr lang="ro-MD" sz="2200" dirty="0"/>
              <a:t> </a:t>
            </a:r>
            <a:r>
              <a:rPr lang="ru-RU" sz="2200" dirty="0"/>
              <a:t>программного обеспечения </a:t>
            </a:r>
            <a:endParaRPr lang="ro-MD" sz="2200" dirty="0"/>
          </a:p>
          <a:p>
            <a:r>
              <a:rPr lang="ru-RU" sz="2200" dirty="0"/>
              <a:t>Среда разработки включает в себя:</a:t>
            </a:r>
          </a:p>
          <a:p>
            <a:pPr lvl="1"/>
            <a:r>
              <a:rPr lang="ru-RU" sz="2200" dirty="0"/>
              <a:t>текстовый редактор,</a:t>
            </a:r>
          </a:p>
          <a:p>
            <a:pPr lvl="1"/>
            <a:r>
              <a:rPr lang="ru-RU" sz="2200" dirty="0"/>
              <a:t>транслятор (компилятор и/или интерпретатор),</a:t>
            </a:r>
          </a:p>
          <a:p>
            <a:pPr lvl="1"/>
            <a:r>
              <a:rPr lang="ru-RU" sz="2200" dirty="0"/>
              <a:t>средства автоматизации сборки,</a:t>
            </a:r>
          </a:p>
          <a:p>
            <a:pPr lvl="1"/>
            <a:r>
              <a:rPr lang="ru-RU" sz="2200" dirty="0"/>
              <a:t>отладчик</a:t>
            </a:r>
          </a:p>
          <a:p>
            <a:r>
              <a:rPr lang="ru-RU" sz="2200" dirty="0"/>
              <a:t>Иногда содержит также средства для интеграции с системами управления версиями и разнообразные инструменты для упрощения конструирования графического интерфейса пользователя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29126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D8DB-AEFB-4D03-A5BB-752E13A29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/>
              <a:t>IDLE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8A9D3-1F1A-44F1-BA74-B79A06CBE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61322"/>
            <a:ext cx="11029615" cy="4373217"/>
          </a:xfrm>
        </p:spPr>
        <p:txBody>
          <a:bodyPr>
            <a:noAutofit/>
          </a:bodyPr>
          <a:lstStyle/>
          <a:p>
            <a:r>
              <a:rPr lang="ru-RU" sz="2200" b="1" dirty="0"/>
              <a:t>IDLE</a:t>
            </a:r>
            <a:r>
              <a:rPr lang="ru-RU" sz="2200" dirty="0"/>
              <a:t> (</a:t>
            </a:r>
            <a:r>
              <a:rPr lang="ru-RU" sz="2200" i="1" dirty="0" err="1"/>
              <a:t>Integrated</a:t>
            </a:r>
            <a:r>
              <a:rPr lang="ru-RU" sz="2200" i="1" dirty="0"/>
              <a:t> </a:t>
            </a:r>
            <a:r>
              <a:rPr lang="ru-RU" sz="2200" i="1" dirty="0" err="1"/>
              <a:t>Development</a:t>
            </a:r>
            <a:r>
              <a:rPr lang="ru-RU" sz="2200" i="1" dirty="0"/>
              <a:t> </a:t>
            </a:r>
            <a:r>
              <a:rPr lang="ru-RU" sz="2200" i="1" dirty="0" err="1"/>
              <a:t>and</a:t>
            </a:r>
            <a:r>
              <a:rPr lang="ru-RU" sz="2200" i="1" dirty="0"/>
              <a:t> </a:t>
            </a:r>
            <a:r>
              <a:rPr lang="ru-RU" sz="2200" i="1" dirty="0" err="1"/>
              <a:t>Learning</a:t>
            </a:r>
            <a:r>
              <a:rPr lang="ru-RU" sz="2200" i="1" dirty="0"/>
              <a:t> </a:t>
            </a:r>
            <a:r>
              <a:rPr lang="ru-RU" sz="2200" i="1" dirty="0" err="1"/>
              <a:t>Environment</a:t>
            </a:r>
            <a:r>
              <a:rPr lang="ru-RU" sz="2200" dirty="0"/>
              <a:t>) — это интегрированная среда разработки и обучения на языке Python, созданная с помощью библиотеки Tkinter</a:t>
            </a:r>
            <a:endParaRPr lang="ro-MD" sz="2200" dirty="0"/>
          </a:p>
          <a:p>
            <a:r>
              <a:rPr lang="ru-RU" sz="2200" dirty="0"/>
              <a:t>Официально — представляет искажение IDE, но на самом деле названа в честь Эрика </a:t>
            </a:r>
            <a:r>
              <a:rPr lang="ru-RU" sz="2200" dirty="0" err="1"/>
              <a:t>Айдла</a:t>
            </a:r>
            <a:r>
              <a:rPr lang="ru-RU" sz="2200" dirty="0"/>
              <a:t> (</a:t>
            </a:r>
            <a:r>
              <a:rPr lang="ru-RU" sz="2200" i="1" dirty="0" err="1"/>
              <a:t>Eric</a:t>
            </a:r>
            <a:r>
              <a:rPr lang="ru-RU" sz="2200" i="1" dirty="0"/>
              <a:t> </a:t>
            </a:r>
            <a:r>
              <a:rPr lang="ru-RU" sz="2200" i="1" dirty="0" err="1"/>
              <a:t>Idle</a:t>
            </a:r>
            <a:r>
              <a:rPr lang="ru-RU" sz="2200" dirty="0"/>
              <a:t>) из </a:t>
            </a:r>
            <a:r>
              <a:rPr lang="ru-RU" sz="2200" dirty="0">
                <a:hlinkClick r:id="rId2" tooltip="Монти Пайтон"/>
              </a:rPr>
              <a:t>Монти </a:t>
            </a:r>
            <a:r>
              <a:rPr lang="ru-RU" sz="2200" dirty="0" err="1">
                <a:hlinkClick r:id="rId2" tooltip="Монти Пайтон"/>
              </a:rPr>
              <a:t>Пайтон</a:t>
            </a:r>
            <a:endParaRPr lang="ro-MD" sz="2200" dirty="0"/>
          </a:p>
          <a:p>
            <a:r>
              <a:rPr lang="ro-MD" sz="2200" dirty="0"/>
              <a:t>IDLE</a:t>
            </a:r>
            <a:r>
              <a:rPr lang="ru-RU" sz="2200" dirty="0"/>
              <a:t> поставляется вместе с Python и может использоваться на многих платформах, среди которых Windows, Mac OS, Unix-подобные ОС</a:t>
            </a:r>
            <a:endParaRPr lang="ro-MD" sz="2200" dirty="0"/>
          </a:p>
          <a:p>
            <a:r>
              <a:rPr lang="ru-RU" sz="2200" dirty="0"/>
              <a:t>С помощью IDLE можно выполнять обычные для интегрированной среды задачи: просматривать, редактировать, запускать, отлаживать программы на Python. Редактор кода использует подсветку синтаксиса. IDLE предлагает дополнительные возможности для опытных пользователей, например, средство просмотра объектов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737748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1635</TotalTime>
  <Words>1613</Words>
  <Application>Microsoft Office PowerPoint</Application>
  <PresentationFormat>Widescreen</PresentationFormat>
  <Paragraphs>175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Corbel</vt:lpstr>
      <vt:lpstr>Gill Sans MT</vt:lpstr>
      <vt:lpstr>Wingdings 2</vt:lpstr>
      <vt:lpstr>Dividend</vt:lpstr>
      <vt:lpstr>Тема 9: Модули, Пакеты в python и shell-ы</vt:lpstr>
      <vt:lpstr>Содержание</vt:lpstr>
      <vt:lpstr>Python - Shell (Interpreter)</vt:lpstr>
      <vt:lpstr>Shell – также интегрирован в Python редактор. Thony</vt:lpstr>
      <vt:lpstr>VSCode</vt:lpstr>
      <vt:lpstr>И в PyCharm</vt:lpstr>
      <vt:lpstr>Текстовые редакторы</vt:lpstr>
      <vt:lpstr>IDE</vt:lpstr>
      <vt:lpstr>IDLE</vt:lpstr>
      <vt:lpstr>расширение ShelL Python для Google Chrome</vt:lpstr>
      <vt:lpstr>Virtual Environment</vt:lpstr>
      <vt:lpstr>Модули и пакеты - общее</vt:lpstr>
      <vt:lpstr>Модули</vt:lpstr>
      <vt:lpstr>Модули. 2</vt:lpstr>
      <vt:lpstr>Модуль __main__ </vt:lpstr>
      <vt:lpstr>Пример проверки</vt:lpstr>
      <vt:lpstr>Специальная переменная __name__</vt:lpstr>
      <vt:lpstr>Инструкция import</vt:lpstr>
      <vt:lpstr>Импортирование атрибутов модулей</vt:lpstr>
      <vt:lpstr>Переименование модуля</vt:lpstr>
      <vt:lpstr>Область видимости модуля</vt:lpstr>
      <vt:lpstr>Инструкция From</vt:lpstr>
      <vt:lpstr>Примеры</vt:lpstr>
      <vt:lpstr>Пути поиска модулей</vt:lpstr>
      <vt:lpstr>Добавление новых каталогов в Path</vt:lpstr>
      <vt:lpstr>Пакеты в Python</vt:lpstr>
      <vt:lpstr>Пример пакета</vt:lpstr>
      <vt:lpstr>Объяснения</vt:lpstr>
      <vt:lpstr>Повторим…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Dezvoltarea Aplicațiilor web</dc:title>
  <dc:creator>Natalia</dc:creator>
  <cp:lastModifiedBy>Natalia</cp:lastModifiedBy>
  <cp:revision>371</cp:revision>
  <dcterms:created xsi:type="dcterms:W3CDTF">2019-08-31T15:29:49Z</dcterms:created>
  <dcterms:modified xsi:type="dcterms:W3CDTF">2020-10-29T13:15:05Z</dcterms:modified>
</cp:coreProperties>
</file>