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28"/>
  </p:notesMasterIdLst>
  <p:sldIdLst>
    <p:sldId id="256" r:id="rId2"/>
    <p:sldId id="257" r:id="rId3"/>
    <p:sldId id="258" r:id="rId4"/>
    <p:sldId id="260" r:id="rId5"/>
    <p:sldId id="261" r:id="rId6"/>
    <p:sldId id="265" r:id="rId7"/>
    <p:sldId id="262" r:id="rId8"/>
    <p:sldId id="259" r:id="rId9"/>
    <p:sldId id="263" r:id="rId10"/>
    <p:sldId id="266" r:id="rId11"/>
    <p:sldId id="267" r:id="rId12"/>
    <p:sldId id="268" r:id="rId13"/>
    <p:sldId id="264" r:id="rId14"/>
    <p:sldId id="269" r:id="rId15"/>
    <p:sldId id="279" r:id="rId16"/>
    <p:sldId id="280" r:id="rId17"/>
    <p:sldId id="281" r:id="rId18"/>
    <p:sldId id="282" r:id="rId19"/>
    <p:sldId id="320" r:id="rId20"/>
    <p:sldId id="321" r:id="rId21"/>
    <p:sldId id="277" r:id="rId22"/>
    <p:sldId id="322" r:id="rId23"/>
    <p:sldId id="323" r:id="rId24"/>
    <p:sldId id="303" r:id="rId25"/>
    <p:sldId id="315" r:id="rId26"/>
    <p:sldId id="31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0F480-74C8-4A5B-883C-62D6CA450CE8}" type="datetimeFigureOut">
              <a:rPr lang="en-US" smtClean="0"/>
              <a:t>27-Aug-20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704D8-9E37-4ADF-B7F1-78C23AA4A8CC}" type="slidenum">
              <a:rPr lang="en-US" smtClean="0"/>
              <a:t>‹#›</a:t>
            </a:fld>
            <a:endParaRPr lang="en-US"/>
          </a:p>
        </p:txBody>
      </p:sp>
    </p:spTree>
    <p:extLst>
      <p:ext uri="{BB962C8B-B14F-4D97-AF65-F5344CB8AC3E}">
        <p14:creationId xmlns:p14="http://schemas.microsoft.com/office/powerpoint/2010/main" val="2617043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8B8874A-48D5-4E8D-8AC4-C55FB78351C2}" type="slidenum">
              <a:rPr lang="en-US" altLang="ru-RU"/>
              <a:pPr eaLnBrk="1" hangingPunct="1"/>
              <a:t>16</a:t>
            </a:fld>
            <a:endParaRPr lang="en-US" altLang="ru-R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ro-RO" altLang="ru-RU">
                <a:latin typeface="Arial" panose="020B0604020202020204" pitchFamily="34" charset="0"/>
              </a:rPr>
              <a:t>Transmiterea datelor – sondaj efectuat pe teritoriul întregii ţări</a:t>
            </a:r>
            <a:endParaRPr lang="en-US" altLang="ru-RU">
              <a:latin typeface="Arial" panose="020B0604020202020204" pitchFamily="34" charset="0"/>
            </a:endParaRPr>
          </a:p>
        </p:txBody>
      </p:sp>
    </p:spTree>
    <p:extLst>
      <p:ext uri="{BB962C8B-B14F-4D97-AF65-F5344CB8AC3E}">
        <p14:creationId xmlns:p14="http://schemas.microsoft.com/office/powerpoint/2010/main" val="195093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08BDC2F-18FF-481F-8483-50A33A25910F}" type="slidenum">
              <a:rPr lang="en-US" altLang="ru-RU"/>
              <a:pPr eaLnBrk="1" hangingPunct="1"/>
              <a:t>21</a:t>
            </a:fld>
            <a:endParaRPr lang="en-US" altLang="ru-RU"/>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r>
              <a:rPr lang="en-US" altLang="ru-RU">
                <a:latin typeface="Arial" panose="020B0604020202020204" pitchFamily="34" charset="0"/>
              </a:rPr>
              <a:t>Ex: managerul responsabil de aprovizionarea cu produse a magazinului, in urma analizei vanzarilor, a depistat ca painea neagra de la BonApetit nu este solicitata de cumparatori, la fel ca painea neagra de la Franzeluta. Raportul vanzari/aprovizionari fiind foarte mic si apropiat de 0. care va fi decizia???</a:t>
            </a:r>
          </a:p>
        </p:txBody>
      </p:sp>
    </p:spTree>
    <p:extLst>
      <p:ext uri="{BB962C8B-B14F-4D97-AF65-F5344CB8AC3E}">
        <p14:creationId xmlns:p14="http://schemas.microsoft.com/office/powerpoint/2010/main" val="2843595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A32A7FC-5C06-49BF-A43E-0F7E49D4176F}" type="slidenum">
              <a:rPr lang="en-US" altLang="ru-RU"/>
              <a:pPr eaLnBrk="1" hangingPunct="1"/>
              <a:t>22</a:t>
            </a:fld>
            <a:endParaRPr lang="en-US" altLang="ru-R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r>
              <a:rPr lang="ro-RO" altLang="ru-RU">
                <a:latin typeface="Arial" panose="020B0604020202020204" pitchFamily="34" charset="0"/>
              </a:rPr>
              <a:t>Da exemple la descompunerea sistemului in subsisteme, care la randul lor iar pot fi descompuse in componente</a:t>
            </a:r>
            <a:endParaRPr lang="en-US" altLang="ru-RU">
              <a:latin typeface="Arial" panose="020B0604020202020204" pitchFamily="34" charset="0"/>
            </a:endParaRPr>
          </a:p>
        </p:txBody>
      </p:sp>
    </p:spTree>
    <p:extLst>
      <p:ext uri="{BB962C8B-B14F-4D97-AF65-F5344CB8AC3E}">
        <p14:creationId xmlns:p14="http://schemas.microsoft.com/office/powerpoint/2010/main" val="813494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03503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4885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0095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27498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9693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27-Aug-20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666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27-Aug-20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8260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4407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381365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27-Aug-20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28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363180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27-Aug-20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8065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27-Aug-20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9348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27-Aug-20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523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27-Aug-20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06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27-Aug-20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5938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8156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27-Aug-20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878293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yourdon.com/strucanalysis/wiki/index.php?title=Table_of_Contents#PART_I:_INTRODUCTIONPART_I:_INTRODUCTION" TargetMode="External"/><Relationship Id="rId2" Type="http://schemas.openxmlformats.org/officeDocument/2006/relationships/hyperlink" Target="http://www.citforum.ru/database/case" TargetMode="External"/><Relationship Id="rId1" Type="http://schemas.openxmlformats.org/officeDocument/2006/relationships/slideLayout" Target="../slideLayouts/slideLayout2.xml"/><Relationship Id="rId6" Type="http://schemas.openxmlformats.org/officeDocument/2006/relationships/hyperlink" Target="https://www.uml.org/" TargetMode="External"/><Relationship Id="rId5" Type="http://schemas.openxmlformats.org/officeDocument/2006/relationships/hyperlink" Target="https://www.tutorialspoint.com/uml/" TargetMode="External"/><Relationship Id="rId4" Type="http://schemas.openxmlformats.org/officeDocument/2006/relationships/hyperlink" Target="http://yourdon.com/strucanalysis/wiki/index.php?title=Table_of_Conten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7ED1-488C-4F00-A4A6-9DE93350B775}"/>
              </a:ext>
            </a:extLst>
          </p:cNvPr>
          <p:cNvSpPr>
            <a:spLocks noGrp="1"/>
          </p:cNvSpPr>
          <p:nvPr>
            <p:ph type="ctrTitle"/>
          </p:nvPr>
        </p:nvSpPr>
        <p:spPr/>
        <p:txBody>
          <a:bodyPr>
            <a:normAutofit/>
          </a:bodyPr>
          <a:lstStyle/>
          <a:p>
            <a:r>
              <a:rPr lang="ru-RU" sz="4000" dirty="0">
                <a:solidFill>
                  <a:schemeClr val="tx1">
                    <a:lumMod val="95000"/>
                  </a:schemeClr>
                </a:solidFill>
              </a:rPr>
              <a:t>ПРОЕКТИРОВАНИЕ АВТОМАТИЗИРОВАННЫХ ИНФОРМАЦИОННЫХ СИСТЕМ</a:t>
            </a:r>
            <a:r>
              <a:rPr lang="ro-MD" sz="4000" dirty="0">
                <a:solidFill>
                  <a:schemeClr val="tx1">
                    <a:lumMod val="95000"/>
                  </a:schemeClr>
                </a:solidFill>
              </a:rPr>
              <a:t> </a:t>
            </a:r>
            <a:br>
              <a:rPr lang="ru-RU" sz="4000" dirty="0">
                <a:solidFill>
                  <a:schemeClr val="tx1">
                    <a:lumMod val="95000"/>
                  </a:schemeClr>
                </a:solidFill>
              </a:rPr>
            </a:br>
            <a:r>
              <a:rPr lang="ro-MD" sz="4000" dirty="0">
                <a:solidFill>
                  <a:schemeClr val="tx1">
                    <a:lumMod val="95000"/>
                  </a:schemeClr>
                </a:solidFill>
              </a:rPr>
              <a:t>(PSI</a:t>
            </a:r>
            <a:r>
              <a:rPr lang="ru-RU" sz="4000" dirty="0">
                <a:solidFill>
                  <a:schemeClr val="tx1">
                    <a:lumMod val="95000"/>
                  </a:schemeClr>
                </a:solidFill>
              </a:rPr>
              <a:t> – на </a:t>
            </a:r>
            <a:r>
              <a:rPr lang="ru-RU" sz="4000" dirty="0" err="1">
                <a:solidFill>
                  <a:schemeClr val="tx1">
                    <a:lumMod val="95000"/>
                  </a:schemeClr>
                </a:solidFill>
              </a:rPr>
              <a:t>молд</a:t>
            </a:r>
            <a:r>
              <a:rPr lang="ru-RU" sz="4000" dirty="0">
                <a:solidFill>
                  <a:schemeClr val="tx1">
                    <a:lumMod val="95000"/>
                  </a:schemeClr>
                </a:solidFill>
              </a:rPr>
              <a:t>.</a:t>
            </a:r>
            <a:r>
              <a:rPr lang="ro-MD" sz="4000" dirty="0">
                <a:solidFill>
                  <a:schemeClr val="tx1">
                    <a:lumMod val="95000"/>
                  </a:schemeClr>
                </a:solidFill>
              </a:rPr>
              <a:t>)</a:t>
            </a:r>
            <a:endParaRPr lang="en-US" sz="4000" dirty="0">
              <a:solidFill>
                <a:schemeClr val="tx1">
                  <a:lumMod val="95000"/>
                </a:schemeClr>
              </a:solidFill>
            </a:endParaRPr>
          </a:p>
        </p:txBody>
      </p:sp>
      <p:sp>
        <p:nvSpPr>
          <p:cNvPr id="3" name="Subtitle 2">
            <a:extLst>
              <a:ext uri="{FF2B5EF4-FFF2-40B4-BE49-F238E27FC236}">
                <a16:creationId xmlns:a16="http://schemas.microsoft.com/office/drawing/2014/main" id="{F7D6645A-E796-4C22-A016-92F3D3AAC5D2}"/>
              </a:ext>
            </a:extLst>
          </p:cNvPr>
          <p:cNvSpPr>
            <a:spLocks noGrp="1"/>
          </p:cNvSpPr>
          <p:nvPr>
            <p:ph type="subTitle" idx="1"/>
          </p:nvPr>
        </p:nvSpPr>
        <p:spPr>
          <a:xfrm>
            <a:off x="1261872" y="5261112"/>
            <a:ext cx="9418320" cy="1231127"/>
          </a:xfrm>
        </p:spPr>
        <p:txBody>
          <a:bodyPr/>
          <a:lstStyle/>
          <a:p>
            <a:pPr algn="r"/>
            <a:r>
              <a:rPr lang="ro-MD" dirty="0"/>
              <a:t>Natalia </a:t>
            </a:r>
            <a:r>
              <a:rPr lang="ro-MD" dirty="0" err="1"/>
              <a:t>Pleșca</a:t>
            </a:r>
            <a:r>
              <a:rPr lang="ro-MD" dirty="0"/>
              <a:t>,</a:t>
            </a:r>
          </a:p>
          <a:p>
            <a:pPr algn="r"/>
            <a:r>
              <a:rPr lang="ro-MD" dirty="0"/>
              <a:t>Lector universitar</a:t>
            </a:r>
            <a:endParaRPr lang="en-US" dirty="0"/>
          </a:p>
        </p:txBody>
      </p:sp>
    </p:spTree>
    <p:extLst>
      <p:ext uri="{BB962C8B-B14F-4D97-AF65-F5344CB8AC3E}">
        <p14:creationId xmlns:p14="http://schemas.microsoft.com/office/powerpoint/2010/main" val="2687453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209F-845D-4794-B0BD-F16F7D7CD68D}"/>
              </a:ext>
            </a:extLst>
          </p:cNvPr>
          <p:cNvSpPr>
            <a:spLocks noGrp="1"/>
          </p:cNvSpPr>
          <p:nvPr>
            <p:ph type="title"/>
          </p:nvPr>
        </p:nvSpPr>
        <p:spPr>
          <a:xfrm>
            <a:off x="715617" y="365760"/>
            <a:ext cx="10238895" cy="1105231"/>
          </a:xfrm>
        </p:spPr>
        <p:txBody>
          <a:bodyPr/>
          <a:lstStyle/>
          <a:p>
            <a:r>
              <a:rPr lang="ru-RU" dirty="0"/>
              <a:t>Данные</a:t>
            </a:r>
            <a:endParaRPr lang="en-US" dirty="0"/>
          </a:p>
        </p:txBody>
      </p:sp>
      <p:sp>
        <p:nvSpPr>
          <p:cNvPr id="3" name="Content Placeholder 2">
            <a:extLst>
              <a:ext uri="{FF2B5EF4-FFF2-40B4-BE49-F238E27FC236}">
                <a16:creationId xmlns:a16="http://schemas.microsoft.com/office/drawing/2014/main" id="{09F4B2AB-9A05-40FB-8703-443EE20A1A42}"/>
              </a:ext>
            </a:extLst>
          </p:cNvPr>
          <p:cNvSpPr>
            <a:spLocks noGrp="1"/>
          </p:cNvSpPr>
          <p:nvPr>
            <p:ph idx="1"/>
          </p:nvPr>
        </p:nvSpPr>
        <p:spPr>
          <a:xfrm>
            <a:off x="564542" y="1616766"/>
            <a:ext cx="10501023" cy="4563372"/>
          </a:xfrm>
        </p:spPr>
        <p:txBody>
          <a:bodyPr>
            <a:normAutofit/>
          </a:bodyPr>
          <a:lstStyle/>
          <a:p>
            <a:r>
              <a:rPr lang="ru-RU" altLang="en-US" sz="2400" b="1" dirty="0">
                <a:solidFill>
                  <a:schemeClr val="tx1">
                    <a:lumMod val="95000"/>
                  </a:schemeClr>
                </a:solidFill>
                <a:latin typeface="Cambria" panose="02040503050406030204" pitchFamily="18" charset="0"/>
                <a:ea typeface="Cambria" panose="02040503050406030204" pitchFamily="18" charset="0"/>
              </a:rPr>
              <a:t>Данные </a:t>
            </a:r>
            <a:r>
              <a:rPr lang="ru-RU" altLang="en-US" sz="2400" dirty="0">
                <a:solidFill>
                  <a:schemeClr val="tx1">
                    <a:lumMod val="95000"/>
                  </a:schemeClr>
                </a:solidFill>
                <a:latin typeface="Cambria" panose="02040503050406030204" pitchFamily="18" charset="0"/>
                <a:ea typeface="Cambria" panose="02040503050406030204" pitchFamily="18" charset="0"/>
              </a:rPr>
              <a:t>представляют собой атрибуты</a:t>
            </a:r>
            <a:r>
              <a:rPr lang="vi-VN" altLang="en-US" sz="2400" dirty="0">
                <a:solidFill>
                  <a:schemeClr val="tx1">
                    <a:lumMod val="95000"/>
                  </a:schemeClr>
                </a:solidFill>
                <a:latin typeface="Cambria" panose="02040503050406030204" pitchFamily="18" charset="0"/>
                <a:ea typeface="Cambria" panose="02040503050406030204" pitchFamily="18" charset="0"/>
              </a:rPr>
              <a:t> </a:t>
            </a:r>
            <a:r>
              <a:rPr lang="en-US" altLang="en-US" sz="2400" dirty="0">
                <a:solidFill>
                  <a:schemeClr val="tx1">
                    <a:lumMod val="95000"/>
                  </a:schemeClr>
                </a:solidFill>
                <a:latin typeface="Cambria" panose="02040503050406030204" pitchFamily="18" charset="0"/>
                <a:ea typeface="Cambria" panose="02040503050406030204" pitchFamily="18" charset="0"/>
              </a:rPr>
              <a:t>(</a:t>
            </a:r>
            <a:r>
              <a:rPr lang="ru-RU" altLang="en-US" sz="2400" dirty="0">
                <a:solidFill>
                  <a:schemeClr val="tx1">
                    <a:lumMod val="95000"/>
                  </a:schemeClr>
                </a:solidFill>
                <a:latin typeface="Cambria" panose="02040503050406030204" pitchFamily="18" charset="0"/>
                <a:ea typeface="Cambria" panose="02040503050406030204" pitchFamily="18" charset="0"/>
              </a:rPr>
              <a:t>характеристики</a:t>
            </a:r>
            <a:r>
              <a:rPr lang="en-US" altLang="en-US" sz="2400" dirty="0">
                <a:solidFill>
                  <a:schemeClr val="tx1">
                    <a:lumMod val="95000"/>
                  </a:schemeClr>
                </a:solidFill>
                <a:latin typeface="Cambria" panose="02040503050406030204" pitchFamily="18" charset="0"/>
                <a:ea typeface="Cambria" panose="02040503050406030204" pitchFamily="18" charset="0"/>
              </a:rPr>
              <a:t>),</a:t>
            </a:r>
            <a:r>
              <a:rPr lang="vi-VN" altLang="en-US" sz="2400" dirty="0">
                <a:solidFill>
                  <a:schemeClr val="tx1">
                    <a:lumMod val="95000"/>
                  </a:schemeClr>
                </a:solidFill>
                <a:latin typeface="Cambria" panose="02040503050406030204" pitchFamily="18" charset="0"/>
                <a:ea typeface="Cambria" panose="02040503050406030204" pitchFamily="18" charset="0"/>
              </a:rPr>
              <a:t> </a:t>
            </a:r>
            <a:r>
              <a:rPr lang="ru-RU" altLang="en-US" sz="2400" dirty="0">
                <a:solidFill>
                  <a:schemeClr val="tx1">
                    <a:lumMod val="95000"/>
                  </a:schemeClr>
                </a:solidFill>
                <a:latin typeface="Cambria" panose="02040503050406030204" pitchFamily="18" charset="0"/>
                <a:ea typeface="Cambria" panose="02040503050406030204" pitchFamily="18" charset="0"/>
              </a:rPr>
              <a:t>количественные или качественные значения переменных или набора переменных</a:t>
            </a:r>
            <a:r>
              <a:rPr lang="ro-MD" altLang="en-US" sz="2400" i="1" dirty="0">
                <a:solidFill>
                  <a:schemeClr val="tx1">
                    <a:lumMod val="95000"/>
                  </a:schemeClr>
                </a:solidFill>
                <a:latin typeface="Cambria" panose="02040503050406030204" pitchFamily="18" charset="0"/>
                <a:ea typeface="Cambria" panose="02040503050406030204" pitchFamily="18" charset="0"/>
              </a:rPr>
              <a:t>...</a:t>
            </a:r>
            <a:r>
              <a:rPr lang="ru-RU" altLang="en-US" sz="2400" i="1" dirty="0">
                <a:solidFill>
                  <a:schemeClr val="tx1">
                    <a:lumMod val="95000"/>
                  </a:schemeClr>
                </a:solidFill>
                <a:latin typeface="Cambria" panose="02040503050406030204" pitchFamily="18" charset="0"/>
                <a:ea typeface="Cambria" panose="02040503050406030204" pitchFamily="18" charset="0"/>
              </a:rPr>
              <a:t>или</a:t>
            </a:r>
            <a:r>
              <a:rPr lang="ro-MD" altLang="en-US" sz="2400" i="1" dirty="0">
                <a:solidFill>
                  <a:schemeClr val="tx1">
                    <a:lumMod val="95000"/>
                  </a:schemeClr>
                </a:solidFill>
                <a:latin typeface="Cambria" panose="02040503050406030204" pitchFamily="18" charset="0"/>
                <a:ea typeface="Cambria" panose="02040503050406030204" pitchFamily="18" charset="0"/>
              </a:rPr>
              <a:t>...</a:t>
            </a:r>
            <a:endParaRPr lang="ro-RO" sz="2400" b="1" i="1" dirty="0">
              <a:solidFill>
                <a:schemeClr val="tx1">
                  <a:lumMod val="95000"/>
                </a:schemeClr>
              </a:solidFill>
              <a:latin typeface="Cambria" panose="02040503050406030204" pitchFamily="18" charset="0"/>
              <a:ea typeface="Cambria" panose="02040503050406030204" pitchFamily="18" charset="0"/>
            </a:endParaRPr>
          </a:p>
          <a:p>
            <a:r>
              <a:rPr lang="ru-RU" sz="2400" b="1" dirty="0">
                <a:solidFill>
                  <a:schemeClr val="tx1">
                    <a:lumMod val="95000"/>
                  </a:schemeClr>
                </a:solidFill>
                <a:latin typeface="Cambria" panose="02040503050406030204" pitchFamily="18" charset="0"/>
                <a:ea typeface="Cambria" panose="02040503050406030204" pitchFamily="18" charset="0"/>
              </a:rPr>
              <a:t>Данные - </a:t>
            </a:r>
            <a:r>
              <a:rPr lang="ru-RU" sz="2400" dirty="0">
                <a:solidFill>
                  <a:schemeClr val="tx1">
                    <a:lumMod val="95000"/>
                  </a:schemeClr>
                </a:solidFill>
                <a:latin typeface="Cambria" panose="02040503050406030204" pitchFamily="18" charset="0"/>
                <a:ea typeface="Cambria" panose="02040503050406030204" pitchFamily="18" charset="0"/>
              </a:rPr>
              <a:t>это форма представления информации: числа, буквы, символы, коды и другие знаки, которые имеют объективный характер и доступны для восприятия человеком ... </a:t>
            </a:r>
            <a:r>
              <a:rPr lang="ru-RU" sz="2400" i="1" dirty="0">
                <a:solidFill>
                  <a:schemeClr val="tx1">
                    <a:lumMod val="95000"/>
                  </a:schemeClr>
                </a:solidFill>
                <a:latin typeface="Cambria" panose="02040503050406030204" pitchFamily="18" charset="0"/>
                <a:ea typeface="Cambria" panose="02040503050406030204" pitchFamily="18" charset="0"/>
              </a:rPr>
              <a:t>или </a:t>
            </a:r>
            <a:r>
              <a:rPr lang="ru-RU" sz="2400" dirty="0">
                <a:solidFill>
                  <a:schemeClr val="tx1">
                    <a:lumMod val="95000"/>
                  </a:schemeClr>
                </a:solidFill>
                <a:latin typeface="Cambria" panose="02040503050406030204" pitchFamily="18" charset="0"/>
                <a:ea typeface="Cambria" panose="02040503050406030204" pitchFamily="18" charset="0"/>
              </a:rPr>
              <a:t>...</a:t>
            </a:r>
          </a:p>
          <a:p>
            <a:r>
              <a:rPr lang="ru-RU" altLang="ru-RU" sz="2400" b="1" dirty="0">
                <a:solidFill>
                  <a:schemeClr val="tx1">
                    <a:lumMod val="95000"/>
                  </a:schemeClr>
                </a:solidFill>
                <a:latin typeface="Cambria" panose="02040503050406030204" pitchFamily="18" charset="0"/>
                <a:ea typeface="Cambria" panose="02040503050406030204" pitchFamily="18" charset="0"/>
              </a:rPr>
              <a:t>Данные </a:t>
            </a:r>
            <a:r>
              <a:rPr lang="ru-RU" altLang="ru-RU" sz="2400" dirty="0">
                <a:solidFill>
                  <a:schemeClr val="tx1">
                    <a:lumMod val="95000"/>
                  </a:schemeClr>
                </a:solidFill>
                <a:latin typeface="Cambria" panose="02040503050406030204" pitchFamily="18" charset="0"/>
                <a:ea typeface="Cambria" panose="02040503050406030204" pitchFamily="18" charset="0"/>
              </a:rPr>
              <a:t>- каждое из чисел, величин, отношений и т. д. которые служат для решения каких-то задач или которые получены в результате каких-то исследований и подлежат определенной обработке ...</a:t>
            </a:r>
          </a:p>
          <a:p>
            <a:pPr>
              <a:lnSpc>
                <a:spcPct val="90000"/>
              </a:lnSpc>
              <a:buNone/>
            </a:pPr>
            <a:r>
              <a:rPr lang="ru-RU" altLang="ru-RU" sz="2400" i="1" dirty="0">
                <a:solidFill>
                  <a:schemeClr val="tx1">
                    <a:lumMod val="95000"/>
                  </a:schemeClr>
                </a:solidFill>
                <a:latin typeface="Cambria" panose="02040503050406030204" pitchFamily="18" charset="0"/>
                <a:ea typeface="Cambria" panose="02040503050406030204" pitchFamily="18" charset="0"/>
              </a:rPr>
              <a:t>Обработка данных</a:t>
            </a:r>
            <a:r>
              <a:rPr lang="ro-RO" altLang="ru-RU" sz="2400" i="1" dirty="0">
                <a:solidFill>
                  <a:schemeClr val="tx1">
                    <a:lumMod val="95000"/>
                  </a:schemeClr>
                </a:solidFill>
                <a:latin typeface="Cambria" panose="02040503050406030204" pitchFamily="18" charset="0"/>
                <a:ea typeface="Cambria" panose="02040503050406030204" pitchFamily="18" charset="0"/>
              </a:rPr>
              <a:t>, </a:t>
            </a:r>
            <a:r>
              <a:rPr lang="ru-RU" altLang="ru-RU" sz="2400" i="1" dirty="0">
                <a:solidFill>
                  <a:schemeClr val="tx1">
                    <a:lumMod val="95000"/>
                  </a:schemeClr>
                </a:solidFill>
                <a:latin typeface="Cambria" panose="02040503050406030204" pitchFamily="18" charset="0"/>
                <a:ea typeface="Cambria" panose="02040503050406030204" pitchFamily="18" charset="0"/>
              </a:rPr>
              <a:t>на основе информационных требований потребителя информации, способствует получению информаций</a:t>
            </a:r>
            <a:endParaRPr lang="ro-RO" altLang="ru-RU" sz="2400" dirty="0">
              <a:solidFill>
                <a:schemeClr val="tx1">
                  <a:lumMod val="9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50814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DC02-8EDD-44C1-82D1-42C5FAE36C58}"/>
              </a:ext>
            </a:extLst>
          </p:cNvPr>
          <p:cNvSpPr>
            <a:spLocks noGrp="1"/>
          </p:cNvSpPr>
          <p:nvPr>
            <p:ph type="title"/>
          </p:nvPr>
        </p:nvSpPr>
        <p:spPr>
          <a:xfrm>
            <a:off x="967409" y="365760"/>
            <a:ext cx="9987103" cy="1118483"/>
          </a:xfrm>
        </p:spPr>
        <p:txBody>
          <a:bodyPr/>
          <a:lstStyle/>
          <a:p>
            <a:r>
              <a:rPr lang="ru-RU" dirty="0"/>
              <a:t>Информации</a:t>
            </a:r>
            <a:endParaRPr lang="en-US" dirty="0"/>
          </a:p>
        </p:txBody>
      </p:sp>
      <p:sp>
        <p:nvSpPr>
          <p:cNvPr id="3" name="Content Placeholder 2">
            <a:extLst>
              <a:ext uri="{FF2B5EF4-FFF2-40B4-BE49-F238E27FC236}">
                <a16:creationId xmlns:a16="http://schemas.microsoft.com/office/drawing/2014/main" id="{0A981A6A-E3C0-4F2B-BAE7-FF48AEB634F3}"/>
              </a:ext>
            </a:extLst>
          </p:cNvPr>
          <p:cNvSpPr>
            <a:spLocks noGrp="1"/>
          </p:cNvSpPr>
          <p:nvPr>
            <p:ph idx="1"/>
          </p:nvPr>
        </p:nvSpPr>
        <p:spPr>
          <a:xfrm>
            <a:off x="755374" y="1484244"/>
            <a:ext cx="10402956" cy="4695894"/>
          </a:xfrm>
        </p:spPr>
        <p:txBody>
          <a:bodyPr>
            <a:noAutofit/>
          </a:bodyPr>
          <a:lstStyle/>
          <a:p>
            <a:pPr>
              <a:lnSpc>
                <a:spcPct val="90000"/>
              </a:lnSpc>
            </a:pPr>
            <a:r>
              <a:rPr lang="ru-RU" sz="2400" dirty="0">
                <a:solidFill>
                  <a:schemeClr val="tx1">
                    <a:lumMod val="95000"/>
                  </a:schemeClr>
                </a:solidFill>
              </a:rPr>
              <a:t>Информация является субъективной, потому что это результат интерпретации данных пользователем. Они могут отображаться в виде графиков, изображений или наблюдений (текста), созданных на основе множества данных</a:t>
            </a:r>
          </a:p>
          <a:p>
            <a:pPr>
              <a:lnSpc>
                <a:spcPct val="90000"/>
              </a:lnSpc>
            </a:pPr>
            <a:r>
              <a:rPr lang="ru-RU" sz="2400" dirty="0">
                <a:solidFill>
                  <a:schemeClr val="tx1">
                    <a:lumMod val="95000"/>
                  </a:schemeClr>
                </a:solidFill>
              </a:rPr>
              <a:t>Таким образом, то, что является информацией для одного пользователя, не обязательно должно быть информацией для другого</a:t>
            </a:r>
          </a:p>
          <a:p>
            <a:pPr>
              <a:lnSpc>
                <a:spcPct val="90000"/>
              </a:lnSpc>
            </a:pPr>
            <a:r>
              <a:rPr lang="ru-RU" sz="2400" b="1" dirty="0">
                <a:solidFill>
                  <a:srgbClr val="FFC000"/>
                </a:solidFill>
              </a:rPr>
              <a:t>Информация</a:t>
            </a:r>
            <a:r>
              <a:rPr lang="ru-RU" sz="2400" dirty="0">
                <a:solidFill>
                  <a:schemeClr val="tx1">
                    <a:lumMod val="95000"/>
                  </a:schemeClr>
                </a:solidFill>
              </a:rPr>
              <a:t> - это наблюдения над объектами, фактами и событиями в окружающей среде, которые в определенном контексте имеют определенное значение</a:t>
            </a:r>
          </a:p>
          <a:p>
            <a:pPr>
              <a:lnSpc>
                <a:spcPct val="90000"/>
              </a:lnSpc>
            </a:pPr>
            <a:r>
              <a:rPr lang="ru-RU" sz="2400" dirty="0">
                <a:solidFill>
                  <a:schemeClr val="tx1">
                    <a:lumMod val="95000"/>
                  </a:schemeClr>
                </a:solidFill>
              </a:rPr>
              <a:t>Главная особенность информации - новизна</a:t>
            </a:r>
          </a:p>
          <a:p>
            <a:pPr>
              <a:lnSpc>
                <a:spcPct val="90000"/>
              </a:lnSpc>
            </a:pPr>
            <a:r>
              <a:rPr lang="ru-RU" i="1" dirty="0">
                <a:solidFill>
                  <a:schemeClr val="tx1">
                    <a:lumMod val="95000"/>
                  </a:schemeClr>
                </a:solidFill>
              </a:rPr>
              <a:t>Эта функция не относится к данным, которые могут храниться годами и использоваться по мере необходимости для получения новой информации</a:t>
            </a:r>
          </a:p>
        </p:txBody>
      </p:sp>
    </p:spTree>
    <p:extLst>
      <p:ext uri="{BB962C8B-B14F-4D97-AF65-F5344CB8AC3E}">
        <p14:creationId xmlns:p14="http://schemas.microsoft.com/office/powerpoint/2010/main" val="1673388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8D6C-C0E3-428D-99D1-39EDF068347C}"/>
              </a:ext>
            </a:extLst>
          </p:cNvPr>
          <p:cNvSpPr>
            <a:spLocks noGrp="1"/>
          </p:cNvSpPr>
          <p:nvPr>
            <p:ph type="title"/>
          </p:nvPr>
        </p:nvSpPr>
        <p:spPr/>
        <p:txBody>
          <a:bodyPr/>
          <a:lstStyle/>
          <a:p>
            <a:r>
              <a:rPr lang="ru-RU" dirty="0"/>
              <a:t>Виды информаций</a:t>
            </a:r>
            <a:endParaRPr lang="en-US" dirty="0"/>
          </a:p>
        </p:txBody>
      </p:sp>
      <p:sp>
        <p:nvSpPr>
          <p:cNvPr id="3" name="Content Placeholder 2">
            <a:extLst>
              <a:ext uri="{FF2B5EF4-FFF2-40B4-BE49-F238E27FC236}">
                <a16:creationId xmlns:a16="http://schemas.microsoft.com/office/drawing/2014/main" id="{74D391A3-D2E6-42EF-9BCF-0337F20F9138}"/>
              </a:ext>
            </a:extLst>
          </p:cNvPr>
          <p:cNvSpPr>
            <a:spLocks noGrp="1"/>
          </p:cNvSpPr>
          <p:nvPr>
            <p:ph idx="1"/>
          </p:nvPr>
        </p:nvSpPr>
        <p:spPr>
          <a:xfrm>
            <a:off x="812703" y="1853248"/>
            <a:ext cx="9404723" cy="4326889"/>
          </a:xfrm>
        </p:spPr>
        <p:txBody>
          <a:bodyPr>
            <a:normAutofit/>
          </a:bodyPr>
          <a:lstStyle/>
          <a:p>
            <a:pPr marL="0" indent="0">
              <a:buNone/>
            </a:pPr>
            <a:r>
              <a:rPr lang="ru-RU" altLang="ru-RU" sz="2400" dirty="0">
                <a:solidFill>
                  <a:schemeClr val="tx1">
                    <a:lumMod val="95000"/>
                  </a:schemeClr>
                </a:solidFill>
                <a:latin typeface="Century" panose="02040604050505020304" pitchFamily="18" charset="0"/>
              </a:rPr>
              <a:t>В зависимости от области использования, информация может быть разной:</a:t>
            </a:r>
          </a:p>
          <a:p>
            <a:r>
              <a:rPr lang="ru-RU" altLang="ru-RU" sz="2400" dirty="0">
                <a:solidFill>
                  <a:schemeClr val="tx1">
                    <a:lumMod val="95000"/>
                  </a:schemeClr>
                </a:solidFill>
                <a:latin typeface="Century" panose="02040604050505020304" pitchFamily="18" charset="0"/>
              </a:rPr>
              <a:t>научной</a:t>
            </a:r>
          </a:p>
          <a:p>
            <a:r>
              <a:rPr lang="ru-RU" altLang="ru-RU" sz="2400" dirty="0">
                <a:solidFill>
                  <a:schemeClr val="tx1">
                    <a:lumMod val="95000"/>
                  </a:schemeClr>
                </a:solidFill>
                <a:latin typeface="Century" panose="02040604050505020304" pitchFamily="18" charset="0"/>
              </a:rPr>
              <a:t>технической,</a:t>
            </a:r>
          </a:p>
          <a:p>
            <a:r>
              <a:rPr lang="ru-RU" altLang="ru-RU" sz="2400" dirty="0">
                <a:solidFill>
                  <a:schemeClr val="tx1">
                    <a:lumMod val="95000"/>
                  </a:schemeClr>
                </a:solidFill>
                <a:latin typeface="Century" panose="02040604050505020304" pitchFamily="18" charset="0"/>
              </a:rPr>
              <a:t>для управления / администрирования,</a:t>
            </a:r>
          </a:p>
          <a:p>
            <a:r>
              <a:rPr lang="ru-RU" altLang="ru-RU" sz="2400" dirty="0">
                <a:solidFill>
                  <a:schemeClr val="tx1">
                    <a:lumMod val="95000"/>
                  </a:schemeClr>
                </a:solidFill>
                <a:latin typeface="Century" panose="02040604050505020304" pitchFamily="18" charset="0"/>
              </a:rPr>
              <a:t>экономической</a:t>
            </a:r>
          </a:p>
          <a:p>
            <a:r>
              <a:rPr lang="ru-RU" altLang="ru-RU" sz="2400" dirty="0">
                <a:solidFill>
                  <a:schemeClr val="tx1">
                    <a:lumMod val="95000"/>
                  </a:schemeClr>
                </a:solidFill>
                <a:latin typeface="Century" panose="02040604050505020304" pitchFamily="18" charset="0"/>
              </a:rPr>
              <a:t>статистической</a:t>
            </a:r>
          </a:p>
          <a:p>
            <a:pPr marL="0" indent="0">
              <a:buNone/>
            </a:pPr>
            <a:r>
              <a:rPr lang="ru-RU" altLang="ru-RU" sz="2200" dirty="0">
                <a:solidFill>
                  <a:schemeClr val="tx1">
                    <a:lumMod val="95000"/>
                  </a:schemeClr>
                </a:solidFill>
                <a:latin typeface="Century" panose="02040604050505020304" pitchFamily="18" charset="0"/>
              </a:rPr>
              <a:t>и </a:t>
            </a:r>
            <a:r>
              <a:rPr lang="ru-RU" altLang="ru-RU" sz="2200" dirty="0" err="1">
                <a:solidFill>
                  <a:schemeClr val="tx1">
                    <a:lumMod val="95000"/>
                  </a:schemeClr>
                </a:solidFill>
                <a:latin typeface="Century" panose="02040604050505020304" pitchFamily="18" charset="0"/>
              </a:rPr>
              <a:t>др</a:t>
            </a:r>
            <a:r>
              <a:rPr lang="ro-RO" altLang="ru-RU" sz="2200" dirty="0">
                <a:solidFill>
                  <a:schemeClr val="tx1">
                    <a:lumMod val="95000"/>
                  </a:schemeClr>
                </a:solidFill>
                <a:latin typeface="Century" panose="02040604050505020304" pitchFamily="18" charset="0"/>
              </a:rPr>
              <a:t>. </a:t>
            </a:r>
            <a:endParaRPr lang="en-US" altLang="ru-RU" sz="2200" dirty="0">
              <a:solidFill>
                <a:schemeClr val="tx1">
                  <a:lumMod val="95000"/>
                </a:schemeClr>
              </a:solidFill>
              <a:latin typeface="Century" panose="02040604050505020304" pitchFamily="18" charset="0"/>
            </a:endParaRPr>
          </a:p>
        </p:txBody>
      </p:sp>
    </p:spTree>
    <p:extLst>
      <p:ext uri="{BB962C8B-B14F-4D97-AF65-F5344CB8AC3E}">
        <p14:creationId xmlns:p14="http://schemas.microsoft.com/office/powerpoint/2010/main" val="1845708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DBC09-7A5E-47B2-986F-218AE818AB03}"/>
              </a:ext>
            </a:extLst>
          </p:cNvPr>
          <p:cNvSpPr>
            <a:spLocks noGrp="1"/>
          </p:cNvSpPr>
          <p:nvPr>
            <p:ph type="title"/>
          </p:nvPr>
        </p:nvSpPr>
        <p:spPr>
          <a:xfrm>
            <a:off x="646111" y="452718"/>
            <a:ext cx="9650828" cy="1400530"/>
          </a:xfrm>
        </p:spPr>
        <p:txBody>
          <a:bodyPr/>
          <a:lstStyle/>
          <a:p>
            <a:r>
              <a:rPr lang="ru-RU" sz="3000" b="1" dirty="0"/>
              <a:t>Пример – количество юридических лиц, имеющих веб-страницы</a:t>
            </a:r>
            <a:r>
              <a:rPr lang="en-US" sz="3000" b="1" dirty="0"/>
              <a:t> </a:t>
            </a:r>
            <a:endParaRPr lang="en-US" sz="3000" dirty="0"/>
          </a:p>
        </p:txBody>
      </p:sp>
      <p:sp>
        <p:nvSpPr>
          <p:cNvPr id="3" name="Content Placeholder 2">
            <a:extLst>
              <a:ext uri="{FF2B5EF4-FFF2-40B4-BE49-F238E27FC236}">
                <a16:creationId xmlns:a16="http://schemas.microsoft.com/office/drawing/2014/main" id="{9CE3FCFF-FD72-418C-82BC-96ED8C6C61ED}"/>
              </a:ext>
            </a:extLst>
          </p:cNvPr>
          <p:cNvSpPr>
            <a:spLocks noGrp="1"/>
          </p:cNvSpPr>
          <p:nvPr>
            <p:ph idx="1"/>
          </p:nvPr>
        </p:nvSpPr>
        <p:spPr>
          <a:xfrm>
            <a:off x="1261872" y="1828801"/>
            <a:ext cx="8595360" cy="739140"/>
          </a:xfrm>
        </p:spPr>
        <p:txBody>
          <a:bodyPr/>
          <a:lstStyle/>
          <a:p>
            <a:r>
              <a:rPr lang="ru-RU" dirty="0"/>
              <a:t>Источник</a:t>
            </a:r>
            <a:r>
              <a:rPr lang="ro-MD" dirty="0"/>
              <a:t>: </a:t>
            </a:r>
            <a:r>
              <a:rPr lang="ro-MD" dirty="0">
                <a:solidFill>
                  <a:srgbClr val="FFC000"/>
                </a:solidFill>
              </a:rPr>
              <a:t>statistica.md</a:t>
            </a:r>
          </a:p>
          <a:p>
            <a:pPr marL="0" indent="0">
              <a:buNone/>
            </a:pPr>
            <a:endParaRPr lang="en-US" dirty="0"/>
          </a:p>
        </p:txBody>
      </p:sp>
      <p:graphicFrame>
        <p:nvGraphicFramePr>
          <p:cNvPr id="5" name="Table 4">
            <a:extLst>
              <a:ext uri="{FF2B5EF4-FFF2-40B4-BE49-F238E27FC236}">
                <a16:creationId xmlns:a16="http://schemas.microsoft.com/office/drawing/2014/main" id="{F2E3579A-8466-44C4-85A8-E5A6A159EEB2}"/>
              </a:ext>
            </a:extLst>
          </p:cNvPr>
          <p:cNvGraphicFramePr>
            <a:graphicFrameLocks noGrp="1"/>
          </p:cNvGraphicFramePr>
          <p:nvPr>
            <p:extLst>
              <p:ext uri="{D42A27DB-BD31-4B8C-83A1-F6EECF244321}">
                <p14:modId xmlns:p14="http://schemas.microsoft.com/office/powerpoint/2010/main" val="4287820047"/>
              </p:ext>
            </p:extLst>
          </p:nvPr>
        </p:nvGraphicFramePr>
        <p:xfrm>
          <a:off x="1261427" y="2709223"/>
          <a:ext cx="8594724" cy="739140"/>
        </p:xfrm>
        <a:graphic>
          <a:graphicData uri="http://schemas.openxmlformats.org/drawingml/2006/table">
            <a:tbl>
              <a:tblPr/>
              <a:tblGrid>
                <a:gridCol w="3164799">
                  <a:extLst>
                    <a:ext uri="{9D8B030D-6E8A-4147-A177-3AD203B41FA5}">
                      <a16:colId xmlns:a16="http://schemas.microsoft.com/office/drawing/2014/main" val="1295654387"/>
                    </a:ext>
                  </a:extLst>
                </a:gridCol>
                <a:gridCol w="5429925">
                  <a:extLst>
                    <a:ext uri="{9D8B030D-6E8A-4147-A177-3AD203B41FA5}">
                      <a16:colId xmlns:a16="http://schemas.microsoft.com/office/drawing/2014/main" val="2270587059"/>
                    </a:ext>
                  </a:extLst>
                </a:gridCol>
              </a:tblGrid>
              <a:tr h="369570">
                <a:tc gridSpan="2">
                  <a:txBody>
                    <a:bodyPr/>
                    <a:lstStyle/>
                    <a:p>
                      <a:pPr algn="ctr" fontAlgn="base"/>
                      <a:r>
                        <a:rPr lang="ru-RU" sz="1800" b="0" dirty="0">
                          <a:solidFill>
                            <a:schemeClr val="bg1">
                              <a:lumMod val="75000"/>
                              <a:lumOff val="25000"/>
                            </a:schemeClr>
                          </a:solidFill>
                          <a:effectLst/>
                          <a:latin typeface="inherit"/>
                        </a:rPr>
                        <a:t>Учебные</a:t>
                      </a:r>
                      <a:endParaRPr lang="en-US" sz="1800" b="1" dirty="0">
                        <a:solidFill>
                          <a:schemeClr val="bg1">
                            <a:lumMod val="75000"/>
                            <a:lumOff val="25000"/>
                          </a:schemeClr>
                        </a:solidFill>
                        <a:effectLst/>
                        <a:latin typeface="inherit"/>
                      </a:endParaRPr>
                    </a:p>
                  </a:txBody>
                  <a:tcPr marL="47625" marR="47625" marT="47625" marB="47625" anchor="ctr">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rgbClr val="E1E1E1"/>
                    </a:solidFill>
                  </a:tcPr>
                </a:tc>
                <a:tc hMerge="1">
                  <a:txBody>
                    <a:bodyPr/>
                    <a:lstStyle/>
                    <a:p>
                      <a:pPr algn="l" fontAlgn="base"/>
                      <a:endParaRPr lang="en-US" sz="1800" b="1" dirty="0">
                        <a:effectLst/>
                        <a:latin typeface="inherit"/>
                      </a:endParaRPr>
                    </a:p>
                  </a:txBody>
                  <a:tcPr marL="47625" marR="47625" marT="47625" marB="47625" anchor="ctr">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rgbClr val="E1E1E1"/>
                    </a:solidFill>
                  </a:tcPr>
                </a:tc>
                <a:extLst>
                  <a:ext uri="{0D108BD9-81ED-4DB2-BD59-A6C34878D82A}">
                    <a16:rowId xmlns:a16="http://schemas.microsoft.com/office/drawing/2014/main" val="1479413891"/>
                  </a:ext>
                </a:extLst>
              </a:tr>
              <a:tr h="369570">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800" b="1" dirty="0">
                          <a:solidFill>
                            <a:schemeClr val="bg2">
                              <a:lumMod val="75000"/>
                            </a:schemeClr>
                          </a:solidFill>
                          <a:effectLst/>
                          <a:latin typeface="inherit"/>
                        </a:rPr>
                        <a:t>2017</a:t>
                      </a:r>
                    </a:p>
                  </a:txBody>
                  <a:tcPr marL="47625" marR="47625" marT="47625" marB="47625" anchor="ctr">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rgbClr val="E1E1E1"/>
                    </a:solidFill>
                  </a:tcPr>
                </a:tc>
                <a:tc>
                  <a:txBody>
                    <a:bodyPr/>
                    <a:lstStyle/>
                    <a:p>
                      <a:pPr algn="r" fontAlgn="base"/>
                      <a:r>
                        <a:rPr lang="en-US" sz="1800" b="0" dirty="0">
                          <a:solidFill>
                            <a:srgbClr val="000000"/>
                          </a:solidFill>
                          <a:effectLst/>
                          <a:latin typeface="inherit"/>
                        </a:rPr>
                        <a:t>237</a:t>
                      </a:r>
                    </a:p>
                  </a:txBody>
                  <a:tcPr marL="47625" marR="47625" marT="47625" marB="47625" anchor="ctr">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rgbClr val="FFFFFF"/>
                    </a:solidFill>
                  </a:tcPr>
                </a:tc>
                <a:extLst>
                  <a:ext uri="{0D108BD9-81ED-4DB2-BD59-A6C34878D82A}">
                    <a16:rowId xmlns:a16="http://schemas.microsoft.com/office/drawing/2014/main" val="2425032409"/>
                  </a:ext>
                </a:extLst>
              </a:tr>
            </a:tbl>
          </a:graphicData>
        </a:graphic>
      </p:graphicFrame>
      <p:graphicFrame>
        <p:nvGraphicFramePr>
          <p:cNvPr id="6" name="Table 5">
            <a:extLst>
              <a:ext uri="{FF2B5EF4-FFF2-40B4-BE49-F238E27FC236}">
                <a16:creationId xmlns:a16="http://schemas.microsoft.com/office/drawing/2014/main" id="{297570E7-9521-4CC8-8F8F-36E0070F28D8}"/>
              </a:ext>
            </a:extLst>
          </p:cNvPr>
          <p:cNvGraphicFramePr>
            <a:graphicFrameLocks noGrp="1"/>
          </p:cNvGraphicFramePr>
          <p:nvPr>
            <p:extLst>
              <p:ext uri="{D42A27DB-BD31-4B8C-83A1-F6EECF244321}">
                <p14:modId xmlns:p14="http://schemas.microsoft.com/office/powerpoint/2010/main" val="301015954"/>
              </p:ext>
            </p:extLst>
          </p:nvPr>
        </p:nvGraphicFramePr>
        <p:xfrm>
          <a:off x="1261427" y="3448363"/>
          <a:ext cx="8594725" cy="1478280"/>
        </p:xfrm>
        <a:graphic>
          <a:graphicData uri="http://schemas.openxmlformats.org/drawingml/2006/table">
            <a:tbl>
              <a:tblPr/>
              <a:tblGrid>
                <a:gridCol w="3152505">
                  <a:extLst>
                    <a:ext uri="{9D8B030D-6E8A-4147-A177-3AD203B41FA5}">
                      <a16:colId xmlns:a16="http://schemas.microsoft.com/office/drawing/2014/main" val="3146129975"/>
                    </a:ext>
                  </a:extLst>
                </a:gridCol>
                <a:gridCol w="5442220">
                  <a:extLst>
                    <a:ext uri="{9D8B030D-6E8A-4147-A177-3AD203B41FA5}">
                      <a16:colId xmlns:a16="http://schemas.microsoft.com/office/drawing/2014/main" val="3095174350"/>
                    </a:ext>
                  </a:extLst>
                </a:gridCol>
              </a:tblGrid>
              <a:tr h="202586">
                <a:tc>
                  <a:txBody>
                    <a:bodyPr/>
                    <a:lstStyle/>
                    <a:p>
                      <a:pPr algn="l" fontAlgn="base"/>
                      <a:r>
                        <a:rPr lang="en-US" b="1" dirty="0">
                          <a:solidFill>
                            <a:schemeClr val="bg2">
                              <a:lumMod val="75000"/>
                            </a:schemeClr>
                          </a:solidFill>
                          <a:effectLst/>
                          <a:latin typeface="inherit"/>
                        </a:rPr>
                        <a:t>2016</a:t>
                      </a:r>
                    </a:p>
                  </a:txBody>
                  <a:tcPr marL="47625" marR="47625" marT="47625" marB="47625" anchor="ctr">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rgbClr val="E1E1E1"/>
                    </a:solidFill>
                  </a:tcPr>
                </a:tc>
                <a:tc>
                  <a:txBody>
                    <a:bodyPr/>
                    <a:lstStyle/>
                    <a:p>
                      <a:pPr algn="r" fontAlgn="base"/>
                      <a:r>
                        <a:rPr lang="en-US" b="0" dirty="0">
                          <a:solidFill>
                            <a:srgbClr val="000000"/>
                          </a:solidFill>
                          <a:effectLst/>
                          <a:latin typeface="inherit"/>
                        </a:rPr>
                        <a:t>206</a:t>
                      </a:r>
                    </a:p>
                  </a:txBody>
                  <a:tcPr marL="47625" marR="47625" marT="47625" marB="47625" anchor="ctr">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rgbClr val="FFFFFF"/>
                    </a:solidFill>
                  </a:tcPr>
                </a:tc>
                <a:extLst>
                  <a:ext uri="{0D108BD9-81ED-4DB2-BD59-A6C34878D82A}">
                    <a16:rowId xmlns:a16="http://schemas.microsoft.com/office/drawing/2014/main" val="2248108840"/>
                  </a:ext>
                </a:extLst>
              </a:tr>
              <a:tr h="202586">
                <a:tc gridSpan="2">
                  <a:txBody>
                    <a:bodyPr/>
                    <a:lstStyle/>
                    <a:p>
                      <a:pPr algn="ctr" fontAlgn="base"/>
                      <a:r>
                        <a:rPr lang="ru-RU" sz="1800" b="0" i="0" kern="1200" dirty="0">
                          <a:solidFill>
                            <a:schemeClr val="bg1">
                              <a:lumMod val="75000"/>
                              <a:lumOff val="25000"/>
                            </a:schemeClr>
                          </a:solidFill>
                          <a:effectLst/>
                          <a:latin typeface="+mn-lt"/>
                          <a:ea typeface="+mn-ea"/>
                          <a:cs typeface="+mn-cs"/>
                        </a:rPr>
                        <a:t>Здравоохранение</a:t>
                      </a:r>
                      <a:endParaRPr lang="en-US" b="1" dirty="0">
                        <a:solidFill>
                          <a:schemeClr val="bg1">
                            <a:lumMod val="75000"/>
                            <a:lumOff val="25000"/>
                          </a:schemeClr>
                        </a:solidFill>
                        <a:effectLst/>
                        <a:latin typeface="inherit"/>
                      </a:endParaRPr>
                    </a:p>
                  </a:txBody>
                  <a:tcPr marL="47625" marR="47625" marT="47625" marB="47625" anchor="ctr">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rgbClr val="E1E1E1"/>
                    </a:solidFill>
                  </a:tcPr>
                </a:tc>
                <a:tc hMerge="1">
                  <a:txBody>
                    <a:bodyPr/>
                    <a:lstStyle/>
                    <a:p>
                      <a:pPr algn="r" fontAlgn="base"/>
                      <a:endParaRPr lang="en-US" b="0" dirty="0">
                        <a:solidFill>
                          <a:srgbClr val="000000"/>
                        </a:solidFill>
                        <a:effectLst/>
                        <a:latin typeface="inherit"/>
                      </a:endParaRPr>
                    </a:p>
                  </a:txBody>
                  <a:tcPr marL="47625" marR="47625" marT="47625" marB="47625" anchor="ctr">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rgbClr val="FFFFFF"/>
                    </a:solidFill>
                  </a:tcPr>
                </a:tc>
                <a:extLst>
                  <a:ext uri="{0D108BD9-81ED-4DB2-BD59-A6C34878D82A}">
                    <a16:rowId xmlns:a16="http://schemas.microsoft.com/office/drawing/2014/main" val="761467598"/>
                  </a:ext>
                </a:extLst>
              </a:tr>
              <a:tr h="202586">
                <a:tc>
                  <a:txBody>
                    <a:bodyPr/>
                    <a:lstStyle/>
                    <a:p>
                      <a:pPr algn="l" fontAlgn="base"/>
                      <a:r>
                        <a:rPr lang="ro-MD" b="1" dirty="0">
                          <a:solidFill>
                            <a:schemeClr val="bg2">
                              <a:lumMod val="75000"/>
                            </a:schemeClr>
                          </a:solidFill>
                          <a:effectLst/>
                          <a:latin typeface="inherit"/>
                        </a:rPr>
                        <a:t>2017</a:t>
                      </a:r>
                      <a:endParaRPr lang="en-US" b="1" dirty="0">
                        <a:solidFill>
                          <a:schemeClr val="bg2">
                            <a:lumMod val="75000"/>
                          </a:schemeClr>
                        </a:solidFill>
                        <a:effectLst/>
                        <a:latin typeface="inherit"/>
                      </a:endParaRPr>
                    </a:p>
                  </a:txBody>
                  <a:tcPr marL="47625" marR="47625" marT="47625" marB="47625" anchor="ctr">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rgbClr val="E1E1E1"/>
                    </a:solidFill>
                  </a:tcPr>
                </a:tc>
                <a:tc>
                  <a:txBody>
                    <a:bodyPr/>
                    <a:lstStyle/>
                    <a:p>
                      <a:pPr algn="r" fontAlgn="base"/>
                      <a:r>
                        <a:rPr lang="ro-MD" b="0" dirty="0">
                          <a:solidFill>
                            <a:srgbClr val="000000"/>
                          </a:solidFill>
                          <a:effectLst/>
                          <a:latin typeface="inherit"/>
                        </a:rPr>
                        <a:t>139</a:t>
                      </a:r>
                      <a:endParaRPr lang="en-US" b="0" dirty="0">
                        <a:solidFill>
                          <a:srgbClr val="000000"/>
                        </a:solidFill>
                        <a:effectLst/>
                        <a:latin typeface="inherit"/>
                      </a:endParaRPr>
                    </a:p>
                  </a:txBody>
                  <a:tcPr marL="47625" marR="47625" marT="47625" marB="47625" anchor="ctr">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rgbClr val="FFFFFF"/>
                    </a:solidFill>
                  </a:tcPr>
                </a:tc>
                <a:extLst>
                  <a:ext uri="{0D108BD9-81ED-4DB2-BD59-A6C34878D82A}">
                    <a16:rowId xmlns:a16="http://schemas.microsoft.com/office/drawing/2014/main" val="4064568422"/>
                  </a:ext>
                </a:extLst>
              </a:tr>
              <a:tr h="202586">
                <a:tc>
                  <a:txBody>
                    <a:bodyPr/>
                    <a:lstStyle/>
                    <a:p>
                      <a:pPr algn="l" fontAlgn="base"/>
                      <a:r>
                        <a:rPr lang="ro-MD" b="1" dirty="0">
                          <a:solidFill>
                            <a:schemeClr val="bg2">
                              <a:lumMod val="75000"/>
                            </a:schemeClr>
                          </a:solidFill>
                          <a:effectLst/>
                          <a:latin typeface="inherit"/>
                        </a:rPr>
                        <a:t>2016</a:t>
                      </a:r>
                      <a:endParaRPr lang="en-US" b="1" dirty="0">
                        <a:solidFill>
                          <a:schemeClr val="bg2">
                            <a:lumMod val="75000"/>
                          </a:schemeClr>
                        </a:solidFill>
                        <a:effectLst/>
                        <a:latin typeface="inherit"/>
                      </a:endParaRPr>
                    </a:p>
                  </a:txBody>
                  <a:tcPr marL="47625" marR="47625" marT="47625" marB="47625" anchor="ctr">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rgbClr val="E1E1E1"/>
                    </a:solidFill>
                  </a:tcPr>
                </a:tc>
                <a:tc>
                  <a:txBody>
                    <a:bodyPr/>
                    <a:lstStyle/>
                    <a:p>
                      <a:pPr algn="r" fontAlgn="base"/>
                      <a:r>
                        <a:rPr lang="ro-MD" b="0" dirty="0">
                          <a:solidFill>
                            <a:srgbClr val="000000"/>
                          </a:solidFill>
                          <a:effectLst/>
                          <a:latin typeface="inherit"/>
                        </a:rPr>
                        <a:t>114</a:t>
                      </a:r>
                      <a:endParaRPr lang="en-US" b="0" dirty="0">
                        <a:solidFill>
                          <a:srgbClr val="000000"/>
                        </a:solidFill>
                        <a:effectLst/>
                        <a:latin typeface="inherit"/>
                      </a:endParaRPr>
                    </a:p>
                  </a:txBody>
                  <a:tcPr marL="47625" marR="47625" marT="47625" marB="47625" anchor="ctr">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rgbClr val="FFFFFF"/>
                    </a:solidFill>
                  </a:tcPr>
                </a:tc>
                <a:extLst>
                  <a:ext uri="{0D108BD9-81ED-4DB2-BD59-A6C34878D82A}">
                    <a16:rowId xmlns:a16="http://schemas.microsoft.com/office/drawing/2014/main" val="3546321893"/>
                  </a:ext>
                </a:extLst>
              </a:tr>
            </a:tbl>
          </a:graphicData>
        </a:graphic>
      </p:graphicFrame>
    </p:spTree>
    <p:extLst>
      <p:ext uri="{BB962C8B-B14F-4D97-AF65-F5344CB8AC3E}">
        <p14:creationId xmlns:p14="http://schemas.microsoft.com/office/powerpoint/2010/main" val="138463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0C31-EB50-49D0-8DA0-F255D9C06B5E}"/>
              </a:ext>
            </a:extLst>
          </p:cNvPr>
          <p:cNvSpPr>
            <a:spLocks noGrp="1"/>
          </p:cNvSpPr>
          <p:nvPr>
            <p:ph type="title"/>
          </p:nvPr>
        </p:nvSpPr>
        <p:spPr/>
        <p:txBody>
          <a:bodyPr/>
          <a:lstStyle/>
          <a:p>
            <a:r>
              <a:rPr lang="ru-RU" altLang="ru-RU" b="1" dirty="0"/>
              <a:t>Структура информационного процесса</a:t>
            </a:r>
            <a:endParaRPr lang="en-US" dirty="0"/>
          </a:p>
        </p:txBody>
      </p:sp>
      <p:sp>
        <p:nvSpPr>
          <p:cNvPr id="3" name="Content Placeholder 2">
            <a:extLst>
              <a:ext uri="{FF2B5EF4-FFF2-40B4-BE49-F238E27FC236}">
                <a16:creationId xmlns:a16="http://schemas.microsoft.com/office/drawing/2014/main" id="{C009271D-3B05-469F-9585-ACA287EF935D}"/>
              </a:ext>
            </a:extLst>
          </p:cNvPr>
          <p:cNvSpPr>
            <a:spLocks noGrp="1"/>
          </p:cNvSpPr>
          <p:nvPr>
            <p:ph idx="1"/>
          </p:nvPr>
        </p:nvSpPr>
        <p:spPr>
          <a:xfrm>
            <a:off x="795130" y="1934816"/>
            <a:ext cx="10084905" cy="4320209"/>
          </a:xfrm>
        </p:spPr>
        <p:txBody>
          <a:bodyPr>
            <a:normAutofit/>
          </a:bodyPr>
          <a:lstStyle/>
          <a:p>
            <a:pPr>
              <a:buNone/>
            </a:pPr>
            <a:r>
              <a:rPr lang="ru-RU" altLang="ru-RU" sz="2400" dirty="0">
                <a:solidFill>
                  <a:schemeClr val="tx1">
                    <a:lumMod val="95000"/>
                  </a:schemeClr>
                </a:solidFill>
                <a:latin typeface="Century" panose="02040604050505020304" pitchFamily="18" charset="0"/>
              </a:rPr>
              <a:t>Чтобы информация была сгенерирована и передана от источника к пользователю, она проходит через ряд шагов, таких как:</a:t>
            </a:r>
          </a:p>
          <a:p>
            <a:r>
              <a:rPr lang="ru-RU" altLang="ru-RU" sz="2400" dirty="0">
                <a:solidFill>
                  <a:schemeClr val="tx1">
                    <a:lumMod val="95000"/>
                  </a:schemeClr>
                </a:solidFill>
                <a:latin typeface="Century" panose="02040604050505020304" pitchFamily="18" charset="0"/>
              </a:rPr>
              <a:t>Сбор информации</a:t>
            </a:r>
          </a:p>
          <a:p>
            <a:r>
              <a:rPr lang="ru-RU" altLang="ru-RU" sz="2400" dirty="0">
                <a:solidFill>
                  <a:schemeClr val="tx1">
                    <a:lumMod val="95000"/>
                  </a:schemeClr>
                </a:solidFill>
                <a:latin typeface="Century" panose="02040604050505020304" pitchFamily="18" charset="0"/>
              </a:rPr>
              <a:t>Запись и передача данных</a:t>
            </a:r>
          </a:p>
          <a:p>
            <a:r>
              <a:rPr lang="ru-RU" altLang="ru-RU" sz="2400" dirty="0">
                <a:solidFill>
                  <a:schemeClr val="tx1">
                    <a:lumMod val="95000"/>
                  </a:schemeClr>
                </a:solidFill>
                <a:latin typeface="Century" panose="02040604050505020304" pitchFamily="18" charset="0"/>
              </a:rPr>
              <a:t>Обработка данных и генерация информации</a:t>
            </a:r>
          </a:p>
          <a:p>
            <a:r>
              <a:rPr lang="ru-RU" altLang="ru-RU" sz="2400" dirty="0">
                <a:solidFill>
                  <a:schemeClr val="tx1">
                    <a:lumMod val="95000"/>
                  </a:schemeClr>
                </a:solidFill>
                <a:latin typeface="Century" panose="02040604050505020304" pitchFamily="18" charset="0"/>
              </a:rPr>
              <a:t>Представление информации</a:t>
            </a:r>
          </a:p>
          <a:p>
            <a:pPr>
              <a:buNone/>
            </a:pPr>
            <a:r>
              <a:rPr lang="ru-RU" altLang="ru-RU" sz="2400" dirty="0">
                <a:solidFill>
                  <a:schemeClr val="tx1">
                    <a:lumMod val="95000"/>
                  </a:schemeClr>
                </a:solidFill>
                <a:latin typeface="Century" panose="02040604050505020304" pitchFamily="18" charset="0"/>
              </a:rPr>
              <a:t>PS: Выполнение этих этапов можно автоматизировать, но есть некоторые, которые может выполнить только человек ... пока что </a:t>
            </a:r>
            <a:r>
              <a:rPr lang="ru-RU" altLang="ru-RU" sz="2400" dirty="0">
                <a:solidFill>
                  <a:schemeClr val="tx1">
                    <a:lumMod val="95000"/>
                  </a:schemeClr>
                </a:solidFill>
                <a:latin typeface="Century" panose="02040604050505020304" pitchFamily="18" charset="0"/>
                <a:sym typeface="Wingdings" panose="05000000000000000000" pitchFamily="2" charset="2"/>
              </a:rPr>
              <a:t></a:t>
            </a:r>
            <a:endParaRPr lang="ru-RU" altLang="ru-RU" sz="2400" dirty="0">
              <a:solidFill>
                <a:schemeClr val="tx1">
                  <a:lumMod val="95000"/>
                </a:schemeClr>
              </a:solidFill>
              <a:latin typeface="Century" panose="02040604050505020304" pitchFamily="18" charset="0"/>
            </a:endParaRPr>
          </a:p>
        </p:txBody>
      </p:sp>
    </p:spTree>
    <p:extLst>
      <p:ext uri="{BB962C8B-B14F-4D97-AF65-F5344CB8AC3E}">
        <p14:creationId xmlns:p14="http://schemas.microsoft.com/office/powerpoint/2010/main" val="1308222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646111" y="452718"/>
            <a:ext cx="9404723" cy="1137543"/>
          </a:xfrm>
        </p:spPr>
        <p:txBody>
          <a:bodyPr/>
          <a:lstStyle/>
          <a:p>
            <a:pPr eaLnBrk="1" hangingPunct="1"/>
            <a:r>
              <a:rPr lang="ru-RU" altLang="ru-RU" b="1" dirty="0"/>
              <a:t>Сбор данных</a:t>
            </a:r>
            <a:endParaRPr lang="en-US" altLang="ru-RU" b="1" dirty="0"/>
          </a:p>
        </p:txBody>
      </p:sp>
      <p:sp>
        <p:nvSpPr>
          <p:cNvPr id="23556" name="Rectangle 3"/>
          <p:cNvSpPr>
            <a:spLocks noGrp="1" noChangeArrowheads="1"/>
          </p:cNvSpPr>
          <p:nvPr>
            <p:ph idx="1"/>
          </p:nvPr>
        </p:nvSpPr>
        <p:spPr>
          <a:xfrm>
            <a:off x="808383" y="1895062"/>
            <a:ext cx="10084903" cy="4285076"/>
          </a:xfrm>
        </p:spPr>
        <p:txBody>
          <a:bodyPr>
            <a:normAutofit/>
          </a:bodyPr>
          <a:lstStyle/>
          <a:p>
            <a:pPr>
              <a:buNone/>
            </a:pPr>
            <a:r>
              <a:rPr lang="ru-RU" altLang="ru-RU" sz="2600" dirty="0">
                <a:solidFill>
                  <a:schemeClr val="tx1">
                    <a:lumMod val="95000"/>
                  </a:schemeClr>
                </a:solidFill>
                <a:latin typeface="Century" panose="02040604050505020304" pitchFamily="18" charset="0"/>
              </a:rPr>
              <a:t>Представляет процесс анализа информации и извлечения данных, относящихся к определенной области (деятельности). Обычно, в результате извлечения собираются </a:t>
            </a:r>
            <a:r>
              <a:rPr lang="ru-RU" altLang="ru-RU" sz="2600" dirty="0">
                <a:solidFill>
                  <a:srgbClr val="FFC000"/>
                </a:solidFill>
                <a:latin typeface="Century" panose="02040604050505020304" pitchFamily="18" charset="0"/>
              </a:rPr>
              <a:t>структурированные данные</a:t>
            </a:r>
          </a:p>
          <a:p>
            <a:pPr>
              <a:buNone/>
            </a:pPr>
            <a:r>
              <a:rPr lang="ru-RU" altLang="ru-RU" sz="2600" dirty="0">
                <a:solidFill>
                  <a:schemeClr val="tx1">
                    <a:lumMod val="95000"/>
                  </a:schemeClr>
                </a:solidFill>
                <a:latin typeface="Century" panose="02040604050505020304" pitchFamily="18" charset="0"/>
              </a:rPr>
              <a:t>Этот этап очень важен, потому что качество конечной информации зависит от качества выполнения этапа сбора данных. Обычно конечная информация, будет использоваться пользователями информации для решения задач отрасли (на разных уровнях управления)</a:t>
            </a:r>
          </a:p>
        </p:txBody>
      </p:sp>
      <p:sp>
        <p:nvSpPr>
          <p:cNvPr id="23554" name="Slide Number Placeholder 5"/>
          <p:cNvSpPr>
            <a:spLocks noGrp="1"/>
          </p:cNvSpPr>
          <p:nvPr>
            <p:ph type="sldNum" sz="quarter" idx="12"/>
          </p:nvPr>
        </p:nvSpPr>
        <p:spPr>
          <a:noFill/>
        </p:spPr>
        <p:txBody>
          <a:bodyPr>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8F44EEA-6BCC-4B76-A809-7CCC8BF6E42E}" type="slidenum">
              <a:rPr lang="en-US" altLang="ru-RU"/>
              <a:pPr eaLnBrk="1" hangingPunct="1"/>
              <a:t>15</a:t>
            </a:fld>
            <a:endParaRPr lang="en-US" altLang="ru-RU"/>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46111" y="452718"/>
            <a:ext cx="9404723" cy="1031525"/>
          </a:xfrm>
        </p:spPr>
        <p:txBody>
          <a:bodyPr>
            <a:normAutofit/>
          </a:bodyPr>
          <a:lstStyle/>
          <a:p>
            <a:r>
              <a:rPr lang="ru-RU" altLang="ru-RU" sz="4000" b="1" dirty="0"/>
              <a:t>Регистрация и передача данных</a:t>
            </a:r>
            <a:endParaRPr lang="en-US" altLang="ru-RU" sz="4000" b="1" dirty="0"/>
          </a:p>
        </p:txBody>
      </p:sp>
      <p:sp>
        <p:nvSpPr>
          <p:cNvPr id="24580" name="Rectangle 3"/>
          <p:cNvSpPr>
            <a:spLocks noGrp="1" noChangeArrowheads="1"/>
          </p:cNvSpPr>
          <p:nvPr>
            <p:ph idx="1"/>
          </p:nvPr>
        </p:nvSpPr>
        <p:spPr>
          <a:xfrm>
            <a:off x="861391" y="1709530"/>
            <a:ext cx="10329348" cy="4470607"/>
          </a:xfrm>
        </p:spPr>
        <p:txBody>
          <a:bodyPr>
            <a:normAutofit/>
          </a:bodyPr>
          <a:lstStyle/>
          <a:p>
            <a:pPr>
              <a:buNone/>
            </a:pPr>
            <a:r>
              <a:rPr lang="ru-RU" altLang="ru-RU" sz="2400" dirty="0">
                <a:solidFill>
                  <a:schemeClr val="tx1">
                    <a:lumMod val="95000"/>
                  </a:schemeClr>
                </a:solidFill>
                <a:latin typeface="Century" panose="02040604050505020304" pitchFamily="18" charset="0"/>
              </a:rPr>
              <a:t>Собранные данные (отраженные в виде коллекций данных) должны быть записаны или закреплены на конкретном носителе информационного материала (бумаге, магнитном диске и т. д.)</a:t>
            </a:r>
          </a:p>
          <a:p>
            <a:pPr>
              <a:buNone/>
            </a:pPr>
            <a:r>
              <a:rPr lang="ru-RU" altLang="ru-RU" sz="2400" dirty="0">
                <a:solidFill>
                  <a:schemeClr val="tx1">
                    <a:lumMod val="95000"/>
                  </a:schemeClr>
                </a:solidFill>
                <a:latin typeface="Century" panose="02040604050505020304" pitchFamily="18" charset="0"/>
              </a:rPr>
              <a:t>Данные, записанные на материальные носители, передаются дальше для обработки (данные теряют ценность, если не используются, не обрабатываются, не передаются и т. д.)</a:t>
            </a:r>
          </a:p>
          <a:p>
            <a:pPr>
              <a:buNone/>
            </a:pPr>
            <a:r>
              <a:rPr lang="ru-RU" altLang="ru-RU" sz="2400" dirty="0">
                <a:solidFill>
                  <a:schemeClr val="tx1">
                    <a:lumMod val="95000"/>
                  </a:schemeClr>
                </a:solidFill>
                <a:latin typeface="Century" panose="02040604050505020304" pitchFamily="18" charset="0"/>
              </a:rPr>
              <a:t>Этап </a:t>
            </a:r>
            <a:r>
              <a:rPr lang="ru-RU" altLang="ru-RU" sz="2400" dirty="0">
                <a:solidFill>
                  <a:srgbClr val="FFC000"/>
                </a:solidFill>
                <a:latin typeface="Century" panose="02040604050505020304" pitchFamily="18" charset="0"/>
              </a:rPr>
              <a:t>передачи</a:t>
            </a:r>
            <a:r>
              <a:rPr lang="ru-RU" altLang="ru-RU" sz="2400" dirty="0">
                <a:solidFill>
                  <a:schemeClr val="tx1">
                    <a:lumMod val="95000"/>
                  </a:schemeClr>
                </a:solidFill>
                <a:latin typeface="Century" panose="02040604050505020304" pitchFamily="18" charset="0"/>
              </a:rPr>
              <a:t> необходим, когда этап сбора данных и этап обработки данных происходят территориально в разных местах (передача должна быть безопасной!)</a:t>
            </a:r>
          </a:p>
        </p:txBody>
      </p:sp>
      <p:sp>
        <p:nvSpPr>
          <p:cNvPr id="24578" name="Slide Number Placeholder 5"/>
          <p:cNvSpPr>
            <a:spLocks noGrp="1"/>
          </p:cNvSpPr>
          <p:nvPr>
            <p:ph type="sldNum" sz="quarter" idx="12"/>
          </p:nvPr>
        </p:nvSpPr>
        <p:spPr>
          <a:noFill/>
        </p:spPr>
        <p:txBody>
          <a:bodyPr>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018269-2D3F-42E7-94D6-EAF9302B8C7A}" type="slidenum">
              <a:rPr lang="en-US" altLang="ru-RU"/>
              <a:pPr eaLnBrk="1" hangingPunct="1"/>
              <a:t>16</a:t>
            </a:fld>
            <a:endParaRPr lang="en-US" altLang="ru-RU"/>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46111" y="452718"/>
            <a:ext cx="9404723" cy="1097786"/>
          </a:xfrm>
        </p:spPr>
        <p:txBody>
          <a:bodyPr/>
          <a:lstStyle/>
          <a:p>
            <a:pPr eaLnBrk="1" hangingPunct="1"/>
            <a:r>
              <a:rPr lang="ru-RU" altLang="ru-RU" b="1" dirty="0"/>
              <a:t>Обработка данных</a:t>
            </a:r>
            <a:endParaRPr lang="en-US" altLang="ru-RU" b="1" dirty="0"/>
          </a:p>
        </p:txBody>
      </p:sp>
      <p:sp>
        <p:nvSpPr>
          <p:cNvPr id="25604" name="Rectangle 3"/>
          <p:cNvSpPr>
            <a:spLocks noGrp="1" noChangeArrowheads="1"/>
          </p:cNvSpPr>
          <p:nvPr>
            <p:ph idx="1"/>
          </p:nvPr>
        </p:nvSpPr>
        <p:spPr>
          <a:xfrm>
            <a:off x="834887" y="1802296"/>
            <a:ext cx="10243930" cy="4377841"/>
          </a:xfrm>
        </p:spPr>
        <p:txBody>
          <a:bodyPr>
            <a:normAutofit/>
          </a:bodyPr>
          <a:lstStyle/>
          <a:p>
            <a:pPr>
              <a:lnSpc>
                <a:spcPct val="90000"/>
              </a:lnSpc>
              <a:buNone/>
            </a:pPr>
            <a:r>
              <a:rPr lang="ru-RU" altLang="ru-RU" sz="2600" dirty="0">
                <a:solidFill>
                  <a:schemeClr val="tx1">
                    <a:lumMod val="95000"/>
                  </a:schemeClr>
                </a:solidFill>
                <a:latin typeface="Century" panose="02040604050505020304" pitchFamily="18" charset="0"/>
              </a:rPr>
              <a:t>Любое преобразование данных выполняется для решения различных функциональных задач (эти функциональные проблемы определяются пользователем информации)</a:t>
            </a:r>
          </a:p>
          <a:p>
            <a:pPr>
              <a:lnSpc>
                <a:spcPct val="90000"/>
              </a:lnSpc>
              <a:buNone/>
            </a:pPr>
            <a:r>
              <a:rPr lang="ru-RU" altLang="ru-RU" sz="2600" dirty="0">
                <a:solidFill>
                  <a:srgbClr val="FFC000"/>
                </a:solidFill>
                <a:latin typeface="Century" panose="02040604050505020304" pitchFamily="18" charset="0"/>
              </a:rPr>
              <a:t>Обработка данных </a:t>
            </a:r>
            <a:r>
              <a:rPr lang="ru-RU" altLang="ru-RU" sz="2600" dirty="0">
                <a:solidFill>
                  <a:schemeClr val="tx1">
                    <a:lumMod val="95000"/>
                  </a:schemeClr>
                </a:solidFill>
                <a:latin typeface="Century" panose="02040604050505020304" pitchFamily="18" charset="0"/>
              </a:rPr>
              <a:t>= выполнение арифметических, логических, сортировочных, фильтрующих и др. операций</a:t>
            </a:r>
          </a:p>
          <a:p>
            <a:pPr>
              <a:lnSpc>
                <a:spcPct val="90000"/>
              </a:lnSpc>
              <a:buNone/>
            </a:pPr>
            <a:r>
              <a:rPr lang="ru-RU" altLang="ru-RU" sz="2600" i="1" dirty="0">
                <a:solidFill>
                  <a:schemeClr val="tx1">
                    <a:lumMod val="95000"/>
                  </a:schemeClr>
                </a:solidFill>
                <a:latin typeface="Century" panose="02040604050505020304" pitchFamily="18" charset="0"/>
              </a:rPr>
              <a:t>Сегодня этот этап часто выполняют приложения, компьютерные системы ...</a:t>
            </a:r>
            <a:endParaRPr lang="ro-RO" altLang="ru-RU" sz="2600" i="1" dirty="0">
              <a:solidFill>
                <a:schemeClr val="tx1">
                  <a:lumMod val="95000"/>
                </a:schemeClr>
              </a:solidFill>
              <a:latin typeface="Century" panose="02040604050505020304" pitchFamily="18" charset="0"/>
            </a:endParaRPr>
          </a:p>
        </p:txBody>
      </p:sp>
      <p:sp>
        <p:nvSpPr>
          <p:cNvPr id="25602" name="Slide Number Placeholder 5"/>
          <p:cNvSpPr>
            <a:spLocks noGrp="1"/>
          </p:cNvSpPr>
          <p:nvPr>
            <p:ph type="sldNum" sz="quarter" idx="12"/>
          </p:nvPr>
        </p:nvSpPr>
        <p:spPr>
          <a:noFill/>
        </p:spPr>
        <p:txBody>
          <a:bodyPr>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99315C5-A7B5-41A2-BF7A-5BD455518C9C}" type="slidenum">
              <a:rPr lang="en-US" altLang="ru-RU"/>
              <a:pPr eaLnBrk="1" hangingPunct="1"/>
              <a:t>17</a:t>
            </a:fld>
            <a:endParaRPr lang="en-US" altLang="ru-R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ru-RU" altLang="ru-RU" b="1" dirty="0"/>
              <a:t>Представление информации</a:t>
            </a:r>
            <a:endParaRPr lang="en-US" altLang="ru-RU" b="1" dirty="0"/>
          </a:p>
        </p:txBody>
      </p:sp>
      <p:sp>
        <p:nvSpPr>
          <p:cNvPr id="26628" name="Rectangle 3"/>
          <p:cNvSpPr>
            <a:spLocks noGrp="1" noChangeArrowheads="1"/>
          </p:cNvSpPr>
          <p:nvPr>
            <p:ph idx="1"/>
          </p:nvPr>
        </p:nvSpPr>
        <p:spPr>
          <a:xfrm>
            <a:off x="834887" y="1853248"/>
            <a:ext cx="10164417" cy="4326889"/>
          </a:xfrm>
        </p:spPr>
        <p:txBody>
          <a:bodyPr>
            <a:normAutofit/>
          </a:bodyPr>
          <a:lstStyle/>
          <a:p>
            <a:pPr>
              <a:lnSpc>
                <a:spcPct val="90000"/>
              </a:lnSpc>
              <a:buNone/>
            </a:pPr>
            <a:r>
              <a:rPr lang="ru-RU" altLang="ru-RU" sz="2600" dirty="0">
                <a:solidFill>
                  <a:schemeClr val="tx1">
                    <a:lumMod val="95000"/>
                  </a:schemeClr>
                </a:solidFill>
                <a:latin typeface="Century" panose="02040604050505020304" pitchFamily="18" charset="0"/>
              </a:rPr>
              <a:t>Представление информации необходимо, когда получатель (тот, кто будет использовать информацию) является человеком</a:t>
            </a:r>
          </a:p>
          <a:p>
            <a:pPr>
              <a:lnSpc>
                <a:spcPct val="90000"/>
              </a:lnSpc>
              <a:buNone/>
            </a:pPr>
            <a:r>
              <a:rPr lang="ru-RU" altLang="ru-RU" sz="2600" dirty="0">
                <a:solidFill>
                  <a:schemeClr val="tx1">
                    <a:lumMod val="95000"/>
                  </a:schemeClr>
                </a:solidFill>
                <a:latin typeface="Century" panose="02040604050505020304" pitchFamily="18" charset="0"/>
              </a:rPr>
              <a:t>Для этого информация, полученная в результате обработки данных, представляется так, чтобы ее было удобно использовать и интерпретировать конечным пользователем, а именно в виде отчетов, содержащих текст, диаграммы, графики, таблицы и т. д.</a:t>
            </a:r>
          </a:p>
        </p:txBody>
      </p:sp>
      <p:sp>
        <p:nvSpPr>
          <p:cNvPr id="26626" name="Slide Number Placeholder 5"/>
          <p:cNvSpPr>
            <a:spLocks noGrp="1"/>
          </p:cNvSpPr>
          <p:nvPr>
            <p:ph type="sldNum" sz="quarter" idx="12"/>
          </p:nvPr>
        </p:nvSpPr>
        <p:spPr>
          <a:noFill/>
        </p:spPr>
        <p:txBody>
          <a:bodyPr>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41B47B4-E4FD-4DAF-AD5D-9E65C7D89B6D}" type="slidenum">
              <a:rPr lang="en-US" altLang="ru-RU"/>
              <a:pPr eaLnBrk="1" hangingPunct="1"/>
              <a:t>18</a:t>
            </a:fld>
            <a:endParaRPr lang="en-US" altLang="ru-RU"/>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F4C0-BB51-4564-9697-D6F7C3AC0208}"/>
              </a:ext>
            </a:extLst>
          </p:cNvPr>
          <p:cNvSpPr>
            <a:spLocks noGrp="1"/>
          </p:cNvSpPr>
          <p:nvPr>
            <p:ph type="title"/>
          </p:nvPr>
        </p:nvSpPr>
        <p:spPr>
          <a:xfrm>
            <a:off x="1261872" y="365760"/>
            <a:ext cx="9692640" cy="1105231"/>
          </a:xfrm>
        </p:spPr>
        <p:txBody>
          <a:bodyPr/>
          <a:lstStyle/>
          <a:p>
            <a:r>
              <a:rPr lang="ru-RU" dirty="0"/>
              <a:t>ПРИМЕР</a:t>
            </a:r>
            <a:br>
              <a:rPr lang="ro-RO" dirty="0"/>
            </a:br>
            <a:r>
              <a:rPr lang="ru-RU" sz="2400" dirty="0"/>
              <a:t>Источник</a:t>
            </a:r>
            <a:r>
              <a:rPr lang="ro-RO" sz="2400" dirty="0"/>
              <a:t>: statistica.md</a:t>
            </a:r>
          </a:p>
        </p:txBody>
      </p:sp>
      <p:sp>
        <p:nvSpPr>
          <p:cNvPr id="4" name="Slide Number Placeholder 3">
            <a:extLst>
              <a:ext uri="{FF2B5EF4-FFF2-40B4-BE49-F238E27FC236}">
                <a16:creationId xmlns:a16="http://schemas.microsoft.com/office/drawing/2014/main" id="{0BF7D6CD-B694-43E4-8A9F-C793E246A330}"/>
              </a:ext>
            </a:extLst>
          </p:cNvPr>
          <p:cNvSpPr>
            <a:spLocks noGrp="1"/>
          </p:cNvSpPr>
          <p:nvPr>
            <p:ph type="sldNum" sz="quarter" idx="12"/>
          </p:nvPr>
        </p:nvSpPr>
        <p:spPr/>
        <p:txBody>
          <a:bodyPr>
            <a:normAutofit/>
          </a:bodyPr>
          <a:lstStyle/>
          <a:p>
            <a:fld id="{80524348-51BB-497B-8441-E963F40F0915}" type="slidenum">
              <a:rPr lang="en-US" altLang="ru-RU" smtClean="0"/>
              <a:pPr/>
              <a:t>19</a:t>
            </a:fld>
            <a:endParaRPr lang="en-US" altLang="ru-RU"/>
          </a:p>
        </p:txBody>
      </p:sp>
      <p:pic>
        <p:nvPicPr>
          <p:cNvPr id="5" name="Picture 4">
            <a:extLst>
              <a:ext uri="{FF2B5EF4-FFF2-40B4-BE49-F238E27FC236}">
                <a16:creationId xmlns:a16="http://schemas.microsoft.com/office/drawing/2014/main" id="{8E44B01C-8590-4306-8A98-82D33177F030}"/>
              </a:ext>
            </a:extLst>
          </p:cNvPr>
          <p:cNvPicPr>
            <a:picLocks noChangeAspect="1"/>
          </p:cNvPicPr>
          <p:nvPr/>
        </p:nvPicPr>
        <p:blipFill>
          <a:blip r:embed="rId2"/>
          <a:stretch>
            <a:fillRect/>
          </a:stretch>
        </p:blipFill>
        <p:spPr>
          <a:xfrm>
            <a:off x="973489" y="2325480"/>
            <a:ext cx="9496927" cy="3439215"/>
          </a:xfrm>
          <a:prstGeom prst="rect">
            <a:avLst/>
          </a:prstGeom>
        </p:spPr>
      </p:pic>
    </p:spTree>
    <p:extLst>
      <p:ext uri="{BB962C8B-B14F-4D97-AF65-F5344CB8AC3E}">
        <p14:creationId xmlns:p14="http://schemas.microsoft.com/office/powerpoint/2010/main" val="2007472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B3D9E-85EC-4853-B3C5-13AF94756DDB}"/>
              </a:ext>
            </a:extLst>
          </p:cNvPr>
          <p:cNvSpPr>
            <a:spLocks noGrp="1"/>
          </p:cNvSpPr>
          <p:nvPr>
            <p:ph type="title"/>
          </p:nvPr>
        </p:nvSpPr>
        <p:spPr/>
        <p:txBody>
          <a:bodyPr/>
          <a:lstStyle/>
          <a:p>
            <a:r>
              <a:rPr lang="ru-RU" dirty="0"/>
              <a:t>Администрирование дисциплины</a:t>
            </a:r>
            <a:endParaRPr lang="en-US" dirty="0"/>
          </a:p>
        </p:txBody>
      </p:sp>
      <p:graphicFrame>
        <p:nvGraphicFramePr>
          <p:cNvPr id="4" name="Table 3">
            <a:extLst>
              <a:ext uri="{FF2B5EF4-FFF2-40B4-BE49-F238E27FC236}">
                <a16:creationId xmlns:a16="http://schemas.microsoft.com/office/drawing/2014/main" id="{7FFA397E-2F65-40E8-8A2B-AC0E47D05A92}"/>
              </a:ext>
            </a:extLst>
          </p:cNvPr>
          <p:cNvGraphicFramePr>
            <a:graphicFrameLocks noGrp="1"/>
          </p:cNvGraphicFramePr>
          <p:nvPr>
            <p:extLst>
              <p:ext uri="{D42A27DB-BD31-4B8C-83A1-F6EECF244321}">
                <p14:modId xmlns:p14="http://schemas.microsoft.com/office/powerpoint/2010/main" val="83729392"/>
              </p:ext>
            </p:extLst>
          </p:nvPr>
        </p:nvGraphicFramePr>
        <p:xfrm>
          <a:off x="1262923" y="2769704"/>
          <a:ext cx="9312313" cy="1863416"/>
        </p:xfrm>
        <a:graphic>
          <a:graphicData uri="http://schemas.openxmlformats.org/drawingml/2006/table">
            <a:tbl>
              <a:tblPr firstRow="1" firstCol="1" lastRow="1" lastCol="1" bandRow="1" bandCol="1">
                <a:tableStyleId>{5C22544A-7EE6-4342-B048-85BDC9FD1C3A}</a:tableStyleId>
              </a:tblPr>
              <a:tblGrid>
                <a:gridCol w="1043377">
                  <a:extLst>
                    <a:ext uri="{9D8B030D-6E8A-4147-A177-3AD203B41FA5}">
                      <a16:colId xmlns:a16="http://schemas.microsoft.com/office/drawing/2014/main" val="2859108698"/>
                    </a:ext>
                  </a:extLst>
                </a:gridCol>
                <a:gridCol w="1043377">
                  <a:extLst>
                    <a:ext uri="{9D8B030D-6E8A-4147-A177-3AD203B41FA5}">
                      <a16:colId xmlns:a16="http://schemas.microsoft.com/office/drawing/2014/main" val="999887851"/>
                    </a:ext>
                  </a:extLst>
                </a:gridCol>
                <a:gridCol w="975947">
                  <a:extLst>
                    <a:ext uri="{9D8B030D-6E8A-4147-A177-3AD203B41FA5}">
                      <a16:colId xmlns:a16="http://schemas.microsoft.com/office/drawing/2014/main" val="853531169"/>
                    </a:ext>
                  </a:extLst>
                </a:gridCol>
                <a:gridCol w="972399">
                  <a:extLst>
                    <a:ext uri="{9D8B030D-6E8A-4147-A177-3AD203B41FA5}">
                      <a16:colId xmlns:a16="http://schemas.microsoft.com/office/drawing/2014/main" val="1563778642"/>
                    </a:ext>
                  </a:extLst>
                </a:gridCol>
                <a:gridCol w="1064669">
                  <a:extLst>
                    <a:ext uri="{9D8B030D-6E8A-4147-A177-3AD203B41FA5}">
                      <a16:colId xmlns:a16="http://schemas.microsoft.com/office/drawing/2014/main" val="1342066076"/>
                    </a:ext>
                  </a:extLst>
                </a:gridCol>
                <a:gridCol w="1064669">
                  <a:extLst>
                    <a:ext uri="{9D8B030D-6E8A-4147-A177-3AD203B41FA5}">
                      <a16:colId xmlns:a16="http://schemas.microsoft.com/office/drawing/2014/main" val="3649578481"/>
                    </a:ext>
                  </a:extLst>
                </a:gridCol>
                <a:gridCol w="1579261">
                  <a:extLst>
                    <a:ext uri="{9D8B030D-6E8A-4147-A177-3AD203B41FA5}">
                      <a16:colId xmlns:a16="http://schemas.microsoft.com/office/drawing/2014/main" val="920894480"/>
                    </a:ext>
                  </a:extLst>
                </a:gridCol>
                <a:gridCol w="1568614">
                  <a:extLst>
                    <a:ext uri="{9D8B030D-6E8A-4147-A177-3AD203B41FA5}">
                      <a16:colId xmlns:a16="http://schemas.microsoft.com/office/drawing/2014/main" val="3903023159"/>
                    </a:ext>
                  </a:extLst>
                </a:gridCol>
              </a:tblGrid>
              <a:tr h="282336">
                <a:tc rowSpan="3">
                  <a:txBody>
                    <a:bodyPr/>
                    <a:lstStyle/>
                    <a:p>
                      <a:pPr marL="0" marR="0" algn="ctr">
                        <a:spcBef>
                          <a:spcPts val="0"/>
                        </a:spcBef>
                        <a:spcAft>
                          <a:spcPts val="0"/>
                        </a:spcAft>
                      </a:pPr>
                      <a:r>
                        <a:rPr lang="ro-RO" sz="1400">
                          <a:effectLst/>
                        </a:rPr>
                        <a:t>Semestrul</a:t>
                      </a:r>
                      <a:endParaRPr lang="en-US" sz="1400">
                        <a:effectLst/>
                        <a:latin typeface="Times New Roman" panose="02020603050405020304" pitchFamily="18" charset="0"/>
                        <a:ea typeface="Times New Roman" panose="02020603050405020304" pitchFamily="18" charset="0"/>
                      </a:endParaRPr>
                    </a:p>
                  </a:txBody>
                  <a:tcPr marL="68580" marR="68580" marT="0" marB="0" vert="vert270" anchor="ctr"/>
                </a:tc>
                <a:tc gridSpan="5">
                  <a:txBody>
                    <a:bodyPr/>
                    <a:lstStyle/>
                    <a:p>
                      <a:pPr marL="0" marR="0" algn="ctr">
                        <a:spcBef>
                          <a:spcPts val="0"/>
                        </a:spcBef>
                        <a:spcAft>
                          <a:spcPts val="0"/>
                        </a:spcAft>
                      </a:pPr>
                      <a:r>
                        <a:rPr lang="ro-RO" sz="1400">
                          <a:effectLst/>
                        </a:rPr>
                        <a:t>Numărul de ore</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marL="0" marR="0" algn="ctr">
                        <a:spcBef>
                          <a:spcPts val="0"/>
                        </a:spcBef>
                        <a:spcAft>
                          <a:spcPts val="0"/>
                        </a:spcAft>
                      </a:pPr>
                      <a:r>
                        <a:rPr lang="ro-RO" sz="1400">
                          <a:effectLst/>
                        </a:rPr>
                        <a:t>Forma de</a:t>
                      </a:r>
                      <a:endParaRPr lang="en-US" sz="1400">
                        <a:effectLst/>
                      </a:endParaRPr>
                    </a:p>
                    <a:p>
                      <a:pPr marL="0" marR="0" algn="ctr">
                        <a:spcBef>
                          <a:spcPts val="0"/>
                        </a:spcBef>
                        <a:spcAft>
                          <a:spcPts val="0"/>
                        </a:spcAft>
                      </a:pPr>
                      <a:r>
                        <a:rPr lang="ro-RO" sz="1400">
                          <a:effectLst/>
                        </a:rPr>
                        <a:t> evaluare</a:t>
                      </a:r>
                      <a:endParaRPr lang="en-US" sz="1400">
                        <a:effectLst/>
                        <a:latin typeface="Times New Roman" panose="02020603050405020304" pitchFamily="18" charset="0"/>
                        <a:ea typeface="Times New Roman" panose="02020603050405020304" pitchFamily="18" charset="0"/>
                      </a:endParaRPr>
                    </a:p>
                  </a:txBody>
                  <a:tcPr marL="68580" marR="68580" marT="0" marB="0" vert="vert270" anchor="ctr"/>
                </a:tc>
                <a:tc rowSpan="3">
                  <a:txBody>
                    <a:bodyPr/>
                    <a:lstStyle/>
                    <a:p>
                      <a:pPr marL="71755" marR="71755" algn="ctr">
                        <a:spcBef>
                          <a:spcPts val="0"/>
                        </a:spcBef>
                        <a:spcAft>
                          <a:spcPts val="0"/>
                        </a:spcAft>
                      </a:pPr>
                      <a:r>
                        <a:rPr lang="ro-RO" sz="1400">
                          <a:effectLst/>
                        </a:rPr>
                        <a:t>Nr. de</a:t>
                      </a:r>
                      <a:endParaRPr lang="en-US" sz="1400">
                        <a:effectLst/>
                      </a:endParaRPr>
                    </a:p>
                    <a:p>
                      <a:pPr marL="71755" marR="71755" algn="ctr">
                        <a:spcBef>
                          <a:spcPts val="0"/>
                        </a:spcBef>
                        <a:spcAft>
                          <a:spcPts val="0"/>
                        </a:spcAft>
                      </a:pPr>
                      <a:r>
                        <a:rPr lang="ro-RO" sz="1400">
                          <a:effectLst/>
                        </a:rPr>
                        <a:t>credite</a:t>
                      </a:r>
                      <a:endParaRPr lang="en-US" sz="1400">
                        <a:effectLst/>
                        <a:latin typeface="Times New Roman" panose="02020603050405020304" pitchFamily="18" charset="0"/>
                        <a:ea typeface="Times New Roman" panose="02020603050405020304" pitchFamily="18" charset="0"/>
                      </a:endParaRPr>
                    </a:p>
                  </a:txBody>
                  <a:tcPr marL="68580" marR="68580" marT="0" marB="0" vert="vert270" anchor="ctr"/>
                </a:tc>
                <a:extLst>
                  <a:ext uri="{0D108BD9-81ED-4DB2-BD59-A6C34878D82A}">
                    <a16:rowId xmlns:a16="http://schemas.microsoft.com/office/drawing/2014/main" val="1889955344"/>
                  </a:ext>
                </a:extLst>
              </a:tr>
              <a:tr h="284218">
                <a:tc vMerge="1">
                  <a:txBody>
                    <a:bodyPr/>
                    <a:lstStyle/>
                    <a:p>
                      <a:endParaRPr lang="en-US"/>
                    </a:p>
                  </a:txBody>
                  <a:tcPr/>
                </a:tc>
                <a:tc rowSpan="2">
                  <a:txBody>
                    <a:bodyPr/>
                    <a:lstStyle/>
                    <a:p>
                      <a:pPr marL="0" marR="0" algn="ctr">
                        <a:spcBef>
                          <a:spcPts val="0"/>
                        </a:spcBef>
                        <a:spcAft>
                          <a:spcPts val="0"/>
                        </a:spcAft>
                      </a:pPr>
                      <a:r>
                        <a:rPr lang="ro-RO" sz="1400">
                          <a:effectLst/>
                        </a:rPr>
                        <a:t>Total</a:t>
                      </a:r>
                      <a:endParaRPr lang="en-US" sz="1400">
                        <a:effectLst/>
                        <a:latin typeface="Times New Roman" panose="02020603050405020304" pitchFamily="18" charset="0"/>
                        <a:ea typeface="Times New Roman" panose="02020603050405020304" pitchFamily="18" charset="0"/>
                      </a:endParaRPr>
                    </a:p>
                  </a:txBody>
                  <a:tcPr marL="68580" marR="68580" marT="0" marB="0" vert="vert270"/>
                </a:tc>
                <a:tc gridSpan="4">
                  <a:txBody>
                    <a:bodyPr/>
                    <a:lstStyle/>
                    <a:p>
                      <a:pPr marL="0" marR="0" algn="ctr">
                        <a:spcBef>
                          <a:spcPts val="0"/>
                        </a:spcBef>
                        <a:spcAft>
                          <a:spcPts val="0"/>
                        </a:spcAft>
                      </a:pPr>
                      <a:r>
                        <a:rPr lang="ro-RO" sz="1400">
                          <a:effectLst/>
                        </a:rPr>
                        <a:t>inclusiv</a:t>
                      </a:r>
                      <a:endParaRPr lang="en-US" sz="14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814429854"/>
                  </a:ext>
                </a:extLst>
              </a:tr>
              <a:tr h="506322">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ro-RO" sz="1400">
                          <a:effectLst/>
                        </a:rPr>
                        <a:t>C</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RO" sz="1400">
                          <a:effectLst/>
                        </a:rPr>
                        <a:t>S</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RO" sz="1400">
                          <a:effectLst/>
                        </a:rPr>
                        <a:t>L</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RO" sz="1400">
                          <a:effectLst/>
                        </a:rPr>
                        <a:t>LI</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567864772"/>
                  </a:ext>
                </a:extLst>
              </a:tr>
              <a:tr h="790540">
                <a:tc>
                  <a:txBody>
                    <a:bodyPr/>
                    <a:lstStyle/>
                    <a:p>
                      <a:pPr marL="0" marR="0" algn="ctr">
                        <a:spcBef>
                          <a:spcPts val="0"/>
                        </a:spcBef>
                        <a:spcAft>
                          <a:spcPts val="0"/>
                        </a:spcAft>
                      </a:pPr>
                      <a:r>
                        <a:rPr lang="ro-RO" sz="1400">
                          <a:effectLst/>
                        </a:rPr>
                        <a:t>V</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RO" sz="1400">
                          <a:effectLst/>
                        </a:rPr>
                        <a:t>120</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RO" sz="1400">
                          <a:effectLst/>
                        </a:rPr>
                        <a:t>30</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RO" sz="1400">
                          <a:effectLst/>
                        </a:rPr>
                        <a:t>0</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RO" sz="1400">
                          <a:effectLst/>
                        </a:rPr>
                        <a:t>30</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RO" sz="1400">
                          <a:effectLst/>
                        </a:rPr>
                        <a:t>60</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RO" sz="1400">
                          <a:effectLst/>
                        </a:rPr>
                        <a:t>Examen</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RO" sz="1400" dirty="0">
                          <a:effectLst/>
                        </a:rPr>
                        <a:t>4</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944285789"/>
                  </a:ext>
                </a:extLst>
              </a:tr>
            </a:tbl>
          </a:graphicData>
        </a:graphic>
      </p:graphicFrame>
    </p:spTree>
    <p:extLst>
      <p:ext uri="{BB962C8B-B14F-4D97-AF65-F5344CB8AC3E}">
        <p14:creationId xmlns:p14="http://schemas.microsoft.com/office/powerpoint/2010/main" val="105796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F4C0-BB51-4564-9697-D6F7C3AC0208}"/>
              </a:ext>
            </a:extLst>
          </p:cNvPr>
          <p:cNvSpPr>
            <a:spLocks noGrp="1"/>
          </p:cNvSpPr>
          <p:nvPr>
            <p:ph type="title"/>
          </p:nvPr>
        </p:nvSpPr>
        <p:spPr>
          <a:xfrm>
            <a:off x="1261872" y="365760"/>
            <a:ext cx="9692640" cy="1105231"/>
          </a:xfrm>
        </p:spPr>
        <p:txBody>
          <a:bodyPr/>
          <a:lstStyle/>
          <a:p>
            <a:r>
              <a:rPr lang="ru-RU" dirty="0"/>
              <a:t>Пример создания информации </a:t>
            </a:r>
            <a:br>
              <a:rPr lang="ro-RO" dirty="0"/>
            </a:br>
            <a:r>
              <a:rPr lang="ru-RU" sz="2400" dirty="0"/>
              <a:t>Источник</a:t>
            </a:r>
            <a:r>
              <a:rPr lang="ro-RO" sz="2400" dirty="0"/>
              <a:t>: statistica.md</a:t>
            </a:r>
          </a:p>
        </p:txBody>
      </p:sp>
      <p:sp>
        <p:nvSpPr>
          <p:cNvPr id="3" name="Content Placeholder 2">
            <a:extLst>
              <a:ext uri="{FF2B5EF4-FFF2-40B4-BE49-F238E27FC236}">
                <a16:creationId xmlns:a16="http://schemas.microsoft.com/office/drawing/2014/main" id="{CDE11DB5-01BA-456B-9BB5-53659BC75136}"/>
              </a:ext>
            </a:extLst>
          </p:cNvPr>
          <p:cNvSpPr>
            <a:spLocks noGrp="1"/>
          </p:cNvSpPr>
          <p:nvPr>
            <p:ph idx="1"/>
          </p:nvPr>
        </p:nvSpPr>
        <p:spPr>
          <a:xfrm>
            <a:off x="534572" y="1600202"/>
            <a:ext cx="10419940" cy="2746715"/>
          </a:xfrm>
        </p:spPr>
        <p:txBody>
          <a:bodyPr>
            <a:normAutofit lnSpcReduction="10000"/>
          </a:bodyPr>
          <a:lstStyle/>
          <a:p>
            <a:pPr marL="0" indent="0">
              <a:buNone/>
            </a:pPr>
            <a:r>
              <a:rPr lang="ru-RU" b="1" dirty="0">
                <a:solidFill>
                  <a:schemeClr val="tx1">
                    <a:lumMod val="95000"/>
                  </a:schemeClr>
                </a:solidFill>
              </a:rPr>
              <a:t>Среднемесячная прибыль во втором квартале 2018 года</a:t>
            </a:r>
          </a:p>
          <a:p>
            <a:pPr marL="0" indent="0">
              <a:buNone/>
            </a:pPr>
            <a:r>
              <a:rPr lang="ru-RU" dirty="0">
                <a:solidFill>
                  <a:schemeClr val="tx1">
                    <a:lumMod val="95000"/>
                  </a:schemeClr>
                </a:solidFill>
              </a:rPr>
              <a:t>Национальное бюро статистики сообщает, что во</a:t>
            </a:r>
            <a:r>
              <a:rPr lang="ru-RU" b="1" dirty="0">
                <a:solidFill>
                  <a:schemeClr val="tx1">
                    <a:lumMod val="95000"/>
                  </a:schemeClr>
                </a:solidFill>
              </a:rPr>
              <a:t> втором квартале 2018 года средняя валовая номинальная ежемесячная прибыль составила 6369,8 лея, что на 13,0% больше</a:t>
            </a:r>
            <a:r>
              <a:rPr lang="ru-RU" dirty="0">
                <a:solidFill>
                  <a:schemeClr val="tx1">
                    <a:lumMod val="95000"/>
                  </a:schemeClr>
                </a:solidFill>
              </a:rPr>
              <a:t>, чем во втором квартале 2017 года.</a:t>
            </a:r>
          </a:p>
          <a:p>
            <a:pPr marL="0" indent="0">
              <a:buNone/>
            </a:pPr>
            <a:r>
              <a:rPr lang="ru-RU" dirty="0">
                <a:solidFill>
                  <a:schemeClr val="tx1">
                    <a:lumMod val="95000"/>
                  </a:schemeClr>
                </a:solidFill>
              </a:rPr>
              <a:t>В бюджетной сфере среднемесячная заработная плата составила во втором квартале </a:t>
            </a:r>
            <a:r>
              <a:rPr lang="ru-RU" b="1" dirty="0">
                <a:solidFill>
                  <a:schemeClr val="tx1">
                    <a:lumMod val="95000"/>
                  </a:schemeClr>
                </a:solidFill>
              </a:rPr>
              <a:t>5 569,3 лея (+ 13,1% </a:t>
            </a:r>
            <a:r>
              <a:rPr lang="ru-RU" dirty="0">
                <a:solidFill>
                  <a:schemeClr val="tx1">
                    <a:lumMod val="95000"/>
                  </a:schemeClr>
                </a:solidFill>
              </a:rPr>
              <a:t>по сравнению со вторым кварталом</a:t>
            </a:r>
            <a:r>
              <a:rPr lang="ru-RU" b="1" dirty="0">
                <a:solidFill>
                  <a:schemeClr val="tx1">
                    <a:lumMod val="95000"/>
                  </a:schemeClr>
                </a:solidFill>
              </a:rPr>
              <a:t> 2017 г.), </a:t>
            </a:r>
            <a:r>
              <a:rPr lang="ru-RU" dirty="0">
                <a:solidFill>
                  <a:schemeClr val="tx1">
                    <a:lumMod val="95000"/>
                  </a:schemeClr>
                </a:solidFill>
              </a:rPr>
              <a:t>а в секторе экономики (реальном) - </a:t>
            </a:r>
            <a:r>
              <a:rPr lang="ru-RU" b="1" dirty="0">
                <a:solidFill>
                  <a:schemeClr val="tx1">
                    <a:lumMod val="95000"/>
                  </a:schemeClr>
                </a:solidFill>
              </a:rPr>
              <a:t>6 679,6 лея (+ 12,7%</a:t>
            </a:r>
            <a:r>
              <a:rPr lang="en-US" b="1" dirty="0">
                <a:solidFill>
                  <a:schemeClr val="tx1">
                    <a:lumMod val="95000"/>
                  </a:schemeClr>
                </a:solidFill>
              </a:rPr>
              <a:t>,</a:t>
            </a:r>
            <a:r>
              <a:rPr lang="ru-RU" b="1" dirty="0">
                <a:solidFill>
                  <a:schemeClr val="tx1">
                    <a:lumMod val="95000"/>
                  </a:schemeClr>
                </a:solidFill>
              </a:rPr>
              <a:t> </a:t>
            </a:r>
            <a:r>
              <a:rPr lang="ru-RU" dirty="0">
                <a:solidFill>
                  <a:schemeClr val="tx1">
                    <a:lumMod val="95000"/>
                  </a:schemeClr>
                </a:solidFill>
              </a:rPr>
              <a:t>по сравнению со вторым кварталом 2017 года).</a:t>
            </a:r>
            <a:endParaRPr lang="en-US" sz="2000" dirty="0">
              <a:solidFill>
                <a:schemeClr val="tx1">
                  <a:lumMod val="95000"/>
                </a:schemeClr>
              </a:solidFill>
            </a:endParaRPr>
          </a:p>
        </p:txBody>
      </p:sp>
      <p:sp>
        <p:nvSpPr>
          <p:cNvPr id="4" name="Slide Number Placeholder 3">
            <a:extLst>
              <a:ext uri="{FF2B5EF4-FFF2-40B4-BE49-F238E27FC236}">
                <a16:creationId xmlns:a16="http://schemas.microsoft.com/office/drawing/2014/main" id="{0BF7D6CD-B694-43E4-8A9F-C793E246A330}"/>
              </a:ext>
            </a:extLst>
          </p:cNvPr>
          <p:cNvSpPr>
            <a:spLocks noGrp="1"/>
          </p:cNvSpPr>
          <p:nvPr>
            <p:ph type="sldNum" sz="quarter" idx="12"/>
          </p:nvPr>
        </p:nvSpPr>
        <p:spPr/>
        <p:txBody>
          <a:bodyPr>
            <a:normAutofit/>
          </a:bodyPr>
          <a:lstStyle/>
          <a:p>
            <a:fld id="{80524348-51BB-497B-8441-E963F40F0915}" type="slidenum">
              <a:rPr lang="en-US" altLang="ru-RU" smtClean="0"/>
              <a:pPr/>
              <a:t>20</a:t>
            </a:fld>
            <a:endParaRPr lang="en-US" altLang="ru-RU"/>
          </a:p>
        </p:txBody>
      </p:sp>
      <p:pic>
        <p:nvPicPr>
          <p:cNvPr id="5" name="Picture 4">
            <a:extLst>
              <a:ext uri="{FF2B5EF4-FFF2-40B4-BE49-F238E27FC236}">
                <a16:creationId xmlns:a16="http://schemas.microsoft.com/office/drawing/2014/main" id="{8E44B01C-8590-4306-8A98-82D33177F030}"/>
              </a:ext>
            </a:extLst>
          </p:cNvPr>
          <p:cNvPicPr>
            <a:picLocks noChangeAspect="1"/>
          </p:cNvPicPr>
          <p:nvPr/>
        </p:nvPicPr>
        <p:blipFill>
          <a:blip r:embed="rId2"/>
          <a:stretch>
            <a:fillRect/>
          </a:stretch>
        </p:blipFill>
        <p:spPr>
          <a:xfrm>
            <a:off x="3263705" y="4475625"/>
            <a:ext cx="6304157" cy="2282986"/>
          </a:xfrm>
          <a:prstGeom prst="rect">
            <a:avLst/>
          </a:prstGeom>
        </p:spPr>
      </p:pic>
    </p:spTree>
    <p:extLst>
      <p:ext uri="{BB962C8B-B14F-4D97-AF65-F5344CB8AC3E}">
        <p14:creationId xmlns:p14="http://schemas.microsoft.com/office/powerpoint/2010/main" val="1184680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467126" y="143724"/>
            <a:ext cx="8686800" cy="944562"/>
          </a:xfrm>
        </p:spPr>
        <p:txBody>
          <a:bodyPr>
            <a:normAutofit/>
          </a:bodyPr>
          <a:lstStyle/>
          <a:p>
            <a:r>
              <a:rPr lang="ru-RU" altLang="ru-RU" sz="4000" b="1" dirty="0"/>
              <a:t>Знания и принятие решений</a:t>
            </a:r>
            <a:endParaRPr lang="en-US" altLang="ru-RU" sz="4000" b="1" dirty="0"/>
          </a:p>
        </p:txBody>
      </p:sp>
      <p:sp>
        <p:nvSpPr>
          <p:cNvPr id="28676" name="Rectangle 3"/>
          <p:cNvSpPr>
            <a:spLocks noGrp="1" noChangeArrowheads="1"/>
          </p:cNvSpPr>
          <p:nvPr>
            <p:ph idx="1"/>
          </p:nvPr>
        </p:nvSpPr>
        <p:spPr>
          <a:xfrm>
            <a:off x="1046922" y="1429917"/>
            <a:ext cx="9163878" cy="2006184"/>
          </a:xfrm>
        </p:spPr>
        <p:txBody>
          <a:bodyPr>
            <a:normAutofit/>
          </a:bodyPr>
          <a:lstStyle/>
          <a:p>
            <a:pPr marL="609600" indent="-609600">
              <a:buNone/>
            </a:pPr>
            <a:r>
              <a:rPr lang="ru-RU" altLang="ru-RU" sz="2200" b="1" dirty="0">
                <a:solidFill>
                  <a:srgbClr val="FFC000"/>
                </a:solidFill>
                <a:latin typeface="Century" panose="02040604050505020304" pitchFamily="18" charset="0"/>
              </a:rPr>
              <a:t>Знания </a:t>
            </a:r>
            <a:r>
              <a:rPr lang="ru-RU" altLang="ru-RU" sz="2200" dirty="0">
                <a:latin typeface="Century" panose="02040604050505020304" pitchFamily="18" charset="0"/>
              </a:rPr>
              <a:t>- это те информации, которые понимают и осознают, чтобы использовать их наилучшим образом для конкретной деятельности.</a:t>
            </a:r>
          </a:p>
          <a:p>
            <a:pPr marL="609600" indent="-609600">
              <a:buNone/>
            </a:pPr>
            <a:r>
              <a:rPr lang="ru-RU" altLang="ru-RU" sz="2200" b="1" dirty="0">
                <a:solidFill>
                  <a:srgbClr val="FFC000"/>
                </a:solidFill>
                <a:latin typeface="Century" panose="02040604050505020304" pitchFamily="18" charset="0"/>
              </a:rPr>
              <a:t>Принятие решений</a:t>
            </a:r>
            <a:r>
              <a:rPr lang="ru-RU" altLang="ru-RU" sz="2200" dirty="0">
                <a:solidFill>
                  <a:srgbClr val="FFC000"/>
                </a:solidFill>
                <a:latin typeface="Century" panose="02040604050505020304" pitchFamily="18" charset="0"/>
              </a:rPr>
              <a:t> </a:t>
            </a:r>
            <a:r>
              <a:rPr lang="ru-RU" altLang="ru-RU" sz="2200" dirty="0">
                <a:latin typeface="Century" panose="02040604050505020304" pitchFamily="18" charset="0"/>
              </a:rPr>
              <a:t>определяется выбором лучшего решения на основе доступной информации.</a:t>
            </a:r>
            <a:endParaRPr lang="en-US" altLang="ru-RU" sz="2200" dirty="0">
              <a:latin typeface="Century" panose="02040604050505020304" pitchFamily="18" charset="0"/>
            </a:endParaRPr>
          </a:p>
        </p:txBody>
      </p:sp>
      <p:sp>
        <p:nvSpPr>
          <p:cNvPr id="28674" name="Slide Number Placeholder 5"/>
          <p:cNvSpPr>
            <a:spLocks noGrp="1"/>
          </p:cNvSpPr>
          <p:nvPr>
            <p:ph type="sldNum" sz="quarter" idx="12"/>
          </p:nvPr>
        </p:nvSpPr>
        <p:spPr>
          <a:noFill/>
        </p:spPr>
        <p:txBody>
          <a:bodyPr>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032147-B9F3-4D57-BC9F-BBB826F12AF9}" type="slidenum">
              <a:rPr lang="en-US" altLang="ru-RU"/>
              <a:pPr eaLnBrk="1" hangingPunct="1"/>
              <a:t>21</a:t>
            </a:fld>
            <a:endParaRPr lang="en-US" altLang="ru-RU"/>
          </a:p>
        </p:txBody>
      </p:sp>
      <p:grpSp>
        <p:nvGrpSpPr>
          <p:cNvPr id="28677" name="Group 4"/>
          <p:cNvGrpSpPr>
            <a:grpSpLocks/>
          </p:cNvGrpSpPr>
          <p:nvPr/>
        </p:nvGrpSpPr>
        <p:grpSpPr bwMode="auto">
          <a:xfrm>
            <a:off x="2133600" y="3428999"/>
            <a:ext cx="8001000" cy="3183370"/>
            <a:chOff x="981" y="7434"/>
            <a:chExt cx="9720" cy="4035"/>
          </a:xfrm>
        </p:grpSpPr>
        <p:sp>
          <p:nvSpPr>
            <p:cNvPr id="28678" name="Text Box 5"/>
            <p:cNvSpPr txBox="1">
              <a:spLocks noChangeArrowheads="1"/>
            </p:cNvSpPr>
            <p:nvPr/>
          </p:nvSpPr>
          <p:spPr bwMode="auto">
            <a:xfrm>
              <a:off x="1990" y="10494"/>
              <a:ext cx="2231" cy="97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sz="1200" dirty="0">
                  <a:solidFill>
                    <a:schemeClr val="bg2"/>
                  </a:solidFill>
                  <a:latin typeface="+mj-lt"/>
                </a:rPr>
                <a:t>Обработка данных</a:t>
              </a:r>
              <a:r>
                <a:rPr lang="it-IT" altLang="ru-RU" sz="1200" dirty="0">
                  <a:solidFill>
                    <a:schemeClr val="bg2"/>
                  </a:solidFill>
                  <a:latin typeface="+mj-lt"/>
                </a:rPr>
                <a:t> (</a:t>
              </a:r>
              <a:r>
                <a:rPr lang="ru-RU" altLang="ru-RU" sz="1200" dirty="0">
                  <a:solidFill>
                    <a:schemeClr val="bg2"/>
                  </a:solidFill>
                  <a:latin typeface="+mj-lt"/>
                </a:rPr>
                <a:t>форматирование, суммирование, фильтрация….</a:t>
              </a:r>
              <a:r>
                <a:rPr lang="it-IT" altLang="ru-RU" sz="1200" dirty="0">
                  <a:solidFill>
                    <a:schemeClr val="bg2"/>
                  </a:solidFill>
                  <a:latin typeface="+mj-lt"/>
                </a:rPr>
                <a:t>)</a:t>
              </a:r>
              <a:endParaRPr lang="en-US" altLang="ru-RU" sz="1200" dirty="0">
                <a:solidFill>
                  <a:schemeClr val="bg2"/>
                </a:solidFill>
                <a:latin typeface="+mj-lt"/>
              </a:endParaRPr>
            </a:p>
          </p:txBody>
        </p:sp>
        <p:sp>
          <p:nvSpPr>
            <p:cNvPr id="28679" name="Text Box 6"/>
            <p:cNvSpPr txBox="1">
              <a:spLocks noChangeArrowheads="1"/>
            </p:cNvSpPr>
            <p:nvPr/>
          </p:nvSpPr>
          <p:spPr bwMode="auto">
            <a:xfrm>
              <a:off x="6835" y="10494"/>
              <a:ext cx="2221" cy="9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sz="1100" dirty="0">
                  <a:solidFill>
                    <a:schemeClr val="bg2"/>
                  </a:solidFill>
                  <a:latin typeface="+mj-lt"/>
                </a:rPr>
                <a:t>Интерпретирование, принятие решений</a:t>
              </a:r>
              <a:r>
                <a:rPr lang="en-US" altLang="ru-RU" sz="1100" dirty="0">
                  <a:solidFill>
                    <a:schemeClr val="bg2"/>
                  </a:solidFill>
                  <a:latin typeface="+mj-lt"/>
                </a:rPr>
                <a:t>,</a:t>
              </a:r>
              <a:r>
                <a:rPr lang="ru-RU" altLang="ru-RU" sz="1100" dirty="0">
                  <a:solidFill>
                    <a:schemeClr val="bg2"/>
                  </a:solidFill>
                  <a:latin typeface="+mj-lt"/>
                </a:rPr>
                <a:t> выполнение действий</a:t>
              </a:r>
              <a:endParaRPr lang="en-US" altLang="ru-RU" sz="1100" dirty="0">
                <a:solidFill>
                  <a:schemeClr val="bg2"/>
                </a:solidFill>
                <a:latin typeface="+mj-lt"/>
              </a:endParaRPr>
            </a:p>
          </p:txBody>
        </p:sp>
        <p:sp>
          <p:nvSpPr>
            <p:cNvPr id="28680" name="Text Box 7"/>
            <p:cNvSpPr txBox="1">
              <a:spLocks noChangeArrowheads="1"/>
            </p:cNvSpPr>
            <p:nvPr/>
          </p:nvSpPr>
          <p:spPr bwMode="auto">
            <a:xfrm>
              <a:off x="4581" y="9234"/>
              <a:ext cx="1829" cy="53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dirty="0">
                  <a:solidFill>
                    <a:schemeClr val="bg2"/>
                  </a:solidFill>
                  <a:latin typeface="+mj-lt"/>
                </a:rPr>
                <a:t>Знания</a:t>
              </a:r>
              <a:endParaRPr lang="en-US" altLang="ru-RU" dirty="0">
                <a:solidFill>
                  <a:schemeClr val="bg2"/>
                </a:solidFill>
                <a:latin typeface="+mj-lt"/>
              </a:endParaRPr>
            </a:p>
          </p:txBody>
        </p:sp>
        <p:sp>
          <p:nvSpPr>
            <p:cNvPr id="28681" name="Text Box 8"/>
            <p:cNvSpPr txBox="1">
              <a:spLocks noChangeArrowheads="1"/>
            </p:cNvSpPr>
            <p:nvPr/>
          </p:nvSpPr>
          <p:spPr bwMode="auto">
            <a:xfrm>
              <a:off x="4413" y="7614"/>
              <a:ext cx="2148" cy="71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sz="1200" dirty="0">
                  <a:solidFill>
                    <a:schemeClr val="bg2"/>
                  </a:solidFill>
                  <a:latin typeface="+mj-lt"/>
                </a:rPr>
                <a:t>Сбор знаний</a:t>
              </a:r>
              <a:endParaRPr lang="en-US" altLang="ru-RU" sz="1200" dirty="0">
                <a:solidFill>
                  <a:schemeClr val="bg2"/>
                </a:solidFill>
                <a:latin typeface="+mj-lt"/>
              </a:endParaRPr>
            </a:p>
          </p:txBody>
        </p:sp>
        <p:sp>
          <p:nvSpPr>
            <p:cNvPr id="28682" name="AutoShape 9"/>
            <p:cNvSpPr>
              <a:spLocks noChangeArrowheads="1"/>
            </p:cNvSpPr>
            <p:nvPr/>
          </p:nvSpPr>
          <p:spPr bwMode="auto">
            <a:xfrm>
              <a:off x="981" y="10836"/>
              <a:ext cx="1009" cy="279"/>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2 w 21600"/>
                <a:gd name="T13" fmla="*/ 5419 h 21600"/>
                <a:gd name="T14" fmla="*/ 18903 w 21600"/>
                <a:gd name="T15" fmla="*/ 16181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FF"/>
            </a:solidFill>
            <a:ln w="9525">
              <a:solidFill>
                <a:srgbClr val="000000"/>
              </a:solidFill>
              <a:miter lim="800000"/>
              <a:headEnd/>
              <a:tailEnd/>
            </a:ln>
          </p:spPr>
          <p:txBody>
            <a:bodyPr/>
            <a:lstStyle/>
            <a:p>
              <a:endParaRPr lang="en-US">
                <a:solidFill>
                  <a:schemeClr val="bg2"/>
                </a:solidFill>
                <a:latin typeface="+mj-lt"/>
              </a:endParaRPr>
            </a:p>
          </p:txBody>
        </p:sp>
        <p:sp>
          <p:nvSpPr>
            <p:cNvPr id="28683" name="AutoShape 10"/>
            <p:cNvSpPr>
              <a:spLocks noChangeArrowheads="1"/>
            </p:cNvSpPr>
            <p:nvPr/>
          </p:nvSpPr>
          <p:spPr bwMode="auto">
            <a:xfrm>
              <a:off x="4221" y="10836"/>
              <a:ext cx="2614" cy="198"/>
            </a:xfrm>
            <a:prstGeom prst="rightArrow">
              <a:avLst>
                <a:gd name="adj1" fmla="val 50000"/>
                <a:gd name="adj2" fmla="val 330051"/>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a:solidFill>
                  <a:schemeClr val="bg2"/>
                </a:solidFill>
                <a:latin typeface="+mj-lt"/>
              </a:endParaRPr>
            </a:p>
          </p:txBody>
        </p:sp>
        <p:sp>
          <p:nvSpPr>
            <p:cNvPr id="28684" name="AutoShape 11"/>
            <p:cNvSpPr>
              <a:spLocks noChangeArrowheads="1"/>
            </p:cNvSpPr>
            <p:nvPr/>
          </p:nvSpPr>
          <p:spPr bwMode="auto">
            <a:xfrm>
              <a:off x="5332" y="8326"/>
              <a:ext cx="179" cy="908"/>
            </a:xfrm>
            <a:prstGeom prst="downArrow">
              <a:avLst>
                <a:gd name="adj1" fmla="val 50000"/>
                <a:gd name="adj2" fmla="val 126816"/>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a:solidFill>
                  <a:schemeClr val="bg2"/>
                </a:solidFill>
                <a:latin typeface="+mj-lt"/>
              </a:endParaRPr>
            </a:p>
          </p:txBody>
        </p:sp>
        <p:sp>
          <p:nvSpPr>
            <p:cNvPr id="28685" name="AutoShape 12"/>
            <p:cNvSpPr>
              <a:spLocks noChangeArrowheads="1"/>
            </p:cNvSpPr>
            <p:nvPr/>
          </p:nvSpPr>
          <p:spPr bwMode="auto">
            <a:xfrm>
              <a:off x="9081" y="10854"/>
              <a:ext cx="1440" cy="279"/>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19 h 21600"/>
                <a:gd name="T14" fmla="*/ 18900 w 21600"/>
                <a:gd name="T15" fmla="*/ 16181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FF"/>
            </a:solidFill>
            <a:ln w="9525">
              <a:solidFill>
                <a:srgbClr val="000000"/>
              </a:solidFill>
              <a:miter lim="800000"/>
              <a:headEnd/>
              <a:tailEnd/>
            </a:ln>
          </p:spPr>
          <p:txBody>
            <a:bodyPr/>
            <a:lstStyle/>
            <a:p>
              <a:endParaRPr lang="en-US">
                <a:solidFill>
                  <a:schemeClr val="bg2"/>
                </a:solidFill>
                <a:latin typeface="+mj-lt"/>
              </a:endParaRPr>
            </a:p>
          </p:txBody>
        </p:sp>
        <p:sp>
          <p:nvSpPr>
            <p:cNvPr id="28686" name="Text Box 13"/>
            <p:cNvSpPr txBox="1">
              <a:spLocks noChangeArrowheads="1"/>
            </p:cNvSpPr>
            <p:nvPr/>
          </p:nvSpPr>
          <p:spPr bwMode="auto">
            <a:xfrm>
              <a:off x="9081" y="10314"/>
              <a:ext cx="1465"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u-RU" sz="1200">
                  <a:solidFill>
                    <a:schemeClr val="bg2"/>
                  </a:solidFill>
                  <a:latin typeface="+mj-lt"/>
                </a:rPr>
                <a:t>rezultate</a:t>
              </a:r>
              <a:endParaRPr lang="en-US" altLang="ru-RU">
                <a:solidFill>
                  <a:schemeClr val="bg2"/>
                </a:solidFill>
                <a:latin typeface="+mj-lt"/>
              </a:endParaRPr>
            </a:p>
          </p:txBody>
        </p:sp>
        <p:sp>
          <p:nvSpPr>
            <p:cNvPr id="28687" name="Text Box 14"/>
            <p:cNvSpPr txBox="1">
              <a:spLocks noChangeArrowheads="1"/>
            </p:cNvSpPr>
            <p:nvPr/>
          </p:nvSpPr>
          <p:spPr bwMode="auto">
            <a:xfrm>
              <a:off x="981" y="10274"/>
              <a:ext cx="1080"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sz="1200" b="1" dirty="0">
                  <a:solidFill>
                    <a:srgbClr val="FFC000"/>
                  </a:solidFill>
                  <a:latin typeface="+mj-lt"/>
                </a:rPr>
                <a:t>данные</a:t>
              </a:r>
              <a:endParaRPr lang="en-US" altLang="ru-RU" dirty="0">
                <a:solidFill>
                  <a:srgbClr val="FFC000"/>
                </a:solidFill>
                <a:latin typeface="+mj-lt"/>
              </a:endParaRPr>
            </a:p>
          </p:txBody>
        </p:sp>
        <p:sp>
          <p:nvSpPr>
            <p:cNvPr id="28688" name="Text Box 15"/>
            <p:cNvSpPr txBox="1">
              <a:spLocks noChangeArrowheads="1"/>
            </p:cNvSpPr>
            <p:nvPr/>
          </p:nvSpPr>
          <p:spPr bwMode="auto">
            <a:xfrm>
              <a:off x="4761" y="10314"/>
              <a:ext cx="1816"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sz="1200" b="1" dirty="0">
                  <a:solidFill>
                    <a:srgbClr val="FFC000"/>
                  </a:solidFill>
                  <a:latin typeface="+mj-lt"/>
                </a:rPr>
                <a:t>информации</a:t>
              </a:r>
              <a:endParaRPr lang="en-US" altLang="ru-RU" dirty="0">
                <a:solidFill>
                  <a:srgbClr val="FFC000"/>
                </a:solidFill>
                <a:latin typeface="+mj-lt"/>
              </a:endParaRPr>
            </a:p>
          </p:txBody>
        </p:sp>
        <p:sp>
          <p:nvSpPr>
            <p:cNvPr id="28689" name="AutoShape 16"/>
            <p:cNvSpPr>
              <a:spLocks noChangeArrowheads="1"/>
            </p:cNvSpPr>
            <p:nvPr/>
          </p:nvSpPr>
          <p:spPr bwMode="auto">
            <a:xfrm rot="-5400000">
              <a:off x="6879" y="7116"/>
              <a:ext cx="3503" cy="41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20875 h 21600"/>
                <a:gd name="T20" fmla="*/ 18566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253" y="0"/>
                  </a:moveTo>
                  <a:lnTo>
                    <a:pt x="14906" y="1549"/>
                  </a:lnTo>
                  <a:lnTo>
                    <a:pt x="17942" y="1549"/>
                  </a:lnTo>
                  <a:lnTo>
                    <a:pt x="17942" y="20876"/>
                  </a:lnTo>
                  <a:lnTo>
                    <a:pt x="0" y="20876"/>
                  </a:lnTo>
                  <a:lnTo>
                    <a:pt x="0" y="21600"/>
                  </a:lnTo>
                  <a:lnTo>
                    <a:pt x="18564" y="21600"/>
                  </a:lnTo>
                  <a:lnTo>
                    <a:pt x="18564" y="1549"/>
                  </a:lnTo>
                  <a:lnTo>
                    <a:pt x="21600" y="1549"/>
                  </a:lnTo>
                  <a:lnTo>
                    <a:pt x="18253" y="0"/>
                  </a:lnTo>
                  <a:close/>
                </a:path>
              </a:pathLst>
            </a:custGeom>
            <a:solidFill>
              <a:srgbClr val="FFFFFF"/>
            </a:solidFill>
            <a:ln w="9525">
              <a:solidFill>
                <a:srgbClr val="000000"/>
              </a:solidFill>
              <a:miter lim="800000"/>
              <a:headEnd/>
              <a:tailEnd/>
            </a:ln>
          </p:spPr>
          <p:txBody>
            <a:bodyPr/>
            <a:lstStyle/>
            <a:p>
              <a:endParaRPr lang="en-US">
                <a:solidFill>
                  <a:schemeClr val="bg2"/>
                </a:solidFill>
                <a:latin typeface="+mj-lt"/>
              </a:endParaRPr>
            </a:p>
          </p:txBody>
        </p:sp>
        <p:sp>
          <p:nvSpPr>
            <p:cNvPr id="28690" name="AutoShape 17"/>
            <p:cNvSpPr>
              <a:spLocks noChangeArrowheads="1"/>
            </p:cNvSpPr>
            <p:nvPr/>
          </p:nvSpPr>
          <p:spPr bwMode="auto">
            <a:xfrm rot="10800000">
              <a:off x="2781" y="9414"/>
              <a:ext cx="1800" cy="97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9806 h 21600"/>
                <a:gd name="T20" fmla="*/ 17052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340" y="0"/>
                  </a:moveTo>
                  <a:lnTo>
                    <a:pt x="11080" y="4058"/>
                  </a:lnTo>
                  <a:lnTo>
                    <a:pt x="15632" y="4058"/>
                  </a:lnTo>
                  <a:lnTo>
                    <a:pt x="15632" y="19806"/>
                  </a:lnTo>
                  <a:lnTo>
                    <a:pt x="0" y="19806"/>
                  </a:lnTo>
                  <a:lnTo>
                    <a:pt x="0" y="21600"/>
                  </a:lnTo>
                  <a:lnTo>
                    <a:pt x="17048" y="21600"/>
                  </a:lnTo>
                  <a:lnTo>
                    <a:pt x="17048" y="4058"/>
                  </a:lnTo>
                  <a:lnTo>
                    <a:pt x="21600" y="4058"/>
                  </a:lnTo>
                  <a:lnTo>
                    <a:pt x="16340" y="0"/>
                  </a:lnTo>
                  <a:close/>
                </a:path>
              </a:pathLst>
            </a:custGeom>
            <a:solidFill>
              <a:srgbClr val="FFFFFF"/>
            </a:solidFill>
            <a:ln w="9525">
              <a:solidFill>
                <a:srgbClr val="000000"/>
              </a:solidFill>
              <a:miter lim="800000"/>
              <a:headEnd/>
              <a:tailEnd/>
            </a:ln>
          </p:spPr>
          <p:txBody>
            <a:bodyPr/>
            <a:lstStyle/>
            <a:p>
              <a:endParaRPr lang="en-US">
                <a:solidFill>
                  <a:schemeClr val="bg2"/>
                </a:solidFill>
                <a:latin typeface="+mj-lt"/>
              </a:endParaRPr>
            </a:p>
          </p:txBody>
        </p:sp>
        <p:sp>
          <p:nvSpPr>
            <p:cNvPr id="28691" name="AutoShape 18"/>
            <p:cNvSpPr>
              <a:spLocks noChangeArrowheads="1"/>
            </p:cNvSpPr>
            <p:nvPr/>
          </p:nvSpPr>
          <p:spPr bwMode="auto">
            <a:xfrm rot="10800000" flipH="1">
              <a:off x="6426" y="9414"/>
              <a:ext cx="1800" cy="97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9806 h 21600"/>
                <a:gd name="T20" fmla="*/ 17052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340" y="0"/>
                  </a:moveTo>
                  <a:lnTo>
                    <a:pt x="11080" y="4058"/>
                  </a:lnTo>
                  <a:lnTo>
                    <a:pt x="15632" y="4058"/>
                  </a:lnTo>
                  <a:lnTo>
                    <a:pt x="15632" y="19806"/>
                  </a:lnTo>
                  <a:lnTo>
                    <a:pt x="0" y="19806"/>
                  </a:lnTo>
                  <a:lnTo>
                    <a:pt x="0" y="21600"/>
                  </a:lnTo>
                  <a:lnTo>
                    <a:pt x="17048" y="21600"/>
                  </a:lnTo>
                  <a:lnTo>
                    <a:pt x="17048" y="4058"/>
                  </a:lnTo>
                  <a:lnTo>
                    <a:pt x="21600" y="4058"/>
                  </a:lnTo>
                  <a:lnTo>
                    <a:pt x="16340" y="0"/>
                  </a:lnTo>
                  <a:close/>
                </a:path>
              </a:pathLst>
            </a:custGeom>
            <a:solidFill>
              <a:srgbClr val="FFFFFF"/>
            </a:solidFill>
            <a:ln w="9525">
              <a:solidFill>
                <a:srgbClr val="000000"/>
              </a:solidFill>
              <a:miter lim="800000"/>
              <a:headEnd/>
              <a:tailEnd/>
            </a:ln>
          </p:spPr>
          <p:txBody>
            <a:bodyPr/>
            <a:lstStyle/>
            <a:p>
              <a:endParaRPr lang="en-US">
                <a:solidFill>
                  <a:schemeClr val="bg2"/>
                </a:solidFill>
                <a:latin typeface="+mj-lt"/>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907774" y="192735"/>
            <a:ext cx="6188765" cy="1020762"/>
          </a:xfrm>
        </p:spPr>
        <p:txBody>
          <a:bodyPr/>
          <a:lstStyle/>
          <a:p>
            <a:pPr eaLnBrk="1" hangingPunct="1"/>
            <a:r>
              <a:rPr lang="ru-RU" altLang="ru-RU" b="1" dirty="0"/>
              <a:t>СИСТЕМА</a:t>
            </a:r>
            <a:endParaRPr lang="en-US" altLang="ru-RU" b="1" dirty="0"/>
          </a:p>
        </p:txBody>
      </p:sp>
      <p:sp>
        <p:nvSpPr>
          <p:cNvPr id="33796" name="Rectangle 3"/>
          <p:cNvSpPr>
            <a:spLocks noGrp="1" noChangeArrowheads="1"/>
          </p:cNvSpPr>
          <p:nvPr>
            <p:ph sz="half" idx="1"/>
          </p:nvPr>
        </p:nvSpPr>
        <p:spPr>
          <a:xfrm>
            <a:off x="616227" y="1295400"/>
            <a:ext cx="6480312" cy="5224670"/>
          </a:xfrm>
        </p:spPr>
        <p:txBody>
          <a:bodyPr>
            <a:normAutofit/>
          </a:bodyPr>
          <a:lstStyle/>
          <a:p>
            <a:pPr>
              <a:lnSpc>
                <a:spcPct val="90000"/>
              </a:lnSpc>
            </a:pPr>
            <a:r>
              <a:rPr lang="ru-RU" altLang="ru-RU" sz="2600" b="1" dirty="0">
                <a:solidFill>
                  <a:srgbClr val="FFC000"/>
                </a:solidFill>
              </a:rPr>
              <a:t>Система </a:t>
            </a:r>
            <a:r>
              <a:rPr lang="ru-RU" altLang="ru-RU" sz="2600" dirty="0"/>
              <a:t>- группа взаимосвязанных элементов и ресурсов, между которыми устанавливается динамическое взаимодействие</a:t>
            </a:r>
          </a:p>
          <a:p>
            <a:pPr>
              <a:lnSpc>
                <a:spcPct val="90000"/>
              </a:lnSpc>
            </a:pPr>
            <a:r>
              <a:rPr lang="ru-RU" altLang="ru-RU" sz="2600" dirty="0"/>
              <a:t>Все компоненты системы работают вместе для достижения общей цели</a:t>
            </a:r>
          </a:p>
          <a:p>
            <a:pPr>
              <a:lnSpc>
                <a:spcPct val="90000"/>
              </a:lnSpc>
            </a:pPr>
            <a:r>
              <a:rPr lang="ru-RU" altLang="ru-RU" sz="2600" dirty="0"/>
              <a:t>Пример: наша планета, человек, экономический организм и т. д.</a:t>
            </a:r>
          </a:p>
          <a:p>
            <a:pPr>
              <a:lnSpc>
                <a:spcPct val="90000"/>
              </a:lnSpc>
            </a:pPr>
            <a:r>
              <a:rPr lang="ru-RU" altLang="ru-RU" sz="2600" dirty="0"/>
              <a:t>Система состоит из </a:t>
            </a:r>
            <a:r>
              <a:rPr lang="ru-RU" altLang="ru-RU" sz="2600" dirty="0">
                <a:solidFill>
                  <a:srgbClr val="FFC000"/>
                </a:solidFill>
              </a:rPr>
              <a:t>подсистем</a:t>
            </a:r>
            <a:r>
              <a:rPr lang="ru-RU" altLang="ru-RU" sz="2600" dirty="0"/>
              <a:t>, которые, в свою очередь, могут рассматриваться как отдельные системы</a:t>
            </a:r>
          </a:p>
        </p:txBody>
      </p:sp>
      <p:sp>
        <p:nvSpPr>
          <p:cNvPr id="33794" name="Slide Number Placeholder 6"/>
          <p:cNvSpPr>
            <a:spLocks noGrp="1"/>
          </p:cNvSpPr>
          <p:nvPr>
            <p:ph type="sldNum" sz="quarter" idx="12"/>
          </p:nvPr>
        </p:nvSpPr>
        <p:spPr>
          <a:noFill/>
        </p:spPr>
        <p:txBody>
          <a:bodyPr>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6DFE08-79A6-4B96-B33C-7CE51B6518B9}" type="slidenum">
              <a:rPr lang="en-US" altLang="ru-RU"/>
              <a:pPr eaLnBrk="1" hangingPunct="1"/>
              <a:t>22</a:t>
            </a:fld>
            <a:endParaRPr lang="en-US" altLang="ru-RU"/>
          </a:p>
        </p:txBody>
      </p:sp>
      <p:pic>
        <p:nvPicPr>
          <p:cNvPr id="1026" name="Picture 2"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0696" y="192735"/>
            <a:ext cx="3856382" cy="6372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73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869523" y="276568"/>
            <a:ext cx="9692640" cy="864467"/>
          </a:xfrm>
        </p:spPr>
        <p:txBody>
          <a:bodyPr/>
          <a:lstStyle/>
          <a:p>
            <a:pPr eaLnBrk="1" hangingPunct="1"/>
            <a:r>
              <a:rPr lang="ru-RU" altLang="ru-RU" sz="4000" b="1" dirty="0"/>
              <a:t>Свойства систем</a:t>
            </a:r>
            <a:endParaRPr lang="en-US" altLang="ru-RU" sz="4000" b="1" dirty="0"/>
          </a:p>
        </p:txBody>
      </p:sp>
      <p:sp>
        <p:nvSpPr>
          <p:cNvPr id="34820" name="Rectangle 3"/>
          <p:cNvSpPr>
            <a:spLocks noGrp="1" noChangeArrowheads="1"/>
          </p:cNvSpPr>
          <p:nvPr>
            <p:ph idx="1"/>
          </p:nvPr>
        </p:nvSpPr>
        <p:spPr>
          <a:xfrm>
            <a:off x="869523" y="1300258"/>
            <a:ext cx="6417366" cy="5052503"/>
          </a:xfrm>
        </p:spPr>
        <p:txBody>
          <a:bodyPr>
            <a:normAutofit lnSpcReduction="10000"/>
          </a:bodyPr>
          <a:lstStyle/>
          <a:p>
            <a:pPr>
              <a:lnSpc>
                <a:spcPct val="80000"/>
              </a:lnSpc>
              <a:spcBef>
                <a:spcPct val="70000"/>
              </a:spcBef>
            </a:pPr>
            <a:r>
              <a:rPr lang="ru-RU" altLang="ru-RU" sz="2200" dirty="0">
                <a:solidFill>
                  <a:schemeClr val="tx1">
                    <a:lumMod val="95000"/>
                  </a:schemeClr>
                </a:solidFill>
              </a:rPr>
              <a:t>У каждой системы есть </a:t>
            </a:r>
            <a:r>
              <a:rPr lang="ru-RU" altLang="ru-RU" sz="2200" dirty="0">
                <a:solidFill>
                  <a:srgbClr val="FFC000"/>
                </a:solidFill>
              </a:rPr>
              <a:t>среда</a:t>
            </a:r>
            <a:r>
              <a:rPr lang="ru-RU" altLang="ru-RU" sz="2200" dirty="0">
                <a:solidFill>
                  <a:schemeClr val="tx1">
                    <a:lumMod val="95000"/>
                  </a:schemeClr>
                </a:solidFill>
              </a:rPr>
              <a:t>, в которой она существует</a:t>
            </a:r>
          </a:p>
          <a:p>
            <a:pPr>
              <a:lnSpc>
                <a:spcPct val="80000"/>
              </a:lnSpc>
              <a:spcBef>
                <a:spcPct val="70000"/>
              </a:spcBef>
            </a:pPr>
            <a:r>
              <a:rPr lang="ru-RU" altLang="ru-RU" sz="2200" dirty="0">
                <a:solidFill>
                  <a:schemeClr val="tx1">
                    <a:lumMod val="95000"/>
                  </a:schemeClr>
                </a:solidFill>
              </a:rPr>
              <a:t>Любая система ограничена от среды, в которой она существует, определенным типом </a:t>
            </a:r>
            <a:r>
              <a:rPr lang="ru-RU" altLang="ru-RU" sz="2200" dirty="0">
                <a:solidFill>
                  <a:srgbClr val="FFC000"/>
                </a:solidFill>
              </a:rPr>
              <a:t>границы</a:t>
            </a:r>
          </a:p>
          <a:p>
            <a:pPr>
              <a:lnSpc>
                <a:spcPct val="80000"/>
              </a:lnSpc>
              <a:spcBef>
                <a:spcPct val="70000"/>
              </a:spcBef>
            </a:pPr>
            <a:r>
              <a:rPr lang="ru-RU" altLang="ru-RU" sz="2200" dirty="0">
                <a:solidFill>
                  <a:schemeClr val="tx1">
                    <a:lumMod val="95000"/>
                  </a:schemeClr>
                </a:solidFill>
              </a:rPr>
              <a:t>Каждая система имеет </a:t>
            </a:r>
            <a:r>
              <a:rPr lang="ru-RU" altLang="ru-RU" sz="2200" dirty="0">
                <a:solidFill>
                  <a:srgbClr val="FFC000"/>
                </a:solidFill>
              </a:rPr>
              <a:t>входы</a:t>
            </a:r>
            <a:r>
              <a:rPr lang="ru-RU" altLang="ru-RU" sz="2200" dirty="0">
                <a:solidFill>
                  <a:schemeClr val="tx1">
                    <a:lumMod val="95000"/>
                  </a:schemeClr>
                </a:solidFill>
              </a:rPr>
              <a:t> и </a:t>
            </a:r>
            <a:r>
              <a:rPr lang="ru-RU" altLang="ru-RU" sz="2200" dirty="0">
                <a:solidFill>
                  <a:srgbClr val="FFC000"/>
                </a:solidFill>
              </a:rPr>
              <a:t>выходы</a:t>
            </a:r>
          </a:p>
          <a:p>
            <a:pPr>
              <a:lnSpc>
                <a:spcPct val="80000"/>
              </a:lnSpc>
              <a:spcBef>
                <a:spcPct val="70000"/>
              </a:spcBef>
            </a:pPr>
            <a:r>
              <a:rPr lang="ru-RU" altLang="ru-RU" sz="2200" dirty="0">
                <a:solidFill>
                  <a:schemeClr val="tx1">
                    <a:lumMod val="95000"/>
                  </a:schemeClr>
                </a:solidFill>
              </a:rPr>
              <a:t>Любая система имеет интерфейс</a:t>
            </a:r>
          </a:p>
          <a:p>
            <a:pPr>
              <a:lnSpc>
                <a:spcPct val="80000"/>
              </a:lnSpc>
              <a:spcBef>
                <a:spcPct val="70000"/>
              </a:spcBef>
            </a:pPr>
            <a:r>
              <a:rPr lang="ru-RU" altLang="ru-RU" sz="2200" dirty="0">
                <a:solidFill>
                  <a:schemeClr val="tx1">
                    <a:lumMod val="95000"/>
                  </a:schemeClr>
                </a:solidFill>
              </a:rPr>
              <a:t>Любая система потенциально может иметь </a:t>
            </a:r>
            <a:r>
              <a:rPr lang="ru-RU" altLang="ru-RU" sz="2200" dirty="0">
                <a:solidFill>
                  <a:srgbClr val="FFC000"/>
                </a:solidFill>
              </a:rPr>
              <a:t>подсистемы</a:t>
            </a:r>
          </a:p>
          <a:p>
            <a:pPr>
              <a:lnSpc>
                <a:spcPct val="80000"/>
              </a:lnSpc>
              <a:spcBef>
                <a:spcPct val="70000"/>
              </a:spcBef>
            </a:pPr>
            <a:r>
              <a:rPr lang="ru-RU" altLang="ru-RU" sz="2200" dirty="0">
                <a:solidFill>
                  <a:schemeClr val="tx1">
                    <a:lumMod val="95000"/>
                  </a:schemeClr>
                </a:solidFill>
              </a:rPr>
              <a:t>Любая система, которая выдерживает во время, имеет </a:t>
            </a:r>
            <a:r>
              <a:rPr lang="ru-RU" altLang="ru-RU" sz="2200" dirty="0">
                <a:solidFill>
                  <a:srgbClr val="FFC000"/>
                </a:solidFill>
              </a:rPr>
              <a:t>механизм контроля</a:t>
            </a:r>
          </a:p>
          <a:p>
            <a:pPr>
              <a:lnSpc>
                <a:spcPct val="80000"/>
              </a:lnSpc>
              <a:spcBef>
                <a:spcPct val="70000"/>
              </a:spcBef>
            </a:pPr>
            <a:r>
              <a:rPr lang="ru-RU" altLang="ru-RU" sz="2200" dirty="0">
                <a:solidFill>
                  <a:schemeClr val="tx1">
                    <a:lumMod val="95000"/>
                  </a:schemeClr>
                </a:solidFill>
              </a:rPr>
              <a:t>Система всегда имеет свойства, которые нельзя напрямую вычесть из свойств ее частей</a:t>
            </a:r>
          </a:p>
        </p:txBody>
      </p:sp>
      <p:sp>
        <p:nvSpPr>
          <p:cNvPr id="34818" name="Slide Number Placeholder 5"/>
          <p:cNvSpPr>
            <a:spLocks noGrp="1"/>
          </p:cNvSpPr>
          <p:nvPr>
            <p:ph type="sldNum" sz="quarter" idx="12"/>
          </p:nvPr>
        </p:nvSpPr>
        <p:spPr>
          <a:noFill/>
        </p:spPr>
        <p:txBody>
          <a:bodyPr>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93FD82D-731F-4AF5-941C-7F2D366C0130}" type="slidenum">
              <a:rPr lang="en-US" altLang="ru-RU"/>
              <a:pPr eaLnBrk="1" hangingPunct="1"/>
              <a:t>23</a:t>
            </a:fld>
            <a:endParaRPr lang="en-US" altLang="ru-RU"/>
          </a:p>
        </p:txBody>
      </p:sp>
      <p:grpSp>
        <p:nvGrpSpPr>
          <p:cNvPr id="5" name="Group 30"/>
          <p:cNvGrpSpPr>
            <a:grpSpLocks/>
          </p:cNvGrpSpPr>
          <p:nvPr/>
        </p:nvGrpSpPr>
        <p:grpSpPr bwMode="auto">
          <a:xfrm>
            <a:off x="7421218" y="1495839"/>
            <a:ext cx="4509052" cy="4857000"/>
            <a:chOff x="2061" y="8874"/>
            <a:chExt cx="7920" cy="6583"/>
          </a:xfrm>
        </p:grpSpPr>
        <p:sp>
          <p:nvSpPr>
            <p:cNvPr id="6" name="Oval 31"/>
            <p:cNvSpPr>
              <a:spLocks noChangeArrowheads="1"/>
            </p:cNvSpPr>
            <p:nvPr/>
          </p:nvSpPr>
          <p:spPr bwMode="auto">
            <a:xfrm>
              <a:off x="2421" y="9414"/>
              <a:ext cx="7020" cy="486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a:p>
          </p:txBody>
        </p:sp>
        <p:sp>
          <p:nvSpPr>
            <p:cNvPr id="7" name="Text Box 32"/>
            <p:cNvSpPr txBox="1">
              <a:spLocks noChangeArrowheads="1"/>
            </p:cNvSpPr>
            <p:nvPr/>
          </p:nvSpPr>
          <p:spPr bwMode="auto">
            <a:xfrm>
              <a:off x="4581" y="10314"/>
              <a:ext cx="2700" cy="1260"/>
            </a:xfrm>
            <a:prstGeom prst="rect">
              <a:avLst/>
            </a:prstGeom>
            <a:solidFill>
              <a:srgbClr val="969696"/>
            </a:solidFill>
            <a:ln w="9525">
              <a:solidFill>
                <a:srgbClr val="969696"/>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ru-RU" sz="1200" dirty="0">
                <a:latin typeface="Times New Roman" panose="02020603050405020304" pitchFamily="18" charset="0"/>
              </a:endParaRPr>
            </a:p>
            <a:p>
              <a:pPr algn="ctr" eaLnBrk="1" hangingPunct="1"/>
              <a:r>
                <a:rPr lang="ru-RU" altLang="ru-RU" sz="1200" dirty="0">
                  <a:latin typeface="Times New Roman" panose="02020603050405020304" pitchFamily="18" charset="0"/>
                </a:rPr>
                <a:t>Что происходит в системе</a:t>
              </a:r>
              <a:r>
                <a:rPr lang="en-US" altLang="ru-RU" sz="1200" dirty="0">
                  <a:latin typeface="Times New Roman" panose="02020603050405020304" pitchFamily="18" charset="0"/>
                </a:rPr>
                <a:t>?</a:t>
              </a:r>
              <a:endParaRPr lang="en-US" altLang="ru-RU" dirty="0"/>
            </a:p>
          </p:txBody>
        </p:sp>
        <p:sp>
          <p:nvSpPr>
            <p:cNvPr id="8" name="Text Box 33"/>
            <p:cNvSpPr txBox="1">
              <a:spLocks noChangeArrowheads="1"/>
            </p:cNvSpPr>
            <p:nvPr/>
          </p:nvSpPr>
          <p:spPr bwMode="auto">
            <a:xfrm>
              <a:off x="4221" y="12654"/>
              <a:ext cx="3600" cy="5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u-RU" sz="1200">
                  <a:latin typeface="Times New Roman" panose="02020603050405020304" pitchFamily="18" charset="0"/>
                </a:rPr>
                <a:t>SUBSISTEMUL DE CONTROL</a:t>
              </a:r>
              <a:endParaRPr lang="en-US" altLang="ru-RU" sz="1200"/>
            </a:p>
          </p:txBody>
        </p:sp>
        <p:sp>
          <p:nvSpPr>
            <p:cNvPr id="9" name="AutoShape 34"/>
            <p:cNvSpPr>
              <a:spLocks noChangeArrowheads="1"/>
            </p:cNvSpPr>
            <p:nvPr/>
          </p:nvSpPr>
          <p:spPr bwMode="auto">
            <a:xfrm>
              <a:off x="2421" y="10854"/>
              <a:ext cx="2160" cy="18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7 w 21600"/>
                <a:gd name="T13" fmla="*/ 5400 h 21600"/>
                <a:gd name="T14" fmla="*/ 18909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FF"/>
            </a:solidFill>
            <a:ln w="9525">
              <a:solidFill>
                <a:srgbClr val="000000"/>
              </a:solidFill>
              <a:miter lim="800000"/>
              <a:headEnd/>
              <a:tailEnd/>
            </a:ln>
          </p:spPr>
          <p:txBody>
            <a:bodyPr/>
            <a:lstStyle/>
            <a:p>
              <a:endParaRPr lang="en-US"/>
            </a:p>
          </p:txBody>
        </p:sp>
        <p:sp>
          <p:nvSpPr>
            <p:cNvPr id="10" name="AutoShape 35"/>
            <p:cNvSpPr>
              <a:spLocks noChangeArrowheads="1"/>
            </p:cNvSpPr>
            <p:nvPr/>
          </p:nvSpPr>
          <p:spPr bwMode="auto">
            <a:xfrm>
              <a:off x="7281" y="10854"/>
              <a:ext cx="1903" cy="18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7 w 21600"/>
                <a:gd name="T13" fmla="*/ 5400 h 21600"/>
                <a:gd name="T14" fmla="*/ 18909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FF"/>
            </a:solidFill>
            <a:ln w="9525">
              <a:solidFill>
                <a:srgbClr val="000000"/>
              </a:solidFill>
              <a:miter lim="800000"/>
              <a:headEnd/>
              <a:tailEnd/>
            </a:ln>
          </p:spPr>
          <p:txBody>
            <a:bodyPr/>
            <a:lstStyle/>
            <a:p>
              <a:endParaRPr lang="en-US"/>
            </a:p>
          </p:txBody>
        </p:sp>
        <p:sp>
          <p:nvSpPr>
            <p:cNvPr id="11" name="Text Box 36"/>
            <p:cNvSpPr txBox="1">
              <a:spLocks noChangeArrowheads="1"/>
            </p:cNvSpPr>
            <p:nvPr/>
          </p:nvSpPr>
          <p:spPr bwMode="auto">
            <a:xfrm>
              <a:off x="3321" y="10494"/>
              <a:ext cx="12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sz="1200" dirty="0">
                  <a:solidFill>
                    <a:schemeClr val="bg2"/>
                  </a:solidFill>
                  <a:latin typeface="Verdana" panose="020B0604030504040204" pitchFamily="34" charset="0"/>
                </a:rPr>
                <a:t>Входы</a:t>
              </a:r>
              <a:endParaRPr lang="ro-RO" altLang="ru-RU" sz="1200" dirty="0">
                <a:solidFill>
                  <a:schemeClr val="bg2"/>
                </a:solidFill>
                <a:latin typeface="Verdana" panose="020B0604030504040204" pitchFamily="34" charset="0"/>
              </a:endParaRPr>
            </a:p>
          </p:txBody>
        </p:sp>
        <p:sp>
          <p:nvSpPr>
            <p:cNvPr id="12" name="Text Box 37"/>
            <p:cNvSpPr txBox="1">
              <a:spLocks noChangeArrowheads="1"/>
            </p:cNvSpPr>
            <p:nvPr/>
          </p:nvSpPr>
          <p:spPr bwMode="auto">
            <a:xfrm>
              <a:off x="7461" y="10494"/>
              <a:ext cx="1452"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sz="1200" dirty="0">
                  <a:solidFill>
                    <a:schemeClr val="bg2"/>
                  </a:solidFill>
                  <a:latin typeface="Verdana" panose="020B0604030504040204" pitchFamily="34" charset="0"/>
                </a:rPr>
                <a:t>Выходы</a:t>
              </a:r>
              <a:endParaRPr lang="ro-RO" altLang="ru-RU" sz="1200" dirty="0">
                <a:solidFill>
                  <a:schemeClr val="bg2"/>
                </a:solidFill>
                <a:latin typeface="Verdana" panose="020B0604030504040204" pitchFamily="34" charset="0"/>
              </a:endParaRPr>
            </a:p>
          </p:txBody>
        </p:sp>
        <p:sp>
          <p:nvSpPr>
            <p:cNvPr id="13" name="Text Box 38"/>
            <p:cNvSpPr txBox="1">
              <a:spLocks noChangeArrowheads="1"/>
            </p:cNvSpPr>
            <p:nvPr/>
          </p:nvSpPr>
          <p:spPr bwMode="auto">
            <a:xfrm>
              <a:off x="6021" y="8874"/>
              <a:ext cx="2250" cy="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sz="1400" dirty="0">
                  <a:solidFill>
                    <a:schemeClr val="bg2"/>
                  </a:solidFill>
                  <a:latin typeface="Verdana" panose="020B0604030504040204" pitchFamily="34" charset="0"/>
                </a:rPr>
                <a:t>Граница системы</a:t>
              </a:r>
              <a:endParaRPr lang="ro-RO" altLang="ru-RU" sz="1400" dirty="0">
                <a:solidFill>
                  <a:schemeClr val="bg2"/>
                </a:solidFill>
                <a:latin typeface="Verdana" panose="020B0604030504040204" pitchFamily="34" charset="0"/>
              </a:endParaRPr>
            </a:p>
          </p:txBody>
        </p:sp>
        <p:sp>
          <p:nvSpPr>
            <p:cNvPr id="14" name="AutoShape 39"/>
            <p:cNvSpPr>
              <a:spLocks noChangeArrowheads="1"/>
            </p:cNvSpPr>
            <p:nvPr/>
          </p:nvSpPr>
          <p:spPr bwMode="auto">
            <a:xfrm>
              <a:off x="5841" y="11574"/>
              <a:ext cx="180" cy="900"/>
            </a:xfrm>
            <a:prstGeom prst="upArrow">
              <a:avLst>
                <a:gd name="adj1" fmla="val 50000"/>
                <a:gd name="adj2" fmla="val 125000"/>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a:p>
          </p:txBody>
        </p:sp>
        <p:sp>
          <p:nvSpPr>
            <p:cNvPr id="15" name="Text Box 40"/>
            <p:cNvSpPr txBox="1">
              <a:spLocks noChangeArrowheads="1"/>
            </p:cNvSpPr>
            <p:nvPr/>
          </p:nvSpPr>
          <p:spPr bwMode="auto">
            <a:xfrm>
              <a:off x="5841" y="11844"/>
              <a:ext cx="1737"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sz="1000" dirty="0">
                  <a:solidFill>
                    <a:schemeClr val="bg2"/>
                  </a:solidFill>
                  <a:latin typeface="Verdana" panose="020B0604030504040204" pitchFamily="34" charset="0"/>
                </a:rPr>
                <a:t>Потоки управления</a:t>
              </a:r>
              <a:endParaRPr lang="ro-RO" altLang="ru-RU" sz="1000" dirty="0">
                <a:solidFill>
                  <a:schemeClr val="bg2"/>
                </a:solidFill>
                <a:latin typeface="Verdana" panose="020B0604030504040204" pitchFamily="34" charset="0"/>
              </a:endParaRPr>
            </a:p>
          </p:txBody>
        </p:sp>
        <p:sp>
          <p:nvSpPr>
            <p:cNvPr id="16" name="AutoShape 41"/>
            <p:cNvSpPr>
              <a:spLocks noChangeArrowheads="1"/>
            </p:cNvSpPr>
            <p:nvPr/>
          </p:nvSpPr>
          <p:spPr bwMode="auto">
            <a:xfrm>
              <a:off x="3321" y="11034"/>
              <a:ext cx="900" cy="2160"/>
            </a:xfrm>
            <a:prstGeom prst="curvedRightArrow">
              <a:avLst>
                <a:gd name="adj1" fmla="val 48000"/>
                <a:gd name="adj2" fmla="val 96000"/>
                <a:gd name="adj3" fmla="val 33333"/>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a:p>
          </p:txBody>
        </p:sp>
        <p:sp>
          <p:nvSpPr>
            <p:cNvPr id="17" name="AutoShape 42"/>
            <p:cNvSpPr>
              <a:spLocks noChangeArrowheads="1"/>
            </p:cNvSpPr>
            <p:nvPr/>
          </p:nvSpPr>
          <p:spPr bwMode="auto">
            <a:xfrm flipH="1">
              <a:off x="7821" y="11034"/>
              <a:ext cx="720" cy="2160"/>
            </a:xfrm>
            <a:prstGeom prst="curvedRightArrow">
              <a:avLst>
                <a:gd name="adj1" fmla="val 60000"/>
                <a:gd name="adj2" fmla="val 120000"/>
                <a:gd name="adj3" fmla="val 33333"/>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a:p>
          </p:txBody>
        </p:sp>
        <p:sp>
          <p:nvSpPr>
            <p:cNvPr id="18" name="Text Box 43"/>
            <p:cNvSpPr txBox="1">
              <a:spLocks noChangeArrowheads="1"/>
            </p:cNvSpPr>
            <p:nvPr/>
          </p:nvSpPr>
          <p:spPr bwMode="auto">
            <a:xfrm>
              <a:off x="2784" y="12616"/>
              <a:ext cx="108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u-RU" sz="1000" dirty="0">
                  <a:solidFill>
                    <a:schemeClr val="bg2"/>
                  </a:solidFill>
                  <a:latin typeface="Times New Roman" panose="02020603050405020304" pitchFamily="18" charset="0"/>
                </a:rPr>
                <a:t>Feed-before</a:t>
              </a:r>
              <a:endParaRPr lang="en-US" altLang="ru-RU" sz="1000" dirty="0">
                <a:solidFill>
                  <a:schemeClr val="bg2"/>
                </a:solidFill>
              </a:endParaRPr>
            </a:p>
          </p:txBody>
        </p:sp>
        <p:sp>
          <p:nvSpPr>
            <p:cNvPr id="19" name="Text Box 44"/>
            <p:cNvSpPr txBox="1">
              <a:spLocks noChangeArrowheads="1"/>
            </p:cNvSpPr>
            <p:nvPr/>
          </p:nvSpPr>
          <p:spPr bwMode="auto">
            <a:xfrm>
              <a:off x="8238" y="12635"/>
              <a:ext cx="1092"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u-RU" sz="1000" dirty="0">
                  <a:solidFill>
                    <a:schemeClr val="bg2"/>
                  </a:solidFill>
                  <a:latin typeface="Times New Roman" panose="02020603050405020304" pitchFamily="18" charset="0"/>
                </a:rPr>
                <a:t>Feed-back</a:t>
              </a:r>
              <a:endParaRPr lang="en-US" altLang="ru-RU" sz="1000" dirty="0">
                <a:solidFill>
                  <a:schemeClr val="bg2"/>
                </a:solidFill>
              </a:endParaRPr>
            </a:p>
          </p:txBody>
        </p:sp>
        <p:sp>
          <p:nvSpPr>
            <p:cNvPr id="20" name="AutoShape 45"/>
            <p:cNvSpPr>
              <a:spLocks noChangeArrowheads="1"/>
            </p:cNvSpPr>
            <p:nvPr/>
          </p:nvSpPr>
          <p:spPr bwMode="auto">
            <a:xfrm rot="5400000" flipH="1" flipV="1">
              <a:off x="5661" y="10674"/>
              <a:ext cx="720" cy="7920"/>
            </a:xfrm>
            <a:prstGeom prst="moon">
              <a:avLst>
                <a:gd name="adj" fmla="val 50000"/>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a:p>
          </p:txBody>
        </p:sp>
        <p:sp>
          <p:nvSpPr>
            <p:cNvPr id="21" name="Text Box 46"/>
            <p:cNvSpPr txBox="1">
              <a:spLocks noChangeArrowheads="1"/>
            </p:cNvSpPr>
            <p:nvPr/>
          </p:nvSpPr>
          <p:spPr bwMode="auto">
            <a:xfrm>
              <a:off x="4761" y="14917"/>
              <a:ext cx="25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sz="1200" dirty="0">
                  <a:latin typeface="Verdana" panose="020B0604030504040204" pitchFamily="34" charset="0"/>
                </a:rPr>
                <a:t>Среда системы</a:t>
              </a:r>
              <a:endParaRPr lang="ro-RO" altLang="ru-RU" sz="1200" dirty="0">
                <a:latin typeface="Verdana" panose="020B0604030504040204" pitchFamily="34" charset="0"/>
              </a:endParaRPr>
            </a:p>
          </p:txBody>
        </p:sp>
      </p:grpSp>
    </p:spTree>
    <p:extLst>
      <p:ext uri="{BB962C8B-B14F-4D97-AF65-F5344CB8AC3E}">
        <p14:creationId xmlns:p14="http://schemas.microsoft.com/office/powerpoint/2010/main" val="585874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69165" y="433664"/>
            <a:ext cx="8229600" cy="792162"/>
          </a:xfrm>
        </p:spPr>
        <p:txBody>
          <a:bodyPr/>
          <a:lstStyle/>
          <a:p>
            <a:pPr eaLnBrk="1" hangingPunct="1">
              <a:defRPr/>
            </a:pPr>
            <a:r>
              <a:rPr lang="ro-RO" altLang="ru-RU" dirty="0">
                <a:effectLst>
                  <a:outerShdw blurRad="38100" dist="38100" dir="2700000" algn="tl">
                    <a:srgbClr val="C0C0C0"/>
                  </a:outerShdw>
                </a:effectLst>
              </a:rPr>
              <a:t>!!!</a:t>
            </a:r>
            <a:endParaRPr lang="en-US" altLang="ru-RU" dirty="0">
              <a:effectLst>
                <a:outerShdw blurRad="38100" dist="38100" dir="2700000" algn="tl">
                  <a:srgbClr val="C0C0C0"/>
                </a:outerShdw>
              </a:effectLst>
            </a:endParaRPr>
          </a:p>
        </p:txBody>
      </p:sp>
      <p:sp>
        <p:nvSpPr>
          <p:cNvPr id="149507" name="Rectangle 3"/>
          <p:cNvSpPr>
            <a:spLocks noGrp="1" noChangeArrowheads="1"/>
          </p:cNvSpPr>
          <p:nvPr>
            <p:ph idx="1"/>
          </p:nvPr>
        </p:nvSpPr>
        <p:spPr>
          <a:xfrm>
            <a:off x="768626" y="1448972"/>
            <a:ext cx="9670774" cy="4975365"/>
          </a:xfrm>
        </p:spPr>
        <p:txBody>
          <a:bodyPr>
            <a:normAutofit lnSpcReduction="10000"/>
          </a:bodyPr>
          <a:lstStyle/>
          <a:p>
            <a:pPr eaLnBrk="1" hangingPunct="1">
              <a:defRPr/>
            </a:pPr>
            <a:r>
              <a:rPr lang="ro-RO" altLang="ru-RU" sz="2400" b="1" dirty="0">
                <a:effectLst>
                  <a:outerShdw blurRad="38100" dist="38100" dir="2700000" algn="tl">
                    <a:srgbClr val="C0C0C0"/>
                  </a:outerShdw>
                </a:effectLst>
                <a:latin typeface="Century" panose="02040604050505020304" pitchFamily="18" charset="0"/>
              </a:rPr>
              <a:t>3</a:t>
            </a:r>
            <a:r>
              <a:rPr lang="ro-RO" altLang="ru-RU" sz="2400" dirty="0">
                <a:latin typeface="Century" panose="02040604050505020304" pitchFamily="18" charset="0"/>
              </a:rPr>
              <a:t> </a:t>
            </a:r>
            <a:r>
              <a:rPr lang="ru-RU" altLang="ru-RU" sz="2400" dirty="0">
                <a:latin typeface="Century" panose="02040604050505020304" pitchFamily="18" charset="0"/>
              </a:rPr>
              <a:t>новых идей/ понятий услышанный на данном уроке</a:t>
            </a:r>
            <a:endParaRPr lang="ro-RO" altLang="ru-RU" sz="2400" dirty="0">
              <a:latin typeface="Century" panose="02040604050505020304" pitchFamily="18" charset="0"/>
            </a:endParaRPr>
          </a:p>
          <a:p>
            <a:pPr eaLnBrk="1" hangingPunct="1">
              <a:defRPr/>
            </a:pPr>
            <a:r>
              <a:rPr lang="ro-RO" altLang="ru-RU" sz="2400" b="1" dirty="0">
                <a:effectLst>
                  <a:outerShdw blurRad="38100" dist="38100" dir="2700000" algn="tl">
                    <a:srgbClr val="C0C0C0"/>
                  </a:outerShdw>
                </a:effectLst>
                <a:latin typeface="Century" panose="02040604050505020304" pitchFamily="18" charset="0"/>
              </a:rPr>
              <a:t>2</a:t>
            </a:r>
            <a:r>
              <a:rPr lang="ro-RO" altLang="ru-RU" sz="2400" dirty="0">
                <a:latin typeface="Century" panose="02040604050505020304" pitchFamily="18" charset="0"/>
              </a:rPr>
              <a:t> </a:t>
            </a:r>
            <a:r>
              <a:rPr lang="ru-RU" altLang="ru-RU" sz="2400" dirty="0">
                <a:latin typeface="Century" panose="02040604050505020304" pitchFamily="18" charset="0"/>
              </a:rPr>
              <a:t>вопроса</a:t>
            </a:r>
            <a:r>
              <a:rPr lang="ro-RO" altLang="ru-RU" sz="2400" dirty="0">
                <a:latin typeface="Century" panose="02040604050505020304" pitchFamily="18" charset="0"/>
              </a:rPr>
              <a:t>/</a:t>
            </a:r>
            <a:r>
              <a:rPr lang="ru-RU" altLang="ru-RU" sz="2400" dirty="0">
                <a:latin typeface="Century" panose="02040604050505020304" pitchFamily="18" charset="0"/>
              </a:rPr>
              <a:t> непонятностей</a:t>
            </a:r>
            <a:r>
              <a:rPr lang="ro-RO" altLang="ru-RU" sz="2400" dirty="0">
                <a:latin typeface="Century" panose="02040604050505020304" pitchFamily="18" charset="0"/>
              </a:rPr>
              <a:t> </a:t>
            </a:r>
            <a:r>
              <a:rPr lang="ru-RU" altLang="ru-RU" sz="2400" dirty="0">
                <a:latin typeface="Century" panose="02040604050505020304" pitchFamily="18" charset="0"/>
              </a:rPr>
              <a:t>которые появились сегодня</a:t>
            </a:r>
            <a:endParaRPr lang="ro-RO" altLang="ru-RU" sz="2400" dirty="0">
              <a:latin typeface="Century" panose="02040604050505020304" pitchFamily="18" charset="0"/>
            </a:endParaRPr>
          </a:p>
          <a:p>
            <a:pPr eaLnBrk="1" hangingPunct="1">
              <a:defRPr/>
            </a:pPr>
            <a:r>
              <a:rPr lang="ro-RO" altLang="ru-RU" sz="2400" b="1" dirty="0">
                <a:effectLst>
                  <a:outerShdw blurRad="38100" dist="38100" dir="2700000" algn="tl">
                    <a:srgbClr val="C0C0C0"/>
                  </a:outerShdw>
                </a:effectLst>
                <a:latin typeface="Century" panose="02040604050505020304" pitchFamily="18" charset="0"/>
              </a:rPr>
              <a:t>1</a:t>
            </a:r>
            <a:r>
              <a:rPr lang="ro-RO" altLang="ru-RU" sz="2400" dirty="0">
                <a:latin typeface="Century" panose="02040604050505020304" pitchFamily="18" charset="0"/>
              </a:rPr>
              <a:t> </a:t>
            </a:r>
            <a:r>
              <a:rPr lang="ru-RU" altLang="ru-RU" sz="2400" dirty="0">
                <a:latin typeface="Century" panose="02040604050505020304" pitchFamily="18" charset="0"/>
              </a:rPr>
              <a:t>подсказка/ предложение</a:t>
            </a:r>
            <a:endParaRPr lang="ro-RO" altLang="ru-RU" sz="2400" dirty="0">
              <a:latin typeface="Century" panose="02040604050505020304" pitchFamily="18" charset="0"/>
            </a:endParaRPr>
          </a:p>
          <a:p>
            <a:pPr marL="0" indent="0" eaLnBrk="1" hangingPunct="1">
              <a:buNone/>
              <a:defRPr/>
            </a:pPr>
            <a:endParaRPr lang="ro-RO" altLang="ru-RU" sz="2200" dirty="0">
              <a:latin typeface="Century" panose="02040604050505020304" pitchFamily="18" charset="0"/>
            </a:endParaRPr>
          </a:p>
          <a:p>
            <a:pPr marL="274320" lvl="1" indent="0" eaLnBrk="1" hangingPunct="1">
              <a:buNone/>
              <a:defRPr/>
            </a:pPr>
            <a:r>
              <a:rPr lang="ru-RU" altLang="ru-RU" sz="2000" dirty="0">
                <a:latin typeface="Century" panose="02040604050505020304" pitchFamily="18" charset="0"/>
              </a:rPr>
              <a:t>Вопрос</a:t>
            </a:r>
            <a:r>
              <a:rPr lang="ro-RO" altLang="ru-RU" sz="2000" dirty="0">
                <a:latin typeface="Century" panose="02040604050505020304" pitchFamily="18" charset="0"/>
              </a:rPr>
              <a:t>: </a:t>
            </a:r>
            <a:r>
              <a:rPr lang="ru-RU" altLang="ru-RU" sz="2000" dirty="0">
                <a:latin typeface="Century" panose="02040604050505020304" pitchFamily="18" charset="0"/>
              </a:rPr>
              <a:t>как вы думаете почему в супермаркетах</a:t>
            </a:r>
            <a:r>
              <a:rPr lang="ro-RO" altLang="ru-RU" sz="2000" dirty="0">
                <a:latin typeface="Century" panose="02040604050505020304" pitchFamily="18" charset="0"/>
              </a:rPr>
              <a:t>, </a:t>
            </a:r>
            <a:r>
              <a:rPr lang="ru-RU" altLang="ru-RU" sz="2000" dirty="0">
                <a:latin typeface="Century" panose="02040604050505020304" pitchFamily="18" charset="0"/>
              </a:rPr>
              <a:t>покупателей обслуживают</a:t>
            </a:r>
            <a:endParaRPr lang="ro-RO" altLang="ru-RU" sz="2000" dirty="0">
              <a:latin typeface="Century" panose="02040604050505020304" pitchFamily="18" charset="0"/>
            </a:endParaRPr>
          </a:p>
          <a:p>
            <a:pPr lvl="2" eaLnBrk="1" hangingPunct="1">
              <a:defRPr/>
            </a:pPr>
            <a:r>
              <a:rPr lang="ru-RU" altLang="ru-RU" sz="2000" dirty="0">
                <a:latin typeface="Century" panose="02040604050505020304" pitchFamily="18" charset="0"/>
              </a:rPr>
              <a:t>утром</a:t>
            </a:r>
            <a:r>
              <a:rPr lang="ro-RO" altLang="ru-RU" sz="2000" dirty="0">
                <a:latin typeface="Century" panose="02040604050505020304" pitchFamily="18" charset="0"/>
              </a:rPr>
              <a:t> - 1-2 </a:t>
            </a:r>
            <a:r>
              <a:rPr lang="ru-RU" altLang="ru-RU" sz="2000" dirty="0">
                <a:latin typeface="Century" panose="02040604050505020304" pitchFamily="18" charset="0"/>
              </a:rPr>
              <a:t>кассира</a:t>
            </a:r>
            <a:endParaRPr lang="ro-RO" altLang="ru-RU" sz="2000" dirty="0">
              <a:latin typeface="Century" panose="02040604050505020304" pitchFamily="18" charset="0"/>
            </a:endParaRPr>
          </a:p>
          <a:p>
            <a:pPr lvl="2">
              <a:defRPr/>
            </a:pPr>
            <a:r>
              <a:rPr lang="ru-RU" altLang="ru-RU" sz="2000" dirty="0">
                <a:latin typeface="Century" panose="02040604050505020304" pitchFamily="18" charset="0"/>
              </a:rPr>
              <a:t>в обед</a:t>
            </a:r>
            <a:r>
              <a:rPr lang="ro-RO" altLang="ru-RU" sz="2000" dirty="0">
                <a:latin typeface="Century" panose="02040604050505020304" pitchFamily="18" charset="0"/>
              </a:rPr>
              <a:t>  - 2-3 </a:t>
            </a:r>
            <a:r>
              <a:rPr lang="ru-RU" altLang="ru-RU" sz="2000" dirty="0">
                <a:latin typeface="Century" panose="02040604050505020304" pitchFamily="18" charset="0"/>
              </a:rPr>
              <a:t>кассира</a:t>
            </a:r>
            <a:endParaRPr lang="ro-RO" altLang="ru-RU" sz="2000" dirty="0">
              <a:latin typeface="Century" panose="02040604050505020304" pitchFamily="18" charset="0"/>
            </a:endParaRPr>
          </a:p>
          <a:p>
            <a:pPr lvl="2">
              <a:defRPr/>
            </a:pPr>
            <a:r>
              <a:rPr lang="ru-RU" altLang="ru-RU" sz="2000" dirty="0">
                <a:latin typeface="Century" panose="02040604050505020304" pitchFamily="18" charset="0"/>
              </a:rPr>
              <a:t>а вечером</a:t>
            </a:r>
            <a:r>
              <a:rPr lang="ro-RO" altLang="ru-RU" sz="2000" dirty="0">
                <a:latin typeface="Century" panose="02040604050505020304" pitchFamily="18" charset="0"/>
              </a:rPr>
              <a:t>, </a:t>
            </a:r>
            <a:r>
              <a:rPr lang="ru-RU" altLang="ru-RU" sz="2000" dirty="0">
                <a:latin typeface="Century" panose="02040604050505020304" pitchFamily="18" charset="0"/>
              </a:rPr>
              <a:t>все кассы работают</a:t>
            </a:r>
            <a:r>
              <a:rPr lang="ro-RO" altLang="ru-RU" sz="2000" dirty="0">
                <a:latin typeface="Century" panose="02040604050505020304" pitchFamily="18" charset="0"/>
              </a:rPr>
              <a:t>?</a:t>
            </a:r>
          </a:p>
          <a:p>
            <a:pPr lvl="1">
              <a:defRPr/>
            </a:pPr>
            <a:r>
              <a:rPr lang="ru-RU" altLang="ru-RU" sz="2000" dirty="0">
                <a:latin typeface="Century" panose="02040604050505020304" pitchFamily="18" charset="0"/>
              </a:rPr>
              <a:t>На основании какой информации было принято решение обслуживать клиентов по разному, в зависимости от времени суток</a:t>
            </a:r>
            <a:r>
              <a:rPr lang="ro-RO" altLang="ru-RU" sz="2000" dirty="0">
                <a:latin typeface="Century" panose="02040604050505020304" pitchFamily="18" charset="0"/>
              </a:rPr>
              <a:t>?</a:t>
            </a:r>
            <a:endParaRPr lang="en-US" altLang="ru-RU" sz="2000" dirty="0">
              <a:latin typeface="Century" panose="02040604050505020304" pitchFamily="18" charset="0"/>
            </a:endParaRPr>
          </a:p>
          <a:p>
            <a:pPr lvl="1" eaLnBrk="1" hangingPunct="1">
              <a:defRPr/>
            </a:pPr>
            <a:r>
              <a:rPr lang="ru-RU" altLang="ru-RU" sz="2000" dirty="0">
                <a:latin typeface="Century" panose="02040604050505020304" pitchFamily="18" charset="0"/>
              </a:rPr>
              <a:t>Кто принял это решение</a:t>
            </a:r>
            <a:r>
              <a:rPr lang="ro-RO" altLang="ru-RU" sz="2000" dirty="0">
                <a:latin typeface="Century" panose="02040604050505020304" pitchFamily="18" charset="0"/>
              </a:rPr>
              <a:t>? </a:t>
            </a:r>
            <a:r>
              <a:rPr lang="ru-RU" altLang="ru-RU" sz="2000" dirty="0">
                <a:latin typeface="Century" panose="02040604050505020304" pitchFamily="18" charset="0"/>
              </a:rPr>
              <a:t>Кассир</a:t>
            </a:r>
            <a:r>
              <a:rPr lang="ro-RO" altLang="ru-RU" sz="2000" dirty="0">
                <a:latin typeface="Century" panose="02040604050505020304" pitchFamily="18" charset="0"/>
              </a:rPr>
              <a:t>???</a:t>
            </a:r>
          </a:p>
        </p:txBody>
      </p:sp>
      <p:sp>
        <p:nvSpPr>
          <p:cNvPr id="29698" name="Slide Number Placeholder 5"/>
          <p:cNvSpPr>
            <a:spLocks noGrp="1"/>
          </p:cNvSpPr>
          <p:nvPr>
            <p:ph type="sldNum" sz="quarter" idx="12"/>
          </p:nvPr>
        </p:nvSpPr>
        <p:spPr>
          <a:noFill/>
        </p:spPr>
        <p:txBody>
          <a:bodyPr>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BA0A50-2CE7-47D3-94D9-F990BE37B964}" type="slidenum">
              <a:rPr lang="en-US" altLang="ru-RU"/>
              <a:pPr eaLnBrk="1" hangingPunct="1"/>
              <a:t>24</a:t>
            </a:fld>
            <a:endParaRPr lang="en-US" altLang="ru-RU"/>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046922" y="274638"/>
            <a:ext cx="9163878" cy="1858962"/>
          </a:xfrm>
        </p:spPr>
        <p:txBody>
          <a:bodyPr>
            <a:normAutofit fontScale="90000"/>
          </a:bodyPr>
          <a:lstStyle/>
          <a:p>
            <a:r>
              <a:rPr lang="ru-RU" altLang="en-US" dirty="0"/>
              <a:t>На все происходящее вокруг нас (любое явление) влияют разные факторы</a:t>
            </a:r>
            <a:endParaRPr lang="en-US" altLang="en-US" dirty="0"/>
          </a:p>
        </p:txBody>
      </p:sp>
      <p:sp>
        <p:nvSpPr>
          <p:cNvPr id="30723" name="Slide Number Placeholder 3"/>
          <p:cNvSpPr>
            <a:spLocks noGrp="1"/>
          </p:cNvSpPr>
          <p:nvPr>
            <p:ph type="sldNum" sz="quarter" idx="12"/>
          </p:nvPr>
        </p:nvSpPr>
        <p:spPr>
          <a:noFill/>
        </p:spPr>
        <p:txBody>
          <a:bodyPr>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14CF134-0DF7-4903-9763-E8CBFEA3F91F}" type="slidenum">
              <a:rPr lang="en-US" altLang="ru-RU"/>
              <a:pPr eaLnBrk="1" hangingPunct="1"/>
              <a:t>25</a:t>
            </a:fld>
            <a:endParaRPr lang="en-US" altLang="ru-RU"/>
          </a:p>
        </p:txBody>
      </p:sp>
      <p:sp>
        <p:nvSpPr>
          <p:cNvPr id="5" name="Cloud 4"/>
          <p:cNvSpPr/>
          <p:nvPr/>
        </p:nvSpPr>
        <p:spPr>
          <a:xfrm>
            <a:off x="4114800" y="2819400"/>
            <a:ext cx="3733800" cy="2057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2000" dirty="0"/>
              <a:t>СУММА ДОХОДОВ СУПЕРМАРКЕТА</a:t>
            </a:r>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alpha val="92000"/>
          </a:schemeClr>
        </a:solidFill>
        <a:effectLst/>
      </p:bgPr>
    </p:bg>
    <p:spTree>
      <p:nvGrpSpPr>
        <p:cNvPr id="1" name=""/>
        <p:cNvGrpSpPr/>
        <p:nvPr/>
      </p:nvGrpSpPr>
      <p:grpSpPr>
        <a:xfrm>
          <a:off x="0" y="0"/>
          <a:ext cx="0" cy="0"/>
          <a:chOff x="0" y="0"/>
          <a:chExt cx="0" cy="0"/>
        </a:xfrm>
      </p:grpSpPr>
      <p:sp>
        <p:nvSpPr>
          <p:cNvPr id="31746" name="Title 1"/>
          <p:cNvSpPr>
            <a:spLocks noGrp="1"/>
          </p:cNvSpPr>
          <p:nvPr>
            <p:ph type="title"/>
          </p:nvPr>
        </p:nvSpPr>
        <p:spPr>
          <a:xfrm>
            <a:off x="649357" y="274638"/>
            <a:ext cx="9561443" cy="1249362"/>
          </a:xfrm>
        </p:spPr>
        <p:txBody>
          <a:bodyPr>
            <a:normAutofit/>
          </a:bodyPr>
          <a:lstStyle/>
          <a:p>
            <a:r>
              <a:rPr lang="ru-RU" altLang="en-US" sz="3000" dirty="0"/>
              <a:t>На все происходящее вокруг нас (любое явление) влияют разные факторы</a:t>
            </a:r>
            <a:endParaRPr lang="en-US" altLang="en-US" sz="3000" dirty="0"/>
          </a:p>
        </p:txBody>
      </p:sp>
      <p:sp>
        <p:nvSpPr>
          <p:cNvPr id="31747" name="Slide Number Placeholder 3"/>
          <p:cNvSpPr>
            <a:spLocks noGrp="1"/>
          </p:cNvSpPr>
          <p:nvPr>
            <p:ph type="sldNum" sz="quarter" idx="12"/>
          </p:nvPr>
        </p:nvSpPr>
        <p:spPr>
          <a:noFill/>
        </p:spPr>
        <p:txBody>
          <a:bodyPr>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29D7274-27CE-4DEE-8D74-F874BE762458}" type="slidenum">
              <a:rPr lang="en-US" altLang="ru-RU"/>
              <a:pPr eaLnBrk="1" hangingPunct="1"/>
              <a:t>26</a:t>
            </a:fld>
            <a:endParaRPr lang="en-US" altLang="ru-RU"/>
          </a:p>
        </p:txBody>
      </p:sp>
      <p:sp>
        <p:nvSpPr>
          <p:cNvPr id="5" name="Cloud 4"/>
          <p:cNvSpPr/>
          <p:nvPr/>
        </p:nvSpPr>
        <p:spPr>
          <a:xfrm>
            <a:off x="4114800" y="2819400"/>
            <a:ext cx="3733800" cy="2057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2000" dirty="0"/>
              <a:t>СУММА ДОХОДОВ СУПЕРМАРКЕТА</a:t>
            </a:r>
            <a:endParaRPr lang="en-US" sz="2000" dirty="0"/>
          </a:p>
        </p:txBody>
      </p:sp>
      <p:cxnSp>
        <p:nvCxnSpPr>
          <p:cNvPr id="6" name="Straight Arrow Connector 5"/>
          <p:cNvCxnSpPr>
            <a:endCxn id="5" idx="2"/>
          </p:cNvCxnSpPr>
          <p:nvPr/>
        </p:nvCxnSpPr>
        <p:spPr>
          <a:xfrm>
            <a:off x="1981201" y="3848100"/>
            <a:ext cx="21447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750" name="TextBox 8"/>
          <p:cNvSpPr txBox="1">
            <a:spLocks noChangeArrowheads="1"/>
          </p:cNvSpPr>
          <p:nvPr/>
        </p:nvSpPr>
        <p:spPr bwMode="auto">
          <a:xfrm>
            <a:off x="2133600" y="3478214"/>
            <a:ext cx="16911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en-US" dirty="0" err="1"/>
              <a:t>Цуны</a:t>
            </a:r>
            <a:r>
              <a:rPr lang="ru-RU" altLang="en-US" dirty="0"/>
              <a:t> товаров</a:t>
            </a:r>
            <a:endParaRPr lang="en-US" altLang="en-US" dirty="0"/>
          </a:p>
        </p:txBody>
      </p:sp>
      <p:cxnSp>
        <p:nvCxnSpPr>
          <p:cNvPr id="11" name="Straight Arrow Connector 10"/>
          <p:cNvCxnSpPr/>
          <p:nvPr/>
        </p:nvCxnSpPr>
        <p:spPr>
          <a:xfrm flipV="1">
            <a:off x="4800600" y="4876800"/>
            <a:ext cx="2286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6934200" y="4648200"/>
            <a:ext cx="9144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7848600" y="4038600"/>
            <a:ext cx="1828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620000" y="2133600"/>
            <a:ext cx="1143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810000" y="2286000"/>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756" name="TextBox 19"/>
          <p:cNvSpPr txBox="1">
            <a:spLocks noChangeArrowheads="1"/>
          </p:cNvSpPr>
          <p:nvPr/>
        </p:nvSpPr>
        <p:spPr bwMode="auto">
          <a:xfrm>
            <a:off x="3111500" y="5886450"/>
            <a:ext cx="35908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en-US" dirty="0"/>
              <a:t>Количество проданных товаров</a:t>
            </a:r>
            <a:endParaRPr lang="en-US" altLang="en-US" dirty="0"/>
          </a:p>
        </p:txBody>
      </p:sp>
      <p:sp>
        <p:nvSpPr>
          <p:cNvPr id="31757" name="TextBox 20"/>
          <p:cNvSpPr txBox="1">
            <a:spLocks noChangeArrowheads="1"/>
          </p:cNvSpPr>
          <p:nvPr/>
        </p:nvSpPr>
        <p:spPr bwMode="auto">
          <a:xfrm>
            <a:off x="7391400" y="5867400"/>
            <a:ext cx="20858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en-US" dirty="0"/>
              <a:t>Качество товаров</a:t>
            </a:r>
            <a:endParaRPr lang="en-US" altLang="en-US" dirty="0"/>
          </a:p>
        </p:txBody>
      </p:sp>
      <p:sp>
        <p:nvSpPr>
          <p:cNvPr id="31758" name="TextBox 21"/>
          <p:cNvSpPr txBox="1">
            <a:spLocks noChangeArrowheads="1"/>
          </p:cNvSpPr>
          <p:nvPr/>
        </p:nvSpPr>
        <p:spPr bwMode="auto">
          <a:xfrm>
            <a:off x="3111500" y="2286000"/>
            <a:ext cx="27996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en-US" dirty="0"/>
              <a:t>Расположение магазина</a:t>
            </a:r>
            <a:endParaRPr lang="en-US" altLang="en-US" dirty="0"/>
          </a:p>
        </p:txBody>
      </p:sp>
      <p:sp>
        <p:nvSpPr>
          <p:cNvPr id="31759" name="TextBox 22"/>
          <p:cNvSpPr txBox="1">
            <a:spLocks noChangeArrowheads="1"/>
          </p:cNvSpPr>
          <p:nvPr/>
        </p:nvSpPr>
        <p:spPr bwMode="auto">
          <a:xfrm>
            <a:off x="7848600" y="2101850"/>
            <a:ext cx="24826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en-US" dirty="0"/>
              <a:t>Период года или дня</a:t>
            </a:r>
            <a:endParaRPr lang="en-US" altLang="en-US" dirty="0"/>
          </a:p>
        </p:txBody>
      </p:sp>
      <p:sp>
        <p:nvSpPr>
          <p:cNvPr id="31760" name="TextBox 23"/>
          <p:cNvSpPr txBox="1">
            <a:spLocks noChangeArrowheads="1"/>
          </p:cNvSpPr>
          <p:nvPr/>
        </p:nvSpPr>
        <p:spPr bwMode="auto">
          <a:xfrm>
            <a:off x="8191501" y="4324350"/>
            <a:ext cx="23664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en-US" dirty="0" err="1"/>
              <a:t>Работо</a:t>
            </a:r>
            <a:r>
              <a:rPr lang="ru-RU" altLang="en-US" dirty="0"/>
              <a:t>-способность</a:t>
            </a:r>
          </a:p>
          <a:p>
            <a:pPr eaLnBrk="1" hangingPunct="1"/>
            <a:r>
              <a:rPr lang="ru-RU" altLang="en-US" dirty="0"/>
              <a:t>кассира</a:t>
            </a: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1817-308F-4F8F-B516-C7C1BDEB29FB}"/>
              </a:ext>
            </a:extLst>
          </p:cNvPr>
          <p:cNvSpPr>
            <a:spLocks noGrp="1"/>
          </p:cNvSpPr>
          <p:nvPr>
            <p:ph type="title"/>
          </p:nvPr>
        </p:nvSpPr>
        <p:spPr>
          <a:xfrm>
            <a:off x="914400" y="365760"/>
            <a:ext cx="10040112" cy="1325562"/>
          </a:xfrm>
        </p:spPr>
        <p:txBody>
          <a:bodyPr/>
          <a:lstStyle/>
          <a:p>
            <a:r>
              <a:rPr lang="ru-RU" dirty="0">
                <a:solidFill>
                  <a:schemeClr val="tx1">
                    <a:lumMod val="95000"/>
                  </a:schemeClr>
                </a:solidFill>
              </a:rPr>
              <a:t>Структура курса</a:t>
            </a:r>
            <a:endParaRPr lang="en-US" dirty="0">
              <a:solidFill>
                <a:schemeClr val="tx1">
                  <a:lumMod val="95000"/>
                </a:schemeClr>
              </a:solidFill>
            </a:endParaRPr>
          </a:p>
        </p:txBody>
      </p:sp>
      <p:sp>
        <p:nvSpPr>
          <p:cNvPr id="3" name="Content Placeholder 2">
            <a:extLst>
              <a:ext uri="{FF2B5EF4-FFF2-40B4-BE49-F238E27FC236}">
                <a16:creationId xmlns:a16="http://schemas.microsoft.com/office/drawing/2014/main" id="{57A86C84-27BA-4A47-BB8F-63181DD76715}"/>
              </a:ext>
            </a:extLst>
          </p:cNvPr>
          <p:cNvSpPr>
            <a:spLocks noGrp="1"/>
          </p:cNvSpPr>
          <p:nvPr>
            <p:ph idx="1"/>
          </p:nvPr>
        </p:nvSpPr>
        <p:spPr>
          <a:xfrm>
            <a:off x="596347" y="1563757"/>
            <a:ext cx="10575235" cy="4704521"/>
          </a:xfrm>
        </p:spPr>
        <p:txBody>
          <a:bodyPr>
            <a:noAutofit/>
          </a:bodyPr>
          <a:lstStyle/>
          <a:p>
            <a:r>
              <a:rPr lang="ru-RU" sz="2000" dirty="0">
                <a:solidFill>
                  <a:schemeClr val="tx1">
                    <a:lumMod val="95000"/>
                  </a:schemeClr>
                </a:solidFill>
              </a:rPr>
              <a:t>Теоретические и лабораторные часы. Часы для выполнения индивидуальной работы</a:t>
            </a:r>
            <a:endParaRPr lang="ro-RO" sz="2000" dirty="0">
              <a:solidFill>
                <a:schemeClr val="tx1">
                  <a:lumMod val="95000"/>
                </a:schemeClr>
              </a:solidFill>
            </a:endParaRPr>
          </a:p>
          <a:p>
            <a:r>
              <a:rPr lang="ru-RU" sz="2000" dirty="0">
                <a:solidFill>
                  <a:schemeClr val="tx1">
                    <a:lumMod val="95000"/>
                  </a:schemeClr>
                </a:solidFill>
              </a:rPr>
              <a:t>На </a:t>
            </a:r>
            <a:r>
              <a:rPr lang="ru-RU" sz="2000" b="1" dirty="0">
                <a:solidFill>
                  <a:srgbClr val="FFC000"/>
                </a:solidFill>
              </a:rPr>
              <a:t>теоретических часах</a:t>
            </a:r>
            <a:r>
              <a:rPr lang="ro-RO" sz="2000" b="1" dirty="0">
                <a:solidFill>
                  <a:srgbClr val="FFC000"/>
                </a:solidFill>
              </a:rPr>
              <a:t> </a:t>
            </a:r>
            <a:r>
              <a:rPr lang="ru-RU" sz="2000" dirty="0"/>
              <a:t>будут представлены этапы жизненного цикла АИС</a:t>
            </a:r>
            <a:r>
              <a:rPr lang="ro-RO" sz="2000" dirty="0">
                <a:solidFill>
                  <a:schemeClr val="tx1">
                    <a:lumMod val="95000"/>
                  </a:schemeClr>
                </a:solidFill>
              </a:rPr>
              <a:t>, </a:t>
            </a:r>
            <a:r>
              <a:rPr lang="ru-RU" sz="2000" dirty="0">
                <a:solidFill>
                  <a:schemeClr val="tx1">
                    <a:lumMod val="95000"/>
                  </a:schemeClr>
                </a:solidFill>
              </a:rPr>
              <a:t>модели разработки АИС, акцентируя первые этапы жизненного цикла – анализ и проектирование</a:t>
            </a:r>
            <a:r>
              <a:rPr lang="ro-RO" sz="2000" dirty="0">
                <a:solidFill>
                  <a:schemeClr val="tx1">
                    <a:lumMod val="95000"/>
                  </a:schemeClr>
                </a:solidFill>
              </a:rPr>
              <a:t>,</a:t>
            </a:r>
            <a:r>
              <a:rPr lang="ru-RU" sz="2000" dirty="0">
                <a:solidFill>
                  <a:schemeClr val="tx1">
                    <a:lumMod val="95000"/>
                  </a:schemeClr>
                </a:solidFill>
              </a:rPr>
              <a:t> будут представлены несколько методов разработки АИС и будут представлены некоторые понятия из менеджмента проектов разработки АИС</a:t>
            </a:r>
            <a:endParaRPr lang="ro-RO" sz="2000" dirty="0">
              <a:solidFill>
                <a:schemeClr val="tx1">
                  <a:lumMod val="95000"/>
                </a:schemeClr>
              </a:solidFill>
            </a:endParaRPr>
          </a:p>
          <a:p>
            <a:r>
              <a:rPr lang="ru-RU" sz="2000" b="1" dirty="0"/>
              <a:t>На </a:t>
            </a:r>
            <a:r>
              <a:rPr lang="ru-RU" sz="2000" b="1" dirty="0">
                <a:solidFill>
                  <a:srgbClr val="FFC000"/>
                </a:solidFill>
              </a:rPr>
              <a:t>лабораторных часах</a:t>
            </a:r>
            <a:r>
              <a:rPr lang="ro-RO" sz="2000" b="1" dirty="0">
                <a:solidFill>
                  <a:srgbClr val="FFC000"/>
                </a:solidFill>
              </a:rPr>
              <a:t> </a:t>
            </a:r>
            <a:r>
              <a:rPr lang="ru-RU" sz="2000" dirty="0"/>
              <a:t>студенты выполняют представленные задания</a:t>
            </a:r>
            <a:r>
              <a:rPr lang="ro-RO" sz="2000" dirty="0">
                <a:solidFill>
                  <a:schemeClr val="tx1">
                    <a:lumMod val="95000"/>
                  </a:schemeClr>
                </a:solidFill>
              </a:rPr>
              <a:t>, </a:t>
            </a:r>
            <a:r>
              <a:rPr lang="ru-RU" sz="2000" dirty="0">
                <a:solidFill>
                  <a:schemeClr val="tx1">
                    <a:lumMod val="95000"/>
                  </a:schemeClr>
                </a:solidFill>
              </a:rPr>
              <a:t>с целью понятия методов, синтаксисов описанных на теоретических часах</a:t>
            </a:r>
          </a:p>
          <a:p>
            <a:r>
              <a:rPr lang="ru-RU" b="1" dirty="0">
                <a:solidFill>
                  <a:srgbClr val="FFC000"/>
                </a:solidFill>
              </a:rPr>
              <a:t>Индивидуальная работа</a:t>
            </a:r>
            <a:r>
              <a:rPr lang="ro-RO" sz="2000" b="1" dirty="0">
                <a:solidFill>
                  <a:srgbClr val="FFC000"/>
                </a:solidFill>
              </a:rPr>
              <a:t> </a:t>
            </a:r>
            <a:r>
              <a:rPr lang="ro-RO" sz="2000" b="1" dirty="0">
                <a:solidFill>
                  <a:schemeClr val="tx1">
                    <a:lumMod val="95000"/>
                  </a:schemeClr>
                </a:solidFill>
              </a:rPr>
              <a:t>– </a:t>
            </a:r>
            <a:r>
              <a:rPr lang="ru-RU" sz="2000" dirty="0">
                <a:solidFill>
                  <a:schemeClr val="tx1">
                    <a:lumMod val="95000"/>
                  </a:schemeClr>
                </a:solidFill>
              </a:rPr>
              <a:t>в результате выполнения индивидуальной работы вы получите </a:t>
            </a:r>
            <a:r>
              <a:rPr lang="ro-RO" sz="2000" dirty="0">
                <a:solidFill>
                  <a:schemeClr val="tx1">
                    <a:lumMod val="95000"/>
                  </a:schemeClr>
                </a:solidFill>
              </a:rPr>
              <a:t>„</a:t>
            </a:r>
            <a:r>
              <a:rPr lang="ru-RU" sz="2000" dirty="0">
                <a:solidFill>
                  <a:schemeClr val="tx1">
                    <a:lumMod val="95000"/>
                  </a:schemeClr>
                </a:solidFill>
              </a:rPr>
              <a:t>пример использования</a:t>
            </a:r>
            <a:r>
              <a:rPr lang="ro-RO" sz="2000" dirty="0">
                <a:solidFill>
                  <a:schemeClr val="tx1">
                    <a:lumMod val="95000"/>
                  </a:schemeClr>
                </a:solidFill>
              </a:rPr>
              <a:t>”</a:t>
            </a:r>
            <a:r>
              <a:rPr lang="en-US" sz="2000" dirty="0">
                <a:solidFill>
                  <a:schemeClr val="tx1">
                    <a:lumMod val="95000"/>
                  </a:schemeClr>
                </a:solidFill>
              </a:rPr>
              <a:t> (case study)</a:t>
            </a:r>
            <a:r>
              <a:rPr lang="ro-RO" sz="2000" dirty="0">
                <a:solidFill>
                  <a:schemeClr val="tx1">
                    <a:lumMod val="95000"/>
                  </a:schemeClr>
                </a:solidFill>
              </a:rPr>
              <a:t>. </a:t>
            </a:r>
            <a:r>
              <a:rPr lang="ru-RU" sz="2000" dirty="0">
                <a:solidFill>
                  <a:schemeClr val="tx1">
                    <a:lumMod val="95000"/>
                  </a:schemeClr>
                </a:solidFill>
              </a:rPr>
              <a:t>Каждый студент выполнит анализ и проектирование, при помощи языка </a:t>
            </a:r>
            <a:r>
              <a:rPr lang="en-US" sz="2000" dirty="0">
                <a:solidFill>
                  <a:schemeClr val="tx1">
                    <a:lumMod val="95000"/>
                  </a:schemeClr>
                </a:solidFill>
              </a:rPr>
              <a:t>UML</a:t>
            </a:r>
            <a:r>
              <a:rPr lang="ru-RU" sz="2000" dirty="0">
                <a:solidFill>
                  <a:schemeClr val="tx1">
                    <a:lumMod val="95000"/>
                  </a:schemeClr>
                </a:solidFill>
              </a:rPr>
              <a:t>, какой-то не очень сложной АИС. Студент представит отчет, созданную модель и план в конце семестра преподавателю </a:t>
            </a:r>
            <a:r>
              <a:rPr lang="ru-RU" sz="2000" dirty="0" err="1">
                <a:solidFill>
                  <a:schemeClr val="tx1">
                    <a:lumMod val="95000"/>
                  </a:schemeClr>
                </a:solidFill>
              </a:rPr>
              <a:t>ответств</a:t>
            </a:r>
            <a:r>
              <a:rPr lang="ru-RU" sz="2000" dirty="0">
                <a:solidFill>
                  <a:schemeClr val="tx1">
                    <a:lumMod val="95000"/>
                  </a:schemeClr>
                </a:solidFill>
              </a:rPr>
              <a:t>. за лабораторные работы</a:t>
            </a:r>
            <a:endParaRPr lang="en-US" sz="2000" dirty="0">
              <a:solidFill>
                <a:schemeClr val="tx1">
                  <a:lumMod val="95000"/>
                </a:schemeClr>
              </a:solidFill>
            </a:endParaRPr>
          </a:p>
        </p:txBody>
      </p:sp>
    </p:spTree>
    <p:extLst>
      <p:ext uri="{BB962C8B-B14F-4D97-AF65-F5344CB8AC3E}">
        <p14:creationId xmlns:p14="http://schemas.microsoft.com/office/powerpoint/2010/main" val="92214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66BF-1B61-4693-B5F0-A8B288EFA30E}"/>
              </a:ext>
            </a:extLst>
          </p:cNvPr>
          <p:cNvSpPr>
            <a:spLocks noGrp="1"/>
          </p:cNvSpPr>
          <p:nvPr>
            <p:ph type="title"/>
          </p:nvPr>
        </p:nvSpPr>
        <p:spPr>
          <a:xfrm>
            <a:off x="1049837" y="352508"/>
            <a:ext cx="9692640" cy="1211249"/>
          </a:xfrm>
        </p:spPr>
        <p:txBody>
          <a:bodyPr/>
          <a:lstStyle/>
          <a:p>
            <a:r>
              <a:rPr lang="ru-RU" dirty="0"/>
              <a:t>Оценка за семестр и общая оценка</a:t>
            </a:r>
            <a:endParaRPr lang="en-US" dirty="0"/>
          </a:p>
        </p:txBody>
      </p:sp>
      <p:sp>
        <p:nvSpPr>
          <p:cNvPr id="3" name="Content Placeholder 2">
            <a:extLst>
              <a:ext uri="{FF2B5EF4-FFF2-40B4-BE49-F238E27FC236}">
                <a16:creationId xmlns:a16="http://schemas.microsoft.com/office/drawing/2014/main" id="{DD7002FA-BE57-43D2-8440-2B37BA65062A}"/>
              </a:ext>
            </a:extLst>
          </p:cNvPr>
          <p:cNvSpPr>
            <a:spLocks noGrp="1"/>
          </p:cNvSpPr>
          <p:nvPr>
            <p:ph idx="1"/>
          </p:nvPr>
        </p:nvSpPr>
        <p:spPr>
          <a:xfrm>
            <a:off x="842838" y="1948070"/>
            <a:ext cx="9692640" cy="4232067"/>
          </a:xfrm>
        </p:spPr>
        <p:txBody>
          <a:bodyPr>
            <a:normAutofit/>
          </a:bodyPr>
          <a:lstStyle/>
          <a:p>
            <a:r>
              <a:rPr lang="ro-MD" sz="2200" b="1" dirty="0">
                <a:solidFill>
                  <a:srgbClr val="FFC000"/>
                </a:solidFill>
              </a:rPr>
              <a:t>Nota generală = 0.6*Nota semestrială + 0.4*Nota examen</a:t>
            </a:r>
            <a:r>
              <a:rPr lang="ro-MD" sz="2200" i="1" dirty="0"/>
              <a:t>,  </a:t>
            </a:r>
          </a:p>
          <a:p>
            <a:pPr marL="0" indent="0">
              <a:buNone/>
            </a:pPr>
            <a:r>
              <a:rPr lang="ro-MD" sz="2200" dirty="0"/>
              <a:t>unde </a:t>
            </a:r>
          </a:p>
          <a:p>
            <a:pPr marL="0" indent="0">
              <a:buNone/>
            </a:pPr>
            <a:r>
              <a:rPr lang="ro-MD" sz="2200" dirty="0">
                <a:solidFill>
                  <a:srgbClr val="FFC000"/>
                </a:solidFill>
              </a:rPr>
              <a:t>Nota semestrială = 0.25*Nota Evaluarea curentă la orele de laborator + 0.25*Nota Lucrul Individual + 0.25*Nota Test1 + 0.25*Nota Test2</a:t>
            </a:r>
            <a:endParaRPr lang="en-US" sz="2200" i="1" dirty="0">
              <a:solidFill>
                <a:srgbClr val="FFC000"/>
              </a:solidFill>
            </a:endParaRPr>
          </a:p>
        </p:txBody>
      </p:sp>
    </p:spTree>
    <p:extLst>
      <p:ext uri="{BB962C8B-B14F-4D97-AF65-F5344CB8AC3E}">
        <p14:creationId xmlns:p14="http://schemas.microsoft.com/office/powerpoint/2010/main" val="425052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CFAE-1C94-4484-A300-2B3502017111}"/>
              </a:ext>
            </a:extLst>
          </p:cNvPr>
          <p:cNvSpPr>
            <a:spLocks noGrp="1"/>
          </p:cNvSpPr>
          <p:nvPr>
            <p:ph type="title"/>
          </p:nvPr>
        </p:nvSpPr>
        <p:spPr>
          <a:xfrm>
            <a:off x="1261872" y="365760"/>
            <a:ext cx="9692640" cy="1078727"/>
          </a:xfrm>
        </p:spPr>
        <p:txBody>
          <a:bodyPr/>
          <a:lstStyle/>
          <a:p>
            <a:r>
              <a:rPr lang="ru-RU" dirty="0"/>
              <a:t>Литература</a:t>
            </a:r>
            <a:endParaRPr lang="en-US" dirty="0"/>
          </a:p>
        </p:txBody>
      </p:sp>
      <p:sp>
        <p:nvSpPr>
          <p:cNvPr id="3" name="Content Placeholder 2">
            <a:extLst>
              <a:ext uri="{FF2B5EF4-FFF2-40B4-BE49-F238E27FC236}">
                <a16:creationId xmlns:a16="http://schemas.microsoft.com/office/drawing/2014/main" id="{7419531D-3E4E-4517-B2E7-6331E0745B41}"/>
              </a:ext>
            </a:extLst>
          </p:cNvPr>
          <p:cNvSpPr>
            <a:spLocks noGrp="1"/>
          </p:cNvSpPr>
          <p:nvPr>
            <p:ph idx="1"/>
          </p:nvPr>
        </p:nvSpPr>
        <p:spPr>
          <a:xfrm>
            <a:off x="675861" y="1828800"/>
            <a:ext cx="10278649" cy="4351337"/>
          </a:xfrm>
        </p:spPr>
        <p:txBody>
          <a:bodyPr>
            <a:normAutofit fontScale="62500" lnSpcReduction="20000"/>
          </a:bodyPr>
          <a:lstStyle/>
          <a:p>
            <a:pPr lvl="0"/>
            <a:r>
              <a:rPr lang="ro-RO" dirty="0" err="1"/>
              <a:t>Magariu</a:t>
            </a:r>
            <a:r>
              <a:rPr lang="ro-RO" dirty="0"/>
              <a:t> N., </a:t>
            </a:r>
            <a:r>
              <a:rPr lang="ro-RO" dirty="0" err="1"/>
              <a:t>Nigreţchi</a:t>
            </a:r>
            <a:r>
              <a:rPr lang="ro-RO" dirty="0"/>
              <a:t>-Croitor L., </a:t>
            </a:r>
            <a:r>
              <a:rPr lang="ro-RO" dirty="0" err="1"/>
              <a:t>Pleșca</a:t>
            </a:r>
            <a:r>
              <a:rPr lang="ro-RO" dirty="0"/>
              <a:t> N., </a:t>
            </a:r>
            <a:r>
              <a:rPr lang="ro-MD" dirty="0"/>
              <a:t>Proiectarea OO a produselor software, </a:t>
            </a:r>
            <a:r>
              <a:rPr lang="en-US" dirty="0"/>
              <a:t>Material didactic /CEP USM, 2007</a:t>
            </a:r>
          </a:p>
          <a:p>
            <a:pPr lvl="0"/>
            <a:r>
              <a:rPr lang="en-US" dirty="0" err="1"/>
              <a:t>Pleșca</a:t>
            </a:r>
            <a:r>
              <a:rPr lang="en-US" dirty="0"/>
              <a:t> N., </a:t>
            </a:r>
            <a:r>
              <a:rPr lang="ro-RO" dirty="0" err="1"/>
              <a:t>Goncearenco</a:t>
            </a:r>
            <a:r>
              <a:rPr lang="ro-RO" dirty="0"/>
              <a:t> R., </a:t>
            </a:r>
            <a:r>
              <a:rPr lang="ro-RO" dirty="0" err="1"/>
              <a:t>Nigreţchi</a:t>
            </a:r>
            <a:r>
              <a:rPr lang="ro-RO" dirty="0"/>
              <a:t>-Croitor L., </a:t>
            </a:r>
            <a:r>
              <a:rPr lang="pt-BR" dirty="0"/>
              <a:t>P</a:t>
            </a:r>
            <a:r>
              <a:rPr lang="ro-RO" dirty="0" err="1"/>
              <a:t>roiectarea</a:t>
            </a:r>
            <a:r>
              <a:rPr lang="ro-RO" dirty="0"/>
              <a:t> sistemelor informatice. Ghid metodic, </a:t>
            </a:r>
            <a:r>
              <a:rPr lang="pt-BR" dirty="0"/>
              <a:t>CEP USM, Chişinău, 2015</a:t>
            </a:r>
            <a:endParaRPr lang="en-US" dirty="0"/>
          </a:p>
          <a:p>
            <a:pPr lvl="0"/>
            <a:r>
              <a:rPr lang="ro-RO" dirty="0"/>
              <a:t>Dorin Bocu „</a:t>
            </a:r>
            <a:r>
              <a:rPr lang="ro-RO" dirty="0" err="1"/>
              <a:t>Iniţiere</a:t>
            </a:r>
            <a:r>
              <a:rPr lang="ro-RO" dirty="0"/>
              <a:t> în Ingineria Sistemelor Soft”, ed. Albastră, Cluj-Napoca, 2001.</a:t>
            </a:r>
            <a:endParaRPr lang="en-US" dirty="0"/>
          </a:p>
          <a:p>
            <a:pPr lvl="0"/>
            <a:r>
              <a:rPr lang="ro-RO" dirty="0"/>
              <a:t>Oprea Dumitru “Analiza si proiectarea Sistemelor </a:t>
            </a:r>
            <a:r>
              <a:rPr lang="ro-RO" dirty="0" err="1"/>
              <a:t>Informationale</a:t>
            </a:r>
            <a:r>
              <a:rPr lang="ro-RO" dirty="0"/>
              <a:t> economice”, ed. POLIROM, IASI, 1999</a:t>
            </a:r>
            <a:endParaRPr lang="en-US" dirty="0"/>
          </a:p>
          <a:p>
            <a:pPr lvl="0"/>
            <a:r>
              <a:rPr lang="ro-RO" dirty="0"/>
              <a:t>M. </a:t>
            </a:r>
            <a:r>
              <a:rPr lang="ro-RO" dirty="0" err="1"/>
              <a:t>Vendrov</a:t>
            </a:r>
            <a:r>
              <a:rPr lang="ro-RO" dirty="0"/>
              <a:t> “CASE –</a:t>
            </a:r>
            <a:r>
              <a:rPr lang="ro-RO" dirty="0" err="1"/>
              <a:t>tehnologhii</a:t>
            </a:r>
            <a:r>
              <a:rPr lang="ro-RO" dirty="0"/>
              <a:t>. </a:t>
            </a:r>
            <a:r>
              <a:rPr lang="ro-RO" dirty="0" err="1"/>
              <a:t>Sovremennie</a:t>
            </a:r>
            <a:r>
              <a:rPr lang="ro-RO" dirty="0"/>
              <a:t> </a:t>
            </a:r>
            <a:r>
              <a:rPr lang="ro-RO" dirty="0" err="1"/>
              <a:t>metodi</a:t>
            </a:r>
            <a:r>
              <a:rPr lang="ro-RO" dirty="0"/>
              <a:t> i </a:t>
            </a:r>
            <a:r>
              <a:rPr lang="ro-RO" dirty="0" err="1"/>
              <a:t>sredstva</a:t>
            </a:r>
            <a:r>
              <a:rPr lang="ro-RO" dirty="0"/>
              <a:t> </a:t>
            </a:r>
            <a:r>
              <a:rPr lang="ro-RO" dirty="0" err="1"/>
              <a:t>proectirovania</a:t>
            </a:r>
            <a:r>
              <a:rPr lang="ro-RO" dirty="0"/>
              <a:t> IS”, http: // </a:t>
            </a:r>
            <a:r>
              <a:rPr lang="ro-RO" u="sng" dirty="0">
                <a:hlinkClick r:id="rId2"/>
              </a:rPr>
              <a:t>www.citforum.ru/database/case</a:t>
            </a:r>
            <a:endParaRPr lang="en-US" dirty="0"/>
          </a:p>
          <a:p>
            <a:pPr lvl="0"/>
            <a:r>
              <a:rPr lang="ro-RO" dirty="0"/>
              <a:t>Р. </a:t>
            </a:r>
            <a:r>
              <a:rPr lang="ro-RO" dirty="0" err="1"/>
              <a:t>Линигер</a:t>
            </a:r>
            <a:r>
              <a:rPr lang="ro-RO" dirty="0"/>
              <a:t>, Х. </a:t>
            </a:r>
            <a:r>
              <a:rPr lang="ro-RO" dirty="0" err="1"/>
              <a:t>Миллс</a:t>
            </a:r>
            <a:r>
              <a:rPr lang="ro-RO" dirty="0"/>
              <a:t>, Б. </a:t>
            </a:r>
            <a:r>
              <a:rPr lang="ro-RO" dirty="0" err="1"/>
              <a:t>Уитт</a:t>
            </a:r>
            <a:r>
              <a:rPr lang="ro-RO" dirty="0"/>
              <a:t>.  </a:t>
            </a:r>
            <a:r>
              <a:rPr lang="ro-RO" dirty="0" err="1"/>
              <a:t>Теория</a:t>
            </a:r>
            <a:r>
              <a:rPr lang="ro-RO" dirty="0"/>
              <a:t> и </a:t>
            </a:r>
            <a:r>
              <a:rPr lang="ro-RO" dirty="0" err="1"/>
              <a:t>практика</a:t>
            </a:r>
            <a:r>
              <a:rPr lang="ro-RO" dirty="0"/>
              <a:t> </a:t>
            </a:r>
            <a:r>
              <a:rPr lang="ro-RO" dirty="0" err="1"/>
              <a:t>структурного</a:t>
            </a:r>
            <a:r>
              <a:rPr lang="ro-RO" dirty="0"/>
              <a:t> </a:t>
            </a:r>
            <a:r>
              <a:rPr lang="ro-RO" dirty="0" err="1"/>
              <a:t>программирования</a:t>
            </a:r>
            <a:r>
              <a:rPr lang="ro-RO" dirty="0"/>
              <a:t>. </a:t>
            </a:r>
            <a:r>
              <a:rPr lang="ro-RO" dirty="0" err="1"/>
              <a:t>Пер</a:t>
            </a:r>
            <a:r>
              <a:rPr lang="ro-RO" dirty="0"/>
              <a:t>. с </a:t>
            </a:r>
            <a:r>
              <a:rPr lang="ro-RO" dirty="0" err="1"/>
              <a:t>англ</a:t>
            </a:r>
            <a:r>
              <a:rPr lang="ro-RO" dirty="0"/>
              <a:t>. (</a:t>
            </a:r>
            <a:r>
              <a:rPr lang="ro-RO" dirty="0" err="1"/>
              <a:t>Structured</a:t>
            </a:r>
            <a:r>
              <a:rPr lang="ro-RO" dirty="0"/>
              <a:t> </a:t>
            </a:r>
            <a:r>
              <a:rPr lang="ro-RO" dirty="0" err="1"/>
              <a:t>programming</a:t>
            </a:r>
            <a:r>
              <a:rPr lang="ro-RO" dirty="0"/>
              <a:t>: </a:t>
            </a:r>
            <a:r>
              <a:rPr lang="ro-RO" dirty="0" err="1"/>
              <a:t>Theory</a:t>
            </a:r>
            <a:r>
              <a:rPr lang="ro-RO" dirty="0"/>
              <a:t> </a:t>
            </a:r>
            <a:r>
              <a:rPr lang="ro-RO" dirty="0" err="1"/>
              <a:t>and</a:t>
            </a:r>
            <a:r>
              <a:rPr lang="ro-RO" dirty="0"/>
              <a:t> Practice). </a:t>
            </a:r>
            <a:endParaRPr lang="en-US" dirty="0"/>
          </a:p>
          <a:p>
            <a:pPr lvl="0"/>
            <a:r>
              <a:rPr lang="ro-RO" dirty="0" err="1"/>
              <a:t>Structured</a:t>
            </a:r>
            <a:r>
              <a:rPr lang="ro-RO" dirty="0"/>
              <a:t> </a:t>
            </a:r>
            <a:r>
              <a:rPr lang="ro-RO" dirty="0" err="1"/>
              <a:t>Analysis</a:t>
            </a:r>
            <a:r>
              <a:rPr lang="ro-RO" dirty="0"/>
              <a:t> </a:t>
            </a:r>
            <a:r>
              <a:rPr lang="ro-RO" dirty="0" err="1"/>
              <a:t>Wiki</a:t>
            </a:r>
            <a:r>
              <a:rPr lang="ro-RO" dirty="0"/>
              <a:t>, </a:t>
            </a:r>
            <a:r>
              <a:rPr lang="ro-RO" u="sng" dirty="0">
                <a:hlinkClick r:id="rId3"/>
              </a:rPr>
              <a:t>http://yourdon.com/strucanalysis/wiki/index.php?title=Table_of_Contents#PART_I:_INTRODUCTIONPART_I:_INTRODUCTION</a:t>
            </a:r>
            <a:r>
              <a:rPr lang="ro-RO" dirty="0"/>
              <a:t> </a:t>
            </a:r>
            <a:r>
              <a:rPr lang="ro-RO" dirty="0" err="1"/>
              <a:t>şi</a:t>
            </a:r>
            <a:r>
              <a:rPr lang="ro-RO" dirty="0"/>
              <a:t> </a:t>
            </a:r>
            <a:r>
              <a:rPr lang="ro-RO" u="sng" dirty="0">
                <a:hlinkClick r:id="rId4"/>
              </a:rPr>
              <a:t>http://yourdon.com/strucanalysis/wiki/index.php?title=Table_of_Contents</a:t>
            </a:r>
            <a:endParaRPr lang="en-US" dirty="0"/>
          </a:p>
          <a:p>
            <a:pPr lvl="0"/>
            <a:r>
              <a:rPr lang="ro-RO" dirty="0" err="1"/>
              <a:t>Quatrani</a:t>
            </a:r>
            <a:r>
              <a:rPr lang="ro-RO" dirty="0"/>
              <a:t> T</a:t>
            </a:r>
            <a:r>
              <a:rPr lang="ro-RO" i="1" dirty="0"/>
              <a:t>. “Visual </a:t>
            </a:r>
            <a:r>
              <a:rPr lang="ro-RO" i="1" dirty="0" err="1"/>
              <a:t>Modeling</a:t>
            </a:r>
            <a:r>
              <a:rPr lang="ro-RO" i="1" dirty="0"/>
              <a:t> </a:t>
            </a:r>
            <a:r>
              <a:rPr lang="ro-RO" i="1" dirty="0" err="1"/>
              <a:t>With</a:t>
            </a:r>
            <a:r>
              <a:rPr lang="ro-RO" i="1" dirty="0"/>
              <a:t> </a:t>
            </a:r>
            <a:r>
              <a:rPr lang="ro-RO" i="1" dirty="0" err="1"/>
              <a:t>Rational</a:t>
            </a:r>
            <a:r>
              <a:rPr lang="ro-RO" i="1" dirty="0"/>
              <a:t> </a:t>
            </a:r>
            <a:r>
              <a:rPr lang="ro-RO" i="1" dirty="0" err="1"/>
              <a:t>Rose</a:t>
            </a:r>
            <a:r>
              <a:rPr lang="ro-RO" i="1" dirty="0"/>
              <a:t> </a:t>
            </a:r>
            <a:r>
              <a:rPr lang="ro-RO" i="1" dirty="0" err="1"/>
              <a:t>and</a:t>
            </a:r>
            <a:r>
              <a:rPr lang="ro-RO" i="1" dirty="0"/>
              <a:t> UML”</a:t>
            </a:r>
            <a:r>
              <a:rPr lang="ro-RO" dirty="0"/>
              <a:t>, 1998, Addison-</a:t>
            </a:r>
            <a:r>
              <a:rPr lang="ro-RO" dirty="0" err="1"/>
              <a:t>Wesley</a:t>
            </a:r>
            <a:r>
              <a:rPr lang="ro-RO" dirty="0"/>
              <a:t>.</a:t>
            </a:r>
            <a:endParaRPr lang="en-US" dirty="0"/>
          </a:p>
          <a:p>
            <a:pPr lvl="0"/>
            <a:r>
              <a:rPr lang="ro-RO" dirty="0" err="1"/>
              <a:t>Rumbaugh</a:t>
            </a:r>
            <a:r>
              <a:rPr lang="ro-RO" dirty="0"/>
              <a:t>, J., </a:t>
            </a:r>
            <a:r>
              <a:rPr lang="ro-RO" dirty="0" err="1"/>
              <a:t>Jacobson</a:t>
            </a:r>
            <a:r>
              <a:rPr lang="ro-RO" dirty="0"/>
              <a:t>, I., </a:t>
            </a:r>
            <a:r>
              <a:rPr lang="ro-RO" dirty="0" err="1"/>
              <a:t>and</a:t>
            </a:r>
            <a:r>
              <a:rPr lang="ro-RO" dirty="0"/>
              <a:t> </a:t>
            </a:r>
            <a:r>
              <a:rPr lang="ro-RO" dirty="0" err="1"/>
              <a:t>Booch</a:t>
            </a:r>
            <a:r>
              <a:rPr lang="ro-RO" dirty="0"/>
              <a:t> G.</a:t>
            </a:r>
            <a:r>
              <a:rPr lang="ro-RO" i="1" dirty="0"/>
              <a:t> “</a:t>
            </a:r>
            <a:r>
              <a:rPr lang="ro-RO" i="1" dirty="0" err="1"/>
              <a:t>Unified</a:t>
            </a:r>
            <a:r>
              <a:rPr lang="ro-RO" i="1" dirty="0"/>
              <a:t> </a:t>
            </a:r>
            <a:r>
              <a:rPr lang="ro-RO" i="1" dirty="0" err="1"/>
              <a:t>Modeling</a:t>
            </a:r>
            <a:r>
              <a:rPr lang="ro-RO" i="1" dirty="0"/>
              <a:t> </a:t>
            </a:r>
            <a:r>
              <a:rPr lang="ro-RO" i="1" dirty="0" err="1"/>
              <a:t>Language</a:t>
            </a:r>
            <a:r>
              <a:rPr lang="ro-RO" i="1" dirty="0"/>
              <a:t> </a:t>
            </a:r>
            <a:r>
              <a:rPr lang="ro-RO" i="1" dirty="0" err="1"/>
              <a:t>Reference</a:t>
            </a:r>
            <a:r>
              <a:rPr lang="ro-RO" i="1" dirty="0"/>
              <a:t> Manual”, </a:t>
            </a:r>
            <a:r>
              <a:rPr lang="ro-RO" dirty="0"/>
              <a:t>1998, Addison </a:t>
            </a:r>
            <a:r>
              <a:rPr lang="ro-RO" dirty="0" err="1"/>
              <a:t>Wesley</a:t>
            </a:r>
            <a:endParaRPr lang="en-US" dirty="0"/>
          </a:p>
          <a:p>
            <a:pPr lvl="0"/>
            <a:r>
              <a:rPr lang="ro-RO" u="sng" dirty="0">
                <a:hlinkClick r:id="rId5"/>
              </a:rPr>
              <a:t>https://www.tutorialspoint.com/uml/</a:t>
            </a:r>
            <a:endParaRPr lang="en-US" dirty="0"/>
          </a:p>
          <a:p>
            <a:pPr lvl="0"/>
            <a:r>
              <a:rPr lang="en-US" u="sng" dirty="0">
                <a:hlinkClick r:id="rId6"/>
              </a:rPr>
              <a:t>https://www.uml.org/</a:t>
            </a:r>
            <a:endParaRPr lang="en-US" dirty="0"/>
          </a:p>
        </p:txBody>
      </p:sp>
    </p:spTree>
    <p:extLst>
      <p:ext uri="{BB962C8B-B14F-4D97-AF65-F5344CB8AC3E}">
        <p14:creationId xmlns:p14="http://schemas.microsoft.com/office/powerpoint/2010/main" val="3115108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D048A-0F63-4197-9367-0FD27BDF152C}"/>
              </a:ext>
            </a:extLst>
          </p:cNvPr>
          <p:cNvSpPr>
            <a:spLocks noGrp="1"/>
          </p:cNvSpPr>
          <p:nvPr>
            <p:ph type="title"/>
          </p:nvPr>
        </p:nvSpPr>
        <p:spPr>
          <a:xfrm>
            <a:off x="1261872" y="365760"/>
            <a:ext cx="9692640" cy="1131736"/>
          </a:xfrm>
        </p:spPr>
        <p:txBody>
          <a:bodyPr>
            <a:noAutofit/>
          </a:bodyPr>
          <a:lstStyle/>
          <a:p>
            <a:r>
              <a:rPr lang="ro-MD" sz="3200" dirty="0">
                <a:solidFill>
                  <a:srgbClr val="FFC000"/>
                </a:solidFill>
              </a:rPr>
              <a:t>Tema 1: </a:t>
            </a:r>
            <a:r>
              <a:rPr lang="ru-RU" sz="3200" b="1" dirty="0">
                <a:solidFill>
                  <a:srgbClr val="FFC000"/>
                </a:solidFill>
              </a:rPr>
              <a:t>Введение в автоматизацию Информационных Систем</a:t>
            </a:r>
            <a:endParaRPr lang="en-US" sz="3200" dirty="0">
              <a:solidFill>
                <a:srgbClr val="FFC000"/>
              </a:solidFill>
            </a:endParaRPr>
          </a:p>
        </p:txBody>
      </p:sp>
      <p:sp>
        <p:nvSpPr>
          <p:cNvPr id="3" name="Content Placeholder 2">
            <a:extLst>
              <a:ext uri="{FF2B5EF4-FFF2-40B4-BE49-F238E27FC236}">
                <a16:creationId xmlns:a16="http://schemas.microsoft.com/office/drawing/2014/main" id="{E2C16E0B-A3AA-42B4-9CD1-56248FF26C85}"/>
              </a:ext>
            </a:extLst>
          </p:cNvPr>
          <p:cNvSpPr>
            <a:spLocks noGrp="1"/>
          </p:cNvSpPr>
          <p:nvPr>
            <p:ph idx="1"/>
          </p:nvPr>
        </p:nvSpPr>
        <p:spPr>
          <a:xfrm>
            <a:off x="1261872" y="2067339"/>
            <a:ext cx="8595360" cy="4112798"/>
          </a:xfrm>
        </p:spPr>
        <p:txBody>
          <a:bodyPr>
            <a:normAutofit/>
          </a:bodyPr>
          <a:lstStyle/>
          <a:p>
            <a:r>
              <a:rPr lang="ru-RU" sz="2200" b="1" dirty="0">
                <a:solidFill>
                  <a:schemeClr val="tx1">
                    <a:lumMod val="95000"/>
                  </a:schemeClr>
                </a:solidFill>
              </a:rPr>
              <a:t>Определение основных понятий</a:t>
            </a:r>
            <a:endParaRPr lang="ro-RO" sz="2200" b="1" dirty="0">
              <a:solidFill>
                <a:schemeClr val="tx1">
                  <a:lumMod val="95000"/>
                </a:schemeClr>
              </a:solidFill>
            </a:endParaRPr>
          </a:p>
          <a:p>
            <a:r>
              <a:rPr lang="ru-RU" sz="2200" b="1" dirty="0">
                <a:solidFill>
                  <a:schemeClr val="tx1">
                    <a:lumMod val="95000"/>
                  </a:schemeClr>
                </a:solidFill>
              </a:rPr>
              <a:t>Понятие </a:t>
            </a:r>
            <a:r>
              <a:rPr lang="en-US" sz="2200" b="1" dirty="0">
                <a:solidFill>
                  <a:schemeClr val="tx1">
                    <a:lumMod val="95000"/>
                  </a:schemeClr>
                </a:solidFill>
              </a:rPr>
              <a:t>«</a:t>
            </a:r>
            <a:r>
              <a:rPr lang="ru-RU" sz="2200" b="1" dirty="0">
                <a:solidFill>
                  <a:schemeClr val="tx1">
                    <a:lumMod val="95000"/>
                  </a:schemeClr>
                </a:solidFill>
              </a:rPr>
              <a:t>данные» и «информации»</a:t>
            </a:r>
            <a:endParaRPr lang="ro-RO" sz="2200" b="1" dirty="0">
              <a:solidFill>
                <a:schemeClr val="tx1">
                  <a:lumMod val="95000"/>
                </a:schemeClr>
              </a:solidFill>
            </a:endParaRPr>
          </a:p>
          <a:p>
            <a:r>
              <a:rPr lang="ru-RU" sz="2200" b="1" dirty="0">
                <a:solidFill>
                  <a:schemeClr val="tx1">
                    <a:lumMod val="95000"/>
                  </a:schemeClr>
                </a:solidFill>
              </a:rPr>
              <a:t>Определения понятия</a:t>
            </a:r>
            <a:r>
              <a:rPr lang="ro-RO" sz="2200" b="1" dirty="0">
                <a:solidFill>
                  <a:schemeClr val="tx1">
                    <a:lumMod val="95000"/>
                  </a:schemeClr>
                </a:solidFill>
              </a:rPr>
              <a:t> </a:t>
            </a:r>
            <a:r>
              <a:rPr lang="ru-RU" sz="2200" b="1" dirty="0">
                <a:solidFill>
                  <a:schemeClr val="tx1">
                    <a:lumMod val="95000"/>
                  </a:schemeClr>
                </a:solidFill>
              </a:rPr>
              <a:t>«система»</a:t>
            </a:r>
            <a:endParaRPr lang="ro-RO" sz="2200" b="1" dirty="0">
              <a:solidFill>
                <a:schemeClr val="tx1">
                  <a:lumMod val="95000"/>
                </a:schemeClr>
              </a:solidFill>
            </a:endParaRPr>
          </a:p>
          <a:p>
            <a:r>
              <a:rPr lang="ru-RU" sz="2200" b="1" dirty="0">
                <a:solidFill>
                  <a:schemeClr val="tx1">
                    <a:lumMod val="95000"/>
                  </a:schemeClr>
                </a:solidFill>
              </a:rPr>
              <a:t>Свойства систем</a:t>
            </a:r>
            <a:endParaRPr lang="en-US" sz="2200" dirty="0">
              <a:solidFill>
                <a:schemeClr val="tx1">
                  <a:lumMod val="95000"/>
                </a:schemeClr>
              </a:solidFill>
            </a:endParaRPr>
          </a:p>
        </p:txBody>
      </p:sp>
    </p:spTree>
    <p:extLst>
      <p:ext uri="{BB962C8B-B14F-4D97-AF65-F5344CB8AC3E}">
        <p14:creationId xmlns:p14="http://schemas.microsoft.com/office/powerpoint/2010/main" val="698407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3FD6-5020-42FC-8472-00B65D887AEF}"/>
              </a:ext>
            </a:extLst>
          </p:cNvPr>
          <p:cNvSpPr>
            <a:spLocks noGrp="1"/>
          </p:cNvSpPr>
          <p:nvPr>
            <p:ph type="title"/>
          </p:nvPr>
        </p:nvSpPr>
        <p:spPr/>
        <p:txBody>
          <a:bodyPr/>
          <a:lstStyle/>
          <a:p>
            <a:r>
              <a:rPr lang="ru-RU" dirty="0">
                <a:solidFill>
                  <a:schemeClr val="tx1">
                    <a:lumMod val="95000"/>
                  </a:schemeClr>
                </a:solidFill>
              </a:rPr>
              <a:t>Итак… основный понятия</a:t>
            </a:r>
            <a:r>
              <a:rPr lang="ro-MD" dirty="0">
                <a:solidFill>
                  <a:schemeClr val="tx1">
                    <a:lumMod val="95000"/>
                  </a:schemeClr>
                </a:solidFill>
              </a:rPr>
              <a:t>...</a:t>
            </a:r>
            <a:br>
              <a:rPr lang="ru-RU" dirty="0">
                <a:solidFill>
                  <a:schemeClr val="tx1">
                    <a:lumMod val="95000"/>
                  </a:schemeClr>
                </a:solidFill>
              </a:rPr>
            </a:br>
            <a:r>
              <a:rPr lang="ru-RU" dirty="0">
                <a:solidFill>
                  <a:schemeClr val="tx1">
                    <a:lumMod val="95000"/>
                  </a:schemeClr>
                </a:solidFill>
              </a:rPr>
              <a:t>Как вы понимаете…</a:t>
            </a:r>
            <a:endParaRPr lang="en-US" dirty="0">
              <a:solidFill>
                <a:schemeClr val="tx1">
                  <a:lumMod val="95000"/>
                </a:schemeClr>
              </a:solidFill>
            </a:endParaRPr>
          </a:p>
        </p:txBody>
      </p:sp>
      <p:sp>
        <p:nvSpPr>
          <p:cNvPr id="3" name="Content Placeholder 2">
            <a:extLst>
              <a:ext uri="{FF2B5EF4-FFF2-40B4-BE49-F238E27FC236}">
                <a16:creationId xmlns:a16="http://schemas.microsoft.com/office/drawing/2014/main" id="{D27D97AE-26AD-4683-B5EA-EA73DFD57D20}"/>
              </a:ext>
            </a:extLst>
          </p:cNvPr>
          <p:cNvSpPr>
            <a:spLocks noGrp="1"/>
          </p:cNvSpPr>
          <p:nvPr>
            <p:ph idx="1"/>
          </p:nvPr>
        </p:nvSpPr>
        <p:spPr>
          <a:xfrm>
            <a:off x="1261872" y="2133600"/>
            <a:ext cx="8595360" cy="4046537"/>
          </a:xfrm>
        </p:spPr>
        <p:txBody>
          <a:bodyPr>
            <a:normAutofit/>
          </a:bodyPr>
          <a:lstStyle/>
          <a:p>
            <a:r>
              <a:rPr lang="ru-RU" sz="2400" dirty="0">
                <a:solidFill>
                  <a:schemeClr val="tx1">
                    <a:lumMod val="95000"/>
                  </a:schemeClr>
                </a:solidFill>
              </a:rPr>
              <a:t>Что такое </a:t>
            </a:r>
            <a:r>
              <a:rPr lang="ru-RU" sz="2400" dirty="0">
                <a:solidFill>
                  <a:srgbClr val="FFC000"/>
                </a:solidFill>
              </a:rPr>
              <a:t>система</a:t>
            </a:r>
            <a:r>
              <a:rPr lang="ro-MD" sz="2400" dirty="0">
                <a:solidFill>
                  <a:schemeClr val="tx1">
                    <a:lumMod val="95000"/>
                  </a:schemeClr>
                </a:solidFill>
              </a:rPr>
              <a:t>? – </a:t>
            </a:r>
            <a:r>
              <a:rPr lang="ru-RU" sz="2400" dirty="0">
                <a:solidFill>
                  <a:schemeClr val="tx1">
                    <a:lumMod val="95000"/>
                  </a:schemeClr>
                </a:solidFill>
              </a:rPr>
              <a:t>примеры систем</a:t>
            </a:r>
            <a:endParaRPr lang="ro-MD" sz="2400" dirty="0">
              <a:solidFill>
                <a:schemeClr val="tx1">
                  <a:lumMod val="95000"/>
                </a:schemeClr>
              </a:solidFill>
            </a:endParaRPr>
          </a:p>
          <a:p>
            <a:r>
              <a:rPr lang="ru-RU" sz="2400" dirty="0">
                <a:solidFill>
                  <a:schemeClr val="tx1">
                    <a:lumMod val="95000"/>
                  </a:schemeClr>
                </a:solidFill>
              </a:rPr>
              <a:t>Что представляет собой </a:t>
            </a:r>
            <a:r>
              <a:rPr lang="ru-RU" sz="2400" dirty="0">
                <a:solidFill>
                  <a:srgbClr val="FFC000"/>
                </a:solidFill>
              </a:rPr>
              <a:t>информационная система </a:t>
            </a:r>
            <a:r>
              <a:rPr lang="ru-RU" sz="2400" dirty="0">
                <a:solidFill>
                  <a:schemeClr val="tx1">
                    <a:lumMod val="95000"/>
                  </a:schemeClr>
                </a:solidFill>
              </a:rPr>
              <a:t>а </a:t>
            </a:r>
            <a:r>
              <a:rPr lang="ru-RU" sz="2400" dirty="0">
                <a:solidFill>
                  <a:srgbClr val="FFC000"/>
                </a:solidFill>
              </a:rPr>
              <a:t>автоматизированная информационная система</a:t>
            </a:r>
            <a:r>
              <a:rPr lang="ro-MD" sz="2400" dirty="0">
                <a:solidFill>
                  <a:schemeClr val="tx1">
                    <a:lumMod val="95000"/>
                  </a:schemeClr>
                </a:solidFill>
              </a:rPr>
              <a:t>? - </a:t>
            </a:r>
            <a:r>
              <a:rPr lang="ru-RU" sz="2400" dirty="0">
                <a:solidFill>
                  <a:schemeClr val="tx1">
                    <a:lumMod val="95000"/>
                  </a:schemeClr>
                </a:solidFill>
              </a:rPr>
              <a:t>примеры</a:t>
            </a:r>
            <a:endParaRPr lang="ro-MD" sz="2400" dirty="0">
              <a:solidFill>
                <a:schemeClr val="tx1">
                  <a:lumMod val="95000"/>
                </a:schemeClr>
              </a:solidFill>
            </a:endParaRPr>
          </a:p>
          <a:p>
            <a:r>
              <a:rPr lang="ru-RU" sz="2400" dirty="0">
                <a:solidFill>
                  <a:schemeClr val="tx1">
                    <a:lumMod val="95000"/>
                  </a:schemeClr>
                </a:solidFill>
              </a:rPr>
              <a:t>Как вы думаете, что означает процесс </a:t>
            </a:r>
            <a:r>
              <a:rPr lang="ru-RU" sz="2400" dirty="0">
                <a:solidFill>
                  <a:srgbClr val="FFC000"/>
                </a:solidFill>
              </a:rPr>
              <a:t>проектирования АИС</a:t>
            </a:r>
            <a:r>
              <a:rPr lang="ro-MD" sz="2400" dirty="0">
                <a:solidFill>
                  <a:schemeClr val="tx1">
                    <a:lumMod val="95000"/>
                  </a:schemeClr>
                </a:solidFill>
              </a:rPr>
              <a:t>? – </a:t>
            </a:r>
            <a:r>
              <a:rPr lang="ru-RU" sz="2400" dirty="0">
                <a:solidFill>
                  <a:schemeClr val="tx1">
                    <a:lumMod val="95000"/>
                  </a:schemeClr>
                </a:solidFill>
              </a:rPr>
              <a:t>с чем можно сравнить?</a:t>
            </a:r>
            <a:endParaRPr lang="ro-MD" sz="2400" dirty="0">
              <a:solidFill>
                <a:schemeClr val="tx1">
                  <a:lumMod val="95000"/>
                </a:schemeClr>
              </a:solidFill>
            </a:endParaRPr>
          </a:p>
          <a:p>
            <a:r>
              <a:rPr lang="ru-RU" sz="2400" dirty="0">
                <a:solidFill>
                  <a:schemeClr val="tx1">
                    <a:lumMod val="95000"/>
                  </a:schemeClr>
                </a:solidFill>
              </a:rPr>
              <a:t>Не путать понятие </a:t>
            </a:r>
            <a:r>
              <a:rPr lang="ro-MD" sz="2400" dirty="0">
                <a:solidFill>
                  <a:schemeClr val="tx1">
                    <a:lumMod val="95000"/>
                  </a:schemeClr>
                </a:solidFill>
              </a:rPr>
              <a:t>”</a:t>
            </a:r>
            <a:r>
              <a:rPr lang="ru-RU" sz="2400" dirty="0">
                <a:solidFill>
                  <a:srgbClr val="FFC000"/>
                </a:solidFill>
              </a:rPr>
              <a:t>проект</a:t>
            </a:r>
            <a:r>
              <a:rPr lang="ro-MD" sz="2400" dirty="0">
                <a:solidFill>
                  <a:schemeClr val="tx1">
                    <a:lumMod val="95000"/>
                  </a:schemeClr>
                </a:solidFill>
              </a:rPr>
              <a:t>” cu ”</a:t>
            </a:r>
            <a:r>
              <a:rPr lang="ru-RU" sz="2400" dirty="0">
                <a:solidFill>
                  <a:srgbClr val="FFC000"/>
                </a:solidFill>
              </a:rPr>
              <a:t>процессом проектирования</a:t>
            </a:r>
            <a:r>
              <a:rPr lang="ro-MD" sz="2400" dirty="0">
                <a:solidFill>
                  <a:schemeClr val="tx1">
                    <a:lumMod val="95000"/>
                  </a:schemeClr>
                </a:solidFill>
              </a:rPr>
              <a:t>”!</a:t>
            </a:r>
          </a:p>
        </p:txBody>
      </p:sp>
    </p:spTree>
    <p:extLst>
      <p:ext uri="{BB962C8B-B14F-4D97-AF65-F5344CB8AC3E}">
        <p14:creationId xmlns:p14="http://schemas.microsoft.com/office/powerpoint/2010/main" val="1328769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8494-419F-4136-B7FF-2C0C26322A26}"/>
              </a:ext>
            </a:extLst>
          </p:cNvPr>
          <p:cNvSpPr>
            <a:spLocks noGrp="1"/>
          </p:cNvSpPr>
          <p:nvPr>
            <p:ph type="title"/>
          </p:nvPr>
        </p:nvSpPr>
        <p:spPr>
          <a:xfrm>
            <a:off x="924406" y="320196"/>
            <a:ext cx="9404723" cy="1031525"/>
          </a:xfrm>
        </p:spPr>
        <p:txBody>
          <a:bodyPr/>
          <a:lstStyle/>
          <a:p>
            <a:r>
              <a:rPr lang="ru-RU" dirty="0"/>
              <a:t>Введение</a:t>
            </a:r>
            <a:endParaRPr lang="en-US" dirty="0"/>
          </a:p>
        </p:txBody>
      </p:sp>
      <p:sp>
        <p:nvSpPr>
          <p:cNvPr id="3" name="Content Placeholder 2">
            <a:extLst>
              <a:ext uri="{FF2B5EF4-FFF2-40B4-BE49-F238E27FC236}">
                <a16:creationId xmlns:a16="http://schemas.microsoft.com/office/drawing/2014/main" id="{563E55D4-FFC5-4C15-911C-7A11405773CB}"/>
              </a:ext>
            </a:extLst>
          </p:cNvPr>
          <p:cNvSpPr>
            <a:spLocks noGrp="1"/>
          </p:cNvSpPr>
          <p:nvPr>
            <p:ph idx="1"/>
          </p:nvPr>
        </p:nvSpPr>
        <p:spPr>
          <a:xfrm>
            <a:off x="556591" y="1166191"/>
            <a:ext cx="11105322" cy="5371613"/>
          </a:xfrm>
        </p:spPr>
        <p:txBody>
          <a:bodyPr>
            <a:noAutofit/>
          </a:bodyPr>
          <a:lstStyle/>
          <a:p>
            <a:r>
              <a:rPr lang="ru-RU" sz="1800" dirty="0"/>
              <a:t>Автоматизированная информационная система (АИС) – это совокупность программно-аппаратных средств, предназначенных для автоматизации деятельности, связанной с хранением, передачей и обработкой информации</a:t>
            </a:r>
            <a:endParaRPr lang="en-US" sz="1800" dirty="0"/>
          </a:p>
          <a:p>
            <a:r>
              <a:rPr lang="ru-RU" sz="1800" dirty="0"/>
              <a:t>Автоматизированные информационные системы являются одним из видов информационных систем, и – автоматизированных систем (АС). Поэтому, их часто называют ИС или АС. В данном курсе будет использовано лишь обозначение «АИС»</a:t>
            </a:r>
          </a:p>
          <a:p>
            <a:r>
              <a:rPr lang="ru-RU" sz="1800" dirty="0"/>
              <a:t>Примером таких систем являются автоматизированные системы управления предприятием, банковские системы, системы выдачи авиационных или железнодорожных билетов и т. д.</a:t>
            </a:r>
            <a:endParaRPr lang="en-US" sz="1800" dirty="0"/>
          </a:p>
          <a:p>
            <a:r>
              <a:rPr lang="ru-RU" sz="1800" dirty="0"/>
              <a:t>Автоматизированные информационные системы, в первую очередь, созданы вследствие необходимости ведения учета информации, состояния и динамики развития объекта, для которого она предназначена</a:t>
            </a:r>
            <a:endParaRPr lang="en-US" sz="1800" dirty="0"/>
          </a:p>
          <a:p>
            <a:r>
              <a:rPr lang="ru-RU" sz="1800" dirty="0">
                <a:solidFill>
                  <a:schemeClr val="tx1">
                    <a:lumMod val="95000"/>
                  </a:schemeClr>
                </a:solidFill>
              </a:rPr>
              <a:t>Процесс создания любой АИС, из-за ее сложности, проходит через несколько этапов, один из которых ее </a:t>
            </a:r>
            <a:r>
              <a:rPr lang="ru-RU" sz="1800" dirty="0">
                <a:solidFill>
                  <a:srgbClr val="FFC000"/>
                </a:solidFill>
              </a:rPr>
              <a:t>проектирование</a:t>
            </a:r>
            <a:endParaRPr lang="ro-MD" sz="1800" dirty="0">
              <a:solidFill>
                <a:srgbClr val="FFC000"/>
              </a:solidFill>
            </a:endParaRPr>
          </a:p>
          <a:p>
            <a:r>
              <a:rPr lang="ru-RU" sz="1800" dirty="0">
                <a:solidFill>
                  <a:schemeClr val="tx1">
                    <a:lumMod val="95000"/>
                  </a:schemeClr>
                </a:solidFill>
              </a:rPr>
              <a:t>Проектирование АИС представляет процесс создания ее </a:t>
            </a:r>
            <a:r>
              <a:rPr lang="ru-RU" sz="1800" dirty="0">
                <a:solidFill>
                  <a:srgbClr val="FFC000"/>
                </a:solidFill>
              </a:rPr>
              <a:t>моделей</a:t>
            </a:r>
            <a:r>
              <a:rPr lang="ru-RU" sz="1800" dirty="0">
                <a:solidFill>
                  <a:schemeClr val="tx1">
                    <a:lumMod val="95000"/>
                  </a:schemeClr>
                </a:solidFill>
              </a:rPr>
              <a:t>, в которых представлены разные детали в числе которых: архитектура, основные ее компоненты, функционал, структуры данных, интерфейсы и др.</a:t>
            </a:r>
            <a:endParaRPr lang="en-US" sz="1800" dirty="0">
              <a:solidFill>
                <a:schemeClr val="tx1">
                  <a:lumMod val="95000"/>
                </a:schemeClr>
              </a:solidFill>
            </a:endParaRPr>
          </a:p>
        </p:txBody>
      </p:sp>
    </p:spTree>
    <p:extLst>
      <p:ext uri="{BB962C8B-B14F-4D97-AF65-F5344CB8AC3E}">
        <p14:creationId xmlns:p14="http://schemas.microsoft.com/office/powerpoint/2010/main" val="1299077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F7F9-A6D9-453F-B8FD-E304139CE9B9}"/>
              </a:ext>
            </a:extLst>
          </p:cNvPr>
          <p:cNvSpPr>
            <a:spLocks noGrp="1"/>
          </p:cNvSpPr>
          <p:nvPr>
            <p:ph type="title"/>
          </p:nvPr>
        </p:nvSpPr>
        <p:spPr/>
        <p:txBody>
          <a:bodyPr/>
          <a:lstStyle/>
          <a:p>
            <a:r>
              <a:rPr lang="ru-RU" dirty="0"/>
              <a:t>Данные и информации</a:t>
            </a:r>
            <a:endParaRPr lang="en-US" dirty="0"/>
          </a:p>
        </p:txBody>
      </p:sp>
      <p:sp>
        <p:nvSpPr>
          <p:cNvPr id="3" name="Content Placeholder 2">
            <a:extLst>
              <a:ext uri="{FF2B5EF4-FFF2-40B4-BE49-F238E27FC236}">
                <a16:creationId xmlns:a16="http://schemas.microsoft.com/office/drawing/2014/main" id="{F014B5D3-E574-4E4A-A2E5-197719387E02}"/>
              </a:ext>
            </a:extLst>
          </p:cNvPr>
          <p:cNvSpPr>
            <a:spLocks noGrp="1"/>
          </p:cNvSpPr>
          <p:nvPr>
            <p:ph idx="1"/>
          </p:nvPr>
        </p:nvSpPr>
        <p:spPr>
          <a:xfrm>
            <a:off x="1261872" y="2133600"/>
            <a:ext cx="8595360" cy="4046537"/>
          </a:xfrm>
        </p:spPr>
        <p:txBody>
          <a:bodyPr>
            <a:normAutofit/>
          </a:bodyPr>
          <a:lstStyle/>
          <a:p>
            <a:pPr>
              <a:lnSpc>
                <a:spcPct val="90000"/>
              </a:lnSpc>
              <a:buNone/>
            </a:pPr>
            <a:r>
              <a:rPr lang="ru-RU" altLang="ru-RU" sz="2400" dirty="0">
                <a:solidFill>
                  <a:schemeClr val="tx1">
                    <a:lumMod val="95000"/>
                  </a:schemeClr>
                </a:solidFill>
                <a:latin typeface="Century" panose="02040604050505020304" pitchFamily="18" charset="0"/>
              </a:rPr>
              <a:t>Понятие «данные» и «информации» очень часто используются как синонимы </a:t>
            </a:r>
            <a:r>
              <a:rPr lang="ro-RO" altLang="ru-RU" sz="2400" dirty="0">
                <a:solidFill>
                  <a:schemeClr val="tx1">
                    <a:lumMod val="95000"/>
                  </a:schemeClr>
                </a:solidFill>
                <a:latin typeface="Century" panose="02040604050505020304" pitchFamily="18" charset="0"/>
              </a:rPr>
              <a:t>(</a:t>
            </a:r>
            <a:r>
              <a:rPr lang="ru-RU" altLang="ru-RU" sz="2400" dirty="0">
                <a:solidFill>
                  <a:schemeClr val="tx1">
                    <a:lumMod val="95000"/>
                  </a:schemeClr>
                </a:solidFill>
                <a:latin typeface="Century" panose="02040604050505020304" pitchFamily="18" charset="0"/>
              </a:rPr>
              <a:t>в словаре например</a:t>
            </a:r>
            <a:r>
              <a:rPr lang="ro-RO" altLang="ru-RU" sz="2400" dirty="0">
                <a:solidFill>
                  <a:schemeClr val="tx1">
                    <a:lumMod val="95000"/>
                  </a:schemeClr>
                </a:solidFill>
                <a:latin typeface="Century" panose="02040604050505020304" pitchFamily="18" charset="0"/>
              </a:rPr>
              <a:t>), </a:t>
            </a:r>
            <a:r>
              <a:rPr lang="ru-RU" altLang="ru-RU" sz="2400" dirty="0">
                <a:solidFill>
                  <a:schemeClr val="tx1">
                    <a:lumMod val="95000"/>
                  </a:schemeClr>
                </a:solidFill>
                <a:latin typeface="Century" panose="02040604050505020304" pitchFamily="18" charset="0"/>
              </a:rPr>
              <a:t>но в информатике эти два понятия – отличаются.</a:t>
            </a:r>
            <a:r>
              <a:rPr lang="ro-RO" altLang="ru-RU" sz="2400" dirty="0">
                <a:solidFill>
                  <a:schemeClr val="tx1">
                    <a:lumMod val="95000"/>
                  </a:schemeClr>
                </a:solidFill>
                <a:latin typeface="Century" panose="02040604050505020304" pitchFamily="18" charset="0"/>
              </a:rPr>
              <a:t>..</a:t>
            </a:r>
          </a:p>
        </p:txBody>
      </p:sp>
    </p:spTree>
    <p:extLst>
      <p:ext uri="{BB962C8B-B14F-4D97-AF65-F5344CB8AC3E}">
        <p14:creationId xmlns:p14="http://schemas.microsoft.com/office/powerpoint/2010/main" val="3036810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308</TotalTime>
  <Words>1779</Words>
  <Application>Microsoft Office PowerPoint</Application>
  <PresentationFormat>Widescreen</PresentationFormat>
  <Paragraphs>194</Paragraphs>
  <Slides>26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Cambria</vt:lpstr>
      <vt:lpstr>Century</vt:lpstr>
      <vt:lpstr>Century Gothic</vt:lpstr>
      <vt:lpstr>inherit</vt:lpstr>
      <vt:lpstr>Times New Roman</vt:lpstr>
      <vt:lpstr>Verdana</vt:lpstr>
      <vt:lpstr>Wingdings 3</vt:lpstr>
      <vt:lpstr>Ion</vt:lpstr>
      <vt:lpstr>ПРОЕКТИРОВАНИЕ АВТОМАТИЗИРОВАННЫХ ИНФОРМАЦИОННЫХ СИСТЕМ  (PSI – на молд.)</vt:lpstr>
      <vt:lpstr>Администрирование дисциплины</vt:lpstr>
      <vt:lpstr>Структура курса</vt:lpstr>
      <vt:lpstr>Оценка за семестр и общая оценка</vt:lpstr>
      <vt:lpstr>Литература</vt:lpstr>
      <vt:lpstr>Tema 1: Введение в автоматизацию Информационных Систем</vt:lpstr>
      <vt:lpstr>Итак… основный понятия... Как вы понимаете…</vt:lpstr>
      <vt:lpstr>Введение</vt:lpstr>
      <vt:lpstr>Данные и информации</vt:lpstr>
      <vt:lpstr>Данные</vt:lpstr>
      <vt:lpstr>Информации</vt:lpstr>
      <vt:lpstr>Виды информаций</vt:lpstr>
      <vt:lpstr>Пример – количество юридических лиц, имеющих веб-страницы </vt:lpstr>
      <vt:lpstr>Структура информационного процесса</vt:lpstr>
      <vt:lpstr>Сбор данных</vt:lpstr>
      <vt:lpstr>Регистрация и передача данных</vt:lpstr>
      <vt:lpstr>Обработка данных</vt:lpstr>
      <vt:lpstr>Представление информации</vt:lpstr>
      <vt:lpstr>ПРИМЕР Источник: statistica.md</vt:lpstr>
      <vt:lpstr>Пример создания информации  Источник: statistica.md</vt:lpstr>
      <vt:lpstr>Знания и принятие решений</vt:lpstr>
      <vt:lpstr>СИСТЕМА</vt:lpstr>
      <vt:lpstr>Свойства систем</vt:lpstr>
      <vt:lpstr>!!!</vt:lpstr>
      <vt:lpstr>На все происходящее вокруг нас (любое явление) влияют разные факторы</vt:lpstr>
      <vt:lpstr>На все происходящее вокруг нас (любое явление) влияют разные факторы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Natalia</dc:creator>
  <cp:lastModifiedBy>Natalia</cp:lastModifiedBy>
  <cp:revision>169</cp:revision>
  <dcterms:created xsi:type="dcterms:W3CDTF">2019-08-14T18:43:54Z</dcterms:created>
  <dcterms:modified xsi:type="dcterms:W3CDTF">2020-08-27T11:12:39Z</dcterms:modified>
</cp:coreProperties>
</file>