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47554-629B-47AE-A23C-FB868140C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B57510-A739-45B0-880E-174F351E1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F07DE6-EAEA-4195-96AB-C2F62124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03E2DD-686E-4198-A995-7664A2EF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10F09F-FF66-49BC-AC91-7DEBB19B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7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F4DB8-9B24-449B-A822-621F74C9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4D527B-518A-4230-9F64-0CA6A3E06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EA009F-F78E-404F-9FC3-1843CC51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FF904F-0762-4421-A297-B3716F11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710549-171D-4592-8C08-2C200A1B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C79D6FB-FAFE-4FAC-8259-B943A9424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7B61B9-11F5-4842-932E-745CB4310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F6F44F-AD99-4E97-AFDC-56452F71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AD19D9-9C40-49A9-9305-21F6204C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99947F-32B6-4AD1-A0F8-25EDBE62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39CD6-0A30-4908-9D84-80B2DEA67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6A075D-CC93-46E0-95C6-220901197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FA433C-723A-432C-A576-2FF06FBA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8AA798-96B3-4662-B484-F00CDD3A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71B33-7981-41F3-923E-0F02E3AF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0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66947-B657-416D-A6CD-43622A7A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7705B5-188B-435B-BBEB-0878BEACF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49BDBF-E01D-44AB-81D1-239DF9EE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E163D0-329E-4B1B-B3F8-DA5E34FB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A0209C-ACC7-4BAF-BC53-3C19FF32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2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3FC7A-6F9F-402C-A26F-86550858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81D5E4-6DB3-44AF-BDF1-9422003BC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73CFA8-195C-4BFD-8457-DB45BEA7D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990637-67C7-4D46-9338-0209C0A7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C17B17-0720-4434-A9D9-0B3F2E53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E7F004-D3C8-4470-902A-106B3E2C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6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ADA6A-3CCB-4E0D-952E-939DCDFD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2D250E-933B-4603-BD59-F9026F2D9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096CAD-9923-4AF1-A31A-1DFE5BF8A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20C88F5-C989-40BB-AEDC-E4CE5DFD0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A6D2C17-9AFA-4018-AC7E-5826D7F55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02AE65F-C1DE-49BE-8A4B-6DBB90DF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264E46B-F386-48BA-B7D9-21E920FF2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8BB18BA-71B8-4F12-918D-EC99463D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4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BFCB6-32CD-44DE-A297-90ABD317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B38D8B-EECC-400F-9234-8681F118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3BCA37E-BD8C-4041-AF7B-86A3CF6B7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AC32E2-8622-421B-A36E-D9B32337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0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81DBF4-F79C-40F2-B5CC-C86CE76F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481F94B-996E-4912-8D29-ECC5106D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A8E971-2EEC-45BD-9B02-BACC9896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5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00D7F-A5E1-4F3B-AF3C-FA134CB2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FCF669-041B-4E31-AA0B-2C94B3226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0F013D-3D1E-46B3-88A2-B2B330427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1C933C-CD73-483F-97E7-D77A6952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B41B5A-A196-48D9-AF73-D8DF88A2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2FFCCF-B2B6-434E-B84E-EC3686F1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9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C3CF7-2273-459F-9A09-F4E1E1D74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290CBCB-37D2-496F-886A-486B403DA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EED389-6AE3-4C44-BF37-101D695BD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D078E7-7A1E-4B65-929B-AE3A8B1E5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E6CA-0C81-45C2-8A35-68BBF7309D72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A36E90-DC16-40E8-AE86-52C5468B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D6F50C-76C0-44CB-B9E3-1622CBF2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4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316F80-923F-4157-B854-1ECF4B90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5806C5-DAAD-488A-BFF4-DF307B826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BC846-A77A-4F5F-9A4C-DCFD32A60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6E6CA-0C81-45C2-8A35-68BBF7309D72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0F8DC8-D5DE-4A2B-94AA-F9D3C7C15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1057ED-19C8-445B-AD1F-FE14EDD0B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2032C-C7A8-4912-9F94-1D559C3CB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0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spnet/core/mvc/overview?view=aspnetcore-5.0" TargetMode="External"/><Relationship Id="rId3" Type="http://schemas.openxmlformats.org/officeDocument/2006/relationships/hyperlink" Target="https://swagger.io/docs/specification/authentication/bearer-authentication/" TargetMode="External"/><Relationship Id="rId7" Type="http://schemas.openxmlformats.org/officeDocument/2006/relationships/hyperlink" Target="https://docs.microsoft.com/en-us/aspnet/core/web-api" TargetMode="External"/><Relationship Id="rId2" Type="http://schemas.openxmlformats.org/officeDocument/2006/relationships/hyperlink" Target="https://developer.mozilla.org/en-US/docs/Web/HTTP/Authent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ef/" TargetMode="External"/><Relationship Id="rId5" Type="http://schemas.openxmlformats.org/officeDocument/2006/relationships/hyperlink" Target="https://github.com/jbogard/MediatR" TargetMode="External"/><Relationship Id="rId4" Type="http://schemas.openxmlformats.org/officeDocument/2006/relationships/hyperlink" Target="https://jwt.io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4.xml"/><Relationship Id="rId7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6FAF2EE-BFA1-4880-9E17-89E105A70D8C}"/>
              </a:ext>
            </a:extLst>
          </p:cNvPr>
          <p:cNvSpPr txBox="1"/>
          <p:nvPr/>
        </p:nvSpPr>
        <p:spPr>
          <a:xfrm>
            <a:off x="877824" y="704011"/>
            <a:ext cx="771044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3200" dirty="0">
                <a:latin typeface="Comfortaa Regular"/>
                <a:ea typeface="Comfortaa Regular"/>
                <a:cs typeface="Comfortaa Regular"/>
                <a:sym typeface="Comfortaa Regular"/>
              </a:rPr>
              <a:t>Разработка </a:t>
            </a:r>
            <a:r>
              <a:rPr lang="en-US" sz="3200" b="1" dirty="0">
                <a:solidFill>
                  <a:srgbClr val="0070C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RESTful API </a:t>
            </a:r>
            <a:r>
              <a:rPr lang="ru-RU" sz="3200" dirty="0">
                <a:latin typeface="Comfortaa Regular"/>
                <a:ea typeface="Comfortaa Regular"/>
                <a:cs typeface="Comfortaa Regular"/>
                <a:sym typeface="Comfortaa Regular"/>
              </a:rPr>
              <a:t>приложений с использованием платформы </a:t>
            </a:r>
            <a:r>
              <a:rPr lang="en-US" sz="3200" b="1" dirty="0">
                <a:solidFill>
                  <a:srgbClr val="0070C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ASP.NET Core</a:t>
            </a:r>
            <a:r>
              <a:rPr lang="ru-RU" sz="3200" b="1" dirty="0">
                <a:solidFill>
                  <a:srgbClr val="0070C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</a:t>
            </a:r>
            <a:r>
              <a:rPr lang="ru-RU" sz="3200" dirty="0">
                <a:latin typeface="Comfortaa Regular"/>
                <a:ea typeface="Comfortaa Regular"/>
                <a:cs typeface="Comfortaa Regular"/>
                <a:sym typeface="Comfortaa Regular"/>
              </a:rPr>
              <a:t>и языка программирования </a:t>
            </a:r>
            <a:r>
              <a:rPr lang="en-US" sz="3600" dirty="0">
                <a:solidFill>
                  <a:srgbClr val="0070C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C#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0B8127-0437-4F84-B5EA-15AAA04ACEC0}"/>
              </a:ext>
            </a:extLst>
          </p:cNvPr>
          <p:cNvSpPr txBox="1"/>
          <p:nvPr/>
        </p:nvSpPr>
        <p:spPr>
          <a:xfrm>
            <a:off x="7612380" y="3521541"/>
            <a:ext cx="383133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Comfortaa Regular"/>
                <a:sym typeface="Comfortaa Regular"/>
              </a:rPr>
              <a:t>Выполнена студентом </a:t>
            </a:r>
            <a:r>
              <a:rPr lang="en-US" sz="2000" dirty="0">
                <a:latin typeface="Comfortaa Regular"/>
                <a:sym typeface="Comfortaa Regular"/>
              </a:rPr>
              <a:t>II </a:t>
            </a:r>
            <a:r>
              <a:rPr lang="ru-RU" sz="2000" dirty="0">
                <a:latin typeface="Comfortaa Regular"/>
                <a:sym typeface="Comfortaa Regular"/>
              </a:rPr>
              <a:t>курса,</a:t>
            </a:r>
          </a:p>
          <a:p>
            <a:pPr algn="r"/>
            <a:r>
              <a:rPr lang="ru-RU" sz="2000" dirty="0">
                <a:latin typeface="Comfortaa Regular"/>
                <a:sym typeface="Comfortaa Regular"/>
              </a:rPr>
              <a:t>специальности Информатика</a:t>
            </a:r>
          </a:p>
          <a:p>
            <a:pPr algn="r"/>
            <a:r>
              <a:rPr lang="ru-RU" sz="2000" dirty="0" err="1">
                <a:latin typeface="Comfortaa Regular"/>
                <a:sym typeface="Comfortaa Regular"/>
              </a:rPr>
              <a:t>Чобану</a:t>
            </a:r>
            <a:r>
              <a:rPr lang="ru-RU" sz="2000" dirty="0">
                <a:latin typeface="Comfortaa Regular"/>
                <a:sym typeface="Comfortaa Regular"/>
              </a:rPr>
              <a:t> Артёмом </a:t>
            </a:r>
          </a:p>
          <a:p>
            <a:pPr algn="r"/>
            <a:r>
              <a:rPr lang="ru-RU" sz="2000" dirty="0">
                <a:latin typeface="Comfortaa Regular"/>
                <a:sym typeface="Comfortaa Regular"/>
              </a:rPr>
              <a:t>Группа: </a:t>
            </a:r>
            <a:r>
              <a:rPr lang="en-US" sz="2000" b="1" dirty="0">
                <a:latin typeface="Comfortaa Regular"/>
                <a:sym typeface="Comfortaa Regular"/>
              </a:rPr>
              <a:t>I1902</a:t>
            </a:r>
            <a:endParaRPr 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9368E-68C2-4467-92B5-EFF65A3DE6FC}"/>
              </a:ext>
            </a:extLst>
          </p:cNvPr>
          <p:cNvSpPr txBox="1"/>
          <p:nvPr/>
        </p:nvSpPr>
        <p:spPr>
          <a:xfrm>
            <a:off x="8199648" y="4966328"/>
            <a:ext cx="32440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Comfortaa Regular"/>
                <a:sym typeface="Comfortaa Regular"/>
              </a:rPr>
              <a:t>Вместе с:</a:t>
            </a:r>
          </a:p>
          <a:p>
            <a:pPr algn="r"/>
            <a:r>
              <a:rPr lang="ru-RU" sz="2000" dirty="0" err="1">
                <a:latin typeface="Comfortaa Regular"/>
                <a:sym typeface="Comfortaa Regular"/>
              </a:rPr>
              <a:t>Жикул</a:t>
            </a:r>
            <a:r>
              <a:rPr lang="ru-RU" sz="2000" dirty="0">
                <a:latin typeface="Comfortaa Regular"/>
                <a:sym typeface="Comfortaa Regular"/>
              </a:rPr>
              <a:t> Максимом</a:t>
            </a:r>
          </a:p>
          <a:p>
            <a:pPr algn="r"/>
            <a:r>
              <a:rPr lang="ru-RU" sz="2000" dirty="0">
                <a:latin typeface="Comfortaa Regular"/>
                <a:sym typeface="Comfortaa Regular"/>
              </a:rPr>
              <a:t>Катрич Елизаветой</a:t>
            </a:r>
            <a:endParaRPr lang="en-US" sz="20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B355DF-173E-4D65-AF52-C73DBB432662}"/>
              </a:ext>
            </a:extLst>
          </p:cNvPr>
          <p:cNvSpPr txBox="1">
            <a:spLocks/>
          </p:cNvSpPr>
          <p:nvPr/>
        </p:nvSpPr>
        <p:spPr>
          <a:xfrm>
            <a:off x="877824" y="5444019"/>
            <a:ext cx="1958340" cy="537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Июнь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3776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Паттерн </a:t>
            </a:r>
            <a:r>
              <a:rPr lang="en-US" b="1" dirty="0">
                <a:solidFill>
                  <a:srgbClr val="0070C0"/>
                </a:solidFill>
              </a:rPr>
              <a:t>Model-View-Controller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Model-View-Controller (MVC)</a:t>
            </a:r>
            <a:r>
              <a:rPr lang="ru-RU" sz="2400" b="1" dirty="0">
                <a:solidFill>
                  <a:srgbClr val="0070C0"/>
                </a:solidFill>
              </a:rPr>
              <a:t> </a:t>
            </a:r>
            <a:r>
              <a:rPr lang="ru-RU" sz="2400" dirty="0"/>
              <a:t>– шаблон проектирования, разделяющий ответственности приложения на 3 части: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b="1" dirty="0">
                <a:solidFill>
                  <a:srgbClr val="0070C0"/>
                </a:solidFill>
              </a:rPr>
              <a:t>Модель</a:t>
            </a:r>
            <a:r>
              <a:rPr lang="ru-RU" sz="2400" dirty="0"/>
              <a:t> – Данные, необходимые для выполнения запроса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b="1" dirty="0">
                <a:solidFill>
                  <a:srgbClr val="0070C0"/>
                </a:solidFill>
              </a:rPr>
              <a:t>Представление</a:t>
            </a:r>
            <a:r>
              <a:rPr lang="ru-RU" sz="2400" dirty="0"/>
              <a:t> – Данные, возвращаемые после выполнения запроса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b="1" dirty="0">
                <a:solidFill>
                  <a:srgbClr val="0070C0"/>
                </a:solidFill>
              </a:rPr>
              <a:t>Контроллер</a:t>
            </a:r>
            <a:r>
              <a:rPr lang="ru-RU" sz="2400" dirty="0"/>
              <a:t> – получает запросы от пользователя в виде модели, выполняет его и возвращает представление.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83E56FE-643B-4AB5-81C0-F11D8855E8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81" y="3895280"/>
            <a:ext cx="4652645" cy="1359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784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Контроллеры в </a:t>
            </a:r>
            <a:r>
              <a:rPr lang="en-US" b="1" dirty="0">
                <a:solidFill>
                  <a:srgbClr val="0070C0"/>
                </a:solidFill>
              </a:rPr>
              <a:t>ASP.NET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Платформа </a:t>
            </a:r>
            <a:r>
              <a:rPr lang="en-US" sz="2400" b="1" dirty="0">
                <a:solidFill>
                  <a:srgbClr val="0070C0"/>
                </a:solidFill>
              </a:rPr>
              <a:t>ASP .NET </a:t>
            </a:r>
            <a:r>
              <a:rPr lang="ru-RU" sz="2400" dirty="0"/>
              <a:t>имеет встроенный фреймворк, реализующий паттерн </a:t>
            </a:r>
            <a:r>
              <a:rPr lang="en-US" sz="2400" dirty="0"/>
              <a:t>MVC. </a:t>
            </a:r>
            <a:r>
              <a:rPr lang="ru-RU" sz="2400" dirty="0"/>
              <a:t>Контроллер – это класс, наследующийся от класса </a:t>
            </a:r>
            <a:r>
              <a:rPr lang="en-US" sz="2400" dirty="0" err="1"/>
              <a:t>ControllerBase</a:t>
            </a:r>
            <a:r>
              <a:rPr lang="en-US" sz="2400" dirty="0"/>
              <a:t>.</a:t>
            </a:r>
            <a:r>
              <a:rPr lang="ru-RU" sz="2400" dirty="0"/>
              <a:t>\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Можно использовать атрибуты для маршрутизации и многие другие: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В данном случае, каждый метод представляет собой один запрос с конкретным маршрутом. Следовательно, в проекте </a:t>
            </a:r>
            <a:r>
              <a:rPr lang="en-US" sz="2400" dirty="0" err="1"/>
              <a:t>AccounsController</a:t>
            </a:r>
            <a:r>
              <a:rPr lang="en-US" sz="2400" dirty="0"/>
              <a:t> </a:t>
            </a:r>
            <a:r>
              <a:rPr lang="ru-RU" sz="2400" dirty="0"/>
              <a:t>содержит методы регистрации и авторизации, а </a:t>
            </a:r>
            <a:r>
              <a:rPr lang="en-US" sz="2400" dirty="0" err="1"/>
              <a:t>PostsController</a:t>
            </a:r>
            <a:r>
              <a:rPr lang="en-US" sz="2400" dirty="0"/>
              <a:t> – </a:t>
            </a:r>
            <a:r>
              <a:rPr lang="ru-RU" sz="2400" dirty="0"/>
              <a:t>создание, удаление и чтение постов.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A423E858-D15C-4D52-A0F3-A9C7589C17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989201"/>
            <a:ext cx="4025265" cy="819150"/>
          </a:xfrm>
          <a:prstGeom prst="rect">
            <a:avLst/>
          </a:prstGeom>
        </p:spPr>
      </p:pic>
      <p:pic>
        <p:nvPicPr>
          <p:cNvPr id="6" name="Picture 20">
            <a:extLst>
              <a:ext uri="{FF2B5EF4-FFF2-40B4-BE49-F238E27FC236}">
                <a16:creationId xmlns:a16="http://schemas.microsoft.com/office/drawing/2014/main" id="{89229D25-253B-487D-A527-3CBDA3C130D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3416078"/>
            <a:ext cx="2825496" cy="52803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FB1016-4949-47FA-8B59-94A24A28E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51842"/>
            <a:ext cx="3081528" cy="68015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7E18BEF-7811-4423-9BC5-2A3FAD4C2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2128" y="5351842"/>
            <a:ext cx="2926080" cy="68180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3F87F95-48F7-4378-B19B-E3627C1124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0608" y="5345701"/>
            <a:ext cx="2926080" cy="68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14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Шаблон проектирования </a:t>
            </a:r>
            <a:r>
              <a:rPr lang="en-US" b="1" dirty="0">
                <a:solidFill>
                  <a:srgbClr val="0070C0"/>
                </a:solidFill>
              </a:rPr>
              <a:t>Mediator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Mediator </a:t>
            </a:r>
            <a:r>
              <a:rPr lang="en-US" sz="2400" dirty="0"/>
              <a:t>– </a:t>
            </a:r>
            <a:r>
              <a:rPr lang="ru-RU" sz="2400" dirty="0"/>
              <a:t>шаблон проектирования, в котором общающиеся объекты связаны лишь с одним объектом, называемым </a:t>
            </a:r>
            <a:r>
              <a:rPr lang="ru-RU" sz="2400" b="1" dirty="0">
                <a:solidFill>
                  <a:srgbClr val="0070C0"/>
                </a:solidFill>
              </a:rPr>
              <a:t>Посредником</a:t>
            </a:r>
            <a:r>
              <a:rPr lang="ru-RU" sz="2400" dirty="0"/>
              <a:t>. Цель паттерна состоит в избегании взаимных ссылок между множеством объектов.</a:t>
            </a:r>
          </a:p>
          <a:p>
            <a:pPr marL="0" indent="0">
              <a:buNone/>
            </a:pPr>
            <a:r>
              <a:rPr lang="ru-RU" sz="2400" dirty="0"/>
              <a:t>Для моделей запроса</a:t>
            </a:r>
            <a:r>
              <a:rPr lang="en-US" sz="2400" dirty="0"/>
              <a:t>/</a:t>
            </a:r>
            <a:r>
              <a:rPr lang="ru-RU" sz="2400" dirty="0"/>
              <a:t>ответа существует </a:t>
            </a:r>
            <a:endParaRPr lang="en-US" sz="2400" dirty="0"/>
          </a:p>
          <a:p>
            <a:pPr marL="0" indent="0">
              <a:buNone/>
            </a:pPr>
            <a:r>
              <a:rPr lang="ru-RU" sz="2400" dirty="0"/>
              <a:t>маркерный интерфейс </a:t>
            </a:r>
            <a:r>
              <a:rPr lang="en-US" sz="2400" dirty="0" err="1">
                <a:solidFill>
                  <a:srgbClr val="0070C0"/>
                </a:solidFill>
              </a:rPr>
              <a:t>IRequest</a:t>
            </a:r>
            <a:r>
              <a:rPr lang="en-US" sz="2400" dirty="0"/>
              <a:t>&lt;T&gt;:</a:t>
            </a:r>
          </a:p>
          <a:p>
            <a:pPr marL="0" indent="0">
              <a:buNone/>
            </a:pPr>
            <a:r>
              <a:rPr lang="ru-RU" sz="2400" dirty="0"/>
              <a:t>Класс-обработчик запроса должен реализовать </a:t>
            </a:r>
            <a:r>
              <a:rPr lang="en-US" sz="2400" dirty="0" err="1">
                <a:solidFill>
                  <a:srgbClr val="0070C0"/>
                </a:solidFill>
              </a:rPr>
              <a:t>IRequestHandler</a:t>
            </a:r>
            <a:r>
              <a:rPr lang="en-US" sz="2400" dirty="0"/>
              <a:t>&lt;</a:t>
            </a:r>
            <a:r>
              <a:rPr lang="en-US" sz="2400" dirty="0" err="1"/>
              <a:t>Tcommand,TResponse</a:t>
            </a:r>
            <a:r>
              <a:rPr lang="en-US" sz="2400" dirty="0"/>
              <a:t>&gt;: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/>
              <a:t>Отправка запроса или команды объекту-посреднику:</a:t>
            </a:r>
          </a:p>
          <a:p>
            <a:pPr marL="0" indent="0">
              <a:buNone/>
            </a:pPr>
            <a:r>
              <a:rPr lang="ru-RU" sz="2400" dirty="0"/>
              <a:t>Посредник сам находит обработчик запроса.</a:t>
            </a:r>
          </a:p>
        </p:txBody>
      </p:sp>
      <p:pic>
        <p:nvPicPr>
          <p:cNvPr id="9" name="Picture 19">
            <a:extLst>
              <a:ext uri="{FF2B5EF4-FFF2-40B4-BE49-F238E27FC236}">
                <a16:creationId xmlns:a16="http://schemas.microsoft.com/office/drawing/2014/main" id="{F46D630F-6195-4ABE-B04B-ED6794EFA4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31864" y="2421964"/>
            <a:ext cx="2063496" cy="850259"/>
          </a:xfrm>
          <a:prstGeom prst="rect">
            <a:avLst/>
          </a:prstGeom>
        </p:spPr>
      </p:pic>
      <p:pic>
        <p:nvPicPr>
          <p:cNvPr id="11" name="Picture 19">
            <a:extLst>
              <a:ext uri="{FF2B5EF4-FFF2-40B4-BE49-F238E27FC236}">
                <a16:creationId xmlns:a16="http://schemas.microsoft.com/office/drawing/2014/main" id="{1466F333-DE1C-4B57-AAA8-09288FC061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63612" y="3327209"/>
            <a:ext cx="2772410" cy="1142365"/>
          </a:xfrm>
          <a:prstGeom prst="rect">
            <a:avLst/>
          </a:prstGeom>
        </p:spPr>
      </p:pic>
      <p:pic>
        <p:nvPicPr>
          <p:cNvPr id="13" name="Picture 23">
            <a:extLst>
              <a:ext uri="{FF2B5EF4-FFF2-40B4-BE49-F238E27FC236}">
                <a16:creationId xmlns:a16="http://schemas.microsoft.com/office/drawing/2014/main" id="{0F89537B-D43C-4C52-BEA3-23F99E49DBD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011414" y="4997831"/>
            <a:ext cx="2740660" cy="65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45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Демонстрация работы проекта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Для тестирования я использовал </a:t>
            </a:r>
            <a:r>
              <a:rPr lang="en-US" sz="2400" dirty="0">
                <a:solidFill>
                  <a:srgbClr val="0070C0"/>
                </a:solidFill>
              </a:rPr>
              <a:t>Swagger UI </a:t>
            </a:r>
            <a:r>
              <a:rPr lang="en-US" sz="2400" dirty="0"/>
              <a:t>– </a:t>
            </a:r>
            <a:r>
              <a:rPr lang="ru-RU" sz="2400" dirty="0"/>
              <a:t>инструмент автоматически генерирующий страницу с </a:t>
            </a:r>
            <a:r>
              <a:rPr lang="en-US" sz="2400" dirty="0"/>
              <a:t>API </a:t>
            </a:r>
            <a:r>
              <a:rPr lang="ru-RU" sz="2400" dirty="0"/>
              <a:t>спецификацией проекта, позволяет отправлять запросы и создаёт примеры. Все узлы </a:t>
            </a:r>
            <a:r>
              <a:rPr lang="en-US" sz="2400" dirty="0"/>
              <a:t>API </a:t>
            </a:r>
            <a:r>
              <a:rPr lang="ru-RU" sz="2400" dirty="0"/>
              <a:t>проекта:</a:t>
            </a:r>
          </a:p>
          <a:p>
            <a:pPr marL="0" indent="0">
              <a:buNone/>
            </a:pPr>
            <a:r>
              <a:rPr lang="ru-RU" sz="2400" dirty="0"/>
              <a:t>Контроллер Аккаунтов: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Контроллер Постов:</a:t>
            </a: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FC369D72-A898-4DA5-8005-EDDE2449AB68}"/>
              </a:ext>
            </a:extLst>
          </p:cNvPr>
          <p:cNvPicPr/>
          <p:nvPr/>
        </p:nvPicPr>
        <p:blipFill rotWithShape="1">
          <a:blip r:embed="rId2"/>
          <a:srcRect b="74943"/>
          <a:stretch/>
        </p:blipFill>
        <p:spPr bwMode="auto">
          <a:xfrm>
            <a:off x="838200" y="2877217"/>
            <a:ext cx="8285654" cy="12558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AF9A7A98-E881-4ED4-ABA3-BF9C4290D1FA}"/>
              </a:ext>
            </a:extLst>
          </p:cNvPr>
          <p:cNvPicPr/>
          <p:nvPr/>
        </p:nvPicPr>
        <p:blipFill rotWithShape="1">
          <a:blip r:embed="rId2"/>
          <a:srcRect t="76479"/>
          <a:stretch/>
        </p:blipFill>
        <p:spPr bwMode="auto">
          <a:xfrm>
            <a:off x="838200" y="4698999"/>
            <a:ext cx="8285654" cy="11793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66388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Отправка запросов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Регистрация: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Тело ответа содержит </a:t>
            </a:r>
            <a:r>
              <a:rPr lang="en-US" sz="2400" dirty="0"/>
              <a:t>JSON Web Token: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Получим данные аккаунта, передав токен в заголовке: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B45C76-4D43-41C4-BF8E-DA0570D1D7EA}"/>
              </a:ext>
            </a:extLst>
          </p:cNvPr>
          <p:cNvPicPr/>
          <p:nvPr/>
        </p:nvPicPr>
        <p:blipFill rotWithShape="1">
          <a:blip r:embed="rId2"/>
          <a:srcRect b="43908"/>
          <a:stretch/>
        </p:blipFill>
        <p:spPr bwMode="auto">
          <a:xfrm>
            <a:off x="838200" y="1685035"/>
            <a:ext cx="5141975" cy="13016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85EFB79-2436-421C-AA46-D78B8B263C73}"/>
              </a:ext>
            </a:extLst>
          </p:cNvPr>
          <p:cNvPicPr/>
          <p:nvPr/>
        </p:nvPicPr>
        <p:blipFill rotWithShape="1">
          <a:blip r:embed="rId3"/>
          <a:srcRect b="31579"/>
          <a:stretch/>
        </p:blipFill>
        <p:spPr>
          <a:xfrm>
            <a:off x="838200" y="3587941"/>
            <a:ext cx="6312408" cy="83387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7E22622-EAAD-4DC7-A6DA-7838EFA7C9B8}"/>
              </a:ext>
            </a:extLst>
          </p:cNvPr>
          <p:cNvPicPr/>
          <p:nvPr/>
        </p:nvPicPr>
        <p:blipFill rotWithShape="1">
          <a:blip r:embed="rId4"/>
          <a:srcRect l="669" t="4798" r="3557" b="972"/>
          <a:stretch/>
        </p:blipFill>
        <p:spPr bwMode="auto">
          <a:xfrm>
            <a:off x="838200" y="4919090"/>
            <a:ext cx="3227705" cy="16211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85DE68F-EE97-4F02-BA31-18ED79FEAC60}"/>
              </a:ext>
            </a:extLst>
          </p:cNvPr>
          <p:cNvPicPr/>
          <p:nvPr/>
        </p:nvPicPr>
        <p:blipFill rotWithShape="1">
          <a:blip r:embed="rId5"/>
          <a:srcRect t="2612" b="28761"/>
          <a:stretch/>
        </p:blipFill>
        <p:spPr bwMode="auto">
          <a:xfrm>
            <a:off x="4401058" y="4919090"/>
            <a:ext cx="2749550" cy="16300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94328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Литература и документация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https://developer.mozilla.org/en-US/docs/Web/HTTP/Authentication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https://swagger.io/docs/specification/authentication/bearer-authentication/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https://jwt.io/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5"/>
              </a:rPr>
              <a:t>https://github.com/jbogard/MediatR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https://docs.microsoft.com/en-us/ef/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7"/>
              </a:rPr>
              <a:t>https://docs.microsoft.com/en-us/aspnet/core/web-api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8"/>
              </a:rPr>
              <a:t>https://docs.microsoft.com/en-us/aspnet/core/mvc/overview?view=aspnetcore-5.0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Чистая архитектура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Роберт К. Мартин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Design Patterns via C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 - </a:t>
            </a:r>
            <a:r>
              <a:rPr lang="ru-M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Александр Шевчук, Дмитрий Охрименко, Андрей Касьянов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M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Паттерны проектирования на платформе .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NET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ru-M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Сергей Тепляков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9741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A8D7C-5B61-4DCE-B808-ED34518D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Содержание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4E26A3-FDD9-4AEE-BA39-DFFFF9556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2" action="ppaction://hlinksldjump"/>
              </a:rPr>
              <a:t>О понятии Веб-Сервиса</a:t>
            </a:r>
            <a:endParaRPr lang="ru-RU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3" action="ppaction://hlinksldjump"/>
              </a:rPr>
              <a:t>Архитектура </a:t>
            </a:r>
            <a:r>
              <a:rPr lang="en-US" dirty="0">
                <a:hlinkClick r:id="rId3" action="ppaction://hlinksldjump"/>
              </a:rPr>
              <a:t>REST</a:t>
            </a:r>
            <a:endParaRPr lang="ru-RU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4" action="ppaction://hlinksldjump"/>
              </a:rPr>
              <a:t>Коды Состояния</a:t>
            </a:r>
            <a:endParaRPr lang="ru-RU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5" action="ppaction://hlinksldjump"/>
              </a:rPr>
              <a:t>Авторизация</a:t>
            </a:r>
            <a:endParaRPr lang="ru-RU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6" action="ppaction://hlinksldjump"/>
              </a:rPr>
              <a:t>Архитектура проекта</a:t>
            </a:r>
            <a:endParaRPr lang="ru-RU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7" action="ppaction://hlinksldjump"/>
              </a:rPr>
              <a:t>Демонстрация работы проекта</a:t>
            </a:r>
            <a:endParaRPr lang="ru-RU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ru-RU" dirty="0">
                <a:hlinkClick r:id="rId8" action="ppaction://hlinksldjump"/>
              </a:rPr>
              <a:t>Литература и документация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6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Что такое Веб-Сервис?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rgbClr val="0070C0"/>
                </a:solidFill>
              </a:rPr>
              <a:t>Веб-Сервис </a:t>
            </a:r>
            <a:r>
              <a:rPr lang="ru-RU" sz="2400" dirty="0"/>
              <a:t>– это Веб-Приложение, предоставляющий определённые функции, вызываемые посредством </a:t>
            </a:r>
            <a:r>
              <a:rPr lang="en-US" sz="2400" dirty="0"/>
              <a:t>HTTP </a:t>
            </a:r>
            <a:r>
              <a:rPr lang="ru-RU" sz="2400" dirty="0"/>
              <a:t>запросов на основе открытого интерфейса. Каждый Веб-Сервис имеет собственный </a:t>
            </a:r>
            <a:r>
              <a:rPr lang="en-US" sz="2400" dirty="0"/>
              <a:t>URL, </a:t>
            </a:r>
            <a:r>
              <a:rPr lang="ru-RU" sz="2400" dirty="0"/>
              <a:t>которым он и идентифицируется.</a:t>
            </a:r>
          </a:p>
          <a:p>
            <a:pPr marL="0" indent="0">
              <a:buNone/>
            </a:pPr>
            <a:r>
              <a:rPr lang="ru-RU" sz="2400" dirty="0"/>
              <a:t>Идея Веб-сервисов получила развитие в виде </a:t>
            </a:r>
            <a:r>
              <a:rPr lang="ru-RU" sz="2400" b="1" dirty="0" err="1">
                <a:solidFill>
                  <a:srgbClr val="0070C0"/>
                </a:solidFill>
              </a:rPr>
              <a:t>Микросервисной</a:t>
            </a:r>
            <a:r>
              <a:rPr lang="ru-RU" sz="2400" dirty="0"/>
              <a:t> </a:t>
            </a:r>
            <a:r>
              <a:rPr lang="ru-RU" sz="2400" b="1" dirty="0">
                <a:solidFill>
                  <a:srgbClr val="0070C0"/>
                </a:solidFill>
              </a:rPr>
              <a:t>Архитектуры</a:t>
            </a:r>
            <a:r>
              <a:rPr lang="ru-RU" sz="2400" dirty="0"/>
              <a:t>, подразумевающей объединение нескольких взаимодействующих друг с другом веб-сервисов.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D6414B-D4EA-48E6-B718-6FEDA99CF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00622"/>
            <a:ext cx="3939540" cy="96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7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Архитектура </a:t>
            </a:r>
            <a:r>
              <a:rPr lang="en-US" b="1" dirty="0">
                <a:solidFill>
                  <a:srgbClr val="0070C0"/>
                </a:solidFill>
              </a:rPr>
              <a:t>REST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REST (Representational State Transfer)</a:t>
            </a:r>
            <a:r>
              <a:rPr lang="ru-RU" sz="2400" b="1" dirty="0">
                <a:solidFill>
                  <a:srgbClr val="0070C0"/>
                </a:solidFill>
              </a:rPr>
              <a:t> </a:t>
            </a:r>
            <a:r>
              <a:rPr lang="ru-RU" sz="2400" dirty="0"/>
              <a:t>– архитектурный стиль создания веб-сервисов, имеющие следующие 6 принципов:</a:t>
            </a:r>
          </a:p>
          <a:p>
            <a:pPr marL="457200" indent="-457200">
              <a:buAutoNum type="arabicPeriod"/>
            </a:pPr>
            <a:r>
              <a:rPr lang="ru-RU" sz="2400" b="1" dirty="0">
                <a:solidFill>
                  <a:srgbClr val="0070C0"/>
                </a:solidFill>
              </a:rPr>
              <a:t>Архитектура Клиент-Сервер</a:t>
            </a:r>
          </a:p>
          <a:p>
            <a:pPr marL="457200" indent="-457200">
              <a:buAutoNum type="arabicPeriod"/>
            </a:pPr>
            <a:r>
              <a:rPr lang="ru-RU" sz="2400" b="1" dirty="0">
                <a:solidFill>
                  <a:srgbClr val="0070C0"/>
                </a:solidFill>
              </a:rPr>
              <a:t>Отсутствие Состояния</a:t>
            </a:r>
          </a:p>
          <a:p>
            <a:pPr marL="457200" indent="-457200">
              <a:buAutoNum type="arabicPeriod"/>
            </a:pPr>
            <a:r>
              <a:rPr lang="ru-RU" sz="2400" b="1" dirty="0">
                <a:solidFill>
                  <a:srgbClr val="0070C0"/>
                </a:solidFill>
              </a:rPr>
              <a:t>Кэширование</a:t>
            </a:r>
            <a:r>
              <a:rPr lang="ru-RU" sz="2400" dirty="0"/>
              <a:t> – необходимо явное указание если ответ является кэшированным.</a:t>
            </a:r>
          </a:p>
          <a:p>
            <a:pPr marL="457200" indent="-457200">
              <a:buAutoNum type="arabicPeriod"/>
            </a:pPr>
            <a:r>
              <a:rPr lang="ru-RU" sz="2400" b="1" dirty="0">
                <a:solidFill>
                  <a:srgbClr val="0070C0"/>
                </a:solidFill>
              </a:rPr>
              <a:t>Система слоёв </a:t>
            </a:r>
            <a:r>
              <a:rPr lang="ru-RU" sz="2400" dirty="0"/>
              <a:t>- возможность использования нескольких веб-сервисов в таких целях как распределение нагрузки.</a:t>
            </a:r>
          </a:p>
          <a:p>
            <a:pPr marL="457200" indent="-457200">
              <a:buAutoNum type="arabicPeriod"/>
            </a:pPr>
            <a:r>
              <a:rPr lang="ru-RU" sz="2400" dirty="0"/>
              <a:t>Единообразие интерфейса</a:t>
            </a:r>
          </a:p>
          <a:p>
            <a:pPr marL="457200" indent="-457200">
              <a:buAutoNum type="arabicPeriod"/>
            </a:pPr>
            <a:r>
              <a:rPr lang="ru-RU" sz="2400" b="1" dirty="0">
                <a:solidFill>
                  <a:srgbClr val="0070C0"/>
                </a:solidFill>
              </a:rPr>
              <a:t>Код по требованию</a:t>
            </a:r>
            <a:r>
              <a:rPr lang="ru-RU" sz="2400" dirty="0"/>
              <a:t> – возможность получения исполняемого кода с сервера. Это ограничение не является обязательным.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694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Официальные рекомендации </a:t>
            </a:r>
            <a:r>
              <a:rPr lang="en-US" b="1" dirty="0">
                <a:solidFill>
                  <a:srgbClr val="0070C0"/>
                </a:solidFill>
              </a:rPr>
              <a:t>REST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70C0"/>
                </a:solidFill>
              </a:rPr>
              <a:t>GET</a:t>
            </a:r>
          </a:p>
          <a:p>
            <a:pPr marL="0" indent="0">
              <a:buNone/>
            </a:pPr>
            <a:r>
              <a:rPr lang="en-US" sz="2400" b="1" dirty="0"/>
              <a:t>/</a:t>
            </a:r>
            <a:r>
              <a:rPr lang="ru-RU" sz="2400" b="1" dirty="0"/>
              <a:t>ресурс </a:t>
            </a:r>
            <a:r>
              <a:rPr lang="ru-RU" sz="2400" dirty="0"/>
              <a:t>– Получение списка ресурса. </a:t>
            </a:r>
            <a:r>
              <a:rPr lang="ru-RU" sz="2400" b="1" dirty="0"/>
              <a:t>Пример:</a:t>
            </a:r>
            <a:r>
              <a:rPr lang="ru-RU" sz="2400" dirty="0"/>
              <a:t> </a:t>
            </a:r>
            <a:r>
              <a:rPr lang="en-US" sz="2400" dirty="0"/>
              <a:t>“/posts”</a:t>
            </a:r>
          </a:p>
          <a:p>
            <a:pPr marL="0" indent="0">
              <a:buNone/>
            </a:pPr>
            <a:r>
              <a:rPr lang="en-US" sz="2400" b="1" dirty="0"/>
              <a:t>/</a:t>
            </a:r>
            <a:r>
              <a:rPr lang="ru-RU" sz="2400" b="1" dirty="0"/>
              <a:t>ресурс</a:t>
            </a:r>
            <a:r>
              <a:rPr lang="en-US" sz="2400" b="1" dirty="0"/>
              <a:t>/{</a:t>
            </a:r>
            <a:r>
              <a:rPr lang="ru-RU" sz="2400" b="1" dirty="0"/>
              <a:t>идентификатор ресурса</a:t>
            </a:r>
            <a:r>
              <a:rPr lang="en-US" sz="2400" b="1" dirty="0"/>
              <a:t>} </a:t>
            </a:r>
            <a:r>
              <a:rPr lang="en-US" sz="2400" dirty="0"/>
              <a:t>– </a:t>
            </a:r>
            <a:r>
              <a:rPr lang="ru-RU" sz="2400" dirty="0"/>
              <a:t>получение ресурса с данным </a:t>
            </a:r>
            <a:r>
              <a:rPr lang="en-US" sz="2400" dirty="0"/>
              <a:t>id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70C0"/>
                </a:solidFill>
              </a:rPr>
              <a:t>POST</a:t>
            </a:r>
          </a:p>
          <a:p>
            <a:pPr marL="0" indent="0">
              <a:buNone/>
            </a:pPr>
            <a:r>
              <a:rPr lang="en-US" sz="2400" b="1" dirty="0"/>
              <a:t>/</a:t>
            </a:r>
            <a:r>
              <a:rPr lang="ru-RU" sz="2400" b="1" dirty="0"/>
              <a:t>ресурс </a:t>
            </a:r>
            <a:r>
              <a:rPr lang="ru-RU" sz="2400" dirty="0"/>
              <a:t>– создание нового ресурса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70C0"/>
                </a:solidFill>
              </a:rPr>
              <a:t>PUT</a:t>
            </a:r>
            <a:endParaRPr lang="ru-RU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/>
              <a:t>/</a:t>
            </a:r>
            <a:r>
              <a:rPr lang="ru-RU" sz="2400" b="1" dirty="0"/>
              <a:t>ресурс</a:t>
            </a:r>
            <a:r>
              <a:rPr lang="en-US" sz="2400" b="1" dirty="0"/>
              <a:t>/{</a:t>
            </a:r>
            <a:r>
              <a:rPr lang="ru-RU" sz="2400" b="1" dirty="0"/>
              <a:t>идентификатор ресурса</a:t>
            </a:r>
            <a:r>
              <a:rPr lang="en-US" sz="2400" b="1" dirty="0"/>
              <a:t>}</a:t>
            </a:r>
            <a:r>
              <a:rPr lang="ru-RU" sz="2400" b="1" dirty="0"/>
              <a:t> </a:t>
            </a:r>
            <a:r>
              <a:rPr lang="ru-RU" sz="2400" dirty="0"/>
              <a:t>– Обновление ресурса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70C0"/>
                </a:solidFill>
              </a:rPr>
              <a:t>DELETE</a:t>
            </a:r>
            <a:endParaRPr lang="ru-RU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/>
              <a:t>/</a:t>
            </a:r>
            <a:r>
              <a:rPr lang="ru-RU" sz="2400" b="1" dirty="0"/>
              <a:t>ресурс</a:t>
            </a:r>
            <a:r>
              <a:rPr lang="en-US" sz="2400" b="1" dirty="0"/>
              <a:t>/{</a:t>
            </a:r>
            <a:r>
              <a:rPr lang="ru-RU" sz="2400" b="1" dirty="0"/>
              <a:t>идентификатор ресурса</a:t>
            </a:r>
            <a:r>
              <a:rPr lang="en-US" sz="2400" b="1" dirty="0"/>
              <a:t>} </a:t>
            </a:r>
            <a:r>
              <a:rPr lang="en-US" sz="2400" dirty="0"/>
              <a:t>– </a:t>
            </a:r>
            <a:r>
              <a:rPr lang="ru-RU" sz="2400" dirty="0"/>
              <a:t>Удаление ресурса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Разработчики проекта не обязаны следовать данным рекомендациям и разработать </a:t>
            </a:r>
            <a:r>
              <a:rPr lang="en-US" sz="2400" dirty="0"/>
              <a:t>endpoint </a:t>
            </a:r>
            <a:r>
              <a:rPr lang="ru-RU" sz="2400" dirty="0"/>
              <a:t>спецификацию согласно нуждам проекта.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523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Коды состояния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rgbClr val="0070C0"/>
                </a:solidFill>
              </a:rPr>
              <a:t>Код состояния (</a:t>
            </a:r>
            <a:r>
              <a:rPr lang="en-US" sz="2400" b="1" dirty="0">
                <a:solidFill>
                  <a:srgbClr val="0070C0"/>
                </a:solidFill>
              </a:rPr>
              <a:t>Status Code) </a:t>
            </a:r>
            <a:r>
              <a:rPr lang="en-US" sz="2400" dirty="0"/>
              <a:t>– </a:t>
            </a:r>
            <a:r>
              <a:rPr lang="ru-RU" sz="2400" dirty="0"/>
              <a:t>трёхзначное целое число, </a:t>
            </a:r>
            <a:r>
              <a:rPr lang="ru-RU" sz="2400" dirty="0" err="1"/>
              <a:t>возвразаемое</a:t>
            </a:r>
            <a:r>
              <a:rPr lang="ru-RU" sz="2400" dirty="0"/>
              <a:t> сервером в ответе. Они делятся на 5 групп: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1хх – Информирование о процессе передачи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2xx – </a:t>
            </a:r>
            <a:r>
              <a:rPr lang="ru-RU" sz="2400" dirty="0"/>
              <a:t>Успешные. </a:t>
            </a:r>
            <a:r>
              <a:rPr lang="en-US" sz="2400" dirty="0"/>
              <a:t>(</a:t>
            </a:r>
            <a:r>
              <a:rPr lang="ru-RU" sz="2400" dirty="0"/>
              <a:t>200 –</a:t>
            </a:r>
            <a:r>
              <a:rPr lang="en-US" sz="2400" dirty="0"/>
              <a:t> Ok)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3xx – </a:t>
            </a:r>
            <a:r>
              <a:rPr lang="ru-RU" sz="2400" dirty="0"/>
              <a:t>Перенаправление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4</a:t>
            </a:r>
            <a:r>
              <a:rPr lang="en-US" sz="2400" dirty="0"/>
              <a:t>xx – </a:t>
            </a:r>
            <a:r>
              <a:rPr lang="ru-RU" sz="2400" dirty="0"/>
              <a:t>Клиентская ошибка (404 – </a:t>
            </a:r>
            <a:r>
              <a:rPr lang="en-US" sz="2400" dirty="0"/>
              <a:t>Not Found, 400 – Bad Request)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5xx – </a:t>
            </a:r>
            <a:r>
              <a:rPr lang="ru-RU" sz="2400" dirty="0"/>
              <a:t>Ошибка сервера (500 </a:t>
            </a:r>
            <a:r>
              <a:rPr lang="en-US" sz="2400" dirty="0"/>
              <a:t>– Internal Server Error)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32096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Авторизация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rgbClr val="0070C0"/>
                </a:solidFill>
              </a:rPr>
              <a:t>Аутентификация </a:t>
            </a:r>
            <a:r>
              <a:rPr lang="ru-RU" sz="2400" dirty="0"/>
              <a:t>– процесс идентификации личности пользователя.</a:t>
            </a:r>
          </a:p>
          <a:p>
            <a:pPr marL="0" indent="0">
              <a:buNone/>
            </a:pPr>
            <a:r>
              <a:rPr lang="ru-RU" sz="2400" b="1" dirty="0">
                <a:solidFill>
                  <a:srgbClr val="0070C0"/>
                </a:solidFill>
              </a:rPr>
              <a:t>Авторизация  </a:t>
            </a:r>
            <a:r>
              <a:rPr lang="ru-RU" sz="2400" dirty="0"/>
              <a:t>– процесс идентификации прав пользователя, уже прошедшего процесс аутентификации. Популярным и надёжным способом аутентификации – использование</a:t>
            </a:r>
            <a:r>
              <a:rPr lang="en-US" sz="2400" dirty="0"/>
              <a:t> JSON Web Token (JWT)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JSON Web Token (JWT) </a:t>
            </a:r>
            <a:r>
              <a:rPr lang="en-US" sz="2400" dirty="0"/>
              <a:t>– </a:t>
            </a:r>
            <a:r>
              <a:rPr lang="ru-RU" sz="2400" dirty="0"/>
              <a:t>открытый стандарт безопасной передачи данных в виде </a:t>
            </a:r>
            <a:r>
              <a:rPr lang="en-US" sz="2400" dirty="0"/>
              <a:t>json </a:t>
            </a:r>
            <a:r>
              <a:rPr lang="ru-RU" sz="2400" dirty="0"/>
              <a:t>Объекта. Его структура: </a:t>
            </a:r>
            <a:r>
              <a:rPr lang="en-US" sz="2400" dirty="0">
                <a:solidFill>
                  <a:srgbClr val="0070C0"/>
                </a:solidFill>
              </a:rPr>
              <a:t>{</a:t>
            </a:r>
            <a:r>
              <a:rPr lang="ru-RU" sz="2400" dirty="0">
                <a:solidFill>
                  <a:srgbClr val="0070C0"/>
                </a:solidFill>
              </a:rPr>
              <a:t>Заголовок</a:t>
            </a:r>
            <a:r>
              <a:rPr lang="en-US" sz="2400" dirty="0">
                <a:solidFill>
                  <a:srgbClr val="0070C0"/>
                </a:solidFill>
              </a:rPr>
              <a:t>}</a:t>
            </a:r>
            <a:r>
              <a:rPr lang="ru-RU" sz="2400" dirty="0">
                <a:solidFill>
                  <a:srgbClr val="0070C0"/>
                </a:solidFill>
              </a:rPr>
              <a:t>.</a:t>
            </a:r>
            <a:r>
              <a:rPr lang="en-US" sz="2400" dirty="0">
                <a:solidFill>
                  <a:srgbClr val="0070C0"/>
                </a:solidFill>
              </a:rPr>
              <a:t>{</a:t>
            </a:r>
            <a:r>
              <a:rPr lang="ru-RU" sz="2400" dirty="0">
                <a:solidFill>
                  <a:srgbClr val="0070C0"/>
                </a:solidFill>
              </a:rPr>
              <a:t>Полезная нагрузка</a:t>
            </a:r>
            <a:r>
              <a:rPr lang="en-US" sz="2400" dirty="0">
                <a:solidFill>
                  <a:srgbClr val="0070C0"/>
                </a:solidFill>
              </a:rPr>
              <a:t>}.{</a:t>
            </a:r>
            <a:r>
              <a:rPr lang="ru-RU" sz="2400" dirty="0">
                <a:solidFill>
                  <a:srgbClr val="0070C0"/>
                </a:solidFill>
              </a:rPr>
              <a:t>Подпись</a:t>
            </a:r>
            <a:r>
              <a:rPr lang="en-US" sz="2400" dirty="0">
                <a:solidFill>
                  <a:srgbClr val="0070C0"/>
                </a:solidFill>
              </a:rPr>
              <a:t>}</a:t>
            </a:r>
            <a:endParaRPr lang="ru-RU" sz="24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0070C0"/>
                </a:solidFill>
              </a:rPr>
              <a:t>Заголовок</a:t>
            </a:r>
            <a:r>
              <a:rPr lang="ru-RU" sz="2400" dirty="0"/>
              <a:t> – содержит данные об алгоритме и типе токена.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0070C0"/>
                </a:solidFill>
              </a:rPr>
              <a:t>Полезная нагрузка </a:t>
            </a:r>
            <a:r>
              <a:rPr lang="ru-RU" sz="2400" dirty="0"/>
              <a:t>– Данные, с целью передачи которых создаётся токен.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0070C0"/>
                </a:solidFill>
              </a:rPr>
              <a:t>Подпись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Токен передаётся в заголовке </a:t>
            </a:r>
            <a:r>
              <a:rPr lang="en-US" sz="2400" dirty="0"/>
              <a:t>HTTP </a:t>
            </a:r>
            <a:r>
              <a:rPr lang="ru-RU" sz="2400" dirty="0"/>
              <a:t>запроса. Далее, сервер осуществляет </a:t>
            </a:r>
            <a:r>
              <a:rPr lang="ru-RU" sz="2400" dirty="0" err="1"/>
              <a:t>валидацю</a:t>
            </a:r>
            <a:r>
              <a:rPr lang="ru-RU" sz="2400" dirty="0"/>
              <a:t> токена, проверяя подпись, для чего ему необходимо знать секретный ключ.</a:t>
            </a:r>
          </a:p>
        </p:txBody>
      </p:sp>
    </p:spTree>
    <p:extLst>
      <p:ext uri="{BB962C8B-B14F-4D97-AF65-F5344CB8AC3E}">
        <p14:creationId xmlns:p14="http://schemas.microsoft.com/office/powerpoint/2010/main" val="2478789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Архитектура проекта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Функции Веб-Сервиса: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Регистрация </a:t>
            </a:r>
            <a:r>
              <a:rPr lang="ru-MD" sz="2400" dirty="0"/>
              <a:t>и авторизация с использованием ролей, благодаря чему в них будут разные полномочия.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MD" sz="2400" dirty="0"/>
              <a:t>Использование </a:t>
            </a:r>
            <a:r>
              <a:rPr lang="en-US" sz="2400" dirty="0"/>
              <a:t>JWT </a:t>
            </a:r>
            <a:r>
              <a:rPr lang="ru-RU" sz="2400" dirty="0"/>
              <a:t>для авторизации: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Отправка </a:t>
            </a:r>
            <a:r>
              <a:rPr lang="en-US" sz="2400" dirty="0"/>
              <a:t>JWT </a:t>
            </a:r>
            <a:r>
              <a:rPr lang="ru-RU" sz="2400" dirty="0"/>
              <a:t>клиенту: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Добавление, чтение и удаление новостей.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60CEEA51-2E69-459E-B492-0E06C0E47E8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36"/>
          <a:stretch/>
        </p:blipFill>
        <p:spPr bwMode="auto">
          <a:xfrm>
            <a:off x="6334252" y="2405221"/>
            <a:ext cx="4180840" cy="13271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729764C2-DB29-47CC-9943-302771C8737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56" r="25503"/>
          <a:stretch/>
        </p:blipFill>
        <p:spPr bwMode="auto">
          <a:xfrm>
            <a:off x="4319779" y="3732371"/>
            <a:ext cx="3075940" cy="12763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055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915A5-E14A-49AA-AADE-1D6423E8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Endpoint </a:t>
            </a:r>
            <a:r>
              <a:rPr lang="ru-RU" b="1" dirty="0">
                <a:solidFill>
                  <a:srgbClr val="0070C0"/>
                </a:solidFill>
              </a:rPr>
              <a:t>спецификация проекта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F8108-369F-49DF-8553-B8D69A0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80"/>
            <a:ext cx="10515600" cy="48891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/>
              <a:t>Ресурс </a:t>
            </a:r>
            <a:r>
              <a:rPr lang="en-US" sz="2400" dirty="0"/>
              <a:t>Accounts: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/>
              <a:t>Ресурс </a:t>
            </a:r>
            <a:r>
              <a:rPr lang="en-US" sz="2400" dirty="0"/>
              <a:t>Posts: 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EF0222D-16C2-471D-BDD8-EC506B712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141" y="1287780"/>
            <a:ext cx="5014839" cy="216504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26134E7-CB9E-4920-B207-CEAFE6455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141" y="3610347"/>
            <a:ext cx="5014839" cy="240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657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838</Words>
  <Application>Microsoft Office PowerPoint</Application>
  <PresentationFormat>Широкоэкранный</PresentationFormat>
  <Paragraphs>122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Comfortaa Regular</vt:lpstr>
      <vt:lpstr>Times New Roman</vt:lpstr>
      <vt:lpstr>Wingdings</vt:lpstr>
      <vt:lpstr>Тема Office</vt:lpstr>
      <vt:lpstr>Презентация PowerPoint</vt:lpstr>
      <vt:lpstr>Содержание</vt:lpstr>
      <vt:lpstr>Что такое Веб-Сервис?</vt:lpstr>
      <vt:lpstr>Архитектура REST</vt:lpstr>
      <vt:lpstr>Официальные рекомендации REST</vt:lpstr>
      <vt:lpstr>Коды состояния</vt:lpstr>
      <vt:lpstr>Авторизация</vt:lpstr>
      <vt:lpstr>Архитектура проекта</vt:lpstr>
      <vt:lpstr>Endpoint спецификация проекта</vt:lpstr>
      <vt:lpstr>Паттерн Model-View-Controller</vt:lpstr>
      <vt:lpstr>Контроллеры в ASP.NET</vt:lpstr>
      <vt:lpstr>Шаблон проектирования Mediator</vt:lpstr>
      <vt:lpstr>Демонстрация работы проекта</vt:lpstr>
      <vt:lpstr>Отправка запросов</vt:lpstr>
      <vt:lpstr>Литература и документация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Artiom Ciobanu</dc:creator>
  <cp:lastModifiedBy>Artiom Ciobanu</cp:lastModifiedBy>
  <cp:revision>233</cp:revision>
  <dcterms:created xsi:type="dcterms:W3CDTF">2021-06-13T13:31:20Z</dcterms:created>
  <dcterms:modified xsi:type="dcterms:W3CDTF">2021-06-13T18:24:01Z</dcterms:modified>
</cp:coreProperties>
</file>