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9"/>
  </p:notesMasterIdLst>
  <p:sldIdLst>
    <p:sldId id="256" r:id="rId2"/>
    <p:sldId id="359" r:id="rId3"/>
    <p:sldId id="293" r:id="rId4"/>
    <p:sldId id="310" r:id="rId5"/>
    <p:sldId id="301" r:id="rId6"/>
    <p:sldId id="266" r:id="rId7"/>
    <p:sldId id="339" r:id="rId8"/>
    <p:sldId id="340" r:id="rId9"/>
    <p:sldId id="341" r:id="rId10"/>
    <p:sldId id="342" r:id="rId11"/>
    <p:sldId id="343" r:id="rId12"/>
    <p:sldId id="344" r:id="rId13"/>
    <p:sldId id="350" r:id="rId14"/>
    <p:sldId id="345" r:id="rId15"/>
    <p:sldId id="346" r:id="rId16"/>
    <p:sldId id="285" r:id="rId17"/>
    <p:sldId id="302" r:id="rId18"/>
    <p:sldId id="314" r:id="rId19"/>
    <p:sldId id="389" r:id="rId20"/>
    <p:sldId id="391" r:id="rId21"/>
    <p:sldId id="394" r:id="rId22"/>
    <p:sldId id="335" r:id="rId23"/>
    <p:sldId id="390" r:id="rId24"/>
    <p:sldId id="392" r:id="rId25"/>
    <p:sldId id="393" r:id="rId26"/>
    <p:sldId id="313" r:id="rId27"/>
    <p:sldId id="317" r:id="rId28"/>
    <p:sldId id="303" r:id="rId29"/>
    <p:sldId id="304" r:id="rId30"/>
    <p:sldId id="305" r:id="rId31"/>
    <p:sldId id="306" r:id="rId32"/>
    <p:sldId id="307" r:id="rId33"/>
    <p:sldId id="308" r:id="rId34"/>
    <p:sldId id="358" r:id="rId35"/>
    <p:sldId id="309" r:id="rId36"/>
    <p:sldId id="356" r:id="rId37"/>
    <p:sldId id="288" r:id="rId38"/>
    <p:sldId id="311" r:id="rId39"/>
    <p:sldId id="312" r:id="rId40"/>
    <p:sldId id="399" r:id="rId41"/>
    <p:sldId id="291" r:id="rId42"/>
    <p:sldId id="321" r:id="rId43"/>
    <p:sldId id="322" r:id="rId44"/>
    <p:sldId id="320" r:id="rId45"/>
    <p:sldId id="323" r:id="rId46"/>
    <p:sldId id="324" r:id="rId47"/>
    <p:sldId id="395" r:id="rId48"/>
    <p:sldId id="396" r:id="rId49"/>
    <p:sldId id="397" r:id="rId50"/>
    <p:sldId id="357" r:id="rId51"/>
    <p:sldId id="384" r:id="rId52"/>
    <p:sldId id="329" r:id="rId53"/>
    <p:sldId id="331" r:id="rId54"/>
    <p:sldId id="330" r:id="rId55"/>
    <p:sldId id="332" r:id="rId56"/>
    <p:sldId id="282" r:id="rId57"/>
    <p:sldId id="353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7BE1E4-EF72-4201-B124-ABD7C23E3C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9E5C6-191E-4807-BFB6-541BF05C62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4F87767-757D-429A-B932-54264C52FFFC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FCDEC9-225B-4A86-B17B-32B68E4AB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EBA94B-0A2C-4CE0-ACF1-DC974EA2D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229B6-CFC6-4A83-8383-8F47887D3A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8E60-CB72-4D15-B2FA-46E4EA2B0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A600A77-79CC-4FAE-9230-2A4A7B5A7D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8B8983CB-0BA9-41D9-BF01-DFA8852F46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2BBA4EF6-A257-43A9-94EF-9022F587C2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8EBA640-56AF-49BA-A285-8E30069EC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2B300026-5840-4817-A101-774F13DC32D0}" type="slidenum">
              <a:rPr lang="en-US" altLang="en-US">
                <a:latin typeface="Calibri" panose="020F0502020204030204" pitchFamily="34" charset="0"/>
              </a:rPr>
              <a:pPr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D7CE15-C1E2-41FF-B878-6E4764FB038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DD22DC4A-3FFD-4BC0-9DB7-374FFEC2004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9F4E32DA-C29A-4978-809C-D8407F00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0CF2CDF-5369-4796-8C9D-2B3222254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2DE9CB05-FF8E-486D-92B9-D45C73BE8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7DD0B3-61FC-4BB4-B9A9-D5B83046B7E4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E196D575-580A-4B40-BA04-2FB884B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A26B9C1-8A4B-4ED0-A303-78BD92646981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5321B657-4400-4FF1-99E5-13690970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E295594E-CDCF-47B2-81A0-6924357F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219313-C32B-4EF6-A27D-A3ACA3BAD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32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DA30A36F-A36A-4F76-835E-7785D422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D987-45FB-48F2-B336-16B7766E7134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6186E60-B6A7-4799-AA89-D0D5FD1E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CAF884F-AD69-45A1-8CBD-351CD4DA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6F012-8BB7-4041-9ACA-25B53ED44E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EA73F39-360C-4CED-A0DC-6BF9CF5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E5312-3CB4-46B7-8082-2F3869A90714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A060C04-AD28-401A-BD17-05E01AD2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7FFB5D8-B14F-4453-82A8-83C2208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F5367-1277-4846-B8BE-DB25A8900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91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F1DC07CF-B843-4554-803B-4AD19A78921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/>
        <p:txBody>
          <a:bodyPr lIns="38414" tIns="19207" rIns="38414" bIns="19207"/>
          <a:lstStyle>
            <a:lvl1pPr>
              <a:defRPr/>
            </a:lvl1pPr>
          </a:lstStyle>
          <a:p>
            <a:fld id="{783C2DD8-DF01-4FB7-9A65-6FCC19728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3093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7D78FBC-17F9-4B7A-9F9B-CAFACC7E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4E369-25E1-48E6-A846-C47E8E4C01CA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956BD38-3321-488C-8B74-2DE1CBD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97D671F-FD78-4BEB-BFD6-AE22F0E6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29F40-9C51-45A3-AF11-B7A4179A6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49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F6187B73-8B02-4A23-BC9F-31CE35415126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248A72AE-5859-4FA9-B7EA-AD2101E413EF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746F411-6AF9-47D6-9618-1AC9DCB1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3BB8E-0DC7-4BBE-A43F-32ABC91A0F2D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127251-F3A2-4D82-A51A-2746630E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63AAAB-D7FF-41B2-9B1E-0DD451C2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7B3F-6616-4375-B928-45DA57FD0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5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8476-CEE7-4A00-95F6-E0EB7417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7756C-97C4-4746-8E42-AB1D08951623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BB581-9167-4AC2-8695-04BFC824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05CE3-A58B-4E60-90F9-5C195CBF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B56C3-A7D8-4F4B-955B-1CD0A8E2D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1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BCF9E-4B4A-4AA1-98E6-1B837327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99C7-B921-4709-9B48-43B0116297B4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61DF7-17B1-402B-868D-0CB7AF31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8F7DA-8105-44EE-AE9E-ECF2FE73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31D3-B566-4C37-807B-8926EDCA3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6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D0D5-3DDE-4B96-B264-E0B8AE9D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40738-AC38-43FC-A796-878B42970219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C0CC-0BC8-463D-9D0B-82CAEC1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9C9E8-2DA2-46E9-9E95-565DA058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4403E-EF04-42CC-A67B-33C5613E53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18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A1534547-C785-4F43-8F05-D5803F8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67D6-2B0A-4F17-86DE-DD4752EE59AA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AA55C749-12FF-4885-A790-9BFA5FAE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7B0B94A8-2101-42CA-AD77-75FEB28D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DCE13-FE09-4887-A03C-3EFA4F66F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1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A7EC-7AA9-4960-BCC2-FE7BAA57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625E6-4C98-47FC-AC85-1D54DAE156FF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04AA-70AC-448F-86CA-E874A4A8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BD5E0-C95E-4D59-922F-FCAC800B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A8E57-944C-4A71-B690-D4C3CE29E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0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2C1CA2D0-C227-49C9-9F91-BEA1FBCE169D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F6FAE740-5BC2-410C-B3F6-EF7B1E25071D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2D2AE17-3B7F-48C1-BBDE-B7450FEA29E9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44A4A-1380-4FD1-9882-D7D2607104F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A8EA335A-91EA-454F-987D-B96261C3ED58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1A368BEE-7BAE-4D0C-808C-929EAA949951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7A99326-F87D-4E71-825D-13BBEC29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98B1CF0-B0B2-4BBE-B125-DB72DF3F651A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C01D168-F5F2-46C4-B263-B72EAEE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83DFF24-482D-4FAF-9C67-23816FF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6FAFB-DD1C-45BA-BC00-A883D3E76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71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9CFA0B42-7F29-4A71-9F24-6BD766F0AF30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6D7EEAC5-F683-453D-B588-092965B8B7F0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3A03249F-0724-4AC2-A663-BE7697872376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180D0C-1F4D-4312-8E1B-D1DD6F278BCC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8A8598BE-097F-4270-8267-7706B01B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F9A3A484-763B-49EE-8653-AF8EF956D0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4450F35-3BDC-4E00-9310-01DB3B45D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5D54D1E-3A34-4277-8E23-83DF9B32BD1C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85BBF16-7E51-4843-81DF-12B81047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20FC6C8-EC9D-4533-842E-4E40214D4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3C41589-03DD-4B6C-8EA6-61AB192B27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5" r:id="rId2"/>
    <p:sldLayoutId id="2147483710" r:id="rId3"/>
    <p:sldLayoutId id="2147483711" r:id="rId4"/>
    <p:sldLayoutId id="2147483712" r:id="rId5"/>
    <p:sldLayoutId id="2147483713" r:id="rId6"/>
    <p:sldLayoutId id="2147483706" r:id="rId7"/>
    <p:sldLayoutId id="2147483714" r:id="rId8"/>
    <p:sldLayoutId id="2147483715" r:id="rId9"/>
    <p:sldLayoutId id="2147483707" r:id="rId10"/>
    <p:sldLayoutId id="2147483708" r:id="rId11"/>
    <p:sldLayoutId id="214748371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containers?topic=containers-ingress&amp;locale=pt-br" TargetMode="External"/><Relationship Id="rId2" Type="http://schemas.openxmlformats.org/officeDocument/2006/relationships/hyperlink" Target="https://cloud.ibm.com/docs/containers?topic=containers-loadbalancer&amp;locale=pt-b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learning-environment/minikube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kOus5QRNZ-mm24U3RrOtNBSQjV2DqDLP2Kd3uhCkY0k/htmlpresent" TargetMode="External"/><Relationship Id="rId3" Type="http://schemas.openxmlformats.org/officeDocument/2006/relationships/hyperlink" Target="https://kubernetes.io/docs/setup/learning-environment/minikube/" TargetMode="External"/><Relationship Id="rId7" Type="http://schemas.openxmlformats.org/officeDocument/2006/relationships/hyperlink" Target="https://rtfm.co.ua/kubernetes-znakomstvo-chast-1-arxitektura-i-osnovnye-komponenty-obzor/" TargetMode="External"/><Relationship Id="rId2" Type="http://schemas.openxmlformats.org/officeDocument/2006/relationships/hyperlink" Target="https://kubernetes.io/docs/tutorials/kubernetes-bas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tacoda.com/courses/kubernetes" TargetMode="External"/><Relationship Id="rId5" Type="http://schemas.openxmlformats.org/officeDocument/2006/relationships/hyperlink" Target="https://kubernetes.io/docs/reference/kubectl/overview/" TargetMode="External"/><Relationship Id="rId4" Type="http://schemas.openxmlformats.org/officeDocument/2006/relationships/hyperlink" Target="https://kubernetes.io/docs/tasks/tools/install-kubectl/" TargetMode="External"/><Relationship Id="rId9" Type="http://schemas.openxmlformats.org/officeDocument/2006/relationships/hyperlink" Target="https://kubernetes.io/docs/tutorials/kubernetes-basics/expose/expose-interactive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LxSqBzjOxfGx3cmtZ4EbB_BGCxT_wlxW_xgHVVa23es/edit#gid=0" TargetMode="External"/><Relationship Id="rId3" Type="http://schemas.openxmlformats.org/officeDocument/2006/relationships/hyperlink" Target="https://www.youtube.com/watch?v=4ht22ReBjno" TargetMode="External"/><Relationship Id="rId7" Type="http://schemas.openxmlformats.org/officeDocument/2006/relationships/hyperlink" Target="https://landscape.cncf.io/" TargetMode="External"/><Relationship Id="rId2" Type="http://schemas.openxmlformats.org/officeDocument/2006/relationships/hyperlink" Target="https://kubernetes.io/docs/concepts/extend-kubernetes/extend-clus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f.io/" TargetMode="External"/><Relationship Id="rId5" Type="http://schemas.openxmlformats.org/officeDocument/2006/relationships/hyperlink" Target="https://www.udacity.com/course/scalable-microservices-with-kubernetes--ud615" TargetMode="External"/><Relationship Id="rId10" Type="http://schemas.openxmlformats.org/officeDocument/2006/relationships/hyperlink" Target="https://github.com/GoogleContainerTools/jib" TargetMode="External"/><Relationship Id="rId4" Type="http://schemas.openxmlformats.org/officeDocument/2006/relationships/hyperlink" Target="https://www.edx.org/course/introduction-to-kubernetes" TargetMode="External"/><Relationship Id="rId9" Type="http://schemas.openxmlformats.org/officeDocument/2006/relationships/hyperlink" Target="https://events.linuxfoundation.org/events/kubecon-cloudnativecon-europe-2019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B5D-19D0-4EC9-965E-1F6CFA8A7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43" y="3224084"/>
            <a:ext cx="7772400" cy="68676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2000" dirty="0"/>
              <a:t> </a:t>
            </a:r>
            <a:r>
              <a:rPr lang="ru-RU" sz="2000" dirty="0"/>
              <a:t>Глава </a:t>
            </a:r>
            <a:r>
              <a:rPr lang="en-US" sz="2000" dirty="0"/>
              <a:t>2</a:t>
            </a:r>
            <a:r>
              <a:rPr lang="ru-RU" sz="2000" dirty="0"/>
              <a:t>. Kubernetes: архитектура</a:t>
            </a:r>
            <a:r>
              <a:rPr lang="ro-RO" sz="2000" dirty="0"/>
              <a:t>,</a:t>
            </a:r>
            <a:r>
              <a:rPr lang="ru-RU" sz="2000" dirty="0"/>
              <a:t> основные компоненты</a:t>
            </a:r>
            <a:r>
              <a:rPr lang="en-US" sz="2000" dirty="0"/>
              <a:t>. </a:t>
            </a:r>
            <a:r>
              <a:rPr lang="ru-RU" sz="2000" dirty="0"/>
              <a:t>Часть </a:t>
            </a:r>
            <a:r>
              <a:rPr lang="en-US" sz="2000" dirty="0"/>
              <a:t>II.</a:t>
            </a:r>
          </a:p>
        </p:txBody>
      </p:sp>
      <p:sp>
        <p:nvSpPr>
          <p:cNvPr id="11267" name="Subtitle 2">
            <a:extLst>
              <a:ext uri="{FF2B5EF4-FFF2-40B4-BE49-F238E27FC236}">
                <a16:creationId xmlns:a16="http://schemas.microsoft.com/office/drawing/2014/main" id="{E1F895AA-E56F-463F-954C-EC5F7D684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8625"/>
            <a:ext cx="7772400" cy="1200150"/>
          </a:xfrm>
        </p:spPr>
        <p:txBody>
          <a:bodyPr/>
          <a:lstStyle/>
          <a:p>
            <a:pPr marR="0"/>
            <a:r>
              <a:rPr lang="en-US" altLang="en-US" sz="1800"/>
              <a:t>Aurelia Prepelita,</a:t>
            </a:r>
          </a:p>
          <a:p>
            <a:pPr marR="0"/>
            <a:r>
              <a:rPr lang="en-US" altLang="en-US" sz="1800"/>
              <a:t>conf. univ.</a:t>
            </a: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EDA03B39-2BB0-4809-B5D8-DEE6F1FA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960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Chisinau, 2020</a:t>
            </a:r>
            <a:endParaRPr lang="en-GB" altLang="en-US" dirty="0"/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id="{05ABCBB3-490A-48C0-B2DC-01EBAAC6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098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ro-RO" altLang="en-US" dirty="0"/>
              <a:t>Universitatea de Stat din Moldova</a:t>
            </a:r>
          </a:p>
          <a:p>
            <a:pPr algn="ctr" eaLnBrk="1" hangingPunct="1"/>
            <a:r>
              <a:rPr lang="ro-RO" altLang="en-US" dirty="0"/>
              <a:t>Facultatea de Matematică și Informatică</a:t>
            </a:r>
          </a:p>
          <a:p>
            <a:pPr algn="ctr" eaLnBrk="1" hangingPunct="1"/>
            <a:r>
              <a:rPr lang="en-US" altLang="en-US" dirty="0" err="1"/>
              <a:t>Departamentul</a:t>
            </a:r>
            <a:r>
              <a:rPr lang="en-US" altLang="en-US" dirty="0"/>
              <a:t> de Informatic</a:t>
            </a:r>
            <a:r>
              <a:rPr lang="ro-RO" altLang="en-US" dirty="0"/>
              <a:t>ă</a:t>
            </a:r>
          </a:p>
          <a:p>
            <a:pPr algn="ctr" eaLnBrk="1" hangingPunct="1"/>
            <a:endParaRPr lang="en-GB" altLang="en-US" dirty="0"/>
          </a:p>
        </p:txBody>
      </p:sp>
      <p:sp>
        <p:nvSpPr>
          <p:cNvPr id="11270" name="TextBox 5">
            <a:extLst>
              <a:ext uri="{FF2B5EF4-FFF2-40B4-BE49-F238E27FC236}">
                <a16:creationId xmlns:a16="http://schemas.microsoft.com/office/drawing/2014/main" id="{CA4E87A9-094B-454B-9C3D-5BEF3B7F0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2450"/>
            <a:ext cx="6477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ru-RU" altLang="en-US" sz="2400">
                <a:solidFill>
                  <a:srgbClr val="0070C0"/>
                </a:solidFill>
              </a:rPr>
              <a:t>С</a:t>
            </a:r>
            <a:r>
              <a:rPr lang="ro-RO" altLang="en-US" sz="2400">
                <a:solidFill>
                  <a:srgbClr val="0070C0"/>
                </a:solidFill>
              </a:rPr>
              <a:t>urs: Inițiere în Cloud Computing. </a:t>
            </a:r>
          </a:p>
          <a:p>
            <a:pPr algn="ctr" eaLnBrk="1" hangingPunct="1"/>
            <a:r>
              <a:rPr lang="ro-RO" altLang="en-US" sz="2400">
                <a:solidFill>
                  <a:srgbClr val="0070C0"/>
                </a:solidFill>
              </a:rPr>
              <a:t>Sisteme de operare distribuite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>
            <a:extLst>
              <a:ext uri="{FF2B5EF4-FFF2-40B4-BE49-F238E27FC236}">
                <a16:creationId xmlns:a16="http://schemas.microsoft.com/office/drawing/2014/main" id="{B2B70818-22CA-4E04-BF0E-6BC12B21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Stateful Set отличается от Deployment тем что все его поды имеют уникальный идетнификатор, который они сохраняют даже после перезапуска. Также Stateful Set предоставляет гарантии о последовательности запуска подов. Такие поды могут подойти для запуска контейнеров, требующих персистентности, например бд.</a:t>
            </a:r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6691E-1F7C-4D35-9D63-D74535F4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0C3FF49F-B3B2-4B52-AFF2-1BA33144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700A63C8-9C7D-40CE-9360-080B70325F5F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1">
            <a:extLst>
              <a:ext uri="{FF2B5EF4-FFF2-40B4-BE49-F238E27FC236}">
                <a16:creationId xmlns:a16="http://schemas.microsoft.com/office/drawing/2014/main" id="{683F5A6A-89E4-4AEA-AD4F-B46517B4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Daemon Set - запустить по одному поду на каждой ноде. так работает kube-proxy, сборщик логов и метрик.</a:t>
            </a:r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201C1-1DDE-4857-B7C5-754357AD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61444" name="Slide Number Placeholder 4">
            <a:extLst>
              <a:ext uri="{FF2B5EF4-FFF2-40B4-BE49-F238E27FC236}">
                <a16:creationId xmlns:a16="http://schemas.microsoft.com/office/drawing/2014/main" id="{938C087B-6C7D-4869-BE9A-CFB3ABD6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3D890F0B-E8BA-4B0B-AE7C-F385D07395C5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1">
            <a:extLst>
              <a:ext uri="{FF2B5EF4-FFF2-40B4-BE49-F238E27FC236}">
                <a16:creationId xmlns:a16="http://schemas.microsoft.com/office/drawing/2014/main" id="{48A963C3-4CF5-485A-94AC-925631F1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Job - run to completion. Создает один или некоторое кол-во подов, и когда конкретное их кол-во завершиться удачно, задача считается выполненной. Типичный пример job - миграции. </a:t>
            </a:r>
          </a:p>
          <a:p>
            <a:r>
              <a:rPr lang="ru-RU" altLang="en-US"/>
              <a:t>​</a:t>
            </a:r>
          </a:p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E31A1-94E0-45C7-A17C-ABE3FBE2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62468" name="Slide Number Placeholder 4">
            <a:extLst>
              <a:ext uri="{FF2B5EF4-FFF2-40B4-BE49-F238E27FC236}">
                <a16:creationId xmlns:a16="http://schemas.microsoft.com/office/drawing/2014/main" id="{1C4563C9-84E2-4551-9B6B-06CD5A50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D92ED6EA-D56B-4676-9090-ECC68B185AB5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97;p16">
            <a:extLst>
              <a:ext uri="{FF2B5EF4-FFF2-40B4-BE49-F238E27FC236}">
                <a16:creationId xmlns:a16="http://schemas.microsoft.com/office/drawing/2014/main" id="{3020BD47-F6E8-40A4-9FCB-584C1691F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438150"/>
            <a:ext cx="8412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198" tIns="19198" rIns="19198" bIns="19198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11000"/>
              </a:lnSpc>
            </a:pPr>
            <a:r>
              <a:rPr lang="en-US" altLang="en-US" sz="3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Kubernetes concepts: Deployments</a:t>
            </a:r>
          </a:p>
        </p:txBody>
      </p:sp>
      <p:sp>
        <p:nvSpPr>
          <p:cNvPr id="63491" name="Google Shape;98;p16">
            <a:extLst>
              <a:ext uri="{FF2B5EF4-FFF2-40B4-BE49-F238E27FC236}">
                <a16:creationId xmlns:a16="http://schemas.microsoft.com/office/drawing/2014/main" id="{0B254D96-BDC6-40CB-89E3-96452241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1874838"/>
            <a:ext cx="131762" cy="184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492" name="Google Shape;99;p16">
            <a:extLst>
              <a:ext uri="{FF2B5EF4-FFF2-40B4-BE49-F238E27FC236}">
                <a16:creationId xmlns:a16="http://schemas.microsoft.com/office/drawing/2014/main" id="{8C068052-5130-42E4-B6BA-59CACA19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6040438"/>
            <a:ext cx="130175" cy="184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493" name="Google Shape;100;p16">
            <a:extLst>
              <a:ext uri="{FF2B5EF4-FFF2-40B4-BE49-F238E27FC236}">
                <a16:creationId xmlns:a16="http://schemas.microsoft.com/office/drawing/2014/main" id="{AE3184E2-4B06-41E1-86D0-03D8D929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6040438"/>
            <a:ext cx="131762" cy="184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494" name="Google Shape;101;p16">
            <a:extLst>
              <a:ext uri="{FF2B5EF4-FFF2-40B4-BE49-F238E27FC236}">
                <a16:creationId xmlns:a16="http://schemas.microsoft.com/office/drawing/2014/main" id="{311C1424-8848-4C61-8A56-CAB15841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60463"/>
            <a:ext cx="866933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407" tIns="38407" rIns="38407" bIns="38407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A Deployment controller provides declarative updates for Pods and ReplicaSets. </a:t>
            </a:r>
          </a:p>
          <a:p>
            <a:pPr eaLnBrk="1" hangingPunct="1"/>
            <a:endParaRPr lang="en-US" altLang="en-US" sz="1500">
              <a:solidFill>
                <a:srgbClr val="000000"/>
              </a:solidFill>
            </a:endParaRPr>
          </a:p>
        </p:txBody>
      </p:sp>
      <p:pic>
        <p:nvPicPr>
          <p:cNvPr id="63495" name="Google Shape;102;p16" descr="Google Shape;102;p16">
            <a:extLst>
              <a:ext uri="{FF2B5EF4-FFF2-40B4-BE49-F238E27FC236}">
                <a16:creationId xmlns:a16="http://schemas.microsoft.com/office/drawing/2014/main" id="{90141013-7149-4A14-BDDA-77FA97C9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3513"/>
            <a:ext cx="7529513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Content Placeholder 3" descr="Screen Clipping">
            <a:extLst>
              <a:ext uri="{FF2B5EF4-FFF2-40B4-BE49-F238E27FC236}">
                <a16:creationId xmlns:a16="http://schemas.microsoft.com/office/drawing/2014/main" id="{DE19C16C-75FA-494A-B7A8-30CA06B6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57338"/>
            <a:ext cx="8229600" cy="43735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767E8A-7532-45A4-A461-C58CDE5F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2C628EB7-9D58-4101-A4DC-BA44AD9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1DA01F8-4663-4931-9D64-FA13279E9911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Content Placeholder 3" descr="Screen Clipping">
            <a:extLst>
              <a:ext uri="{FF2B5EF4-FFF2-40B4-BE49-F238E27FC236}">
                <a16:creationId xmlns:a16="http://schemas.microsoft.com/office/drawing/2014/main" id="{2F4DD530-B6C2-46CA-A52D-C7F88AF13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38300"/>
            <a:ext cx="8229600" cy="4211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85F6D6-9E71-4BDF-B281-CEA9961B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00D0DDE7-CB0F-414C-B96D-CC6DBEA9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15E71265-A7DF-4168-88E8-B024DD418FA5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1">
            <a:extLst>
              <a:ext uri="{FF2B5EF4-FFF2-40B4-BE49-F238E27FC236}">
                <a16:creationId xmlns:a16="http://schemas.microsoft.com/office/drawing/2014/main" id="{6ECFDB9E-6EF7-4D27-8799-3B97A6B0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sz="2000" dirty="0"/>
              <a:t>сервисы — точно такие же объекты Kubernetes, как </a:t>
            </a:r>
            <a:r>
              <a:rPr lang="ru-RU" altLang="en-US" sz="2000" i="1" dirty="0"/>
              <a:t>Pod</a:t>
            </a:r>
            <a:r>
              <a:rPr lang="ru-RU" altLang="en-US" sz="2000" dirty="0"/>
              <a:t>, </a:t>
            </a:r>
            <a:r>
              <a:rPr lang="ru-RU" altLang="en-US" sz="2000" i="1" dirty="0"/>
              <a:t>ReplicaSets</a:t>
            </a:r>
            <a:r>
              <a:rPr lang="ru-RU" altLang="en-US" sz="2000" dirty="0"/>
              <a:t>, </a:t>
            </a:r>
            <a:endParaRPr lang="ro-RO" altLang="en-US" sz="2000" dirty="0"/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sz="2000" i="1" dirty="0"/>
              <a:t>DaemonSe</a:t>
            </a:r>
            <a:r>
              <a:rPr lang="ro-RO" altLang="en-US" sz="2000" i="1" dirty="0"/>
              <a:t>t</a:t>
            </a:r>
            <a:r>
              <a:rPr lang="ro-RO" altLang="en-US" sz="2000" dirty="0"/>
              <a:t>, </a:t>
            </a:r>
            <a:r>
              <a:rPr lang="ru-RU" altLang="en-US" sz="2000" dirty="0"/>
              <a:t>при этом вы можете представлять себе сервис как ещё один виртуальный сервер в ноде.</a:t>
            </a:r>
            <a:endParaRPr lang="en-US" altLang="en-US" sz="2000" dirty="0"/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 sz="2000" dirty="0"/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sz="2000" dirty="0"/>
              <a:t>«Сервис» определяется как комбинация группы модулей и политики для доступа к ним. Это звучит просто, и это сделано намеренно. Сервису нужны три вещи: </a:t>
            </a:r>
            <a:endParaRPr lang="en-US" altLang="en-US" sz="2000" dirty="0"/>
          </a:p>
          <a:p>
            <a:pPr marL="566738" indent="-457200">
              <a:buFontTx/>
              <a:buChar char="-"/>
            </a:pPr>
            <a:r>
              <a:rPr lang="ru-RU" altLang="en-US" sz="2000" dirty="0"/>
              <a:t>имя (mychatapp-service), </a:t>
            </a:r>
            <a:endParaRPr lang="en-US" altLang="en-US" sz="2000" dirty="0"/>
          </a:p>
          <a:p>
            <a:pPr marL="566738" indent="-457200">
              <a:buFontTx/>
              <a:buChar char="-"/>
            </a:pPr>
            <a:r>
              <a:rPr lang="ru-RU" altLang="en-US" sz="2000" dirty="0"/>
              <a:t>способ идентификации модулей в своей группе (обычно метка вроде irc = forever)</a:t>
            </a:r>
            <a:r>
              <a:rPr lang="en-US" altLang="en-US" sz="2000" dirty="0"/>
              <a:t>,</a:t>
            </a:r>
          </a:p>
          <a:p>
            <a:pPr marL="566738" indent="-457200">
              <a:buFontTx/>
              <a:buChar char="-"/>
            </a:pPr>
            <a:r>
              <a:rPr lang="ru-RU" altLang="en-US" sz="2000" dirty="0"/>
              <a:t>способ доступа к этим модулям (порт 6667 через TCP).</a:t>
            </a:r>
            <a:endParaRPr lang="en-US" alt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CEF98-D529-458A-8B49-9833500A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E0DE708F-D7D4-47F6-9B12-5AC34BDE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6641018-F20F-4264-89FD-0EF3D934C0B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>
                <a:solidFill>
                  <a:srgbClr val="FF0000"/>
                </a:solidFill>
              </a:rPr>
              <a:t>Kubernetes</a:t>
            </a:r>
            <a:r>
              <a:rPr lang="en-US" b="1" dirty="0">
                <a:solidFill>
                  <a:srgbClr val="FF0000"/>
                </a:solidFill>
              </a:rPr>
              <a:t> service </a:t>
            </a:r>
            <a:r>
              <a:rPr lang="en-US" b="1" i="1" dirty="0">
                <a:solidFill>
                  <a:srgbClr val="0070C0"/>
                </a:solidFill>
              </a:rPr>
              <a:t>is a building block that defines a logical set of pods and a policy to access those pods. </a:t>
            </a:r>
            <a:r>
              <a:rPr lang="en-US" dirty="0"/>
              <a:t>Similar to a replication controller, a service uses a </a:t>
            </a:r>
            <a:r>
              <a:rPr lang="en-US" i="1" dirty="0"/>
              <a:t>label selector</a:t>
            </a:r>
            <a:r>
              <a:rPr lang="en-US" dirty="0"/>
              <a:t> to define a set of managed pods, and the pods in that set should have the corresponding label.</a:t>
            </a:r>
            <a:endParaRPr lang="ro-RO" dirty="0"/>
          </a:p>
          <a:p>
            <a:r>
              <a:rPr lang="en-US" b="1" i="1" dirty="0">
                <a:solidFill>
                  <a:srgbClr val="FF0000"/>
                </a:solidFill>
              </a:rPr>
              <a:t>A Service enables network access to a set of Pods in </a:t>
            </a:r>
            <a:r>
              <a:rPr lang="en-US" b="1" i="1" dirty="0" err="1">
                <a:solidFill>
                  <a:srgbClr val="FF0000"/>
                </a:solidFill>
              </a:rPr>
              <a:t>Kubernetes</a:t>
            </a:r>
            <a:r>
              <a:rPr lang="en-US" b="1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ro-RO" i="1" dirty="0">
                <a:solidFill>
                  <a:srgbClr val="FF0000"/>
                </a:solidFill>
              </a:rPr>
              <a:t> k8s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0953B-3C6B-4603-B72B-78883ABA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Возможные типы: </a:t>
            </a:r>
            <a:r>
              <a:rPr lang="ru-RU" b="1" dirty="0">
                <a:solidFill>
                  <a:srgbClr val="FF0000"/>
                </a:solidFill>
              </a:rPr>
              <a:t>ClusterIP, NodePort и LoadBalancer</a:t>
            </a:r>
            <a:r>
              <a:rPr lang="ru-RU" dirty="0"/>
              <a:t>.</a:t>
            </a:r>
            <a:endParaRPr lang="ro-RO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109728" indent="0">
              <a:spcAft>
                <a:spcPts val="0"/>
              </a:spcAft>
              <a:buFont typeface="Wingdings 3"/>
              <a:buNone/>
              <a:defRPr/>
            </a:pPr>
            <a:r>
              <a:rPr lang="ru-RU" b="1" dirty="0"/>
              <a:t>ClusterIP</a:t>
            </a:r>
            <a:r>
              <a:rPr lang="ru-RU" dirty="0"/>
              <a:t> - Открывает доступ к сервису через внутренний IP кластера. Таким образом сервис будет доступен только внутри самого кластера.</a:t>
            </a:r>
          </a:p>
          <a:p>
            <a:pPr marL="109728" indent="0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Является типом по-умолчанию.</a:t>
            </a:r>
            <a:endParaRPr lang="ro-RO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вы не можете делать запросы к своим подам извне кластера!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Теперь другие контейнеры в кластере могут начать получать доступ к службе через свой ClusterIP и не заботиться о том, сколько модулей поддерживают службу или на каких именно узлах они работают.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BD7F-DB82-485D-A165-5D5888F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K8s, </a:t>
            </a:r>
            <a:r>
              <a:rPr lang="ru-RU" b="1" dirty="0"/>
              <a:t>ClusterIP</a:t>
            </a:r>
            <a:endParaRPr lang="en-US" dirty="0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154F5F-8532-47FF-B535-7B140D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A0A724D-0698-4946-A435-23B3637F82BE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03915-6218-41DB-AF28-C8BDE9D9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5201"/>
            <a:ext cx="9144000" cy="8107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0953B-3C6B-4603-B72B-78883ABA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dirty="0"/>
              <a:t>NodePort </a:t>
            </a:r>
            <a:r>
              <a:rPr lang="ru-RU" dirty="0"/>
              <a:t>- это делает службу доступной через статический порт на каждом узле в кластере. Это означает, что служба может обрабатывать запросы, исходящие извне кластера.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Это открытый порт на каждом рабочем узле в кластере, на котором есть модуль для этой службы. Когда трафик получен на этот открытый порт, он направляет его на определенный порт на ClusterIP для службы, которую он представляет.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BD7F-DB82-485D-A165-5D5888F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K8s, </a:t>
            </a:r>
            <a:r>
              <a:rPr lang="ru-RU" b="1" dirty="0"/>
              <a:t>NodePort</a:t>
            </a:r>
            <a:endParaRPr lang="en-US" dirty="0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154F5F-8532-47FF-B535-7B140D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A0A724D-0698-4946-A435-23B3637F82BE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35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D55E-0055-43FD-8CC3-6977A5CC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Контроллеры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Сервисы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ClasterIP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NodePort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LB</a:t>
            </a:r>
          </a:p>
          <a:p>
            <a:pPr marL="621411" lvl="1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Селекторы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Лабораторная работа </a:t>
            </a:r>
            <a:r>
              <a:rPr lang="en-US" dirty="0" err="1"/>
              <a:t>nr</a:t>
            </a:r>
            <a:r>
              <a:rPr lang="en-US" dirty="0"/>
              <a:t>.</a:t>
            </a:r>
            <a:r>
              <a:rPr lang="ru-RU" dirty="0"/>
              <a:t> 1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Установка Minikube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Создание мини-кластера k8s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Консольные команды kubectl, использование curl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Библиография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F74619-01AA-4CB2-B0CF-5039D8D4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>
                <a:solidFill>
                  <a:srgbClr val="0070C0"/>
                </a:solidFill>
              </a:rPr>
              <a:t>Содержание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6E6C0BCE-5A26-4628-A653-B87EE77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B2F3FDB-787A-4825-9945-27EFE98DB794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0953B-3C6B-4603-B72B-78883ABA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dirty="0"/>
              <a:t>NodePort </a:t>
            </a:r>
            <a:r>
              <a:rPr lang="ru-RU" dirty="0"/>
              <a:t>- у него есть несколько ограничений. 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Во-первых, вам нужно отслеживать, на каких узлах есть контейнеры с открытыми портами. 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Во-вторых, он предоставляет только одну службу для каждого порта. 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В-третьих, порты, доступные для NodePort, находятся в диапазоне от </a:t>
            </a:r>
            <a:endParaRPr lang="en-US" dirty="0"/>
          </a:p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en-US" dirty="0"/>
              <a:t>   </a:t>
            </a:r>
            <a:r>
              <a:rPr lang="ru-RU" b="1" dirty="0">
                <a:solidFill>
                  <a:srgbClr val="FF0000"/>
                </a:solidFill>
              </a:rPr>
              <a:t>30 000 до 32 767</a:t>
            </a:r>
            <a:r>
              <a:rPr lang="ru-RU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BD7F-DB82-485D-A165-5D5888F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K8s, </a:t>
            </a:r>
            <a:r>
              <a:rPr lang="ru-RU" b="1" dirty="0"/>
              <a:t>NodePort</a:t>
            </a:r>
            <a:endParaRPr lang="en-US" dirty="0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154F5F-8532-47FF-B535-7B140D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A0A724D-0698-4946-A435-23B3637F82BE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7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C9BD7F-DB82-485D-A165-5D5888F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K8s, </a:t>
            </a:r>
            <a:r>
              <a:rPr lang="ru-RU" b="1" dirty="0"/>
              <a:t>NodePort</a:t>
            </a:r>
            <a:endParaRPr lang="en-US" dirty="0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154F5F-8532-47FF-B535-7B140D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A0A724D-0698-4946-A435-23B3637F82BE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E058E-4563-4AC2-A614-2401B5EE2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386" y="1219200"/>
            <a:ext cx="7543800" cy="1064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02C9B-B31A-47A9-93F2-96B71AA5D1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2386" y="2362200"/>
            <a:ext cx="6961414" cy="1136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30B2BF-24A1-49A7-9579-86F9738EF1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2838" y="3577545"/>
            <a:ext cx="3485761" cy="612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A769C6-7466-4E39-8900-1D919C64B6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0181" y="4268334"/>
            <a:ext cx="5943600" cy="1136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18D759-3776-4C11-A22F-80B8F6F792F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9208" y="5525497"/>
            <a:ext cx="594360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05A10-EDD4-470F-B0A2-A1D8118C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cURL - это инструмент командной строки для получения или отправки данных, включая файлы, с использованием синтаксиса URL.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"Клиентский URL"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Теперь мы можем проверить, доступно ли приложение за пределами кластера, используя curl, IP-адрес узла и внешний порт: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И получаем ответ от сервера. Сервис выставлен.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1FC61-094C-4731-ADF2-8DEE821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cURL</a:t>
            </a:r>
            <a:endParaRPr lang="en-US" dirty="0"/>
          </a:p>
        </p:txBody>
      </p:sp>
      <p:pic>
        <p:nvPicPr>
          <p:cNvPr id="112644" name="Picture 3" descr="Screen Clipping">
            <a:extLst>
              <a:ext uri="{FF2B5EF4-FFF2-40B4-BE49-F238E27FC236}">
                <a16:creationId xmlns:a16="http://schemas.microsoft.com/office/drawing/2014/main" id="{154BE7EB-475C-4ACB-A307-67C0584A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495800"/>
            <a:ext cx="8977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Slide Number Placeholder 5">
            <a:extLst>
              <a:ext uri="{FF2B5EF4-FFF2-40B4-BE49-F238E27FC236}">
                <a16:creationId xmlns:a16="http://schemas.microsoft.com/office/drawing/2014/main" id="{F9BE72A3-ED42-455B-8AE3-75AC339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159E6F2F-8740-4E3F-AB46-5DC7D24BD26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3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0953B-3C6B-4603-B72B-78883ABA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dirty="0"/>
              <a:t>LoadBalancer</a:t>
            </a:r>
            <a:r>
              <a:rPr lang="ru-RU" dirty="0"/>
              <a:t> - сервис становится доступным извне через функцию балансировки нагрузки облачного провайдера. GCP, AWS, Azure и OpenStack предлагают эту функцию. Облачный провайдер создаст балансировщик нагрузки, который затем автоматически направит запросы в вашу службу Kubernetes.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BD7F-DB82-485D-A165-5D5888F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K8s, </a:t>
            </a:r>
            <a:r>
              <a:rPr lang="ru-RU" b="1" dirty="0"/>
              <a:t>LoadBalancer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154F5F-8532-47FF-B535-7B140D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A0A724D-0698-4946-A435-23B3637F82BE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84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0953B-3C6B-4603-B72B-78883ABA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1646238"/>
            <a:ext cx="8229600" cy="4525962"/>
          </a:xfrm>
        </p:spPr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Это метод по умолчанию для многих установок Kubernetes в облаке, и он отлично работает. Он поддерживает несколько протоколов и несколько портов для каждой службы. Но по умолчанию он использует IP-адрес для каждой службы, и для этого IP-адреса настроен собственный балансировщик нагрузки в облаке. Это увеличивает затраты и накладные расходы, которые являются излишними для практически каждого кластера с несколькими службами.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BD7F-DB82-485D-A165-5D5888F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K8s, </a:t>
            </a:r>
            <a:r>
              <a:rPr lang="ru-RU" b="1" dirty="0"/>
              <a:t>LoadBalancer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154F5F-8532-47FF-B535-7B140D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A0A724D-0698-4946-A435-23B3637F82BE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5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0953B-3C6B-4603-B72B-78883ABA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5" y="1166019"/>
            <a:ext cx="8229600" cy="4525962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00" b="1" dirty="0">
              <a:solidFill>
                <a:srgbClr val="2222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2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expose deployment server1 --type </a:t>
            </a:r>
            <a:r>
              <a:rPr lang="en-US" sz="22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LoadBalancer</a:t>
            </a:r>
            <a:r>
              <a:rPr lang="en-US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</a:t>
            </a:r>
            <a:r>
              <a:rPr lang="en-US" sz="2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4000 </a:t>
            </a:r>
            <a:r>
              <a:rPr lang="en-US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--target-port 8080 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20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scale deployments/server1 --replicas=2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 http://&lt;external-ip&gt;:&lt;port&gt;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000" b="1" dirty="0">
              <a:solidFill>
                <a:srgbClr val="2222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BD7F-DB82-485D-A165-5D5888F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Сервис</a:t>
            </a:r>
            <a:r>
              <a:rPr lang="ru-RU" altLang="en-US" sz="4400" dirty="0"/>
              <a:t>ы</a:t>
            </a:r>
            <a:r>
              <a:rPr lang="ru-RU" dirty="0"/>
              <a:t> </a:t>
            </a:r>
            <a:r>
              <a:rPr lang="en-US" dirty="0"/>
              <a:t>K8s, </a:t>
            </a:r>
            <a:r>
              <a:rPr lang="ru-RU" b="1" dirty="0"/>
              <a:t>LoadBalancer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154F5F-8532-47FF-B535-7B140D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A0A724D-0698-4946-A435-23B3637F82BE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44279-F5B3-450C-8453-26A22625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484"/>
            <a:ext cx="9144000" cy="899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04CB1-B1FB-4227-B62A-D54720A8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35" y="4318340"/>
            <a:ext cx="5638799" cy="1235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D0706-1672-45E6-9CA0-6C283851A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35" y="5535416"/>
            <a:ext cx="5539565" cy="10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4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Content Placeholder 3" descr="Screen Clipping">
            <a:extLst>
              <a:ext uri="{FF2B5EF4-FFF2-40B4-BE49-F238E27FC236}">
                <a16:creationId xmlns:a16="http://schemas.microsoft.com/office/drawing/2014/main" id="{F2125306-9DD9-4384-9F83-83B1C679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457200"/>
            <a:ext cx="5864225" cy="6172200"/>
          </a:xfrm>
        </p:spPr>
      </p:pic>
      <p:sp>
        <p:nvSpPr>
          <p:cNvPr id="84995" name="TextBox 4">
            <a:extLst>
              <a:ext uri="{FF2B5EF4-FFF2-40B4-BE49-F238E27FC236}">
                <a16:creationId xmlns:a16="http://schemas.microsoft.com/office/drawing/2014/main" id="{0BF0B41A-C1EF-468B-A0C0-5749947DB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1905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/>
              <a:t>And here's some example YAML code that shows you how to use a NodePort service in Kubernetes.</a:t>
            </a:r>
          </a:p>
        </p:txBody>
      </p:sp>
      <p:sp>
        <p:nvSpPr>
          <p:cNvPr id="84996" name="Slide Number Placeholder 6">
            <a:extLst>
              <a:ext uri="{FF2B5EF4-FFF2-40B4-BE49-F238E27FC236}">
                <a16:creationId xmlns:a16="http://schemas.microsoft.com/office/drawing/2014/main" id="{0D2A33A3-23E6-434C-8368-AC96CC0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7A9D81DA-F1E2-4511-985F-BD9C33920680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>
            <a:extLst>
              <a:ext uri="{FF2B5EF4-FFF2-40B4-BE49-F238E27FC236}">
                <a16:creationId xmlns:a16="http://schemas.microsoft.com/office/drawing/2014/main" id="{07B093A6-DFD9-434D-A243-0EAD239E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From outside the Kubernetes cluster, traffic coming to &lt;</a:t>
            </a:r>
            <a:r>
              <a:rPr lang="en-US" altLang="en-US" dirty="0" err="1"/>
              <a:t>NodeIP</a:t>
            </a:r>
            <a:r>
              <a:rPr lang="en-US" altLang="en-US" dirty="0"/>
              <a:t>&gt;:&lt;</a:t>
            </a:r>
            <a:r>
              <a:rPr lang="en-US" altLang="en-US" dirty="0" err="1"/>
              <a:t>NodePort</a:t>
            </a:r>
            <a:r>
              <a:rPr lang="en-US" altLang="en-US" dirty="0"/>
              <a:t>&gt; will be directed to the workload (</a:t>
            </a:r>
            <a:r>
              <a:rPr lang="en-US" altLang="en-US" dirty="0" err="1"/>
              <a:t>kube</a:t>
            </a:r>
            <a:r>
              <a:rPr lang="en-US" altLang="en-US" dirty="0"/>
              <a:t>-proxy component handles this). The </a:t>
            </a:r>
            <a:r>
              <a:rPr lang="en-US" altLang="en-US" dirty="0" err="1"/>
              <a:t>NodeIP</a:t>
            </a:r>
            <a:r>
              <a:rPr lang="en-US" altLang="en-US" dirty="0"/>
              <a:t> can be the IP address of any node in your Kubernetes cluster.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A6267C-7B5B-45CA-A034-329A8C10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140" name="Slide Number Placeholder 4">
            <a:extLst>
              <a:ext uri="{FF2B5EF4-FFF2-40B4-BE49-F238E27FC236}">
                <a16:creationId xmlns:a16="http://schemas.microsoft.com/office/drawing/2014/main" id="{788F1D4A-1614-486F-80F9-0C8BD41E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8466EF6-4B6B-4F77-AD79-A3E7E18F95A0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42686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574164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3" descr="Screen Clipping">
            <a:extLst>
              <a:ext uri="{FF2B5EF4-FFF2-40B4-BE49-F238E27FC236}">
                <a16:creationId xmlns:a16="http://schemas.microsoft.com/office/drawing/2014/main" id="{4195A2F1-4BF3-41B5-9826-D2060E66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0"/>
            <a:ext cx="7777163" cy="3267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1648D6-9A1F-4960-B2D0-DAF6EC14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Поды</a:t>
            </a:r>
            <a:endParaRPr lang="en-US" dirty="0"/>
          </a:p>
        </p:txBody>
      </p:sp>
      <p:sp>
        <p:nvSpPr>
          <p:cNvPr id="53252" name="TextBox 1">
            <a:extLst>
              <a:ext uri="{FF2B5EF4-FFF2-40B4-BE49-F238E27FC236}">
                <a16:creationId xmlns:a16="http://schemas.microsoft.com/office/drawing/2014/main" id="{9F500A22-5ED9-458A-9FC2-0ECFBD2F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35488"/>
            <a:ext cx="62484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/>
              <a:t>Pod - это логическая группа из одного или нескольких контейнеров, которые используют один и тот же IP-адрес и пространство портов. Как мы знаем, модули недолговечны, они приходят и уходят, и каждый новый модуль получает новый и другой IP-адрес.</a:t>
            </a:r>
            <a:endParaRPr lang="en-US" altLang="en-US"/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1E904BD2-CC88-47BB-AC39-10398A8C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7AC208B-93A5-4D4D-ACDC-3FD00A8487F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4345645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3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2" t="18395" r="38469" b="14260"/>
          <a:stretch/>
        </p:blipFill>
        <p:spPr bwMode="auto">
          <a:xfrm>
            <a:off x="1524000" y="1371600"/>
            <a:ext cx="5437909" cy="46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4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28497" r="32101" b="12117"/>
          <a:stretch/>
        </p:blipFill>
        <p:spPr bwMode="auto">
          <a:xfrm>
            <a:off x="1373457" y="2022297"/>
            <a:ext cx="6322743" cy="411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20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7183" r="38089" b="13690"/>
          <a:stretch/>
        </p:blipFill>
        <p:spPr bwMode="auto">
          <a:xfrm>
            <a:off x="1752600" y="1828800"/>
            <a:ext cx="5675087" cy="432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7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2439012"/>
            <a:ext cx="6506483" cy="26102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7" y="1481138"/>
            <a:ext cx="813170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Labels and Selectors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218" y="6019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Каждому объекту в кубе могут быть присвоены лейблы или теги, по которым они могут быть найдены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00200"/>
            <a:ext cx="8007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Поды живут и умирают, их кол-во может динамически меняться, так что нельзя надеятся на их IP для доступа к ним. Сервисы призваны решить эту проблему. С помощью селекторов они находят поды, на которые они будут проксировать трафик. Можно сравнить сервисы с load balancer’ом. Обычно используя </a:t>
            </a:r>
            <a:r>
              <a:rPr lang="ru-RU" sz="2400" b="1" dirty="0">
                <a:solidFill>
                  <a:srgbClr val="FF0000"/>
                </a:solidFill>
              </a:rPr>
              <a:t>addon dns </a:t>
            </a:r>
            <a:r>
              <a:rPr lang="ru-RU" sz="2400" dirty="0"/>
              <a:t>мы можем получить хост для сервиса вида </a:t>
            </a:r>
            <a:endParaRPr lang="ro-RO" sz="2400" dirty="0"/>
          </a:p>
          <a:p>
            <a:r>
              <a:rPr lang="ro-RO" sz="2400" dirty="0"/>
              <a:t>	</a:t>
            </a:r>
            <a:r>
              <a:rPr lang="ru-RU" sz="2400" b="1" dirty="0">
                <a:solidFill>
                  <a:srgbClr val="FF0000"/>
                </a:solidFill>
              </a:rPr>
              <a:t>my-service.namespace.svc.cluster_name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9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84931"/>
            <a:ext cx="8229600" cy="1143000"/>
          </a:xfrm>
        </p:spPr>
        <p:txBody>
          <a:bodyPr/>
          <a:lstStyle/>
          <a:p>
            <a:r>
              <a:rPr lang="ro-RO" dirty="0"/>
              <a:t>Service - NodePort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6629400" cy="3618586"/>
          </a:xfrm>
        </p:spPr>
      </p:pic>
      <p:sp>
        <p:nvSpPr>
          <p:cNvPr id="9" name="TextBox 8"/>
          <p:cNvSpPr txBox="1"/>
          <p:nvPr/>
        </p:nvSpPr>
        <p:spPr>
          <a:xfrm>
            <a:off x="1143000" y="43434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ru-RU" i="1" dirty="0"/>
              <a:t>30008</a:t>
            </a:r>
            <a:r>
              <a:rPr lang="ru-RU" dirty="0"/>
              <a:t> — внешний порт на ноде, на который можно подключаться к сервису (NodePort), должен быть в диапазоне </a:t>
            </a:r>
            <a:r>
              <a:rPr lang="ru-RU" b="1" dirty="0">
                <a:solidFill>
                  <a:srgbClr val="FF0000"/>
                </a:solidFill>
              </a:rPr>
              <a:t>30000 — 32767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NodePort сервис — с ClusterIP и собственным портом (</a:t>
            </a:r>
            <a:r>
              <a:rPr lang="ru-RU" i="1" dirty="0"/>
              <a:t>Port</a:t>
            </a:r>
            <a:r>
              <a:rPr lang="ru-RU" dirty="0"/>
              <a:t>) и IP из блока serviceSubnet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Pod с приложением в нём — под принимает подключения на порт 80 (</a:t>
            </a:r>
            <a:r>
              <a:rPr lang="ru-RU" i="1" dirty="0"/>
              <a:t>TargetPort</a:t>
            </a:r>
            <a:r>
              <a:rPr lang="ru-RU" dirty="0"/>
              <a:t>) и имеет IP из блока podSubnet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8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YAML creates a Service that is available to external network requests. We’ve specified the </a:t>
            </a:r>
            <a:r>
              <a:rPr lang="en-US" dirty="0" err="1"/>
              <a:t>NodePort</a:t>
            </a:r>
            <a:r>
              <a:rPr lang="en-US" dirty="0"/>
              <a:t> value so that the service is allocated to that port on each Node in the cluster.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Kubernetes</a:t>
            </a:r>
            <a:r>
              <a:rPr lang="en-US" dirty="0">
                <a:effectLst/>
              </a:rPr>
              <a:t> Service </a:t>
            </a:r>
            <a:r>
              <a:rPr lang="en-US" dirty="0" err="1">
                <a:effectLst/>
              </a:rPr>
              <a:t>NodePort</a:t>
            </a:r>
            <a:r>
              <a:rPr lang="en-US" dirty="0">
                <a:effectLst/>
              </a:rPr>
              <a:t> Example YAML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1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5" y="1481138"/>
            <a:ext cx="723093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Content Placeholder 3" descr="Screen Clipping">
            <a:extLst>
              <a:ext uri="{FF2B5EF4-FFF2-40B4-BE49-F238E27FC236}">
                <a16:creationId xmlns:a16="http://schemas.microsoft.com/office/drawing/2014/main" id="{91E6C7A2-039F-44C5-9748-0A3D357B4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229600" cy="41481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AE7F2C-4A15-411D-94CA-0D4FAD61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Pod -- yaml</a:t>
            </a:r>
            <a:endParaRPr lang="en-US" dirty="0"/>
          </a:p>
        </p:txBody>
      </p:sp>
      <p:sp>
        <p:nvSpPr>
          <p:cNvPr id="54276" name="TextBox 4">
            <a:extLst>
              <a:ext uri="{FF2B5EF4-FFF2-40B4-BE49-F238E27FC236}">
                <a16:creationId xmlns:a16="http://schemas.microsoft.com/office/drawing/2014/main" id="{77DD12FE-1BAA-4D51-A10D-6BC4F4EA7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9120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 dirty="0"/>
              <a:t>Пример </a:t>
            </a:r>
            <a:r>
              <a:rPr lang="en-US" altLang="en-US" dirty="0" err="1"/>
              <a:t>yaml</a:t>
            </a:r>
            <a:r>
              <a:rPr lang="en-US" altLang="en-US" dirty="0"/>
              <a:t> </a:t>
            </a:r>
            <a:r>
              <a:rPr lang="ru-RU" altLang="en-US" dirty="0"/>
              <a:t>файла</a:t>
            </a:r>
            <a:r>
              <a:rPr lang="ro-RO" altLang="en-US" dirty="0"/>
              <a:t>.</a:t>
            </a:r>
          </a:p>
          <a:p>
            <a:pPr eaLnBrk="1" hangingPunct="1"/>
            <a:r>
              <a:rPr lang="ru-RU" altLang="en-US" dirty="0"/>
              <a:t>Каждый файл yaml соответствует объекту </a:t>
            </a:r>
            <a:r>
              <a:rPr lang="ro-RO" altLang="en-US" dirty="0"/>
              <a:t>k8s.</a:t>
            </a:r>
            <a:endParaRPr lang="en-US" altLang="en-US" dirty="0"/>
          </a:p>
        </p:txBody>
      </p:sp>
      <p:sp>
        <p:nvSpPr>
          <p:cNvPr id="54277" name="Slide Number Placeholder 5">
            <a:extLst>
              <a:ext uri="{FF2B5EF4-FFF2-40B4-BE49-F238E27FC236}">
                <a16:creationId xmlns:a16="http://schemas.microsoft.com/office/drawing/2014/main" id="{A0DAE54A-F0BC-48D2-909B-9D6818FF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26DCA1EC-86A7-4F86-B05A-20C864DDD02F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7200"/>
            <a:ext cx="5863590" cy="6172200"/>
          </a:xfrm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here's some example YAML code that shows you how to use a </a:t>
            </a:r>
            <a:r>
              <a:rPr lang="en-US" dirty="0" err="1"/>
              <a:t>NodePort</a:t>
            </a:r>
            <a:r>
              <a:rPr lang="en-US" dirty="0"/>
              <a:t> service in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9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cessing Kubernetes services from external world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2" y="1481138"/>
            <a:ext cx="806057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EBBC-1161-4685-9015-A834466D1E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Content Placeholder 3" descr="Screen Clipping">
            <a:extLst>
              <a:ext uri="{FF2B5EF4-FFF2-40B4-BE49-F238E27FC236}">
                <a16:creationId xmlns:a16="http://schemas.microsoft.com/office/drawing/2014/main" id="{94A6D3CF-621D-4DF4-B1A1-76F487DBC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7663" y="1481138"/>
            <a:ext cx="5908675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0AED3CD-485D-43BA-A227-89136877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Services</a:t>
            </a:r>
            <a:endParaRPr lang="en-US" dirty="0"/>
          </a:p>
        </p:txBody>
      </p:sp>
      <p:sp>
        <p:nvSpPr>
          <p:cNvPr id="92164" name="Slide Number Placeholder 4">
            <a:extLst>
              <a:ext uri="{FF2B5EF4-FFF2-40B4-BE49-F238E27FC236}">
                <a16:creationId xmlns:a16="http://schemas.microsoft.com/office/drawing/2014/main" id="{590AB1A6-3F75-4787-9D7B-900E404D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B03E571-F5E3-4BA7-95AE-ECEA31C48A60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1">
            <a:extLst>
              <a:ext uri="{FF2B5EF4-FFF2-40B4-BE49-F238E27FC236}">
                <a16:creationId xmlns:a16="http://schemas.microsoft.com/office/drawing/2014/main" id="{D3218E05-8913-4094-8511-6D61B3EF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BB9B1-8029-423E-87D2-E4F43B87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5236" name="Picture 2" descr="https://networkel.com/wp-content/uploads/2016/12/ip-classes.png">
            <a:extLst>
              <a:ext uri="{FF2B5EF4-FFF2-40B4-BE49-F238E27FC236}">
                <a16:creationId xmlns:a16="http://schemas.microsoft.com/office/drawing/2014/main" id="{714383D1-0947-4C90-9A1C-43D9F1E79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74009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Slide Number Placeholder 4">
            <a:extLst>
              <a:ext uri="{FF2B5EF4-FFF2-40B4-BE49-F238E27FC236}">
                <a16:creationId xmlns:a16="http://schemas.microsoft.com/office/drawing/2014/main" id="{1C39E160-5DB0-4C30-9C2E-39F1F23A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2FE8A0D-A994-4D49-BFDC-BCECBEA3B2CA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Content Placeholder 3" descr="Screen Clipping">
            <a:extLst>
              <a:ext uri="{FF2B5EF4-FFF2-40B4-BE49-F238E27FC236}">
                <a16:creationId xmlns:a16="http://schemas.microsoft.com/office/drawing/2014/main" id="{F09D6C99-023C-4735-A9E8-E38B67CD5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57200"/>
            <a:ext cx="7866063" cy="5740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B994AC-1A18-4BDB-B351-BFE2A9EF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7284" name="Slide Number Placeholder 5">
            <a:extLst>
              <a:ext uri="{FF2B5EF4-FFF2-40B4-BE49-F238E27FC236}">
                <a16:creationId xmlns:a16="http://schemas.microsoft.com/office/drawing/2014/main" id="{61B2B621-4B90-4748-8976-726871C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CB53F2D4-6D47-45DE-9F91-A1E92532CB5E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FF4985-7CB1-42C1-8EA8-5E5258AF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A request is sent to your app by using the public IP address of your worker node and the </a:t>
            </a:r>
            <a:r>
              <a:rPr lang="en-US" dirty="0" err="1"/>
              <a:t>NodePort</a:t>
            </a:r>
            <a:r>
              <a:rPr lang="en-US" dirty="0"/>
              <a:t> on the worker node.</a:t>
            </a:r>
          </a:p>
          <a:p>
            <a:pPr marL="624078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The request is automatically forwarded to the </a:t>
            </a:r>
            <a:r>
              <a:rPr lang="en-US" dirty="0" err="1"/>
              <a:t>NodePort</a:t>
            </a:r>
            <a:r>
              <a:rPr lang="en-US" dirty="0"/>
              <a:t> service's internal cluster IP address and port. The internal cluster IP address is accessible inside the cluster only.</a:t>
            </a:r>
          </a:p>
          <a:p>
            <a:pPr marL="624078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kube</a:t>
            </a:r>
            <a:r>
              <a:rPr lang="en-US" dirty="0"/>
              <a:t>-proxy routes the request to the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err="1"/>
              <a:t>NodePort</a:t>
            </a:r>
            <a:r>
              <a:rPr lang="en-US" dirty="0"/>
              <a:t> service for the app.</a:t>
            </a:r>
          </a:p>
          <a:p>
            <a:pPr marL="624078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The request is forwarded to the private IP address of the pod where the app is deployed. If multiple app instances are deployed in the cluster, the </a:t>
            </a:r>
            <a:r>
              <a:rPr lang="en-US" dirty="0" err="1"/>
              <a:t>NodePort</a:t>
            </a:r>
            <a:r>
              <a:rPr lang="en-US" dirty="0"/>
              <a:t> service routes the requests between the app pods.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47BEB-4587-4FFA-83DF-A156E2A0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308" name="Slide Number Placeholder 4">
            <a:extLst>
              <a:ext uri="{FF2B5EF4-FFF2-40B4-BE49-F238E27FC236}">
                <a16:creationId xmlns:a16="http://schemas.microsoft.com/office/drawing/2014/main" id="{476B6919-1046-4355-A8EE-1506C90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8A562DC-0544-4268-9924-FA0EFAEDAAC5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4980E-6443-4A02-A760-788DE9BA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o-RO" dirty="0"/>
              <a:t>Nota: </a:t>
            </a:r>
            <a:r>
              <a:rPr lang="en-US" dirty="0"/>
              <a:t>The public IP address of the worker node is not permanent. When a worker node is removed or re-created, a new public IP address is assigned to the worker node. You can use the </a:t>
            </a:r>
            <a:r>
              <a:rPr lang="en-US" dirty="0" err="1"/>
              <a:t>NodePort</a:t>
            </a:r>
            <a:r>
              <a:rPr lang="en-US" dirty="0"/>
              <a:t> service for testing the public access for your app or when public access is needed for a short amount of time only. When you require a stable public IP address and more availability for your service, expose your app by using a </a:t>
            </a:r>
            <a:r>
              <a:rPr lang="en-US" dirty="0">
                <a:hlinkClick r:id="rId2"/>
              </a:rPr>
              <a:t>network load balancer (NLB) service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Ingress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C3399-E6EB-4220-9A6A-8AB36D8A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0356" name="Slide Number Placeholder 4">
            <a:extLst>
              <a:ext uri="{FF2B5EF4-FFF2-40B4-BE49-F238E27FC236}">
                <a16:creationId xmlns:a16="http://schemas.microsoft.com/office/drawing/2014/main" id="{C6B4025B-CB30-4361-B2DB-114641A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0276B5EB-1BD3-4F9C-8835-3F17EAF7D33C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6CD96A-9D32-4520-8FD0-3C50FB5E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 err="1"/>
              <a:t>ClusterIP</a:t>
            </a:r>
            <a:r>
              <a:rPr lang="ru-RU" dirty="0"/>
              <a:t>:     </a:t>
            </a:r>
            <a:endParaRPr lang="en-US" dirty="0"/>
          </a:p>
          <a:p>
            <a:r>
              <a:rPr lang="ru-RU" dirty="0"/>
              <a:t>Отладка ваших сервисов или подключение к ним напрямую с ноутбука по какой-то причине с использованием прокси Kubernetes.     </a:t>
            </a:r>
            <a:endParaRPr lang="en-US" dirty="0"/>
          </a:p>
          <a:p>
            <a:r>
              <a:rPr lang="ru-RU" dirty="0"/>
              <a:t>Разрешение внутреннего трафика, чтобы другие приложения в том же кластере могли связываться со службой. </a:t>
            </a:r>
            <a:endParaRPr lang="en-US" dirty="0"/>
          </a:p>
          <a:p>
            <a:r>
              <a:rPr lang="ru-RU" dirty="0"/>
              <a:t>Разработан, чтобы НЕ быть доступным извне кластера.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E7C53-B38C-4CF8-96CB-6679AEED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B74CB-AA14-4C52-B762-5B2512BB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902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C1005-F6BD-4523-A6C5-88813604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7" indent="-457200">
              <a:buFont typeface="+mj-lt"/>
              <a:buAutoNum type="arabicPeriod"/>
            </a:pPr>
            <a:r>
              <a:rPr lang="ru-RU" sz="2000" dirty="0"/>
              <a:t>Очень удобно создать сервис, с которым легко связаться извне на вашем ноутбуке во время тестов.</a:t>
            </a:r>
          </a:p>
          <a:p>
            <a:pPr marL="566737" indent="-457200">
              <a:buFont typeface="+mj-lt"/>
              <a:buAutoNum type="arabicPeriod"/>
            </a:pPr>
            <a:r>
              <a:rPr lang="ru-RU" sz="2000" dirty="0"/>
              <a:t>У вас может быть только одна служба на порт.</a:t>
            </a:r>
          </a:p>
          <a:p>
            <a:pPr marL="566737" indent="-457200">
              <a:buFont typeface="+mj-lt"/>
              <a:buAutoNum type="arabicPeriod"/>
            </a:pPr>
            <a:r>
              <a:rPr lang="ru-RU" sz="2000" dirty="0"/>
              <a:t>Вы можете использовать только порты 30000–32767.</a:t>
            </a:r>
          </a:p>
          <a:p>
            <a:pPr marL="566737" indent="-457200">
              <a:buFont typeface="+mj-lt"/>
              <a:buAutoNum type="arabicPeriod"/>
            </a:pPr>
            <a:r>
              <a:rPr lang="ru-RU" sz="2000" dirty="0"/>
              <a:t>Если ваш IP-адрес узла / виртуальной машины изменится, вам нужно с этим разобраться.</a:t>
            </a:r>
          </a:p>
          <a:p>
            <a:endParaRPr lang="ru-RU" sz="2000" dirty="0"/>
          </a:p>
          <a:p>
            <a:pPr marL="109537" indent="0">
              <a:buNone/>
            </a:pPr>
            <a:r>
              <a:rPr lang="ru-RU" sz="2000" dirty="0"/>
              <a:t>По причинам 3 и 4 не используйте этот метод в производстве. Если вы используете службу в демонстрационных целях или временно, которая не обязательно должна быть всегда доступна, этот метод подойдет вам.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E143B5-C798-4C5D-9C5B-07D9A35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AA98-E668-49FE-8898-25D4FFA1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386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F672D-D766-4075-86EE-CD0AB661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Если у вас есть возможность воспользоваться услугами этого типа, воспользуйтесь им.     </a:t>
            </a:r>
          </a:p>
          <a:p>
            <a:r>
              <a:rPr lang="ru-RU" sz="2000" dirty="0"/>
              <a:t>Весь трафик на указанном вами порту будет перенаправлен в службу. </a:t>
            </a:r>
          </a:p>
          <a:p>
            <a:r>
              <a:rPr lang="ru-RU" sz="2000" dirty="0"/>
              <a:t>Нет ни фильтрации, ни маршрутизации и т. Д.     </a:t>
            </a:r>
          </a:p>
          <a:p>
            <a:r>
              <a:rPr lang="ru-RU" sz="2000" dirty="0"/>
              <a:t>Большим недостатком этого является то, что он обычно доступен только в облачной среде, где вам нужно заплатить, чтобы выделить балансировщик нагрузки для вашей службы.     </a:t>
            </a:r>
          </a:p>
          <a:p>
            <a:r>
              <a:rPr lang="ru-RU" sz="2000" dirty="0"/>
              <a:t>У вас есть IP для каждой службы.     </a:t>
            </a:r>
          </a:p>
          <a:p>
            <a:r>
              <a:rPr lang="ru-RU" sz="2000" dirty="0"/>
              <a:t>Это дорого.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0EAA0A-3B4A-42EC-8A11-7B41E902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DC6FA-B532-41AA-9674-BB4AAE27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>
            <a:extLst>
              <a:ext uri="{FF2B5EF4-FFF2-40B4-BE49-F238E27FC236}">
                <a16:creationId xmlns:a16="http://schemas.microsoft.com/office/drawing/2014/main" id="{E44A4996-4392-44AE-A08D-3C0D0D8D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Чтобы подключиться к </a:t>
            </a:r>
            <a:r>
              <a:rPr lang="ro-RO" altLang="en-US" dirty="0"/>
              <a:t>pod-</a:t>
            </a:r>
            <a:r>
              <a:rPr lang="ru-RU" altLang="en-US" dirty="0"/>
              <a:t>у, каждый клиент должен знать IP-адрес</a:t>
            </a:r>
            <a:r>
              <a:rPr lang="ro-RO" altLang="en-US" dirty="0"/>
              <a:t> </a:t>
            </a:r>
            <a:r>
              <a:rPr lang="ru-RU" altLang="en-US" dirty="0"/>
              <a:t>под</a:t>
            </a:r>
            <a:r>
              <a:rPr lang="ro-RO" altLang="en-US" dirty="0"/>
              <a:t>a</a:t>
            </a:r>
            <a:r>
              <a:rPr lang="ru-RU" altLang="en-US" dirty="0"/>
              <a:t>. Если экземпляры подов эфемерны и даже их количество может измениться, мы можем увеличить или уменьшить количество экземпляров в зависимости от нагрузки. Итак, как наши клиенты должны отслеживать количество модулей в наборе и их IP-адреса?</a:t>
            </a: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BDA62-6C03-44D2-905E-7B7AB253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Pod</a:t>
            </a:r>
            <a:endParaRPr lang="en-US" dirty="0"/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904D05EF-CB57-4B8F-8972-914E5760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027CE94C-D711-457A-9C1F-4110462FC11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1">
            <a:extLst>
              <a:ext uri="{FF2B5EF4-FFF2-40B4-BE49-F238E27FC236}">
                <a16:creationId xmlns:a16="http://schemas.microsoft.com/office/drawing/2014/main" id="{E6786787-810B-4D9F-B043-3C05E65A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/>
              <a:t>Installing Kubernetes with Minikube</a:t>
            </a:r>
            <a:endParaRPr lang="ro-RO" altLang="en-US"/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/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>
                <a:hlinkClick r:id="rId2"/>
              </a:rPr>
              <a:t>https://kubernetes.io/docs/setup/learning-environment/minikube/</a:t>
            </a:r>
            <a:endParaRPr lang="en-US" altLang="en-US"/>
          </a:p>
        </p:txBody>
      </p:sp>
      <p:sp>
        <p:nvSpPr>
          <p:cNvPr id="104451" name="Slide Number Placeholder 2">
            <a:extLst>
              <a:ext uri="{FF2B5EF4-FFF2-40B4-BE49-F238E27FC236}">
                <a16:creationId xmlns:a16="http://schemas.microsoft.com/office/drawing/2014/main" id="{0736D417-DA21-414B-9497-BBC5818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8E9D7A71-A624-47B2-A270-7DED3041DAE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C967C9-50E7-4346-967D-EF4DD5E0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Lab 1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6C48-CA1D-402F-883F-68856197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/>
              <a:t>Настройка кластера Kubernetes для работы </a:t>
            </a:r>
            <a:endParaRPr lang="en-US" sz="3200" dirty="0"/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DFFB7E1D-ADD4-4533-9248-501E6A3F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Любая работа с кластером Kubernetes</a:t>
            </a:r>
            <a:r>
              <a:rPr lang="ro-RO" altLang="en-US"/>
              <a:t> </a:t>
            </a:r>
            <a:r>
              <a:rPr lang="ru-RU" altLang="en-US"/>
              <a:t>требует инструмента </a:t>
            </a:r>
            <a:r>
              <a:rPr lang="ru-RU" altLang="en-US" b="1">
                <a:solidFill>
                  <a:schemeClr val="accent2"/>
                </a:solidFill>
              </a:rPr>
              <a:t>kubectl</a:t>
            </a:r>
            <a:r>
              <a:rPr lang="ru-RU" altLang="en-US"/>
              <a:t>, который простыми командами обращается к API Kubernetes, и дает возможность получить весь возможный обьем информации о кластере, узлах, отсеках и развертываниях</a:t>
            </a:r>
            <a:r>
              <a:rPr lang="ro-RO" altLang="en-US"/>
              <a:t>, etc</a:t>
            </a:r>
            <a:r>
              <a:rPr lang="ru-RU" altLang="en-US"/>
              <a:t>.</a:t>
            </a:r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BD784137-0367-4A9F-84C2-0F31B334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2189738-6982-4B19-B036-FD4077E3F195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Content Placeholder 3" descr="Screen Clipping">
            <a:extLst>
              <a:ext uri="{FF2B5EF4-FFF2-40B4-BE49-F238E27FC236}">
                <a16:creationId xmlns:a16="http://schemas.microsoft.com/office/drawing/2014/main" id="{6A1432A4-BB42-40ED-A64C-FC5012939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8715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B61E71-300C-42A4-9E82-972B946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Lab1</a:t>
            </a:r>
            <a:endParaRPr lang="en-US" dirty="0"/>
          </a:p>
        </p:txBody>
      </p:sp>
      <p:pic>
        <p:nvPicPr>
          <p:cNvPr id="106500" name="Picture 4" descr="Screen Clipping">
            <a:extLst>
              <a:ext uri="{FF2B5EF4-FFF2-40B4-BE49-F238E27FC236}">
                <a16:creationId xmlns:a16="http://schemas.microsoft.com/office/drawing/2014/main" id="{207E7004-2740-4DF7-A1FC-16CE5C37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114675"/>
            <a:ext cx="4048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TextBox 5">
            <a:extLst>
              <a:ext uri="{FF2B5EF4-FFF2-40B4-BE49-F238E27FC236}">
                <a16:creationId xmlns:a16="http://schemas.microsoft.com/office/drawing/2014/main" id="{989BBAEA-2F4D-4FB1-AA40-EDA561FE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29113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dirty="0"/>
              <a:t>Let’s run our first app on Kubernetes with the </a:t>
            </a:r>
            <a:r>
              <a:rPr lang="en-US" altLang="en-US" b="1" dirty="0" err="1">
                <a:solidFill>
                  <a:srgbClr val="FF0000"/>
                </a:solidFill>
              </a:rPr>
              <a:t>kubectl</a:t>
            </a:r>
            <a:r>
              <a:rPr lang="en-US" altLang="en-US" b="1" dirty="0">
                <a:solidFill>
                  <a:srgbClr val="FF0000"/>
                </a:solidFill>
              </a:rPr>
              <a:t> run</a:t>
            </a:r>
            <a:r>
              <a:rPr lang="en-US" altLang="en-US" dirty="0"/>
              <a:t> command.</a:t>
            </a:r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r>
              <a:rPr lang="en-US" altLang="en-US" b="1" dirty="0" err="1">
                <a:solidFill>
                  <a:srgbClr val="FF0000"/>
                </a:solidFill>
              </a:rPr>
              <a:t>kubectl</a:t>
            </a:r>
            <a:r>
              <a:rPr lang="en-US" altLang="en-US" b="1" dirty="0">
                <a:solidFill>
                  <a:srgbClr val="FF0000"/>
                </a:solidFill>
              </a:rPr>
              <a:t> run </a:t>
            </a:r>
            <a:r>
              <a:rPr lang="en-US" altLang="en-US" dirty="0" err="1">
                <a:solidFill>
                  <a:srgbClr val="FF0000"/>
                </a:solidFill>
              </a:rPr>
              <a:t>kubernetes</a:t>
            </a:r>
            <a:r>
              <a:rPr lang="en-US" altLang="en-US" dirty="0">
                <a:solidFill>
                  <a:srgbClr val="FF0000"/>
                </a:solidFill>
              </a:rPr>
              <a:t>-bootcamp --image=gcr.io/google-samples/kubernetes-bootcamp:v1 --port=8080</a:t>
            </a:r>
          </a:p>
        </p:txBody>
      </p:sp>
      <p:sp>
        <p:nvSpPr>
          <p:cNvPr id="106502" name="Slide Number Placeholder 7">
            <a:extLst>
              <a:ext uri="{FF2B5EF4-FFF2-40B4-BE49-F238E27FC236}">
                <a16:creationId xmlns:a16="http://schemas.microsoft.com/office/drawing/2014/main" id="{301CCAB4-7A46-4580-8210-2B15F8C3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1B074A23-612F-49B8-B83A-3E1E94D40C1B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Content Placeholder 3" descr="Command Prompt">
            <a:extLst>
              <a:ext uri="{FF2B5EF4-FFF2-40B4-BE49-F238E27FC236}">
                <a16:creationId xmlns:a16="http://schemas.microsoft.com/office/drawing/2014/main" id="{A3A31C6B-0DF0-4C93-9B2B-6D0E915C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21"/>
          <a:stretch>
            <a:fillRect/>
          </a:stretch>
        </p:blipFill>
        <p:spPr>
          <a:xfrm>
            <a:off x="381000" y="1524000"/>
            <a:ext cx="8229600" cy="962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DD4C8D-FCE5-4048-97FD-D439F202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Lab1</a:t>
            </a:r>
            <a:endParaRPr lang="en-US" dirty="0"/>
          </a:p>
        </p:txBody>
      </p:sp>
      <p:sp>
        <p:nvSpPr>
          <p:cNvPr id="107524" name="TextBox 4">
            <a:extLst>
              <a:ext uri="{FF2B5EF4-FFF2-40B4-BE49-F238E27FC236}">
                <a16:creationId xmlns:a16="http://schemas.microsoft.com/office/drawing/2014/main" id="{A834F01F-7BF5-4184-9B3A-92E7BBC9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/>
              <a:t>Команда kubectl может создать прокси, который будет пересылать сообщения в частную сеть всего кластера. Прокси-сервер можно завершить, нажав Ctrl-C, и он не будет показывать никаких результатов во время работы.</a:t>
            </a:r>
            <a:endParaRPr lang="en-US" altLang="en-US"/>
          </a:p>
        </p:txBody>
      </p:sp>
      <p:pic>
        <p:nvPicPr>
          <p:cNvPr id="107525" name="Picture 5" descr="Screen Clipping">
            <a:extLst>
              <a:ext uri="{FF2B5EF4-FFF2-40B4-BE49-F238E27FC236}">
                <a16:creationId xmlns:a16="http://schemas.microsoft.com/office/drawing/2014/main" id="{66295998-C2D8-4601-BB61-17BFCFC6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5788"/>
            <a:ext cx="9144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6" name="Slide Number Placeholder 7">
            <a:extLst>
              <a:ext uri="{FF2B5EF4-FFF2-40B4-BE49-F238E27FC236}">
                <a16:creationId xmlns:a16="http://schemas.microsoft.com/office/drawing/2014/main" id="{172D8049-C8AD-40E6-8EA8-5AF0FE8D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773B428-39FD-4EBB-958B-52CDD7C6E824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Content Placeholder 3" descr="127.0.0.1:8001 - Google Chrome">
            <a:extLst>
              <a:ext uri="{FF2B5EF4-FFF2-40B4-BE49-F238E27FC236}">
                <a16:creationId xmlns:a16="http://schemas.microsoft.com/office/drawing/2014/main" id="{EABABF49-B1DC-46A4-B87B-33EAAC597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8229600" cy="44307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4BE7C1-A703-4FB4-AA07-4F501385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Lab1</a:t>
            </a:r>
            <a:endParaRPr lang="en-US" dirty="0"/>
          </a:p>
        </p:txBody>
      </p:sp>
      <p:sp>
        <p:nvSpPr>
          <p:cNvPr id="108548" name="TextBox 4">
            <a:extLst>
              <a:ext uri="{FF2B5EF4-FFF2-40B4-BE49-F238E27FC236}">
                <a16:creationId xmlns:a16="http://schemas.microsoft.com/office/drawing/2014/main" id="{17C5EFDC-D7A3-4241-A9D7-30F6D0B3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59450"/>
            <a:ext cx="5029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/>
              <a:t>We now have a connection between our host (the online terminal) and the Kubernetes cluster.</a:t>
            </a:r>
          </a:p>
        </p:txBody>
      </p:sp>
      <p:sp>
        <p:nvSpPr>
          <p:cNvPr id="108549" name="Slide Number Placeholder 6">
            <a:extLst>
              <a:ext uri="{FF2B5EF4-FFF2-40B4-BE49-F238E27FC236}">
                <a16:creationId xmlns:a16="http://schemas.microsoft.com/office/drawing/2014/main" id="{FC4C911E-2F71-4FD6-AC87-86C91DFE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7D2695D8-4F36-4808-B53C-97DF7E110AF2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Content Placeholder 3" descr="Screen Clipping">
            <a:extLst>
              <a:ext uri="{FF2B5EF4-FFF2-40B4-BE49-F238E27FC236}">
                <a16:creationId xmlns:a16="http://schemas.microsoft.com/office/drawing/2014/main" id="{31B55331-1D08-4056-A961-C3AE36892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313" y="2895600"/>
            <a:ext cx="6429375" cy="16970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23E2182-4CD3-4179-8344-4EDBA151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9572" name="Slide Number Placeholder 5">
            <a:extLst>
              <a:ext uri="{FF2B5EF4-FFF2-40B4-BE49-F238E27FC236}">
                <a16:creationId xmlns:a16="http://schemas.microsoft.com/office/drawing/2014/main" id="{37168139-6365-4270-90AA-363BB8C9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CDD65DE-05ED-4BE0-91B3-5379CBADE404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1">
            <a:extLst>
              <a:ext uri="{FF2B5EF4-FFF2-40B4-BE49-F238E27FC236}">
                <a16:creationId xmlns:a16="http://schemas.microsoft.com/office/drawing/2014/main" id="{D14538F8-1193-4B3E-B29B-53067A3C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990600"/>
            <a:ext cx="8229600" cy="5257800"/>
          </a:xfrm>
        </p:spPr>
        <p:txBody>
          <a:bodyPr/>
          <a:lstStyle/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Basics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https://kubernetes.io/docs/tutorials/kubernetes-basics/</a:t>
            </a:r>
            <a:endParaRPr lang="ro-RO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Kubernetes with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https://kubernetes.io/docs/setup/learning-environment/minikube/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Set Up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https://kubernetes.io/docs/tasks/tools/install-kubectl/</a:t>
            </a:r>
            <a:endParaRPr lang="ro-RO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https://kubernetes.io/docs/reference/kubectl/overview</a:t>
            </a:r>
            <a:endParaRPr lang="ro-RO" altLang="en-US" sz="1800" dirty="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Kubernetes using Interactive Browser-Based Scenarios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https://www.katacoda.com/courses/kubernetes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Kubernetes: знакомство, часть 1 — архитектура и основные компоненты, обзор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https://rtfm.co.ua/kubernetes-znakomstvo-chast-1-arxitektura-i-osnovnye-komponenty-obzor/</a:t>
            </a:r>
            <a:endParaRPr lang="ro-RO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Варенцов Никита</a:t>
            </a:r>
            <a:r>
              <a:rPr lang="ro-RO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– вводная. Обзор архитектуры, деплой, печеньки.</a:t>
            </a:r>
            <a:endParaRPr lang="ro-RO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https://docs.google.com/presentation/d/1kOus5QRNZ-mm24U3RrOtNBSQjV2DqDLP2Kd3uhCkY0k/htmlpresent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None/>
            </a:pPr>
            <a:r>
              <a:rPr lang="en-US" altLang="en-US" sz="1200" dirty="0">
                <a:hlinkClick r:id="rId9"/>
              </a:rPr>
              <a:t>https://kubernetes.io/docs/tutorials/kubernetes-basics/expose/expose-interactive/</a:t>
            </a:r>
            <a:endParaRPr lang="en-US" altLang="en-US" sz="1200" dirty="0"/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endParaRPr lang="ro-RO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2A8A8-E44A-49B4-9470-CEA7A75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Links</a:t>
            </a:r>
            <a:endParaRPr lang="en-US" dirty="0"/>
          </a:p>
        </p:txBody>
      </p:sp>
      <p:sp>
        <p:nvSpPr>
          <p:cNvPr id="114692" name="Slide Number Placeholder 4">
            <a:extLst>
              <a:ext uri="{FF2B5EF4-FFF2-40B4-BE49-F238E27FC236}">
                <a16:creationId xmlns:a16="http://schemas.microsoft.com/office/drawing/2014/main" id="{42F70876-2F39-4743-AAC8-70745AD4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D6739E1E-BD34-4F19-B290-FEA91A34AC74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19F50B-05B4-47E5-88A4-C8DAD89B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2"/>
              </a:rPr>
              <a:t>https://kubernetes.io/docs/concepts/extend-kubernetes/extend-cluster/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3"/>
              </a:rPr>
              <a:t>The Illustrated Children's Guide to </a:t>
            </a:r>
            <a:r>
              <a:rPr lang="en-US" sz="36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3"/>
              </a:rPr>
              <a:t>Kubernetes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4"/>
              </a:rPr>
              <a:t>https://www.edx.org/course/introduction-to-kubernetes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5"/>
              </a:rPr>
              <a:t>https://www.udacity.com/course/scalable-microservices-with-kubernetes--ud615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6"/>
              </a:rPr>
              <a:t>https://www.cncf.io/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7"/>
              </a:rPr>
              <a:t>https://landscape.cncf.io/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8"/>
              </a:rPr>
              <a:t>Kubernetes</a:t>
            </a: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8"/>
              </a:rPr>
              <a:t> Distributions &amp; Platforms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9"/>
              </a:rPr>
              <a:t>https://events.linuxfoundation.org/events/kubecon-cloudnativecon-europe-2019/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10"/>
              </a:rPr>
              <a:t>https://github.com/GoogleContainerTools/jib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115715" name="Slide Number Placeholder 2">
            <a:extLst>
              <a:ext uri="{FF2B5EF4-FFF2-40B4-BE49-F238E27FC236}">
                <a16:creationId xmlns:a16="http://schemas.microsoft.com/office/drawing/2014/main" id="{D230790E-BDE9-49E7-A54E-E066F7B2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E93028D-7774-4812-A695-7BB6818CE7C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6DC1D-00F6-415A-BBB0-769EAB8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Links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Content Placeholder 3" descr="Screen Clipping">
            <a:extLst>
              <a:ext uri="{FF2B5EF4-FFF2-40B4-BE49-F238E27FC236}">
                <a16:creationId xmlns:a16="http://schemas.microsoft.com/office/drawing/2014/main" id="{932DABFB-2C24-458B-B21F-0C43AC0B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6"/>
          <a:stretch>
            <a:fillRect/>
          </a:stretch>
        </p:blipFill>
        <p:spPr>
          <a:xfrm>
            <a:off x="1676400" y="0"/>
            <a:ext cx="5972175" cy="3436938"/>
          </a:xfrm>
        </p:spPr>
      </p:pic>
      <p:sp>
        <p:nvSpPr>
          <p:cNvPr id="56323" name="Rectangle 4">
            <a:extLst>
              <a:ext uri="{FF2B5EF4-FFF2-40B4-BE49-F238E27FC236}">
                <a16:creationId xmlns:a16="http://schemas.microsoft.com/office/drawing/2014/main" id="{7C6BDB52-5BFF-4DC2-BD23-93D60DA2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3289300"/>
            <a:ext cx="8763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/>
              <a:t>Под </a:t>
            </a:r>
            <a:r>
              <a:rPr lang="ro-RO" altLang="en-US"/>
              <a:t>- </a:t>
            </a:r>
            <a:r>
              <a:rPr lang="ru-RU" altLang="en-US"/>
              <a:t>базовый блок для построения кластера который вы можете создать или развернуть. Представляет собой запущенный процесс в кластере. состоит из одного или нескольких контейнеров, объединенных в локальную сеть. Поду назначается уникальный IP адрес. </a:t>
            </a:r>
            <a:endParaRPr lang="ro-RO" altLang="en-US"/>
          </a:p>
          <a:p>
            <a:pPr eaLnBrk="1" hangingPunct="1"/>
            <a:r>
              <a:rPr lang="ro-RO" altLang="en-US"/>
              <a:t>	</a:t>
            </a:r>
            <a:r>
              <a:rPr lang="ru-RU" altLang="en-US"/>
              <a:t>Обычно используется только один контейнер внутри пода. Тогда под можно рассматривать как некую обертку над контейнером. Если несколько контейнеров сильно связаны друг с другом, то их можно объединить в один под, внутри которого могут иметь общие ресурсы, например хранилище данных.</a:t>
            </a:r>
          </a:p>
          <a:p>
            <a:pPr eaLnBrk="1" hangingPunct="1"/>
            <a:r>
              <a:rPr lang="ro-RO" altLang="en-US"/>
              <a:t>	</a:t>
            </a:r>
            <a:r>
              <a:rPr lang="ru-RU" altLang="en-US"/>
              <a:t>Каждый под представляет один экземпляр данного приложения, если вам нужно масштабироваться, вы просто увеличиваете количество подов</a:t>
            </a:r>
          </a:p>
        </p:txBody>
      </p:sp>
      <p:sp>
        <p:nvSpPr>
          <p:cNvPr id="56324" name="Slide Number Placeholder 2">
            <a:extLst>
              <a:ext uri="{FF2B5EF4-FFF2-40B4-BE49-F238E27FC236}">
                <a16:creationId xmlns:a16="http://schemas.microsoft.com/office/drawing/2014/main" id="{8D05537B-7BB5-4A9B-89D4-E917B6C0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BD2B1E2C-7B0D-4F8A-804C-14D379EFEF0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>
            <a:extLst>
              <a:ext uri="{FF2B5EF4-FFF2-40B4-BE49-F238E27FC236}">
                <a16:creationId xmlns:a16="http://schemas.microsoft.com/office/drawing/2014/main" id="{2D64BF6D-1084-4110-85D3-D877596D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dirty="0"/>
              <a:t>Что если по каким-то причинам контейнер внутри пода или сам под перестанут работать? Мы потеряем под. А как же supervision? Для этого есть несколько видов контроллеров, которые описывают правила поведения в случаях если контейнер, под или нода упадут, а также желаемое количество реплик пода. Обычно вы не должны создавать напрямую поды, создавайте контроллеры.</a:t>
            </a: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63D7E-8842-466E-B6E3-5D2311A7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id="{2CACBD78-85FA-4981-9B6F-8B163B4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1401849D-7645-46D6-BAFC-F9F5293138AB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2F6160-9804-4D56-99C9-859ADA66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Replication Controller;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Replica Set;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Deployment.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Эти три контроллера задают кол-во реплик пода. Если подов меньше чем в конфигурации - создают новые, если больше - удаляют лишние. Можно проследить эволюцию контроллеров, второй он как первый, только может использовать более умные селекторы.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Deployment - более продвинутый вариант, он сам создает Replica Set + хранит историю изменений. Когда вы изменяете деплоймент, k8s находит изменившиеся места и применяет изменения. Рекомендуется всегда использовать Deployment контроллер. Также, контроллеры позволяют делать rolling update ваших подов и автомасштабирование в зависимости от потребляемых ресурсов.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288C7-DFD6-497A-AF8C-B9B7C500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284D1389-7BBD-45B7-BB6E-B3E1B5F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7F696A82-B8AA-4518-81D5-92396489985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Content Placeholder 3" descr="Screen Clipping">
            <a:extLst>
              <a:ext uri="{FF2B5EF4-FFF2-40B4-BE49-F238E27FC236}">
                <a16:creationId xmlns:a16="http://schemas.microsoft.com/office/drawing/2014/main" id="{9D0152D4-7455-4B0A-8BAE-A9D5E2AC8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1495425"/>
            <a:ext cx="7543800" cy="44973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0F82DB-3757-4419-B941-6233EEA3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effectLst/>
              </a:rPr>
              <a:t>Controllers</a:t>
            </a:r>
            <a:endParaRPr lang="en-US" dirty="0"/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45442DF6-FB94-469C-BD05-20473103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80CACE6-FEF7-4B0E-BAB4-E747BCDD503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4664</TotalTime>
  <Words>2277</Words>
  <Application>Microsoft Office PowerPoint</Application>
  <PresentationFormat>On-screen Show (4:3)</PresentationFormat>
  <Paragraphs>241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Lucida Sans Unicode</vt:lpstr>
      <vt:lpstr>Times New Roman</vt:lpstr>
      <vt:lpstr>Ubuntu</vt:lpstr>
      <vt:lpstr>Verdana</vt:lpstr>
      <vt:lpstr>Wingdings 2</vt:lpstr>
      <vt:lpstr>Wingdings 3</vt:lpstr>
      <vt:lpstr>Concourse</vt:lpstr>
      <vt:lpstr> Глава 2. Kubernetes: архитектура, основные компоненты. Часть II.</vt:lpstr>
      <vt:lpstr>Содержание:</vt:lpstr>
      <vt:lpstr>Поды</vt:lpstr>
      <vt:lpstr>Pod -- yaml</vt:lpstr>
      <vt:lpstr>Pod</vt:lpstr>
      <vt:lpstr>PowerPoint Presentation</vt:lpstr>
      <vt:lpstr>Controllers</vt:lpstr>
      <vt:lpstr>Controllers</vt:lpstr>
      <vt:lpstr>Controllers</vt:lpstr>
      <vt:lpstr>Controllers</vt:lpstr>
      <vt:lpstr>Controllers</vt:lpstr>
      <vt:lpstr>Controllers</vt:lpstr>
      <vt:lpstr>PowerPoint Presentation</vt:lpstr>
      <vt:lpstr>Controllers</vt:lpstr>
      <vt:lpstr>Controllers</vt:lpstr>
      <vt:lpstr>Сервисы K8s</vt:lpstr>
      <vt:lpstr>Service k8s</vt:lpstr>
      <vt:lpstr>Сервисы K8s, ClusterIP</vt:lpstr>
      <vt:lpstr>Сервисы K8s, NodePort</vt:lpstr>
      <vt:lpstr>Сервисы K8s, NodePort</vt:lpstr>
      <vt:lpstr>Сервисы K8s, NodePort</vt:lpstr>
      <vt:lpstr>cURL</vt:lpstr>
      <vt:lpstr>Сервисы K8s, LoadBalancer </vt:lpstr>
      <vt:lpstr>Сервисы K8s, LoadBalancer </vt:lpstr>
      <vt:lpstr>Сервисы K8s, LoadBalancer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Labels and Selectors</vt:lpstr>
      <vt:lpstr>PowerPoint Presentation</vt:lpstr>
      <vt:lpstr>Service - NodePort</vt:lpstr>
      <vt:lpstr>Kubernetes Service NodePort Example YAML</vt:lpstr>
      <vt:lpstr>PowerPoint Presentation</vt:lpstr>
      <vt:lpstr>PowerPoint Presentation</vt:lpstr>
      <vt:lpstr>Services</vt:lpstr>
      <vt:lpstr>Services</vt:lpstr>
      <vt:lpstr>PowerPoint Presentation</vt:lpstr>
      <vt:lpstr>PowerPoint Presentation</vt:lpstr>
      <vt:lpstr>PowerPoint Presentation</vt:lpstr>
      <vt:lpstr>PowerPoint Presentation</vt:lpstr>
      <vt:lpstr>ClusterIP</vt:lpstr>
      <vt:lpstr>NodePort</vt:lpstr>
      <vt:lpstr>LoadBalancer</vt:lpstr>
      <vt:lpstr>Lab 1</vt:lpstr>
      <vt:lpstr>Настройка кластера Kubernetes для работы </vt:lpstr>
      <vt:lpstr>Lab1</vt:lpstr>
      <vt:lpstr>Lab1</vt:lpstr>
      <vt:lpstr>Lab1</vt:lpstr>
      <vt:lpstr>PowerPoint Presentation</vt:lpstr>
      <vt:lpstr>Links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Aurelia Profir</dc:creator>
  <cp:lastModifiedBy>User</cp:lastModifiedBy>
  <cp:revision>117</cp:revision>
  <dcterms:created xsi:type="dcterms:W3CDTF">2019-08-29T06:59:33Z</dcterms:created>
  <dcterms:modified xsi:type="dcterms:W3CDTF">2021-09-13T10:49:59Z</dcterms:modified>
</cp:coreProperties>
</file>