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i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i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i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i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i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i3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a83026df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3a83026df_0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a83026d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3a83026df_0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a83026df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3a83026df_011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a83026df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a83026df_01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a83026df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a83026df_02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a83026df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a83026df_03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83026df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83026df_03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i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i1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881200" y="1769500"/>
            <a:ext cx="8397600" cy="46614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Современные</a:t>
            </a: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CASE-</a:t>
            </a:r>
            <a:r>
              <a:rPr lang="en-US" sz="4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технологии</a:t>
            </a:r>
            <a:endParaRPr sz="4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33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А. Гладей</a:t>
            </a:r>
            <a:endParaRPr sz="37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06500" y="306600"/>
            <a:ext cx="9623175" cy="13708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Средства визуального моделирования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0" y="1930400"/>
            <a:ext cx="5213875" cy="4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390700" y="6889700"/>
            <a:ext cx="4540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из “Кознов Д. В. Основы визуального моделирования. Бином. Лаборатория знаний, 2008.”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Программные инструменты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Общего назначения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IBM Rational Software Architect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Borland Together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Visio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Architect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Paradigm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DSM-платформы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MetaEdit+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Visualization and Modeling SDK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Eclipse/Graphical Modeling Project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Структура визуальных языков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87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Char char="●"/>
            </a:pPr>
            <a:r>
              <a:rPr lang="en-US" sz="3733"/>
              <a:t>Синтаксис</a:t>
            </a:r>
            <a:endParaRPr sz="3733"/>
          </a:p>
          <a:p>
            <a:pPr marL="762000" marR="0" lvl="1" indent="-287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Char char="○"/>
            </a:pPr>
            <a:r>
              <a:rPr lang="en-US" sz="3733"/>
              <a:t>Абстрактный</a:t>
            </a:r>
            <a:endParaRPr sz="3733"/>
          </a:p>
          <a:p>
            <a:pPr marL="762000" marR="0" lvl="1" indent="-287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Char char="○"/>
            </a:pPr>
            <a:r>
              <a:rPr lang="en-US" sz="3733"/>
              <a:t>Конкретный</a:t>
            </a:r>
            <a:endParaRPr sz="3733"/>
          </a:p>
          <a:p>
            <a:pPr marL="762000" marR="0" lvl="1" indent="-287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Char char="○"/>
            </a:pPr>
            <a:r>
              <a:rPr lang="en-US" sz="3733"/>
              <a:t>Служебный</a:t>
            </a:r>
            <a:endParaRPr sz="3733"/>
          </a:p>
          <a:p>
            <a:pPr marL="381000" marR="0" lvl="0" indent="-287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Char char="●"/>
            </a:pPr>
            <a:r>
              <a:rPr lang="en-US" sz="3733"/>
              <a:t>Семантика</a:t>
            </a:r>
            <a:endParaRPr sz="3733"/>
          </a:p>
          <a:p>
            <a:pPr marL="381000" marR="0" lvl="0" indent="-287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Char char="●"/>
            </a:pPr>
            <a:r>
              <a:rPr lang="en-US" sz="3733"/>
              <a:t>Прагматика</a:t>
            </a:r>
            <a:endParaRPr sz="373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 что этот курс</a:t>
            </a: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76550" y="1808125"/>
            <a:ext cx="98070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Визуальные языки моделирования и программирования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Часто встречающиеся языки</a:t>
            </a:r>
            <a:endParaRPr/>
          </a:p>
          <a:p>
            <a:pPr marL="1371600" lvl="2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■"/>
            </a:pPr>
            <a:r>
              <a:rPr lang="en-US"/>
              <a:t>UML</a:t>
            </a:r>
            <a:endParaRPr/>
          </a:p>
          <a:p>
            <a:pPr marL="1371600" lvl="2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■"/>
            </a:pPr>
            <a:r>
              <a:rPr lang="en-US"/>
              <a:t>ER</a:t>
            </a:r>
            <a:endParaRPr/>
          </a:p>
          <a:p>
            <a:pPr marL="1371600" lvl="2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■"/>
            </a:pPr>
            <a:r>
              <a:rPr lang="en-US"/>
              <a:t>…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Формальное описание и структура</a:t>
            </a:r>
            <a:endParaRPr/>
          </a:p>
          <a:p>
            <a:pPr marL="457200" lvl="0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CASE-системы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Примеры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Реализация</a:t>
            </a:r>
            <a:endParaRPr/>
          </a:p>
          <a:p>
            <a:pPr marL="457200" lvl="0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Предметно-ориентированное моделирование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DSM-платформы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Разработка визуальных языков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Литература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М. Фаулер, «UML. Основы. Краткое руководство по стандартному языку объектного моделирования», Символ-Плюс, 2011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Кознов Д. В. Основы визуального моделирования. Бином. Лаборатория знаний, 2008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Steven Kelly, Juha-Pekka Tolvanen. Domain-specific modeling: enabling full code generation. Wiley-IEEE Computer Society Press, 2008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/>
            </a:r>
            <a:br>
              <a:rPr lang="en-US" sz="2400">
                <a:solidFill>
                  <a:schemeClr val="dk1"/>
                </a:solidFill>
              </a:rPr>
            </a:b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Визуальное моделирование</a:t>
            </a: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Упростить процесс разработки ПО и повысить качество</a:t>
            </a:r>
            <a:endParaRPr/>
          </a:p>
          <a:p>
            <a:pPr marL="457200" lvl="0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Позаимствовать практики из индустрии – чертежи</a:t>
            </a:r>
            <a:endParaRPr/>
          </a:p>
          <a:p>
            <a:pPr marL="457200" lvl="0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ПО незримо и изменчиво</a:t>
            </a:r>
            <a:endParaRPr/>
          </a:p>
          <a:p>
            <a:pPr marL="457200" lvl="0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Зачем визуальные модели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Способ упорядочить мысли при проектировании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Средство общения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Средство документирования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Средство программирования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визуальной модели</a:t>
            </a:r>
            <a:endParaRPr/>
          </a:p>
        </p:txBody>
      </p:sp>
      <p:pic>
        <p:nvPicPr>
          <p:cNvPr id="47" name="Google Shape;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51" y="1466850"/>
            <a:ext cx="8062249" cy="5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Метафора визуализации</a:t>
            </a:r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150" y="2855391"/>
            <a:ext cx="7399776" cy="19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Ещё пример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219200"/>
            <a:ext cx="7467599" cy="62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Точка зрения моделирования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Несколько моделей для описания одной системы с разных сторон</a:t>
            </a:r>
            <a:endParaRPr/>
          </a:p>
          <a:p>
            <a:pPr marL="457200" lvl="0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Целевая аудитория моделирования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Разработчики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Заказчик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Менеджмент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…</a:t>
            </a:r>
            <a:endParaRPr/>
          </a:p>
          <a:p>
            <a:pPr marL="457200" lvl="0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Этап жизни системы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Статические модели</a:t>
            </a:r>
            <a:endParaRPr/>
          </a:p>
          <a:p>
            <a:pPr marL="914400" lvl="1" indent="-397933" algn="l" rtl="0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Динамические модели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Семантический разрыв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325" y="1295400"/>
            <a:ext cx="57785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600" y="3251975"/>
            <a:ext cx="4605550" cy="4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390700" y="6889700"/>
            <a:ext cx="4540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из “Кознов Д. В. Основы визуального моделирования. Бином. Лаборатория знаний, 2008.”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234</Words>
  <Application>Microsoft Office PowerPoint</Application>
  <PresentationFormat>Custom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Custom</vt:lpstr>
      <vt:lpstr>Современные CASE-технологии   А. Гладей </vt:lpstr>
      <vt:lpstr>Про что этот курс</vt:lpstr>
      <vt:lpstr>Литература</vt:lpstr>
      <vt:lpstr>Визуальное моделирование</vt:lpstr>
      <vt:lpstr>Пример визуальной модели</vt:lpstr>
      <vt:lpstr>Метафора визуализации</vt:lpstr>
      <vt:lpstr>Ещё пример</vt:lpstr>
      <vt:lpstr>Точка зрения моделирования</vt:lpstr>
      <vt:lpstr>Семантический разрыв</vt:lpstr>
      <vt:lpstr>Средства визуального моделирования</vt:lpstr>
      <vt:lpstr>Программные инструменты</vt:lpstr>
      <vt:lpstr>Структура визуальных языков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CASE-технологии   А. Гладей </dc:title>
  <cp:lastModifiedBy>User</cp:lastModifiedBy>
  <cp:revision>4</cp:revision>
  <dcterms:modified xsi:type="dcterms:W3CDTF">2021-01-12T15:16:40Z</dcterms:modified>
</cp:coreProperties>
</file>