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490a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449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4490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4490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490a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4490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490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449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4490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4490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4490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4490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490a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4490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490a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4490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4490a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4490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4490a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4490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0f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0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490a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4490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490a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4490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4490a_2_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4490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4490a_4_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4490a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0f3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0f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490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449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4490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449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4490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449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4490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449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4490a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449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490a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490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274320" y="274320"/>
            <a:ext cx="85953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274320" y="1645920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4846320" y="1645920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274320" y="6035040"/>
            <a:ext cx="859536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ctrTitle"/>
          </p:nvPr>
        </p:nvSpPr>
        <p:spPr>
          <a:xfrm>
            <a:off x="822960" y="2743200"/>
            <a:ext cx="74980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41" name="Google Shape;41;p16"/>
          <p:cNvSpPr txBox="1"/>
          <p:nvPr>
            <p:ph idx="1" type="subTitle"/>
          </p:nvPr>
        </p:nvSpPr>
        <p:spPr>
          <a:xfrm>
            <a:off x="1645920" y="4114800"/>
            <a:ext cx="58521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274320" y="274320"/>
            <a:ext cx="85953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274320" y="274320"/>
            <a:ext cx="85953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274320" y="1645920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4846320" y="1645920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274320" y="6035040"/>
            <a:ext cx="859536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indent="-228600" lvl="1" marL="9144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indent="-228600" lvl="5" marL="27432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indent="-228600" lvl="6" marL="32004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indent="-228600" lvl="7" marL="36576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indent="-228600" lvl="8" marL="41148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822960" y="2743200"/>
            <a:ext cx="74980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1645920" y="4114800"/>
            <a:ext cx="58521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274320" y="274320"/>
            <a:ext cx="85953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Инструментальные средства DSM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Требования на поддержку метамоделирования</a:t>
            </a:r>
            <a:endParaRPr/>
          </a:p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Стабильность и совместимость с предыдущими версиями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Документация и поддержка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Готовые переиспользуемые примеры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Браузеры метамоделей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Обновление метамоделей "на лету"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Автогенерация палитры, иконок, меню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Автогенерация средств работы со свойствами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Возможность задавать документацию к языку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Требования на поддержку моделирования</a:t>
            </a:r>
            <a:endParaRPr/>
          </a:p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Базовая функциональность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Работа с несколькими моделями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Работа с несколькими языками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Многопользовательский режим работы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Браузеры моделей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Генерация документации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Документация на тул и поддержка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Требования на интеграцию</a:t>
            </a:r>
            <a:endParaRPr/>
          </a:p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Интеграция с IDE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Вызов внешних тулов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Возможность быть вызванным внешними тулами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Наличие открытого API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Обмен моделями и метамоделями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Существующие тулы</a:t>
            </a:r>
            <a:endParaRPr/>
          </a:p>
        </p:txBody>
      </p:sp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205182" y="1600200"/>
            <a:ext cx="8779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/>
              <a:t>Eclipse Graphical Modeling Project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/>
              <a:t>MetaEdit+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/>
              <a:t>Microsoft DSL Tools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MetaLanguage</a:t>
            </a:r>
            <a:endParaRPr/>
          </a:p>
        </p:txBody>
      </p:sp>
      <p:pic>
        <p:nvPicPr>
          <p:cNvPr id="136" name="Google Shape;1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873" y="1555088"/>
            <a:ext cx="5908255" cy="4915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type="title"/>
          </p:nvPr>
        </p:nvSpPr>
        <p:spPr>
          <a:xfrm>
            <a:off x="457200" y="3280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языка (MetaEdit+)</a:t>
            </a:r>
            <a:endParaRPr/>
          </a:p>
        </p:txBody>
      </p:sp>
      <p:sp>
        <p:nvSpPr>
          <p:cNvPr id="142" name="Google Shape;142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DSM-решение для мобильных приложений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Генерация в python, возможность генерации в C++ под S60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Задание пользовательского интерфейса и сложной бизнес-логики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диаграммы</a:t>
            </a:r>
            <a:endParaRPr/>
          </a:p>
        </p:txBody>
      </p:sp>
      <p:pic>
        <p:nvPicPr>
          <p:cNvPr id="148" name="Google Shape;1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2052638"/>
            <a:ext cx="67818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Элементы языка</a:t>
            </a:r>
            <a:endParaRPr/>
          </a:p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UI: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/>
              <a:t>заметка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/>
              <a:t>запрос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/>
              <a:t>мультизапрос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/>
              <a:t>список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/>
              <a:t>всплывающее окошко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/>
              <a:t>Сервисы телефона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/>
              <a:t>посылка СМС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/>
              <a:t>открытие локальных файлов или файлов в интернете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/>
              <a:t>запуск внешних процессов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Ограничения</a:t>
            </a:r>
            <a:endParaRPr/>
          </a:p>
        </p:txBody>
      </p:sp>
      <p:sp>
        <p:nvSpPr>
          <p:cNvPr id="160" name="Google Shape;160;p37"/>
          <p:cNvSpPr txBox="1"/>
          <p:nvPr>
            <p:ph idx="1" type="body"/>
          </p:nvPr>
        </p:nvSpPr>
        <p:spPr>
          <a:xfrm>
            <a:off x="457200" y="1600200"/>
            <a:ext cx="8476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Только одно событие может быть запущено из стартового состояния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Должно быть только одно стартовое состояние на диаграмме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Большинство элементов могут передавать управление только одному элементу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Проверка моделей: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Проверка на целостность потока управления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Наличие повторяющихся выходов у элементов выбора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и т.д.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Метамодель</a:t>
            </a:r>
            <a:endParaRPr/>
          </a:p>
        </p:txBody>
      </p:sp>
      <p:pic>
        <p:nvPicPr>
          <p:cNvPr id="166" name="Google Shape;1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358" y="1417638"/>
            <a:ext cx="4173867" cy="534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Подходы к созданию DSM-тула</a:t>
            </a:r>
            <a:endParaRPr/>
          </a:p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highlight>
                  <a:srgbClr val="FFFFFF"/>
                </a:highlight>
              </a:rPr>
              <a:t>написать свой тул с нуля</a:t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highlight>
                  <a:srgbClr val="FFFFFF"/>
                </a:highlight>
              </a:rPr>
              <a:t>написать свой тул, основанный на существующих фреймворках</a:t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highlight>
                  <a:srgbClr val="FFFFFF"/>
                </a:highlight>
              </a:rPr>
              <a:t>создать метамодель, сгенерировать по ней скелет тула над каким-то фреймворком, дописать код</a:t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highlight>
                  <a:srgbClr val="FFFFFF"/>
                </a:highlight>
              </a:rPr>
              <a:t>создать метамодель, сгенерировать по ней весь тул целиком над неким фреймворком</a:t>
            </a:r>
            <a:endParaRPr sz="2400"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highlight>
                  <a:srgbClr val="FFFFFF"/>
                </a:highlight>
              </a:rPr>
              <a:t>создать метамодель, сконфигурировать ею имеющиеся тулы </a:t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highlight>
                  <a:srgbClr val="FFFFFF"/>
                </a:highlight>
              </a:rPr>
              <a:t>интегрированное окружение для метамоделирования и моделирования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Поиск ресторана</a:t>
            </a:r>
            <a:endParaRPr/>
          </a:p>
        </p:txBody>
      </p:sp>
      <p:pic>
        <p:nvPicPr>
          <p:cNvPr id="172" name="Google Shape;1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1947588"/>
            <a:ext cx="58674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языка (QReal:Robots)</a:t>
            </a:r>
            <a:endParaRPr/>
          </a:p>
        </p:txBody>
      </p:sp>
      <p:pic>
        <p:nvPicPr>
          <p:cNvPr id="178" name="Google Shape;1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063" y="1637025"/>
            <a:ext cx="5443875" cy="1733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103" y="4149975"/>
            <a:ext cx="6121795" cy="256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title"/>
          </p:nvPr>
        </p:nvSpPr>
        <p:spPr>
          <a:xfrm>
            <a:off x="274320" y="274320"/>
            <a:ext cx="8595360" cy="8229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Метамодель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88720"/>
            <a:ext cx="8229600" cy="51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 txBox="1"/>
          <p:nvPr>
            <p:ph type="title"/>
          </p:nvPr>
        </p:nvSpPr>
        <p:spPr>
          <a:xfrm>
            <a:off x="274320" y="274320"/>
            <a:ext cx="8595360" cy="8229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Интерпретация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80" y="1005840"/>
            <a:ext cx="5841922" cy="566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Краткая история metaCASE-тулов</a:t>
            </a:r>
            <a:endParaRPr/>
          </a:p>
        </p:txBody>
      </p:sp>
      <p:sp>
        <p:nvSpPr>
          <p:cNvPr id="67" name="Google Shape;67;p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1970е-1980е: PDL, PSL/PSA, SEM, SREM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Текстовые тулы, разрешавшие модифицировать язык моделирования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1990е: Virtual Software Factory, GraphTalk, DOME, MetaEdit, TBK/ToolBuilder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Генерация редактора либо интерпретация метамодели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Требования (для метамоделирования)</a:t>
            </a:r>
            <a:endParaRPr/>
          </a:p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 sz="2400">
                <a:highlight>
                  <a:srgbClr val="FFFFFF"/>
                </a:highlight>
              </a:rPr>
              <a:t>декларативное определение сущностей и связей между ними, их свойств </a:t>
            </a:r>
            <a:endParaRPr sz="2400"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>
                <a:highlight>
                  <a:srgbClr val="FFFFFF"/>
                </a:highlight>
              </a:rPr>
              <a:t>определение основных правил соединения объектов и связей</a:t>
            </a:r>
            <a:endParaRPr sz="2400"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>
                <a:highlight>
                  <a:srgbClr val="FFFFFF"/>
                </a:highlight>
              </a:rPr>
              <a:t>определение изображений элементов разных типов (графически, декларативно или в коде)</a:t>
            </a:r>
            <a:endParaRPr sz="2400"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>
                <a:highlight>
                  <a:srgbClr val="FFFFFF"/>
                </a:highlight>
              </a:rPr>
              <a:t>способность генератора получить доступ к модели</a:t>
            </a:r>
            <a:endParaRPr sz="2400"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>
                <a:highlight>
                  <a:srgbClr val="FFFFFF"/>
                </a:highlight>
              </a:rPr>
              <a:t>возможность по этим спецификациям получить тул для моделирования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Требования (для моделирования)</a:t>
            </a:r>
            <a:endParaRPr/>
          </a:p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 sz="2400">
                <a:highlight>
                  <a:srgbClr val="FFFFFF"/>
                </a:highlight>
              </a:rPr>
              <a:t>сохранять и загружать модель с диска</a:t>
            </a:r>
            <a:endParaRPr sz="2400"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 sz="2400">
                <a:highlight>
                  <a:srgbClr val="FFFFFF"/>
                </a:highlight>
              </a:rPr>
              <a:t>создавать новые экземпляры в моделях, выбирая их тип и заполняя свойства</a:t>
            </a:r>
            <a:endParaRPr sz="2400"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 sz="2400">
                <a:highlight>
                  <a:srgbClr val="FFFFFF"/>
                </a:highlight>
              </a:rPr>
              <a:t>соединять объекты связями</a:t>
            </a:r>
            <a:endParaRPr sz="2400"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 sz="2400">
                <a:highlight>
                  <a:srgbClr val="FFFFFF"/>
                </a:highlight>
              </a:rPr>
              <a:t>располагать объекты и связи между ними на диаграммах</a:t>
            </a:r>
            <a:endParaRPr sz="2400"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 sz="2400">
                <a:highlight>
                  <a:srgbClr val="FFFFFF"/>
                </a:highlight>
              </a:rPr>
              <a:t>править свойства существующих элементов</a:t>
            </a:r>
            <a:endParaRPr sz="2400"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 sz="2400">
                <a:highlight>
                  <a:srgbClr val="FFFFFF"/>
                </a:highlight>
              </a:rPr>
              <a:t>удалять элементы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Требования на метаязык</a:t>
            </a:r>
            <a:endParaRPr/>
          </a:p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Явное понятие графа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Объекты как значения свойств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Ограничения на значение свойств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Явное понятие роли для связей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N-арные связи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Переиспользование объектов в модели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Подграфы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Явное понятие порта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Язык для задания ограничений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Требования на нотацию</a:t>
            </a:r>
            <a:endParaRPr/>
          </a:p>
        </p:txBody>
      </p:sp>
      <p:sp>
        <p:nvSpPr>
          <p:cNvPr id="91" name="Google Shape;91;p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Различные формы представления</a:t>
            </a:r>
            <a:endParaRPr/>
          </a:p>
        </p:txBody>
      </p:sp>
      <p:pic>
        <p:nvPicPr>
          <p:cNvPr id="92" name="Google Shape;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00" y="2259388"/>
            <a:ext cx="3575091" cy="4164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238" y="2737888"/>
            <a:ext cx="4736719" cy="2961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Требования на нотацию (2)</a:t>
            </a:r>
            <a:endParaRPr/>
          </a:p>
        </p:txBody>
      </p:sp>
      <p:sp>
        <p:nvSpPr>
          <p:cNvPr id="99" name="Google Shape;99;p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Графический редактор символов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Символы для ролей, текст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Автопрокладывание линков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Генерируемый по свойствам текст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Элементы, зависящие от свойств</a:t>
            </a:r>
            <a:endParaRPr/>
          </a:p>
        </p:txBody>
      </p:sp>
      <p:pic>
        <p:nvPicPr>
          <p:cNvPr id="100" name="Google Shape;1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350" y="2706600"/>
            <a:ext cx="4483300" cy="23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Требования на генераторы</a:t>
            </a:r>
            <a:endParaRPr/>
          </a:p>
        </p:txBody>
      </p:sp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Высокий уровень абстракции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Эффективная навигация по моделям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Отношение "многие ко многим" между графами, генераторами и файлами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Фильтрация вывода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Синтаксическая подсветка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Интеграция с метамоделью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Трассировка от сгенерированого кода к модели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Отладчик генератора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